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3"/>
  </p:notesMasterIdLst>
  <p:sldIdLst>
    <p:sldId id="256" r:id="rId5"/>
    <p:sldId id="257" r:id="rId6"/>
    <p:sldId id="258" r:id="rId7"/>
    <p:sldId id="264" r:id="rId8"/>
    <p:sldId id="259" r:id="rId9"/>
    <p:sldId id="265" r:id="rId10"/>
    <p:sldId id="261" r:id="rId11"/>
    <p:sldId id="262" r:id="rId12"/>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6359"/>
    <a:srgbClr val="231F40"/>
    <a:srgbClr val="FDB714"/>
    <a:srgbClr val="21F2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24F963-2DAA-408D-BB19-0E44FF5F115F}" v="3" dt="2026-10-26T20:25:11.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71124" autoAdjust="0"/>
  </p:normalViewPr>
  <p:slideViewPr>
    <p:cSldViewPr snapToGrid="0">
      <p:cViewPr>
        <p:scale>
          <a:sx n="69" d="100"/>
          <a:sy n="69" d="100"/>
        </p:scale>
        <p:origin x="528" y="-393"/>
      </p:cViewPr>
      <p:guideLst/>
    </p:cSldViewPr>
  </p:slideViewPr>
  <p:notesTextViewPr>
    <p:cViewPr>
      <p:scale>
        <a:sx n="1" d="1"/>
        <a:sy n="1" d="1"/>
      </p:scale>
      <p:origin x="0" y="-35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iana Yael Markstein" userId="131026b0-361c-4de8-be13-eb3159233230" providerId="ADAL" clId="{6813123B-2763-42CD-8647-14D49293DAE1}"/>
    <pc:docChg chg="undo custSel modSld">
      <pc:chgData name="Luciana Yael Markstein" userId="131026b0-361c-4de8-be13-eb3159233230" providerId="ADAL" clId="{6813123B-2763-42CD-8647-14D49293DAE1}" dt="2026-10-26T20:26:01.601" v="4459" actId="20577"/>
      <pc:docMkLst>
        <pc:docMk/>
      </pc:docMkLst>
      <pc:sldChg chg="modNotesTx">
        <pc:chgData name="Luciana Yael Markstein" userId="131026b0-361c-4de8-be13-eb3159233230" providerId="ADAL" clId="{6813123B-2763-42CD-8647-14D49293DAE1}" dt="2026-10-26T20:21:11.217" v="4107" actId="20577"/>
        <pc:sldMkLst>
          <pc:docMk/>
          <pc:sldMk cId="100001" sldId="256"/>
        </pc:sldMkLst>
      </pc:sldChg>
      <pc:sldChg chg="addSp modSp mod modNotesTx">
        <pc:chgData name="Luciana Yael Markstein" userId="131026b0-361c-4de8-be13-eb3159233230" providerId="ADAL" clId="{6813123B-2763-42CD-8647-14D49293DAE1}" dt="2026-10-26T20:22:03.868" v="4215" actId="20577"/>
        <pc:sldMkLst>
          <pc:docMk/>
          <pc:sldMk cId="200001" sldId="257"/>
        </pc:sldMkLst>
        <pc:spChg chg="mod">
          <ac:chgData name="Luciana Yael Markstein" userId="131026b0-361c-4de8-be13-eb3159233230" providerId="ADAL" clId="{6813123B-2763-42CD-8647-14D49293DAE1}" dt="2026-10-20T20:44:08.784" v="3748" actId="20577"/>
          <ac:spMkLst>
            <pc:docMk/>
            <pc:sldMk cId="200001" sldId="257"/>
            <ac:spMk id="3" creationId="{00000002-0003-4000-8000-000000000000}"/>
          </ac:spMkLst>
        </pc:spChg>
        <pc:spChg chg="mod">
          <ac:chgData name="Luciana Yael Markstein" userId="131026b0-361c-4de8-be13-eb3159233230" providerId="ADAL" clId="{6813123B-2763-42CD-8647-14D49293DAE1}" dt="2026-10-20T18:36:56.181" v="114" actId="20577"/>
          <ac:spMkLst>
            <pc:docMk/>
            <pc:sldMk cId="200001" sldId="257"/>
            <ac:spMk id="4" creationId="{00000002-0004-4000-8000-000000000000}"/>
          </ac:spMkLst>
        </pc:spChg>
        <pc:spChg chg="mod">
          <ac:chgData name="Luciana Yael Markstein" userId="131026b0-361c-4de8-be13-eb3159233230" providerId="ADAL" clId="{6813123B-2763-42CD-8647-14D49293DAE1}" dt="2026-10-20T18:34:21.445" v="55" actId="207"/>
          <ac:spMkLst>
            <pc:docMk/>
            <pc:sldMk cId="200001" sldId="257"/>
            <ac:spMk id="6" creationId="{00000002-0006-4000-8000-000000000000}"/>
          </ac:spMkLst>
        </pc:spChg>
        <pc:spChg chg="mod">
          <ac:chgData name="Luciana Yael Markstein" userId="131026b0-361c-4de8-be13-eb3159233230" providerId="ADAL" clId="{6813123B-2763-42CD-8647-14D49293DAE1}" dt="2026-10-20T18:33:39.539" v="31" actId="1076"/>
          <ac:spMkLst>
            <pc:docMk/>
            <pc:sldMk cId="200001" sldId="257"/>
            <ac:spMk id="21" creationId="{A97E4B03-B901-88A7-B9DC-6F0528F8250E}"/>
          </ac:spMkLst>
        </pc:spChg>
        <pc:picChg chg="add mod">
          <ac:chgData name="Luciana Yael Markstein" userId="131026b0-361c-4de8-be13-eb3159233230" providerId="ADAL" clId="{6813123B-2763-42CD-8647-14D49293DAE1}" dt="2026-10-20T18:33:41.705" v="32" actId="1076"/>
          <ac:picMkLst>
            <pc:docMk/>
            <pc:sldMk cId="200001" sldId="257"/>
            <ac:picMk id="9" creationId="{4EA1857C-322C-97C2-8FE5-D01C7A9C0699}"/>
          </ac:picMkLst>
        </pc:picChg>
        <pc:picChg chg="mod">
          <ac:chgData name="Luciana Yael Markstein" userId="131026b0-361c-4de8-be13-eb3159233230" providerId="ADAL" clId="{6813123B-2763-42CD-8647-14D49293DAE1}" dt="2026-10-20T18:33:49.549" v="51" actId="1038"/>
          <ac:picMkLst>
            <pc:docMk/>
            <pc:sldMk cId="200001" sldId="257"/>
            <ac:picMk id="15" creationId="{4F29E546-66E8-5EE0-A053-247998AFB99B}"/>
          </ac:picMkLst>
        </pc:picChg>
        <pc:picChg chg="mod">
          <ac:chgData name="Luciana Yael Markstein" userId="131026b0-361c-4de8-be13-eb3159233230" providerId="ADAL" clId="{6813123B-2763-42CD-8647-14D49293DAE1}" dt="2026-10-20T18:33:49.549" v="51" actId="1038"/>
          <ac:picMkLst>
            <pc:docMk/>
            <pc:sldMk cId="200001" sldId="257"/>
            <ac:picMk id="17" creationId="{DADBBAF3-CF9F-9EC6-BECA-83A49A555733}"/>
          </ac:picMkLst>
        </pc:picChg>
        <pc:picChg chg="mod">
          <ac:chgData name="Luciana Yael Markstein" userId="131026b0-361c-4de8-be13-eb3159233230" providerId="ADAL" clId="{6813123B-2763-42CD-8647-14D49293DAE1}" dt="2026-10-20T18:33:49.549" v="51" actId="1038"/>
          <ac:picMkLst>
            <pc:docMk/>
            <pc:sldMk cId="200001" sldId="257"/>
            <ac:picMk id="19" creationId="{C47F6B2A-BB87-EAE1-75E2-ABB6E2E385F2}"/>
          </ac:picMkLst>
        </pc:picChg>
        <pc:picChg chg="mod">
          <ac:chgData name="Luciana Yael Markstein" userId="131026b0-361c-4de8-be13-eb3159233230" providerId="ADAL" clId="{6813123B-2763-42CD-8647-14D49293DAE1}" dt="2026-10-20T18:34:27.592" v="56" actId="207"/>
          <ac:picMkLst>
            <pc:docMk/>
            <pc:sldMk cId="200001" sldId="257"/>
            <ac:picMk id="23" creationId="{226AA5BB-0050-F7F4-7896-5D976FE768D5}"/>
          </ac:picMkLst>
        </pc:picChg>
      </pc:sldChg>
      <pc:sldChg chg="modSp mod modNotesTx">
        <pc:chgData name="Luciana Yael Markstein" userId="131026b0-361c-4de8-be13-eb3159233230" providerId="ADAL" clId="{6813123B-2763-42CD-8647-14D49293DAE1}" dt="2026-10-26T20:22:42.275" v="4217" actId="20577"/>
        <pc:sldMkLst>
          <pc:docMk/>
          <pc:sldMk cId="300001" sldId="258"/>
        </pc:sldMkLst>
        <pc:spChg chg="mod">
          <ac:chgData name="Luciana Yael Markstein" userId="131026b0-361c-4de8-be13-eb3159233230" providerId="ADAL" clId="{6813123B-2763-42CD-8647-14D49293DAE1}" dt="2026-10-22T16:16:09.306" v="3869" actId="1076"/>
          <ac:spMkLst>
            <pc:docMk/>
            <pc:sldMk cId="300001" sldId="258"/>
            <ac:spMk id="77" creationId="{374F82EC-DD5C-B2F9-F305-F6EC6EDC597C}"/>
          </ac:spMkLst>
        </pc:spChg>
        <pc:spChg chg="mod">
          <ac:chgData name="Luciana Yael Markstein" userId="131026b0-361c-4de8-be13-eb3159233230" providerId="ADAL" clId="{6813123B-2763-42CD-8647-14D49293DAE1}" dt="2026-10-22T16:16:12.107" v="3870" actId="1076"/>
          <ac:spMkLst>
            <pc:docMk/>
            <pc:sldMk cId="300001" sldId="258"/>
            <ac:spMk id="81" creationId="{69510899-993E-DF18-B69E-ABC07EB8773C}"/>
          </ac:spMkLst>
        </pc:spChg>
        <pc:spChg chg="mod">
          <ac:chgData name="Luciana Yael Markstein" userId="131026b0-361c-4de8-be13-eb3159233230" providerId="ADAL" clId="{6813123B-2763-42CD-8647-14D49293DAE1}" dt="2026-10-22T16:16:53.836" v="3873" actId="1076"/>
          <ac:spMkLst>
            <pc:docMk/>
            <pc:sldMk cId="300001" sldId="258"/>
            <ac:spMk id="97" creationId="{2C192D66-A239-89C4-E141-7A617AD9CBA2}"/>
          </ac:spMkLst>
        </pc:spChg>
        <pc:spChg chg="mod">
          <ac:chgData name="Luciana Yael Markstein" userId="131026b0-361c-4de8-be13-eb3159233230" providerId="ADAL" clId="{6813123B-2763-42CD-8647-14D49293DAE1}" dt="2026-10-22T16:15:44.713" v="3863" actId="1076"/>
          <ac:spMkLst>
            <pc:docMk/>
            <pc:sldMk cId="300001" sldId="258"/>
            <ac:spMk id="99" creationId="{608E85D4-5E6E-B388-0F79-F01FE214E655}"/>
          </ac:spMkLst>
        </pc:spChg>
        <pc:picChg chg="mod">
          <ac:chgData name="Luciana Yael Markstein" userId="131026b0-361c-4de8-be13-eb3159233230" providerId="ADAL" clId="{6813123B-2763-42CD-8647-14D49293DAE1}" dt="2026-10-22T16:16:05.982" v="3868" actId="1076"/>
          <ac:picMkLst>
            <pc:docMk/>
            <pc:sldMk cId="300001" sldId="258"/>
            <ac:picMk id="76" creationId="{9788645D-71C3-F054-FDC5-77F66A0EC3AC}"/>
          </ac:picMkLst>
        </pc:picChg>
        <pc:picChg chg="mod">
          <ac:chgData name="Luciana Yael Markstein" userId="131026b0-361c-4de8-be13-eb3159233230" providerId="ADAL" clId="{6813123B-2763-42CD-8647-14D49293DAE1}" dt="2026-10-22T16:15:14.043" v="3856" actId="1076"/>
          <ac:picMkLst>
            <pc:docMk/>
            <pc:sldMk cId="300001" sldId="258"/>
            <ac:picMk id="79" creationId="{6B88D812-9F10-6B19-CD75-5CDBA4F42FAF}"/>
          </ac:picMkLst>
        </pc:picChg>
        <pc:picChg chg="mod">
          <ac:chgData name="Luciana Yael Markstein" userId="131026b0-361c-4de8-be13-eb3159233230" providerId="ADAL" clId="{6813123B-2763-42CD-8647-14D49293DAE1}" dt="2026-10-22T16:15:10.278" v="3855" actId="1076"/>
          <ac:picMkLst>
            <pc:docMk/>
            <pc:sldMk cId="300001" sldId="258"/>
            <ac:picMk id="85" creationId="{1A2401A5-D9B9-A876-1AEB-BE194A317463}"/>
          </ac:picMkLst>
        </pc:picChg>
        <pc:picChg chg="mod">
          <ac:chgData name="Luciana Yael Markstein" userId="131026b0-361c-4de8-be13-eb3159233230" providerId="ADAL" clId="{6813123B-2763-42CD-8647-14D49293DAE1}" dt="2026-10-22T16:15:42.234" v="3862" actId="1076"/>
          <ac:picMkLst>
            <pc:docMk/>
            <pc:sldMk cId="300001" sldId="258"/>
            <ac:picMk id="93" creationId="{00C7ACDC-E3BE-059C-D9EA-F56C6C555252}"/>
          </ac:picMkLst>
        </pc:picChg>
      </pc:sldChg>
      <pc:sldChg chg="addSp delSp modSp mod modNotesTx">
        <pc:chgData name="Luciana Yael Markstein" userId="131026b0-361c-4de8-be13-eb3159233230" providerId="ADAL" clId="{6813123B-2763-42CD-8647-14D49293DAE1}" dt="2026-10-26T20:25:35.984" v="4444" actId="20577"/>
        <pc:sldMkLst>
          <pc:docMk/>
          <pc:sldMk cId="400001" sldId="259"/>
        </pc:sldMkLst>
        <pc:spChg chg="mod">
          <ac:chgData name="Luciana Yael Markstein" userId="131026b0-361c-4de8-be13-eb3159233230" providerId="ADAL" clId="{6813123B-2763-42CD-8647-14D49293DAE1}" dt="2026-10-20T18:36:28.295" v="112" actId="20577"/>
          <ac:spMkLst>
            <pc:docMk/>
            <pc:sldMk cId="400001" sldId="259"/>
            <ac:spMk id="2" creationId="{00000004-0002-4000-8000-000000000000}"/>
          </ac:spMkLst>
        </pc:spChg>
        <pc:spChg chg="mod ord">
          <ac:chgData name="Luciana Yael Markstein" userId="131026b0-361c-4de8-be13-eb3159233230" providerId="ADAL" clId="{6813123B-2763-42CD-8647-14D49293DAE1}" dt="2026-10-20T18:08:31.430" v="12" actId="1076"/>
          <ac:spMkLst>
            <pc:docMk/>
            <pc:sldMk cId="400001" sldId="259"/>
            <ac:spMk id="45" creationId="{7F2AED1B-FC97-5B05-CF2F-5AB8D1D449F5}"/>
          </ac:spMkLst>
        </pc:spChg>
        <pc:picChg chg="add mod">
          <ac:chgData name="Luciana Yael Markstein" userId="131026b0-361c-4de8-be13-eb3159233230" providerId="ADAL" clId="{6813123B-2763-42CD-8647-14D49293DAE1}" dt="2026-10-20T18:08:36.988" v="13" actId="1076"/>
          <ac:picMkLst>
            <pc:docMk/>
            <pc:sldMk cId="400001" sldId="259"/>
            <ac:picMk id="4" creationId="{DB233F5E-0001-69D3-774B-FDDB9A743138}"/>
          </ac:picMkLst>
        </pc:picChg>
      </pc:sldChg>
      <pc:sldChg chg="modSp mod modShow modNotesTx">
        <pc:chgData name="Luciana Yael Markstein" userId="131026b0-361c-4de8-be13-eb3159233230" providerId="ADAL" clId="{6813123B-2763-42CD-8647-14D49293DAE1}" dt="2026-10-21T18:42:13.658" v="3749" actId="729"/>
        <pc:sldMkLst>
          <pc:docMk/>
          <pc:sldMk cId="600001" sldId="261"/>
        </pc:sldMkLst>
        <pc:picChg chg="mod">
          <ac:chgData name="Luciana Yael Markstein" userId="131026b0-361c-4de8-be13-eb3159233230" providerId="ADAL" clId="{6813123B-2763-42CD-8647-14D49293DAE1}" dt="2026-10-20T18:35:43.305" v="110" actId="14100"/>
          <ac:picMkLst>
            <pc:docMk/>
            <pc:sldMk cId="600001" sldId="261"/>
            <ac:picMk id="11" creationId="{23CD8BC9-25E4-DDE6-AA65-0D66FE06CD96}"/>
          </ac:picMkLst>
        </pc:picChg>
        <pc:picChg chg="mod">
          <ac:chgData name="Luciana Yael Markstein" userId="131026b0-361c-4de8-be13-eb3159233230" providerId="ADAL" clId="{6813123B-2763-42CD-8647-14D49293DAE1}" dt="2026-10-20T18:35:47.860" v="111" actId="1076"/>
          <ac:picMkLst>
            <pc:docMk/>
            <pc:sldMk cId="600001" sldId="261"/>
            <ac:picMk id="19" creationId="{ADD13485-DBC6-DC45-C721-6E915D451C08}"/>
          </ac:picMkLst>
        </pc:picChg>
      </pc:sldChg>
      <pc:sldChg chg="addSp modSp mod modNotesTx">
        <pc:chgData name="Luciana Yael Markstein" userId="131026b0-361c-4de8-be13-eb3159233230" providerId="ADAL" clId="{6813123B-2763-42CD-8647-14D49293DAE1}" dt="2026-10-26T20:18:55.504" v="3970" actId="1076"/>
        <pc:sldMkLst>
          <pc:docMk/>
          <pc:sldMk cId="700001" sldId="262"/>
        </pc:sldMkLst>
        <pc:spChg chg="mod">
          <ac:chgData name="Luciana Yael Markstein" userId="131026b0-361c-4de8-be13-eb3159233230" providerId="ADAL" clId="{6813123B-2763-42CD-8647-14D49293DAE1}" dt="2026-10-26T20:18:45.872" v="3968" actId="20577"/>
          <ac:spMkLst>
            <pc:docMk/>
            <pc:sldMk cId="700001" sldId="262"/>
            <ac:spMk id="3" creationId="{00000007-0003-4000-8000-000000000000}"/>
          </ac:spMkLst>
        </pc:spChg>
        <pc:spChg chg="mod">
          <ac:chgData name="Luciana Yael Markstein" userId="131026b0-361c-4de8-be13-eb3159233230" providerId="ADAL" clId="{6813123B-2763-42CD-8647-14D49293DAE1}" dt="2026-10-26T20:18:22.500" v="3961" actId="20577"/>
          <ac:spMkLst>
            <pc:docMk/>
            <pc:sldMk cId="700001" sldId="262"/>
            <ac:spMk id="4" creationId="{00000007-0004-4000-8000-000000000000}"/>
          </ac:spMkLst>
        </pc:spChg>
        <pc:spChg chg="mod">
          <ac:chgData name="Luciana Yael Markstein" userId="131026b0-361c-4de8-be13-eb3159233230" providerId="ADAL" clId="{6813123B-2763-42CD-8647-14D49293DAE1}" dt="2026-10-20T20:21:10.762" v="3532" actId="20577"/>
          <ac:spMkLst>
            <pc:docMk/>
            <pc:sldMk cId="700001" sldId="262"/>
            <ac:spMk id="6" creationId="{00000007-0006-4000-8000-000000000000}"/>
          </ac:spMkLst>
        </pc:spChg>
        <pc:picChg chg="add mod">
          <ac:chgData name="Luciana Yael Markstein" userId="131026b0-361c-4de8-be13-eb3159233230" providerId="ADAL" clId="{6813123B-2763-42CD-8647-14D49293DAE1}" dt="2026-10-26T20:18:55.504" v="3970" actId="1076"/>
          <ac:picMkLst>
            <pc:docMk/>
            <pc:sldMk cId="700001" sldId="262"/>
            <ac:picMk id="15" creationId="{8EB0C6E0-AEF9-E276-4BA7-68CEB24755F2}"/>
          </ac:picMkLst>
        </pc:picChg>
      </pc:sldChg>
      <pc:sldChg chg="modNotesTx">
        <pc:chgData name="Luciana Yael Markstein" userId="131026b0-361c-4de8-be13-eb3159233230" providerId="ADAL" clId="{6813123B-2763-42CD-8647-14D49293DAE1}" dt="2026-10-20T19:41:34.342" v="2657" actId="20577"/>
        <pc:sldMkLst>
          <pc:docMk/>
          <pc:sldMk cId="3458219331" sldId="264"/>
        </pc:sldMkLst>
      </pc:sldChg>
      <pc:sldChg chg="modSp mod modNotesTx">
        <pc:chgData name="Luciana Yael Markstein" userId="131026b0-361c-4de8-be13-eb3159233230" providerId="ADAL" clId="{6813123B-2763-42CD-8647-14D49293DAE1}" dt="2026-10-26T20:26:01.601" v="4459" actId="20577"/>
        <pc:sldMkLst>
          <pc:docMk/>
          <pc:sldMk cId="2910674632" sldId="265"/>
        </pc:sldMkLst>
        <pc:spChg chg="mod">
          <ac:chgData name="Luciana Yael Markstein" userId="131026b0-361c-4de8-be13-eb3159233230" providerId="ADAL" clId="{6813123B-2763-42CD-8647-14D49293DAE1}" dt="2026-10-20T18:36:31.931" v="113" actId="20577"/>
          <ac:spMkLst>
            <pc:docMk/>
            <pc:sldMk cId="2910674632" sldId="265"/>
            <ac:spMk id="2" creationId="{622C1C3C-4ECB-8BF0-BC92-E0C1BBB7546B}"/>
          </ac:spMkLst>
        </pc:spChg>
        <pc:spChg chg="mod">
          <ac:chgData name="Luciana Yael Markstein" userId="131026b0-361c-4de8-be13-eb3159233230" providerId="ADAL" clId="{6813123B-2763-42CD-8647-14D49293DAE1}" dt="2026-10-22T16:17:08.489" v="3874" actId="1076"/>
          <ac:spMkLst>
            <pc:docMk/>
            <pc:sldMk cId="2910674632" sldId="265"/>
            <ac:spMk id="43" creationId="{56F7C8BF-2411-A423-DBBE-4317579AF8E2}"/>
          </ac:spMkLst>
        </pc:spChg>
      </pc:sldChg>
    </pc:docChg>
  </pc:docChgLst>
  <pc:docChgLst>
    <pc:chgData name="Felicia Norina Siegrist" userId="S::fsiegrist@worldbank.org::dd71b763-c73f-4d19-8a40-600557f3d609" providerId="AD" clId="Web-{C7DB1ED4-D2BA-5019-5B3B-526FD4FDDB24}"/>
    <pc:docChg chg="modSld">
      <pc:chgData name="Felicia Norina Siegrist" userId="S::fsiegrist@worldbank.org::dd71b763-c73f-4d19-8a40-600557f3d609" providerId="AD" clId="Web-{C7DB1ED4-D2BA-5019-5B3B-526FD4FDDB24}" dt="2026-10-21T18:45:14.383" v="1" actId="1076"/>
      <pc:docMkLst>
        <pc:docMk/>
      </pc:docMkLst>
      <pc:sldChg chg="modSp">
        <pc:chgData name="Felicia Norina Siegrist" userId="S::fsiegrist@worldbank.org::dd71b763-c73f-4d19-8a40-600557f3d609" providerId="AD" clId="Web-{C7DB1ED4-D2BA-5019-5B3B-526FD4FDDB24}" dt="2026-10-21T18:45:14.383" v="1" actId="1076"/>
        <pc:sldMkLst>
          <pc:docMk/>
          <pc:sldMk cId="3458219331" sldId="264"/>
        </pc:sldMkLst>
        <pc:spChg chg="mod">
          <ac:chgData name="Felicia Norina Siegrist" userId="S::fsiegrist@worldbank.org::dd71b763-c73f-4d19-8a40-600557f3d609" providerId="AD" clId="Web-{C7DB1ED4-D2BA-5019-5B3B-526FD4FDDB24}" dt="2026-10-21T18:45:14.383" v="1" actId="1076"/>
          <ac:spMkLst>
            <pc:docMk/>
            <pc:sldMk cId="3458219331" sldId="264"/>
            <ac:spMk id="22" creationId="{7EA1BC9A-D084-D2C4-0FBB-287F0B15FF4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2402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Thank You Wendy</a:t>
            </a:r>
          </a:p>
          <a:p>
            <a:pPr marL="171450" indent="-171450">
              <a:buFontTx/>
              <a:buChar char="-"/>
            </a:pPr>
            <a:r>
              <a:rPr lang="en-US" dirty="0"/>
              <a:t>Hello everyone, thank you for joining us for this session. We’re very excited to be presenting this new practice note with you</a:t>
            </a:r>
          </a:p>
          <a:p>
            <a:pPr marL="171450" indent="-171450">
              <a:buFontTx/>
              <a:buChar char="-"/>
            </a:pPr>
            <a:r>
              <a:rPr lang="en-US" dirty="0"/>
              <a:t>Today I’ll be sharing the 10 practical lessons, tools and other resources we’ve identified in this practitioners guide on acceleration and investment readiness programs that work for women entrepreneurs.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So lets start from the beginning: What is this guide? Where does it come from? </a:t>
            </a:r>
          </a:p>
          <a:p>
            <a:pPr marL="171450" indent="-171450">
              <a:buFontTx/>
              <a:buChar char="-"/>
            </a:pPr>
            <a:r>
              <a:rPr lang="en-US" dirty="0"/>
              <a:t>Evidence shows that, despite their potential, women entrepreneurs face barriers both to entering these programs and to benefiting from them. </a:t>
            </a:r>
          </a:p>
          <a:p>
            <a:pPr marL="171450" indent="-171450">
              <a:buFontTx/>
              <a:buChar char="-"/>
            </a:pPr>
            <a:r>
              <a:rPr lang="en-US" dirty="0"/>
              <a:t>These findings put program design under the spotlight, and </a:t>
            </a:r>
            <a:r>
              <a:rPr lang="en-US" dirty="0" err="1"/>
              <a:t>highilight</a:t>
            </a:r>
            <a:r>
              <a:rPr lang="en-US" dirty="0"/>
              <a:t> how intentional design and implementation can unlock significant impact.</a:t>
            </a:r>
          </a:p>
          <a:p>
            <a:pPr marL="171450" indent="-171450">
              <a:buFontTx/>
              <a:buChar char="-"/>
            </a:pPr>
            <a:r>
              <a:rPr lang="en-US" dirty="0"/>
              <a:t>To surface operational knowledge, this notes draws learning from 3 We-Fi-supported projects that piloted innovative initiatives and shows very successful results: WE3A Accelerate, </a:t>
            </a:r>
            <a:r>
              <a:rPr lang="en-US" dirty="0" err="1"/>
              <a:t>WeRaise</a:t>
            </a:r>
            <a:r>
              <a:rPr lang="en-US" dirty="0"/>
              <a:t> Pakistan and She Wins Arabia.</a:t>
            </a:r>
          </a:p>
          <a:p>
            <a:r>
              <a:rPr lang="en-US" dirty="0"/>
              <a:t>-   </a:t>
            </a:r>
            <a:r>
              <a:rPr lang="en-US" sz="1200" b="0" i="0" kern="1200" dirty="0">
                <a:solidFill>
                  <a:schemeClr val="tx1"/>
                </a:solidFill>
                <a:effectLst/>
                <a:latin typeface="+mn-lt"/>
                <a:ea typeface="+mn-ea"/>
                <a:cs typeface="+mn-cs"/>
              </a:rPr>
              <a:t>From them we distilled ten operational lessons, with templates and tools for practitioners.</a:t>
            </a:r>
          </a:p>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10 lessons are separated in half: 5 for program set-up and 5 for program implementation.</a:t>
            </a:r>
          </a:p>
          <a:p>
            <a:endParaRPr lang="en-US" dirty="0"/>
          </a:p>
          <a:p>
            <a:r>
              <a:rPr lang="en-US" dirty="0"/>
              <a:t>The first three lessons are about foundations.</a:t>
            </a:r>
          </a:p>
          <a:p>
            <a:endParaRPr lang="en-US" dirty="0"/>
          </a:p>
          <a:p>
            <a:r>
              <a:rPr lang="en-US" dirty="0"/>
              <a:t>Lesson one: put gender at the core. A gender-focused theory of change links the barriers women face to the activities that address them and to the outcomes you want to track. In the note you can find an example </a:t>
            </a:r>
            <a:r>
              <a:rPr lang="en-US" dirty="0" err="1"/>
              <a:t>ToC</a:t>
            </a:r>
            <a:r>
              <a:rPr lang="en-US" dirty="0"/>
              <a:t> from WE3A and their results framework. The </a:t>
            </a:r>
            <a:r>
              <a:rPr lang="en-US" dirty="0" err="1"/>
              <a:t>ToC</a:t>
            </a:r>
            <a:r>
              <a:rPr lang="en-US" dirty="0"/>
              <a:t> can also shape the decision of whether to run a women-only or a mixed program. One practical metric for mixed programs is to compare women to men ratios across applications, participation and fundraising, to find bottlenecks.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Lesson two: </a:t>
            </a:r>
            <a:r>
              <a:rPr lang="en-US" sz="1200" b="1" dirty="0"/>
              <a:t>Segment </a:t>
            </a:r>
            <a:r>
              <a:rPr lang="en-US" sz="1200" dirty="0"/>
              <a:t>women entrepreneurs so targeting can ensure support is tailored to their specific needs.</a:t>
            </a:r>
            <a:r>
              <a:rPr lang="en-US" sz="1200" b="0" dirty="0">
                <a:solidFill>
                  <a:srgbClr val="231F40"/>
                </a:solidFill>
                <a:latin typeface="Calibri"/>
                <a:ea typeface="Calibri"/>
                <a:cs typeface="Calibri"/>
              </a:rPr>
              <a:t> </a:t>
            </a:r>
            <a:r>
              <a:rPr lang="en-US" dirty="0"/>
              <a:t>The We-Fi segmentation toolkit distinguishes, for example, Wealth Creation entrepreneurs, who are open to equity and a natural fit for investment readiness, from Stability entrepreneurs, who benefit more from core business skills, mentoring and peer networks. That distinction should shape what you offer.</a:t>
            </a:r>
          </a:p>
          <a:p>
            <a:endParaRPr lang="en-US" dirty="0"/>
          </a:p>
          <a:p>
            <a:r>
              <a:rPr lang="en-US" dirty="0"/>
              <a:t>Lesson three: Design around Women’s realities and their local ecosystem. A key step here is to conduct diagnostic studies or ecosystem analysis. For example, WE3A mapped support organizations and potential buyers in each of their operation countries, reflecting its value chain focus. </a:t>
            </a:r>
            <a:r>
              <a:rPr lang="en-US" dirty="0" err="1"/>
              <a:t>WeRaise</a:t>
            </a:r>
            <a:r>
              <a:rPr lang="en-US" dirty="0"/>
              <a:t> did an Investor mapping and deal flow analysis in Pakistan, reflecting its fundraising focus. Programs also showed the importance of engaging the wider ecosystem, for example by training fund managers on gender-lens investing, and Train the Trainers initiatives to build a pool of ESO partners to sustain the 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CAB11-3AAA-15DB-15E6-3DD67579C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EFC9E5-9BB2-9A32-4B48-D263833FAF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97EAB6-7A2F-7D56-93CF-3CF35403C715}"/>
              </a:ext>
            </a:extLst>
          </p:cNvPr>
          <p:cNvSpPr>
            <a:spLocks noGrp="1"/>
          </p:cNvSpPr>
          <p:nvPr>
            <p:ph type="body" idx="1"/>
          </p:nvPr>
        </p:nvSpPr>
        <p:spPr/>
        <p:txBody>
          <a:bodyPr/>
          <a:lstStyle/>
          <a:p>
            <a:r>
              <a:rPr lang="en-US" dirty="0"/>
              <a:t>The next two lessons are about relationships.</a:t>
            </a:r>
          </a:p>
          <a:p>
            <a:endParaRPr lang="en-US" dirty="0"/>
          </a:p>
          <a:p>
            <a:r>
              <a:rPr lang="en-US" dirty="0"/>
              <a:t>Lesson four: engage investors early and regularly, identifying those who are interested in  and ready to invest in WSMEs. Innovative initiatives included one-on-one meetings and investor mock boards that let founders get feedback and understand investor expectations before the final pitch. Creating more informal spaces for interaction helped women entrepreneurs approach investors more easily. </a:t>
            </a:r>
            <a:r>
              <a:rPr lang="en-US" dirty="0" err="1"/>
              <a:t>WeRaise</a:t>
            </a:r>
            <a:r>
              <a:rPr lang="en-US" dirty="0"/>
              <a:t> also used regular meeting between the program team and investors to judge which startups were investment ready. The guide includes a framework for these conversations and a list of metrics useful to track investor engagement, such as investor type, ticket size, past experience with women entrepreneurs, and follow up after introductions.</a:t>
            </a:r>
          </a:p>
          <a:p>
            <a:endParaRPr lang="en-US" dirty="0"/>
          </a:p>
          <a:p>
            <a:r>
              <a:rPr lang="en-US" dirty="0"/>
              <a:t>Lesson five: build strategic partnerships. Local providers bring relationships and continuity beyond a funding cycle, so providers with real fundraising experience and strong investor networks are crucial. 2 models emerge: linking provider’s compensation to the share of participants who raised capital, or onboarding provider to co-design the program from the begging, both strategies aim for to strengthened ownership and results. Key partnerships also include those that raise visibility and the reputation of the program in the local ecosystem: She Wins built media partnerships, including with Forbes and Shark Tank, to raise visibility for women-led businesses.</a:t>
            </a:r>
          </a:p>
        </p:txBody>
      </p:sp>
      <p:sp>
        <p:nvSpPr>
          <p:cNvPr id="4" name="Slide Number Placeholder 3">
            <a:extLst>
              <a:ext uri="{FF2B5EF4-FFF2-40B4-BE49-F238E27FC236}">
                <a16:creationId xmlns:a16="http://schemas.microsoft.com/office/drawing/2014/main" id="{AC6DF509-D7D4-F4F2-235A-89D51DD5A89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14665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Now to implementation.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Lesson six is on communication. Scouting messages should use inclusive language and state practical features clearly, such as flexible schedules or childcare. This helps women judge whether taking part is realistic. It is also important to leverage the local entrepreneurial ecosystem, through universities, business association to expand reach while being aware of how </a:t>
            </a:r>
            <a:r>
              <a:rPr lang="en-US" dirty="0"/>
              <a:t>networks can also reinforce existing biases and limit programs’ additionality, Programs should balance referrals with broader and more inclusive outreach efforts.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Lesson seven is on selection. Use consistent criteria and guard against bias to make sure support gets to those who would benefit the most from it. Research shows investors tend to ask men about growth and women about risk. The guide includes questions that cover both risk and opportunity for every applicant, and includes a fundraising diagnostic to assess readiness and support needs. A funnel approach is also a strategy to focus support were it can have the most impact: do that offering broader light-touch support first and concentrates intensive help on those more ready to benefit. </a:t>
            </a:r>
            <a:r>
              <a:rPr lang="en-US" sz="1200" b="0" i="0" kern="1200" dirty="0" err="1">
                <a:solidFill>
                  <a:schemeClr val="tx1"/>
                </a:solidFill>
                <a:effectLst/>
                <a:latin typeface="+mn-lt"/>
                <a:ea typeface="+mn-ea"/>
                <a:cs typeface="+mn-cs"/>
              </a:rPr>
              <a:t>WeRaise</a:t>
            </a:r>
            <a:r>
              <a:rPr lang="en-US" sz="1200" b="0" i="0" kern="1200" dirty="0">
                <a:solidFill>
                  <a:schemeClr val="tx1"/>
                </a:solidFill>
                <a:effectLst/>
                <a:latin typeface="+mn-lt"/>
                <a:ea typeface="+mn-ea"/>
                <a:cs typeface="+mn-cs"/>
              </a:rPr>
              <a:t> and She Wins Arabia both did this., and the note includes more detail on their approaches.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Lesson eight is flexibility. Share the schedule early, provide strong onboarding, wraparound services and combine live and self-paced digital learning, this helps  </a:t>
            </a:r>
            <a:r>
              <a:rPr lang="en-US" sz="1200" dirty="0"/>
              <a:t>women balance business and care responsibilities. </a:t>
            </a:r>
            <a:r>
              <a:rPr lang="en-US" sz="1200" b="0" i="0" kern="1200" dirty="0">
                <a:solidFill>
                  <a:schemeClr val="tx1"/>
                </a:solidFill>
                <a:effectLst/>
                <a:latin typeface="+mn-lt"/>
                <a:ea typeface="+mn-ea"/>
                <a:cs typeface="+mn-cs"/>
              </a:rPr>
              <a:t>But do not assume digital readiness. For example in WE3A, partners in Guyana used in-person sessions, printed materials and weekend activities to fit local realities.</a:t>
            </a:r>
          </a:p>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600E-9928-9E4E-F23C-D18BA9739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A39057-0BAA-AF58-8E03-D4B5DF65EF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A776E2-DA6E-BD4E-A25C-41F06F14F4F0}"/>
              </a:ext>
            </a:extLst>
          </p:cNvPr>
          <p:cNvSpPr>
            <a:spLocks noGrp="1"/>
          </p:cNvSpPr>
          <p:nvPr>
            <p:ph type="body" idx="1"/>
          </p:nvPr>
        </p:nvSpPr>
        <p:spPr/>
        <p:txBody>
          <a:bodyPr/>
          <a:lstStyle/>
          <a:p>
            <a:r>
              <a:rPr lang="en-US" dirty="0"/>
              <a:t>The last two lessons are about the people who support learning.</a:t>
            </a:r>
          </a:p>
          <a:p>
            <a:endParaRPr lang="en-US" dirty="0"/>
          </a:p>
          <a:p>
            <a:r>
              <a:rPr lang="en-US" dirty="0"/>
              <a:t>Lesson nine: find the right mix of coaches and mentors. </a:t>
            </a:r>
            <a:r>
              <a:rPr lang="en-US" dirty="0" err="1"/>
              <a:t>WeRaise</a:t>
            </a:r>
            <a:r>
              <a:rPr lang="en-US" dirty="0"/>
              <a:t> learned that local coaches gave the crucial day-to-day support and ecosystem connections, while international experts added specialized fundraising knowledge, such as valuations and term sheets. Onboarding mentors on the local context and on women entrepreneurs’ needs is part of good delivery. Individual support  can be expensive, so the guide also describes formats that can bring some of its benefits, while reducing costs. For example, in fishbowl mentoring, one entrepreneur is coached while peers observe and learn. </a:t>
            </a:r>
          </a:p>
          <a:p>
            <a:endParaRPr lang="en-US" dirty="0"/>
          </a:p>
          <a:p>
            <a:r>
              <a:rPr lang="en-US" dirty="0"/>
              <a:t>Lesson ten: peer learning is a must-have. Participants valued safe spaces to discuss fundraising bias, care responsibilities and impostor syndrome. In Costa Rica, WE3A’s local partners created “Cafecito de </a:t>
            </a:r>
            <a:r>
              <a:rPr lang="en-US" dirty="0" err="1"/>
              <a:t>los</a:t>
            </a:r>
            <a:r>
              <a:rPr lang="en-US" dirty="0"/>
              <a:t> </a:t>
            </a:r>
            <a:r>
              <a:rPr lang="en-US" dirty="0" err="1"/>
              <a:t>Miércoles</a:t>
            </a:r>
            <a:r>
              <a:rPr lang="en-US" dirty="0"/>
              <a:t>”, a weekly in-person coffee that was not in the original design. It became a pillar of the program and helped reduce dropout. The lesson is to listen to participants and make room for exchange, leveraging existing channels, for example WhatsApp groups, </a:t>
            </a:r>
            <a:r>
              <a:rPr lang="en-US"/>
              <a:t>and informal spaces</a:t>
            </a:r>
            <a:r>
              <a:rPr lang="en-US" dirty="0"/>
              <a:t>. </a:t>
            </a:r>
          </a:p>
        </p:txBody>
      </p:sp>
      <p:sp>
        <p:nvSpPr>
          <p:cNvPr id="4" name="Slide Number Placeholder 3">
            <a:extLst>
              <a:ext uri="{FF2B5EF4-FFF2-40B4-BE49-F238E27FC236}">
                <a16:creationId xmlns:a16="http://schemas.microsoft.com/office/drawing/2014/main" id="{F976E3A6-86FC-3B65-0253-0296F8A3366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782316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Around these the ten lessons, the guide includes applied examples that you can adapt directly: assessment frameworks, investor engagement tools, indicators for tracking results, sample terms of reference, and a resource box with further case studies and toolkits.</a:t>
            </a:r>
          </a:p>
          <a:p>
            <a:r>
              <a:rPr lang="en-US" sz="1200" b="0" i="0" kern="1200" dirty="0">
                <a:solidFill>
                  <a:schemeClr val="tx1"/>
                </a:solidFill>
                <a:effectLst/>
                <a:latin typeface="+mn-lt"/>
                <a:ea typeface="+mn-ea"/>
                <a:cs typeface="+mn-cs"/>
              </a:rPr>
              <a:t>The central message: stronger outcomes start with intentional design and implementation choices.</a:t>
            </a:r>
          </a:p>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so much. You can already download the publication through the QR in the screen or using  the link in the group chat.</a:t>
            </a:r>
          </a:p>
          <a:p>
            <a:r>
              <a:rPr lang="en-US" dirty="0"/>
              <a:t>Happy to take any questions after the panel discussion.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909380-7326-C63F-7273-57DA37FC5DB0}"/>
              </a:ext>
            </a:extLst>
          </p:cNvPr>
          <p:cNvSpPr txBox="1"/>
          <p:nvPr userDrawn="1">
            <p:extLst>
              <p:ext uri="{1162E1C5-73C7-4A58-AE30-91384D911F3F}">
                <p184:classification xmlns:p184="http://schemas.microsoft.com/office/powerpoint/2018/4/main" val="ftr"/>
              </p:ext>
            </p:extLst>
          </p:nvPr>
        </p:nvSpPr>
        <p:spPr>
          <a:xfrm>
            <a:off x="11210925" y="6642100"/>
            <a:ext cx="942975"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 Use Only</a:t>
            </a:r>
          </a:p>
        </p:txBody>
      </p:sp>
    </p:spTree>
    <p:extLst>
      <p:ext uri="{BB962C8B-B14F-4D97-AF65-F5344CB8AC3E}">
        <p14:creationId xmlns:p14="http://schemas.microsoft.com/office/powerpoint/2010/main" val="135485343"/>
      </p:ext>
    </p:extLst>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hyperlink" Target="mailto:lmarkstein@worldbank.org" TargetMode="External"/><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1F4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000001-0002-4000-8000-000000000000}"/>
              </a:ext>
            </a:extLst>
          </p:cNvPr>
          <p:cNvSpPr>
            <a:spLocks noGrp="1"/>
          </p:cNvSpPr>
          <p:nvPr/>
        </p:nvSpPr>
        <p:spPr>
          <a:xfrm>
            <a:off x="666749" y="1733550"/>
            <a:ext cx="6863196" cy="2381250"/>
          </a:xfrm>
          <a:prstGeom prst="rect">
            <a:avLst/>
          </a:prstGeom>
          <a:noFill/>
          <a:ln w="0">
            <a:noFill/>
          </a:ln>
        </p:spPr>
        <p:txBody>
          <a:bodyPr wrap="square" lIns="0" tIns="0" rIns="0" bIns="0" anchor="t">
            <a:noAutofit/>
          </a:bodyPr>
          <a:lstStyle/>
          <a:p>
            <a:pPr>
              <a:lnSpc>
                <a:spcPct val="100000"/>
              </a:lnSpc>
              <a:spcBef>
                <a:spcPts val="0"/>
              </a:spcBef>
              <a:spcAft>
                <a:spcPts val="0"/>
              </a:spcAft>
              <a:defRPr sz="4800" b="1">
                <a:solidFill>
                  <a:srgbClr val="FFFFFF"/>
                </a:solidFill>
                <a:latin typeface="Calibri"/>
                <a:ea typeface="Calibri"/>
                <a:cs typeface="Calibri"/>
              </a:defRPr>
            </a:pPr>
            <a:r>
              <a:rPr lang="en-US" sz="3900" b="1" dirty="0">
                <a:solidFill>
                  <a:srgbClr val="FFFFFF"/>
                </a:solidFill>
              </a:rPr>
              <a:t>Accelerator and </a:t>
            </a:r>
          </a:p>
          <a:p>
            <a:pPr>
              <a:lnSpc>
                <a:spcPct val="100000"/>
              </a:lnSpc>
              <a:spcBef>
                <a:spcPts val="0"/>
              </a:spcBef>
              <a:spcAft>
                <a:spcPts val="0"/>
              </a:spcAft>
              <a:defRPr sz="4800" b="1">
                <a:solidFill>
                  <a:srgbClr val="FFFFFF"/>
                </a:solidFill>
                <a:latin typeface="Calibri"/>
                <a:ea typeface="Calibri"/>
                <a:cs typeface="Calibri"/>
              </a:defRPr>
            </a:pPr>
            <a:r>
              <a:rPr lang="en-US" sz="3900" b="1" dirty="0">
                <a:solidFill>
                  <a:srgbClr val="FFFFFF"/>
                </a:solidFill>
              </a:rPr>
              <a:t>Investment Readiness Programs: A Practitioner’s Guide</a:t>
            </a:r>
          </a:p>
        </p:txBody>
      </p:sp>
      <p:sp>
        <p:nvSpPr>
          <p:cNvPr id="4" name="Rectangle 3">
            <a:extLst>
              <a:ext uri="{FF2B5EF4-FFF2-40B4-BE49-F238E27FC236}">
                <a16:creationId xmlns:a16="http://schemas.microsoft.com/office/drawing/2014/main" id="{00000001-0004-4000-8000-000000000000}"/>
              </a:ext>
            </a:extLst>
          </p:cNvPr>
          <p:cNvSpPr>
            <a:spLocks noGrp="1"/>
          </p:cNvSpPr>
          <p:nvPr/>
        </p:nvSpPr>
        <p:spPr>
          <a:xfrm>
            <a:off x="666749" y="4037734"/>
            <a:ext cx="6572250" cy="752475"/>
          </a:xfrm>
          <a:prstGeom prst="rect">
            <a:avLst/>
          </a:prstGeom>
          <a:noFill/>
          <a:ln w="0">
            <a:noFill/>
          </a:ln>
        </p:spPr>
        <p:txBody>
          <a:bodyPr wrap="square" lIns="0" tIns="0" rIns="0" bIns="0" anchor="t">
            <a:noAutofit/>
          </a:bodyPr>
          <a:lstStyle/>
          <a:p>
            <a:pPr>
              <a:lnSpc>
                <a:spcPct val="100000"/>
              </a:lnSpc>
              <a:spcBef>
                <a:spcPts val="0"/>
              </a:spcBef>
              <a:spcAft>
                <a:spcPts val="0"/>
              </a:spcAft>
              <a:defRPr sz="2400" b="0">
                <a:solidFill>
                  <a:srgbClr val="FFFFFF"/>
                </a:solidFill>
                <a:latin typeface="Calibri"/>
                <a:ea typeface="Calibri"/>
                <a:cs typeface="Calibri"/>
              </a:defRPr>
            </a:pPr>
            <a:r>
              <a:rPr lang="en-US" sz="2000" dirty="0">
                <a:solidFill>
                  <a:srgbClr val="FFFFFF"/>
                </a:solidFill>
              </a:rPr>
              <a:t>10 practical Lessons from We-Fi - supported Programs Focused on Women Entrepreneurs in Emerging Markets</a:t>
            </a:r>
          </a:p>
          <a:p>
            <a:pPr>
              <a:lnSpc>
                <a:spcPct val="100000"/>
              </a:lnSpc>
              <a:spcBef>
                <a:spcPts val="0"/>
              </a:spcBef>
              <a:spcAft>
                <a:spcPts val="0"/>
              </a:spcAft>
              <a:defRPr sz="2400" b="0">
                <a:solidFill>
                  <a:srgbClr val="FFFFFF"/>
                </a:solidFill>
                <a:latin typeface="Calibri"/>
                <a:ea typeface="Calibri"/>
                <a:cs typeface="Calibri"/>
              </a:defRPr>
            </a:pPr>
            <a:endParaRPr lang="en-US" sz="2000" b="0" dirty="0">
              <a:solidFill>
                <a:srgbClr val="FFFFFF"/>
              </a:solidFill>
            </a:endParaRPr>
          </a:p>
          <a:p>
            <a:pPr>
              <a:lnSpc>
                <a:spcPct val="100000"/>
              </a:lnSpc>
              <a:spcBef>
                <a:spcPts val="0"/>
              </a:spcBef>
              <a:spcAft>
                <a:spcPts val="0"/>
              </a:spcAft>
              <a:defRPr sz="2400" b="0">
                <a:solidFill>
                  <a:srgbClr val="FFFFFF"/>
                </a:solidFill>
                <a:latin typeface="Calibri"/>
                <a:ea typeface="Calibri"/>
                <a:cs typeface="Calibri"/>
              </a:defRPr>
            </a:pPr>
            <a:r>
              <a:rPr lang="en-US" sz="1400" dirty="0">
                <a:solidFill>
                  <a:srgbClr val="FFFFFF"/>
                </a:solidFill>
              </a:rPr>
              <a:t>Luciana Markstein – Research &amp; Knowledge Consultant</a:t>
            </a:r>
            <a:endParaRPr lang="en-US" sz="1400" b="0" dirty="0">
              <a:solidFill>
                <a:srgbClr val="FFFFFF"/>
              </a:solidFill>
            </a:endParaRPr>
          </a:p>
        </p:txBody>
      </p:sp>
      <p:pic>
        <p:nvPicPr>
          <p:cNvPr id="6" name="Picture 5" descr="yellow-pattern.png"/>
          <p:cNvPicPr>
            <a:picLocks noChangeAspect="1"/>
          </p:cNvPicPr>
          <p:nvPr/>
        </p:nvPicPr>
        <p:blipFill>
          <a:blip r:embed="rId3"/>
          <a:stretch>
            <a:fillRect/>
          </a:stretch>
        </p:blipFill>
        <p:spPr>
          <a:xfrm>
            <a:off x="666750" y="428625"/>
            <a:ext cx="1924050" cy="719271"/>
          </a:xfrm>
          <a:prstGeom prst="rect">
            <a:avLst/>
          </a:prstGeom>
        </p:spPr>
      </p:pic>
      <p:pic>
        <p:nvPicPr>
          <p:cNvPr id="7" name="Picture 6" descr="magenta-rule.png"/>
          <p:cNvPicPr>
            <a:picLocks noChangeAspect="1"/>
          </p:cNvPicPr>
          <p:nvPr/>
        </p:nvPicPr>
        <p:blipFill>
          <a:blip r:embed="rId4"/>
          <a:stretch>
            <a:fillRect/>
          </a:stretch>
        </p:blipFill>
        <p:spPr>
          <a:xfrm>
            <a:off x="666749" y="3708096"/>
            <a:ext cx="6282410" cy="73622"/>
          </a:xfrm>
          <a:prstGeom prst="rect">
            <a:avLst/>
          </a:prstGeom>
        </p:spPr>
      </p:pic>
      <p:pic>
        <p:nvPicPr>
          <p:cNvPr id="8" name="Picture 7" descr="original-logos.png"/>
          <p:cNvPicPr>
            <a:picLocks noChangeAspect="1"/>
          </p:cNvPicPr>
          <p:nvPr/>
        </p:nvPicPr>
        <p:blipFill>
          <a:blip r:embed="rId5"/>
          <a:stretch>
            <a:fillRect/>
          </a:stretch>
        </p:blipFill>
        <p:spPr>
          <a:xfrm>
            <a:off x="666749" y="5786005"/>
            <a:ext cx="3524250" cy="549544"/>
          </a:xfrm>
          <a:prstGeom prst="rect">
            <a:avLst/>
          </a:prstGeom>
        </p:spPr>
      </p:pic>
      <p:grpSp>
        <p:nvGrpSpPr>
          <p:cNvPr id="14" name="Group 13">
            <a:extLst>
              <a:ext uri="{FF2B5EF4-FFF2-40B4-BE49-F238E27FC236}">
                <a16:creationId xmlns:a16="http://schemas.microsoft.com/office/drawing/2014/main" id="{56AB7213-B1DF-71B0-F93E-BCCD0A259314}"/>
              </a:ext>
            </a:extLst>
          </p:cNvPr>
          <p:cNvGrpSpPr/>
          <p:nvPr/>
        </p:nvGrpSpPr>
        <p:grpSpPr>
          <a:xfrm>
            <a:off x="7356764" y="-110837"/>
            <a:ext cx="4835235" cy="7195984"/>
            <a:chOff x="7356764" y="-110837"/>
            <a:chExt cx="4835235" cy="7195984"/>
          </a:xfrm>
        </p:grpSpPr>
        <p:pic>
          <p:nvPicPr>
            <p:cNvPr id="5" name="Picture 4" descr="right-art.png"/>
            <p:cNvPicPr>
              <a:picLocks noChangeAspect="1"/>
            </p:cNvPicPr>
            <p:nvPr/>
          </p:nvPicPr>
          <p:blipFill>
            <a:blip r:embed="rId6"/>
            <a:srcRect l="-28"/>
            <a:stretch>
              <a:fillRect/>
            </a:stretch>
          </p:blipFill>
          <p:spPr>
            <a:xfrm>
              <a:off x="7716982" y="0"/>
              <a:ext cx="4475017" cy="6858000"/>
            </a:xfrm>
            <a:prstGeom prst="rect">
              <a:avLst/>
            </a:prstGeom>
          </p:spPr>
        </p:pic>
        <p:sp>
          <p:nvSpPr>
            <p:cNvPr id="11" name="Rectangle 10">
              <a:extLst>
                <a:ext uri="{FF2B5EF4-FFF2-40B4-BE49-F238E27FC236}">
                  <a16:creationId xmlns:a16="http://schemas.microsoft.com/office/drawing/2014/main" id="{A20F06BA-1612-C222-0BE7-CAEB1172FE46}"/>
                </a:ext>
              </a:extLst>
            </p:cNvPr>
            <p:cNvSpPr/>
            <p:nvPr/>
          </p:nvSpPr>
          <p:spPr>
            <a:xfrm>
              <a:off x="7356764" y="-110837"/>
              <a:ext cx="1787236" cy="1447800"/>
            </a:xfrm>
            <a:prstGeom prst="rect">
              <a:avLst/>
            </a:prstGeom>
            <a:solidFill>
              <a:srgbClr val="231F40"/>
            </a:solidFill>
            <a:ln>
              <a:solidFill>
                <a:srgbClr val="231F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27D2240F-76EE-3139-FB0E-BD4C1950955D}"/>
                </a:ext>
              </a:extLst>
            </p:cNvPr>
            <p:cNvSpPr/>
            <p:nvPr/>
          </p:nvSpPr>
          <p:spPr>
            <a:xfrm>
              <a:off x="7356764" y="5637347"/>
              <a:ext cx="1787236" cy="1447800"/>
            </a:xfrm>
            <a:prstGeom prst="rect">
              <a:avLst/>
            </a:prstGeom>
            <a:solidFill>
              <a:srgbClr val="231F40"/>
            </a:solidFill>
            <a:ln>
              <a:solidFill>
                <a:srgbClr val="231F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TextBox 15">
            <a:extLst>
              <a:ext uri="{FF2B5EF4-FFF2-40B4-BE49-F238E27FC236}">
                <a16:creationId xmlns:a16="http://schemas.microsoft.com/office/drawing/2014/main" id="{34E7627C-5B7E-0438-EBBB-62D3CD100A28}"/>
              </a:ext>
            </a:extLst>
          </p:cNvPr>
          <p:cNvSpPr txBox="1"/>
          <p:nvPr/>
        </p:nvSpPr>
        <p:spPr>
          <a:xfrm>
            <a:off x="7716982" y="6027772"/>
            <a:ext cx="6096000" cy="307777"/>
          </a:xfrm>
          <a:prstGeom prst="rect">
            <a:avLst/>
          </a:prstGeom>
          <a:noFill/>
        </p:spPr>
        <p:txBody>
          <a:bodyPr wrap="square">
            <a:spAutoFit/>
          </a:bodyPr>
          <a:lstStyle/>
          <a:p>
            <a:pPr>
              <a:lnSpc>
                <a:spcPct val="100000"/>
              </a:lnSpc>
              <a:spcBef>
                <a:spcPts val="0"/>
              </a:spcBef>
              <a:spcAft>
                <a:spcPts val="0"/>
              </a:spcAft>
              <a:defRPr sz="2400" b="0">
                <a:solidFill>
                  <a:srgbClr val="FFFFFF"/>
                </a:solidFill>
                <a:latin typeface="Calibri"/>
                <a:ea typeface="Calibri"/>
                <a:cs typeface="Calibri"/>
              </a:defRPr>
            </a:pPr>
            <a:r>
              <a:rPr lang="en-US" sz="1400" dirty="0">
                <a:solidFill>
                  <a:srgbClr val="FFFFFF"/>
                </a:solidFill>
              </a:rPr>
              <a:t>October 27, 2026</a:t>
            </a:r>
            <a:endParaRPr lang="en-US" sz="1400" b="0" dirty="0">
              <a:solidFill>
                <a:srgbClr val="FFFFFF"/>
              </a:solidFill>
            </a:endParaRPr>
          </a:p>
        </p:txBody>
      </p:sp>
    </p:spTree>
    <p:extLst>
      <p:ext uri="{BB962C8B-B14F-4D97-AF65-F5344CB8AC3E}">
        <p14:creationId xmlns:p14="http://schemas.microsoft.com/office/powerpoint/2010/main" val="100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0000002-0001-4000-8000-000000000000}"/>
              </a:ext>
            </a:extLst>
          </p:cNvPr>
          <p:cNvSpPr>
            <a:spLocks noGrp="1"/>
          </p:cNvSpPr>
          <p:nvPr/>
        </p:nvSpPr>
        <p:spPr>
          <a:xfrm>
            <a:off x="11049000" y="6286500"/>
            <a:ext cx="457200" cy="228600"/>
          </a:xfrm>
          <a:prstGeom prst="rect">
            <a:avLst/>
          </a:prstGeom>
          <a:noFill/>
          <a:ln w="0">
            <a:noFill/>
          </a:ln>
        </p:spPr>
        <p:txBody>
          <a:bodyPr wrap="square" lIns="0" tIns="0" rIns="0" bIns="0" anchor="t">
            <a:noAutofit/>
          </a:bodyPr>
          <a:lstStyle/>
          <a:p>
            <a:pPr>
              <a:defRPr sz="1350" b="0">
                <a:solidFill>
                  <a:srgbClr val="D8D1DF"/>
                </a:solidFill>
                <a:latin typeface="Calibri"/>
                <a:ea typeface="Calibri"/>
                <a:cs typeface="Calibri"/>
              </a:defRPr>
            </a:pPr>
            <a:r>
              <a:rPr lang="en-US" sz="1350" b="0">
                <a:solidFill>
                  <a:srgbClr val="686577"/>
                </a:solidFill>
                <a:latin typeface="Calibri"/>
                <a:ea typeface="Calibri"/>
                <a:cs typeface="Calibri"/>
              </a:rPr>
              <a:t>02</a:t>
            </a:r>
          </a:p>
        </p:txBody>
      </p:sp>
      <p:sp>
        <p:nvSpPr>
          <p:cNvPr id="2" name="Rectangle 1">
            <a:extLst>
              <a:ext uri="{FF2B5EF4-FFF2-40B4-BE49-F238E27FC236}">
                <a16:creationId xmlns:a16="http://schemas.microsoft.com/office/drawing/2014/main" id="{00000002-0002-4000-8000-000000000000}"/>
              </a:ext>
            </a:extLst>
          </p:cNvPr>
          <p:cNvSpPr>
            <a:spLocks noGrp="1"/>
          </p:cNvSpPr>
          <p:nvPr/>
        </p:nvSpPr>
        <p:spPr>
          <a:xfrm>
            <a:off x="685800" y="457200"/>
            <a:ext cx="9220200" cy="514350"/>
          </a:xfrm>
          <a:prstGeom prst="rect">
            <a:avLst/>
          </a:prstGeom>
          <a:noFill/>
          <a:ln w="0">
            <a:noFill/>
          </a:ln>
        </p:spPr>
        <p:txBody>
          <a:bodyPr wrap="square" lIns="0" tIns="0" rIns="0" bIns="0" anchor="t">
            <a:noAutofit/>
          </a:bodyPr>
          <a:lstStyle/>
          <a:p>
            <a:pPr>
              <a:defRPr sz="3150" b="1">
                <a:solidFill>
                  <a:srgbClr val="FFFFFF"/>
                </a:solidFill>
                <a:latin typeface="Calibri"/>
                <a:ea typeface="Calibri"/>
                <a:cs typeface="Calibri"/>
              </a:defRPr>
            </a:pPr>
            <a:r>
              <a:rPr lang="en-US" sz="3150" b="1" dirty="0">
                <a:solidFill>
                  <a:srgbClr val="231F40"/>
                </a:solidFill>
                <a:latin typeface="Calibri"/>
                <a:ea typeface="Calibri"/>
                <a:cs typeface="Calibri"/>
              </a:rPr>
              <a:t>What is this Guide?</a:t>
            </a:r>
          </a:p>
        </p:txBody>
      </p:sp>
      <p:sp>
        <p:nvSpPr>
          <p:cNvPr id="3" name="Rectangle 2">
            <a:extLst>
              <a:ext uri="{FF2B5EF4-FFF2-40B4-BE49-F238E27FC236}">
                <a16:creationId xmlns:a16="http://schemas.microsoft.com/office/drawing/2014/main" id="{00000002-0003-4000-8000-000000000000}"/>
              </a:ext>
            </a:extLst>
          </p:cNvPr>
          <p:cNvSpPr>
            <a:spLocks noGrp="1"/>
          </p:cNvSpPr>
          <p:nvPr/>
        </p:nvSpPr>
        <p:spPr>
          <a:xfrm>
            <a:off x="685800" y="1476375"/>
            <a:ext cx="4524375" cy="1714500"/>
          </a:xfrm>
          <a:prstGeom prst="rect">
            <a:avLst/>
          </a:prstGeom>
          <a:noFill/>
          <a:ln w="0">
            <a:noFill/>
          </a:ln>
        </p:spPr>
        <p:txBody>
          <a:bodyPr wrap="square" lIns="0" tIns="0" rIns="0" bIns="0" anchor="t">
            <a:noAutofit/>
          </a:bodyPr>
          <a:lstStyle/>
          <a:p>
            <a:pPr>
              <a:defRPr sz="2325" b="0">
                <a:solidFill>
                  <a:srgbClr val="FFFFFF"/>
                </a:solidFill>
                <a:latin typeface="Calibri"/>
                <a:ea typeface="Calibri"/>
                <a:cs typeface="Calibri"/>
              </a:defRPr>
            </a:pPr>
            <a:r>
              <a:rPr lang="en-US" sz="2000" b="0" dirty="0">
                <a:solidFill>
                  <a:srgbClr val="231F40"/>
                </a:solidFill>
                <a:latin typeface="Calibri"/>
                <a:ea typeface="Calibri"/>
                <a:cs typeface="Calibri"/>
              </a:rPr>
              <a:t>Accelerators and IRPs help </a:t>
            </a:r>
            <a:r>
              <a:rPr lang="en-US" sz="2000" dirty="0">
                <a:solidFill>
                  <a:srgbClr val="231F40"/>
                </a:solidFill>
                <a:latin typeface="Calibri"/>
                <a:ea typeface="Calibri"/>
                <a:cs typeface="Calibri"/>
              </a:rPr>
              <a:t>businesses grow and fundraise, </a:t>
            </a:r>
            <a:r>
              <a:rPr lang="en-US" sz="2000" b="0" dirty="0">
                <a:solidFill>
                  <a:srgbClr val="231F40"/>
                </a:solidFill>
                <a:latin typeface="Calibri"/>
                <a:ea typeface="Calibri"/>
                <a:cs typeface="Calibri"/>
              </a:rPr>
              <a:t>but women entrepreneurs face </a:t>
            </a:r>
            <a:r>
              <a:rPr lang="en-US" sz="2000" b="1" dirty="0">
                <a:solidFill>
                  <a:srgbClr val="231F40"/>
                </a:solidFill>
                <a:latin typeface="Calibri"/>
                <a:ea typeface="Calibri"/>
                <a:cs typeface="Calibri"/>
              </a:rPr>
              <a:t>systemic barriers:</a:t>
            </a:r>
            <a:endParaRPr lang="en-US" sz="2000" b="0" dirty="0">
              <a:solidFill>
                <a:srgbClr val="231F40"/>
              </a:solidFill>
              <a:latin typeface="Calibri"/>
              <a:ea typeface="Calibri"/>
              <a:cs typeface="Calibri"/>
            </a:endParaRPr>
          </a:p>
        </p:txBody>
      </p:sp>
      <p:sp>
        <p:nvSpPr>
          <p:cNvPr id="4" name="Rectangle 3">
            <a:extLst>
              <a:ext uri="{FF2B5EF4-FFF2-40B4-BE49-F238E27FC236}">
                <a16:creationId xmlns:a16="http://schemas.microsoft.com/office/drawing/2014/main" id="{00000002-0004-4000-8000-000000000000}"/>
              </a:ext>
            </a:extLst>
          </p:cNvPr>
          <p:cNvSpPr>
            <a:spLocks noGrp="1"/>
          </p:cNvSpPr>
          <p:nvPr/>
        </p:nvSpPr>
        <p:spPr>
          <a:xfrm>
            <a:off x="685800" y="2486025"/>
            <a:ext cx="4524375" cy="1485900"/>
          </a:xfrm>
          <a:prstGeom prst="rect">
            <a:avLst/>
          </a:prstGeom>
          <a:noFill/>
          <a:ln w="0">
            <a:noFill/>
          </a:ln>
        </p:spPr>
        <p:txBody>
          <a:bodyPr wrap="square" lIns="0" tIns="0" rIns="0" bIns="0" anchor="t">
            <a:noAutofit/>
          </a:bodyPr>
          <a:lstStyle/>
          <a:p>
            <a:pPr marL="342900" indent="-342900">
              <a:buFont typeface="Arial" panose="020B0604020202020204" pitchFamily="34" charset="0"/>
              <a:buChar char="•"/>
              <a:defRPr sz="2325" b="0">
                <a:solidFill>
                  <a:srgbClr val="FFFFFF"/>
                </a:solidFill>
                <a:latin typeface="Calibri"/>
                <a:ea typeface="Calibri"/>
                <a:cs typeface="Calibri"/>
              </a:defRPr>
            </a:pPr>
            <a:r>
              <a:rPr lang="en-US" sz="1400" b="1" dirty="0">
                <a:solidFill>
                  <a:srgbClr val="231F40"/>
                </a:solidFill>
                <a:latin typeface="Calibri"/>
                <a:ea typeface="Calibri"/>
                <a:cs typeface="Calibri"/>
              </a:rPr>
              <a:t>Fewer applications</a:t>
            </a:r>
            <a:r>
              <a:rPr lang="en-US" sz="1400" b="0" dirty="0">
                <a:solidFill>
                  <a:srgbClr val="231F40"/>
                </a:solidFill>
                <a:latin typeface="Calibri"/>
                <a:ea typeface="Calibri"/>
                <a:cs typeface="Calibri"/>
              </a:rPr>
              <a:t>: women-only founding teams make up only 13% of accelerator applicant pools, even though they have similar acceptance rates (GALI 2020).</a:t>
            </a:r>
          </a:p>
          <a:p>
            <a:pPr marL="342900" indent="-342900">
              <a:buFont typeface="Arial" panose="020B0604020202020204" pitchFamily="34" charset="0"/>
              <a:buChar char="•"/>
              <a:defRPr sz="2325" b="0">
                <a:solidFill>
                  <a:srgbClr val="FFFFFF"/>
                </a:solidFill>
                <a:latin typeface="Calibri"/>
                <a:ea typeface="Calibri"/>
                <a:cs typeface="Calibri"/>
              </a:defRPr>
            </a:pPr>
            <a:r>
              <a:rPr lang="en-US" sz="1400" b="1" dirty="0">
                <a:solidFill>
                  <a:srgbClr val="231F40"/>
                </a:solidFill>
                <a:latin typeface="Calibri"/>
                <a:ea typeface="Calibri"/>
                <a:cs typeface="Calibri"/>
              </a:rPr>
              <a:t>Financing gap</a:t>
            </a:r>
            <a:r>
              <a:rPr lang="en-US" sz="1400" dirty="0">
                <a:solidFill>
                  <a:srgbClr val="231F40"/>
                </a:solidFill>
                <a:latin typeface="Calibri"/>
                <a:ea typeface="Calibri"/>
                <a:cs typeface="Calibri"/>
              </a:rPr>
              <a:t>: accelerated men-led ventures increased their equity financing considerably (1.5 times) more than non-accelerated ventures, while women-led ventures saw little or no comparable gain (Village Capital, IFC, and We-Fi 2020)</a:t>
            </a:r>
            <a:endParaRPr lang="en-US" sz="1400" b="0" dirty="0">
              <a:solidFill>
                <a:srgbClr val="231F40"/>
              </a:solidFill>
              <a:latin typeface="Calibri"/>
              <a:ea typeface="Calibri"/>
              <a:cs typeface="Calibri"/>
            </a:endParaRPr>
          </a:p>
        </p:txBody>
      </p:sp>
      <p:sp>
        <p:nvSpPr>
          <p:cNvPr id="6" name="Rectangle 5">
            <a:extLst>
              <a:ext uri="{FF2B5EF4-FFF2-40B4-BE49-F238E27FC236}">
                <a16:creationId xmlns:a16="http://schemas.microsoft.com/office/drawing/2014/main" id="{00000002-0006-4000-8000-000000000000}"/>
              </a:ext>
            </a:extLst>
          </p:cNvPr>
          <p:cNvSpPr>
            <a:spLocks noGrp="1"/>
          </p:cNvSpPr>
          <p:nvPr/>
        </p:nvSpPr>
        <p:spPr>
          <a:xfrm>
            <a:off x="6191250" y="1955650"/>
            <a:ext cx="3859530" cy="1762125"/>
          </a:xfrm>
          <a:prstGeom prst="rect">
            <a:avLst/>
          </a:prstGeom>
          <a:noFill/>
          <a:ln w="0">
            <a:noFill/>
          </a:ln>
        </p:spPr>
        <p:txBody>
          <a:bodyPr wrap="square" lIns="0" tIns="0" rIns="0" bIns="0" anchor="t">
            <a:noAutofit/>
          </a:bodyPr>
          <a:lstStyle/>
          <a:p>
            <a:pPr>
              <a:defRPr sz="3225" b="1">
                <a:solidFill>
                  <a:srgbClr val="FFFFFF"/>
                </a:solidFill>
                <a:latin typeface="Calibri"/>
                <a:ea typeface="Calibri"/>
                <a:cs typeface="Calibri"/>
              </a:defRPr>
            </a:pPr>
            <a:r>
              <a:rPr lang="en-US" sz="2800" b="1" dirty="0">
                <a:solidFill>
                  <a:srgbClr val="EA6359"/>
                </a:solidFill>
                <a:latin typeface="Calibri"/>
                <a:ea typeface="Calibri"/>
                <a:cs typeface="Calibri"/>
              </a:rPr>
              <a:t>This is not a pipeline</a:t>
            </a:r>
          </a:p>
          <a:p>
            <a:pPr>
              <a:defRPr sz="3225" b="1">
                <a:solidFill>
                  <a:srgbClr val="FFFFFF"/>
                </a:solidFill>
                <a:latin typeface="Calibri"/>
                <a:ea typeface="Calibri"/>
                <a:cs typeface="Calibri"/>
              </a:defRPr>
            </a:pPr>
            <a:r>
              <a:rPr lang="en-US" sz="2800" b="1" dirty="0">
                <a:solidFill>
                  <a:srgbClr val="EA6359"/>
                </a:solidFill>
                <a:latin typeface="Calibri"/>
                <a:ea typeface="Calibri"/>
                <a:cs typeface="Calibri"/>
              </a:rPr>
              <a:t>problem; it’s a</a:t>
            </a:r>
          </a:p>
          <a:p>
            <a:pPr>
              <a:defRPr sz="3225" b="1">
                <a:solidFill>
                  <a:srgbClr val="FFFFFF"/>
                </a:solidFill>
                <a:latin typeface="Calibri"/>
                <a:ea typeface="Calibri"/>
                <a:cs typeface="Calibri"/>
              </a:defRPr>
            </a:pPr>
            <a:r>
              <a:rPr lang="en-US" sz="2800" b="1" dirty="0">
                <a:solidFill>
                  <a:srgbClr val="EA6359"/>
                </a:solidFill>
                <a:latin typeface="Calibri"/>
                <a:ea typeface="Calibri"/>
                <a:cs typeface="Calibri"/>
              </a:rPr>
              <a:t>design problem.</a:t>
            </a:r>
          </a:p>
        </p:txBody>
      </p:sp>
      <p:sp>
        <p:nvSpPr>
          <p:cNvPr id="7" name="Rectangle 6">
            <a:extLst>
              <a:ext uri="{FF2B5EF4-FFF2-40B4-BE49-F238E27FC236}">
                <a16:creationId xmlns:a16="http://schemas.microsoft.com/office/drawing/2014/main" id="{00000002-0007-4000-8000-000000000000}"/>
              </a:ext>
            </a:extLst>
          </p:cNvPr>
          <p:cNvSpPr>
            <a:spLocks noGrp="1"/>
          </p:cNvSpPr>
          <p:nvPr/>
        </p:nvSpPr>
        <p:spPr>
          <a:xfrm>
            <a:off x="6191250" y="3304390"/>
            <a:ext cx="4271010" cy="826770"/>
          </a:xfrm>
          <a:prstGeom prst="rect">
            <a:avLst/>
          </a:prstGeom>
          <a:noFill/>
          <a:ln w="0">
            <a:noFill/>
          </a:ln>
        </p:spPr>
        <p:txBody>
          <a:bodyPr wrap="square" lIns="0" tIns="0" rIns="0" bIns="0" anchor="t">
            <a:noAutofit/>
          </a:bodyPr>
          <a:lstStyle/>
          <a:p>
            <a:pPr>
              <a:defRPr sz="2325" b="0">
                <a:solidFill>
                  <a:srgbClr val="FFFFFF"/>
                </a:solidFill>
                <a:latin typeface="Calibri"/>
                <a:ea typeface="Calibri"/>
                <a:cs typeface="Calibri"/>
              </a:defRPr>
            </a:pPr>
            <a:r>
              <a:rPr lang="en-US" sz="2000" b="0" dirty="0">
                <a:solidFill>
                  <a:srgbClr val="231F40"/>
                </a:solidFill>
                <a:latin typeface="Calibri"/>
                <a:ea typeface="Calibri"/>
                <a:cs typeface="Calibri"/>
              </a:rPr>
              <a:t>Intentional design and implementation can unlock significant impact</a:t>
            </a:r>
          </a:p>
        </p:txBody>
      </p:sp>
      <p:pic>
        <p:nvPicPr>
          <p:cNvPr id="10" name="Picture 9" descr="image.png"/>
          <p:cNvPicPr>
            <a:picLocks noChangeAspect="1"/>
          </p:cNvPicPr>
          <p:nvPr/>
        </p:nvPicPr>
        <p:blipFill>
          <a:blip r:embed="rId3"/>
          <a:stretch>
            <a:fillRect/>
          </a:stretch>
        </p:blipFill>
        <p:spPr>
          <a:xfrm>
            <a:off x="685800" y="1097280"/>
            <a:ext cx="9048750" cy="106040"/>
          </a:xfrm>
          <a:prstGeom prst="rect">
            <a:avLst/>
          </a:prstGeom>
        </p:spPr>
      </p:pic>
      <p:pic>
        <p:nvPicPr>
          <p:cNvPr id="13" name="Picture 12">
            <a:extLst>
              <a:ext uri="{FF2B5EF4-FFF2-40B4-BE49-F238E27FC236}">
                <a16:creationId xmlns:a16="http://schemas.microsoft.com/office/drawing/2014/main" id="{863B9BE1-6FFC-E9B4-BA80-C56DB8A3313D}"/>
              </a:ext>
            </a:extLst>
          </p:cNvPr>
          <p:cNvPicPr>
            <a:picLocks noChangeAspect="1"/>
          </p:cNvPicPr>
          <p:nvPr/>
        </p:nvPicPr>
        <p:blipFill>
          <a:blip r:embed="rId4"/>
          <a:stretch>
            <a:fillRect/>
          </a:stretch>
        </p:blipFill>
        <p:spPr>
          <a:xfrm>
            <a:off x="9448756" y="11430"/>
            <a:ext cx="2743244" cy="3460120"/>
          </a:xfrm>
          <a:prstGeom prst="rect">
            <a:avLst/>
          </a:prstGeom>
        </p:spPr>
      </p:pic>
      <p:pic>
        <p:nvPicPr>
          <p:cNvPr id="15" name="Picture 14">
            <a:extLst>
              <a:ext uri="{FF2B5EF4-FFF2-40B4-BE49-F238E27FC236}">
                <a16:creationId xmlns:a16="http://schemas.microsoft.com/office/drawing/2014/main" id="{4F29E546-66E8-5EE0-A053-247998AFB99B}"/>
              </a:ext>
            </a:extLst>
          </p:cNvPr>
          <p:cNvPicPr>
            <a:picLocks noChangeAspect="1"/>
          </p:cNvPicPr>
          <p:nvPr/>
        </p:nvPicPr>
        <p:blipFill>
          <a:blip r:embed="rId5"/>
          <a:stretch>
            <a:fillRect/>
          </a:stretch>
        </p:blipFill>
        <p:spPr>
          <a:xfrm>
            <a:off x="761048" y="4562267"/>
            <a:ext cx="2200938" cy="674561"/>
          </a:xfrm>
          <a:prstGeom prst="rect">
            <a:avLst/>
          </a:prstGeom>
        </p:spPr>
      </p:pic>
      <p:pic>
        <p:nvPicPr>
          <p:cNvPr id="17" name="Picture 16">
            <a:extLst>
              <a:ext uri="{FF2B5EF4-FFF2-40B4-BE49-F238E27FC236}">
                <a16:creationId xmlns:a16="http://schemas.microsoft.com/office/drawing/2014/main" id="{DADBBAF3-CF9F-9EC6-BECA-83A49A555733}"/>
              </a:ext>
            </a:extLst>
          </p:cNvPr>
          <p:cNvPicPr>
            <a:picLocks noChangeAspect="1"/>
          </p:cNvPicPr>
          <p:nvPr/>
        </p:nvPicPr>
        <p:blipFill>
          <a:blip r:embed="rId6"/>
          <a:stretch>
            <a:fillRect/>
          </a:stretch>
        </p:blipFill>
        <p:spPr>
          <a:xfrm>
            <a:off x="2115452" y="5146066"/>
            <a:ext cx="2017607" cy="795676"/>
          </a:xfrm>
          <a:prstGeom prst="rect">
            <a:avLst/>
          </a:prstGeom>
        </p:spPr>
      </p:pic>
      <p:pic>
        <p:nvPicPr>
          <p:cNvPr id="19" name="Picture 18">
            <a:extLst>
              <a:ext uri="{FF2B5EF4-FFF2-40B4-BE49-F238E27FC236}">
                <a16:creationId xmlns:a16="http://schemas.microsoft.com/office/drawing/2014/main" id="{C47F6B2A-BB87-EAE1-75E2-ABB6E2E385F2}"/>
              </a:ext>
            </a:extLst>
          </p:cNvPr>
          <p:cNvPicPr>
            <a:picLocks noChangeAspect="1"/>
          </p:cNvPicPr>
          <p:nvPr/>
        </p:nvPicPr>
        <p:blipFill>
          <a:blip r:embed="rId7"/>
          <a:stretch>
            <a:fillRect/>
          </a:stretch>
        </p:blipFill>
        <p:spPr>
          <a:xfrm>
            <a:off x="3055950" y="4193175"/>
            <a:ext cx="2119116" cy="1412744"/>
          </a:xfrm>
          <a:prstGeom prst="rect">
            <a:avLst/>
          </a:prstGeom>
        </p:spPr>
      </p:pic>
      <p:sp>
        <p:nvSpPr>
          <p:cNvPr id="21" name="Rectangle 20">
            <a:extLst>
              <a:ext uri="{FF2B5EF4-FFF2-40B4-BE49-F238E27FC236}">
                <a16:creationId xmlns:a16="http://schemas.microsoft.com/office/drawing/2014/main" id="{A97E4B03-B901-88A7-B9DC-6F0528F8250E}"/>
              </a:ext>
            </a:extLst>
          </p:cNvPr>
          <p:cNvSpPr>
            <a:spLocks noGrp="1"/>
          </p:cNvSpPr>
          <p:nvPr/>
        </p:nvSpPr>
        <p:spPr>
          <a:xfrm>
            <a:off x="8622576" y="4820290"/>
            <a:ext cx="2988945" cy="1282130"/>
          </a:xfrm>
          <a:prstGeom prst="rect">
            <a:avLst/>
          </a:prstGeom>
          <a:noFill/>
          <a:ln w="0">
            <a:noFill/>
          </a:ln>
        </p:spPr>
        <p:txBody>
          <a:bodyPr wrap="square" lIns="0" tIns="0" rIns="0" bIns="0" anchor="t">
            <a:noAutofit/>
          </a:bodyPr>
          <a:lstStyle/>
          <a:p>
            <a:pPr>
              <a:defRPr sz="3225" b="1">
                <a:solidFill>
                  <a:srgbClr val="FFFFFF"/>
                </a:solidFill>
                <a:latin typeface="Calibri"/>
                <a:ea typeface="Calibri"/>
                <a:cs typeface="Calibri"/>
              </a:defRPr>
            </a:pPr>
            <a:r>
              <a:rPr lang="en-US" sz="2000" b="1" dirty="0">
                <a:solidFill>
                  <a:srgbClr val="231F40"/>
                </a:solidFill>
                <a:latin typeface="Calibri"/>
                <a:ea typeface="Calibri"/>
                <a:cs typeface="Calibri"/>
              </a:rPr>
              <a:t>10 operational lessons</a:t>
            </a:r>
          </a:p>
          <a:p>
            <a:pPr>
              <a:defRPr sz="3225" b="1">
                <a:solidFill>
                  <a:srgbClr val="FFFFFF"/>
                </a:solidFill>
                <a:latin typeface="Calibri"/>
                <a:ea typeface="Calibri"/>
                <a:cs typeface="Calibri"/>
              </a:defRPr>
            </a:pPr>
            <a:r>
              <a:rPr lang="en-US" sz="2000" b="1" dirty="0">
                <a:solidFill>
                  <a:srgbClr val="231F40"/>
                </a:solidFill>
                <a:latin typeface="Calibri"/>
                <a:ea typeface="Calibri"/>
                <a:cs typeface="Calibri"/>
              </a:rPr>
              <a:t>Templates + Tools</a:t>
            </a:r>
          </a:p>
          <a:p>
            <a:pPr>
              <a:defRPr sz="3225" b="1">
                <a:solidFill>
                  <a:srgbClr val="FFFFFF"/>
                </a:solidFill>
                <a:latin typeface="Calibri"/>
                <a:ea typeface="Calibri"/>
                <a:cs typeface="Calibri"/>
              </a:defRPr>
            </a:pPr>
            <a:r>
              <a:rPr lang="en-US" sz="2000" b="1" dirty="0">
                <a:solidFill>
                  <a:srgbClr val="231F40"/>
                </a:solidFill>
                <a:latin typeface="Calibri"/>
                <a:ea typeface="Calibri"/>
                <a:cs typeface="Calibri"/>
              </a:rPr>
              <a:t>For practitioners</a:t>
            </a:r>
          </a:p>
        </p:txBody>
      </p:sp>
      <p:pic>
        <p:nvPicPr>
          <p:cNvPr id="23" name="Graphic 22" descr="Arrow Right with solid fill">
            <a:extLst>
              <a:ext uri="{FF2B5EF4-FFF2-40B4-BE49-F238E27FC236}">
                <a16:creationId xmlns:a16="http://schemas.microsoft.com/office/drawing/2014/main" id="{226AA5BB-0050-F7F4-7896-5D976FE768D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340446" y="4779628"/>
            <a:ext cx="914400" cy="914400"/>
          </a:xfrm>
          <a:prstGeom prst="rect">
            <a:avLst/>
          </a:prstGeom>
        </p:spPr>
      </p:pic>
      <p:pic>
        <p:nvPicPr>
          <p:cNvPr id="9" name="Picture 8">
            <a:extLst>
              <a:ext uri="{FF2B5EF4-FFF2-40B4-BE49-F238E27FC236}">
                <a16:creationId xmlns:a16="http://schemas.microsoft.com/office/drawing/2014/main" id="{4EA1857C-322C-97C2-8FE5-D01C7A9C0699}"/>
              </a:ext>
            </a:extLst>
          </p:cNvPr>
          <p:cNvPicPr>
            <a:picLocks noChangeAspect="1"/>
          </p:cNvPicPr>
          <p:nvPr/>
        </p:nvPicPr>
        <p:blipFill>
          <a:blip r:embed="rId9"/>
          <a:stretch>
            <a:fillRect/>
          </a:stretch>
        </p:blipFill>
        <p:spPr>
          <a:xfrm>
            <a:off x="6479599" y="4551028"/>
            <a:ext cx="1943808" cy="13716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0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0000003-0001-4000-8000-000000000000}"/>
              </a:ext>
            </a:extLst>
          </p:cNvPr>
          <p:cNvSpPr>
            <a:spLocks noGrp="1"/>
          </p:cNvSpPr>
          <p:nvPr/>
        </p:nvSpPr>
        <p:spPr>
          <a:xfrm>
            <a:off x="11049000" y="6286500"/>
            <a:ext cx="457200" cy="228600"/>
          </a:xfrm>
          <a:prstGeom prst="rect">
            <a:avLst/>
          </a:prstGeom>
          <a:noFill/>
          <a:ln w="0">
            <a:noFill/>
          </a:ln>
        </p:spPr>
        <p:txBody>
          <a:bodyPr wrap="square" lIns="0" tIns="0" rIns="0" bIns="0" anchor="t">
            <a:noAutofit/>
          </a:bodyPr>
          <a:lstStyle/>
          <a:p>
            <a:pPr>
              <a:defRPr sz="1350" b="0">
                <a:solidFill>
                  <a:srgbClr val="D8D1DF"/>
                </a:solidFill>
                <a:latin typeface="Calibri"/>
                <a:ea typeface="Calibri"/>
                <a:cs typeface="Calibri"/>
              </a:defRPr>
            </a:pPr>
            <a:r>
              <a:rPr lang="en-US" sz="1350" b="0" dirty="0">
                <a:solidFill>
                  <a:srgbClr val="686577"/>
                </a:solidFill>
                <a:latin typeface="Calibri"/>
                <a:ea typeface="Calibri"/>
                <a:cs typeface="Calibri"/>
              </a:rPr>
              <a:t>03</a:t>
            </a:r>
          </a:p>
        </p:txBody>
      </p:sp>
      <p:sp>
        <p:nvSpPr>
          <p:cNvPr id="2" name="Rectangle 1">
            <a:extLst>
              <a:ext uri="{FF2B5EF4-FFF2-40B4-BE49-F238E27FC236}">
                <a16:creationId xmlns:a16="http://schemas.microsoft.com/office/drawing/2014/main" id="{00000003-0002-4000-8000-000000000000}"/>
              </a:ext>
            </a:extLst>
          </p:cNvPr>
          <p:cNvSpPr>
            <a:spLocks noGrp="1"/>
          </p:cNvSpPr>
          <p:nvPr/>
        </p:nvSpPr>
        <p:spPr>
          <a:xfrm>
            <a:off x="685800" y="457200"/>
            <a:ext cx="9220200" cy="597153"/>
          </a:xfrm>
          <a:prstGeom prst="rect">
            <a:avLst/>
          </a:prstGeom>
          <a:noFill/>
          <a:ln w="0">
            <a:noFill/>
          </a:ln>
        </p:spPr>
        <p:txBody>
          <a:bodyPr wrap="square" lIns="0" tIns="0" rIns="0" bIns="0" anchor="t">
            <a:noAutofit/>
          </a:bodyPr>
          <a:lstStyle/>
          <a:p>
            <a:pPr>
              <a:defRPr sz="3150" b="1">
                <a:solidFill>
                  <a:srgbClr val="FFFFFF"/>
                </a:solidFill>
                <a:latin typeface="Calibri"/>
                <a:ea typeface="Calibri"/>
                <a:cs typeface="Calibri"/>
              </a:defRPr>
            </a:pPr>
            <a:r>
              <a:rPr lang="en-US" sz="3150" b="1" dirty="0">
                <a:solidFill>
                  <a:srgbClr val="231F40"/>
                </a:solidFill>
                <a:latin typeface="Calibri"/>
                <a:ea typeface="Calibri"/>
                <a:cs typeface="Calibri"/>
              </a:rPr>
              <a:t>Program Set-Up</a:t>
            </a:r>
          </a:p>
        </p:txBody>
      </p:sp>
      <p:pic>
        <p:nvPicPr>
          <p:cNvPr id="13" name="Picture 12" descr="image.png"/>
          <p:cNvPicPr>
            <a:picLocks noChangeAspect="1"/>
          </p:cNvPicPr>
          <p:nvPr/>
        </p:nvPicPr>
        <p:blipFill>
          <a:blip r:embed="rId3"/>
          <a:stretch>
            <a:fillRect/>
          </a:stretch>
        </p:blipFill>
        <p:spPr>
          <a:xfrm>
            <a:off x="685800" y="1097281"/>
            <a:ext cx="9220200" cy="108048"/>
          </a:xfrm>
          <a:prstGeom prst="rect">
            <a:avLst/>
          </a:prstGeom>
        </p:spPr>
      </p:pic>
      <p:pic>
        <p:nvPicPr>
          <p:cNvPr id="19" name="Picture 18">
            <a:extLst>
              <a:ext uri="{FF2B5EF4-FFF2-40B4-BE49-F238E27FC236}">
                <a16:creationId xmlns:a16="http://schemas.microsoft.com/office/drawing/2014/main" id="{46F84DE4-5E8D-D5BE-7BB5-FBF905C13593}"/>
              </a:ext>
            </a:extLst>
          </p:cNvPr>
          <p:cNvPicPr>
            <a:picLocks noChangeAspect="1"/>
          </p:cNvPicPr>
          <p:nvPr/>
        </p:nvPicPr>
        <p:blipFill>
          <a:blip r:embed="rId4"/>
          <a:stretch>
            <a:fillRect/>
          </a:stretch>
        </p:blipFill>
        <p:spPr>
          <a:xfrm>
            <a:off x="420303" y="1614160"/>
            <a:ext cx="985933" cy="944565"/>
          </a:xfrm>
          <a:prstGeom prst="rect">
            <a:avLst/>
          </a:prstGeom>
        </p:spPr>
      </p:pic>
      <p:pic>
        <p:nvPicPr>
          <p:cNvPr id="21" name="Picture 20">
            <a:extLst>
              <a:ext uri="{FF2B5EF4-FFF2-40B4-BE49-F238E27FC236}">
                <a16:creationId xmlns:a16="http://schemas.microsoft.com/office/drawing/2014/main" id="{3D765226-393B-6CB1-0769-EAF3F312A5FD}"/>
              </a:ext>
            </a:extLst>
          </p:cNvPr>
          <p:cNvPicPr>
            <a:picLocks noChangeAspect="1"/>
          </p:cNvPicPr>
          <p:nvPr/>
        </p:nvPicPr>
        <p:blipFill>
          <a:blip r:embed="rId5"/>
          <a:stretch>
            <a:fillRect/>
          </a:stretch>
        </p:blipFill>
        <p:spPr>
          <a:xfrm>
            <a:off x="548923" y="3270615"/>
            <a:ext cx="788733" cy="749687"/>
          </a:xfrm>
          <a:prstGeom prst="rect">
            <a:avLst/>
          </a:prstGeom>
        </p:spPr>
      </p:pic>
      <p:pic>
        <p:nvPicPr>
          <p:cNvPr id="23" name="Picture 22">
            <a:extLst>
              <a:ext uri="{FF2B5EF4-FFF2-40B4-BE49-F238E27FC236}">
                <a16:creationId xmlns:a16="http://schemas.microsoft.com/office/drawing/2014/main" id="{272279AE-0E2D-28F3-D7AD-454A976E9C01}"/>
              </a:ext>
            </a:extLst>
          </p:cNvPr>
          <p:cNvPicPr>
            <a:picLocks noChangeAspect="1"/>
          </p:cNvPicPr>
          <p:nvPr/>
        </p:nvPicPr>
        <p:blipFill>
          <a:blip r:embed="rId6"/>
          <a:stretch>
            <a:fillRect/>
          </a:stretch>
        </p:blipFill>
        <p:spPr>
          <a:xfrm>
            <a:off x="583903" y="4866253"/>
            <a:ext cx="718772" cy="749687"/>
          </a:xfrm>
          <a:prstGeom prst="rect">
            <a:avLst/>
          </a:prstGeom>
        </p:spPr>
      </p:pic>
      <p:sp>
        <p:nvSpPr>
          <p:cNvPr id="29" name="Rectangle 28">
            <a:extLst>
              <a:ext uri="{FF2B5EF4-FFF2-40B4-BE49-F238E27FC236}">
                <a16:creationId xmlns:a16="http://schemas.microsoft.com/office/drawing/2014/main" id="{16E4973F-E4D7-7904-9AAD-91004D535DA0}"/>
              </a:ext>
            </a:extLst>
          </p:cNvPr>
          <p:cNvSpPr>
            <a:spLocks noGrp="1"/>
          </p:cNvSpPr>
          <p:nvPr/>
        </p:nvSpPr>
        <p:spPr>
          <a:xfrm>
            <a:off x="1550976" y="1860107"/>
            <a:ext cx="2069523" cy="280261"/>
          </a:xfrm>
          <a:prstGeom prst="rect">
            <a:avLst/>
          </a:prstGeom>
          <a:noFill/>
          <a:ln w="0">
            <a:noFill/>
          </a:ln>
        </p:spPr>
        <p:txBody>
          <a:bodyPr wrap="square" lIns="0" tIns="0" rIns="0" bIns="0" anchor="t">
            <a:noAutofit/>
          </a:bodyPr>
          <a:lstStyle/>
          <a:p>
            <a:pPr>
              <a:defRPr sz="2325" b="1">
                <a:solidFill>
                  <a:srgbClr val="D90875"/>
                </a:solidFill>
                <a:latin typeface="Calibri"/>
                <a:ea typeface="Calibri"/>
                <a:cs typeface="Calibri"/>
              </a:defRPr>
            </a:pPr>
            <a:r>
              <a:rPr lang="en-US" sz="1600" b="1" dirty="0">
                <a:solidFill>
                  <a:srgbClr val="231F40"/>
                </a:solidFill>
                <a:latin typeface="Calibri"/>
                <a:ea typeface="Calibri"/>
                <a:cs typeface="Calibri"/>
              </a:rPr>
              <a:t>1. Put Gender at the Core of Program Design</a:t>
            </a:r>
          </a:p>
        </p:txBody>
      </p:sp>
      <p:sp>
        <p:nvSpPr>
          <p:cNvPr id="31" name="Rectangle 30">
            <a:extLst>
              <a:ext uri="{FF2B5EF4-FFF2-40B4-BE49-F238E27FC236}">
                <a16:creationId xmlns:a16="http://schemas.microsoft.com/office/drawing/2014/main" id="{838E805B-7F91-ED8A-2849-E3EF7BAE4A9F}"/>
              </a:ext>
            </a:extLst>
          </p:cNvPr>
          <p:cNvSpPr>
            <a:spLocks noGrp="1"/>
          </p:cNvSpPr>
          <p:nvPr/>
        </p:nvSpPr>
        <p:spPr>
          <a:xfrm>
            <a:off x="1482395" y="3404401"/>
            <a:ext cx="2252098" cy="280261"/>
          </a:xfrm>
          <a:prstGeom prst="rect">
            <a:avLst/>
          </a:prstGeom>
          <a:noFill/>
          <a:ln w="0">
            <a:noFill/>
          </a:ln>
        </p:spPr>
        <p:txBody>
          <a:bodyPr wrap="square" lIns="0" tIns="0" rIns="0" bIns="0" anchor="t">
            <a:noAutofit/>
          </a:bodyPr>
          <a:lstStyle/>
          <a:p>
            <a:pPr>
              <a:defRPr sz="2325" b="1">
                <a:solidFill>
                  <a:srgbClr val="D90875"/>
                </a:solidFill>
                <a:latin typeface="Calibri"/>
                <a:ea typeface="Calibri"/>
                <a:cs typeface="Calibri"/>
              </a:defRPr>
            </a:pPr>
            <a:r>
              <a:rPr lang="en-US" sz="1600" b="1" dirty="0">
                <a:solidFill>
                  <a:srgbClr val="231F40"/>
                </a:solidFill>
                <a:latin typeface="Calibri"/>
                <a:ea typeface="Calibri"/>
                <a:cs typeface="Calibri"/>
              </a:rPr>
              <a:t>2. Understand &amp; Target the Right Segment</a:t>
            </a:r>
          </a:p>
        </p:txBody>
      </p:sp>
      <p:sp>
        <p:nvSpPr>
          <p:cNvPr id="33" name="Rectangle 32">
            <a:extLst>
              <a:ext uri="{FF2B5EF4-FFF2-40B4-BE49-F238E27FC236}">
                <a16:creationId xmlns:a16="http://schemas.microsoft.com/office/drawing/2014/main" id="{6D911944-761B-80C5-C221-CB965971DC93}"/>
              </a:ext>
            </a:extLst>
          </p:cNvPr>
          <p:cNvSpPr>
            <a:spLocks noGrp="1"/>
          </p:cNvSpPr>
          <p:nvPr/>
        </p:nvSpPr>
        <p:spPr>
          <a:xfrm>
            <a:off x="1482395" y="4965883"/>
            <a:ext cx="2252098" cy="280261"/>
          </a:xfrm>
          <a:prstGeom prst="rect">
            <a:avLst/>
          </a:prstGeom>
          <a:noFill/>
          <a:ln w="0">
            <a:noFill/>
          </a:ln>
        </p:spPr>
        <p:txBody>
          <a:bodyPr wrap="square" lIns="0" tIns="0" rIns="0" bIns="0" anchor="t">
            <a:noAutofit/>
          </a:bodyPr>
          <a:lstStyle/>
          <a:p>
            <a:pPr>
              <a:defRPr sz="2325" b="1">
                <a:solidFill>
                  <a:srgbClr val="D90875"/>
                </a:solidFill>
                <a:latin typeface="Calibri"/>
                <a:ea typeface="Calibri"/>
                <a:cs typeface="Calibri"/>
              </a:defRPr>
            </a:pPr>
            <a:r>
              <a:rPr lang="en-US" sz="1600" b="1" dirty="0">
                <a:solidFill>
                  <a:srgbClr val="231F40"/>
                </a:solidFill>
                <a:latin typeface="Calibri"/>
                <a:ea typeface="Calibri"/>
                <a:cs typeface="Calibri"/>
              </a:rPr>
              <a:t>3. Design Around Women’s Realities</a:t>
            </a:r>
          </a:p>
        </p:txBody>
      </p:sp>
      <p:sp>
        <p:nvSpPr>
          <p:cNvPr id="39" name="Rectangle 38">
            <a:extLst>
              <a:ext uri="{FF2B5EF4-FFF2-40B4-BE49-F238E27FC236}">
                <a16:creationId xmlns:a16="http://schemas.microsoft.com/office/drawing/2014/main" id="{90F97810-8BDD-6FDD-313F-2DF5D79A1308}"/>
              </a:ext>
            </a:extLst>
          </p:cNvPr>
          <p:cNvSpPr>
            <a:spLocks noGrp="1"/>
          </p:cNvSpPr>
          <p:nvPr/>
        </p:nvSpPr>
        <p:spPr>
          <a:xfrm>
            <a:off x="4305300" y="1933749"/>
            <a:ext cx="4972050" cy="1047750"/>
          </a:xfrm>
          <a:prstGeom prst="rect">
            <a:avLst/>
          </a:prstGeom>
          <a:noFill/>
          <a:ln w="0">
            <a:noFill/>
          </a:ln>
        </p:spPr>
        <p:txBody>
          <a:bodyPr wrap="square" lIns="0" tIns="0" rIns="0" bIns="0" anchor="t">
            <a:noAutofit/>
          </a:bodyPr>
          <a:lstStyle/>
          <a:p>
            <a:pPr>
              <a:defRPr sz="2025" b="0">
                <a:solidFill>
                  <a:srgbClr val="FFFFFF"/>
                </a:solidFill>
                <a:latin typeface="Calibri"/>
                <a:ea typeface="Calibri"/>
                <a:cs typeface="Calibri"/>
              </a:defRPr>
            </a:pPr>
            <a:endParaRPr lang="en-US" sz="2000" b="0" dirty="0">
              <a:solidFill>
                <a:srgbClr val="231F40"/>
              </a:solidFill>
              <a:latin typeface="Calibri"/>
              <a:ea typeface="Calibri"/>
              <a:cs typeface="Calibri"/>
            </a:endParaRPr>
          </a:p>
        </p:txBody>
      </p:sp>
      <p:sp>
        <p:nvSpPr>
          <p:cNvPr id="41" name="Rectangle 40">
            <a:extLst>
              <a:ext uri="{FF2B5EF4-FFF2-40B4-BE49-F238E27FC236}">
                <a16:creationId xmlns:a16="http://schemas.microsoft.com/office/drawing/2014/main" id="{DAC9FF7C-5BF3-8BE2-3016-8014A0EAD6AC}"/>
              </a:ext>
            </a:extLst>
          </p:cNvPr>
          <p:cNvSpPr>
            <a:spLocks noGrp="1"/>
          </p:cNvSpPr>
          <p:nvPr/>
        </p:nvSpPr>
        <p:spPr>
          <a:xfrm>
            <a:off x="3734493" y="1791951"/>
            <a:ext cx="2453640" cy="706776"/>
          </a:xfrm>
          <a:prstGeom prst="rect">
            <a:avLst/>
          </a:prstGeom>
          <a:noFill/>
          <a:ln w="0">
            <a:noFill/>
          </a:ln>
        </p:spPr>
        <p:txBody>
          <a:bodyPr wrap="square" lIns="0" tIns="0" rIns="0" bIns="0" anchor="t">
            <a:noAutofit/>
          </a:bodyPr>
          <a:lstStyle/>
          <a:p>
            <a:r>
              <a:rPr lang="en-GB" sz="1200" dirty="0"/>
              <a:t>A </a:t>
            </a:r>
            <a:r>
              <a:rPr lang="en-GB" sz="1200" b="1" dirty="0"/>
              <a:t>gender-focused </a:t>
            </a:r>
            <a:r>
              <a:rPr lang="en-US" sz="1200" b="1" dirty="0"/>
              <a:t>theory of change </a:t>
            </a:r>
            <a:r>
              <a:rPr lang="en-US" sz="1200" dirty="0"/>
              <a:t>and </a:t>
            </a:r>
            <a:r>
              <a:rPr lang="en-US" sz="1200" b="1" dirty="0"/>
              <a:t>results framework </a:t>
            </a:r>
            <a:r>
              <a:rPr lang="en-US" sz="1200" dirty="0"/>
              <a:t>address</a:t>
            </a:r>
          </a:p>
          <a:p>
            <a:r>
              <a:rPr lang="en-US" sz="1200" dirty="0"/>
              <a:t>women’s barriers from the outset, guiding program goals,</a:t>
            </a:r>
          </a:p>
          <a:p>
            <a:r>
              <a:rPr lang="en-GB" sz="1200" dirty="0"/>
              <a:t>staffing, and internal processes.</a:t>
            </a:r>
            <a:endParaRPr lang="en-US" sz="1600" b="0" dirty="0">
              <a:solidFill>
                <a:srgbClr val="231F40"/>
              </a:solidFill>
              <a:latin typeface="Calibri"/>
              <a:ea typeface="Calibri"/>
              <a:cs typeface="Calibri"/>
            </a:endParaRPr>
          </a:p>
        </p:txBody>
      </p:sp>
      <p:sp>
        <p:nvSpPr>
          <p:cNvPr id="56" name="Rectangle 55">
            <a:extLst>
              <a:ext uri="{FF2B5EF4-FFF2-40B4-BE49-F238E27FC236}">
                <a16:creationId xmlns:a16="http://schemas.microsoft.com/office/drawing/2014/main" id="{2F362690-6DB4-AC0A-6D0D-3FB0413D51AE}"/>
              </a:ext>
            </a:extLst>
          </p:cNvPr>
          <p:cNvSpPr>
            <a:spLocks noGrp="1"/>
          </p:cNvSpPr>
          <p:nvPr/>
        </p:nvSpPr>
        <p:spPr>
          <a:xfrm>
            <a:off x="3734493" y="3364032"/>
            <a:ext cx="2092037" cy="706776"/>
          </a:xfrm>
          <a:prstGeom prst="rect">
            <a:avLst/>
          </a:prstGeom>
          <a:noFill/>
          <a:ln w="0">
            <a:noFill/>
          </a:ln>
        </p:spPr>
        <p:txBody>
          <a:bodyPr wrap="square" lIns="0" tIns="0" rIns="0" bIns="0" anchor="t">
            <a:noAutofit/>
          </a:bodyPr>
          <a:lstStyle/>
          <a:p>
            <a:r>
              <a:rPr lang="en-US" sz="1200" b="1" dirty="0"/>
              <a:t>Segment </a:t>
            </a:r>
            <a:r>
              <a:rPr lang="en-US" sz="1200" dirty="0"/>
              <a:t>women entrepreneurs so targeting can ensure support is tailored to their specific needs.</a:t>
            </a:r>
            <a:endParaRPr lang="en-US" sz="1200" b="0" dirty="0">
              <a:solidFill>
                <a:srgbClr val="231F40"/>
              </a:solidFill>
              <a:latin typeface="Calibri"/>
              <a:ea typeface="Calibri"/>
              <a:cs typeface="Calibri"/>
            </a:endParaRPr>
          </a:p>
        </p:txBody>
      </p:sp>
      <p:sp>
        <p:nvSpPr>
          <p:cNvPr id="60" name="Rectangle 59">
            <a:extLst>
              <a:ext uri="{FF2B5EF4-FFF2-40B4-BE49-F238E27FC236}">
                <a16:creationId xmlns:a16="http://schemas.microsoft.com/office/drawing/2014/main" id="{6B8D0386-7D28-6FAB-A635-2B0532FE7349}"/>
              </a:ext>
            </a:extLst>
          </p:cNvPr>
          <p:cNvSpPr>
            <a:spLocks noGrp="1"/>
          </p:cNvSpPr>
          <p:nvPr/>
        </p:nvSpPr>
        <p:spPr>
          <a:xfrm>
            <a:off x="3734493" y="4772780"/>
            <a:ext cx="2400300" cy="655491"/>
          </a:xfrm>
          <a:prstGeom prst="rect">
            <a:avLst/>
          </a:prstGeom>
          <a:noFill/>
          <a:ln w="0">
            <a:noFill/>
          </a:ln>
        </p:spPr>
        <p:txBody>
          <a:bodyPr wrap="square" lIns="0" tIns="0" rIns="0" bIns="0" anchor="t">
            <a:noAutofit/>
          </a:bodyPr>
          <a:lstStyle/>
          <a:p>
            <a:r>
              <a:rPr lang="en-US" sz="1200" b="1" dirty="0"/>
              <a:t>Diagnostics</a:t>
            </a:r>
            <a:r>
              <a:rPr lang="en-US" sz="1200" dirty="0"/>
              <a:t> should identify the specific barriers women face,</a:t>
            </a:r>
          </a:p>
          <a:p>
            <a:r>
              <a:rPr lang="en-US" sz="1200" dirty="0"/>
              <a:t>as well as </a:t>
            </a:r>
            <a:r>
              <a:rPr lang="en-US" sz="1200" b="1" dirty="0"/>
              <a:t>map ecosystem actors </a:t>
            </a:r>
            <a:r>
              <a:rPr lang="en-US" sz="1200" dirty="0"/>
              <a:t>with the interest, capacity, or experience to </a:t>
            </a:r>
            <a:r>
              <a:rPr lang="en-GB" sz="1200" dirty="0"/>
              <a:t>effectively serve women entrepreneurs.</a:t>
            </a:r>
            <a:endParaRPr lang="en-US" sz="1200" b="0" dirty="0">
              <a:solidFill>
                <a:srgbClr val="231F40"/>
              </a:solidFill>
              <a:latin typeface="Calibri"/>
              <a:ea typeface="Calibri"/>
              <a:cs typeface="Calibri"/>
            </a:endParaRPr>
          </a:p>
        </p:txBody>
      </p:sp>
      <p:pic>
        <p:nvPicPr>
          <p:cNvPr id="76" name="Picture 75">
            <a:extLst>
              <a:ext uri="{FF2B5EF4-FFF2-40B4-BE49-F238E27FC236}">
                <a16:creationId xmlns:a16="http://schemas.microsoft.com/office/drawing/2014/main" id="{9788645D-71C3-F054-FDC5-77F66A0EC3AC}"/>
              </a:ext>
            </a:extLst>
          </p:cNvPr>
          <p:cNvPicPr>
            <a:picLocks noChangeAspect="1"/>
          </p:cNvPicPr>
          <p:nvPr/>
        </p:nvPicPr>
        <p:blipFill>
          <a:blip r:embed="rId7"/>
          <a:stretch>
            <a:fillRect/>
          </a:stretch>
        </p:blipFill>
        <p:spPr>
          <a:xfrm>
            <a:off x="6535691" y="3007947"/>
            <a:ext cx="1055010" cy="1403943"/>
          </a:xfrm>
          <a:prstGeom prst="rect">
            <a:avLst/>
          </a:prstGeom>
        </p:spPr>
      </p:pic>
      <p:sp>
        <p:nvSpPr>
          <p:cNvPr id="77" name="TextBox 76">
            <a:extLst>
              <a:ext uri="{FF2B5EF4-FFF2-40B4-BE49-F238E27FC236}">
                <a16:creationId xmlns:a16="http://schemas.microsoft.com/office/drawing/2014/main" id="{374F82EC-DD5C-B2F9-F305-F6EC6EDC597C}"/>
              </a:ext>
            </a:extLst>
          </p:cNvPr>
          <p:cNvSpPr txBox="1"/>
          <p:nvPr/>
        </p:nvSpPr>
        <p:spPr>
          <a:xfrm>
            <a:off x="7627358" y="3981003"/>
            <a:ext cx="1345007" cy="430887"/>
          </a:xfrm>
          <a:prstGeom prst="rect">
            <a:avLst/>
          </a:prstGeom>
          <a:solidFill>
            <a:srgbClr val="231F40"/>
          </a:solidFill>
        </p:spPr>
        <p:txBody>
          <a:bodyPr wrap="square" rtlCol="0">
            <a:spAutoFit/>
          </a:bodyPr>
          <a:lstStyle/>
          <a:p>
            <a:pPr algn="r"/>
            <a:r>
              <a:rPr lang="en-GB" sz="1100" dirty="0">
                <a:solidFill>
                  <a:schemeClr val="bg1"/>
                </a:solidFill>
              </a:rPr>
              <a:t>We-Fi Segmentation Toolkit</a:t>
            </a:r>
          </a:p>
        </p:txBody>
      </p:sp>
      <p:pic>
        <p:nvPicPr>
          <p:cNvPr id="79" name="Picture 78">
            <a:extLst>
              <a:ext uri="{FF2B5EF4-FFF2-40B4-BE49-F238E27FC236}">
                <a16:creationId xmlns:a16="http://schemas.microsoft.com/office/drawing/2014/main" id="{6B88D812-9F10-6B19-CD75-5CDBA4F42FAF}"/>
              </a:ext>
            </a:extLst>
          </p:cNvPr>
          <p:cNvPicPr>
            <a:picLocks noChangeAspect="1"/>
          </p:cNvPicPr>
          <p:nvPr/>
        </p:nvPicPr>
        <p:blipFill>
          <a:blip r:embed="rId8"/>
          <a:stretch>
            <a:fillRect/>
          </a:stretch>
        </p:blipFill>
        <p:spPr>
          <a:xfrm>
            <a:off x="9376016" y="1600462"/>
            <a:ext cx="2302182" cy="1505087"/>
          </a:xfrm>
          <a:prstGeom prst="rect">
            <a:avLst/>
          </a:prstGeom>
        </p:spPr>
      </p:pic>
      <p:sp>
        <p:nvSpPr>
          <p:cNvPr id="81" name="TextBox 80">
            <a:extLst>
              <a:ext uri="{FF2B5EF4-FFF2-40B4-BE49-F238E27FC236}">
                <a16:creationId xmlns:a16="http://schemas.microsoft.com/office/drawing/2014/main" id="{69510899-993E-DF18-B69E-ABC07EB8773C}"/>
              </a:ext>
            </a:extLst>
          </p:cNvPr>
          <p:cNvSpPr txBox="1"/>
          <p:nvPr/>
        </p:nvSpPr>
        <p:spPr>
          <a:xfrm>
            <a:off x="7946301" y="2505385"/>
            <a:ext cx="1569415" cy="600164"/>
          </a:xfrm>
          <a:prstGeom prst="rect">
            <a:avLst/>
          </a:prstGeom>
          <a:solidFill>
            <a:srgbClr val="231F40"/>
          </a:solidFill>
        </p:spPr>
        <p:txBody>
          <a:bodyPr wrap="square" rtlCol="0">
            <a:spAutoFit/>
          </a:bodyPr>
          <a:lstStyle/>
          <a:p>
            <a:r>
              <a:rPr lang="en-GB" sz="1100" dirty="0">
                <a:solidFill>
                  <a:schemeClr val="bg1"/>
                </a:solidFill>
              </a:rPr>
              <a:t>WE3A Example </a:t>
            </a:r>
            <a:r>
              <a:rPr lang="en-GB" sz="1100" dirty="0" err="1">
                <a:solidFill>
                  <a:schemeClr val="bg1"/>
                </a:solidFill>
              </a:rPr>
              <a:t>ToC</a:t>
            </a:r>
            <a:r>
              <a:rPr lang="en-GB" sz="1100" dirty="0">
                <a:solidFill>
                  <a:schemeClr val="bg1"/>
                </a:solidFill>
              </a:rPr>
              <a:t> + Results Framework</a:t>
            </a:r>
          </a:p>
          <a:p>
            <a:r>
              <a:rPr lang="en-GB" sz="1100" dirty="0">
                <a:solidFill>
                  <a:schemeClr val="bg1"/>
                </a:solidFill>
              </a:rPr>
              <a:t>Evaluation Metrics</a:t>
            </a:r>
          </a:p>
        </p:txBody>
      </p:sp>
      <p:pic>
        <p:nvPicPr>
          <p:cNvPr id="85" name="Picture 84">
            <a:extLst>
              <a:ext uri="{FF2B5EF4-FFF2-40B4-BE49-F238E27FC236}">
                <a16:creationId xmlns:a16="http://schemas.microsoft.com/office/drawing/2014/main" id="{1A2401A5-D9B9-A876-1AEB-BE194A317463}"/>
              </a:ext>
            </a:extLst>
          </p:cNvPr>
          <p:cNvPicPr>
            <a:picLocks noChangeAspect="1"/>
          </p:cNvPicPr>
          <p:nvPr/>
        </p:nvPicPr>
        <p:blipFill>
          <a:blip r:embed="rId9"/>
          <a:stretch>
            <a:fillRect/>
          </a:stretch>
        </p:blipFill>
        <p:spPr>
          <a:xfrm>
            <a:off x="6440776" y="1614160"/>
            <a:ext cx="2887944" cy="736891"/>
          </a:xfrm>
          <a:prstGeom prst="rect">
            <a:avLst/>
          </a:prstGeom>
        </p:spPr>
      </p:pic>
      <p:pic>
        <p:nvPicPr>
          <p:cNvPr id="89" name="Picture 88">
            <a:extLst>
              <a:ext uri="{FF2B5EF4-FFF2-40B4-BE49-F238E27FC236}">
                <a16:creationId xmlns:a16="http://schemas.microsoft.com/office/drawing/2014/main" id="{E75BB3AA-68F9-062D-6DB6-43767FC94F29}"/>
              </a:ext>
            </a:extLst>
          </p:cNvPr>
          <p:cNvPicPr>
            <a:picLocks noChangeAspect="1"/>
          </p:cNvPicPr>
          <p:nvPr/>
        </p:nvPicPr>
        <p:blipFill>
          <a:blip r:embed="rId10"/>
          <a:stretch>
            <a:fillRect/>
          </a:stretch>
        </p:blipFill>
        <p:spPr>
          <a:xfrm>
            <a:off x="6529894" y="4692766"/>
            <a:ext cx="891896" cy="1268236"/>
          </a:xfrm>
          <a:prstGeom prst="rect">
            <a:avLst/>
          </a:prstGeom>
        </p:spPr>
      </p:pic>
      <p:pic>
        <p:nvPicPr>
          <p:cNvPr id="93" name="Picture 92">
            <a:extLst>
              <a:ext uri="{FF2B5EF4-FFF2-40B4-BE49-F238E27FC236}">
                <a16:creationId xmlns:a16="http://schemas.microsoft.com/office/drawing/2014/main" id="{00C7ACDC-E3BE-059C-D9EA-F56C6C555252}"/>
              </a:ext>
            </a:extLst>
          </p:cNvPr>
          <p:cNvPicPr>
            <a:picLocks noChangeAspect="1"/>
          </p:cNvPicPr>
          <p:nvPr/>
        </p:nvPicPr>
        <p:blipFill>
          <a:blip r:embed="rId11"/>
          <a:stretch>
            <a:fillRect/>
          </a:stretch>
        </p:blipFill>
        <p:spPr>
          <a:xfrm>
            <a:off x="9911366" y="4721797"/>
            <a:ext cx="1764238" cy="1213988"/>
          </a:xfrm>
          <a:prstGeom prst="rect">
            <a:avLst/>
          </a:prstGeom>
        </p:spPr>
      </p:pic>
      <p:pic>
        <p:nvPicPr>
          <p:cNvPr id="95" name="Picture 94">
            <a:extLst>
              <a:ext uri="{FF2B5EF4-FFF2-40B4-BE49-F238E27FC236}">
                <a16:creationId xmlns:a16="http://schemas.microsoft.com/office/drawing/2014/main" id="{15965E47-4137-3671-8182-16EE91261549}"/>
              </a:ext>
            </a:extLst>
          </p:cNvPr>
          <p:cNvPicPr>
            <a:picLocks noChangeAspect="1"/>
          </p:cNvPicPr>
          <p:nvPr/>
        </p:nvPicPr>
        <p:blipFill>
          <a:blip r:embed="rId12"/>
          <a:stretch>
            <a:fillRect/>
          </a:stretch>
        </p:blipFill>
        <p:spPr>
          <a:xfrm>
            <a:off x="7468136" y="4860864"/>
            <a:ext cx="1331289" cy="1134814"/>
          </a:xfrm>
          <a:prstGeom prst="rect">
            <a:avLst/>
          </a:prstGeom>
        </p:spPr>
      </p:pic>
      <p:sp>
        <p:nvSpPr>
          <p:cNvPr id="97" name="TextBox 96">
            <a:extLst>
              <a:ext uri="{FF2B5EF4-FFF2-40B4-BE49-F238E27FC236}">
                <a16:creationId xmlns:a16="http://schemas.microsoft.com/office/drawing/2014/main" id="{2C192D66-A239-89C4-E141-7A617AD9CBA2}"/>
              </a:ext>
            </a:extLst>
          </p:cNvPr>
          <p:cNvSpPr txBox="1"/>
          <p:nvPr/>
        </p:nvSpPr>
        <p:spPr>
          <a:xfrm>
            <a:off x="8752745" y="5335621"/>
            <a:ext cx="1049209" cy="600164"/>
          </a:xfrm>
          <a:prstGeom prst="rect">
            <a:avLst/>
          </a:prstGeom>
          <a:solidFill>
            <a:srgbClr val="231F40"/>
          </a:solidFill>
        </p:spPr>
        <p:txBody>
          <a:bodyPr wrap="square" rtlCol="0">
            <a:spAutoFit/>
          </a:bodyPr>
          <a:lstStyle/>
          <a:p>
            <a:r>
              <a:rPr lang="en-GB" sz="1100" dirty="0">
                <a:solidFill>
                  <a:schemeClr val="bg1"/>
                </a:solidFill>
              </a:rPr>
              <a:t>Diagnostic and ecosystem reports</a:t>
            </a:r>
          </a:p>
        </p:txBody>
      </p:sp>
      <p:sp>
        <p:nvSpPr>
          <p:cNvPr id="99" name="TextBox 98">
            <a:extLst>
              <a:ext uri="{FF2B5EF4-FFF2-40B4-BE49-F238E27FC236}">
                <a16:creationId xmlns:a16="http://schemas.microsoft.com/office/drawing/2014/main" id="{608E85D4-5E6E-B388-0F79-F01FE214E655}"/>
              </a:ext>
            </a:extLst>
          </p:cNvPr>
          <p:cNvSpPr txBox="1"/>
          <p:nvPr/>
        </p:nvSpPr>
        <p:spPr>
          <a:xfrm>
            <a:off x="10793485" y="4070808"/>
            <a:ext cx="884713" cy="600164"/>
          </a:xfrm>
          <a:prstGeom prst="rect">
            <a:avLst/>
          </a:prstGeom>
          <a:solidFill>
            <a:srgbClr val="231F40"/>
          </a:solidFill>
        </p:spPr>
        <p:txBody>
          <a:bodyPr wrap="square" rtlCol="0">
            <a:spAutoFit/>
          </a:bodyPr>
          <a:lstStyle/>
          <a:p>
            <a:r>
              <a:rPr lang="en-GB" sz="1100" dirty="0">
                <a:solidFill>
                  <a:schemeClr val="bg1"/>
                </a:solidFill>
              </a:rPr>
              <a:t>“Ecosystem approach” examples</a:t>
            </a:r>
          </a:p>
        </p:txBody>
      </p:sp>
    </p:spTree>
    <p:extLst>
      <p:ext uri="{BB962C8B-B14F-4D97-AF65-F5344CB8AC3E}">
        <p14:creationId xmlns:p14="http://schemas.microsoft.com/office/powerpoint/2010/main" val="300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3C5EF-75F6-6825-2C1D-779658B2421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1BA7E45-7D7E-F01B-1B74-A6A770064D1B}"/>
              </a:ext>
            </a:extLst>
          </p:cNvPr>
          <p:cNvSpPr>
            <a:spLocks noGrp="1"/>
          </p:cNvSpPr>
          <p:nvPr/>
        </p:nvSpPr>
        <p:spPr>
          <a:xfrm>
            <a:off x="685800" y="457200"/>
            <a:ext cx="9220200" cy="568302"/>
          </a:xfrm>
          <a:prstGeom prst="rect">
            <a:avLst/>
          </a:prstGeom>
          <a:noFill/>
          <a:ln w="0">
            <a:noFill/>
          </a:ln>
        </p:spPr>
        <p:txBody>
          <a:bodyPr wrap="square" lIns="0" tIns="0" rIns="0" bIns="0" anchor="t">
            <a:noAutofit/>
          </a:bodyPr>
          <a:lstStyle/>
          <a:p>
            <a:pPr>
              <a:defRPr sz="3150" b="1">
                <a:solidFill>
                  <a:srgbClr val="FFFFFF"/>
                </a:solidFill>
                <a:latin typeface="Calibri"/>
                <a:ea typeface="Calibri"/>
                <a:cs typeface="Calibri"/>
              </a:defRPr>
            </a:pPr>
            <a:r>
              <a:rPr lang="en-US" sz="3150" b="1" dirty="0">
                <a:solidFill>
                  <a:srgbClr val="231F40"/>
                </a:solidFill>
                <a:latin typeface="Calibri"/>
                <a:ea typeface="Calibri"/>
                <a:cs typeface="Calibri"/>
              </a:rPr>
              <a:t>Program Set-Up</a:t>
            </a:r>
          </a:p>
        </p:txBody>
      </p:sp>
      <p:pic>
        <p:nvPicPr>
          <p:cNvPr id="13" name="Picture 12" descr="image.png">
            <a:extLst>
              <a:ext uri="{FF2B5EF4-FFF2-40B4-BE49-F238E27FC236}">
                <a16:creationId xmlns:a16="http://schemas.microsoft.com/office/drawing/2014/main" id="{56433C53-42DF-0C65-688A-5C59BD872508}"/>
              </a:ext>
            </a:extLst>
          </p:cNvPr>
          <p:cNvPicPr>
            <a:picLocks noChangeAspect="1"/>
          </p:cNvPicPr>
          <p:nvPr/>
        </p:nvPicPr>
        <p:blipFill>
          <a:blip r:embed="rId3"/>
          <a:stretch>
            <a:fillRect/>
          </a:stretch>
        </p:blipFill>
        <p:spPr>
          <a:xfrm>
            <a:off x="685800" y="1113090"/>
            <a:ext cx="9220200" cy="108048"/>
          </a:xfrm>
          <a:prstGeom prst="rect">
            <a:avLst/>
          </a:prstGeom>
        </p:spPr>
      </p:pic>
      <p:sp>
        <p:nvSpPr>
          <p:cNvPr id="39" name="Rectangle 38">
            <a:extLst>
              <a:ext uri="{FF2B5EF4-FFF2-40B4-BE49-F238E27FC236}">
                <a16:creationId xmlns:a16="http://schemas.microsoft.com/office/drawing/2014/main" id="{A9126872-32DA-A321-169D-F9DD21B25787}"/>
              </a:ext>
            </a:extLst>
          </p:cNvPr>
          <p:cNvSpPr>
            <a:spLocks noGrp="1"/>
          </p:cNvSpPr>
          <p:nvPr/>
        </p:nvSpPr>
        <p:spPr>
          <a:xfrm>
            <a:off x="4305300" y="1941369"/>
            <a:ext cx="4972050" cy="1047750"/>
          </a:xfrm>
          <a:prstGeom prst="rect">
            <a:avLst/>
          </a:prstGeom>
          <a:noFill/>
          <a:ln w="0">
            <a:noFill/>
          </a:ln>
        </p:spPr>
        <p:txBody>
          <a:bodyPr wrap="square" lIns="0" tIns="0" rIns="0" bIns="0" anchor="t">
            <a:noAutofit/>
          </a:bodyPr>
          <a:lstStyle/>
          <a:p>
            <a:pPr>
              <a:defRPr sz="2025" b="0">
                <a:solidFill>
                  <a:srgbClr val="FFFFFF"/>
                </a:solidFill>
                <a:latin typeface="Calibri"/>
                <a:ea typeface="Calibri"/>
                <a:cs typeface="Calibri"/>
              </a:defRPr>
            </a:pPr>
            <a:endParaRPr lang="en-US" sz="2000" b="0" dirty="0">
              <a:solidFill>
                <a:srgbClr val="231F40"/>
              </a:solidFill>
              <a:latin typeface="Calibri"/>
              <a:ea typeface="Calibri"/>
              <a:cs typeface="Calibri"/>
            </a:endParaRPr>
          </a:p>
        </p:txBody>
      </p:sp>
      <p:pic>
        <p:nvPicPr>
          <p:cNvPr id="4" name="Picture 3">
            <a:extLst>
              <a:ext uri="{FF2B5EF4-FFF2-40B4-BE49-F238E27FC236}">
                <a16:creationId xmlns:a16="http://schemas.microsoft.com/office/drawing/2014/main" id="{F205BFAE-9383-EFAB-9110-2E4165074ADC}"/>
              </a:ext>
            </a:extLst>
          </p:cNvPr>
          <p:cNvPicPr>
            <a:picLocks noChangeAspect="1"/>
          </p:cNvPicPr>
          <p:nvPr/>
        </p:nvPicPr>
        <p:blipFill>
          <a:blip r:embed="rId4"/>
          <a:stretch>
            <a:fillRect/>
          </a:stretch>
        </p:blipFill>
        <p:spPr>
          <a:xfrm>
            <a:off x="597201" y="2346782"/>
            <a:ext cx="736419" cy="749687"/>
          </a:xfrm>
          <a:prstGeom prst="rect">
            <a:avLst/>
          </a:prstGeom>
        </p:spPr>
      </p:pic>
      <p:pic>
        <p:nvPicPr>
          <p:cNvPr id="6" name="Picture 5">
            <a:extLst>
              <a:ext uri="{FF2B5EF4-FFF2-40B4-BE49-F238E27FC236}">
                <a16:creationId xmlns:a16="http://schemas.microsoft.com/office/drawing/2014/main" id="{805F2EE7-DDBA-4EB1-009D-5EDF9A66F749}"/>
              </a:ext>
            </a:extLst>
          </p:cNvPr>
          <p:cNvPicPr>
            <a:picLocks noChangeAspect="1"/>
          </p:cNvPicPr>
          <p:nvPr/>
        </p:nvPicPr>
        <p:blipFill>
          <a:blip r:embed="rId5"/>
          <a:stretch>
            <a:fillRect/>
          </a:stretch>
        </p:blipFill>
        <p:spPr>
          <a:xfrm>
            <a:off x="420303" y="3946976"/>
            <a:ext cx="1093038" cy="777442"/>
          </a:xfrm>
          <a:prstGeom prst="rect">
            <a:avLst/>
          </a:prstGeom>
        </p:spPr>
      </p:pic>
      <p:sp>
        <p:nvSpPr>
          <p:cNvPr id="8" name="Rectangle 7">
            <a:extLst>
              <a:ext uri="{FF2B5EF4-FFF2-40B4-BE49-F238E27FC236}">
                <a16:creationId xmlns:a16="http://schemas.microsoft.com/office/drawing/2014/main" id="{F0B21AB2-42FC-4871-B370-0764F5BD4645}"/>
              </a:ext>
            </a:extLst>
          </p:cNvPr>
          <p:cNvSpPr>
            <a:spLocks noGrp="1"/>
          </p:cNvSpPr>
          <p:nvPr/>
        </p:nvSpPr>
        <p:spPr>
          <a:xfrm>
            <a:off x="1513340" y="2407948"/>
            <a:ext cx="2069524" cy="280261"/>
          </a:xfrm>
          <a:prstGeom prst="rect">
            <a:avLst/>
          </a:prstGeom>
          <a:noFill/>
          <a:ln w="0">
            <a:noFill/>
          </a:ln>
        </p:spPr>
        <p:txBody>
          <a:bodyPr wrap="square" lIns="0" tIns="0" rIns="0" bIns="0" anchor="t">
            <a:noAutofit/>
          </a:bodyPr>
          <a:lstStyle/>
          <a:p>
            <a:pPr>
              <a:defRPr sz="2325" b="1">
                <a:solidFill>
                  <a:srgbClr val="D90875"/>
                </a:solidFill>
                <a:latin typeface="Calibri"/>
                <a:ea typeface="Calibri"/>
                <a:cs typeface="Calibri"/>
              </a:defRPr>
            </a:pPr>
            <a:r>
              <a:rPr lang="en-US" sz="1600" b="1" dirty="0">
                <a:solidFill>
                  <a:srgbClr val="231F40"/>
                </a:solidFill>
                <a:latin typeface="Calibri"/>
                <a:ea typeface="Calibri"/>
                <a:cs typeface="Calibri"/>
              </a:rPr>
              <a:t>4. Engage Investors Early &amp; Regularly</a:t>
            </a:r>
          </a:p>
        </p:txBody>
      </p:sp>
      <p:sp>
        <p:nvSpPr>
          <p:cNvPr id="10" name="Rectangle 9">
            <a:extLst>
              <a:ext uri="{FF2B5EF4-FFF2-40B4-BE49-F238E27FC236}">
                <a16:creationId xmlns:a16="http://schemas.microsoft.com/office/drawing/2014/main" id="{247FBAAD-2EA2-2C26-C417-438BBF0F1273}"/>
              </a:ext>
            </a:extLst>
          </p:cNvPr>
          <p:cNvSpPr>
            <a:spLocks noGrp="1"/>
          </p:cNvSpPr>
          <p:nvPr/>
        </p:nvSpPr>
        <p:spPr>
          <a:xfrm>
            <a:off x="1513340" y="4055436"/>
            <a:ext cx="2289040" cy="280261"/>
          </a:xfrm>
          <a:prstGeom prst="rect">
            <a:avLst/>
          </a:prstGeom>
          <a:noFill/>
          <a:ln w="0">
            <a:noFill/>
          </a:ln>
        </p:spPr>
        <p:txBody>
          <a:bodyPr wrap="square" lIns="0" tIns="0" rIns="0" bIns="0" anchor="t">
            <a:noAutofit/>
          </a:bodyPr>
          <a:lstStyle/>
          <a:p>
            <a:pPr>
              <a:defRPr sz="2325" b="1">
                <a:solidFill>
                  <a:srgbClr val="D90875"/>
                </a:solidFill>
                <a:latin typeface="Calibri"/>
                <a:ea typeface="Calibri"/>
                <a:cs typeface="Calibri"/>
              </a:defRPr>
            </a:pPr>
            <a:r>
              <a:rPr lang="en-US" sz="1600" b="1" dirty="0">
                <a:solidFill>
                  <a:srgbClr val="231F40"/>
                </a:solidFill>
                <a:latin typeface="Calibri"/>
                <a:ea typeface="Calibri"/>
                <a:cs typeface="Calibri"/>
              </a:rPr>
              <a:t>5. Establish Strategic Partnership in the Ecosystem</a:t>
            </a:r>
          </a:p>
        </p:txBody>
      </p:sp>
      <p:sp>
        <p:nvSpPr>
          <p:cNvPr id="14" name="Rectangle 13">
            <a:extLst>
              <a:ext uri="{FF2B5EF4-FFF2-40B4-BE49-F238E27FC236}">
                <a16:creationId xmlns:a16="http://schemas.microsoft.com/office/drawing/2014/main" id="{B5805B4D-1A7F-84CF-E1B3-AD6A12220748}"/>
              </a:ext>
            </a:extLst>
          </p:cNvPr>
          <p:cNvSpPr>
            <a:spLocks noGrp="1"/>
          </p:cNvSpPr>
          <p:nvPr/>
        </p:nvSpPr>
        <p:spPr>
          <a:xfrm>
            <a:off x="3734493" y="2369069"/>
            <a:ext cx="2475807" cy="706776"/>
          </a:xfrm>
          <a:prstGeom prst="rect">
            <a:avLst/>
          </a:prstGeom>
          <a:noFill/>
          <a:ln w="0">
            <a:noFill/>
          </a:ln>
        </p:spPr>
        <p:txBody>
          <a:bodyPr wrap="square" lIns="0" tIns="0" rIns="0" bIns="0" anchor="t">
            <a:noAutofit/>
          </a:bodyPr>
          <a:lstStyle/>
          <a:p>
            <a:r>
              <a:rPr lang="en-US" sz="1200" dirty="0"/>
              <a:t>Early exposure builds confidence and connections for women entrepreneurs through </a:t>
            </a:r>
            <a:r>
              <a:rPr lang="en-US" sz="1200" b="1" dirty="0"/>
              <a:t>regular scheduled interactions </a:t>
            </a:r>
            <a:r>
              <a:rPr lang="en-US" sz="1200" dirty="0"/>
              <a:t>and by</a:t>
            </a:r>
            <a:r>
              <a:rPr lang="en-US" sz="1200" b="1" dirty="0"/>
              <a:t> tracking investor engagement</a:t>
            </a:r>
            <a:r>
              <a:rPr lang="en-US" sz="1200" dirty="0"/>
              <a:t>.</a:t>
            </a:r>
            <a:endParaRPr lang="en-US" sz="1600" b="0" dirty="0">
              <a:solidFill>
                <a:srgbClr val="231F40"/>
              </a:solidFill>
              <a:latin typeface="Calibri"/>
              <a:ea typeface="Calibri"/>
              <a:cs typeface="Calibri"/>
            </a:endParaRPr>
          </a:p>
        </p:txBody>
      </p:sp>
      <p:sp>
        <p:nvSpPr>
          <p:cNvPr id="16" name="Rectangle 15">
            <a:extLst>
              <a:ext uri="{FF2B5EF4-FFF2-40B4-BE49-F238E27FC236}">
                <a16:creationId xmlns:a16="http://schemas.microsoft.com/office/drawing/2014/main" id="{F1DD9334-0702-7A0A-2D63-80CC19CF7E0A}"/>
              </a:ext>
            </a:extLst>
          </p:cNvPr>
          <p:cNvSpPr>
            <a:spLocks noGrp="1"/>
          </p:cNvSpPr>
          <p:nvPr/>
        </p:nvSpPr>
        <p:spPr>
          <a:xfrm>
            <a:off x="3734493" y="4089684"/>
            <a:ext cx="2574867" cy="706776"/>
          </a:xfrm>
          <a:prstGeom prst="rect">
            <a:avLst/>
          </a:prstGeom>
          <a:noFill/>
          <a:ln w="0">
            <a:noFill/>
          </a:ln>
        </p:spPr>
        <p:txBody>
          <a:bodyPr wrap="square" lIns="0" tIns="0" rIns="0" bIns="0" anchor="t">
            <a:noAutofit/>
          </a:bodyPr>
          <a:lstStyle/>
          <a:p>
            <a:r>
              <a:rPr lang="en-US" sz="1200" dirty="0"/>
              <a:t>Partner with </a:t>
            </a:r>
            <a:r>
              <a:rPr lang="en-US" sz="1200" b="1" dirty="0"/>
              <a:t>experienced local service providers </a:t>
            </a:r>
            <a:r>
              <a:rPr lang="en-US" sz="1200" dirty="0"/>
              <a:t>and organizations that have robust </a:t>
            </a:r>
            <a:r>
              <a:rPr lang="en-US" sz="1200" b="1" dirty="0"/>
              <a:t>investor networks and platforms </a:t>
            </a:r>
            <a:r>
              <a:rPr lang="en-US" sz="1200" dirty="0"/>
              <a:t>to ensure program ownership and continuity</a:t>
            </a:r>
            <a:r>
              <a:rPr lang="en-GB" sz="1200" dirty="0"/>
              <a:t>.</a:t>
            </a:r>
            <a:endParaRPr lang="en-US" sz="1600" b="0" dirty="0">
              <a:solidFill>
                <a:srgbClr val="231F40"/>
              </a:solidFill>
              <a:latin typeface="Calibri"/>
              <a:ea typeface="Calibri"/>
              <a:cs typeface="Calibri"/>
            </a:endParaRPr>
          </a:p>
        </p:txBody>
      </p:sp>
      <p:pic>
        <p:nvPicPr>
          <p:cNvPr id="18" name="Picture 17">
            <a:extLst>
              <a:ext uri="{FF2B5EF4-FFF2-40B4-BE49-F238E27FC236}">
                <a16:creationId xmlns:a16="http://schemas.microsoft.com/office/drawing/2014/main" id="{47AC1FF5-C7F6-F63D-A096-E28F16E3293A}"/>
              </a:ext>
            </a:extLst>
          </p:cNvPr>
          <p:cNvPicPr>
            <a:picLocks noChangeAspect="1"/>
          </p:cNvPicPr>
          <p:nvPr/>
        </p:nvPicPr>
        <p:blipFill>
          <a:blip r:embed="rId6"/>
          <a:stretch>
            <a:fillRect/>
          </a:stretch>
        </p:blipFill>
        <p:spPr>
          <a:xfrm>
            <a:off x="6791325" y="1673211"/>
            <a:ext cx="3054535" cy="1961530"/>
          </a:xfrm>
          <a:prstGeom prst="rect">
            <a:avLst/>
          </a:prstGeom>
        </p:spPr>
      </p:pic>
      <p:sp>
        <p:nvSpPr>
          <p:cNvPr id="22" name="TextBox 21">
            <a:extLst>
              <a:ext uri="{FF2B5EF4-FFF2-40B4-BE49-F238E27FC236}">
                <a16:creationId xmlns:a16="http://schemas.microsoft.com/office/drawing/2014/main" id="{7EA1BC9A-D084-D2C4-0FBB-287F0B15FF48}"/>
              </a:ext>
            </a:extLst>
          </p:cNvPr>
          <p:cNvSpPr txBox="1"/>
          <p:nvPr/>
        </p:nvSpPr>
        <p:spPr>
          <a:xfrm>
            <a:off x="9927911" y="1642864"/>
            <a:ext cx="1348740" cy="600164"/>
          </a:xfrm>
          <a:prstGeom prst="rect">
            <a:avLst/>
          </a:prstGeom>
          <a:solidFill>
            <a:srgbClr val="231F40"/>
          </a:solidFill>
        </p:spPr>
        <p:txBody>
          <a:bodyPr wrap="square" rtlCol="0">
            <a:spAutoFit/>
          </a:bodyPr>
          <a:lstStyle/>
          <a:p>
            <a:r>
              <a:rPr lang="en-GB" sz="1100" dirty="0" err="1">
                <a:solidFill>
                  <a:schemeClr val="bg1"/>
                </a:solidFill>
              </a:rPr>
              <a:t>WeRaise</a:t>
            </a:r>
            <a:r>
              <a:rPr lang="en-GB" sz="1100" dirty="0">
                <a:solidFill>
                  <a:schemeClr val="bg1"/>
                </a:solidFill>
              </a:rPr>
              <a:t> Framework for Investor 1:1</a:t>
            </a:r>
          </a:p>
        </p:txBody>
      </p:sp>
      <p:sp>
        <p:nvSpPr>
          <p:cNvPr id="27" name="TextBox 26">
            <a:extLst>
              <a:ext uri="{FF2B5EF4-FFF2-40B4-BE49-F238E27FC236}">
                <a16:creationId xmlns:a16="http://schemas.microsoft.com/office/drawing/2014/main" id="{D341A6A4-4D52-25A0-BF30-DB272679E7E9}"/>
              </a:ext>
            </a:extLst>
          </p:cNvPr>
          <p:cNvSpPr txBox="1"/>
          <p:nvPr/>
        </p:nvSpPr>
        <p:spPr>
          <a:xfrm>
            <a:off x="9927911" y="3034577"/>
            <a:ext cx="1348740" cy="600164"/>
          </a:xfrm>
          <a:prstGeom prst="rect">
            <a:avLst/>
          </a:prstGeom>
          <a:solidFill>
            <a:srgbClr val="231F40"/>
          </a:solidFill>
        </p:spPr>
        <p:txBody>
          <a:bodyPr wrap="square" rtlCol="0">
            <a:spAutoFit/>
          </a:bodyPr>
          <a:lstStyle/>
          <a:p>
            <a:r>
              <a:rPr lang="en-GB" sz="1100" dirty="0">
                <a:solidFill>
                  <a:schemeClr val="bg1"/>
                </a:solidFill>
              </a:rPr>
              <a:t>Example metrics to track investor engagement</a:t>
            </a:r>
          </a:p>
        </p:txBody>
      </p:sp>
      <p:pic>
        <p:nvPicPr>
          <p:cNvPr id="34" name="Picture 33">
            <a:extLst>
              <a:ext uri="{FF2B5EF4-FFF2-40B4-BE49-F238E27FC236}">
                <a16:creationId xmlns:a16="http://schemas.microsoft.com/office/drawing/2014/main" id="{7BADBDDC-72DA-46C2-4C64-BD45E922C62F}"/>
              </a:ext>
            </a:extLst>
          </p:cNvPr>
          <p:cNvPicPr>
            <a:picLocks noChangeAspect="1"/>
          </p:cNvPicPr>
          <p:nvPr/>
        </p:nvPicPr>
        <p:blipFill>
          <a:blip r:embed="rId7"/>
          <a:stretch>
            <a:fillRect/>
          </a:stretch>
        </p:blipFill>
        <p:spPr>
          <a:xfrm>
            <a:off x="9715144" y="3896884"/>
            <a:ext cx="1774274" cy="1840976"/>
          </a:xfrm>
          <a:prstGeom prst="rect">
            <a:avLst/>
          </a:prstGeom>
        </p:spPr>
      </p:pic>
      <p:sp>
        <p:nvSpPr>
          <p:cNvPr id="36" name="TextBox 35">
            <a:extLst>
              <a:ext uri="{FF2B5EF4-FFF2-40B4-BE49-F238E27FC236}">
                <a16:creationId xmlns:a16="http://schemas.microsoft.com/office/drawing/2014/main" id="{107C3FB6-4BAF-85F9-0526-1EB2B99CA441}"/>
              </a:ext>
            </a:extLst>
          </p:cNvPr>
          <p:cNvSpPr txBox="1"/>
          <p:nvPr/>
        </p:nvSpPr>
        <p:spPr>
          <a:xfrm>
            <a:off x="8655145" y="5374418"/>
            <a:ext cx="1113339" cy="600164"/>
          </a:xfrm>
          <a:prstGeom prst="rect">
            <a:avLst/>
          </a:prstGeom>
          <a:solidFill>
            <a:srgbClr val="231F40"/>
          </a:solidFill>
        </p:spPr>
        <p:txBody>
          <a:bodyPr wrap="square" rtlCol="0">
            <a:spAutoFit/>
          </a:bodyPr>
          <a:lstStyle/>
          <a:p>
            <a:pPr algn="r"/>
            <a:r>
              <a:rPr lang="en-GB" sz="1100" dirty="0">
                <a:solidFill>
                  <a:schemeClr val="bg1"/>
                </a:solidFill>
              </a:rPr>
              <a:t>Template for Outcome-based Contracting</a:t>
            </a:r>
          </a:p>
        </p:txBody>
      </p:sp>
      <p:pic>
        <p:nvPicPr>
          <p:cNvPr id="38" name="Picture 37">
            <a:extLst>
              <a:ext uri="{FF2B5EF4-FFF2-40B4-BE49-F238E27FC236}">
                <a16:creationId xmlns:a16="http://schemas.microsoft.com/office/drawing/2014/main" id="{A44BB974-4099-DCB4-78D3-AB7D4A9C50D7}"/>
              </a:ext>
            </a:extLst>
          </p:cNvPr>
          <p:cNvPicPr>
            <a:picLocks noChangeAspect="1"/>
          </p:cNvPicPr>
          <p:nvPr/>
        </p:nvPicPr>
        <p:blipFill>
          <a:blip r:embed="rId8"/>
          <a:stretch>
            <a:fillRect/>
          </a:stretch>
        </p:blipFill>
        <p:spPr>
          <a:xfrm>
            <a:off x="6815434" y="4106825"/>
            <a:ext cx="2899710" cy="1157592"/>
          </a:xfrm>
          <a:prstGeom prst="rect">
            <a:avLst/>
          </a:prstGeom>
        </p:spPr>
      </p:pic>
      <p:sp>
        <p:nvSpPr>
          <p:cNvPr id="42" name="TextBox 41">
            <a:extLst>
              <a:ext uri="{FF2B5EF4-FFF2-40B4-BE49-F238E27FC236}">
                <a16:creationId xmlns:a16="http://schemas.microsoft.com/office/drawing/2014/main" id="{EE1FFFDC-6463-02F5-3EB7-2E9F422829C0}"/>
              </a:ext>
            </a:extLst>
          </p:cNvPr>
          <p:cNvSpPr txBox="1"/>
          <p:nvPr/>
        </p:nvSpPr>
        <p:spPr>
          <a:xfrm>
            <a:off x="6791325" y="5374418"/>
            <a:ext cx="1446339" cy="430887"/>
          </a:xfrm>
          <a:prstGeom prst="rect">
            <a:avLst/>
          </a:prstGeom>
          <a:solidFill>
            <a:srgbClr val="231F40"/>
          </a:solidFill>
        </p:spPr>
        <p:txBody>
          <a:bodyPr wrap="square" rtlCol="0">
            <a:spAutoFit/>
          </a:bodyPr>
          <a:lstStyle/>
          <a:p>
            <a:r>
              <a:rPr lang="en-GB" sz="1100" dirty="0" err="1">
                <a:solidFill>
                  <a:schemeClr val="bg1"/>
                </a:solidFill>
              </a:rPr>
              <a:t>SheWins</a:t>
            </a:r>
            <a:r>
              <a:rPr lang="en-GB" sz="1100" dirty="0">
                <a:solidFill>
                  <a:schemeClr val="bg1"/>
                </a:solidFill>
              </a:rPr>
              <a:t> Media Partnership example </a:t>
            </a:r>
          </a:p>
        </p:txBody>
      </p:sp>
      <p:sp>
        <p:nvSpPr>
          <p:cNvPr id="44" name="Rectangle 43">
            <a:extLst>
              <a:ext uri="{FF2B5EF4-FFF2-40B4-BE49-F238E27FC236}">
                <a16:creationId xmlns:a16="http://schemas.microsoft.com/office/drawing/2014/main" id="{0B4F2A4B-A4A3-F8E7-5EE9-0493B69F56E1}"/>
              </a:ext>
            </a:extLst>
          </p:cNvPr>
          <p:cNvSpPr>
            <a:spLocks noGrp="1"/>
          </p:cNvSpPr>
          <p:nvPr/>
        </p:nvSpPr>
        <p:spPr>
          <a:xfrm>
            <a:off x="11049000" y="6286500"/>
            <a:ext cx="457200" cy="228600"/>
          </a:xfrm>
          <a:prstGeom prst="rect">
            <a:avLst/>
          </a:prstGeom>
          <a:noFill/>
          <a:ln w="0">
            <a:noFill/>
          </a:ln>
        </p:spPr>
        <p:txBody>
          <a:bodyPr wrap="square" lIns="0" tIns="0" rIns="0" bIns="0" anchor="t">
            <a:noAutofit/>
          </a:bodyPr>
          <a:lstStyle/>
          <a:p>
            <a:pPr>
              <a:defRPr sz="1350" b="0">
                <a:solidFill>
                  <a:srgbClr val="D8D1DF"/>
                </a:solidFill>
                <a:latin typeface="Calibri"/>
                <a:ea typeface="Calibri"/>
                <a:cs typeface="Calibri"/>
              </a:defRPr>
            </a:pPr>
            <a:r>
              <a:rPr lang="en-US" sz="1350" b="0" dirty="0">
                <a:solidFill>
                  <a:srgbClr val="686577"/>
                </a:solidFill>
                <a:latin typeface="Calibri"/>
                <a:ea typeface="Calibri"/>
                <a:cs typeface="Calibri"/>
              </a:rPr>
              <a:t>04</a:t>
            </a:r>
          </a:p>
        </p:txBody>
      </p:sp>
    </p:spTree>
    <p:extLst>
      <p:ext uri="{BB962C8B-B14F-4D97-AF65-F5344CB8AC3E}">
        <p14:creationId xmlns:p14="http://schemas.microsoft.com/office/powerpoint/2010/main" val="3458219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0000004-0001-4000-8000-000000000000}"/>
              </a:ext>
            </a:extLst>
          </p:cNvPr>
          <p:cNvSpPr>
            <a:spLocks noGrp="1"/>
          </p:cNvSpPr>
          <p:nvPr/>
        </p:nvSpPr>
        <p:spPr>
          <a:xfrm>
            <a:off x="11049000" y="6286500"/>
            <a:ext cx="457200" cy="228600"/>
          </a:xfrm>
          <a:prstGeom prst="rect">
            <a:avLst/>
          </a:prstGeom>
          <a:noFill/>
          <a:ln w="0">
            <a:noFill/>
          </a:ln>
        </p:spPr>
        <p:txBody>
          <a:bodyPr wrap="square" lIns="0" tIns="0" rIns="0" bIns="0" anchor="t">
            <a:noAutofit/>
          </a:bodyPr>
          <a:lstStyle/>
          <a:p>
            <a:pPr>
              <a:defRPr sz="1350" b="0">
                <a:solidFill>
                  <a:srgbClr val="D8D1DF"/>
                </a:solidFill>
                <a:latin typeface="Calibri"/>
                <a:ea typeface="Calibri"/>
                <a:cs typeface="Calibri"/>
              </a:defRPr>
            </a:pPr>
            <a:r>
              <a:rPr lang="en-US" sz="1350" b="0" dirty="0">
                <a:solidFill>
                  <a:srgbClr val="686577"/>
                </a:solidFill>
                <a:latin typeface="Calibri"/>
                <a:ea typeface="Calibri"/>
                <a:cs typeface="Calibri"/>
              </a:rPr>
              <a:t>0</a:t>
            </a:r>
            <a:r>
              <a:rPr lang="en-US" sz="1350" dirty="0">
                <a:solidFill>
                  <a:srgbClr val="686577"/>
                </a:solidFill>
                <a:latin typeface="Calibri"/>
                <a:ea typeface="Calibri"/>
                <a:cs typeface="Calibri"/>
              </a:rPr>
              <a:t>5</a:t>
            </a:r>
            <a:endParaRPr lang="en-US" sz="1350" b="0" dirty="0">
              <a:solidFill>
                <a:srgbClr val="686577"/>
              </a:solidFill>
              <a:latin typeface="Calibri"/>
              <a:ea typeface="Calibri"/>
              <a:cs typeface="Calibri"/>
            </a:endParaRPr>
          </a:p>
        </p:txBody>
      </p:sp>
      <p:sp>
        <p:nvSpPr>
          <p:cNvPr id="2" name="Rectangle 1">
            <a:extLst>
              <a:ext uri="{FF2B5EF4-FFF2-40B4-BE49-F238E27FC236}">
                <a16:creationId xmlns:a16="http://schemas.microsoft.com/office/drawing/2014/main" id="{00000004-0002-4000-8000-000000000000}"/>
              </a:ext>
            </a:extLst>
          </p:cNvPr>
          <p:cNvSpPr>
            <a:spLocks noGrp="1"/>
          </p:cNvSpPr>
          <p:nvPr/>
        </p:nvSpPr>
        <p:spPr>
          <a:xfrm>
            <a:off x="685800" y="457200"/>
            <a:ext cx="9220200" cy="548640"/>
          </a:xfrm>
          <a:prstGeom prst="rect">
            <a:avLst/>
          </a:prstGeom>
          <a:noFill/>
          <a:ln w="0">
            <a:noFill/>
          </a:ln>
        </p:spPr>
        <p:txBody>
          <a:bodyPr wrap="square" lIns="0" tIns="0" rIns="0" bIns="0" anchor="t">
            <a:noAutofit/>
          </a:bodyPr>
          <a:lstStyle/>
          <a:p>
            <a:pPr>
              <a:defRPr sz="3150" b="1">
                <a:solidFill>
                  <a:srgbClr val="FFFFFF"/>
                </a:solidFill>
                <a:latin typeface="Calibri"/>
                <a:ea typeface="Calibri"/>
                <a:cs typeface="Calibri"/>
              </a:defRPr>
            </a:pPr>
            <a:r>
              <a:rPr lang="en-US" sz="3150" b="1" dirty="0">
                <a:solidFill>
                  <a:srgbClr val="231F40"/>
                </a:solidFill>
                <a:latin typeface="Calibri"/>
                <a:ea typeface="Calibri"/>
                <a:cs typeface="Calibri"/>
              </a:rPr>
              <a:t>Program Implementation</a:t>
            </a:r>
          </a:p>
        </p:txBody>
      </p:sp>
      <p:pic>
        <p:nvPicPr>
          <p:cNvPr id="13" name="Picture 12" descr="image.png"/>
          <p:cNvPicPr>
            <a:picLocks noChangeAspect="1"/>
          </p:cNvPicPr>
          <p:nvPr/>
        </p:nvPicPr>
        <p:blipFill>
          <a:blip r:embed="rId3"/>
          <a:stretch>
            <a:fillRect/>
          </a:stretch>
        </p:blipFill>
        <p:spPr>
          <a:xfrm>
            <a:off x="685800" y="1074420"/>
            <a:ext cx="9048750" cy="106040"/>
          </a:xfrm>
          <a:prstGeom prst="rect">
            <a:avLst/>
          </a:prstGeom>
        </p:spPr>
      </p:pic>
      <p:sp>
        <p:nvSpPr>
          <p:cNvPr id="25" name="Rectangle 24">
            <a:extLst>
              <a:ext uri="{FF2B5EF4-FFF2-40B4-BE49-F238E27FC236}">
                <a16:creationId xmlns:a16="http://schemas.microsoft.com/office/drawing/2014/main" id="{558C28BC-1B06-DDFE-FF6D-1CD30D4BCC93}"/>
              </a:ext>
            </a:extLst>
          </p:cNvPr>
          <p:cNvSpPr>
            <a:spLocks noGrp="1"/>
          </p:cNvSpPr>
          <p:nvPr/>
        </p:nvSpPr>
        <p:spPr>
          <a:xfrm>
            <a:off x="1550977" y="1959167"/>
            <a:ext cx="2183516" cy="280261"/>
          </a:xfrm>
          <a:prstGeom prst="rect">
            <a:avLst/>
          </a:prstGeom>
          <a:noFill/>
          <a:ln w="0">
            <a:noFill/>
          </a:ln>
        </p:spPr>
        <p:txBody>
          <a:bodyPr wrap="square" lIns="0" tIns="0" rIns="0" bIns="0" anchor="t">
            <a:noAutofit/>
          </a:bodyPr>
          <a:lstStyle/>
          <a:p>
            <a:r>
              <a:rPr lang="en-US" sz="1600" b="1" dirty="0">
                <a:solidFill>
                  <a:srgbClr val="231F40"/>
                </a:solidFill>
                <a:latin typeface="Calibri"/>
                <a:ea typeface="Calibri"/>
                <a:cs typeface="Calibri"/>
              </a:rPr>
              <a:t>6. </a:t>
            </a:r>
            <a:r>
              <a:rPr lang="en-US" b="1" dirty="0"/>
              <a:t>Use gender-sensitive communication</a:t>
            </a:r>
            <a:endParaRPr lang="en-US" sz="1600" b="1" dirty="0">
              <a:solidFill>
                <a:srgbClr val="231F40"/>
              </a:solidFill>
              <a:latin typeface="Calibri"/>
              <a:ea typeface="Calibri"/>
              <a:cs typeface="Calibri"/>
            </a:endParaRPr>
          </a:p>
        </p:txBody>
      </p:sp>
      <p:sp>
        <p:nvSpPr>
          <p:cNvPr id="27" name="Rectangle 26">
            <a:extLst>
              <a:ext uri="{FF2B5EF4-FFF2-40B4-BE49-F238E27FC236}">
                <a16:creationId xmlns:a16="http://schemas.microsoft.com/office/drawing/2014/main" id="{B195D746-4787-EBF1-E53A-E3D063213430}"/>
              </a:ext>
            </a:extLst>
          </p:cNvPr>
          <p:cNvSpPr>
            <a:spLocks noGrp="1"/>
          </p:cNvSpPr>
          <p:nvPr/>
        </p:nvSpPr>
        <p:spPr>
          <a:xfrm>
            <a:off x="1482395" y="3503461"/>
            <a:ext cx="2252097" cy="280261"/>
          </a:xfrm>
          <a:prstGeom prst="rect">
            <a:avLst/>
          </a:prstGeom>
          <a:noFill/>
          <a:ln w="0">
            <a:noFill/>
          </a:ln>
        </p:spPr>
        <p:txBody>
          <a:bodyPr wrap="square" lIns="0" tIns="0" rIns="0" bIns="0" anchor="t">
            <a:noAutofit/>
          </a:bodyPr>
          <a:lstStyle/>
          <a:p>
            <a:pPr>
              <a:defRPr sz="2325" b="1">
                <a:solidFill>
                  <a:srgbClr val="D90875"/>
                </a:solidFill>
                <a:latin typeface="Calibri"/>
                <a:ea typeface="Calibri"/>
                <a:cs typeface="Calibri"/>
              </a:defRPr>
            </a:pPr>
            <a:r>
              <a:rPr lang="en-US" sz="1600" b="1" dirty="0">
                <a:solidFill>
                  <a:srgbClr val="231F40"/>
                </a:solidFill>
                <a:latin typeface="Calibri"/>
                <a:ea typeface="Calibri"/>
                <a:cs typeface="Calibri"/>
              </a:rPr>
              <a:t>7. Design selection processes to counter bias</a:t>
            </a:r>
          </a:p>
        </p:txBody>
      </p:sp>
      <p:sp>
        <p:nvSpPr>
          <p:cNvPr id="29" name="Rectangle 28">
            <a:extLst>
              <a:ext uri="{FF2B5EF4-FFF2-40B4-BE49-F238E27FC236}">
                <a16:creationId xmlns:a16="http://schemas.microsoft.com/office/drawing/2014/main" id="{AEC39F84-1E0E-F8D6-3B10-BDF3A9E91BFE}"/>
              </a:ext>
            </a:extLst>
          </p:cNvPr>
          <p:cNvSpPr>
            <a:spLocks noGrp="1"/>
          </p:cNvSpPr>
          <p:nvPr/>
        </p:nvSpPr>
        <p:spPr>
          <a:xfrm>
            <a:off x="1482394" y="5064943"/>
            <a:ext cx="2252098" cy="280261"/>
          </a:xfrm>
          <a:prstGeom prst="rect">
            <a:avLst/>
          </a:prstGeom>
          <a:noFill/>
          <a:ln w="0">
            <a:noFill/>
          </a:ln>
        </p:spPr>
        <p:txBody>
          <a:bodyPr wrap="square" lIns="0" tIns="0" rIns="0" bIns="0" anchor="t">
            <a:noAutofit/>
          </a:bodyPr>
          <a:lstStyle/>
          <a:p>
            <a:pPr>
              <a:defRPr sz="2325" b="1">
                <a:solidFill>
                  <a:srgbClr val="D90875"/>
                </a:solidFill>
                <a:latin typeface="Calibri"/>
                <a:ea typeface="Calibri"/>
                <a:cs typeface="Calibri"/>
              </a:defRPr>
            </a:pPr>
            <a:r>
              <a:rPr lang="en-US" sz="1600" b="1" dirty="0">
                <a:solidFill>
                  <a:srgbClr val="231F40"/>
                </a:solidFill>
                <a:latin typeface="Calibri"/>
                <a:ea typeface="Calibri"/>
                <a:cs typeface="Calibri"/>
              </a:rPr>
              <a:t>8. Build flexibility into programs delivery</a:t>
            </a:r>
          </a:p>
        </p:txBody>
      </p:sp>
      <p:sp>
        <p:nvSpPr>
          <p:cNvPr id="31" name="Rectangle 30">
            <a:extLst>
              <a:ext uri="{FF2B5EF4-FFF2-40B4-BE49-F238E27FC236}">
                <a16:creationId xmlns:a16="http://schemas.microsoft.com/office/drawing/2014/main" id="{2DFBA44B-A40B-1504-9F8F-E52418AB32CB}"/>
              </a:ext>
            </a:extLst>
          </p:cNvPr>
          <p:cNvSpPr>
            <a:spLocks noGrp="1"/>
          </p:cNvSpPr>
          <p:nvPr/>
        </p:nvSpPr>
        <p:spPr>
          <a:xfrm>
            <a:off x="3871653" y="1891011"/>
            <a:ext cx="2453640" cy="706776"/>
          </a:xfrm>
          <a:prstGeom prst="rect">
            <a:avLst/>
          </a:prstGeom>
          <a:noFill/>
          <a:ln w="0">
            <a:noFill/>
          </a:ln>
        </p:spPr>
        <p:txBody>
          <a:bodyPr wrap="square" lIns="0" tIns="0" rIns="0" bIns="0" anchor="t">
            <a:noAutofit/>
          </a:bodyPr>
          <a:lstStyle/>
          <a:p>
            <a:r>
              <a:rPr lang="en-US" sz="1200" dirty="0"/>
              <a:t>Craft </a:t>
            </a:r>
            <a:r>
              <a:rPr lang="en-US" sz="1200" b="1" dirty="0"/>
              <a:t>scouting messages </a:t>
            </a:r>
            <a:r>
              <a:rPr lang="en-US" sz="1200" dirty="0"/>
              <a:t>with </a:t>
            </a:r>
            <a:r>
              <a:rPr lang="en-US" sz="1200" b="1" dirty="0"/>
              <a:t>inclusive language </a:t>
            </a:r>
            <a:r>
              <a:rPr lang="en-US" sz="1200" dirty="0"/>
              <a:t>and highlight </a:t>
            </a:r>
            <a:r>
              <a:rPr lang="en-US" sz="1200" b="1" dirty="0"/>
              <a:t>tailored program features </a:t>
            </a:r>
            <a:r>
              <a:rPr lang="en-US" sz="1200" dirty="0"/>
              <a:t>such as flexible formats or childcare services.</a:t>
            </a:r>
            <a:endParaRPr lang="en-US" sz="1600" b="0" dirty="0">
              <a:solidFill>
                <a:srgbClr val="231F40"/>
              </a:solidFill>
              <a:latin typeface="Calibri"/>
              <a:ea typeface="Calibri"/>
              <a:cs typeface="Calibri"/>
            </a:endParaRPr>
          </a:p>
        </p:txBody>
      </p:sp>
      <p:sp>
        <p:nvSpPr>
          <p:cNvPr id="33" name="Rectangle 32">
            <a:extLst>
              <a:ext uri="{FF2B5EF4-FFF2-40B4-BE49-F238E27FC236}">
                <a16:creationId xmlns:a16="http://schemas.microsoft.com/office/drawing/2014/main" id="{F99F222C-B223-4DB5-3EAA-353F3263D017}"/>
              </a:ext>
            </a:extLst>
          </p:cNvPr>
          <p:cNvSpPr>
            <a:spLocks noGrp="1"/>
          </p:cNvSpPr>
          <p:nvPr/>
        </p:nvSpPr>
        <p:spPr>
          <a:xfrm>
            <a:off x="3871653" y="3463092"/>
            <a:ext cx="2559627" cy="706776"/>
          </a:xfrm>
          <a:prstGeom prst="rect">
            <a:avLst/>
          </a:prstGeom>
          <a:noFill/>
          <a:ln w="0">
            <a:noFill/>
          </a:ln>
        </p:spPr>
        <p:txBody>
          <a:bodyPr wrap="square" lIns="0" tIns="0" rIns="0" bIns="0" anchor="t">
            <a:noAutofit/>
          </a:bodyPr>
          <a:lstStyle/>
          <a:p>
            <a:r>
              <a:rPr lang="en-US" sz="1200" dirty="0"/>
              <a:t>Implement rigorous selection processes with </a:t>
            </a:r>
            <a:r>
              <a:rPr lang="en-US" sz="1200" b="1" dirty="0"/>
              <a:t>safeguards</a:t>
            </a:r>
            <a:r>
              <a:rPr lang="en-US" sz="1200" dirty="0"/>
              <a:t> against bias and consider a </a:t>
            </a:r>
            <a:r>
              <a:rPr lang="en-US" sz="1200" b="1" dirty="0"/>
              <a:t>funnel approach </a:t>
            </a:r>
            <a:r>
              <a:rPr lang="en-US" sz="1200" dirty="0"/>
              <a:t>to focus resources on promising participants.</a:t>
            </a:r>
            <a:endParaRPr lang="en-US" sz="1200" dirty="0">
              <a:solidFill>
                <a:srgbClr val="231F40"/>
              </a:solidFill>
              <a:latin typeface="Calibri"/>
              <a:ea typeface="Calibri"/>
              <a:cs typeface="Calibri"/>
            </a:endParaRPr>
          </a:p>
        </p:txBody>
      </p:sp>
      <p:sp>
        <p:nvSpPr>
          <p:cNvPr id="35" name="Rectangle 34">
            <a:extLst>
              <a:ext uri="{FF2B5EF4-FFF2-40B4-BE49-F238E27FC236}">
                <a16:creationId xmlns:a16="http://schemas.microsoft.com/office/drawing/2014/main" id="{FD850FC5-54C2-5553-40D5-B7B567B208F6}"/>
              </a:ext>
            </a:extLst>
          </p:cNvPr>
          <p:cNvSpPr>
            <a:spLocks noGrp="1"/>
          </p:cNvSpPr>
          <p:nvPr/>
        </p:nvSpPr>
        <p:spPr>
          <a:xfrm>
            <a:off x="3871652" y="4871840"/>
            <a:ext cx="2689167" cy="655491"/>
          </a:xfrm>
          <a:prstGeom prst="rect">
            <a:avLst/>
          </a:prstGeom>
          <a:noFill/>
          <a:ln w="0">
            <a:noFill/>
          </a:ln>
        </p:spPr>
        <p:txBody>
          <a:bodyPr wrap="square" lIns="0" tIns="0" rIns="0" bIns="0" anchor="t">
            <a:noAutofit/>
          </a:bodyPr>
          <a:lstStyle/>
          <a:p>
            <a:r>
              <a:rPr lang="en-US" sz="1200" b="1" dirty="0"/>
              <a:t>Flexible schedules, hybrid formats, and strong onboardings </a:t>
            </a:r>
            <a:r>
              <a:rPr lang="en-US" sz="1200" dirty="0"/>
              <a:t>help women</a:t>
            </a:r>
          </a:p>
          <a:p>
            <a:r>
              <a:rPr lang="en-US" sz="1200" dirty="0"/>
              <a:t>balance business and care responsibilities while addressing digital access and skills gaps tailored to their contexts.</a:t>
            </a:r>
            <a:endParaRPr lang="en-US" sz="1200" dirty="0">
              <a:solidFill>
                <a:srgbClr val="231F40"/>
              </a:solidFill>
              <a:latin typeface="Calibri"/>
              <a:ea typeface="Calibri"/>
              <a:cs typeface="Calibri"/>
            </a:endParaRPr>
          </a:p>
        </p:txBody>
      </p:sp>
      <p:pic>
        <p:nvPicPr>
          <p:cNvPr id="37" name="Picture 36">
            <a:extLst>
              <a:ext uri="{FF2B5EF4-FFF2-40B4-BE49-F238E27FC236}">
                <a16:creationId xmlns:a16="http://schemas.microsoft.com/office/drawing/2014/main" id="{FF834E10-788F-0996-8419-9DCE85D34631}"/>
              </a:ext>
            </a:extLst>
          </p:cNvPr>
          <p:cNvPicPr>
            <a:picLocks noChangeAspect="1"/>
          </p:cNvPicPr>
          <p:nvPr/>
        </p:nvPicPr>
        <p:blipFill>
          <a:blip r:embed="rId4"/>
          <a:stretch>
            <a:fillRect/>
          </a:stretch>
        </p:blipFill>
        <p:spPr>
          <a:xfrm>
            <a:off x="6999249" y="1407540"/>
            <a:ext cx="2112874" cy="2158620"/>
          </a:xfrm>
          <a:prstGeom prst="rect">
            <a:avLst/>
          </a:prstGeom>
        </p:spPr>
      </p:pic>
      <p:pic>
        <p:nvPicPr>
          <p:cNvPr id="39" name="Picture 38">
            <a:extLst>
              <a:ext uri="{FF2B5EF4-FFF2-40B4-BE49-F238E27FC236}">
                <a16:creationId xmlns:a16="http://schemas.microsoft.com/office/drawing/2014/main" id="{028003CD-E1F0-0A1E-F0E7-4BC4782F9D91}"/>
              </a:ext>
            </a:extLst>
          </p:cNvPr>
          <p:cNvPicPr>
            <a:picLocks noChangeAspect="1"/>
          </p:cNvPicPr>
          <p:nvPr/>
        </p:nvPicPr>
        <p:blipFill>
          <a:blip r:embed="rId5"/>
          <a:stretch>
            <a:fillRect/>
          </a:stretch>
        </p:blipFill>
        <p:spPr>
          <a:xfrm>
            <a:off x="8310964" y="2081511"/>
            <a:ext cx="3163553" cy="2668493"/>
          </a:xfrm>
          <a:prstGeom prst="rect">
            <a:avLst/>
          </a:prstGeom>
        </p:spPr>
      </p:pic>
      <p:sp>
        <p:nvSpPr>
          <p:cNvPr id="41" name="TextBox 40">
            <a:extLst>
              <a:ext uri="{FF2B5EF4-FFF2-40B4-BE49-F238E27FC236}">
                <a16:creationId xmlns:a16="http://schemas.microsoft.com/office/drawing/2014/main" id="{B66E4E1C-C732-7EA2-3C5D-66AE3F9CC640}"/>
              </a:ext>
            </a:extLst>
          </p:cNvPr>
          <p:cNvSpPr txBox="1"/>
          <p:nvPr/>
        </p:nvSpPr>
        <p:spPr>
          <a:xfrm>
            <a:off x="9221546" y="1428378"/>
            <a:ext cx="1720774" cy="600164"/>
          </a:xfrm>
          <a:prstGeom prst="rect">
            <a:avLst/>
          </a:prstGeom>
          <a:solidFill>
            <a:srgbClr val="231F40"/>
          </a:solidFill>
        </p:spPr>
        <p:txBody>
          <a:bodyPr wrap="square" rtlCol="0">
            <a:spAutoFit/>
          </a:bodyPr>
          <a:lstStyle/>
          <a:p>
            <a:r>
              <a:rPr lang="en-GB" sz="1100" dirty="0">
                <a:solidFill>
                  <a:schemeClr val="bg1"/>
                </a:solidFill>
              </a:rPr>
              <a:t>Fundraising Diagnostic Assessment and application example</a:t>
            </a:r>
          </a:p>
        </p:txBody>
      </p:sp>
      <p:pic>
        <p:nvPicPr>
          <p:cNvPr id="47" name="Picture 46">
            <a:extLst>
              <a:ext uri="{FF2B5EF4-FFF2-40B4-BE49-F238E27FC236}">
                <a16:creationId xmlns:a16="http://schemas.microsoft.com/office/drawing/2014/main" id="{453EDCF8-6360-C7CD-F302-869DB9EAEF97}"/>
              </a:ext>
            </a:extLst>
          </p:cNvPr>
          <p:cNvPicPr>
            <a:picLocks noChangeAspect="1"/>
          </p:cNvPicPr>
          <p:nvPr/>
        </p:nvPicPr>
        <p:blipFill>
          <a:blip r:embed="rId6"/>
          <a:stretch>
            <a:fillRect/>
          </a:stretch>
        </p:blipFill>
        <p:spPr>
          <a:xfrm>
            <a:off x="548923" y="1872818"/>
            <a:ext cx="811304" cy="749686"/>
          </a:xfrm>
          <a:prstGeom prst="rect">
            <a:avLst/>
          </a:prstGeom>
        </p:spPr>
      </p:pic>
      <p:pic>
        <p:nvPicPr>
          <p:cNvPr id="49" name="Picture 48">
            <a:extLst>
              <a:ext uri="{FF2B5EF4-FFF2-40B4-BE49-F238E27FC236}">
                <a16:creationId xmlns:a16="http://schemas.microsoft.com/office/drawing/2014/main" id="{AD0FAF98-8622-0B62-6EC7-08E7190DDD2A}"/>
              </a:ext>
            </a:extLst>
          </p:cNvPr>
          <p:cNvPicPr>
            <a:picLocks noChangeAspect="1"/>
          </p:cNvPicPr>
          <p:nvPr/>
        </p:nvPicPr>
        <p:blipFill>
          <a:blip r:embed="rId7"/>
          <a:stretch>
            <a:fillRect/>
          </a:stretch>
        </p:blipFill>
        <p:spPr>
          <a:xfrm>
            <a:off x="590158" y="3429000"/>
            <a:ext cx="770069" cy="706776"/>
          </a:xfrm>
          <a:prstGeom prst="rect">
            <a:avLst/>
          </a:prstGeom>
        </p:spPr>
      </p:pic>
      <p:pic>
        <p:nvPicPr>
          <p:cNvPr id="51" name="Picture 50">
            <a:extLst>
              <a:ext uri="{FF2B5EF4-FFF2-40B4-BE49-F238E27FC236}">
                <a16:creationId xmlns:a16="http://schemas.microsoft.com/office/drawing/2014/main" id="{E6A0D95A-1812-4C66-C9AD-3B6D3DB803CB}"/>
              </a:ext>
            </a:extLst>
          </p:cNvPr>
          <p:cNvPicPr>
            <a:picLocks noChangeAspect="1"/>
          </p:cNvPicPr>
          <p:nvPr/>
        </p:nvPicPr>
        <p:blipFill>
          <a:blip r:embed="rId8"/>
          <a:stretch>
            <a:fillRect/>
          </a:stretch>
        </p:blipFill>
        <p:spPr>
          <a:xfrm>
            <a:off x="653698" y="4957512"/>
            <a:ext cx="706776" cy="706776"/>
          </a:xfrm>
          <a:prstGeom prst="rect">
            <a:avLst/>
          </a:prstGeom>
        </p:spPr>
      </p:pic>
      <p:pic>
        <p:nvPicPr>
          <p:cNvPr id="4" name="Picture 3">
            <a:extLst>
              <a:ext uri="{FF2B5EF4-FFF2-40B4-BE49-F238E27FC236}">
                <a16:creationId xmlns:a16="http://schemas.microsoft.com/office/drawing/2014/main" id="{DB233F5E-0001-69D3-774B-FDDB9A743138}"/>
              </a:ext>
            </a:extLst>
          </p:cNvPr>
          <p:cNvPicPr>
            <a:picLocks noChangeAspect="1"/>
          </p:cNvPicPr>
          <p:nvPr/>
        </p:nvPicPr>
        <p:blipFill>
          <a:blip r:embed="rId9"/>
          <a:stretch>
            <a:fillRect/>
          </a:stretch>
        </p:blipFill>
        <p:spPr>
          <a:xfrm>
            <a:off x="6999249" y="4802973"/>
            <a:ext cx="3468777" cy="1140739"/>
          </a:xfrm>
          <a:prstGeom prst="rect">
            <a:avLst/>
          </a:prstGeom>
        </p:spPr>
      </p:pic>
      <p:sp>
        <p:nvSpPr>
          <p:cNvPr id="45" name="TextBox 44">
            <a:extLst>
              <a:ext uri="{FF2B5EF4-FFF2-40B4-BE49-F238E27FC236}">
                <a16:creationId xmlns:a16="http://schemas.microsoft.com/office/drawing/2014/main" id="{7F2AED1B-FC97-5B05-CF2F-5AB8D1D449F5}"/>
              </a:ext>
            </a:extLst>
          </p:cNvPr>
          <p:cNvSpPr txBox="1"/>
          <p:nvPr/>
        </p:nvSpPr>
        <p:spPr>
          <a:xfrm>
            <a:off x="9792054" y="5802324"/>
            <a:ext cx="1682463" cy="261610"/>
          </a:xfrm>
          <a:prstGeom prst="rect">
            <a:avLst/>
          </a:prstGeom>
          <a:solidFill>
            <a:srgbClr val="231F40"/>
          </a:solidFill>
        </p:spPr>
        <p:txBody>
          <a:bodyPr wrap="square" rtlCol="0">
            <a:spAutoFit/>
          </a:bodyPr>
          <a:lstStyle/>
          <a:p>
            <a:r>
              <a:rPr lang="en-GB" sz="1100" dirty="0">
                <a:solidFill>
                  <a:schemeClr val="bg1"/>
                </a:solidFill>
              </a:rPr>
              <a:t>Funnel Approach example</a:t>
            </a:r>
          </a:p>
        </p:txBody>
      </p:sp>
    </p:spTree>
    <p:extLst>
      <p:ext uri="{BB962C8B-B14F-4D97-AF65-F5344CB8AC3E}">
        <p14:creationId xmlns:p14="http://schemas.microsoft.com/office/powerpoint/2010/main" val="400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A58E6-2276-69D7-CD39-289CD82F184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F99B671C-A27A-1081-00BC-D63977AB4502}"/>
              </a:ext>
            </a:extLst>
          </p:cNvPr>
          <p:cNvSpPr>
            <a:spLocks noGrp="1"/>
          </p:cNvSpPr>
          <p:nvPr/>
        </p:nvSpPr>
        <p:spPr>
          <a:xfrm>
            <a:off x="11049000" y="6286500"/>
            <a:ext cx="457200" cy="228600"/>
          </a:xfrm>
          <a:prstGeom prst="rect">
            <a:avLst/>
          </a:prstGeom>
          <a:noFill/>
          <a:ln w="0">
            <a:noFill/>
          </a:ln>
        </p:spPr>
        <p:txBody>
          <a:bodyPr wrap="square" lIns="0" tIns="0" rIns="0" bIns="0" anchor="t">
            <a:noAutofit/>
          </a:bodyPr>
          <a:lstStyle/>
          <a:p>
            <a:pPr>
              <a:defRPr sz="1350" b="0">
                <a:solidFill>
                  <a:srgbClr val="D8D1DF"/>
                </a:solidFill>
                <a:latin typeface="Calibri"/>
                <a:ea typeface="Calibri"/>
                <a:cs typeface="Calibri"/>
              </a:defRPr>
            </a:pPr>
            <a:r>
              <a:rPr lang="en-US" sz="1350" b="0" dirty="0">
                <a:solidFill>
                  <a:srgbClr val="686577"/>
                </a:solidFill>
                <a:latin typeface="Calibri"/>
                <a:ea typeface="Calibri"/>
                <a:cs typeface="Calibri"/>
              </a:rPr>
              <a:t>06</a:t>
            </a:r>
          </a:p>
        </p:txBody>
      </p:sp>
      <p:sp>
        <p:nvSpPr>
          <p:cNvPr id="2" name="Rectangle 1">
            <a:extLst>
              <a:ext uri="{FF2B5EF4-FFF2-40B4-BE49-F238E27FC236}">
                <a16:creationId xmlns:a16="http://schemas.microsoft.com/office/drawing/2014/main" id="{622C1C3C-4ECB-8BF0-BC92-E0C1BBB7546B}"/>
              </a:ext>
            </a:extLst>
          </p:cNvPr>
          <p:cNvSpPr>
            <a:spLocks noGrp="1"/>
          </p:cNvSpPr>
          <p:nvPr/>
        </p:nvSpPr>
        <p:spPr>
          <a:xfrm>
            <a:off x="685800" y="457200"/>
            <a:ext cx="9220200" cy="548640"/>
          </a:xfrm>
          <a:prstGeom prst="rect">
            <a:avLst/>
          </a:prstGeom>
          <a:noFill/>
          <a:ln w="0">
            <a:noFill/>
          </a:ln>
        </p:spPr>
        <p:txBody>
          <a:bodyPr wrap="square" lIns="0" tIns="0" rIns="0" bIns="0" anchor="t">
            <a:noAutofit/>
          </a:bodyPr>
          <a:lstStyle/>
          <a:p>
            <a:pPr>
              <a:defRPr sz="3150" b="1">
                <a:solidFill>
                  <a:srgbClr val="FFFFFF"/>
                </a:solidFill>
                <a:latin typeface="Calibri"/>
                <a:ea typeface="Calibri"/>
                <a:cs typeface="Calibri"/>
              </a:defRPr>
            </a:pPr>
            <a:r>
              <a:rPr lang="en-US" sz="3150" b="1" dirty="0">
                <a:solidFill>
                  <a:srgbClr val="231F40"/>
                </a:solidFill>
                <a:latin typeface="Calibri"/>
                <a:ea typeface="Calibri"/>
                <a:cs typeface="Calibri"/>
              </a:rPr>
              <a:t>Program Implementation</a:t>
            </a:r>
          </a:p>
        </p:txBody>
      </p:sp>
      <p:pic>
        <p:nvPicPr>
          <p:cNvPr id="13" name="Picture 12" descr="image.png">
            <a:extLst>
              <a:ext uri="{FF2B5EF4-FFF2-40B4-BE49-F238E27FC236}">
                <a16:creationId xmlns:a16="http://schemas.microsoft.com/office/drawing/2014/main" id="{25770A5D-83F7-BF8E-A517-34D11111E2D2}"/>
              </a:ext>
            </a:extLst>
          </p:cNvPr>
          <p:cNvPicPr>
            <a:picLocks noChangeAspect="1"/>
          </p:cNvPicPr>
          <p:nvPr/>
        </p:nvPicPr>
        <p:blipFill>
          <a:blip r:embed="rId3"/>
          <a:stretch>
            <a:fillRect/>
          </a:stretch>
        </p:blipFill>
        <p:spPr>
          <a:xfrm>
            <a:off x="685800" y="1074420"/>
            <a:ext cx="9048750" cy="106040"/>
          </a:xfrm>
          <a:prstGeom prst="rect">
            <a:avLst/>
          </a:prstGeom>
        </p:spPr>
      </p:pic>
      <p:sp>
        <p:nvSpPr>
          <p:cNvPr id="22" name="Rectangle 21">
            <a:extLst>
              <a:ext uri="{FF2B5EF4-FFF2-40B4-BE49-F238E27FC236}">
                <a16:creationId xmlns:a16="http://schemas.microsoft.com/office/drawing/2014/main" id="{7F724ABE-DD28-1685-83F1-F727DAE7D4A1}"/>
              </a:ext>
            </a:extLst>
          </p:cNvPr>
          <p:cNvSpPr>
            <a:spLocks noGrp="1"/>
          </p:cNvSpPr>
          <p:nvPr/>
        </p:nvSpPr>
        <p:spPr>
          <a:xfrm>
            <a:off x="1513340" y="2407948"/>
            <a:ext cx="2069524" cy="280261"/>
          </a:xfrm>
          <a:prstGeom prst="rect">
            <a:avLst/>
          </a:prstGeom>
          <a:noFill/>
          <a:ln w="0">
            <a:noFill/>
          </a:ln>
        </p:spPr>
        <p:txBody>
          <a:bodyPr wrap="square" lIns="0" tIns="0" rIns="0" bIns="0" anchor="t">
            <a:noAutofit/>
          </a:bodyPr>
          <a:lstStyle/>
          <a:p>
            <a:pPr>
              <a:defRPr sz="2325" b="1">
                <a:solidFill>
                  <a:srgbClr val="D90875"/>
                </a:solidFill>
                <a:latin typeface="Calibri"/>
                <a:ea typeface="Calibri"/>
                <a:cs typeface="Calibri"/>
              </a:defRPr>
            </a:pPr>
            <a:r>
              <a:rPr lang="en-US" sz="1600" b="1" dirty="0">
                <a:solidFill>
                  <a:srgbClr val="231F40"/>
                </a:solidFill>
                <a:latin typeface="Calibri"/>
                <a:ea typeface="Calibri"/>
                <a:cs typeface="Calibri"/>
              </a:rPr>
              <a:t>9. Leverage the right mix of coaches and mentors</a:t>
            </a:r>
          </a:p>
        </p:txBody>
      </p:sp>
      <p:sp>
        <p:nvSpPr>
          <p:cNvPr id="26" name="Rectangle 25">
            <a:extLst>
              <a:ext uri="{FF2B5EF4-FFF2-40B4-BE49-F238E27FC236}">
                <a16:creationId xmlns:a16="http://schemas.microsoft.com/office/drawing/2014/main" id="{F8075E0B-4795-6E9C-BAA7-A76CF0A9D16E}"/>
              </a:ext>
            </a:extLst>
          </p:cNvPr>
          <p:cNvSpPr>
            <a:spLocks noGrp="1"/>
          </p:cNvSpPr>
          <p:nvPr/>
        </p:nvSpPr>
        <p:spPr>
          <a:xfrm>
            <a:off x="1513340" y="4055436"/>
            <a:ext cx="1991860" cy="280261"/>
          </a:xfrm>
          <a:prstGeom prst="rect">
            <a:avLst/>
          </a:prstGeom>
          <a:noFill/>
          <a:ln w="0">
            <a:noFill/>
          </a:ln>
        </p:spPr>
        <p:txBody>
          <a:bodyPr wrap="square" lIns="0" tIns="0" rIns="0" bIns="0" anchor="t">
            <a:noAutofit/>
          </a:bodyPr>
          <a:lstStyle/>
          <a:p>
            <a:pPr>
              <a:defRPr sz="2325" b="1">
                <a:solidFill>
                  <a:srgbClr val="D90875"/>
                </a:solidFill>
                <a:latin typeface="Calibri"/>
                <a:ea typeface="Calibri"/>
                <a:cs typeface="Calibri"/>
              </a:defRPr>
            </a:pPr>
            <a:r>
              <a:rPr lang="en-US" sz="1600" b="1" dirty="0">
                <a:solidFill>
                  <a:srgbClr val="231F40"/>
                </a:solidFill>
                <a:latin typeface="Calibri"/>
                <a:ea typeface="Calibri"/>
                <a:cs typeface="Calibri"/>
              </a:rPr>
              <a:t>10. Integrate peer-to-peer learning as a must-have component</a:t>
            </a:r>
          </a:p>
        </p:txBody>
      </p:sp>
      <p:sp>
        <p:nvSpPr>
          <p:cNvPr id="30" name="Rectangle 29">
            <a:extLst>
              <a:ext uri="{FF2B5EF4-FFF2-40B4-BE49-F238E27FC236}">
                <a16:creationId xmlns:a16="http://schemas.microsoft.com/office/drawing/2014/main" id="{18152A4E-4879-3AD9-ED92-2533C3955541}"/>
              </a:ext>
            </a:extLst>
          </p:cNvPr>
          <p:cNvSpPr>
            <a:spLocks noGrp="1"/>
          </p:cNvSpPr>
          <p:nvPr/>
        </p:nvSpPr>
        <p:spPr>
          <a:xfrm>
            <a:off x="3734493" y="2369069"/>
            <a:ext cx="2757747" cy="706776"/>
          </a:xfrm>
          <a:prstGeom prst="rect">
            <a:avLst/>
          </a:prstGeom>
          <a:noFill/>
          <a:ln w="0">
            <a:noFill/>
          </a:ln>
        </p:spPr>
        <p:txBody>
          <a:bodyPr wrap="square" lIns="0" tIns="0" rIns="0" bIns="0" anchor="t">
            <a:noAutofit/>
          </a:bodyPr>
          <a:lstStyle/>
          <a:p>
            <a:r>
              <a:rPr lang="en-US" sz="1200" dirty="0"/>
              <a:t>Deliver results through a tailored combination of </a:t>
            </a:r>
            <a:r>
              <a:rPr lang="en-US" sz="1200" b="1" dirty="0"/>
              <a:t>international technical</a:t>
            </a:r>
          </a:p>
          <a:p>
            <a:r>
              <a:rPr lang="en-US" sz="1200" b="1" dirty="0"/>
              <a:t>expertise and local ecosystem knowledge</a:t>
            </a:r>
            <a:r>
              <a:rPr lang="en-US" sz="1200" dirty="0"/>
              <a:t>, helping women entrepreneurs build key skills and connect with the right partners.</a:t>
            </a:r>
            <a:endParaRPr lang="en-US" sz="1600" b="0" dirty="0">
              <a:solidFill>
                <a:srgbClr val="231F40"/>
              </a:solidFill>
              <a:latin typeface="Calibri"/>
              <a:ea typeface="Calibri"/>
              <a:cs typeface="Calibri"/>
            </a:endParaRPr>
          </a:p>
        </p:txBody>
      </p:sp>
      <p:sp>
        <p:nvSpPr>
          <p:cNvPr id="34" name="Rectangle 33">
            <a:extLst>
              <a:ext uri="{FF2B5EF4-FFF2-40B4-BE49-F238E27FC236}">
                <a16:creationId xmlns:a16="http://schemas.microsoft.com/office/drawing/2014/main" id="{A65E903D-8184-C043-1365-B5AF0DBC8EA4}"/>
              </a:ext>
            </a:extLst>
          </p:cNvPr>
          <p:cNvSpPr>
            <a:spLocks noGrp="1"/>
          </p:cNvSpPr>
          <p:nvPr/>
        </p:nvSpPr>
        <p:spPr>
          <a:xfrm>
            <a:off x="3734493" y="4055436"/>
            <a:ext cx="2574867" cy="706776"/>
          </a:xfrm>
          <a:prstGeom prst="rect">
            <a:avLst/>
          </a:prstGeom>
          <a:noFill/>
          <a:ln w="0">
            <a:noFill/>
          </a:ln>
        </p:spPr>
        <p:txBody>
          <a:bodyPr wrap="square" lIns="0" tIns="0" rIns="0" bIns="0" anchor="t">
            <a:noAutofit/>
          </a:bodyPr>
          <a:lstStyle/>
          <a:p>
            <a:r>
              <a:rPr lang="en-US" sz="1200" dirty="0"/>
              <a:t>Foster </a:t>
            </a:r>
            <a:r>
              <a:rPr lang="en-US" sz="1200" b="1" dirty="0"/>
              <a:t>safe peer spaces (online or in-person) </a:t>
            </a:r>
            <a:r>
              <a:rPr lang="en-US" sz="1200" dirty="0"/>
              <a:t>for women entrepreneurs to share knowledge, build confidence,</a:t>
            </a:r>
          </a:p>
          <a:p>
            <a:r>
              <a:rPr lang="en-US" sz="1200" dirty="0"/>
              <a:t>and address unique challenges.</a:t>
            </a:r>
            <a:endParaRPr lang="en-US" sz="1600" b="0" dirty="0">
              <a:solidFill>
                <a:srgbClr val="231F40"/>
              </a:solidFill>
              <a:latin typeface="Calibri"/>
              <a:ea typeface="Calibri"/>
              <a:cs typeface="Calibri"/>
            </a:endParaRPr>
          </a:p>
        </p:txBody>
      </p:sp>
      <p:pic>
        <p:nvPicPr>
          <p:cNvPr id="37" name="Picture 36">
            <a:extLst>
              <a:ext uri="{FF2B5EF4-FFF2-40B4-BE49-F238E27FC236}">
                <a16:creationId xmlns:a16="http://schemas.microsoft.com/office/drawing/2014/main" id="{8B0C48F2-59B0-0ED5-87FF-6FBF9CD755E4}"/>
              </a:ext>
            </a:extLst>
          </p:cNvPr>
          <p:cNvPicPr>
            <a:picLocks noChangeAspect="1"/>
          </p:cNvPicPr>
          <p:nvPr/>
        </p:nvPicPr>
        <p:blipFill>
          <a:blip r:embed="rId4"/>
          <a:stretch>
            <a:fillRect/>
          </a:stretch>
        </p:blipFill>
        <p:spPr>
          <a:xfrm>
            <a:off x="642921" y="2439227"/>
            <a:ext cx="718790" cy="739624"/>
          </a:xfrm>
          <a:prstGeom prst="rect">
            <a:avLst/>
          </a:prstGeom>
        </p:spPr>
      </p:pic>
      <p:pic>
        <p:nvPicPr>
          <p:cNvPr id="39" name="Picture 38">
            <a:extLst>
              <a:ext uri="{FF2B5EF4-FFF2-40B4-BE49-F238E27FC236}">
                <a16:creationId xmlns:a16="http://schemas.microsoft.com/office/drawing/2014/main" id="{87D5649C-6152-FC77-7D62-6FD20A7E0B00}"/>
              </a:ext>
            </a:extLst>
          </p:cNvPr>
          <p:cNvPicPr>
            <a:picLocks noChangeAspect="1"/>
          </p:cNvPicPr>
          <p:nvPr/>
        </p:nvPicPr>
        <p:blipFill>
          <a:blip r:embed="rId5"/>
          <a:stretch>
            <a:fillRect/>
          </a:stretch>
        </p:blipFill>
        <p:spPr>
          <a:xfrm>
            <a:off x="612441" y="4076316"/>
            <a:ext cx="749896" cy="739624"/>
          </a:xfrm>
          <a:prstGeom prst="rect">
            <a:avLst/>
          </a:prstGeom>
        </p:spPr>
      </p:pic>
      <p:pic>
        <p:nvPicPr>
          <p:cNvPr id="41" name="Picture 40">
            <a:extLst>
              <a:ext uri="{FF2B5EF4-FFF2-40B4-BE49-F238E27FC236}">
                <a16:creationId xmlns:a16="http://schemas.microsoft.com/office/drawing/2014/main" id="{634810C6-6542-63A4-89AD-1F5B13E49870}"/>
              </a:ext>
            </a:extLst>
          </p:cNvPr>
          <p:cNvPicPr>
            <a:picLocks noChangeAspect="1"/>
          </p:cNvPicPr>
          <p:nvPr/>
        </p:nvPicPr>
        <p:blipFill>
          <a:blip r:embed="rId6"/>
          <a:stretch>
            <a:fillRect/>
          </a:stretch>
        </p:blipFill>
        <p:spPr>
          <a:xfrm>
            <a:off x="6501383" y="3705817"/>
            <a:ext cx="3435097" cy="2220246"/>
          </a:xfrm>
          <a:prstGeom prst="rect">
            <a:avLst/>
          </a:prstGeom>
        </p:spPr>
      </p:pic>
      <p:sp>
        <p:nvSpPr>
          <p:cNvPr id="43" name="TextBox 42">
            <a:extLst>
              <a:ext uri="{FF2B5EF4-FFF2-40B4-BE49-F238E27FC236}">
                <a16:creationId xmlns:a16="http://schemas.microsoft.com/office/drawing/2014/main" id="{56F7C8BF-2411-A423-DBBE-4317579AF8E2}"/>
              </a:ext>
            </a:extLst>
          </p:cNvPr>
          <p:cNvSpPr txBox="1"/>
          <p:nvPr/>
        </p:nvSpPr>
        <p:spPr>
          <a:xfrm>
            <a:off x="9983187" y="3734071"/>
            <a:ext cx="1390946" cy="430887"/>
          </a:xfrm>
          <a:prstGeom prst="rect">
            <a:avLst/>
          </a:prstGeom>
          <a:solidFill>
            <a:srgbClr val="231F40"/>
          </a:solidFill>
        </p:spPr>
        <p:txBody>
          <a:bodyPr wrap="square" rtlCol="0">
            <a:spAutoFit/>
          </a:bodyPr>
          <a:lstStyle/>
          <a:p>
            <a:r>
              <a:rPr lang="en-GB" sz="1100" dirty="0">
                <a:solidFill>
                  <a:schemeClr val="bg1"/>
                </a:solidFill>
              </a:rPr>
              <a:t>WE3A Peer-Learning Example</a:t>
            </a:r>
          </a:p>
        </p:txBody>
      </p:sp>
      <p:pic>
        <p:nvPicPr>
          <p:cNvPr id="45" name="Picture 44">
            <a:extLst>
              <a:ext uri="{FF2B5EF4-FFF2-40B4-BE49-F238E27FC236}">
                <a16:creationId xmlns:a16="http://schemas.microsoft.com/office/drawing/2014/main" id="{BD88A98C-E803-B172-97BA-71C2160B2FBB}"/>
              </a:ext>
            </a:extLst>
          </p:cNvPr>
          <p:cNvPicPr>
            <a:picLocks noChangeAspect="1"/>
          </p:cNvPicPr>
          <p:nvPr/>
        </p:nvPicPr>
        <p:blipFill>
          <a:blip r:embed="rId7"/>
          <a:stretch>
            <a:fillRect/>
          </a:stretch>
        </p:blipFill>
        <p:spPr>
          <a:xfrm>
            <a:off x="8218931" y="1543157"/>
            <a:ext cx="3294712" cy="1729582"/>
          </a:xfrm>
          <a:prstGeom prst="rect">
            <a:avLst/>
          </a:prstGeom>
        </p:spPr>
      </p:pic>
      <p:sp>
        <p:nvSpPr>
          <p:cNvPr id="47" name="TextBox 46">
            <a:extLst>
              <a:ext uri="{FF2B5EF4-FFF2-40B4-BE49-F238E27FC236}">
                <a16:creationId xmlns:a16="http://schemas.microsoft.com/office/drawing/2014/main" id="{F4346B4A-8911-9C6F-D24C-E023234634A4}"/>
              </a:ext>
            </a:extLst>
          </p:cNvPr>
          <p:cNvSpPr txBox="1"/>
          <p:nvPr/>
        </p:nvSpPr>
        <p:spPr>
          <a:xfrm>
            <a:off x="6768083" y="2369069"/>
            <a:ext cx="1390946" cy="1107996"/>
          </a:xfrm>
          <a:prstGeom prst="rect">
            <a:avLst/>
          </a:prstGeom>
          <a:solidFill>
            <a:srgbClr val="231F40"/>
          </a:solidFill>
        </p:spPr>
        <p:txBody>
          <a:bodyPr wrap="square" rtlCol="0">
            <a:spAutoFit/>
          </a:bodyPr>
          <a:lstStyle/>
          <a:p>
            <a:r>
              <a:rPr lang="en-GB" sz="1100" dirty="0">
                <a:solidFill>
                  <a:schemeClr val="bg1"/>
                </a:solidFill>
              </a:rPr>
              <a:t>Reference to hybrid formats:</a:t>
            </a:r>
          </a:p>
          <a:p>
            <a:pPr marL="171450" indent="-171450">
              <a:buFont typeface="Arial" panose="020B0604020202020204" pitchFamily="34" charset="0"/>
              <a:buChar char="•"/>
            </a:pPr>
            <a:r>
              <a:rPr lang="en-GB" sz="1100" b="1" dirty="0">
                <a:solidFill>
                  <a:schemeClr val="bg1"/>
                </a:solidFill>
              </a:rPr>
              <a:t>Fishbowl mentoring</a:t>
            </a:r>
          </a:p>
          <a:p>
            <a:pPr marL="171450" indent="-171450">
              <a:buFont typeface="Arial" panose="020B0604020202020204" pitchFamily="34" charset="0"/>
              <a:buChar char="•"/>
            </a:pPr>
            <a:r>
              <a:rPr lang="en-GB" sz="1100" b="1" dirty="0">
                <a:solidFill>
                  <a:schemeClr val="bg1"/>
                </a:solidFill>
              </a:rPr>
              <a:t>Rotating mentorship pods</a:t>
            </a:r>
          </a:p>
        </p:txBody>
      </p:sp>
    </p:spTree>
    <p:extLst>
      <p:ext uri="{BB962C8B-B14F-4D97-AF65-F5344CB8AC3E}">
        <p14:creationId xmlns:p14="http://schemas.microsoft.com/office/powerpoint/2010/main" val="2910674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FD68493-475D-868A-64B6-7A03F7AE2A05}"/>
              </a:ext>
            </a:extLst>
          </p:cNvPr>
          <p:cNvSpPr/>
          <p:nvPr/>
        </p:nvSpPr>
        <p:spPr>
          <a:xfrm>
            <a:off x="716280" y="1712222"/>
            <a:ext cx="5730240" cy="1866900"/>
          </a:xfrm>
          <a:prstGeom prst="rect">
            <a:avLst/>
          </a:prstGeom>
          <a:solidFill>
            <a:srgbClr val="231F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0000006-0001-4000-8000-000000000000}"/>
              </a:ext>
            </a:extLst>
          </p:cNvPr>
          <p:cNvSpPr>
            <a:spLocks noGrp="1"/>
          </p:cNvSpPr>
          <p:nvPr/>
        </p:nvSpPr>
        <p:spPr>
          <a:xfrm>
            <a:off x="11049000" y="6286500"/>
            <a:ext cx="457200" cy="228600"/>
          </a:xfrm>
          <a:prstGeom prst="rect">
            <a:avLst/>
          </a:prstGeom>
          <a:noFill/>
          <a:ln w="0">
            <a:noFill/>
          </a:ln>
        </p:spPr>
        <p:txBody>
          <a:bodyPr wrap="square" lIns="0" tIns="0" rIns="0" bIns="0" anchor="t">
            <a:noAutofit/>
          </a:bodyPr>
          <a:lstStyle/>
          <a:p>
            <a:pPr>
              <a:defRPr sz="1350" b="0">
                <a:solidFill>
                  <a:srgbClr val="D8D1DF"/>
                </a:solidFill>
                <a:latin typeface="Calibri"/>
                <a:ea typeface="Calibri"/>
                <a:cs typeface="Calibri"/>
              </a:defRPr>
            </a:pPr>
            <a:r>
              <a:rPr lang="en-US" sz="1350" b="0">
                <a:solidFill>
                  <a:srgbClr val="686577"/>
                </a:solidFill>
                <a:latin typeface="Calibri"/>
                <a:ea typeface="Calibri"/>
                <a:cs typeface="Calibri"/>
              </a:rPr>
              <a:t>05</a:t>
            </a:r>
          </a:p>
        </p:txBody>
      </p:sp>
      <p:sp>
        <p:nvSpPr>
          <p:cNvPr id="2" name="Rectangle 1">
            <a:extLst>
              <a:ext uri="{FF2B5EF4-FFF2-40B4-BE49-F238E27FC236}">
                <a16:creationId xmlns:a16="http://schemas.microsoft.com/office/drawing/2014/main" id="{00000006-0002-4000-8000-000000000000}"/>
              </a:ext>
            </a:extLst>
          </p:cNvPr>
          <p:cNvSpPr>
            <a:spLocks noGrp="1"/>
          </p:cNvSpPr>
          <p:nvPr/>
        </p:nvSpPr>
        <p:spPr>
          <a:xfrm>
            <a:off x="685800" y="457200"/>
            <a:ext cx="9220200" cy="579120"/>
          </a:xfrm>
          <a:prstGeom prst="rect">
            <a:avLst/>
          </a:prstGeom>
          <a:noFill/>
          <a:ln w="0">
            <a:noFill/>
          </a:ln>
        </p:spPr>
        <p:txBody>
          <a:bodyPr wrap="square" lIns="0" tIns="0" rIns="0" bIns="0" anchor="t">
            <a:noAutofit/>
          </a:bodyPr>
          <a:lstStyle/>
          <a:p>
            <a:pPr>
              <a:defRPr sz="3150" b="1">
                <a:solidFill>
                  <a:srgbClr val="FFFFFF"/>
                </a:solidFill>
                <a:latin typeface="Calibri"/>
                <a:ea typeface="Calibri"/>
                <a:cs typeface="Calibri"/>
              </a:defRPr>
            </a:pPr>
            <a:r>
              <a:rPr lang="en-US" sz="3150" b="1" dirty="0">
                <a:solidFill>
                  <a:srgbClr val="231F40"/>
                </a:solidFill>
                <a:latin typeface="Calibri"/>
                <a:ea typeface="Calibri"/>
                <a:cs typeface="Calibri"/>
              </a:rPr>
              <a:t>More…</a:t>
            </a:r>
          </a:p>
        </p:txBody>
      </p:sp>
      <p:pic>
        <p:nvPicPr>
          <p:cNvPr id="8" name="Picture 7" descr="image.png"/>
          <p:cNvPicPr>
            <a:picLocks noChangeAspect="1"/>
          </p:cNvPicPr>
          <p:nvPr/>
        </p:nvPicPr>
        <p:blipFill>
          <a:blip r:embed="rId3"/>
          <a:stretch>
            <a:fillRect/>
          </a:stretch>
        </p:blipFill>
        <p:spPr>
          <a:xfrm>
            <a:off x="685800" y="1099059"/>
            <a:ext cx="9048750" cy="106040"/>
          </a:xfrm>
          <a:prstGeom prst="rect">
            <a:avLst/>
          </a:prstGeom>
        </p:spPr>
      </p:pic>
      <p:pic>
        <p:nvPicPr>
          <p:cNvPr id="11" name="Picture 10">
            <a:extLst>
              <a:ext uri="{FF2B5EF4-FFF2-40B4-BE49-F238E27FC236}">
                <a16:creationId xmlns:a16="http://schemas.microsoft.com/office/drawing/2014/main" id="{23CD8BC9-25E4-DDE6-AA65-0D66FE06CD96}"/>
              </a:ext>
            </a:extLst>
          </p:cNvPr>
          <p:cNvPicPr>
            <a:picLocks noChangeAspect="1"/>
          </p:cNvPicPr>
          <p:nvPr/>
        </p:nvPicPr>
        <p:blipFill>
          <a:blip r:embed="rId4"/>
          <a:stretch>
            <a:fillRect/>
          </a:stretch>
        </p:blipFill>
        <p:spPr>
          <a:xfrm>
            <a:off x="7757432" y="1500618"/>
            <a:ext cx="1683749" cy="3165621"/>
          </a:xfrm>
          <a:prstGeom prst="rect">
            <a:avLst/>
          </a:prstGeom>
        </p:spPr>
      </p:pic>
      <p:sp>
        <p:nvSpPr>
          <p:cNvPr id="16" name="TextBox 15">
            <a:extLst>
              <a:ext uri="{FF2B5EF4-FFF2-40B4-BE49-F238E27FC236}">
                <a16:creationId xmlns:a16="http://schemas.microsoft.com/office/drawing/2014/main" id="{A9869D25-2B1D-98B9-D366-02C38113681C}"/>
              </a:ext>
            </a:extLst>
          </p:cNvPr>
          <p:cNvSpPr txBox="1"/>
          <p:nvPr/>
        </p:nvSpPr>
        <p:spPr>
          <a:xfrm>
            <a:off x="880146" y="1859340"/>
            <a:ext cx="5280660" cy="1569660"/>
          </a:xfrm>
          <a:prstGeom prst="rect">
            <a:avLst/>
          </a:prstGeom>
          <a:noFill/>
        </p:spPr>
        <p:txBody>
          <a:bodyPr wrap="square" rtlCol="0">
            <a:spAutoFit/>
          </a:bodyPr>
          <a:lstStyle/>
          <a:p>
            <a:pPr marL="285750" indent="-285750">
              <a:buFont typeface="Arial" panose="020B0604020202020204" pitchFamily="34" charset="0"/>
              <a:buChar char="•"/>
            </a:pPr>
            <a:r>
              <a:rPr lang="en-GB" sz="1600" b="1" dirty="0">
                <a:solidFill>
                  <a:schemeClr val="bg1"/>
                </a:solidFill>
              </a:rPr>
              <a:t>Applied examples</a:t>
            </a:r>
          </a:p>
          <a:p>
            <a:pPr marL="285750" indent="-285750">
              <a:buFont typeface="Arial" panose="020B0604020202020204" pitchFamily="34" charset="0"/>
              <a:buChar char="•"/>
            </a:pPr>
            <a:r>
              <a:rPr lang="en-GB" sz="1600" b="1" dirty="0">
                <a:solidFill>
                  <a:schemeClr val="bg1"/>
                </a:solidFill>
              </a:rPr>
              <a:t>Frameworks </a:t>
            </a:r>
            <a:r>
              <a:rPr lang="en-GB" sz="1600" dirty="0">
                <a:solidFill>
                  <a:schemeClr val="bg1"/>
                </a:solidFill>
              </a:rPr>
              <a:t>for assessments, investor engagement, etc.</a:t>
            </a:r>
            <a:endParaRPr lang="en-GB" sz="1600" b="1" dirty="0">
              <a:solidFill>
                <a:schemeClr val="bg1"/>
              </a:solidFill>
            </a:endParaRPr>
          </a:p>
          <a:p>
            <a:pPr marL="285750" indent="-285750">
              <a:buFont typeface="Arial" panose="020B0604020202020204" pitchFamily="34" charset="0"/>
              <a:buChar char="•"/>
            </a:pPr>
            <a:r>
              <a:rPr lang="en-GB" sz="1600" b="1" dirty="0">
                <a:solidFill>
                  <a:schemeClr val="bg1"/>
                </a:solidFill>
              </a:rPr>
              <a:t>Innovative initiatives </a:t>
            </a:r>
            <a:r>
              <a:rPr lang="en-GB" sz="1600" dirty="0">
                <a:solidFill>
                  <a:schemeClr val="bg1"/>
                </a:solidFill>
              </a:rPr>
              <a:t>(e.g. fishbowl mentoring)</a:t>
            </a:r>
          </a:p>
          <a:p>
            <a:pPr marL="285750" indent="-285750">
              <a:buFont typeface="Arial" panose="020B0604020202020204" pitchFamily="34" charset="0"/>
              <a:buChar char="•"/>
            </a:pPr>
            <a:r>
              <a:rPr lang="en-GB" sz="1600" b="1" dirty="0">
                <a:solidFill>
                  <a:schemeClr val="bg1"/>
                </a:solidFill>
              </a:rPr>
              <a:t>Indicators</a:t>
            </a:r>
            <a:r>
              <a:rPr lang="en-GB" sz="1600" dirty="0">
                <a:solidFill>
                  <a:schemeClr val="bg1"/>
                </a:solidFill>
              </a:rPr>
              <a:t> for tracking and evaluation</a:t>
            </a:r>
          </a:p>
          <a:p>
            <a:pPr marL="285750" indent="-285750">
              <a:buFont typeface="Arial" panose="020B0604020202020204" pitchFamily="34" charset="0"/>
              <a:buChar char="•"/>
            </a:pPr>
            <a:r>
              <a:rPr lang="en-GB" sz="1600" b="1" dirty="0">
                <a:solidFill>
                  <a:schemeClr val="bg1"/>
                </a:solidFill>
              </a:rPr>
              <a:t>Templates </a:t>
            </a:r>
            <a:r>
              <a:rPr lang="en-GB" sz="1600" dirty="0">
                <a:solidFill>
                  <a:schemeClr val="bg1"/>
                </a:solidFill>
              </a:rPr>
              <a:t>(e.g. Terms of Reference)</a:t>
            </a:r>
            <a:endParaRPr lang="en-GB" sz="1600" b="1" dirty="0">
              <a:solidFill>
                <a:schemeClr val="bg1"/>
              </a:solidFill>
            </a:endParaRPr>
          </a:p>
          <a:p>
            <a:pPr marL="285750" indent="-285750">
              <a:buFont typeface="Arial" panose="020B0604020202020204" pitchFamily="34" charset="0"/>
              <a:buChar char="•"/>
            </a:pPr>
            <a:r>
              <a:rPr lang="en-GB" sz="1600" b="1" dirty="0">
                <a:solidFill>
                  <a:schemeClr val="bg1"/>
                </a:solidFill>
              </a:rPr>
              <a:t>Resource box </a:t>
            </a:r>
            <a:r>
              <a:rPr lang="en-GB" sz="1600" dirty="0">
                <a:solidFill>
                  <a:schemeClr val="bg1"/>
                </a:solidFill>
              </a:rPr>
              <a:t>with more case studies and toolkits</a:t>
            </a:r>
            <a:endParaRPr lang="en-GB" sz="1600" b="1" dirty="0">
              <a:solidFill>
                <a:schemeClr val="bg1"/>
              </a:solidFill>
            </a:endParaRPr>
          </a:p>
        </p:txBody>
      </p:sp>
      <p:pic>
        <p:nvPicPr>
          <p:cNvPr id="19" name="Picture 18">
            <a:extLst>
              <a:ext uri="{FF2B5EF4-FFF2-40B4-BE49-F238E27FC236}">
                <a16:creationId xmlns:a16="http://schemas.microsoft.com/office/drawing/2014/main" id="{ADD13485-DBC6-DC45-C721-6E915D451C08}"/>
              </a:ext>
            </a:extLst>
          </p:cNvPr>
          <p:cNvPicPr>
            <a:picLocks noChangeAspect="1"/>
          </p:cNvPicPr>
          <p:nvPr/>
        </p:nvPicPr>
        <p:blipFill>
          <a:blip r:embed="rId5"/>
          <a:stretch>
            <a:fillRect/>
          </a:stretch>
        </p:blipFill>
        <p:spPr>
          <a:xfrm>
            <a:off x="6373883" y="4765787"/>
            <a:ext cx="3067298" cy="1463563"/>
          </a:xfrm>
          <a:prstGeom prst="rect">
            <a:avLst/>
          </a:prstGeom>
        </p:spPr>
      </p:pic>
      <p:pic>
        <p:nvPicPr>
          <p:cNvPr id="21" name="Picture 20">
            <a:extLst>
              <a:ext uri="{FF2B5EF4-FFF2-40B4-BE49-F238E27FC236}">
                <a16:creationId xmlns:a16="http://schemas.microsoft.com/office/drawing/2014/main" id="{190982A4-23D3-AC1D-6C49-8171A91D3480}"/>
              </a:ext>
            </a:extLst>
          </p:cNvPr>
          <p:cNvPicPr>
            <a:picLocks noChangeAspect="1"/>
          </p:cNvPicPr>
          <p:nvPr/>
        </p:nvPicPr>
        <p:blipFill>
          <a:blip r:embed="rId6"/>
          <a:stretch>
            <a:fillRect/>
          </a:stretch>
        </p:blipFill>
        <p:spPr>
          <a:xfrm>
            <a:off x="9441181" y="1476097"/>
            <a:ext cx="2049891" cy="4364625"/>
          </a:xfrm>
          <a:prstGeom prst="rect">
            <a:avLst/>
          </a:prstGeom>
        </p:spPr>
      </p:pic>
      <p:pic>
        <p:nvPicPr>
          <p:cNvPr id="23" name="Picture 22">
            <a:extLst>
              <a:ext uri="{FF2B5EF4-FFF2-40B4-BE49-F238E27FC236}">
                <a16:creationId xmlns:a16="http://schemas.microsoft.com/office/drawing/2014/main" id="{26B606B4-9232-FD73-3EFB-A116D6652DD1}"/>
              </a:ext>
            </a:extLst>
          </p:cNvPr>
          <p:cNvPicPr>
            <a:picLocks noChangeAspect="1"/>
          </p:cNvPicPr>
          <p:nvPr/>
        </p:nvPicPr>
        <p:blipFill>
          <a:blip r:embed="rId7"/>
          <a:stretch>
            <a:fillRect/>
          </a:stretch>
        </p:blipFill>
        <p:spPr>
          <a:xfrm rot="10800000">
            <a:off x="0" y="3618042"/>
            <a:ext cx="2743244" cy="3460120"/>
          </a:xfrm>
          <a:prstGeom prst="rect">
            <a:avLst/>
          </a:prstGeom>
        </p:spPr>
      </p:pic>
      <p:sp>
        <p:nvSpPr>
          <p:cNvPr id="3" name="Rectangle 2">
            <a:extLst>
              <a:ext uri="{FF2B5EF4-FFF2-40B4-BE49-F238E27FC236}">
                <a16:creationId xmlns:a16="http://schemas.microsoft.com/office/drawing/2014/main" id="{00000006-0003-4000-8000-000000000000}"/>
              </a:ext>
            </a:extLst>
          </p:cNvPr>
          <p:cNvSpPr>
            <a:spLocks noGrp="1"/>
          </p:cNvSpPr>
          <p:nvPr/>
        </p:nvSpPr>
        <p:spPr>
          <a:xfrm>
            <a:off x="2192897" y="4251952"/>
            <a:ext cx="3653962" cy="1428750"/>
          </a:xfrm>
          <a:prstGeom prst="rect">
            <a:avLst/>
          </a:prstGeom>
          <a:noFill/>
          <a:ln w="0">
            <a:noFill/>
          </a:ln>
        </p:spPr>
        <p:txBody>
          <a:bodyPr wrap="square" lIns="0" tIns="0" rIns="0" bIns="0" anchor="t">
            <a:noAutofit/>
          </a:bodyPr>
          <a:lstStyle/>
          <a:p>
            <a:pPr>
              <a:defRPr sz="3975" b="1">
                <a:solidFill>
                  <a:srgbClr val="FFFFFF"/>
                </a:solidFill>
                <a:latin typeface="Calibri"/>
                <a:ea typeface="Calibri"/>
                <a:cs typeface="Calibri"/>
              </a:defRPr>
            </a:pPr>
            <a:r>
              <a:rPr lang="en-US" sz="2800" b="1" dirty="0">
                <a:solidFill>
                  <a:srgbClr val="EA6359"/>
                </a:solidFill>
                <a:latin typeface="Calibri"/>
                <a:ea typeface="Calibri"/>
                <a:cs typeface="Calibri"/>
              </a:rPr>
              <a:t>Stronger outcomes start with intentional design and implementation choices</a:t>
            </a:r>
          </a:p>
        </p:txBody>
      </p:sp>
    </p:spTree>
    <p:extLst>
      <p:ext uri="{BB962C8B-B14F-4D97-AF65-F5344CB8AC3E}">
        <p14:creationId xmlns:p14="http://schemas.microsoft.com/office/powerpoint/2010/main" val="600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31F40"/>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000007-0001-4000-8000-000000000000}"/>
              </a:ext>
            </a:extLst>
          </p:cNvPr>
          <p:cNvSpPr>
            <a:spLocks noGrp="1"/>
          </p:cNvSpPr>
          <p:nvPr/>
        </p:nvSpPr>
        <p:spPr>
          <a:xfrm>
            <a:off x="11049000" y="6286500"/>
            <a:ext cx="457200" cy="228600"/>
          </a:xfrm>
          <a:prstGeom prst="rect">
            <a:avLst/>
          </a:prstGeom>
          <a:noFill/>
          <a:ln w="0">
            <a:noFill/>
          </a:ln>
        </p:spPr>
        <p:txBody>
          <a:bodyPr wrap="square" lIns="0" tIns="0" rIns="0" bIns="0" anchor="t">
            <a:noAutofit/>
          </a:bodyPr>
          <a:lstStyle/>
          <a:p>
            <a:pPr>
              <a:defRPr sz="1350" b="0">
                <a:solidFill>
                  <a:srgbClr val="D8D1DF"/>
                </a:solidFill>
                <a:latin typeface="Calibri"/>
                <a:ea typeface="Calibri"/>
                <a:cs typeface="Calibri"/>
              </a:defRPr>
            </a:pPr>
            <a:r>
              <a:rPr sz="1350" b="0">
                <a:solidFill>
                  <a:srgbClr val="D8D1DF"/>
                </a:solidFill>
                <a:latin typeface="Calibri"/>
                <a:ea typeface="Calibri"/>
                <a:cs typeface="Calibri"/>
              </a:rPr>
              <a:t>07</a:t>
            </a:r>
          </a:p>
        </p:txBody>
      </p:sp>
      <p:sp>
        <p:nvSpPr>
          <p:cNvPr id="2" name="Rectangle 1">
            <a:extLst>
              <a:ext uri="{FF2B5EF4-FFF2-40B4-BE49-F238E27FC236}">
                <a16:creationId xmlns:a16="http://schemas.microsoft.com/office/drawing/2014/main" id="{00000007-0002-4000-8000-000000000000}"/>
              </a:ext>
            </a:extLst>
          </p:cNvPr>
          <p:cNvSpPr>
            <a:spLocks noGrp="1"/>
          </p:cNvSpPr>
          <p:nvPr/>
        </p:nvSpPr>
        <p:spPr>
          <a:xfrm>
            <a:off x="685800" y="1466850"/>
            <a:ext cx="7143750" cy="1228725"/>
          </a:xfrm>
          <a:prstGeom prst="rect">
            <a:avLst/>
          </a:prstGeom>
          <a:noFill/>
          <a:ln w="0">
            <a:noFill/>
          </a:ln>
        </p:spPr>
        <p:txBody>
          <a:bodyPr wrap="square" lIns="0" tIns="0" rIns="0" bIns="0" anchor="t">
            <a:noAutofit/>
          </a:bodyPr>
          <a:lstStyle/>
          <a:p>
            <a:pPr>
              <a:defRPr sz="7500" b="1">
                <a:solidFill>
                  <a:srgbClr val="FFFFFF"/>
                </a:solidFill>
                <a:latin typeface="Calibri"/>
                <a:ea typeface="Calibri"/>
                <a:cs typeface="Calibri"/>
              </a:defRPr>
            </a:pPr>
            <a:r>
              <a:rPr sz="7500" b="1">
                <a:solidFill>
                  <a:srgbClr val="FFFFFF"/>
                </a:solidFill>
                <a:latin typeface="Calibri"/>
                <a:ea typeface="Calibri"/>
                <a:cs typeface="Calibri"/>
              </a:rPr>
              <a:t>Thank You</a:t>
            </a:r>
          </a:p>
        </p:txBody>
      </p:sp>
      <p:sp>
        <p:nvSpPr>
          <p:cNvPr id="3" name="Rectangle 2">
            <a:extLst>
              <a:ext uri="{FF2B5EF4-FFF2-40B4-BE49-F238E27FC236}">
                <a16:creationId xmlns:a16="http://schemas.microsoft.com/office/drawing/2014/main" id="{00000007-0003-4000-8000-000000000000}"/>
              </a:ext>
            </a:extLst>
          </p:cNvPr>
          <p:cNvSpPr>
            <a:spLocks noGrp="1"/>
          </p:cNvSpPr>
          <p:nvPr/>
        </p:nvSpPr>
        <p:spPr>
          <a:xfrm>
            <a:off x="685800" y="3219450"/>
            <a:ext cx="4461164" cy="1190625"/>
          </a:xfrm>
          <a:prstGeom prst="rect">
            <a:avLst/>
          </a:prstGeom>
          <a:noFill/>
          <a:ln w="0">
            <a:noFill/>
          </a:ln>
        </p:spPr>
        <p:txBody>
          <a:bodyPr wrap="square" lIns="0" tIns="0" rIns="0" bIns="0" anchor="t">
            <a:noAutofit/>
          </a:bodyPr>
          <a:lstStyle/>
          <a:p>
            <a:pPr>
              <a:defRPr sz="2700" b="0">
                <a:solidFill>
                  <a:srgbClr val="FFFFFF"/>
                </a:solidFill>
                <a:latin typeface="Calibri"/>
                <a:ea typeface="Calibri"/>
                <a:cs typeface="Calibri"/>
              </a:defRPr>
            </a:pPr>
            <a:r>
              <a:rPr lang="en-US" sz="2400" b="0" dirty="0">
                <a:solidFill>
                  <a:srgbClr val="FFFFFF"/>
                </a:solidFill>
                <a:latin typeface="Calibri"/>
                <a:ea typeface="Calibri"/>
                <a:cs typeface="Calibri"/>
              </a:rPr>
              <a:t>Download the full Practitioner’s Guide for tools, templates, and detailed examples.</a:t>
            </a:r>
          </a:p>
        </p:txBody>
      </p:sp>
      <p:sp>
        <p:nvSpPr>
          <p:cNvPr id="4" name="Rectangle 3">
            <a:extLst>
              <a:ext uri="{FF2B5EF4-FFF2-40B4-BE49-F238E27FC236}">
                <a16:creationId xmlns:a16="http://schemas.microsoft.com/office/drawing/2014/main" id="{00000007-0004-4000-8000-000000000000}"/>
              </a:ext>
            </a:extLst>
          </p:cNvPr>
          <p:cNvSpPr>
            <a:spLocks noGrp="1"/>
          </p:cNvSpPr>
          <p:nvPr/>
        </p:nvSpPr>
        <p:spPr>
          <a:xfrm>
            <a:off x="685800" y="4572000"/>
            <a:ext cx="7191375" cy="523875"/>
          </a:xfrm>
          <a:prstGeom prst="rect">
            <a:avLst/>
          </a:prstGeom>
          <a:noFill/>
          <a:ln w="0">
            <a:noFill/>
          </a:ln>
        </p:spPr>
        <p:txBody>
          <a:bodyPr wrap="square" lIns="0" tIns="0" rIns="0" bIns="0" anchor="t">
            <a:noAutofit/>
          </a:bodyPr>
          <a:lstStyle/>
          <a:p>
            <a:pPr>
              <a:defRPr sz="2550" b="1">
                <a:solidFill>
                  <a:srgbClr val="F7B32B"/>
                </a:solidFill>
                <a:latin typeface="Calibri"/>
                <a:ea typeface="Calibri"/>
                <a:cs typeface="Calibri"/>
              </a:defRPr>
            </a:pPr>
            <a:endParaRPr lang="en-US" sz="2550" b="1" dirty="0">
              <a:solidFill>
                <a:srgbClr val="FDB714"/>
              </a:solidFill>
              <a:latin typeface="Calibri"/>
              <a:ea typeface="Calibri"/>
              <a:cs typeface="Calibri"/>
            </a:endParaRPr>
          </a:p>
        </p:txBody>
      </p:sp>
      <p:sp>
        <p:nvSpPr>
          <p:cNvPr id="5" name="Rectangle 4">
            <a:extLst>
              <a:ext uri="{FF2B5EF4-FFF2-40B4-BE49-F238E27FC236}">
                <a16:creationId xmlns:a16="http://schemas.microsoft.com/office/drawing/2014/main" id="{00000007-0005-4000-8000-000000000000}"/>
              </a:ext>
            </a:extLst>
          </p:cNvPr>
          <p:cNvSpPr>
            <a:spLocks noGrp="1"/>
          </p:cNvSpPr>
          <p:nvPr/>
        </p:nvSpPr>
        <p:spPr>
          <a:xfrm>
            <a:off x="685800" y="5600700"/>
            <a:ext cx="7048500" cy="361950"/>
          </a:xfrm>
          <a:prstGeom prst="rect">
            <a:avLst/>
          </a:prstGeom>
          <a:noFill/>
          <a:ln w="0">
            <a:noFill/>
          </a:ln>
        </p:spPr>
        <p:txBody>
          <a:bodyPr wrap="square" lIns="0" tIns="0" rIns="0" bIns="0" anchor="t">
            <a:noAutofit/>
          </a:bodyPr>
          <a:lstStyle/>
          <a:p>
            <a:pPr>
              <a:defRPr sz="2100" b="1">
                <a:solidFill>
                  <a:srgbClr val="FFFFFF"/>
                </a:solidFill>
                <a:latin typeface="Calibri"/>
                <a:ea typeface="Calibri"/>
                <a:cs typeface="Calibri"/>
              </a:defRPr>
            </a:pPr>
            <a:r>
              <a:rPr lang="en-US" sz="2100" b="1" dirty="0">
                <a:solidFill>
                  <a:srgbClr val="FFFFFF"/>
                </a:solidFill>
                <a:latin typeface="Calibri"/>
                <a:ea typeface="Calibri"/>
                <a:cs typeface="Calibri"/>
              </a:rPr>
              <a:t>Luciana Markstein – Research &amp; Knowledge Consultant</a:t>
            </a:r>
            <a:endParaRPr sz="2100" b="1" dirty="0">
              <a:solidFill>
                <a:srgbClr val="FFFFFF"/>
              </a:solidFill>
              <a:latin typeface="Calibri"/>
              <a:ea typeface="Calibri"/>
              <a:cs typeface="Calibri"/>
            </a:endParaRPr>
          </a:p>
        </p:txBody>
      </p:sp>
      <p:sp>
        <p:nvSpPr>
          <p:cNvPr id="6" name="Rectangle 5">
            <a:extLst>
              <a:ext uri="{FF2B5EF4-FFF2-40B4-BE49-F238E27FC236}">
                <a16:creationId xmlns:a16="http://schemas.microsoft.com/office/drawing/2014/main" id="{00000007-0006-4000-8000-000000000000}"/>
              </a:ext>
            </a:extLst>
          </p:cNvPr>
          <p:cNvSpPr>
            <a:spLocks noGrp="1"/>
          </p:cNvSpPr>
          <p:nvPr/>
        </p:nvSpPr>
        <p:spPr>
          <a:xfrm>
            <a:off x="685800" y="6038850"/>
            <a:ext cx="7048500" cy="342900"/>
          </a:xfrm>
          <a:prstGeom prst="rect">
            <a:avLst/>
          </a:prstGeom>
          <a:noFill/>
          <a:ln w="0">
            <a:noFill/>
          </a:ln>
        </p:spPr>
        <p:txBody>
          <a:bodyPr wrap="square" lIns="0" tIns="0" rIns="0" bIns="0" anchor="t">
            <a:noAutofit/>
          </a:bodyPr>
          <a:lstStyle/>
          <a:p>
            <a:pPr>
              <a:defRPr sz="1875" b="0">
                <a:solidFill>
                  <a:srgbClr val="FFFFFF"/>
                </a:solidFill>
                <a:latin typeface="Calibri"/>
                <a:ea typeface="Calibri"/>
                <a:cs typeface="Calibri"/>
              </a:defRPr>
            </a:pPr>
            <a:r>
              <a:rPr lang="en-US" sz="1875" dirty="0">
                <a:solidFill>
                  <a:srgbClr val="FFFFFF"/>
                </a:solidFill>
                <a:latin typeface="Calibri"/>
                <a:hlinkClick r:id="rId3"/>
              </a:rPr>
              <a:t>lmarkstein@worldbank.org</a:t>
            </a:r>
            <a:endParaRPr sz="1875" b="0" dirty="0">
              <a:solidFill>
                <a:srgbClr val="FFFFFF"/>
              </a:solidFill>
              <a:latin typeface="Calibri"/>
              <a:ea typeface="Calibri"/>
              <a:cs typeface="Calibri"/>
            </a:endParaRPr>
          </a:p>
        </p:txBody>
      </p:sp>
      <p:pic>
        <p:nvPicPr>
          <p:cNvPr id="9" name="Picture 8" descr="image.png"/>
          <p:cNvPicPr>
            <a:picLocks noChangeAspect="1"/>
          </p:cNvPicPr>
          <p:nvPr/>
        </p:nvPicPr>
        <p:blipFill>
          <a:blip r:embed="rId4"/>
          <a:stretch>
            <a:fillRect/>
          </a:stretch>
        </p:blipFill>
        <p:spPr>
          <a:xfrm>
            <a:off x="685800" y="457200"/>
            <a:ext cx="1619250" cy="605327"/>
          </a:xfrm>
          <a:prstGeom prst="rect">
            <a:avLst/>
          </a:prstGeom>
        </p:spPr>
      </p:pic>
      <p:pic>
        <p:nvPicPr>
          <p:cNvPr id="10" name="Picture 9" descr="image.png"/>
          <p:cNvPicPr>
            <a:picLocks noChangeAspect="1"/>
          </p:cNvPicPr>
          <p:nvPr/>
        </p:nvPicPr>
        <p:blipFill>
          <a:blip r:embed="rId5"/>
          <a:stretch>
            <a:fillRect/>
          </a:stretch>
        </p:blipFill>
        <p:spPr>
          <a:xfrm>
            <a:off x="685800" y="2800350"/>
            <a:ext cx="6905625" cy="80925"/>
          </a:xfrm>
          <a:prstGeom prst="rect">
            <a:avLst/>
          </a:prstGeom>
        </p:spPr>
      </p:pic>
      <p:grpSp>
        <p:nvGrpSpPr>
          <p:cNvPr id="11" name="Group 10">
            <a:extLst>
              <a:ext uri="{FF2B5EF4-FFF2-40B4-BE49-F238E27FC236}">
                <a16:creationId xmlns:a16="http://schemas.microsoft.com/office/drawing/2014/main" id="{7BE4C522-0652-EF09-70AB-5BA2A873A31E}"/>
              </a:ext>
            </a:extLst>
          </p:cNvPr>
          <p:cNvGrpSpPr/>
          <p:nvPr/>
        </p:nvGrpSpPr>
        <p:grpSpPr>
          <a:xfrm>
            <a:off x="7356764" y="-110837"/>
            <a:ext cx="4835235" cy="7195984"/>
            <a:chOff x="7356764" y="-110837"/>
            <a:chExt cx="4835235" cy="7195984"/>
          </a:xfrm>
        </p:grpSpPr>
        <p:pic>
          <p:nvPicPr>
            <p:cNvPr id="12" name="Picture 11" descr="right-art.png">
              <a:extLst>
                <a:ext uri="{FF2B5EF4-FFF2-40B4-BE49-F238E27FC236}">
                  <a16:creationId xmlns:a16="http://schemas.microsoft.com/office/drawing/2014/main" id="{25C8BAD7-C286-0345-33AF-043441CB3EFD}"/>
                </a:ext>
              </a:extLst>
            </p:cNvPr>
            <p:cNvPicPr>
              <a:picLocks noChangeAspect="1"/>
            </p:cNvPicPr>
            <p:nvPr/>
          </p:nvPicPr>
          <p:blipFill>
            <a:blip r:embed="rId6"/>
            <a:srcRect l="-28"/>
            <a:stretch>
              <a:fillRect/>
            </a:stretch>
          </p:blipFill>
          <p:spPr>
            <a:xfrm>
              <a:off x="7716982" y="0"/>
              <a:ext cx="4475017" cy="6858000"/>
            </a:xfrm>
            <a:prstGeom prst="rect">
              <a:avLst/>
            </a:prstGeom>
          </p:spPr>
        </p:pic>
        <p:sp>
          <p:nvSpPr>
            <p:cNvPr id="13" name="Rectangle 12">
              <a:extLst>
                <a:ext uri="{FF2B5EF4-FFF2-40B4-BE49-F238E27FC236}">
                  <a16:creationId xmlns:a16="http://schemas.microsoft.com/office/drawing/2014/main" id="{DA1BB82B-3141-2332-0DCC-FA48A35F2D29}"/>
                </a:ext>
              </a:extLst>
            </p:cNvPr>
            <p:cNvSpPr/>
            <p:nvPr/>
          </p:nvSpPr>
          <p:spPr>
            <a:xfrm>
              <a:off x="7356764" y="-110837"/>
              <a:ext cx="1787236" cy="1447800"/>
            </a:xfrm>
            <a:prstGeom prst="rect">
              <a:avLst/>
            </a:prstGeom>
            <a:solidFill>
              <a:srgbClr val="231F40"/>
            </a:solidFill>
            <a:ln>
              <a:solidFill>
                <a:srgbClr val="231F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9AC5DBBB-B880-AD4C-FB5F-130B9B2C5696}"/>
                </a:ext>
              </a:extLst>
            </p:cNvPr>
            <p:cNvSpPr/>
            <p:nvPr/>
          </p:nvSpPr>
          <p:spPr>
            <a:xfrm>
              <a:off x="7356764" y="5637347"/>
              <a:ext cx="1787236" cy="1447800"/>
            </a:xfrm>
            <a:prstGeom prst="rect">
              <a:avLst/>
            </a:prstGeom>
            <a:solidFill>
              <a:srgbClr val="231F40"/>
            </a:solidFill>
            <a:ln>
              <a:solidFill>
                <a:srgbClr val="231F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5" name="Picture 14">
            <a:extLst>
              <a:ext uri="{FF2B5EF4-FFF2-40B4-BE49-F238E27FC236}">
                <a16:creationId xmlns:a16="http://schemas.microsoft.com/office/drawing/2014/main" id="{8EB0C6E0-AEF9-E276-4BA7-68CEB24755F2}"/>
              </a:ext>
            </a:extLst>
          </p:cNvPr>
          <p:cNvPicPr>
            <a:picLocks noChangeAspect="1"/>
          </p:cNvPicPr>
          <p:nvPr/>
        </p:nvPicPr>
        <p:blipFill>
          <a:blip r:embed="rId7"/>
          <a:stretch>
            <a:fillRect/>
          </a:stretch>
        </p:blipFill>
        <p:spPr>
          <a:xfrm>
            <a:off x="5873462" y="3043200"/>
            <a:ext cx="1717963" cy="1717963"/>
          </a:xfrm>
          <a:prstGeom prst="rect">
            <a:avLst/>
          </a:prstGeom>
        </p:spPr>
      </p:pic>
    </p:spTree>
    <p:extLst>
      <p:ext uri="{BB962C8B-B14F-4D97-AF65-F5344CB8AC3E}">
        <p14:creationId xmlns:p14="http://schemas.microsoft.com/office/powerpoint/2010/main" val="70000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fc5acc4e-0c25-495a-afe8-cebdbe1b35e5">
      <Terms xmlns="http://schemas.microsoft.com/office/infopath/2007/PartnerControls"/>
    </lcf76f155ced4ddcb4097134ff3c332f>
    <TaxCatchAll xmlns="3e02667f-0271-471b-bd6e-11a2e16def1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F4578C4F266F345BC9CA4E571ADCDC3" ma:contentTypeVersion="21" ma:contentTypeDescription="Create a new document." ma:contentTypeScope="" ma:versionID="62a9fa4d4d26a560c3f6c749db3c75d9">
  <xsd:schema xmlns:xsd="http://www.w3.org/2001/XMLSchema" xmlns:xs="http://www.w3.org/2001/XMLSchema" xmlns:p="http://schemas.microsoft.com/office/2006/metadata/properties" xmlns:ns1="http://schemas.microsoft.com/sharepoint/v3" xmlns:ns2="fc5acc4e-0c25-495a-afe8-cebdbe1b35e5" xmlns:ns3="8c652d72-a731-4ede-abc3-d9bc4a2de092" xmlns:ns4="3e02667f-0271-471b-bd6e-11a2e16def1d" targetNamespace="http://schemas.microsoft.com/office/2006/metadata/properties" ma:root="true" ma:fieldsID="aa710c483c6a741fe2005a2f7c72f435" ns1:_="" ns2:_="" ns3:_="" ns4:_="">
    <xsd:import namespace="http://schemas.microsoft.com/sharepoint/v3"/>
    <xsd:import namespace="fc5acc4e-0c25-495a-afe8-cebdbe1b35e5"/>
    <xsd:import namespace="8c652d72-a731-4ede-abc3-d9bc4a2de092"/>
    <xsd:import namespace="3e02667f-0271-471b-bd6e-11a2e16def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OCR"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5acc4e-0c25-495a-afe8-cebdbe1b35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652d72-a731-4ede-abc3-d9bc4a2de09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02667f-0271-471b-bd6e-11a2e16def1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4926b564-27c1-41a1-8131-4b8895b467a0}" ma:internalName="TaxCatchAll" ma:showField="CatchAllData" ma:web="8c652d72-a731-4ede-abc3-d9bc4a2de0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F22CF0-E948-4137-89A2-6B96071FEED1}">
  <ds:schemaRefs>
    <ds:schemaRef ds:uri="http://schemas.microsoft.com/office/2006/metadata/properties"/>
    <ds:schemaRef ds:uri="http://schemas.microsoft.com/office/infopath/2007/PartnerControls"/>
    <ds:schemaRef ds:uri="http://schemas.microsoft.com/sharepoint/v3"/>
    <ds:schemaRef ds:uri="fc5acc4e-0c25-495a-afe8-cebdbe1b35e5"/>
    <ds:schemaRef ds:uri="3e02667f-0271-471b-bd6e-11a2e16def1d"/>
  </ds:schemaRefs>
</ds:datastoreItem>
</file>

<file path=customXml/itemProps2.xml><?xml version="1.0" encoding="utf-8"?>
<ds:datastoreItem xmlns:ds="http://schemas.openxmlformats.org/officeDocument/2006/customXml" ds:itemID="{5DBB991B-D74B-4B5C-9B2C-DA73F35628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c5acc4e-0c25-495a-afe8-cebdbe1b35e5"/>
    <ds:schemaRef ds:uri="8c652d72-a731-4ede-abc3-d9bc4a2de092"/>
    <ds:schemaRef ds:uri="3e02667f-0271-471b-bd6e-11a2e16de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22846E-282A-4627-819E-91C9C8C263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2757</TotalTime>
  <Words>1873</Words>
  <Application>Microsoft Office PowerPoint</Application>
  <PresentationFormat>Widescreen</PresentationFormat>
  <Paragraphs>119</Paragraphs>
  <Slides>8</Slides>
  <Notes>8</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Arial</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WBG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Luciana Yael Markstein</dc:creator>
  <cp:lastModifiedBy>Luciana Yael Markstein</cp:lastModifiedBy>
  <cp:revision>1</cp:revision>
  <dcterms:created xsi:type="dcterms:W3CDTF">2026-10-15T19:30:43Z</dcterms:created>
  <dcterms:modified xsi:type="dcterms:W3CDTF">2026-10-26T20:26:03Z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1bf45b6-5649-4236-82a3-f45024cd282e_Enabled">
    <vt:lpwstr>true</vt:lpwstr>
  </property>
  <property fmtid="{D5CDD505-2E9C-101B-9397-08002B2CF9AE}" pid="3" name="MSIP_Label_f1bf45b6-5649-4236-82a3-f45024cd282e_SetDate">
    <vt:lpwstr>2026-10-19T20:52:39Z</vt:lpwstr>
  </property>
  <property fmtid="{D5CDD505-2E9C-101B-9397-08002B2CF9AE}" pid="4" name="MSIP_Label_f1bf45b6-5649-4236-82a3-f45024cd282e_Method">
    <vt:lpwstr>Standard</vt:lpwstr>
  </property>
  <property fmtid="{D5CDD505-2E9C-101B-9397-08002B2CF9AE}" pid="5" name="MSIP_Label_f1bf45b6-5649-4236-82a3-f45024cd282e_Name">
    <vt:lpwstr>Official Use Only</vt:lpwstr>
  </property>
  <property fmtid="{D5CDD505-2E9C-101B-9397-08002B2CF9AE}" pid="6" name="MSIP_Label_f1bf45b6-5649-4236-82a3-f45024cd282e_SiteId">
    <vt:lpwstr>31a2fec0-266b-4c67-b56e-2796d8f59c36</vt:lpwstr>
  </property>
  <property fmtid="{D5CDD505-2E9C-101B-9397-08002B2CF9AE}" pid="7" name="MSIP_Label_f1bf45b6-5649-4236-82a3-f45024cd282e_ActionId">
    <vt:lpwstr>b44599ae-95fc-43c6-ae22-2ec86fe21965</vt:lpwstr>
  </property>
  <property fmtid="{D5CDD505-2E9C-101B-9397-08002B2CF9AE}" pid="8" name="MSIP_Label_f1bf45b6-5649-4236-82a3-f45024cd282e_ContentBits">
    <vt:lpwstr>2</vt:lpwstr>
  </property>
  <property fmtid="{D5CDD505-2E9C-101B-9397-08002B2CF9AE}" pid="9" name="MSIP_Label_f1bf45b6-5649-4236-82a3-f45024cd282e_Tag">
    <vt:lpwstr>10, 3, 0, 1</vt:lpwstr>
  </property>
  <property fmtid="{D5CDD505-2E9C-101B-9397-08002B2CF9AE}" pid="10" name="ClassificationContentMarkingFooterLocations">
    <vt:lpwstr>ChatGPT:3</vt:lpwstr>
  </property>
  <property fmtid="{D5CDD505-2E9C-101B-9397-08002B2CF9AE}" pid="11" name="ClassificationContentMarkingFooterText">
    <vt:lpwstr>Official Use Only</vt:lpwstr>
  </property>
  <property fmtid="{D5CDD505-2E9C-101B-9397-08002B2CF9AE}" pid="12" name="ContentTypeId">
    <vt:lpwstr>0x010100AF4578C4F266F345BC9CA4E571ADCDC3</vt:lpwstr>
  </property>
  <property fmtid="{D5CDD505-2E9C-101B-9397-08002B2CF9AE}" pid="13" name="MediaServiceImageTags">
    <vt:lpwstr/>
  </property>
</Properties>
</file>