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4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743" r:id="rId5"/>
    <p:sldMasterId id="2147483707" r:id="rId6"/>
    <p:sldMasterId id="2147483719" r:id="rId7"/>
    <p:sldMasterId id="2147483682" r:id="rId8"/>
    <p:sldMasterId id="2147483761" r:id="rId9"/>
  </p:sldMasterIdLst>
  <p:notesMasterIdLst>
    <p:notesMasterId r:id="rId24"/>
  </p:notesMasterIdLst>
  <p:handoutMasterIdLst>
    <p:handoutMasterId r:id="rId25"/>
  </p:handoutMasterIdLst>
  <p:sldIdLst>
    <p:sldId id="277" r:id="rId10"/>
    <p:sldId id="371" r:id="rId11"/>
    <p:sldId id="372" r:id="rId12"/>
    <p:sldId id="373" r:id="rId13"/>
    <p:sldId id="375" r:id="rId14"/>
    <p:sldId id="262" r:id="rId15"/>
    <p:sldId id="374" r:id="rId16"/>
    <p:sldId id="264" r:id="rId17"/>
    <p:sldId id="379" r:id="rId18"/>
    <p:sldId id="378" r:id="rId19"/>
    <p:sldId id="266" r:id="rId20"/>
    <p:sldId id="267" r:id="rId21"/>
    <p:sldId id="268" r:id="rId22"/>
    <p:sldId id="381" r:id="rId23"/>
  </p:sldIdLst>
  <p:sldSz cx="12192000" cy="6858000"/>
  <p:notesSz cx="6858000" cy="9144000"/>
  <p:embeddedFontLst>
    <p:embeddedFont>
      <p:font typeface="Amasis MT Pro" panose="02040504050005020304" pitchFamily="18" charset="0"/>
      <p:regular r:id="rId26"/>
      <p:bold r:id="rId27"/>
      <p:italic r:id="rId28"/>
      <p:boldItalic r:id="rId29"/>
    </p:embeddedFont>
    <p:embeddedFont>
      <p:font typeface="Noto Sans" panose="020B0502040504020204" pitchFamily="34" charset="0"/>
      <p:regular r:id="rId30"/>
      <p:bold r:id="rId31"/>
      <p:italic r:id="rId32"/>
      <p:boldItalic r:id="rId33"/>
    </p:embeddedFont>
    <p:embeddedFont>
      <p:font typeface="Noto Sans Medium" panose="020B0604020202020204" charset="0"/>
      <p:regular r:id="rId34"/>
      <p:bold r:id="rId35"/>
      <p:italic r:id="rId36"/>
      <p:boldItalic r:id="rId37"/>
    </p:embeddedFont>
    <p:embeddedFont>
      <p:font typeface="Noto Serif Toto" panose="020B0604020202020204" charset="0"/>
      <p:regular r:id="rId38"/>
      <p:bold r:id="rId39"/>
    </p:embeddedFont>
    <p:embeddedFont>
      <p:font typeface="Poppins" panose="00000500000000000000" pitchFamily="2" charset="0"/>
      <p:regular r:id="rId40"/>
      <p:bold r:id="rId41"/>
      <p:italic r:id="rId42"/>
      <p:boldItalic r:id="rId43"/>
    </p:embeddedFont>
    <p:embeddedFont>
      <p:font typeface="Segoe UI" panose="020B0502040204020203" pitchFamily="34" charset="0"/>
      <p:regular r:id="rId44"/>
      <p:bold r:id="rId45"/>
      <p:italic r:id="rId46"/>
      <p:boldItalic r:id="rId4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77990ED-3577-4D93-A71F-7011E3F3EF48}">
          <p14:sldIdLst>
            <p14:sldId id="277"/>
            <p14:sldId id="371"/>
            <p14:sldId id="372"/>
            <p14:sldId id="373"/>
            <p14:sldId id="375"/>
            <p14:sldId id="262"/>
            <p14:sldId id="374"/>
            <p14:sldId id="264"/>
            <p14:sldId id="379"/>
            <p14:sldId id="378"/>
            <p14:sldId id="266"/>
            <p14:sldId id="267"/>
            <p14:sldId id="268"/>
            <p14:sldId id="38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ricia" initials="P" lastIdx="16" clrIdx="0">
    <p:extLst>
      <p:ext uri="{19B8F6BF-5375-455C-9EA6-DF929625EA0E}">
        <p15:presenceInfo xmlns:p15="http://schemas.microsoft.com/office/powerpoint/2012/main" userId="S::pcharest-mugwaneza@IDRC.ORG::dafdb8f5-6b3c-4f40-be39-43b2e0df2242" providerId="AD"/>
      </p:ext>
    </p:extLst>
  </p:cmAuthor>
  <p:cmAuthor id="2" name="Avi Caplan" initials="AC" lastIdx="36" clrIdx="1">
    <p:extLst>
      <p:ext uri="{19B8F6BF-5375-455C-9EA6-DF929625EA0E}">
        <p15:presenceInfo xmlns:p15="http://schemas.microsoft.com/office/powerpoint/2012/main" userId="S::acaplan@IDRC.ORG::3024db25-aba8-4109-b55a-2c7f4ed69118" providerId="AD"/>
      </p:ext>
    </p:extLst>
  </p:cmAuthor>
  <p:cmAuthor id="3" name="Maggie Gorman Velez" initials="MV" lastIdx="1" clrIdx="2">
    <p:extLst>
      <p:ext uri="{19B8F6BF-5375-455C-9EA6-DF929625EA0E}">
        <p15:presenceInfo xmlns:p15="http://schemas.microsoft.com/office/powerpoint/2012/main" userId="S::mgorman@idrc.org::f7f4deb2-6d2c-428e-825d-716d244076d3" providerId="AD"/>
      </p:ext>
    </p:extLst>
  </p:cmAuthor>
  <p:cmAuthor id="4" name="Morgan Waters" initials="MW" lastIdx="1" clrIdx="3">
    <p:extLst>
      <p:ext uri="{19B8F6BF-5375-455C-9EA6-DF929625EA0E}">
        <p15:presenceInfo xmlns:p15="http://schemas.microsoft.com/office/powerpoint/2012/main" userId="S::mwaters@idrc.ca::82bfa3ea-57a3-42a7-bc74-b76b026ebfe0" providerId="AD"/>
      </p:ext>
    </p:extLst>
  </p:cmAuthor>
  <p:cmAuthor id="5" name="Ryan Utter" initials="RU" lastIdx="2" clrIdx="4">
    <p:extLst>
      <p:ext uri="{19B8F6BF-5375-455C-9EA6-DF929625EA0E}">
        <p15:presenceInfo xmlns:p15="http://schemas.microsoft.com/office/powerpoint/2012/main" userId="S::rutter@idrc.ca::a8d36c20-9823-4722-8764-b620659bab6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C9D9"/>
    <a:srgbClr val="72C826"/>
    <a:srgbClr val="8DD8DA"/>
    <a:srgbClr val="00B4E5"/>
    <a:srgbClr val="ED7D31"/>
    <a:srgbClr val="FFC000"/>
    <a:srgbClr val="D09F02"/>
    <a:srgbClr val="D2702F"/>
    <a:srgbClr val="007CD3"/>
    <a:srgbClr val="4267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9A8EAF-EB83-432D-9A09-35C2E090ADAB}" v="47" dt="2026-09-13T04:52:10.4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404" autoAdjust="0"/>
  </p:normalViewPr>
  <p:slideViewPr>
    <p:cSldViewPr snapToGrid="0">
      <p:cViewPr varScale="1">
        <p:scale>
          <a:sx n="70" d="100"/>
          <a:sy n="70" d="100"/>
        </p:scale>
        <p:origin x="500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font" Target="fonts/font1.fntdata"/><Relationship Id="rId39" Type="http://schemas.openxmlformats.org/officeDocument/2006/relationships/font" Target="fonts/font14.fntdata"/><Relationship Id="rId21" Type="http://schemas.openxmlformats.org/officeDocument/2006/relationships/slide" Target="slides/slide12.xml"/><Relationship Id="rId34" Type="http://schemas.openxmlformats.org/officeDocument/2006/relationships/font" Target="fonts/font9.fntdata"/><Relationship Id="rId42" Type="http://schemas.openxmlformats.org/officeDocument/2006/relationships/font" Target="fonts/font17.fntdata"/><Relationship Id="rId47" Type="http://schemas.openxmlformats.org/officeDocument/2006/relationships/font" Target="fonts/font22.fntdata"/><Relationship Id="rId50" Type="http://schemas.openxmlformats.org/officeDocument/2006/relationships/viewProps" Target="viewProps.xml"/><Relationship Id="rId7" Type="http://schemas.openxmlformats.org/officeDocument/2006/relationships/slideMaster" Target="slideMasters/slideMaster3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9" Type="http://schemas.openxmlformats.org/officeDocument/2006/relationships/font" Target="fonts/font4.fntdata"/><Relationship Id="rId11" Type="http://schemas.openxmlformats.org/officeDocument/2006/relationships/slide" Target="slides/slide2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font" Target="fonts/font15.fntdata"/><Relationship Id="rId45" Type="http://schemas.openxmlformats.org/officeDocument/2006/relationships/font" Target="fonts/font20.fntdata"/><Relationship Id="rId53" Type="http://schemas.microsoft.com/office/2015/10/relationships/revisionInfo" Target="revisionInfo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49" Type="http://schemas.openxmlformats.org/officeDocument/2006/relationships/presProps" Target="pres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font" Target="fonts/font6.fntdata"/><Relationship Id="rId44" Type="http://schemas.openxmlformats.org/officeDocument/2006/relationships/font" Target="fonts/font19.fntdata"/><Relationship Id="rId52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font" Target="fonts/font18.fntdata"/><Relationship Id="rId48" Type="http://schemas.openxmlformats.org/officeDocument/2006/relationships/commentAuthors" Target="commentAuthors.xml"/><Relationship Id="rId8" Type="http://schemas.openxmlformats.org/officeDocument/2006/relationships/slideMaster" Target="slideMasters/slideMaster4.xml"/><Relationship Id="rId51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handoutMaster" Target="handoutMasters/handout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Relationship Id="rId46" Type="http://schemas.openxmlformats.org/officeDocument/2006/relationships/font" Target="fonts/font21.fntdata"/><Relationship Id="rId20" Type="http://schemas.openxmlformats.org/officeDocument/2006/relationships/slide" Target="slides/slide11.xml"/><Relationship Id="rId41" Type="http://schemas.openxmlformats.org/officeDocument/2006/relationships/font" Target="fonts/font16.fntdata"/><Relationship Id="rId6" Type="http://schemas.openxmlformats.org/officeDocument/2006/relationships/slideMaster" Target="slideMasters/slideMaster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821D7BA-6264-4BEB-9547-1DC9DE6D2C1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5026CE-5816-44D2-A355-509F2BE528D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5CF20A-0C76-4095-9719-89C3A68772BA}" type="datetimeFigureOut">
              <a:rPr lang="en-CA" smtClean="0"/>
              <a:t>2026-09-14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599F98-DE28-422D-8B7B-D507E14312C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B6EECF-CC8F-4C20-BC0E-7FC2FAAB9E1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AA7AD2-2B0A-443B-9410-02884CA970F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41340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F61BA2-40E6-42A0-A585-A8DEAC38E170}" type="datetimeFigureOut">
              <a:rPr lang="en-CA" smtClean="0"/>
              <a:t>2026-09-14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A2D84-419E-4629-A836-4C837C342A3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297724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EA2D84-419E-4629-A836-4C837C342A38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998499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ee881ce5db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2" name="Google Shape;272;g3ee881ce5db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EA2D84-419E-4629-A836-4C837C342A38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071503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ee881ce5db_0_10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3ee881ce5db_0_10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3ee881ce5db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9" name="Google Shape;299;g3ee881ce5db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252291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3ee881ce5db_0_5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0" name="Google Shape;320;g3ee881ce5db_0_5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3ee881ce5db_2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3ee881ce5db_2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3ee881ce5db_2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7" name="Google Shape;347;g3ee881ce5db_2_2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5680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Interior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8885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Interior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6938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erio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 baseline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 sz="30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30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30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30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r-FR" err="1"/>
              <a:t>Interior</a:t>
            </a:r>
            <a:r>
              <a:rPr lang="fr-FR"/>
              <a:t> slide</a:t>
            </a:r>
          </a:p>
        </p:txBody>
      </p:sp>
    </p:spTree>
    <p:extLst>
      <p:ext uri="{BB962C8B-B14F-4D97-AF65-F5344CB8AC3E}">
        <p14:creationId xmlns:p14="http://schemas.microsoft.com/office/powerpoint/2010/main" val="1105394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517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erio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 baseline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 sz="30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30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30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30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r-FR" err="1"/>
              <a:t>Interior</a:t>
            </a:r>
            <a:r>
              <a:rPr lang="fr-FR"/>
              <a:t> slide</a:t>
            </a:r>
          </a:p>
        </p:txBody>
      </p:sp>
    </p:spTree>
    <p:extLst>
      <p:ext uri="{BB962C8B-B14F-4D97-AF65-F5344CB8AC3E}">
        <p14:creationId xmlns:p14="http://schemas.microsoft.com/office/powerpoint/2010/main" val="2181757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DCBE3-4E32-56D0-3546-80BAD6E1CC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051A50-C3FC-DC45-F936-B7A2817D99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0E0821-EFBE-B519-A044-B82139A8C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E4B8E-823C-4A42-A478-49D68EA52581}" type="datetimeFigureOut">
              <a:rPr lang="en-CA" smtClean="0"/>
              <a:t>2026-09-14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16FA9C-3019-8D32-AC2C-6BBBF5BE0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0B7E48-BB91-B76F-4405-D4115E615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EC1B1-F5D8-4F4B-9515-EA72173F9B0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4557096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88BBF-8DC6-41E3-0AFB-E984A45C1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492C6-A29E-EA43-2632-9E4C6DB301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05BC5F-204C-B216-DC9E-AAF8CBD09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E4B8E-823C-4A42-A478-49D68EA52581}" type="datetimeFigureOut">
              <a:rPr lang="en-CA" smtClean="0"/>
              <a:t>2026-09-14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56563D-FC23-988D-C1FE-ADCFD4488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104B99-CBE7-D3A8-83E0-11D9EAD45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EC1B1-F5D8-4F4B-9515-EA72173F9B0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15977887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EC676-CBB8-42C1-9BBA-5A6D08D08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8B03C9-3247-34C1-38C4-CEFC7E860D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ABD5C3-5A4A-507F-8A26-C2D874EF2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E4B8E-823C-4A42-A478-49D68EA52581}" type="datetimeFigureOut">
              <a:rPr lang="en-CA" smtClean="0"/>
              <a:t>2026-09-14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808AC1-95AF-781A-F0D0-B0094BD62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FC6DEC-6398-06DC-1CA4-5816F0F2C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EC1B1-F5D8-4F4B-9515-EA72173F9B0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9381908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E78E2-5C9D-A911-7FA2-B3E2B3594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086F9F-ECB8-7AC7-203E-485894416B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F14EA3-F6C3-B846-9C7D-414D5C1B33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D5CCA9-AB33-48CA-3CA2-D7F93D7C7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E4B8E-823C-4A42-A478-49D68EA52581}" type="datetimeFigureOut">
              <a:rPr lang="en-CA" smtClean="0"/>
              <a:t>2026-09-14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A09443-9B3E-2ABA-103F-32EC4724E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3E0CDC-3D66-B5F2-757B-416EEC942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EC1B1-F5D8-4F4B-9515-EA72173F9B0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3622308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6D69A-335F-4811-9A04-B264C1EB5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939DB9-D6D4-FCA1-C374-424DFF272A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A6D4B2-6E69-CFA6-1E0F-DDB14B5644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826540-70D7-D041-7146-FBF35EDA27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12EB5D-06C4-227A-289C-5EDB6A00E4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5444B0-A789-D44A-57CD-C4AC3E3A5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E4B8E-823C-4A42-A478-49D68EA52581}" type="datetimeFigureOut">
              <a:rPr lang="en-CA" smtClean="0"/>
              <a:t>2026-09-14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B92D95-A0C3-0525-91B7-E765DADF0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380BFC-BDB0-B290-4822-E7CC6257A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EC1B1-F5D8-4F4B-9515-EA72173F9B0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0656587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2A210-D54E-D624-72AE-49561A059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34A655-DF54-53DA-BD90-7D5EA70B3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E4B8E-823C-4A42-A478-49D68EA52581}" type="datetimeFigureOut">
              <a:rPr lang="en-CA" smtClean="0"/>
              <a:t>2026-09-14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D079C5-42E6-7AAD-0997-696B0807D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E91707-D8E2-9AD6-0D5C-0F8D876BD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EC1B1-F5D8-4F4B-9515-EA72173F9B0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37627188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AA34BD-CDB5-0689-36C7-B32055FBD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E4B8E-823C-4A42-A478-49D68EA52581}" type="datetimeFigureOut">
              <a:rPr lang="en-CA" smtClean="0"/>
              <a:t>2026-09-14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64D29F-5CB0-BD24-03BA-90420503A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056942-8B3C-45E9-B461-D571CCD39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EC1B1-F5D8-4F4B-9515-EA72173F9B0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10373742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A2BAE-51AF-74F5-2F6E-6B313F64E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6710DA-72CB-ECC4-7299-FECB3CF4B1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9FD890-E9FF-6382-A39A-0F9A4B5995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5385CC-C16E-C36F-75C1-B4A8B6F6B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E4B8E-823C-4A42-A478-49D68EA52581}" type="datetimeFigureOut">
              <a:rPr lang="en-CA" smtClean="0"/>
              <a:t>2026-09-14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72464A-9F9C-F6A1-B5F7-7EB0471CD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A7EC3F-EA4A-73C3-0911-A5EA7611E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EC1B1-F5D8-4F4B-9515-EA72173F9B0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235441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A35BF-8542-0D95-418F-F42909896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DE041F-A07C-EE55-9819-5621E13E4F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089E84-230D-CF19-787B-B36B59F930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1DA2F7-6793-D1B1-74C1-59C45C6A3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E4B8E-823C-4A42-A478-49D68EA52581}" type="datetimeFigureOut">
              <a:rPr lang="en-CA" smtClean="0"/>
              <a:t>2026-09-14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263AC1-404C-3A79-B658-F6B820322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51639B-6085-58A7-60B0-4DDA1642D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EC1B1-F5D8-4F4B-9515-EA72173F9B0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7509038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899E0-9857-FB7E-CF98-EEFF1909A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BF5132-8483-9743-742F-3A90085B81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439B76-5B2F-4C20-04CC-6F1F83FCA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E4B8E-823C-4A42-A478-49D68EA52581}" type="datetimeFigureOut">
              <a:rPr lang="en-CA" smtClean="0"/>
              <a:t>2026-09-14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1090C1-3A18-6737-E727-07DE49062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EFB26B-2100-B9AD-0090-7B8D7EB3D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EC1B1-F5D8-4F4B-9515-EA72173F9B0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5238167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D57C73-EACB-626D-7BE8-5352B5AFCA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00D103-9C3A-6F58-A93B-EDFFDA5380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1DBD15-BEEA-ABA5-C8FC-A2501BB56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E4B8E-823C-4A42-A478-49D68EA52581}" type="datetimeFigureOut">
              <a:rPr lang="en-CA" smtClean="0"/>
              <a:t>2026-09-14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005A5B-EF0B-45A0-FE9E-6C0D985B6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531DEF-A292-7374-FE2B-688BE49F3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EC1B1-F5D8-4F4B-9515-EA72173F9B0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09138954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erio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 baseline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 sz="30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30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30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30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r-FR" err="1"/>
              <a:t>Interior</a:t>
            </a:r>
            <a:r>
              <a:rPr lang="fr-FR"/>
              <a:t> slide</a:t>
            </a:r>
          </a:p>
        </p:txBody>
      </p:sp>
    </p:spTree>
    <p:extLst>
      <p:ext uri="{BB962C8B-B14F-4D97-AF65-F5344CB8AC3E}">
        <p14:creationId xmlns:p14="http://schemas.microsoft.com/office/powerpoint/2010/main" val="25748530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1_Blank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10176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 Light" type="twoColTx">
  <p:cSld name="Blank Slide Ligh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 txBox="1">
            <a:spLocks noGrp="1"/>
          </p:cNvSpPr>
          <p:nvPr>
            <p:ph type="title"/>
          </p:nvPr>
        </p:nvSpPr>
        <p:spPr>
          <a:xfrm>
            <a:off x="305500" y="186967"/>
            <a:ext cx="11577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1"/>
          </p:nvPr>
        </p:nvSpPr>
        <p:spPr>
          <a:xfrm>
            <a:off x="415600" y="1053467"/>
            <a:ext cx="11360800" cy="5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31789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53449"/>
              </a:buClr>
              <a:buSzPts val="1500"/>
              <a:buChar char="●"/>
              <a:defRPr sz="1733">
                <a:solidFill>
                  <a:srgbClr val="053449"/>
                </a:solidFill>
              </a:defRPr>
            </a:lvl1pPr>
            <a:lvl2pPr marL="1219170" lvl="1" indent="-397923" algn="l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Clr>
                <a:srgbClr val="053449"/>
              </a:buClr>
              <a:buSzPts val="1100"/>
              <a:buChar char="○"/>
              <a:defRPr sz="1200">
                <a:solidFill>
                  <a:srgbClr val="053449"/>
                </a:solidFill>
              </a:defRPr>
            </a:lvl2pPr>
            <a:lvl3pPr marL="1828754" lvl="2" indent="-397923" algn="l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Clr>
                <a:srgbClr val="053449"/>
              </a:buClr>
              <a:buSzPts val="1100"/>
              <a:buChar char="■"/>
              <a:defRPr sz="1200">
                <a:solidFill>
                  <a:srgbClr val="053449"/>
                </a:solidFill>
              </a:defRPr>
            </a:lvl3pPr>
            <a:lvl4pPr marL="2438339" lvl="3" indent="-397923" algn="l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Clr>
                <a:srgbClr val="053449"/>
              </a:buClr>
              <a:buSzPts val="1100"/>
              <a:buChar char="●"/>
              <a:defRPr sz="1200">
                <a:solidFill>
                  <a:srgbClr val="053449"/>
                </a:solidFill>
              </a:defRPr>
            </a:lvl4pPr>
            <a:lvl5pPr marL="3047924" lvl="4" indent="-397923" algn="l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Clr>
                <a:srgbClr val="053449"/>
              </a:buClr>
              <a:buSzPts val="1100"/>
              <a:buChar char="○"/>
              <a:defRPr sz="1200">
                <a:solidFill>
                  <a:srgbClr val="053449"/>
                </a:solidFill>
              </a:defRPr>
            </a:lvl5pPr>
            <a:lvl6pPr marL="3657509" lvl="5" indent="-397923" algn="l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Clr>
                <a:srgbClr val="053449"/>
              </a:buClr>
              <a:buSzPts val="1100"/>
              <a:buChar char="■"/>
              <a:defRPr sz="1200">
                <a:solidFill>
                  <a:srgbClr val="053449"/>
                </a:solidFill>
              </a:defRPr>
            </a:lvl6pPr>
            <a:lvl7pPr marL="4267093" lvl="6" indent="-3979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53449"/>
              </a:buClr>
              <a:buSzPts val="1100"/>
              <a:buChar char="●"/>
              <a:defRPr sz="1200">
                <a:solidFill>
                  <a:srgbClr val="053449"/>
                </a:solidFill>
              </a:defRPr>
            </a:lvl7pPr>
            <a:lvl8pPr marL="4876678" lvl="7" indent="-3979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053449"/>
              </a:buClr>
              <a:buSzPts val="1100"/>
              <a:buChar char="○"/>
              <a:defRPr sz="1200">
                <a:solidFill>
                  <a:srgbClr val="053449"/>
                </a:solidFill>
              </a:defRPr>
            </a:lvl8pPr>
            <a:lvl9pPr marL="5486263" lvl="8" indent="-397923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rgbClr val="053449"/>
              </a:buClr>
              <a:buSzPts val="1100"/>
              <a:buChar char="■"/>
              <a:defRPr sz="1200">
                <a:solidFill>
                  <a:srgbClr val="053449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94380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F46DD101-F459-4465-8679-5A3E1597C80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3004" y="355600"/>
            <a:ext cx="2068146" cy="736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C7D1D7A-337D-4C7E-9ED9-DB1FD517B9F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850" y="0"/>
            <a:ext cx="4940300" cy="16510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4AF21232-5B7A-4A44-926C-E747F93A4872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9955" b="31996"/>
          <a:stretch/>
        </p:blipFill>
        <p:spPr>
          <a:xfrm>
            <a:off x="6333893" y="1170534"/>
            <a:ext cx="5858107" cy="56874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D58EFF-F56A-FC1F-F2E6-246B6F4BAF13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0367963" y="63500"/>
            <a:ext cx="1785937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CA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Classification - Internal / Interne</a:t>
            </a:r>
          </a:p>
        </p:txBody>
      </p:sp>
    </p:spTree>
    <p:extLst>
      <p:ext uri="{BB962C8B-B14F-4D97-AF65-F5344CB8AC3E}">
        <p14:creationId xmlns:p14="http://schemas.microsoft.com/office/powerpoint/2010/main" val="1758538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220D349F-A614-4EF7-8C17-0246083E0104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9955" b="31996"/>
          <a:stretch/>
        </p:blipFill>
        <p:spPr>
          <a:xfrm>
            <a:off x="6333893" y="1170534"/>
            <a:ext cx="5858107" cy="56874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9645F6B-EF9C-0F51-2F60-3AD1439B1C93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0367963" y="63500"/>
            <a:ext cx="1785937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CA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Classification - Internal / Interne</a:t>
            </a:r>
          </a:p>
        </p:txBody>
      </p:sp>
    </p:spTree>
    <p:extLst>
      <p:ext uri="{BB962C8B-B14F-4D97-AF65-F5344CB8AC3E}">
        <p14:creationId xmlns:p14="http://schemas.microsoft.com/office/powerpoint/2010/main" val="1262097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A22F208-6F0E-B59B-9618-4836DBFEC97B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0367963" y="63500"/>
            <a:ext cx="1785937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CA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Classification - Internal / Interne</a:t>
            </a:r>
          </a:p>
        </p:txBody>
      </p:sp>
    </p:spTree>
    <p:extLst>
      <p:ext uri="{BB962C8B-B14F-4D97-AF65-F5344CB8AC3E}">
        <p14:creationId xmlns:p14="http://schemas.microsoft.com/office/powerpoint/2010/main" val="3079510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46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C16924-FCB7-F1F1-F3E0-395EEB861A0F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0367963" y="63500"/>
            <a:ext cx="1785937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CA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Classification - Internal / Interne</a:t>
            </a:r>
          </a:p>
        </p:txBody>
      </p:sp>
    </p:spTree>
    <p:extLst>
      <p:ext uri="{BB962C8B-B14F-4D97-AF65-F5344CB8AC3E}">
        <p14:creationId xmlns:p14="http://schemas.microsoft.com/office/powerpoint/2010/main" val="4061559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760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37BE4E8-DF4A-3FDE-5104-6B239F7C9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13D72B-A100-E330-6058-ABEF48BE1F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D1EDE0-AD6E-EA7A-17A5-8B78C327B9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3E4B8E-823C-4A42-A478-49D68EA52581}" type="datetimeFigureOut">
              <a:rPr lang="en-CA" smtClean="0"/>
              <a:t>2026-09-14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F049DF-DB46-F24B-8F25-E0AE5FB46E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DAB597-07B5-EFEF-A795-1C70B7ED31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8EC1B1-F5D8-4F4B-9515-EA72173F9B0D}" type="slidenum">
              <a:rPr lang="en-CA" smtClean="0"/>
              <a:t>‹#›</a:t>
            </a:fld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26CA08-3B98-0352-C935-3D75C3A1D203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0367963" y="63500"/>
            <a:ext cx="1785937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CA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Classification - Internal / Interne</a:t>
            </a:r>
          </a:p>
        </p:txBody>
      </p:sp>
    </p:spTree>
    <p:extLst>
      <p:ext uri="{BB962C8B-B14F-4D97-AF65-F5344CB8AC3E}">
        <p14:creationId xmlns:p14="http://schemas.microsoft.com/office/powerpoint/2010/main" val="2252948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  <p:sldLayoutId id="2147483774" r:id="rId13"/>
    <p:sldLayoutId id="2147483775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enterprise-development.org/wp-content/uploads/DCED-Care-as-Climate-Infrastructure-Report-July-2026.pdf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E9EF81F-A1C5-DD0F-EF3F-DE45EE60EDE1}"/>
              </a:ext>
            </a:extLst>
          </p:cNvPr>
          <p:cNvSpPr txBox="1"/>
          <p:nvPr/>
        </p:nvSpPr>
        <p:spPr>
          <a:xfrm>
            <a:off x="1756459" y="4462316"/>
            <a:ext cx="684297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sz="2200" dirty="0">
              <a:latin typeface="Avenir Book" panose="02000503020000020003" pitchFamily="2" charset="0"/>
              <a:cs typeface="Segoe UI" panose="020B0502040204020203" pitchFamily="34" charset="0"/>
            </a:endParaRPr>
          </a:p>
          <a:p>
            <a:r>
              <a:rPr lang="en-CA" sz="2200" dirty="0">
                <a:latin typeface="Avenir Book" panose="02000503020000020003" pitchFamily="2" charset="0"/>
                <a:cs typeface="Segoe UI" panose="020B0502040204020203" pitchFamily="34" charset="0"/>
              </a:rPr>
              <a:t>Insights from DECD Report</a:t>
            </a:r>
            <a:endParaRPr lang="en-CA" sz="800" dirty="0">
              <a:latin typeface="Avenir Book" panose="02000503020000020003" pitchFamily="2" charset="0"/>
              <a:cs typeface="Segoe UI" panose="020B0502040204020203" pitchFamily="34" charset="0"/>
            </a:endParaRPr>
          </a:p>
          <a:p>
            <a:r>
              <a:rPr lang="en-CA" sz="2200" dirty="0">
                <a:latin typeface="Avenir Book" panose="02000503020000020003" pitchFamily="2" charset="0"/>
                <a:cs typeface="Segoe UI" panose="020B0502040204020203" pitchFamily="34" charset="0"/>
              </a:rPr>
              <a:t>September 15, 2026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5D06FF-77AB-9C95-DA0A-29836900762C}"/>
              </a:ext>
            </a:extLst>
          </p:cNvPr>
          <p:cNvSpPr txBox="1"/>
          <p:nvPr/>
        </p:nvSpPr>
        <p:spPr>
          <a:xfrm>
            <a:off x="3702823" y="3105834"/>
            <a:ext cx="60944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n-CA" dirty="0"/>
            </a:br>
            <a:endParaRPr lang="en-CA" dirty="0"/>
          </a:p>
        </p:txBody>
      </p:sp>
      <p:sp>
        <p:nvSpPr>
          <p:cNvPr id="6" name="Google Shape;229;p42">
            <a:extLst>
              <a:ext uri="{FF2B5EF4-FFF2-40B4-BE49-F238E27FC236}">
                <a16:creationId xmlns:a16="http://schemas.microsoft.com/office/drawing/2014/main" id="{D63240E9-B36E-81E6-12A2-CADBC04195A3}"/>
              </a:ext>
            </a:extLst>
          </p:cNvPr>
          <p:cNvSpPr txBox="1"/>
          <p:nvPr/>
        </p:nvSpPr>
        <p:spPr>
          <a:xfrm>
            <a:off x="1756459" y="2528531"/>
            <a:ext cx="8389500" cy="20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masis MT Pro" panose="02040504050005020304" pitchFamily="18" charset="0"/>
                <a:ea typeface="Noto Serif Toto"/>
                <a:cs typeface="Noto Serif Toto"/>
                <a:sym typeface="Noto Serif Toto"/>
              </a:rPr>
              <a:t>Care as Climate Infrastructure</a:t>
            </a:r>
            <a:r>
              <a:rPr lang="en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masis MT Pro" panose="02040504050005020304" pitchFamily="18" charset="0"/>
                <a:ea typeface="Noto Serif Toto"/>
                <a:cs typeface="Noto Serif Toto"/>
                <a:sym typeface="Noto Serif Toto"/>
              </a:rPr>
              <a:t>: </a:t>
            </a:r>
            <a:endParaRPr sz="3200" b="1" dirty="0">
              <a:solidFill>
                <a:schemeClr val="tx1">
                  <a:lumMod val="65000"/>
                  <a:lumOff val="35000"/>
                </a:schemeClr>
              </a:solidFill>
              <a:latin typeface="Amasis MT Pro" panose="02040504050005020304" pitchFamily="18" charset="0"/>
              <a:ea typeface="Noto Serif Toto"/>
              <a:cs typeface="Noto Serif Toto"/>
              <a:sym typeface="Noto Serif Toto"/>
            </a:endParaRPr>
          </a:p>
          <a:p>
            <a:pPr marL="0" lvl="0" indent="0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masis MT Pro" panose="02040504050005020304" pitchFamily="18" charset="0"/>
                <a:ea typeface="Noto Serif Toto"/>
                <a:cs typeface="Noto Serif Toto"/>
                <a:sym typeface="Noto Serif Toto"/>
              </a:rPr>
              <a:t>Leveraging Care Systems to Foster Climate-Resilient and Inclusive Growth for Women-led MSMEs</a:t>
            </a:r>
            <a:endParaRPr sz="2800" b="1" dirty="0">
              <a:solidFill>
                <a:schemeClr val="tx1">
                  <a:lumMod val="65000"/>
                  <a:lumOff val="35000"/>
                </a:schemeClr>
              </a:solidFill>
              <a:latin typeface="Amasis MT Pro" panose="02040504050005020304" pitchFamily="18" charset="0"/>
              <a:ea typeface="Noto Serif Toto"/>
              <a:cs typeface="Noto Serif Toto"/>
              <a:sym typeface="Noto Serif Tot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4887D2-98BB-3685-700B-5F1C74AD2CDB}"/>
              </a:ext>
            </a:extLst>
          </p:cNvPr>
          <p:cNvSpPr txBox="1"/>
          <p:nvPr/>
        </p:nvSpPr>
        <p:spPr>
          <a:xfrm>
            <a:off x="11582400" y="1088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5B5A084-E085-3E83-C487-A087BCE46F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52323"/>
            <a:ext cx="2503438" cy="949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847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34;p43">
            <a:extLst>
              <a:ext uri="{FF2B5EF4-FFF2-40B4-BE49-F238E27FC236}">
                <a16:creationId xmlns:a16="http://schemas.microsoft.com/office/drawing/2014/main" id="{14171C49-B6DE-DD07-8E12-EAECB8C5F6D2}"/>
              </a:ext>
            </a:extLst>
          </p:cNvPr>
          <p:cNvSpPr txBox="1">
            <a:spLocks/>
          </p:cNvSpPr>
          <p:nvPr/>
        </p:nvSpPr>
        <p:spPr>
          <a:xfrm>
            <a:off x="1200221" y="549068"/>
            <a:ext cx="7551000" cy="53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CA" dirty="0"/>
              <a:t>Study Objectives</a:t>
            </a:r>
          </a:p>
        </p:txBody>
      </p:sp>
      <p:sp>
        <p:nvSpPr>
          <p:cNvPr id="5" name="Google Shape;236;p43">
            <a:extLst>
              <a:ext uri="{FF2B5EF4-FFF2-40B4-BE49-F238E27FC236}">
                <a16:creationId xmlns:a16="http://schemas.microsoft.com/office/drawing/2014/main" id="{9156794C-1E77-AD59-AD0A-8A243AB6AF68}"/>
              </a:ext>
            </a:extLst>
          </p:cNvPr>
          <p:cNvSpPr txBox="1">
            <a:spLocks/>
          </p:cNvSpPr>
          <p:nvPr/>
        </p:nvSpPr>
        <p:spPr>
          <a:xfrm>
            <a:off x="1342071" y="3462727"/>
            <a:ext cx="7831500" cy="193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 baseline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sz="2000" b="1" dirty="0">
                <a:latin typeface="Noto Sans Medium" panose="020B0604020202020204" charset="0"/>
                <a:ea typeface="Noto Sans Medium" panose="020B0604020202020204" charset="0"/>
                <a:cs typeface="Noto Sans Medium" panose="020B0604020202020204" charset="0"/>
              </a:rPr>
              <a:t>Focus:</a:t>
            </a:r>
          </a:p>
          <a:p>
            <a:pPr>
              <a:spcBef>
                <a:spcPts val="200"/>
              </a:spcBef>
              <a:buClr>
                <a:schemeClr val="accent4"/>
              </a:buClr>
              <a:buSzPts val="1600"/>
            </a:pPr>
            <a:r>
              <a:rPr lang="en-CA" sz="2000" b="1" dirty="0">
                <a:latin typeface="Noto Sans Medium" panose="020B0604020202020204" charset="0"/>
                <a:ea typeface="Noto Sans Medium" panose="020B0604020202020204" charset="0"/>
                <a:cs typeface="Noto Sans Medium" panose="020B0604020202020204" charset="0"/>
              </a:rPr>
              <a:t>Move beyond established linkages </a:t>
            </a:r>
            <a:r>
              <a:rPr lang="en-CA" sz="2000" dirty="0">
                <a:latin typeface="Noto Sans Medium" panose="020B0604020202020204" charset="0"/>
                <a:ea typeface="Noto Sans Medium" panose="020B0604020202020204" charset="0"/>
                <a:cs typeface="Noto Sans Medium" panose="020B0604020202020204" charset="0"/>
              </a:rPr>
              <a:t>to demonstrate how private sector development actors can drive inclusive, care-sensitive, and climate-resilient solutions. </a:t>
            </a:r>
            <a:r>
              <a:rPr lang="en-CA" sz="2000" b="1" dirty="0">
                <a:latin typeface="Noto Sans Medium" panose="020B0604020202020204" charset="0"/>
                <a:ea typeface="Noto Sans Medium" panose="020B0604020202020204" charset="0"/>
                <a:cs typeface="Noto Sans Medium" panose="020B0604020202020204" charset="0"/>
              </a:rPr>
              <a:t>Guiding question</a:t>
            </a:r>
            <a:r>
              <a:rPr lang="en-CA" sz="2000" dirty="0">
                <a:latin typeface="Noto Sans Medium" panose="020B0604020202020204" charset="0"/>
                <a:ea typeface="Noto Sans Medium" panose="020B0604020202020204" charset="0"/>
                <a:cs typeface="Noto Sans Medium" panose="020B0604020202020204" charset="0"/>
              </a:rPr>
              <a:t>: how is climate change reshaping enterprise operations, livelihoods, and working conditions?</a:t>
            </a:r>
          </a:p>
          <a:p>
            <a:pPr marL="0" indent="0">
              <a:spcBef>
                <a:spcPts val="200"/>
              </a:spcBef>
              <a:buClr>
                <a:schemeClr val="accent4"/>
              </a:buClr>
              <a:buSzPts val="1600"/>
              <a:buNone/>
            </a:pPr>
            <a:r>
              <a:rPr lang="en-CA" sz="2000" b="1" dirty="0">
                <a:latin typeface="Noto Sans Medium" panose="020B0604020202020204" charset="0"/>
                <a:ea typeface="Noto Sans Medium" panose="020B0604020202020204" charset="0"/>
                <a:cs typeface="Noto Sans Medium" panose="020B0604020202020204" charset="0"/>
              </a:rPr>
              <a:t> </a:t>
            </a:r>
          </a:p>
          <a:p>
            <a:pPr>
              <a:spcBef>
                <a:spcPts val="200"/>
              </a:spcBef>
              <a:buClr>
                <a:schemeClr val="accent4"/>
              </a:buClr>
              <a:buSzPts val="1600"/>
            </a:pPr>
            <a:r>
              <a:rPr lang="en-CA" sz="2000" b="1" dirty="0">
                <a:latin typeface="Noto Sans Medium" panose="020B0604020202020204" charset="0"/>
                <a:ea typeface="Noto Sans Medium" panose="020B0604020202020204" charset="0"/>
                <a:cs typeface="Noto Sans Medium" panose="020B0604020202020204" charset="0"/>
              </a:rPr>
              <a:t>Provide actionable recommendations</a:t>
            </a:r>
            <a:r>
              <a:rPr lang="en-CA" sz="2000" dirty="0">
                <a:latin typeface="Noto Sans Medium" panose="020B0604020202020204" charset="0"/>
                <a:ea typeface="Noto Sans Medium" panose="020B0604020202020204" charset="0"/>
                <a:cs typeface="Noto Sans Medium" panose="020B0604020202020204" charset="0"/>
                <a:sym typeface="Noto Sans Medium"/>
              </a:rPr>
              <a:t> for donors and development agencies.</a:t>
            </a:r>
          </a:p>
        </p:txBody>
      </p:sp>
      <p:cxnSp>
        <p:nvCxnSpPr>
          <p:cNvPr id="6" name="Google Shape;237;p43">
            <a:extLst>
              <a:ext uri="{FF2B5EF4-FFF2-40B4-BE49-F238E27FC236}">
                <a16:creationId xmlns:a16="http://schemas.microsoft.com/office/drawing/2014/main" id="{A08CAF06-0FA9-ABBA-DC6F-11310583D0BA}"/>
              </a:ext>
            </a:extLst>
          </p:cNvPr>
          <p:cNvCxnSpPr/>
          <p:nvPr/>
        </p:nvCxnSpPr>
        <p:spPr>
          <a:xfrm>
            <a:off x="1200221" y="3462727"/>
            <a:ext cx="0" cy="2649000"/>
          </a:xfrm>
          <a:prstGeom prst="straightConnector1">
            <a:avLst/>
          </a:prstGeom>
          <a:noFill/>
          <a:ln w="28575" cap="flat" cmpd="sng">
            <a:solidFill>
              <a:srgbClr val="F9F9F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Google Shape;238;p43">
            <a:extLst>
              <a:ext uri="{FF2B5EF4-FFF2-40B4-BE49-F238E27FC236}">
                <a16:creationId xmlns:a16="http://schemas.microsoft.com/office/drawing/2014/main" id="{0CF42E0B-2A57-7E11-A784-B226C2D5570A}"/>
              </a:ext>
            </a:extLst>
          </p:cNvPr>
          <p:cNvSpPr/>
          <p:nvPr/>
        </p:nvSpPr>
        <p:spPr>
          <a:xfrm>
            <a:off x="1342071" y="1331485"/>
            <a:ext cx="7440300" cy="54000"/>
          </a:xfrm>
          <a:prstGeom prst="rect">
            <a:avLst/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351E94C-AE65-A4C4-A071-3F188E2DF810}"/>
              </a:ext>
            </a:extLst>
          </p:cNvPr>
          <p:cNvSpPr/>
          <p:nvPr/>
        </p:nvSpPr>
        <p:spPr>
          <a:xfrm>
            <a:off x="1342071" y="1746119"/>
            <a:ext cx="7556740" cy="134907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" lv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CA" sz="2000" dirty="0">
                <a:latin typeface="Noto Sans Medium" panose="020B0604020202020204" charset="0"/>
                <a:ea typeface="Noto Sans Medium" panose="020B0604020202020204" charset="0"/>
                <a:cs typeface="Noto Sans Medium" panose="020B0604020202020204" charset="0"/>
                <a:sym typeface="Noto Sans Medium"/>
              </a:rPr>
              <a:t>To expand knowledge on the care–climate nexus through a private sector development lens, with a focus on the experiences of women-led micro, small, and medium enterprises (MSMEs).</a:t>
            </a:r>
            <a:endParaRPr lang="en-CA" sz="2000" dirty="0">
              <a:latin typeface="Noto Sans Medium" panose="020B0604020202020204" charset="0"/>
              <a:ea typeface="Noto Sans Medium" panose="020B0604020202020204" charset="0"/>
              <a:cs typeface="Noto Sans Medium" panose="020B0604020202020204" charset="0"/>
              <a:sym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1091764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ED3286-887A-B0A1-B609-86D03EEAAFE6}"/>
              </a:ext>
            </a:extLst>
          </p:cNvPr>
          <p:cNvSpPr txBox="1"/>
          <p:nvPr/>
        </p:nvSpPr>
        <p:spPr>
          <a:xfrm>
            <a:off x="2029903" y="1799885"/>
            <a:ext cx="49600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>
                <a:latin typeface="Noto Sans Medium" panose="020B0604020202020204" charset="0"/>
                <a:ea typeface="Noto Sans Medium" panose="020B0604020202020204" charset="0"/>
                <a:cs typeface="Noto Sans Medium" panose="020B0604020202020204" charset="0"/>
              </a:rPr>
              <a:t>Climate and care crisis are intertwined.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F1C3EC-710C-A8A3-E6E9-CDB1EAEA64F7}"/>
              </a:ext>
            </a:extLst>
          </p:cNvPr>
          <p:cNvSpPr txBox="1"/>
          <p:nvPr/>
        </p:nvSpPr>
        <p:spPr>
          <a:xfrm>
            <a:off x="2769281" y="2107662"/>
            <a:ext cx="601308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CA" sz="2000" dirty="0">
                <a:latin typeface="Noto Sans Medium" panose="020B0604020202020204" charset="0"/>
                <a:ea typeface="Noto Sans Medium" panose="020B0604020202020204" charset="0"/>
                <a:cs typeface="Noto Sans Medium" panose="020B0604020202020204" charset="0"/>
              </a:rPr>
              <a:t>UN Women, IDRC, UNRISD, Asia Foundation, the Care-Climate Initiative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B9DA4A-AC0E-D834-9D85-1B9103F77F31}"/>
              </a:ext>
            </a:extLst>
          </p:cNvPr>
          <p:cNvSpPr txBox="1"/>
          <p:nvPr/>
        </p:nvSpPr>
        <p:spPr>
          <a:xfrm>
            <a:off x="2096578" y="3284533"/>
            <a:ext cx="61496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>
                <a:latin typeface="Noto Sans Medium" panose="020B0604020202020204" charset="0"/>
                <a:ea typeface="Noto Sans Medium" panose="020B0604020202020204" charset="0"/>
                <a:cs typeface="Noto Sans Medium" panose="020B0604020202020204" charset="0"/>
              </a:rPr>
              <a:t>Implication for MSMEs not sufficiently understood.</a:t>
            </a:r>
          </a:p>
          <a:p>
            <a:endParaRPr lang="en-CA" sz="2000" dirty="0">
              <a:latin typeface="Noto Sans Medium" panose="020B0604020202020204" charset="0"/>
              <a:ea typeface="Noto Sans Medium" panose="020B0604020202020204" charset="0"/>
              <a:cs typeface="Noto Sans Medium" panose="020B060402020202020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3FC8B3-CCB7-3427-7997-75E8D57CA73A}"/>
              </a:ext>
            </a:extLst>
          </p:cNvPr>
          <p:cNvSpPr txBox="1"/>
          <p:nvPr/>
        </p:nvSpPr>
        <p:spPr>
          <a:xfrm>
            <a:off x="2096578" y="3992419"/>
            <a:ext cx="61331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>
                <a:latin typeface="Noto Sans Medium" panose="020B0604020202020204" charset="0"/>
                <a:ea typeface="Noto Sans Medium" panose="020B0604020202020204" charset="0"/>
                <a:cs typeface="Noto Sans Medium" panose="020B0604020202020204" charset="0"/>
              </a:rPr>
              <a:t>Care-sensitive, climate resilient solutions must be grounded with evidence.</a:t>
            </a:r>
          </a:p>
        </p:txBody>
      </p:sp>
      <p:sp>
        <p:nvSpPr>
          <p:cNvPr id="14" name="Google Shape;234;p43">
            <a:extLst>
              <a:ext uri="{FF2B5EF4-FFF2-40B4-BE49-F238E27FC236}">
                <a16:creationId xmlns:a16="http://schemas.microsoft.com/office/drawing/2014/main" id="{7292F1C3-E515-604C-A6C9-B16316758936}"/>
              </a:ext>
            </a:extLst>
          </p:cNvPr>
          <p:cNvSpPr txBox="1">
            <a:spLocks/>
          </p:cNvSpPr>
          <p:nvPr/>
        </p:nvSpPr>
        <p:spPr>
          <a:xfrm>
            <a:off x="1200221" y="549068"/>
            <a:ext cx="7551000" cy="53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CA" dirty="0"/>
              <a:t>Premise</a:t>
            </a:r>
          </a:p>
        </p:txBody>
      </p:sp>
      <p:sp>
        <p:nvSpPr>
          <p:cNvPr id="16" name="Google Shape;238;p43">
            <a:extLst>
              <a:ext uri="{FF2B5EF4-FFF2-40B4-BE49-F238E27FC236}">
                <a16:creationId xmlns:a16="http://schemas.microsoft.com/office/drawing/2014/main" id="{F637B638-9C36-C2B4-95F1-6CA975ABF8E0}"/>
              </a:ext>
            </a:extLst>
          </p:cNvPr>
          <p:cNvSpPr/>
          <p:nvPr/>
        </p:nvSpPr>
        <p:spPr>
          <a:xfrm>
            <a:off x="1342071" y="1331485"/>
            <a:ext cx="7440300" cy="54000"/>
          </a:xfrm>
          <a:prstGeom prst="rect">
            <a:avLst/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oto Sans"/>
              <a:ea typeface="Noto Sans"/>
              <a:cs typeface="Noto Sans"/>
              <a:sym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4143115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33B989-141F-DF3E-878C-893EB5309E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234;p43">
            <a:extLst>
              <a:ext uri="{FF2B5EF4-FFF2-40B4-BE49-F238E27FC236}">
                <a16:creationId xmlns:a16="http://schemas.microsoft.com/office/drawing/2014/main" id="{D3055632-80C1-BA0C-8188-DB67B5AFC4BD}"/>
              </a:ext>
            </a:extLst>
          </p:cNvPr>
          <p:cNvSpPr txBox="1">
            <a:spLocks/>
          </p:cNvSpPr>
          <p:nvPr/>
        </p:nvSpPr>
        <p:spPr>
          <a:xfrm>
            <a:off x="1200221" y="549068"/>
            <a:ext cx="7551000" cy="53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CA" dirty="0"/>
              <a:t>Research Approach</a:t>
            </a:r>
          </a:p>
        </p:txBody>
      </p:sp>
      <p:sp>
        <p:nvSpPr>
          <p:cNvPr id="16" name="Google Shape;238;p43">
            <a:extLst>
              <a:ext uri="{FF2B5EF4-FFF2-40B4-BE49-F238E27FC236}">
                <a16:creationId xmlns:a16="http://schemas.microsoft.com/office/drawing/2014/main" id="{C4AF7E8A-1976-A042-3FAB-7D33C7536EA4}"/>
              </a:ext>
            </a:extLst>
          </p:cNvPr>
          <p:cNvSpPr/>
          <p:nvPr/>
        </p:nvSpPr>
        <p:spPr>
          <a:xfrm>
            <a:off x="1342071" y="1331485"/>
            <a:ext cx="7440300" cy="54000"/>
          </a:xfrm>
          <a:prstGeom prst="rect">
            <a:avLst/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3" name="Google Shape;250;p45">
            <a:extLst>
              <a:ext uri="{FF2B5EF4-FFF2-40B4-BE49-F238E27FC236}">
                <a16:creationId xmlns:a16="http://schemas.microsoft.com/office/drawing/2014/main" id="{B69815B4-C8FD-46D9-DE5E-A5BD84F760BC}"/>
              </a:ext>
            </a:extLst>
          </p:cNvPr>
          <p:cNvSpPr txBox="1"/>
          <p:nvPr/>
        </p:nvSpPr>
        <p:spPr>
          <a:xfrm>
            <a:off x="1476972" y="2940233"/>
            <a:ext cx="2440200" cy="3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25" tIns="91125" rIns="91125" bIns="911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Literature Review</a:t>
            </a:r>
            <a:endParaRPr sz="1600" b="1" dirty="0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5" name="Google Shape;251;p45">
            <a:extLst>
              <a:ext uri="{FF2B5EF4-FFF2-40B4-BE49-F238E27FC236}">
                <a16:creationId xmlns:a16="http://schemas.microsoft.com/office/drawing/2014/main" id="{5D4AF02B-9386-1E78-3F25-57FE42C10372}"/>
              </a:ext>
            </a:extLst>
          </p:cNvPr>
          <p:cNvSpPr txBox="1"/>
          <p:nvPr/>
        </p:nvSpPr>
        <p:spPr>
          <a:xfrm>
            <a:off x="7322517" y="2940233"/>
            <a:ext cx="2440200" cy="3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25" tIns="91125" rIns="91125" bIns="911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13 Key Informant Interviews</a:t>
            </a:r>
            <a:endParaRPr sz="1600" b="1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9" name="Google Shape;252;p45">
            <a:extLst>
              <a:ext uri="{FF2B5EF4-FFF2-40B4-BE49-F238E27FC236}">
                <a16:creationId xmlns:a16="http://schemas.microsoft.com/office/drawing/2014/main" id="{DA4F0748-89CD-9700-784C-C616C54FF5F4}"/>
              </a:ext>
            </a:extLst>
          </p:cNvPr>
          <p:cNvSpPr txBox="1"/>
          <p:nvPr/>
        </p:nvSpPr>
        <p:spPr>
          <a:xfrm>
            <a:off x="4395708" y="2940233"/>
            <a:ext cx="2440200" cy="3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25" tIns="91125" rIns="91125" bIns="911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23 Care Enterprise Survey Responses</a:t>
            </a:r>
            <a:endParaRPr sz="1600" b="1" dirty="0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9" name="Google Shape;255;p45">
            <a:extLst>
              <a:ext uri="{FF2B5EF4-FFF2-40B4-BE49-F238E27FC236}">
                <a16:creationId xmlns:a16="http://schemas.microsoft.com/office/drawing/2014/main" id="{A1DFF5EB-B927-6CDD-66FB-02DF4F0AA788}"/>
              </a:ext>
            </a:extLst>
          </p:cNvPr>
          <p:cNvSpPr txBox="1"/>
          <p:nvPr/>
        </p:nvSpPr>
        <p:spPr>
          <a:xfrm>
            <a:off x="1754247" y="4266453"/>
            <a:ext cx="3576600" cy="1434067"/>
          </a:xfrm>
          <a:prstGeom prst="rect">
            <a:avLst/>
          </a:prstGeom>
          <a:solidFill>
            <a:srgbClr val="F5F5E6"/>
          </a:solidFill>
          <a:ln w="19050" cap="flat" cmpd="sng">
            <a:solidFill>
              <a:srgbClr val="F5F5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106194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600" b="1">
              <a:solidFill>
                <a:srgbClr val="15405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106194" lvl="0" indent="0" algn="just" rtl="0">
              <a:lnSpc>
                <a:spcPct val="150000"/>
              </a:lnSpc>
              <a:spcBef>
                <a:spcPts val="600"/>
              </a:spcBef>
              <a:spcAft>
                <a:spcPts val="1000"/>
              </a:spcAft>
              <a:buNone/>
            </a:pPr>
            <a:endParaRPr sz="1600">
              <a:solidFill>
                <a:srgbClr val="15405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" name="Google Shape;253;p45">
            <a:extLst>
              <a:ext uri="{FF2B5EF4-FFF2-40B4-BE49-F238E27FC236}">
                <a16:creationId xmlns:a16="http://schemas.microsoft.com/office/drawing/2014/main" id="{E81D1D6A-A283-D1BA-1F1F-0C8517960D47}"/>
              </a:ext>
            </a:extLst>
          </p:cNvPr>
          <p:cNvSpPr txBox="1"/>
          <p:nvPr/>
        </p:nvSpPr>
        <p:spPr>
          <a:xfrm>
            <a:off x="1768522" y="3875246"/>
            <a:ext cx="3576600" cy="391207"/>
          </a:xfrm>
          <a:prstGeom prst="rect">
            <a:avLst/>
          </a:prstGeom>
          <a:solidFill>
            <a:srgbClr val="154053"/>
          </a:solidFill>
          <a:ln w="19050" cap="flat" cmpd="sng">
            <a:solidFill>
              <a:srgbClr val="15405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106194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600" b="1">
              <a:solidFill>
                <a:srgbClr val="15405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106194" lvl="0" indent="0" algn="just" rtl="0">
              <a:lnSpc>
                <a:spcPct val="150000"/>
              </a:lnSpc>
              <a:spcBef>
                <a:spcPts val="600"/>
              </a:spcBef>
              <a:spcAft>
                <a:spcPts val="1000"/>
              </a:spcAft>
              <a:buNone/>
            </a:pPr>
            <a:endParaRPr sz="1600">
              <a:solidFill>
                <a:srgbClr val="15405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" name="Google Shape;256;p45">
            <a:extLst>
              <a:ext uri="{FF2B5EF4-FFF2-40B4-BE49-F238E27FC236}">
                <a16:creationId xmlns:a16="http://schemas.microsoft.com/office/drawing/2014/main" id="{30BEC25E-D3A1-89A1-4631-0E76841FA3A2}"/>
              </a:ext>
            </a:extLst>
          </p:cNvPr>
          <p:cNvSpPr txBox="1"/>
          <p:nvPr/>
        </p:nvSpPr>
        <p:spPr>
          <a:xfrm>
            <a:off x="1805547" y="4298179"/>
            <a:ext cx="3474000" cy="1044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Noto Sans"/>
              <a:buChar char="●"/>
            </a:pPr>
            <a:r>
              <a:rPr lang="en" sz="1600" dirty="0"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rPr>
              <a:t>Sub-Saharan Africa</a:t>
            </a:r>
            <a:endParaRPr sz="1600" dirty="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457200" lvl="0" indent="-304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Noto Sans"/>
              <a:buChar char="●"/>
            </a:pPr>
            <a:r>
              <a:rPr lang="en" sz="1600" dirty="0"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rPr>
              <a:t>Asia</a:t>
            </a:r>
            <a:endParaRPr sz="1600" dirty="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457200" lvl="0" indent="-304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Noto Sans"/>
              <a:buChar char="●"/>
            </a:pPr>
            <a:r>
              <a:rPr lang="en" sz="1600" dirty="0"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rPr>
              <a:t>Latin America</a:t>
            </a:r>
            <a:endParaRPr sz="1600" dirty="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7" name="Google Shape;259;p45">
            <a:extLst>
              <a:ext uri="{FF2B5EF4-FFF2-40B4-BE49-F238E27FC236}">
                <a16:creationId xmlns:a16="http://schemas.microsoft.com/office/drawing/2014/main" id="{BF4B5640-7A38-E09B-0139-FCF542F94FF1}"/>
              </a:ext>
            </a:extLst>
          </p:cNvPr>
          <p:cNvSpPr txBox="1"/>
          <p:nvPr/>
        </p:nvSpPr>
        <p:spPr>
          <a:xfrm>
            <a:off x="5886472" y="4163220"/>
            <a:ext cx="3576600" cy="1569026"/>
          </a:xfrm>
          <a:prstGeom prst="rect">
            <a:avLst/>
          </a:prstGeom>
          <a:solidFill>
            <a:srgbClr val="F5F5E6"/>
          </a:solidFill>
          <a:ln w="19050" cap="flat" cmpd="sng">
            <a:solidFill>
              <a:srgbClr val="F5F5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106194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600" b="1">
              <a:solidFill>
                <a:srgbClr val="15405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106194" lvl="0" indent="0" algn="just" rtl="0">
              <a:lnSpc>
                <a:spcPct val="150000"/>
              </a:lnSpc>
              <a:spcBef>
                <a:spcPts val="600"/>
              </a:spcBef>
              <a:spcAft>
                <a:spcPts val="1000"/>
              </a:spcAft>
              <a:buNone/>
            </a:pPr>
            <a:endParaRPr sz="1600">
              <a:solidFill>
                <a:srgbClr val="15405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" name="Google Shape;257;p45">
            <a:extLst>
              <a:ext uri="{FF2B5EF4-FFF2-40B4-BE49-F238E27FC236}">
                <a16:creationId xmlns:a16="http://schemas.microsoft.com/office/drawing/2014/main" id="{D6204405-9E92-78B2-C664-D0F137B09F1A}"/>
              </a:ext>
            </a:extLst>
          </p:cNvPr>
          <p:cNvSpPr txBox="1"/>
          <p:nvPr/>
        </p:nvSpPr>
        <p:spPr>
          <a:xfrm>
            <a:off x="5886472" y="3875246"/>
            <a:ext cx="3576600" cy="391207"/>
          </a:xfrm>
          <a:prstGeom prst="rect">
            <a:avLst/>
          </a:prstGeom>
          <a:solidFill>
            <a:srgbClr val="154053"/>
          </a:solidFill>
          <a:ln w="19050" cap="flat" cmpd="sng">
            <a:solidFill>
              <a:srgbClr val="15405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106194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600" b="1">
              <a:solidFill>
                <a:srgbClr val="15405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106194" lvl="0" indent="0" algn="just" rtl="0">
              <a:lnSpc>
                <a:spcPct val="150000"/>
              </a:lnSpc>
              <a:spcBef>
                <a:spcPts val="600"/>
              </a:spcBef>
              <a:spcAft>
                <a:spcPts val="1000"/>
              </a:spcAft>
              <a:buNone/>
            </a:pPr>
            <a:endParaRPr sz="1600">
              <a:solidFill>
                <a:srgbClr val="15405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" name="Google Shape;260;p45">
            <a:extLst>
              <a:ext uri="{FF2B5EF4-FFF2-40B4-BE49-F238E27FC236}">
                <a16:creationId xmlns:a16="http://schemas.microsoft.com/office/drawing/2014/main" id="{A277B21D-0820-64AA-2B91-8BCC5A943534}"/>
              </a:ext>
            </a:extLst>
          </p:cNvPr>
          <p:cNvSpPr txBox="1"/>
          <p:nvPr/>
        </p:nvSpPr>
        <p:spPr>
          <a:xfrm>
            <a:off x="5886472" y="4266454"/>
            <a:ext cx="3474000" cy="1465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Noto Sans"/>
              <a:buChar char="●"/>
            </a:pPr>
            <a:r>
              <a:rPr lang="en" sz="1600" dirty="0"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rPr>
              <a:t>Women-led MSMEs</a:t>
            </a:r>
            <a:endParaRPr sz="1600" dirty="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457200" lvl="0" indent="-304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Noto Sans"/>
              <a:buChar char="●"/>
            </a:pPr>
            <a:r>
              <a:rPr lang="en" sz="1600" dirty="0"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rPr>
              <a:t>Worker organizations</a:t>
            </a:r>
            <a:endParaRPr sz="1600" dirty="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457200" lvl="0" indent="-304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Noto Sans"/>
              <a:buChar char="●"/>
            </a:pPr>
            <a:r>
              <a:rPr lang="en" sz="1600" dirty="0"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rPr>
              <a:t>Researchers</a:t>
            </a:r>
            <a:endParaRPr sz="1600" dirty="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457200" lvl="0" indent="-304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Noto Sans"/>
              <a:buChar char="●"/>
            </a:pPr>
            <a:r>
              <a:rPr lang="en" sz="1600" dirty="0"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rPr>
              <a:t>Donors and development actors</a:t>
            </a:r>
            <a:endParaRPr sz="1600" dirty="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31" name="Google Shape;261;p45">
            <a:extLst>
              <a:ext uri="{FF2B5EF4-FFF2-40B4-BE49-F238E27FC236}">
                <a16:creationId xmlns:a16="http://schemas.microsoft.com/office/drawing/2014/main" id="{47080075-ECCF-C428-EE4A-7AF8F2AA3506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74573" y="2135088"/>
            <a:ext cx="645000" cy="64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262;p45">
            <a:extLst>
              <a:ext uri="{FF2B5EF4-FFF2-40B4-BE49-F238E27FC236}">
                <a16:creationId xmlns:a16="http://schemas.microsoft.com/office/drawing/2014/main" id="{230CDEFC-5875-E3FF-6070-27C5F25EFA3D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41472" y="2135097"/>
            <a:ext cx="645000" cy="64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263;p45">
            <a:extLst>
              <a:ext uri="{FF2B5EF4-FFF2-40B4-BE49-F238E27FC236}">
                <a16:creationId xmlns:a16="http://schemas.microsoft.com/office/drawing/2014/main" id="{9873DA4A-CD54-E379-DE03-0FDE03558B0C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20124" y="2135110"/>
            <a:ext cx="645000" cy="64497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8;p45">
            <a:extLst>
              <a:ext uri="{FF2B5EF4-FFF2-40B4-BE49-F238E27FC236}">
                <a16:creationId xmlns:a16="http://schemas.microsoft.com/office/drawing/2014/main" id="{B9D60333-6E6E-B9F3-881B-53CEB8B00555}"/>
              </a:ext>
            </a:extLst>
          </p:cNvPr>
          <p:cNvSpPr txBox="1"/>
          <p:nvPr/>
        </p:nvSpPr>
        <p:spPr>
          <a:xfrm>
            <a:off x="5950271" y="3900005"/>
            <a:ext cx="3474000" cy="263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91440" lvl="0" indent="0" algn="ctr" rtl="0">
              <a:lnSpc>
                <a:spcPct val="150000"/>
              </a:lnSpc>
              <a:spcBef>
                <a:spcPts val="600"/>
              </a:spcBef>
              <a:spcAft>
                <a:spcPts val="30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" sz="1600" b="1" dirty="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Stakeholders</a:t>
            </a:r>
            <a:endParaRPr sz="1600" i="0" u="none" strike="noStrike" cap="none" dirty="0">
              <a:solidFill>
                <a:srgbClr val="FFFFF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7" name="Google Shape;254;p45">
            <a:extLst>
              <a:ext uri="{FF2B5EF4-FFF2-40B4-BE49-F238E27FC236}">
                <a16:creationId xmlns:a16="http://schemas.microsoft.com/office/drawing/2014/main" id="{DC46FCCA-250E-23D1-BC96-2351070F54AE}"/>
              </a:ext>
            </a:extLst>
          </p:cNvPr>
          <p:cNvSpPr txBox="1"/>
          <p:nvPr/>
        </p:nvSpPr>
        <p:spPr>
          <a:xfrm>
            <a:off x="1832320" y="3900004"/>
            <a:ext cx="3474000" cy="277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91440" lvl="0" indent="0" algn="ctr" rtl="0">
              <a:lnSpc>
                <a:spcPct val="150000"/>
              </a:lnSpc>
              <a:spcBef>
                <a:spcPts val="600"/>
              </a:spcBef>
              <a:spcAft>
                <a:spcPts val="30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" sz="1600" b="1" dirty="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Geographic Coverage</a:t>
            </a:r>
            <a:endParaRPr sz="1600" i="0" u="none" strike="noStrike" cap="none" dirty="0">
              <a:solidFill>
                <a:srgbClr val="FFFFF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3722045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E1CE2F4-D9D8-908E-886C-111542AD95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3618" y="2639441"/>
            <a:ext cx="2504764" cy="7895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4800" dirty="0"/>
              <a:t>Findings</a:t>
            </a:r>
          </a:p>
        </p:txBody>
      </p:sp>
      <p:sp>
        <p:nvSpPr>
          <p:cNvPr id="4" name="Google Shape;238;p43">
            <a:extLst>
              <a:ext uri="{FF2B5EF4-FFF2-40B4-BE49-F238E27FC236}">
                <a16:creationId xmlns:a16="http://schemas.microsoft.com/office/drawing/2014/main" id="{02E91D2B-72CA-E5E1-55E4-5DDE3397B495}"/>
              </a:ext>
            </a:extLst>
          </p:cNvPr>
          <p:cNvSpPr/>
          <p:nvPr/>
        </p:nvSpPr>
        <p:spPr>
          <a:xfrm>
            <a:off x="2375850" y="3429000"/>
            <a:ext cx="7440300" cy="54000"/>
          </a:xfrm>
          <a:prstGeom prst="rect">
            <a:avLst/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oto Sans"/>
              <a:ea typeface="Noto Sans"/>
              <a:cs typeface="Noto Sans"/>
              <a:sym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632571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4" name="Google Shape;274;p47"/>
          <p:cNvGraphicFramePr/>
          <p:nvPr/>
        </p:nvGraphicFramePr>
        <p:xfrm>
          <a:off x="593168" y="1569536"/>
          <a:ext cx="11005633" cy="4561266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968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371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45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b="1">
                          <a:solidFill>
                            <a:srgbClr val="FFFFFF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Climate Shocks </a:t>
                      </a:r>
                      <a:endParaRPr sz="2400" b="1">
                        <a:solidFill>
                          <a:srgbClr val="FFFFFF"/>
                        </a:solidFill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6786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b="1" dirty="0">
                          <a:solidFill>
                            <a:schemeClr val="dk1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Care Impacts</a:t>
                      </a:r>
                      <a:endParaRPr sz="2400" b="1" dirty="0">
                        <a:solidFill>
                          <a:schemeClr val="dk1"/>
                        </a:solidFill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9D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4600">
                <a:tc rowSpan="3">
                  <a:txBody>
                    <a:bodyPr/>
                    <a:lstStyle/>
                    <a:p>
                      <a:pPr marL="228600" lvl="0" indent="-1968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Font typeface="Noto Sans"/>
                        <a:buChar char="●"/>
                      </a:pPr>
                      <a:r>
                        <a:rPr lang="en" sz="1700"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Extreme heat</a:t>
                      </a:r>
                      <a:endParaRPr sz="17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  <a:p>
                      <a:pPr marL="228600" lvl="0" indent="-1968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Font typeface="Noto Sans"/>
                        <a:buChar char="●"/>
                      </a:pPr>
                      <a:r>
                        <a:rPr lang="en" sz="1700"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Flooding</a:t>
                      </a:r>
                      <a:endParaRPr sz="17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  <a:p>
                      <a:pPr marL="228600" lvl="0" indent="-1968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Font typeface="Noto Sans"/>
                        <a:buChar char="●"/>
                      </a:pPr>
                      <a:r>
                        <a:rPr lang="en" sz="1700"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Drought</a:t>
                      </a:r>
                      <a:endParaRPr sz="17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  <a:p>
                      <a:pPr marL="228600" lvl="0" indent="-1968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Font typeface="Noto Sans"/>
                        <a:buChar char="●"/>
                      </a:pPr>
                      <a:r>
                        <a:rPr lang="en" sz="1700"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Wildfires</a:t>
                      </a:r>
                      <a:endParaRPr sz="17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  <a:p>
                      <a:pPr marL="228600" lvl="0" indent="-1968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Font typeface="Noto Sans"/>
                        <a:buChar char="●"/>
                      </a:pPr>
                      <a:r>
                        <a:rPr lang="en" sz="1700"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Environmental degradation</a:t>
                      </a:r>
                      <a:endParaRPr sz="17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7E5E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b="1"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Increased Care Demands</a:t>
                      </a:r>
                      <a:endParaRPr sz="1700" b="1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  <a:p>
                      <a:pPr marL="457200" lvl="0" indent="-311150" algn="l" rtl="0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SzPts val="1300"/>
                        <a:buFont typeface="Noto Sans"/>
                        <a:buChar char="●"/>
                      </a:pPr>
                      <a:r>
                        <a:rPr lang="en" sz="1700">
                          <a:solidFill>
                            <a:schemeClr val="dk1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More time securing household essentials (water, fuel)</a:t>
                      </a:r>
                      <a:endParaRPr sz="1700">
                        <a:solidFill>
                          <a:schemeClr val="dk1"/>
                        </a:solidFill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  <a:p>
                      <a:pPr marL="4572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Font typeface="Noto Sans"/>
                        <a:buChar char="●"/>
                      </a:pPr>
                      <a:r>
                        <a:rPr lang="en" sz="1700"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More illness, injury, and disability </a:t>
                      </a:r>
                      <a:endParaRPr sz="17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  <a:p>
                      <a:pPr marL="4572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Font typeface="Noto Sans"/>
                        <a:buChar char="●"/>
                      </a:pPr>
                      <a:r>
                        <a:rPr lang="en" sz="1700"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Increased caregiving responsibilities</a:t>
                      </a:r>
                      <a:endParaRPr sz="17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  <a:p>
                      <a:pPr marL="4572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Font typeface="Noto Sans"/>
                        <a:buChar char="●"/>
                      </a:pPr>
                      <a:r>
                        <a:rPr lang="en" sz="1700"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Disrupted care arrangements from migration and displacement</a:t>
                      </a:r>
                      <a:endParaRPr sz="1700">
                        <a:solidFill>
                          <a:srgbClr val="000000"/>
                        </a:solidFill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EE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47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b="1" dirty="0"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Weakened</a:t>
                      </a:r>
                      <a:r>
                        <a:rPr lang="en" sz="1700" b="1" dirty="0">
                          <a:solidFill>
                            <a:srgbClr val="000000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 Care Systems</a:t>
                      </a:r>
                      <a:endParaRPr sz="1700" b="1" dirty="0">
                        <a:solidFill>
                          <a:srgbClr val="000000"/>
                        </a:solidFill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  <a:p>
                      <a:pPr marL="457200" lvl="0" indent="-311150" algn="l" rtl="0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SzPts val="1300"/>
                        <a:buFont typeface="Noto Sans"/>
                        <a:buChar char="●"/>
                      </a:pPr>
                      <a:r>
                        <a:rPr lang="en" sz="1700" dirty="0"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Damage to care-supporting infrastructure (water, energy, transport)</a:t>
                      </a:r>
                      <a:endParaRPr sz="1700" dirty="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  <a:p>
                      <a:pPr marL="4572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Font typeface="Noto Sans"/>
                        <a:buChar char="●"/>
                      </a:pPr>
                      <a:r>
                        <a:rPr lang="en" sz="1700" dirty="0"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Disrupted care services (childcare, education, healthcare)</a:t>
                      </a:r>
                      <a:endParaRPr sz="1700" dirty="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  <a:p>
                      <a:pPr marL="4572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Font typeface="Noto Sans"/>
                        <a:buChar char="●"/>
                      </a:pPr>
                      <a:r>
                        <a:rPr lang="en" sz="1700" dirty="0"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Reduced public investment and fiscal space</a:t>
                      </a:r>
                      <a:endParaRPr sz="1700" dirty="0">
                        <a:solidFill>
                          <a:srgbClr val="000000"/>
                        </a:solidFill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EE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69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75" name="Google Shape;275;p47"/>
          <p:cNvSpPr txBox="1"/>
          <p:nvPr/>
        </p:nvSpPr>
        <p:spPr>
          <a:xfrm>
            <a:off x="305767" y="295533"/>
            <a:ext cx="11580400" cy="9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SzPts val="2400"/>
            </a:pPr>
            <a:r>
              <a:rPr lang="en" sz="3200" b="1" dirty="0">
                <a:solidFill>
                  <a:schemeClr val="accent1">
                    <a:lumMod val="75000"/>
                  </a:schemeClr>
                </a:solidFill>
                <a:latin typeface="Noto Serif Toto"/>
                <a:ea typeface="Noto Serif Toto"/>
                <a:cs typeface="Noto Serif Toto"/>
                <a:sym typeface="Noto Serif Toto"/>
              </a:rPr>
              <a:t>Climate Shocks Increase Care Demands and Weaken Care Systems</a:t>
            </a:r>
            <a:endParaRPr sz="3200" b="1" dirty="0">
              <a:solidFill>
                <a:schemeClr val="accent1">
                  <a:lumMod val="75000"/>
                </a:schemeClr>
              </a:solidFill>
              <a:latin typeface="Noto Serif Toto"/>
              <a:ea typeface="Noto Serif Toto"/>
              <a:cs typeface="Noto Serif Toto"/>
              <a:sym typeface="Noto Serif T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3F2B0-05CA-C3F4-F22D-C81092F2B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oogle Shape;280;p48">
            <a:extLst>
              <a:ext uri="{FF2B5EF4-FFF2-40B4-BE49-F238E27FC236}">
                <a16:creationId xmlns:a16="http://schemas.microsoft.com/office/drawing/2014/main" id="{E3097F6C-3A35-62B5-1968-A646E683F1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36087537"/>
              </p:ext>
            </p:extLst>
          </p:nvPr>
        </p:nvGraphicFramePr>
        <p:xfrm>
          <a:off x="1481328" y="2066544"/>
          <a:ext cx="9015984" cy="3584447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953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57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053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28867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lt1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Labour Force Participation</a:t>
                      </a:r>
                      <a:endParaRPr b="1">
                        <a:solidFill>
                          <a:schemeClr val="lt1"/>
                        </a:solidFill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A889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chemeClr val="lt1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Enterprise Performance</a:t>
                      </a:r>
                      <a:endParaRPr b="1" dirty="0">
                        <a:solidFill>
                          <a:schemeClr val="lt1"/>
                        </a:solidFill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A889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b="1">
                          <a:solidFill>
                            <a:schemeClr val="lt1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Economic Wellbeing &amp; Resilience</a:t>
                      </a:r>
                      <a:endParaRPr b="1">
                        <a:solidFill>
                          <a:schemeClr val="lt1"/>
                        </a:solidFill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A88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5580">
                <a:tc>
                  <a:txBody>
                    <a:bodyPr/>
                    <a:lstStyle/>
                    <a:p>
                      <a:pPr marL="4572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Noto Sans"/>
                        <a:buChar char="●"/>
                      </a:pPr>
                      <a:r>
                        <a:rPr lang="en" sz="1600" dirty="0">
                          <a:solidFill>
                            <a:srgbClr val="000000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Reduced working hours</a:t>
                      </a:r>
                      <a:endParaRPr sz="1600" dirty="0">
                        <a:solidFill>
                          <a:srgbClr val="000000"/>
                        </a:solidFill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  <a:p>
                      <a:pPr marL="4572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Noto Sans"/>
                        <a:buChar char="●"/>
                      </a:pPr>
                      <a:r>
                        <a:rPr lang="en" sz="1600" dirty="0">
                          <a:solidFill>
                            <a:srgbClr val="000000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Shift toward informal or home-based work</a:t>
                      </a:r>
                      <a:endParaRPr sz="1600" dirty="0">
                        <a:solidFill>
                          <a:srgbClr val="000000"/>
                        </a:solidFill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  <a:p>
                      <a:pPr marL="4572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Noto Sans"/>
                        <a:buChar char="●"/>
                      </a:pPr>
                      <a:r>
                        <a:rPr lang="en" sz="1600" dirty="0">
                          <a:solidFill>
                            <a:srgbClr val="000000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Exit from labour force or enterprise</a:t>
                      </a:r>
                      <a:endParaRPr sz="1600" dirty="0">
                        <a:solidFill>
                          <a:srgbClr val="000000"/>
                        </a:solidFill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  <a:p>
                      <a:pPr marL="4572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Noto Sans"/>
                        <a:buChar char="●"/>
                      </a:pPr>
                      <a:r>
                        <a:rPr lang="en" sz="1600" dirty="0">
                          <a:solidFill>
                            <a:srgbClr val="000000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Reduced access to markets, training</a:t>
                      </a:r>
                      <a:r>
                        <a:rPr lang="en" sz="1600" dirty="0"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 </a:t>
                      </a:r>
                      <a:r>
                        <a:rPr lang="en" sz="1600" dirty="0">
                          <a:solidFill>
                            <a:srgbClr val="000000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and opportunities</a:t>
                      </a:r>
                      <a:endParaRPr sz="1600" dirty="0">
                        <a:solidFill>
                          <a:srgbClr val="000000"/>
                        </a:solidFill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FE3"/>
                    </a:solidFill>
                  </a:tcPr>
                </a:tc>
                <a:tc>
                  <a:txBody>
                    <a:bodyPr/>
                    <a:lstStyle/>
                    <a:p>
                      <a:pPr marL="4572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"/>
                        <a:buChar char="●"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Business interruptions</a:t>
                      </a:r>
                      <a:endParaRPr sz="1600" dirty="0">
                        <a:solidFill>
                          <a:schemeClr val="dk1"/>
                        </a:solidFill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  <a:p>
                      <a:pPr marL="4572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"/>
                        <a:buChar char="●"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Asset loss and damage</a:t>
                      </a:r>
                      <a:endParaRPr sz="1600" dirty="0">
                        <a:solidFill>
                          <a:schemeClr val="dk1"/>
                        </a:solidFill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  <a:p>
                      <a:pPr marL="4572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"/>
                        <a:buChar char="●"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Increased operating costs</a:t>
                      </a:r>
                      <a:endParaRPr sz="1600" dirty="0">
                        <a:solidFill>
                          <a:schemeClr val="dk1"/>
                        </a:solidFill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  <a:p>
                      <a:pPr marL="4572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"/>
                        <a:buChar char="●"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Workforce absenteeism</a:t>
                      </a:r>
                      <a:endParaRPr sz="1600" dirty="0">
                        <a:solidFill>
                          <a:schemeClr val="dk1"/>
                        </a:solidFill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  <a:p>
                      <a:pPr marL="4572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"/>
                        <a:buChar char="●"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Reduced productivity and earnings</a:t>
                      </a:r>
                      <a:endParaRPr sz="1600" dirty="0">
                        <a:solidFill>
                          <a:schemeClr val="dk1"/>
                        </a:solidFill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FE3"/>
                    </a:solidFill>
                  </a:tcPr>
                </a:tc>
                <a:tc>
                  <a:txBody>
                    <a:bodyPr/>
                    <a:lstStyle/>
                    <a:p>
                      <a:pPr marL="4572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"/>
                        <a:buChar char="●"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Income instability</a:t>
                      </a:r>
                      <a:endParaRPr sz="1600" dirty="0">
                        <a:solidFill>
                          <a:schemeClr val="dk1"/>
                        </a:solidFill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  <a:p>
                      <a:pPr marL="4572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"/>
                        <a:buChar char="●"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Asset depletion and rising debt</a:t>
                      </a:r>
                      <a:endParaRPr sz="1600" dirty="0">
                        <a:solidFill>
                          <a:schemeClr val="dk1"/>
                        </a:solidFill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  <a:p>
                      <a:pPr marL="4572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"/>
                        <a:buChar char="●"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Reduced capacity to adapt and recover</a:t>
                      </a:r>
                      <a:endParaRPr sz="1600" dirty="0">
                        <a:solidFill>
                          <a:schemeClr val="dk1"/>
                        </a:solidFill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  <a:p>
                      <a:pPr marL="4572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"/>
                        <a:buChar char="●"/>
                      </a:pPr>
                      <a:r>
                        <a:rPr lang="en" sz="1600" dirty="0">
                          <a:solidFill>
                            <a:schemeClr val="dk1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Increased vulnerability over time</a:t>
                      </a:r>
                      <a:endParaRPr sz="1600" dirty="0">
                        <a:solidFill>
                          <a:schemeClr val="dk1"/>
                        </a:solidFill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None/>
                      </a:pPr>
                      <a:endParaRPr sz="1600" b="1" dirty="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F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Google Shape;281;p48">
            <a:extLst>
              <a:ext uri="{FF2B5EF4-FFF2-40B4-BE49-F238E27FC236}">
                <a16:creationId xmlns:a16="http://schemas.microsoft.com/office/drawing/2014/main" id="{DA80C811-A30E-D75D-5E90-F44D1D1FA96D}"/>
              </a:ext>
            </a:extLst>
          </p:cNvPr>
          <p:cNvSpPr txBox="1"/>
          <p:nvPr/>
        </p:nvSpPr>
        <p:spPr>
          <a:xfrm>
            <a:off x="1232342" y="731519"/>
            <a:ext cx="9639873" cy="6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3200" b="1" dirty="0">
                <a:solidFill>
                  <a:schemeClr val="accent1">
                    <a:lumMod val="75000"/>
                  </a:schemeClr>
                </a:solidFill>
                <a:latin typeface="Noto Serif Toto"/>
                <a:ea typeface="Noto Serif Toto"/>
                <a:cs typeface="Noto Serif Toto"/>
                <a:sym typeface="Noto Serif Toto"/>
              </a:rPr>
              <a:t>Care and Climate Pressures Directly Affect Women-Led MSMEs</a:t>
            </a:r>
            <a:endParaRPr sz="3200" b="1" dirty="0">
              <a:solidFill>
                <a:schemeClr val="accent1">
                  <a:lumMod val="75000"/>
                </a:schemeClr>
              </a:solidFill>
              <a:latin typeface="Noto Serif Toto"/>
              <a:ea typeface="Noto Serif Toto"/>
              <a:cs typeface="Noto Serif Toto"/>
              <a:sym typeface="Noto Serif Toto"/>
            </a:endParaRPr>
          </a:p>
        </p:txBody>
      </p:sp>
    </p:spTree>
    <p:extLst>
      <p:ext uri="{BB962C8B-B14F-4D97-AF65-F5344CB8AC3E}">
        <p14:creationId xmlns:p14="http://schemas.microsoft.com/office/powerpoint/2010/main" val="2619555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9"/>
          <p:cNvSpPr txBox="1">
            <a:spLocks noGrp="1"/>
          </p:cNvSpPr>
          <p:nvPr>
            <p:ph type="title"/>
          </p:nvPr>
        </p:nvSpPr>
        <p:spPr>
          <a:xfrm>
            <a:off x="305500" y="186967"/>
            <a:ext cx="115776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dirty="0"/>
              <a:t>90% of surveyed care enterprises reported climate change has affected their operations.</a:t>
            </a:r>
            <a:endParaRPr dirty="0"/>
          </a:p>
        </p:txBody>
      </p:sp>
      <p:grpSp>
        <p:nvGrpSpPr>
          <p:cNvPr id="287" name="Google Shape;287;p49"/>
          <p:cNvGrpSpPr/>
          <p:nvPr/>
        </p:nvGrpSpPr>
        <p:grpSpPr>
          <a:xfrm>
            <a:off x="1033353" y="1720558"/>
            <a:ext cx="10257363" cy="4940453"/>
            <a:chOff x="2788675" y="1592050"/>
            <a:chExt cx="6144095" cy="2959301"/>
          </a:xfrm>
        </p:grpSpPr>
        <p:pic>
          <p:nvPicPr>
            <p:cNvPr id="288" name="Google Shape;288;p4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788675" y="1592050"/>
              <a:ext cx="6135251" cy="295930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89" name="Google Shape;289;p49"/>
            <p:cNvGrpSpPr/>
            <p:nvPr/>
          </p:nvGrpSpPr>
          <p:grpSpPr>
            <a:xfrm>
              <a:off x="3303575" y="1675813"/>
              <a:ext cx="5629195" cy="2086925"/>
              <a:chOff x="4038675" y="1818875"/>
              <a:chExt cx="5629195" cy="2086925"/>
            </a:xfrm>
          </p:grpSpPr>
          <p:sp>
            <p:nvSpPr>
              <p:cNvPr id="290" name="Google Shape;290;p49"/>
              <p:cNvSpPr txBox="1"/>
              <p:nvPr/>
            </p:nvSpPr>
            <p:spPr>
              <a:xfrm>
                <a:off x="4038675" y="1818875"/>
                <a:ext cx="428100" cy="34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52633" tIns="152633" rIns="152633" bIns="152633" anchor="t" anchorCtr="0">
                <a:noAutofit/>
              </a:bodyPr>
              <a:lstStyle/>
              <a:p>
                <a:pPr>
                  <a:lnSpc>
                    <a:spcPct val="90000"/>
                  </a:lnSpc>
                  <a:buSzPts val="344"/>
                </a:pPr>
                <a:r>
                  <a:rPr lang="en" sz="1211">
                    <a:solidFill>
                      <a:schemeClr val="lt1"/>
                    </a:solidFill>
                    <a:latin typeface="Noto Sans"/>
                    <a:ea typeface="Noto Sans"/>
                    <a:cs typeface="Noto Sans"/>
                    <a:sym typeface="Noto Sans"/>
                  </a:rPr>
                  <a:t>50%</a:t>
                </a:r>
                <a:endParaRPr sz="1211">
                  <a:solidFill>
                    <a:schemeClr val="lt1"/>
                  </a:solidFill>
                  <a:latin typeface="Noto Sans"/>
                  <a:ea typeface="Noto Sans"/>
                  <a:cs typeface="Noto Sans"/>
                  <a:sym typeface="Noto Sans"/>
                </a:endParaRPr>
              </a:p>
            </p:txBody>
          </p:sp>
          <p:sp>
            <p:nvSpPr>
              <p:cNvPr id="291" name="Google Shape;291;p49"/>
              <p:cNvSpPr txBox="1"/>
              <p:nvPr/>
            </p:nvSpPr>
            <p:spPr>
              <a:xfrm>
                <a:off x="4877451" y="2011399"/>
                <a:ext cx="428100" cy="34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52633" tIns="152633" rIns="152633" bIns="152633" anchor="t" anchorCtr="0">
                <a:noAutofit/>
              </a:bodyPr>
              <a:lstStyle/>
              <a:p>
                <a:pPr>
                  <a:lnSpc>
                    <a:spcPct val="90000"/>
                  </a:lnSpc>
                  <a:buSzPts val="344"/>
                </a:pPr>
                <a:r>
                  <a:rPr lang="en" sz="1211">
                    <a:solidFill>
                      <a:schemeClr val="lt1"/>
                    </a:solidFill>
                    <a:latin typeface="Noto Sans"/>
                    <a:ea typeface="Noto Sans"/>
                    <a:cs typeface="Noto Sans"/>
                    <a:sym typeface="Noto Sans"/>
                  </a:rPr>
                  <a:t>46%</a:t>
                </a:r>
                <a:endParaRPr sz="1211">
                  <a:solidFill>
                    <a:schemeClr val="lt1"/>
                  </a:solidFill>
                  <a:latin typeface="Noto Sans"/>
                  <a:ea typeface="Noto Sans"/>
                  <a:cs typeface="Noto Sans"/>
                  <a:sym typeface="Noto Sans"/>
                </a:endParaRPr>
              </a:p>
            </p:txBody>
          </p:sp>
          <p:sp>
            <p:nvSpPr>
              <p:cNvPr id="292" name="Google Shape;292;p49"/>
              <p:cNvSpPr txBox="1"/>
              <p:nvPr/>
            </p:nvSpPr>
            <p:spPr>
              <a:xfrm>
                <a:off x="5743201" y="2011399"/>
                <a:ext cx="428100" cy="34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52633" tIns="152633" rIns="152633" bIns="152633" anchor="t" anchorCtr="0">
                <a:noAutofit/>
              </a:bodyPr>
              <a:lstStyle/>
              <a:p>
                <a:pPr>
                  <a:lnSpc>
                    <a:spcPct val="90000"/>
                  </a:lnSpc>
                  <a:buSzPts val="344"/>
                </a:pPr>
                <a:r>
                  <a:rPr lang="en" sz="1211">
                    <a:solidFill>
                      <a:schemeClr val="dk2"/>
                    </a:solidFill>
                    <a:latin typeface="Noto Sans"/>
                    <a:ea typeface="Noto Sans"/>
                    <a:cs typeface="Noto Sans"/>
                    <a:sym typeface="Noto Sans"/>
                  </a:rPr>
                  <a:t>46%</a:t>
                </a:r>
                <a:endParaRPr sz="1211">
                  <a:solidFill>
                    <a:schemeClr val="dk2"/>
                  </a:solidFill>
                  <a:latin typeface="Noto Sans"/>
                  <a:ea typeface="Noto Sans"/>
                  <a:cs typeface="Noto Sans"/>
                  <a:sym typeface="Noto Sans"/>
                </a:endParaRPr>
              </a:p>
            </p:txBody>
          </p:sp>
          <p:sp>
            <p:nvSpPr>
              <p:cNvPr id="293" name="Google Shape;293;p49"/>
              <p:cNvSpPr txBox="1"/>
              <p:nvPr/>
            </p:nvSpPr>
            <p:spPr>
              <a:xfrm>
                <a:off x="6624203" y="2606136"/>
                <a:ext cx="428100" cy="34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52633" tIns="152633" rIns="152633" bIns="152633" anchor="t" anchorCtr="0">
                <a:noAutofit/>
              </a:bodyPr>
              <a:lstStyle/>
              <a:p>
                <a:pPr>
                  <a:lnSpc>
                    <a:spcPct val="90000"/>
                  </a:lnSpc>
                  <a:buSzPts val="344"/>
                </a:pPr>
                <a:r>
                  <a:rPr lang="en" sz="1211">
                    <a:solidFill>
                      <a:schemeClr val="lt1"/>
                    </a:solidFill>
                    <a:latin typeface="Noto Sans"/>
                    <a:ea typeface="Noto Sans"/>
                    <a:cs typeface="Noto Sans"/>
                    <a:sym typeface="Noto Sans"/>
                  </a:rPr>
                  <a:t>32%</a:t>
                </a:r>
                <a:endParaRPr sz="1211">
                  <a:solidFill>
                    <a:schemeClr val="lt1"/>
                  </a:solidFill>
                  <a:latin typeface="Noto Sans"/>
                  <a:ea typeface="Noto Sans"/>
                  <a:cs typeface="Noto Sans"/>
                  <a:sym typeface="Noto Sans"/>
                </a:endParaRPr>
              </a:p>
            </p:txBody>
          </p:sp>
          <p:sp>
            <p:nvSpPr>
              <p:cNvPr id="294" name="Google Shape;294;p49"/>
              <p:cNvSpPr txBox="1"/>
              <p:nvPr/>
            </p:nvSpPr>
            <p:spPr>
              <a:xfrm>
                <a:off x="7486155" y="2779375"/>
                <a:ext cx="428100" cy="34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52633" tIns="152633" rIns="152633" bIns="152633" anchor="t" anchorCtr="0">
                <a:noAutofit/>
              </a:bodyPr>
              <a:lstStyle/>
              <a:p>
                <a:pPr>
                  <a:lnSpc>
                    <a:spcPct val="90000"/>
                  </a:lnSpc>
                  <a:buSzPts val="344"/>
                </a:pPr>
                <a:r>
                  <a:rPr lang="en" sz="1211">
                    <a:solidFill>
                      <a:schemeClr val="dk2"/>
                    </a:solidFill>
                    <a:latin typeface="Noto Sans"/>
                    <a:ea typeface="Noto Sans"/>
                    <a:cs typeface="Noto Sans"/>
                    <a:sym typeface="Noto Sans"/>
                  </a:rPr>
                  <a:t>27%</a:t>
                </a:r>
                <a:endParaRPr sz="1211">
                  <a:solidFill>
                    <a:schemeClr val="dk2"/>
                  </a:solidFill>
                  <a:latin typeface="Noto Sans"/>
                  <a:ea typeface="Noto Sans"/>
                  <a:cs typeface="Noto Sans"/>
                  <a:sym typeface="Noto Sans"/>
                </a:endParaRPr>
              </a:p>
            </p:txBody>
          </p:sp>
          <p:sp>
            <p:nvSpPr>
              <p:cNvPr id="295" name="Google Shape;295;p49"/>
              <p:cNvSpPr txBox="1"/>
              <p:nvPr/>
            </p:nvSpPr>
            <p:spPr>
              <a:xfrm>
                <a:off x="9239770" y="3556900"/>
                <a:ext cx="428100" cy="34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52633" tIns="152633" rIns="152633" bIns="152633" anchor="t" anchorCtr="0">
                <a:noAutofit/>
              </a:bodyPr>
              <a:lstStyle/>
              <a:p>
                <a:pPr>
                  <a:lnSpc>
                    <a:spcPct val="90000"/>
                  </a:lnSpc>
                  <a:buSzPts val="344"/>
                </a:pPr>
                <a:r>
                  <a:rPr lang="en" sz="1211">
                    <a:solidFill>
                      <a:schemeClr val="dk2"/>
                    </a:solidFill>
                    <a:latin typeface="Noto Sans"/>
                    <a:ea typeface="Noto Sans"/>
                    <a:cs typeface="Noto Sans"/>
                    <a:sym typeface="Noto Sans"/>
                  </a:rPr>
                  <a:t>9%</a:t>
                </a:r>
                <a:endParaRPr sz="1211">
                  <a:solidFill>
                    <a:schemeClr val="dk2"/>
                  </a:solidFill>
                  <a:latin typeface="Noto Sans"/>
                  <a:ea typeface="Noto Sans"/>
                  <a:cs typeface="Noto Sans"/>
                  <a:sym typeface="Noto Sans"/>
                </a:endParaRPr>
              </a:p>
            </p:txBody>
          </p:sp>
        </p:grpSp>
        <p:sp>
          <p:nvSpPr>
            <p:cNvPr id="296" name="Google Shape;296;p49"/>
            <p:cNvSpPr txBox="1"/>
            <p:nvPr/>
          </p:nvSpPr>
          <p:spPr>
            <a:xfrm>
              <a:off x="7611231" y="2843274"/>
              <a:ext cx="428100" cy="34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633" tIns="152633" rIns="152633" bIns="152633" anchor="t" anchorCtr="0">
              <a:noAutofit/>
            </a:bodyPr>
            <a:lstStyle/>
            <a:p>
              <a:pPr>
                <a:lnSpc>
                  <a:spcPct val="90000"/>
                </a:lnSpc>
                <a:buSzPts val="344"/>
              </a:pPr>
              <a:r>
                <a:rPr lang="en" sz="1211">
                  <a:solidFill>
                    <a:schemeClr val="lt1"/>
                  </a:solidFill>
                  <a:latin typeface="Noto Sans"/>
                  <a:ea typeface="Noto Sans"/>
                  <a:cs typeface="Noto Sans"/>
                  <a:sym typeface="Noto Sans"/>
                </a:rPr>
                <a:t>23%</a:t>
              </a:r>
              <a:endParaRPr sz="1211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50"/>
          <p:cNvSpPr txBox="1"/>
          <p:nvPr/>
        </p:nvSpPr>
        <p:spPr>
          <a:xfrm>
            <a:off x="305800" y="346333"/>
            <a:ext cx="11580400" cy="9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SzPts val="2400"/>
            </a:pPr>
            <a:r>
              <a:rPr lang="en" sz="3200" b="1" dirty="0">
                <a:solidFill>
                  <a:srgbClr val="053449"/>
                </a:solidFill>
                <a:latin typeface="Noto Serif Toto"/>
                <a:ea typeface="Noto Serif Toto"/>
                <a:cs typeface="Noto Serif Toto"/>
                <a:sym typeface="Noto Serif Toto"/>
              </a:rPr>
              <a:t>Why Climate and Care Risks Disproportionately Affect Women-Led MSMEs</a:t>
            </a:r>
            <a:endParaRPr sz="3200" b="1" dirty="0">
              <a:solidFill>
                <a:srgbClr val="053449"/>
              </a:solidFill>
              <a:latin typeface="Noto Serif Toto"/>
              <a:ea typeface="Noto Serif Toto"/>
              <a:cs typeface="Noto Serif Toto"/>
              <a:sym typeface="Noto Serif Toto"/>
            </a:endParaRPr>
          </a:p>
        </p:txBody>
      </p:sp>
      <p:grpSp>
        <p:nvGrpSpPr>
          <p:cNvPr id="302" name="Google Shape;302;p50"/>
          <p:cNvGrpSpPr/>
          <p:nvPr/>
        </p:nvGrpSpPr>
        <p:grpSpPr>
          <a:xfrm>
            <a:off x="522419" y="1568115"/>
            <a:ext cx="3719556" cy="4377375"/>
            <a:chOff x="1660805" y="1171217"/>
            <a:chExt cx="1942800" cy="1947000"/>
          </a:xfrm>
        </p:grpSpPr>
        <p:sp>
          <p:nvSpPr>
            <p:cNvPr id="303" name="Google Shape;303;p50"/>
            <p:cNvSpPr/>
            <p:nvPr/>
          </p:nvSpPr>
          <p:spPr>
            <a:xfrm>
              <a:off x="1660805" y="1171217"/>
              <a:ext cx="1942800" cy="1947000"/>
            </a:xfrm>
            <a:prstGeom prst="round1Rect">
              <a:avLst>
                <a:gd name="adj" fmla="val 17446"/>
              </a:avLst>
            </a:prstGeom>
            <a:solidFill>
              <a:srgbClr val="FC9DAC"/>
            </a:solidFill>
            <a:ln>
              <a:noFill/>
            </a:ln>
          </p:spPr>
          <p:txBody>
            <a:bodyPr spcFirstLastPara="1" wrap="square" lIns="175033" tIns="175033" rIns="175033" bIns="175033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04" name="Google Shape;304;p50"/>
            <p:cNvSpPr txBox="1"/>
            <p:nvPr/>
          </p:nvSpPr>
          <p:spPr>
            <a:xfrm>
              <a:off x="1879859" y="1232748"/>
              <a:ext cx="1451700" cy="228600"/>
            </a:xfrm>
            <a:prstGeom prst="rect">
              <a:avLst/>
            </a:prstGeom>
            <a:solidFill>
              <a:srgbClr val="FC9DAC"/>
            </a:solidFill>
            <a:ln>
              <a:noFill/>
            </a:ln>
          </p:spPr>
          <p:txBody>
            <a:bodyPr spcFirstLastPara="1" wrap="square" lIns="175033" tIns="175033" rIns="175033" bIns="175033" anchor="t" anchorCtr="0">
              <a:noAutofit/>
            </a:bodyPr>
            <a:lstStyle/>
            <a:p>
              <a:pPr algn="ctr"/>
              <a:r>
                <a:rPr lang="en" sz="2000" b="1">
                  <a:solidFill>
                    <a:schemeClr val="dk1"/>
                  </a:solidFill>
                  <a:latin typeface="Noto Sans"/>
                  <a:ea typeface="Noto Sans"/>
                  <a:cs typeface="Noto Sans"/>
                  <a:sym typeface="Noto Sans"/>
                </a:rPr>
                <a:t>Physical Vulnerability</a:t>
              </a:r>
              <a:endParaRPr sz="20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endParaRPr>
            </a:p>
          </p:txBody>
        </p:sp>
        <p:sp>
          <p:nvSpPr>
            <p:cNvPr id="305" name="Google Shape;305;p50"/>
            <p:cNvSpPr txBox="1"/>
            <p:nvPr/>
          </p:nvSpPr>
          <p:spPr>
            <a:xfrm>
              <a:off x="1723056" y="1681359"/>
              <a:ext cx="1767900" cy="1323600"/>
            </a:xfrm>
            <a:prstGeom prst="rect">
              <a:avLst/>
            </a:prstGeom>
            <a:solidFill>
              <a:srgbClr val="FC9DAC"/>
            </a:solidFill>
            <a:ln>
              <a:noFill/>
            </a:ln>
          </p:spPr>
          <p:txBody>
            <a:bodyPr spcFirstLastPara="1" wrap="square" lIns="175033" tIns="175033" rIns="175033" bIns="175033" anchor="t" anchorCtr="0">
              <a:noAutofit/>
            </a:bodyPr>
            <a:lstStyle/>
            <a:p>
              <a:pPr marL="304792" indent="-342891">
                <a:lnSpc>
                  <a:spcPct val="115000"/>
                </a:lnSpc>
                <a:buClr>
                  <a:schemeClr val="dk1"/>
                </a:buClr>
                <a:buSzPts val="1350"/>
                <a:buFont typeface="Noto Sans"/>
                <a:buChar char="●"/>
              </a:pPr>
              <a:r>
                <a:rPr lang="en" dirty="0">
                  <a:solidFill>
                    <a:schemeClr val="dk1"/>
                  </a:solidFill>
                  <a:latin typeface="Noto Sans"/>
                  <a:ea typeface="Noto Sans"/>
                  <a:cs typeface="Noto Sans"/>
                  <a:sym typeface="Noto Sans"/>
                </a:rPr>
                <a:t>Greater exposure to climate hazards</a:t>
              </a:r>
              <a:endParaRPr dirty="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endParaRPr>
            </a:p>
            <a:p>
              <a:pPr marL="304792" indent="-342891">
                <a:lnSpc>
                  <a:spcPct val="115000"/>
                </a:lnSpc>
                <a:buClr>
                  <a:schemeClr val="dk1"/>
                </a:buClr>
                <a:buSzPts val="1350"/>
                <a:buFont typeface="Noto Sans"/>
                <a:buChar char="●"/>
              </a:pPr>
              <a:r>
                <a:rPr lang="en" dirty="0">
                  <a:solidFill>
                    <a:schemeClr val="dk1"/>
                  </a:solidFill>
                  <a:latin typeface="Noto Sans"/>
                  <a:ea typeface="Noto Sans"/>
                  <a:cs typeface="Noto Sans"/>
                  <a:sym typeface="Noto Sans"/>
                </a:rPr>
                <a:t>Unsafe working environments</a:t>
              </a:r>
              <a:endParaRPr dirty="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endParaRPr>
            </a:p>
            <a:p>
              <a:pPr marL="304792" indent="-342891">
                <a:lnSpc>
                  <a:spcPct val="115000"/>
                </a:lnSpc>
                <a:buClr>
                  <a:schemeClr val="dk1"/>
                </a:buClr>
                <a:buSzPts val="1350"/>
                <a:buFont typeface="Noto Sans"/>
                <a:buChar char="●"/>
              </a:pPr>
              <a:r>
                <a:rPr lang="en" dirty="0">
                  <a:solidFill>
                    <a:schemeClr val="dk1"/>
                  </a:solidFill>
                  <a:latin typeface="Noto Sans"/>
                  <a:ea typeface="Noto Sans"/>
                  <a:cs typeface="Noto Sans"/>
                  <a:sym typeface="Noto Sans"/>
                </a:rPr>
                <a:t>Limited access to climate-resilient infrastructure</a:t>
              </a:r>
              <a:endParaRPr dirty="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endParaRPr>
            </a:p>
          </p:txBody>
        </p:sp>
      </p:grpSp>
      <p:sp>
        <p:nvSpPr>
          <p:cNvPr id="306" name="Google Shape;306;p50"/>
          <p:cNvSpPr/>
          <p:nvPr/>
        </p:nvSpPr>
        <p:spPr>
          <a:xfrm>
            <a:off x="4236200" y="1567917"/>
            <a:ext cx="3719600" cy="4377200"/>
          </a:xfrm>
          <a:prstGeom prst="round2SameRect">
            <a:avLst>
              <a:gd name="adj1" fmla="val 18098"/>
              <a:gd name="adj2" fmla="val 0"/>
            </a:avLst>
          </a:prstGeom>
          <a:solidFill>
            <a:srgbClr val="367868"/>
          </a:solidFill>
          <a:ln>
            <a:noFill/>
          </a:ln>
        </p:spPr>
        <p:txBody>
          <a:bodyPr spcFirstLastPara="1" wrap="square" lIns="175033" tIns="175033" rIns="175033" bIns="175033" anchor="ctr" anchorCtr="0">
            <a:noAutofit/>
          </a:bodyPr>
          <a:lstStyle/>
          <a:p>
            <a:endParaRPr sz="2400"/>
          </a:p>
        </p:txBody>
      </p:sp>
      <p:sp>
        <p:nvSpPr>
          <p:cNvPr id="307" name="Google Shape;307;p50"/>
          <p:cNvSpPr/>
          <p:nvPr/>
        </p:nvSpPr>
        <p:spPr>
          <a:xfrm flipH="1">
            <a:off x="7948900" y="1604051"/>
            <a:ext cx="3719600" cy="4341200"/>
          </a:xfrm>
          <a:prstGeom prst="round1Rect">
            <a:avLst>
              <a:gd name="adj" fmla="val 17446"/>
            </a:avLst>
          </a:prstGeom>
          <a:solidFill>
            <a:srgbClr val="3A889B"/>
          </a:solidFill>
          <a:ln>
            <a:noFill/>
          </a:ln>
        </p:spPr>
        <p:txBody>
          <a:bodyPr spcFirstLastPara="1" wrap="square" lIns="175033" tIns="175033" rIns="175033" bIns="175033" anchor="ctr" anchorCtr="0">
            <a:noAutofit/>
          </a:bodyPr>
          <a:lstStyle/>
          <a:p>
            <a:endParaRPr sz="2400"/>
          </a:p>
        </p:txBody>
      </p:sp>
      <p:grpSp>
        <p:nvGrpSpPr>
          <p:cNvPr id="308" name="Google Shape;308;p50"/>
          <p:cNvGrpSpPr/>
          <p:nvPr/>
        </p:nvGrpSpPr>
        <p:grpSpPr>
          <a:xfrm>
            <a:off x="3993851" y="3180420"/>
            <a:ext cx="498499" cy="555072"/>
            <a:chOff x="3157188" y="909150"/>
            <a:chExt cx="470400" cy="470400"/>
          </a:xfrm>
        </p:grpSpPr>
        <p:sp>
          <p:nvSpPr>
            <p:cNvPr id="309" name="Google Shape;309;p50"/>
            <p:cNvSpPr/>
            <p:nvPr/>
          </p:nvSpPr>
          <p:spPr>
            <a:xfrm>
              <a:off x="3157188" y="909150"/>
              <a:ext cx="470400" cy="4704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75033" tIns="175033" rIns="175033" bIns="175033" anchor="ctr" anchorCtr="0">
              <a:noAutofit/>
            </a:bodyPr>
            <a:lstStyle/>
            <a:p>
              <a:endParaRPr sz="2400">
                <a:solidFill>
                  <a:srgbClr val="1F1F1F"/>
                </a:solidFill>
              </a:endParaRPr>
            </a:p>
          </p:txBody>
        </p:sp>
        <p:sp>
          <p:nvSpPr>
            <p:cNvPr id="310" name="Google Shape;310;p50"/>
            <p:cNvSpPr/>
            <p:nvPr/>
          </p:nvSpPr>
          <p:spPr>
            <a:xfrm>
              <a:off x="3243138" y="995100"/>
              <a:ext cx="298500" cy="298500"/>
            </a:xfrm>
            <a:prstGeom prst="mathPlus">
              <a:avLst>
                <a:gd name="adj1" fmla="val 99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75033" tIns="175033" rIns="175033" bIns="175033" anchor="ctr" anchorCtr="0">
              <a:noAutofit/>
            </a:bodyPr>
            <a:lstStyle/>
            <a:p>
              <a:endParaRPr sz="2400">
                <a:solidFill>
                  <a:schemeClr val="dk1"/>
                </a:solidFill>
              </a:endParaRPr>
            </a:p>
          </p:txBody>
        </p:sp>
      </p:grpSp>
      <p:grpSp>
        <p:nvGrpSpPr>
          <p:cNvPr id="311" name="Google Shape;311;p50"/>
          <p:cNvGrpSpPr/>
          <p:nvPr/>
        </p:nvGrpSpPr>
        <p:grpSpPr>
          <a:xfrm>
            <a:off x="7706549" y="3180420"/>
            <a:ext cx="498499" cy="555072"/>
            <a:chOff x="3157188" y="909150"/>
            <a:chExt cx="470400" cy="470400"/>
          </a:xfrm>
        </p:grpSpPr>
        <p:sp>
          <p:nvSpPr>
            <p:cNvPr id="312" name="Google Shape;312;p50"/>
            <p:cNvSpPr/>
            <p:nvPr/>
          </p:nvSpPr>
          <p:spPr>
            <a:xfrm>
              <a:off x="3157188" y="909150"/>
              <a:ext cx="470400" cy="4704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75033" tIns="175033" rIns="175033" bIns="175033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3" name="Google Shape;313;p50"/>
            <p:cNvSpPr/>
            <p:nvPr/>
          </p:nvSpPr>
          <p:spPr>
            <a:xfrm>
              <a:off x="3243138" y="995100"/>
              <a:ext cx="298500" cy="298500"/>
            </a:xfrm>
            <a:prstGeom prst="mathPlus">
              <a:avLst>
                <a:gd name="adj1" fmla="val 99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75033" tIns="175033" rIns="175033" bIns="175033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314" name="Google Shape;314;p50"/>
          <p:cNvSpPr txBox="1"/>
          <p:nvPr/>
        </p:nvSpPr>
        <p:spPr>
          <a:xfrm>
            <a:off x="4705835" y="1705384"/>
            <a:ext cx="2587600" cy="4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5033" tIns="175033" rIns="175033" bIns="175033" anchor="t" anchorCtr="0">
            <a:noAutofit/>
          </a:bodyPr>
          <a:lstStyle/>
          <a:p>
            <a:pPr algn="ctr"/>
            <a:r>
              <a:rPr lang="en" sz="2000" b="1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Social Vulnerability</a:t>
            </a:r>
            <a:endParaRPr sz="2000">
              <a:solidFill>
                <a:srgbClr val="FFFFF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315" name="Google Shape;315;p50"/>
          <p:cNvSpPr txBox="1"/>
          <p:nvPr/>
        </p:nvSpPr>
        <p:spPr>
          <a:xfrm>
            <a:off x="8419099" y="1751477"/>
            <a:ext cx="2779200" cy="4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5033" tIns="175033" rIns="175033" bIns="175033" anchor="t" anchorCtr="0">
            <a:noAutofit/>
          </a:bodyPr>
          <a:lstStyle/>
          <a:p>
            <a:pPr algn="ctr"/>
            <a:r>
              <a:rPr lang="en" sz="2000" b="1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Institutional Vulnerability</a:t>
            </a:r>
            <a:endParaRPr sz="2000">
              <a:solidFill>
                <a:srgbClr val="FFFFF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316" name="Google Shape;316;p50"/>
          <p:cNvSpPr txBox="1"/>
          <p:nvPr/>
        </p:nvSpPr>
        <p:spPr>
          <a:xfrm>
            <a:off x="4486633" y="2686148"/>
            <a:ext cx="3217600" cy="27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5033" tIns="175033" rIns="175033" bIns="175033" anchor="t" anchorCtr="0">
            <a:noAutofit/>
          </a:bodyPr>
          <a:lstStyle/>
          <a:p>
            <a:pPr marL="304792" indent="-342891">
              <a:lnSpc>
                <a:spcPct val="115000"/>
              </a:lnSpc>
              <a:buClr>
                <a:schemeClr val="lt1"/>
              </a:buClr>
              <a:buSzPts val="1350"/>
              <a:buFont typeface="Noto Sans"/>
              <a:buChar char="●"/>
            </a:pPr>
            <a:r>
              <a:rPr lang="en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Time poverty and competing care demands</a:t>
            </a:r>
            <a:endParaRPr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304792" indent="-342891">
              <a:lnSpc>
                <a:spcPct val="115000"/>
              </a:lnSpc>
              <a:buClr>
                <a:schemeClr val="lt1"/>
              </a:buClr>
              <a:buSzPts val="1350"/>
              <a:buFont typeface="Noto Sans"/>
              <a:buChar char="●"/>
            </a:pPr>
            <a:r>
              <a:rPr lang="en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Reduced flexibility to adapt work schedules</a:t>
            </a:r>
            <a:endParaRPr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304792" indent="-342891">
              <a:lnSpc>
                <a:spcPct val="115000"/>
              </a:lnSpc>
              <a:buClr>
                <a:schemeClr val="lt1"/>
              </a:buClr>
              <a:buSzPts val="1350"/>
              <a:buFont typeface="Noto Sans"/>
              <a:buChar char="●"/>
            </a:pPr>
            <a:r>
              <a:rPr lang="en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Unequal access to climate-related information and training</a:t>
            </a:r>
            <a:endParaRPr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317" name="Google Shape;317;p50"/>
          <p:cNvSpPr txBox="1"/>
          <p:nvPr/>
        </p:nvSpPr>
        <p:spPr>
          <a:xfrm>
            <a:off x="8165700" y="2686151"/>
            <a:ext cx="3286000" cy="28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5033" tIns="175033" rIns="175033" bIns="175033" anchor="t" anchorCtr="0">
            <a:noAutofit/>
          </a:bodyPr>
          <a:lstStyle/>
          <a:p>
            <a:pPr marL="304792" indent="-342891">
              <a:lnSpc>
                <a:spcPct val="115000"/>
              </a:lnSpc>
              <a:buClr>
                <a:schemeClr val="lt1"/>
              </a:buClr>
              <a:buSzPts val="1350"/>
              <a:buFont typeface="Noto Sans"/>
              <a:buChar char="●"/>
            </a:pPr>
            <a:r>
              <a:rPr lang="en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Limited access to finance and insurance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304792" indent="-342891">
              <a:lnSpc>
                <a:spcPct val="115000"/>
              </a:lnSpc>
              <a:buClr>
                <a:schemeClr val="lt1"/>
              </a:buClr>
              <a:buSzPts val="1350"/>
              <a:buFont typeface="Noto Sans"/>
              <a:buChar char="●"/>
            </a:pPr>
            <a:r>
              <a:rPr lang="en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Gendered gaps in social protection and labour rights</a:t>
            </a:r>
            <a:endParaRPr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304792" indent="-342891">
              <a:lnSpc>
                <a:spcPct val="115000"/>
              </a:lnSpc>
              <a:buClr>
                <a:schemeClr val="lt1"/>
              </a:buClr>
              <a:buSzPts val="1350"/>
              <a:buFont typeface="Noto Sans"/>
              <a:buChar char="●"/>
            </a:pPr>
            <a:r>
              <a:rPr lang="en" dirty="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Limited voice in climate and economic decision-making</a:t>
            </a:r>
            <a:endParaRPr sz="2400" dirty="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CB487D2-A131-0300-D08A-4627DAE9E392}"/>
              </a:ext>
            </a:extLst>
          </p:cNvPr>
          <p:cNvSpPr txBox="1"/>
          <p:nvPr/>
        </p:nvSpPr>
        <p:spPr>
          <a:xfrm>
            <a:off x="497779" y="6152808"/>
            <a:ext cx="6253635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80990" indent="-380990">
              <a:buFont typeface="Wingdings" panose="05000000000000000000" pitchFamily="2" charset="2"/>
              <a:buChar char="v"/>
            </a:pPr>
            <a:r>
              <a:rPr lang="en-CA" sz="2133" dirty="0">
                <a:latin typeface="Noto Sans Medium" panose="020B0604020202020204" charset="0"/>
                <a:ea typeface="Noto Sans Medium" panose="020B0604020202020204" charset="0"/>
                <a:cs typeface="Noto Sans Medium" panose="020B0604020202020204" charset="0"/>
              </a:rPr>
              <a:t>Care Enterprises face compounded challenges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DFC7D3-E931-A95C-F051-E44866BDF9E8}"/>
              </a:ext>
            </a:extLst>
          </p:cNvPr>
          <p:cNvSpPr txBox="1"/>
          <p:nvPr/>
        </p:nvSpPr>
        <p:spPr>
          <a:xfrm>
            <a:off x="500062" y="429995"/>
            <a:ext cx="1136226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SzPts val="2400"/>
            </a:pPr>
            <a:r>
              <a:rPr lang="en-CA" sz="3200" b="1" dirty="0">
                <a:solidFill>
                  <a:schemeClr val="accent1">
                    <a:lumMod val="75000"/>
                  </a:schemeClr>
                </a:solidFill>
                <a:latin typeface="Noto Sans Medium" panose="020B0604020202020204" charset="0"/>
                <a:ea typeface="Noto Sans Medium" panose="020B0604020202020204" charset="0"/>
                <a:cs typeface="Noto Sans Medium" panose="020B0604020202020204" charset="0"/>
                <a:sym typeface="Noto Serif Toto"/>
              </a:rPr>
              <a:t>Care </a:t>
            </a:r>
            <a:r>
              <a:rPr lang="en-CA" sz="3200" b="1" dirty="0">
                <a:solidFill>
                  <a:schemeClr val="accent1">
                    <a:lumMod val="75000"/>
                  </a:schemeClr>
                </a:solidFill>
                <a:latin typeface="Noto Sans Medium" panose="020B0604020202020204" charset="0"/>
                <a:ea typeface="Noto Sans Medium" panose="020B0604020202020204" charset="0"/>
                <a:cs typeface="Noto Sans Medium" panose="020B0604020202020204" charset="0"/>
              </a:rPr>
              <a:t>Enterprises are both Highly Climate-Vulnerable and Critical Climate Adaptation Agents</a:t>
            </a:r>
          </a:p>
          <a:p>
            <a:pPr>
              <a:buClr>
                <a:srgbClr val="000000"/>
              </a:buClr>
              <a:buSzPts val="2400"/>
            </a:pPr>
            <a:endParaRPr lang="en-CA" sz="3200" b="1" dirty="0">
              <a:solidFill>
                <a:srgbClr val="053449"/>
              </a:solidFill>
              <a:latin typeface="Noto Serif Toto"/>
              <a:ea typeface="Noto Serif Toto"/>
              <a:cs typeface="Noto Serif Toto"/>
              <a:sym typeface="Noto Serif Toto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9AC3DD7-F4B7-F577-78CD-D4DF8E5CBCF4}"/>
              </a:ext>
            </a:extLst>
          </p:cNvPr>
          <p:cNvCxnSpPr/>
          <p:nvPr/>
        </p:nvCxnSpPr>
        <p:spPr>
          <a:xfrm flipV="1">
            <a:off x="4295775" y="1876665"/>
            <a:ext cx="0" cy="30777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B1706CB-1EA8-976D-E58E-3DF6DED7ADA9}"/>
              </a:ext>
            </a:extLst>
          </p:cNvPr>
          <p:cNvSpPr txBox="1"/>
          <p:nvPr/>
        </p:nvSpPr>
        <p:spPr>
          <a:xfrm>
            <a:off x="1430084" y="1842234"/>
            <a:ext cx="9996488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indent="-457189" fontAlgn="t">
              <a:buFont typeface="Arial" panose="020B0604020202020204" pitchFamily="34" charset="0"/>
              <a:buChar char="•"/>
            </a:pPr>
            <a:r>
              <a:rPr lang="en-CA" sz="2400" dirty="0">
                <a:latin typeface="Noto Sans Medium" panose="020B0604020202020204" charset="0"/>
                <a:ea typeface="Noto Sans Medium" panose="020B0604020202020204" charset="0"/>
                <a:cs typeface="Noto Sans Medium" panose="020B0604020202020204" charset="0"/>
              </a:rPr>
              <a:t>Climate shocks     demand for care services and labour-saving technologies (clean cookstoves, solar lighting, water solutions).</a:t>
            </a:r>
          </a:p>
          <a:p>
            <a:pPr marL="457189" indent="-457189" fontAlgn="t">
              <a:buFont typeface="Arial" panose="020B0604020202020204" pitchFamily="34" charset="0"/>
              <a:buChar char="•"/>
            </a:pPr>
            <a:r>
              <a:rPr lang="en-CA" sz="2400" dirty="0">
                <a:latin typeface="Noto Sans Medium" panose="020B0604020202020204" charset="0"/>
                <a:ea typeface="Noto Sans Medium" panose="020B0604020202020204" charset="0"/>
                <a:cs typeface="Noto Sans Medium" panose="020B0604020202020204" charset="0"/>
              </a:rPr>
              <a:t>At the same time, care enterprises face higher costs, service disruptions, and workforce constraints.</a:t>
            </a:r>
          </a:p>
          <a:p>
            <a:pPr lvl="0" fontAlgn="t"/>
            <a:endParaRPr lang="en-CA" sz="2400" b="1" dirty="0">
              <a:latin typeface="Noto Sans Medium" panose="020B0604020202020204" charset="0"/>
              <a:ea typeface="Noto Sans Medium" panose="020B0604020202020204" charset="0"/>
              <a:cs typeface="Noto Sans Medium" panose="020B0604020202020204" charset="0"/>
            </a:endParaRPr>
          </a:p>
          <a:p>
            <a:pPr lvl="0" fontAlgn="t"/>
            <a:r>
              <a:rPr lang="en-CA" sz="2400" b="1" dirty="0">
                <a:solidFill>
                  <a:srgbClr val="C00000"/>
                </a:solidFill>
                <a:latin typeface="Noto Sans Medium" panose="020B0604020202020204" charset="0"/>
                <a:ea typeface="Noto Sans Medium" panose="020B0604020202020204" charset="0"/>
                <a:cs typeface="Noto Sans Medium" panose="020B0604020202020204" charset="0"/>
              </a:rPr>
              <a:t>Vicious cycle</a:t>
            </a:r>
            <a:r>
              <a:rPr lang="en-CA" sz="2400" dirty="0">
                <a:latin typeface="Noto Sans Medium" panose="020B0604020202020204" charset="0"/>
                <a:ea typeface="Noto Sans Medium" panose="020B0604020202020204" charset="0"/>
                <a:cs typeface="Noto Sans Medium" panose="020B0604020202020204" charset="0"/>
              </a:rPr>
              <a:t>: care needs rise as enterprise capacity declines.</a:t>
            </a:r>
          </a:p>
          <a:p>
            <a:pPr marL="457189" indent="-457189" fontAlgn="t">
              <a:buFont typeface="Arial" panose="020B0604020202020204" pitchFamily="34" charset="0"/>
              <a:buChar char="•"/>
            </a:pPr>
            <a:endParaRPr lang="en-CA" sz="2400" dirty="0">
              <a:latin typeface="Noto Sans Medium" panose="020B0604020202020204" charset="0"/>
              <a:ea typeface="Noto Sans Medium" panose="020B0604020202020204" charset="0"/>
              <a:cs typeface="Noto Sans Medium" panose="020B0604020202020204" charset="0"/>
            </a:endParaRPr>
          </a:p>
          <a:p>
            <a:pPr marL="457189" indent="-457189" fontAlgn="t">
              <a:buFont typeface="Arial" panose="020B0604020202020204" pitchFamily="34" charset="0"/>
              <a:buChar char="•"/>
            </a:pPr>
            <a:r>
              <a:rPr lang="en-CA" sz="2400" dirty="0">
                <a:latin typeface="Noto Sans Medium" panose="020B0604020202020204" charset="0"/>
                <a:ea typeface="Noto Sans Medium" panose="020B0604020202020204" charset="0"/>
                <a:cs typeface="Noto Sans Medium" panose="020B0604020202020204" charset="0"/>
              </a:rPr>
              <a:t>Yet care enterprises are essential for climate resilience, sustaining access to childcare, healthcare, water, and energy services.</a:t>
            </a:r>
          </a:p>
          <a:p>
            <a:pPr marL="457189" indent="-457189" fontAlgn="t">
              <a:buFont typeface="Arial" panose="020B0604020202020204" pitchFamily="34" charset="0"/>
              <a:buChar char="•"/>
            </a:pPr>
            <a:r>
              <a:rPr lang="en-CA" sz="2400" dirty="0">
                <a:latin typeface="Noto Sans Medium" panose="020B0604020202020204" charset="0"/>
                <a:ea typeface="Noto Sans Medium" panose="020B0604020202020204" charset="0"/>
                <a:cs typeface="Noto Sans Medium" panose="020B0604020202020204" charset="0"/>
              </a:rPr>
              <a:t>Strengthening care enterprises can reduce unpaid care burdens and improve community resilience.</a:t>
            </a:r>
          </a:p>
        </p:txBody>
      </p:sp>
    </p:spTree>
    <p:extLst>
      <p:ext uri="{BB962C8B-B14F-4D97-AF65-F5344CB8AC3E}">
        <p14:creationId xmlns:p14="http://schemas.microsoft.com/office/powerpoint/2010/main" val="15037300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51"/>
          <p:cNvSpPr txBox="1"/>
          <p:nvPr/>
        </p:nvSpPr>
        <p:spPr>
          <a:xfrm>
            <a:off x="305800" y="278600"/>
            <a:ext cx="11580400" cy="9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SzPts val="2400"/>
            </a:pPr>
            <a:r>
              <a:rPr lang="en" sz="3200" b="1" dirty="0">
                <a:solidFill>
                  <a:srgbClr val="053449"/>
                </a:solidFill>
                <a:latin typeface="Noto Serif Toto"/>
                <a:ea typeface="Noto Serif Toto"/>
                <a:cs typeface="Noto Serif Toto"/>
                <a:sym typeface="Noto Serif Toto"/>
              </a:rPr>
              <a:t>Women-led MSMEs and Care Enterprises Are Adapting – But Largely on Their Own </a:t>
            </a:r>
            <a:endParaRPr sz="3200" b="1" dirty="0">
              <a:solidFill>
                <a:srgbClr val="053449"/>
              </a:solidFill>
              <a:latin typeface="Noto Serif Toto"/>
              <a:ea typeface="Noto Serif Toto"/>
              <a:cs typeface="Noto Serif Toto"/>
              <a:sym typeface="Noto Serif Toto"/>
            </a:endParaRPr>
          </a:p>
        </p:txBody>
      </p:sp>
      <p:sp>
        <p:nvSpPr>
          <p:cNvPr id="323" name="Google Shape;323;p51"/>
          <p:cNvSpPr/>
          <p:nvPr/>
        </p:nvSpPr>
        <p:spPr>
          <a:xfrm>
            <a:off x="3336933" y="1692800"/>
            <a:ext cx="8086000" cy="1432000"/>
          </a:xfrm>
          <a:prstGeom prst="rect">
            <a:avLst/>
          </a:prstGeom>
          <a:solidFill>
            <a:srgbClr val="F5F5E6"/>
          </a:solidFill>
          <a:ln>
            <a:noFill/>
          </a:ln>
        </p:spPr>
        <p:txBody>
          <a:bodyPr spcFirstLastPara="1" wrap="square" lIns="162433" tIns="162433" rIns="162433" bIns="162433" anchor="ctr" anchorCtr="0">
            <a:noAutofit/>
          </a:bodyPr>
          <a:lstStyle/>
          <a:p>
            <a:endParaRPr sz="2400"/>
          </a:p>
        </p:txBody>
      </p:sp>
      <p:sp>
        <p:nvSpPr>
          <p:cNvPr id="324" name="Google Shape;324;p51"/>
          <p:cNvSpPr/>
          <p:nvPr/>
        </p:nvSpPr>
        <p:spPr>
          <a:xfrm flipH="1">
            <a:off x="769133" y="1692800"/>
            <a:ext cx="2850400" cy="1430400"/>
          </a:xfrm>
          <a:prstGeom prst="rect">
            <a:avLst/>
          </a:prstGeom>
          <a:solidFill>
            <a:srgbClr val="FC9DAC"/>
          </a:solidFill>
          <a:ln>
            <a:noFill/>
          </a:ln>
        </p:spPr>
        <p:txBody>
          <a:bodyPr spcFirstLastPara="1" wrap="square" lIns="162433" tIns="162433" rIns="162433" bIns="162433" anchor="ctr" anchorCtr="0">
            <a:noAutofit/>
          </a:bodyPr>
          <a:lstStyle/>
          <a:p>
            <a:endParaRPr sz="2400"/>
          </a:p>
        </p:txBody>
      </p:sp>
      <p:sp>
        <p:nvSpPr>
          <p:cNvPr id="325" name="Google Shape;325;p51"/>
          <p:cNvSpPr/>
          <p:nvPr/>
        </p:nvSpPr>
        <p:spPr>
          <a:xfrm rot="-5400000">
            <a:off x="2359767" y="1147301"/>
            <a:ext cx="1430367" cy="2521367"/>
          </a:xfrm>
          <a:prstGeom prst="flowChartOffpageConnector">
            <a:avLst/>
          </a:prstGeom>
          <a:solidFill>
            <a:srgbClr val="FC9DAC"/>
          </a:solidFill>
          <a:ln>
            <a:noFill/>
          </a:ln>
        </p:spPr>
        <p:txBody>
          <a:bodyPr spcFirstLastPara="1" wrap="square" lIns="162433" tIns="162433" rIns="162433" bIns="162433" anchor="ctr" anchorCtr="0">
            <a:noAutofit/>
          </a:bodyPr>
          <a:lstStyle/>
          <a:p>
            <a:endParaRPr sz="2400"/>
          </a:p>
        </p:txBody>
      </p:sp>
      <p:sp>
        <p:nvSpPr>
          <p:cNvPr id="326" name="Google Shape;326;p51"/>
          <p:cNvSpPr/>
          <p:nvPr/>
        </p:nvSpPr>
        <p:spPr>
          <a:xfrm>
            <a:off x="1195532" y="1968184"/>
            <a:ext cx="2424000" cy="8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433" tIns="162433" rIns="162433" bIns="162433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en" sz="2043" b="1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Individual</a:t>
            </a:r>
            <a:endParaRPr sz="2043" b="1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327" name="Google Shape;327;p51"/>
          <p:cNvSpPr/>
          <p:nvPr/>
        </p:nvSpPr>
        <p:spPr>
          <a:xfrm>
            <a:off x="4335633" y="1838200"/>
            <a:ext cx="6332000" cy="11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433" tIns="162433" rIns="162433" bIns="162433" anchor="ctr" anchorCtr="0">
            <a:noAutofit/>
          </a:bodyPr>
          <a:lstStyle/>
          <a:p>
            <a:pPr marL="812248" indent="-499256">
              <a:lnSpc>
                <a:spcPct val="115000"/>
              </a:lnSpc>
              <a:buClr>
                <a:schemeClr val="dk1"/>
              </a:buClr>
              <a:buSzPts val="1100"/>
              <a:buFont typeface="Noto Sans"/>
              <a:buChar char="●"/>
            </a:pPr>
            <a:r>
              <a:rPr lang="en" sz="1733" dirty="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Adjusting work schedules and hours</a:t>
            </a:r>
            <a:endParaRPr sz="1733" dirty="0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812248" indent="-499256">
              <a:lnSpc>
                <a:spcPct val="115000"/>
              </a:lnSpc>
              <a:buClr>
                <a:schemeClr val="dk1"/>
              </a:buClr>
              <a:buSzPts val="1100"/>
              <a:buFont typeface="Noto Sans"/>
              <a:buChar char="●"/>
            </a:pPr>
            <a:r>
              <a:rPr lang="en" sz="1733" dirty="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Drawing on savings and loans</a:t>
            </a:r>
            <a:endParaRPr sz="1733" dirty="0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812248" indent="-499256">
              <a:lnSpc>
                <a:spcPct val="115000"/>
              </a:lnSpc>
              <a:buClr>
                <a:schemeClr val="dk1"/>
              </a:buClr>
              <a:buSzPts val="1100"/>
              <a:buFont typeface="Noto Sans"/>
              <a:buChar char="●"/>
            </a:pPr>
            <a:r>
              <a:rPr lang="en" sz="1733" dirty="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Relying on informal care and support networks</a:t>
            </a:r>
            <a:endParaRPr sz="1733" dirty="0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812248" indent="-499256">
              <a:lnSpc>
                <a:spcPct val="115000"/>
              </a:lnSpc>
              <a:buClr>
                <a:schemeClr val="dk1"/>
              </a:buClr>
              <a:buSzPts val="1100"/>
              <a:buFont typeface="Noto Sans"/>
              <a:buChar char="●"/>
            </a:pPr>
            <a:r>
              <a:rPr lang="en" sz="1733" dirty="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Bringing children to work</a:t>
            </a:r>
            <a:endParaRPr sz="1733" dirty="0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328" name="Google Shape;328;p51"/>
          <p:cNvSpPr/>
          <p:nvPr/>
        </p:nvSpPr>
        <p:spPr>
          <a:xfrm>
            <a:off x="3336900" y="3124800"/>
            <a:ext cx="8086000" cy="1432000"/>
          </a:xfrm>
          <a:prstGeom prst="rect">
            <a:avLst/>
          </a:prstGeom>
          <a:solidFill>
            <a:srgbClr val="F5F5E6"/>
          </a:solidFill>
          <a:ln>
            <a:noFill/>
          </a:ln>
        </p:spPr>
        <p:txBody>
          <a:bodyPr spcFirstLastPara="1" wrap="square" lIns="162433" tIns="162433" rIns="162433" bIns="162433" anchor="ctr" anchorCtr="0">
            <a:noAutofit/>
          </a:bodyPr>
          <a:lstStyle/>
          <a:p>
            <a:endParaRPr sz="2400"/>
          </a:p>
        </p:txBody>
      </p:sp>
      <p:sp>
        <p:nvSpPr>
          <p:cNvPr id="329" name="Google Shape;329;p51"/>
          <p:cNvSpPr/>
          <p:nvPr/>
        </p:nvSpPr>
        <p:spPr>
          <a:xfrm flipH="1">
            <a:off x="769100" y="3124800"/>
            <a:ext cx="2850400" cy="1430400"/>
          </a:xfrm>
          <a:prstGeom prst="rect">
            <a:avLst/>
          </a:prstGeom>
          <a:solidFill>
            <a:srgbClr val="367868"/>
          </a:solidFill>
          <a:ln>
            <a:noFill/>
          </a:ln>
        </p:spPr>
        <p:txBody>
          <a:bodyPr spcFirstLastPara="1" wrap="square" lIns="162433" tIns="162433" rIns="162433" bIns="162433" anchor="ctr" anchorCtr="0">
            <a:noAutofit/>
          </a:bodyPr>
          <a:lstStyle/>
          <a:p>
            <a:endParaRPr sz="2400"/>
          </a:p>
        </p:txBody>
      </p:sp>
      <p:sp>
        <p:nvSpPr>
          <p:cNvPr id="330" name="Google Shape;330;p51"/>
          <p:cNvSpPr/>
          <p:nvPr/>
        </p:nvSpPr>
        <p:spPr>
          <a:xfrm rot="-5400000">
            <a:off x="2359734" y="2579301"/>
            <a:ext cx="1430367" cy="2521367"/>
          </a:xfrm>
          <a:prstGeom prst="flowChartOffpageConnector">
            <a:avLst/>
          </a:prstGeom>
          <a:solidFill>
            <a:srgbClr val="367868"/>
          </a:solidFill>
          <a:ln>
            <a:noFill/>
          </a:ln>
        </p:spPr>
        <p:txBody>
          <a:bodyPr spcFirstLastPara="1" wrap="square" lIns="162433" tIns="162433" rIns="162433" bIns="162433" anchor="ctr" anchorCtr="0">
            <a:noAutofit/>
          </a:bodyPr>
          <a:lstStyle/>
          <a:p>
            <a:endParaRPr sz="2400"/>
          </a:p>
        </p:txBody>
      </p:sp>
      <p:sp>
        <p:nvSpPr>
          <p:cNvPr id="331" name="Google Shape;331;p51"/>
          <p:cNvSpPr/>
          <p:nvPr/>
        </p:nvSpPr>
        <p:spPr>
          <a:xfrm>
            <a:off x="1195499" y="3400184"/>
            <a:ext cx="2424000" cy="8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433" tIns="162433" rIns="162433" bIns="162433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en" sz="2043" b="1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Enterprise</a:t>
            </a:r>
            <a:endParaRPr sz="2043" b="1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332" name="Google Shape;332;p51"/>
          <p:cNvSpPr/>
          <p:nvPr/>
        </p:nvSpPr>
        <p:spPr>
          <a:xfrm>
            <a:off x="4335600" y="3270200"/>
            <a:ext cx="6741600" cy="11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433" tIns="162433" rIns="162433" bIns="162433" anchor="ctr" anchorCtr="0">
            <a:noAutofit/>
          </a:bodyPr>
          <a:lstStyle/>
          <a:p>
            <a:pPr marL="812248" indent="-499256">
              <a:lnSpc>
                <a:spcPct val="115000"/>
              </a:lnSpc>
              <a:spcBef>
                <a:spcPts val="1600"/>
              </a:spcBef>
              <a:buClr>
                <a:schemeClr val="dk1"/>
              </a:buClr>
              <a:buSzPts val="1100"/>
              <a:buChar char="●"/>
            </a:pPr>
            <a:r>
              <a:rPr lang="en" sz="1733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Introducing flexible work arrangements</a:t>
            </a:r>
            <a:endParaRPr sz="1733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812248" indent="-499256">
              <a:lnSpc>
                <a:spcPct val="115000"/>
              </a:lnSpc>
              <a:buClr>
                <a:schemeClr val="dk1"/>
              </a:buClr>
              <a:buSzPts val="1100"/>
              <a:buChar char="●"/>
            </a:pPr>
            <a:r>
              <a:rPr lang="en" sz="1733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Training on climate adaptation and preparedness</a:t>
            </a:r>
            <a:endParaRPr sz="1733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812248" indent="-499256">
              <a:lnSpc>
                <a:spcPct val="115000"/>
              </a:lnSpc>
              <a:buClr>
                <a:schemeClr val="dk1"/>
              </a:buClr>
              <a:buSzPts val="1100"/>
              <a:buChar char="●"/>
            </a:pPr>
            <a:r>
              <a:rPr lang="en" sz="1733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Infrastructure and energy upgrades</a:t>
            </a:r>
            <a:endParaRPr sz="1733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812248" indent="-499256">
              <a:lnSpc>
                <a:spcPct val="115000"/>
              </a:lnSpc>
              <a:buClr>
                <a:schemeClr val="dk1"/>
              </a:buClr>
              <a:buSzPts val="1100"/>
              <a:buFont typeface="Noto Sans"/>
              <a:buChar char="●"/>
            </a:pPr>
            <a:r>
              <a:rPr lang="en" sz="1733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Diversifying supply chains</a:t>
            </a:r>
            <a:endParaRPr sz="1733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333" name="Google Shape;333;p51"/>
          <p:cNvSpPr/>
          <p:nvPr/>
        </p:nvSpPr>
        <p:spPr>
          <a:xfrm>
            <a:off x="3336900" y="4543023"/>
            <a:ext cx="8086000" cy="1432000"/>
          </a:xfrm>
          <a:prstGeom prst="rect">
            <a:avLst/>
          </a:prstGeom>
          <a:solidFill>
            <a:srgbClr val="F5F5E6"/>
          </a:solidFill>
          <a:ln>
            <a:noFill/>
          </a:ln>
        </p:spPr>
        <p:txBody>
          <a:bodyPr spcFirstLastPara="1" wrap="square" lIns="162433" tIns="162433" rIns="162433" bIns="162433" anchor="ctr" anchorCtr="0">
            <a:noAutofit/>
          </a:bodyPr>
          <a:lstStyle/>
          <a:p>
            <a:endParaRPr sz="2400"/>
          </a:p>
        </p:txBody>
      </p:sp>
      <p:sp>
        <p:nvSpPr>
          <p:cNvPr id="334" name="Google Shape;334;p51"/>
          <p:cNvSpPr/>
          <p:nvPr/>
        </p:nvSpPr>
        <p:spPr>
          <a:xfrm flipH="1">
            <a:off x="769100" y="4543023"/>
            <a:ext cx="2850400" cy="1430400"/>
          </a:xfrm>
          <a:prstGeom prst="rect">
            <a:avLst/>
          </a:prstGeom>
          <a:solidFill>
            <a:srgbClr val="3A889B"/>
          </a:solidFill>
          <a:ln>
            <a:noFill/>
          </a:ln>
        </p:spPr>
        <p:txBody>
          <a:bodyPr spcFirstLastPara="1" wrap="square" lIns="162433" tIns="162433" rIns="162433" bIns="162433" anchor="ctr" anchorCtr="0">
            <a:noAutofit/>
          </a:bodyPr>
          <a:lstStyle/>
          <a:p>
            <a:endParaRPr sz="2400"/>
          </a:p>
        </p:txBody>
      </p:sp>
      <p:sp>
        <p:nvSpPr>
          <p:cNvPr id="335" name="Google Shape;335;p51"/>
          <p:cNvSpPr/>
          <p:nvPr/>
        </p:nvSpPr>
        <p:spPr>
          <a:xfrm rot="-5400000">
            <a:off x="2359734" y="3997523"/>
            <a:ext cx="1430367" cy="2521367"/>
          </a:xfrm>
          <a:prstGeom prst="flowChartOffpageConnector">
            <a:avLst/>
          </a:prstGeom>
          <a:solidFill>
            <a:srgbClr val="3A889B"/>
          </a:solidFill>
          <a:ln>
            <a:noFill/>
          </a:ln>
        </p:spPr>
        <p:txBody>
          <a:bodyPr spcFirstLastPara="1" wrap="square" lIns="162433" tIns="162433" rIns="162433" bIns="162433" anchor="ctr" anchorCtr="0">
            <a:noAutofit/>
          </a:bodyPr>
          <a:lstStyle/>
          <a:p>
            <a:endParaRPr sz="2400"/>
          </a:p>
        </p:txBody>
      </p:sp>
      <p:sp>
        <p:nvSpPr>
          <p:cNvPr id="336" name="Google Shape;336;p51"/>
          <p:cNvSpPr/>
          <p:nvPr/>
        </p:nvSpPr>
        <p:spPr>
          <a:xfrm>
            <a:off x="1195499" y="4818407"/>
            <a:ext cx="2424000" cy="8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433" tIns="162433" rIns="162433" bIns="162433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en" sz="2043" b="1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Collective</a:t>
            </a:r>
            <a:endParaRPr sz="2043" b="1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337" name="Google Shape;337;p51"/>
          <p:cNvSpPr/>
          <p:nvPr/>
        </p:nvSpPr>
        <p:spPr>
          <a:xfrm>
            <a:off x="4335600" y="4688423"/>
            <a:ext cx="6332000" cy="11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433" tIns="162433" rIns="162433" bIns="162433" anchor="ctr" anchorCtr="0">
            <a:noAutofit/>
          </a:bodyPr>
          <a:lstStyle/>
          <a:p>
            <a:pPr marL="812248" indent="-499256">
              <a:lnSpc>
                <a:spcPct val="115000"/>
              </a:lnSpc>
              <a:buClr>
                <a:schemeClr val="dk1"/>
              </a:buClr>
              <a:buSzPts val="1100"/>
              <a:buFont typeface="Noto Sans"/>
              <a:buChar char="●"/>
            </a:pPr>
            <a:r>
              <a:rPr lang="en" sz="1733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Climate information and early warning systems</a:t>
            </a:r>
            <a:endParaRPr sz="1733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812248" indent="-499256">
              <a:lnSpc>
                <a:spcPct val="115000"/>
              </a:lnSpc>
              <a:buClr>
                <a:schemeClr val="dk1"/>
              </a:buClr>
              <a:buSzPts val="1100"/>
              <a:buFont typeface="Noto Sans"/>
              <a:buChar char="●"/>
            </a:pPr>
            <a:r>
              <a:rPr lang="en" sz="1733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Shared infrastructure and risk management strategies</a:t>
            </a:r>
            <a:endParaRPr sz="1733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52"/>
          <p:cNvSpPr txBox="1">
            <a:spLocks noGrp="1"/>
          </p:cNvSpPr>
          <p:nvPr>
            <p:ph type="title"/>
          </p:nvPr>
        </p:nvSpPr>
        <p:spPr>
          <a:xfrm>
            <a:off x="307200" y="246867"/>
            <a:ext cx="11577600" cy="1730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sz="4000" dirty="0"/>
              <a:t>73% of surveyed care enterprises have implemented at least one measure to adapt to or mitigate climate risks</a:t>
            </a:r>
            <a:endParaRPr sz="4000" dirty="0"/>
          </a:p>
        </p:txBody>
      </p:sp>
      <p:pic>
        <p:nvPicPr>
          <p:cNvPr id="343" name="Google Shape;343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8533" y="1588367"/>
            <a:ext cx="10230667" cy="5184967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52"/>
          <p:cNvSpPr/>
          <p:nvPr/>
        </p:nvSpPr>
        <p:spPr>
          <a:xfrm>
            <a:off x="8991600" y="4385733"/>
            <a:ext cx="2893200" cy="2269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F5F5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spcBef>
                <a:spcPts val="1600"/>
              </a:spcBef>
              <a:spcAft>
                <a:spcPts val="1600"/>
              </a:spcAft>
            </a:pPr>
            <a:r>
              <a:rPr lang="en" sz="1733" dirty="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64% of care enterprises reported being only slightly prepared – or not prepared at all – to cope with climate shocks.</a:t>
            </a:r>
            <a:endParaRPr sz="2400" dirty="0"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53"/>
          <p:cNvSpPr txBox="1"/>
          <p:nvPr/>
        </p:nvSpPr>
        <p:spPr>
          <a:xfrm>
            <a:off x="305800" y="278600"/>
            <a:ext cx="11580400" cy="9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SzPts val="2400"/>
            </a:pPr>
            <a:r>
              <a:rPr lang="en" sz="3200" b="1" dirty="0">
                <a:solidFill>
                  <a:srgbClr val="053449"/>
                </a:solidFill>
                <a:latin typeface="Noto Serif Toto"/>
                <a:ea typeface="Noto Serif Toto"/>
                <a:cs typeface="Noto Serif Toto"/>
                <a:sym typeface="Noto Serif Toto"/>
              </a:rPr>
              <a:t>Resilience is Not Enough: Unlocking Support for Women-led MSMEs and Care Enterprises</a:t>
            </a:r>
            <a:endParaRPr sz="3200" b="1" dirty="0">
              <a:solidFill>
                <a:srgbClr val="053449"/>
              </a:solidFill>
              <a:latin typeface="Noto Serif Toto"/>
              <a:ea typeface="Noto Serif Toto"/>
              <a:cs typeface="Noto Serif Toto"/>
              <a:sym typeface="Noto Serif Toto"/>
            </a:endParaRPr>
          </a:p>
        </p:txBody>
      </p:sp>
      <p:graphicFrame>
        <p:nvGraphicFramePr>
          <p:cNvPr id="350" name="Google Shape;350;p53"/>
          <p:cNvGraphicFramePr/>
          <p:nvPr>
            <p:extLst>
              <p:ext uri="{D42A27DB-BD31-4B8C-83A1-F6EECF244321}">
                <p14:modId xmlns:p14="http://schemas.microsoft.com/office/powerpoint/2010/main" val="3271985322"/>
              </p:ext>
            </p:extLst>
          </p:nvPr>
        </p:nvGraphicFramePr>
        <p:xfrm>
          <a:off x="732700" y="1446442"/>
          <a:ext cx="10726599" cy="396511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5755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755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755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948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b="1" dirty="0">
                          <a:solidFill>
                            <a:schemeClr val="lt1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Financial Support</a:t>
                      </a:r>
                      <a:endParaRPr sz="2400" b="1" dirty="0">
                        <a:solidFill>
                          <a:schemeClr val="lt1"/>
                        </a:solidFill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A889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b="1" dirty="0">
                          <a:solidFill>
                            <a:schemeClr val="lt1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Technical Assistance</a:t>
                      </a:r>
                      <a:endParaRPr sz="2400" b="1" dirty="0">
                        <a:solidFill>
                          <a:schemeClr val="lt1"/>
                        </a:solidFill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A889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400" b="1" dirty="0">
                          <a:solidFill>
                            <a:schemeClr val="lt1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Enabling Environment</a:t>
                      </a:r>
                      <a:endParaRPr sz="2400" b="1" dirty="0">
                        <a:solidFill>
                          <a:schemeClr val="lt1"/>
                        </a:solidFill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A88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1150">
                <a:tc>
                  <a:txBody>
                    <a:bodyPr/>
                    <a:lstStyle/>
                    <a:p>
                      <a:pPr marL="4572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Noto Sans"/>
                        <a:buChar char="●"/>
                      </a:pPr>
                      <a:r>
                        <a:rPr lang="en" sz="1700"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Flexible, long-term financing tailored to women-led MSMEs</a:t>
                      </a:r>
                      <a:endParaRPr sz="17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  <a:p>
                      <a:pPr marL="4572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Noto Sans"/>
                        <a:buChar char="●"/>
                      </a:pPr>
                      <a:r>
                        <a:rPr lang="en" sz="1700">
                          <a:solidFill>
                            <a:schemeClr val="dk1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Grants, loans, and catalytic capital</a:t>
                      </a:r>
                      <a:endParaRPr sz="17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  <a:p>
                      <a:pPr marL="4572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Noto Sans"/>
                        <a:buChar char="●"/>
                      </a:pPr>
                      <a:r>
                        <a:rPr lang="en" sz="1700"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Funding for climate-resilient technology and infrastructure</a:t>
                      </a:r>
                      <a:endParaRPr sz="17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FE3"/>
                    </a:solidFill>
                  </a:tcPr>
                </a:tc>
                <a:tc>
                  <a:txBody>
                    <a:bodyPr/>
                    <a:lstStyle/>
                    <a:p>
                      <a:pPr marL="4572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"/>
                        <a:buChar char="●"/>
                      </a:pPr>
                      <a:r>
                        <a:rPr lang="en" sz="1700">
                          <a:solidFill>
                            <a:schemeClr val="dk1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Access to business development services and mentoring</a:t>
                      </a:r>
                      <a:endParaRPr sz="1700">
                        <a:solidFill>
                          <a:schemeClr val="dk1"/>
                        </a:solidFill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  <a:p>
                      <a:pPr marL="4572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"/>
                        <a:buChar char="●"/>
                      </a:pPr>
                      <a:r>
                        <a:rPr lang="en" sz="1700">
                          <a:solidFill>
                            <a:schemeClr val="dk1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Support to develop climate adaptation plans and practices</a:t>
                      </a:r>
                      <a:endParaRPr sz="1700">
                        <a:solidFill>
                          <a:schemeClr val="dk1"/>
                        </a:solidFill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  <a:p>
                      <a:pPr marL="4572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"/>
                        <a:buChar char="●"/>
                      </a:pPr>
                      <a:r>
                        <a:rPr lang="en" sz="1700">
                          <a:solidFill>
                            <a:schemeClr val="dk1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Access to climate information and early warning systems</a:t>
                      </a:r>
                      <a:endParaRPr sz="1700">
                        <a:solidFill>
                          <a:schemeClr val="dk1"/>
                        </a:solidFill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FE3"/>
                    </a:solidFill>
                  </a:tcPr>
                </a:tc>
                <a:tc>
                  <a:txBody>
                    <a:bodyPr/>
                    <a:lstStyle/>
                    <a:p>
                      <a:pPr marL="4572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"/>
                        <a:buChar char="●"/>
                      </a:pPr>
                      <a:r>
                        <a:rPr lang="en" sz="1700" dirty="0">
                          <a:solidFill>
                            <a:schemeClr val="dk1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More inclusive policy and regulatory environments</a:t>
                      </a:r>
                      <a:endParaRPr sz="1700" dirty="0">
                        <a:solidFill>
                          <a:schemeClr val="dk1"/>
                        </a:solidFill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  <a:p>
                      <a:pPr marL="4572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"/>
                        <a:buChar char="●"/>
                      </a:pPr>
                      <a:r>
                        <a:rPr lang="en" sz="1700" dirty="0">
                          <a:solidFill>
                            <a:schemeClr val="dk1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Stronger social protection systems</a:t>
                      </a:r>
                      <a:endParaRPr sz="1700" dirty="0">
                        <a:solidFill>
                          <a:schemeClr val="dk1"/>
                        </a:solidFill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  <a:p>
                      <a:pPr marL="4572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"/>
                        <a:buChar char="●"/>
                      </a:pPr>
                      <a:r>
                        <a:rPr lang="en" sz="1700" dirty="0">
                          <a:solidFill>
                            <a:schemeClr val="dk1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Investment in pubic care systems and infrastructure</a:t>
                      </a:r>
                      <a:endParaRPr sz="1700" dirty="0">
                        <a:solidFill>
                          <a:schemeClr val="dk1"/>
                        </a:solidFill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  <a:p>
                      <a:pPr marL="4572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"/>
                        <a:buChar char="●"/>
                      </a:pPr>
                      <a:r>
                        <a:rPr lang="en" sz="1700" dirty="0">
                          <a:solidFill>
                            <a:schemeClr val="dk1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Representation in climate adaptation processes and decision-making</a:t>
                      </a:r>
                      <a:endParaRPr sz="1700" b="1" dirty="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F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A4A3C38-BF19-7C56-C7D7-DE50483547C1}"/>
              </a:ext>
            </a:extLst>
          </p:cNvPr>
          <p:cNvSpPr txBox="1"/>
          <p:nvPr/>
        </p:nvSpPr>
        <p:spPr>
          <a:xfrm>
            <a:off x="1041997" y="5583973"/>
            <a:ext cx="104173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CA" dirty="0">
                <a:solidFill>
                  <a:schemeClr val="accent1">
                    <a:lumMod val="75000"/>
                  </a:schemeClr>
                </a:solidFill>
                <a:effectLst/>
                <a:latin typeface="Noto Sans Medium" panose="020B0604020202020204" charset="0"/>
                <a:ea typeface="Noto Sans Medium" panose="020B0604020202020204" charset="0"/>
                <a:cs typeface="Noto Sans Medium" panose="020B0604020202020204" charset="0"/>
              </a:rPr>
              <a:t>Care is an untapped driver of climate resilience, economic inclusion, and private sector growth. Failure to recognize this is both a </a:t>
            </a:r>
            <a:r>
              <a:rPr lang="en-CA" dirty="0">
                <a:solidFill>
                  <a:schemeClr val="accent1">
                    <a:lumMod val="75000"/>
                  </a:schemeClr>
                </a:solidFill>
                <a:latin typeface="Noto Sans Medium" panose="020B0604020202020204" charset="0"/>
                <a:ea typeface="Noto Sans Medium" panose="020B0604020202020204" charset="0"/>
                <a:cs typeface="Noto Sans Medium" panose="020B0604020202020204" charset="0"/>
              </a:rPr>
              <a:t>critical omission and a missed strategic opportunity.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EFB07-C87B-DC2A-7077-D67B89D6D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05CDFAF-9366-9651-E4CA-4FC3CE268D03}"/>
              </a:ext>
            </a:extLst>
          </p:cNvPr>
          <p:cNvSpPr txBox="1"/>
          <p:nvPr/>
        </p:nvSpPr>
        <p:spPr>
          <a:xfrm>
            <a:off x="3702823" y="3105834"/>
            <a:ext cx="60944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n-CA" dirty="0"/>
            </a:br>
            <a:endParaRPr lang="en-CA" dirty="0"/>
          </a:p>
        </p:txBody>
      </p:sp>
      <p:sp>
        <p:nvSpPr>
          <p:cNvPr id="6" name="Google Shape;229;p42">
            <a:extLst>
              <a:ext uri="{FF2B5EF4-FFF2-40B4-BE49-F238E27FC236}">
                <a16:creationId xmlns:a16="http://schemas.microsoft.com/office/drawing/2014/main" id="{D63C5632-8959-A031-DF47-33DCF94EFC5E}"/>
              </a:ext>
            </a:extLst>
          </p:cNvPr>
          <p:cNvSpPr txBox="1"/>
          <p:nvPr/>
        </p:nvSpPr>
        <p:spPr>
          <a:xfrm>
            <a:off x="5273963" y="2378828"/>
            <a:ext cx="6094428" cy="20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Noto Serif Toto" panose="020B0604020202020204" charset="0"/>
                <a:ea typeface="Noto Serif Toto"/>
                <a:cs typeface="Noto Serif Toto" panose="020B0604020202020204" charset="0"/>
                <a:sym typeface="Noto Serif Toto"/>
                <a:hlinkClick r:id="rId2"/>
              </a:rPr>
              <a:t>Care as Climate Infrastructure</a:t>
            </a:r>
            <a:r>
              <a:rPr lang="e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Noto Serif Toto" panose="020B0604020202020204" charset="0"/>
                <a:ea typeface="Noto Serif Toto"/>
                <a:cs typeface="Noto Serif Toto" panose="020B0604020202020204" charset="0"/>
                <a:sym typeface="Noto Serif Toto"/>
                <a:hlinkClick r:id="rId2"/>
              </a:rPr>
              <a:t>: </a:t>
            </a:r>
            <a:r>
              <a:rPr lang="e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Noto Serif Toto" panose="020B0604020202020204" charset="0"/>
                <a:ea typeface="Noto Serif Toto"/>
                <a:cs typeface="Noto Serif Toto" panose="020B0604020202020204" charset="0"/>
                <a:sym typeface="Noto Serif Toto"/>
                <a:hlinkClick r:id="rId2"/>
              </a:rPr>
              <a:t>Leveraging Care Systems to Foster Climate-Resilient and Inclusive Growth for Women-led MSMEs</a:t>
            </a:r>
            <a:endParaRPr lang="en" sz="2400" b="1" dirty="0">
              <a:solidFill>
                <a:schemeClr val="tx1">
                  <a:lumMod val="65000"/>
                  <a:lumOff val="35000"/>
                </a:schemeClr>
              </a:solidFill>
              <a:latin typeface="Noto Serif Toto" panose="020B0604020202020204" charset="0"/>
              <a:ea typeface="Noto Serif Toto"/>
              <a:cs typeface="Noto Serif Toto" panose="020B0604020202020204" charset="0"/>
              <a:sym typeface="Noto Serif Toto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" sz="2400" b="1" dirty="0">
              <a:solidFill>
                <a:schemeClr val="tx1">
                  <a:lumMod val="65000"/>
                  <a:lumOff val="35000"/>
                </a:schemeClr>
              </a:solidFill>
              <a:latin typeface="Noto Serif Toto" panose="020B0604020202020204" charset="0"/>
              <a:ea typeface="Noto Serif Toto"/>
              <a:cs typeface="Noto Serif Toto" panose="020B0604020202020204" charset="0"/>
              <a:sym typeface="Noto Serif Toto"/>
            </a:endParaRPr>
          </a:p>
          <a:p>
            <a:pPr lvl="0"/>
            <a:r>
              <a:rPr lang="en-GB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Noto Serif Toto" panose="020B0604020202020204" charset="0"/>
                <a:ea typeface="Noto Serif Toto"/>
                <a:cs typeface="Noto Serif Toto" panose="020B0604020202020204" charset="0"/>
                <a:sym typeface="Noto Serif Toto"/>
                <a:hlinkClick r:id="rId2"/>
              </a:rPr>
              <a:t>https://www.enterprise-development.org/wp-content/uploads/DCED-Care-as-Climate-Infrastructure-Report-July-2026.pdf</a:t>
            </a:r>
            <a:endParaRPr sz="1000" b="1" dirty="0">
              <a:solidFill>
                <a:schemeClr val="tx1">
                  <a:lumMod val="65000"/>
                  <a:lumOff val="35000"/>
                </a:schemeClr>
              </a:solidFill>
              <a:latin typeface="Noto Serif Toto" panose="020B0604020202020204" charset="0"/>
              <a:ea typeface="Noto Serif Toto"/>
              <a:cs typeface="Noto Serif Toto" panose="020B0604020202020204" charset="0"/>
              <a:sym typeface="Noto Serif Tot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33BAAC-E33C-3AF6-259F-15FFF1767BF2}"/>
              </a:ext>
            </a:extLst>
          </p:cNvPr>
          <p:cNvSpPr txBox="1"/>
          <p:nvPr/>
        </p:nvSpPr>
        <p:spPr>
          <a:xfrm>
            <a:off x="11582400" y="1088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E52992-987F-8D00-B86E-3201A5128B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52323"/>
            <a:ext cx="2503438" cy="949251"/>
          </a:xfrm>
          <a:prstGeom prst="rect">
            <a:avLst/>
          </a:prstGeom>
        </p:spPr>
      </p:pic>
      <p:sp>
        <p:nvSpPr>
          <p:cNvPr id="9" name="Google Shape;349;p53">
            <a:extLst>
              <a:ext uri="{FF2B5EF4-FFF2-40B4-BE49-F238E27FC236}">
                <a16:creationId xmlns:a16="http://schemas.microsoft.com/office/drawing/2014/main" id="{C95E7B53-0077-1C2C-F377-A9F58EDBB263}"/>
              </a:ext>
            </a:extLst>
          </p:cNvPr>
          <p:cNvSpPr txBox="1"/>
          <p:nvPr/>
        </p:nvSpPr>
        <p:spPr>
          <a:xfrm>
            <a:off x="611600" y="2078892"/>
            <a:ext cx="11580400" cy="9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SzPts val="2400"/>
            </a:pPr>
            <a:r>
              <a:rPr lang="en" sz="3200" b="1" dirty="0">
                <a:solidFill>
                  <a:srgbClr val="053449"/>
                </a:solidFill>
                <a:latin typeface="Noto Serif Toto"/>
                <a:ea typeface="Noto Serif Toto"/>
                <a:cs typeface="Noto Serif Toto"/>
                <a:sym typeface="Noto Serif Toto"/>
              </a:rPr>
              <a:t>Read the full report: </a:t>
            </a:r>
            <a:endParaRPr sz="3200" b="1" dirty="0">
              <a:solidFill>
                <a:srgbClr val="053449"/>
              </a:solidFill>
              <a:latin typeface="Noto Serif Toto"/>
              <a:ea typeface="Noto Serif Toto"/>
              <a:cs typeface="Noto Serif Toto"/>
              <a:sym typeface="Noto Serif Toto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FCA560A-2D27-F4DC-15D1-B8C39ADCCE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673" y="2888749"/>
            <a:ext cx="3004416" cy="300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755487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nterior option 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Interior option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losing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24397F2A-2BCF-4B6D-92A5-E6C8E2DC94AE}">
  <we:reference id="22ff87a5-132f-4d52-9e97-94d888e4dd91" version="3.4.0.0" store="EXCatalog" storeType="EXCatalog"/>
  <we:alternateReferences>
    <we:reference id="WA104380050" version="3.4.0.0" store="en-CA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F4578C4F266F345BC9CA4E571ADCDC3" ma:contentTypeVersion="21" ma:contentTypeDescription="Create a new document." ma:contentTypeScope="" ma:versionID="62a9fa4d4d26a560c3f6c749db3c75d9">
  <xsd:schema xmlns:xsd="http://www.w3.org/2001/XMLSchema" xmlns:xs="http://www.w3.org/2001/XMLSchema" xmlns:p="http://schemas.microsoft.com/office/2006/metadata/properties" xmlns:ns1="http://schemas.microsoft.com/sharepoint/v3" xmlns:ns2="fc5acc4e-0c25-495a-afe8-cebdbe1b35e5" xmlns:ns3="8c652d72-a731-4ede-abc3-d9bc4a2de092" xmlns:ns4="3e02667f-0271-471b-bd6e-11a2e16def1d" targetNamespace="http://schemas.microsoft.com/office/2006/metadata/properties" ma:root="true" ma:fieldsID="aa710c483c6a741fe2005a2f7c72f435" ns1:_="" ns2:_="" ns3:_="" ns4:_="">
    <xsd:import namespace="http://schemas.microsoft.com/sharepoint/v3"/>
    <xsd:import namespace="fc5acc4e-0c25-495a-afe8-cebdbe1b35e5"/>
    <xsd:import namespace="8c652d72-a731-4ede-abc3-d9bc4a2de092"/>
    <xsd:import namespace="3e02667f-0271-471b-bd6e-11a2e16def1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5acc4e-0c25-495a-afe8-cebdbe1b35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2a6c10d7-b926-4fc0-945e-3cbf5049f6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652d72-a731-4ede-abc3-d9bc4a2de092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02667f-0271-471b-bd6e-11a2e16def1d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4926b564-27c1-41a1-8131-4b8895b467a0}" ma:internalName="TaxCatchAll" ma:showField="CatchAllData" ma:web="8c652d72-a731-4ede-abc3-d9bc4a2de09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e02667f-0271-471b-bd6e-11a2e16def1d" xsi:nil="true"/>
    <_ip_UnifiedCompliancePolicyUIAction xmlns="http://schemas.microsoft.com/sharepoint/v3" xsi:nil="true"/>
    <_ip_UnifiedCompliancePolicyProperties xmlns="http://schemas.microsoft.com/sharepoint/v3" xsi:nil="true"/>
    <lcf76f155ced4ddcb4097134ff3c332f xmlns="fc5acc4e-0c25-495a-afe8-cebdbe1b35e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0D0270A-13CE-43EF-B02F-A3545709738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BA9B9C5-3A64-4FF2-8564-BF2C54B7F235}"/>
</file>

<file path=customXml/itemProps3.xml><?xml version="1.0" encoding="utf-8"?>
<ds:datastoreItem xmlns:ds="http://schemas.openxmlformats.org/officeDocument/2006/customXml" ds:itemID="{DE1E44E5-8638-4E0A-9B3B-5C7B46011459}"/>
</file>

<file path=customXml/itemProps4.xml><?xml version="1.0" encoding="utf-8"?>
<ds:datastoreItem xmlns:ds="http://schemas.openxmlformats.org/officeDocument/2006/customXml" ds:itemID="{E141AA5A-A87C-4E20-A192-BCAD7581D8F8}">
  <ds:schemaRefs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http://schemas.microsoft.com/office/2006/documentManagement/types"/>
    <ds:schemaRef ds:uri="7d2f9090-51b0-4dc7-8cd2-af8851a72418"/>
    <ds:schemaRef ds:uri="http://purl.org/dc/elements/1.1/"/>
    <ds:schemaRef ds:uri="e23272d7-14a1-4d1b-b87a-df77bc393d2c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10131</TotalTime>
  <Words>796</Words>
  <Application>Microsoft Office PowerPoint</Application>
  <PresentationFormat>Widescreen</PresentationFormat>
  <Paragraphs>134</Paragraphs>
  <Slides>14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14</vt:i4>
      </vt:variant>
    </vt:vector>
  </HeadingPairs>
  <TitlesOfParts>
    <vt:vector size="31" baseType="lpstr">
      <vt:lpstr>Avenir Book</vt:lpstr>
      <vt:lpstr>Wingdings</vt:lpstr>
      <vt:lpstr>Poppins</vt:lpstr>
      <vt:lpstr>Noto Sans</vt:lpstr>
      <vt:lpstr>Arial</vt:lpstr>
      <vt:lpstr>Noto Serif Toto</vt:lpstr>
      <vt:lpstr>Segoe UI</vt:lpstr>
      <vt:lpstr>Aptos Display</vt:lpstr>
      <vt:lpstr>Calibri</vt:lpstr>
      <vt:lpstr>Noto Sans Medium</vt:lpstr>
      <vt:lpstr>Amasis MT Pro</vt:lpstr>
      <vt:lpstr>Aptos</vt:lpstr>
      <vt:lpstr>Title slide</vt:lpstr>
      <vt:lpstr>Interior option 1</vt:lpstr>
      <vt:lpstr>Interior option 2</vt:lpstr>
      <vt:lpstr>Closing slide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90% of surveyed care enterprises reported climate change has affected their operations.</vt:lpstr>
      <vt:lpstr>PowerPoint Presentation</vt:lpstr>
      <vt:lpstr>PowerPoint Presentation</vt:lpstr>
      <vt:lpstr>PowerPoint Presentation</vt:lpstr>
      <vt:lpstr>73% of surveyed care enterprises have implemented at least one measure to adapt to or mitigate climate risks</vt:lpstr>
      <vt:lpstr>PowerPoint Presentation</vt:lpstr>
      <vt:lpstr>PowerPoint Presentation</vt:lpstr>
    </vt:vector>
  </TitlesOfParts>
  <Company>IDRC-CRDI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Launch of Strategy 2030</dc:title>
  <dc:creator>Elyse Enright</dc:creator>
  <cp:keywords>Toolkit; strategy 2030; PowerPoint Presentation</cp:keywords>
  <cp:lastModifiedBy>Martha Melesse</cp:lastModifiedBy>
  <cp:revision>20</cp:revision>
  <dcterms:created xsi:type="dcterms:W3CDTF">2016-05-11T17:06:11Z</dcterms:created>
  <dcterms:modified xsi:type="dcterms:W3CDTF">2026-09-14T14:53:00Z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0x010100AF4578C4F266F345BC9CA4E571ADCDC3</vt:lpwstr>
  </property>
  <property fmtid="{D5CDD505-2E9C-101B-9397-08002B2CF9AE}" pid="3" name="_dlc_DocIdItemGuid">
    <vt:lpwstr>789db1ae-b741-444f-a71d-b84ce70a2e8c</vt:lpwstr>
  </property>
  <property fmtid="{D5CDD505-2E9C-101B-9397-08002B2CF9AE}" pid="4" name="Responsible Unit">
    <vt:lpwstr/>
  </property>
  <property fmtid="{D5CDD505-2E9C-101B-9397-08002B2CF9AE}" pid="5" name="Document type">
    <vt:lpwstr/>
  </property>
  <property fmtid="{D5CDD505-2E9C-101B-9397-08002B2CF9AE}" pid="6" name="IntranetKeywords">
    <vt:lpwstr/>
  </property>
  <property fmtid="{D5CDD505-2E9C-101B-9397-08002B2CF9AE}" pid="7" name="IntranetContentType">
    <vt:lpwstr/>
  </property>
  <property fmtid="{D5CDD505-2E9C-101B-9397-08002B2CF9AE}" pid="8" name="TaxKeyword">
    <vt:lpwstr>4024;#PowerPoint Presentation|9d57ceb1-2fb7-40cc-979d-0790db7cfc32;#4016;#strategy 2030|79500da9-6e5e-442d-ba9e-11a2d6d308f1;#1779;#Toolkit|c89f7eba-2349-489c-b7d5-a1a1f0da6b16</vt:lpwstr>
  </property>
  <property fmtid="{D5CDD505-2E9C-101B-9397-08002B2CF9AE}" pid="9" name="TaxKeywordTaxHTField">
    <vt:lpwstr>PowerPoint Presentation|9d57ceb1-2fb7-40cc-979d-0790db7cfc32;strategy 2030|79500da9-6e5e-442d-ba9e-11a2d6d308f1;Toolkit|c89f7eba-2349-489c-b7d5-a1a1f0da6b16</vt:lpwstr>
  </property>
  <property fmtid="{D5CDD505-2E9C-101B-9397-08002B2CF9AE}" pid="10" name="Responsible UnitTaxHTField0">
    <vt:lpwstr/>
  </property>
  <property fmtid="{D5CDD505-2E9C-101B-9397-08002B2CF9AE}" pid="11" name="Comm Status">
    <vt:lpwstr/>
  </property>
  <property fmtid="{D5CDD505-2E9C-101B-9397-08002B2CF9AE}" pid="12" name="eec86664462b46cca34b0007af92c354">
    <vt:lpwstr/>
  </property>
  <property fmtid="{D5CDD505-2E9C-101B-9397-08002B2CF9AE}" pid="13" name="Financial Year">
    <vt:lpwstr>2020-2021</vt:lpwstr>
  </property>
  <property fmtid="{D5CDD505-2E9C-101B-9397-08002B2CF9AE}" pid="14" name="Comm Activity">
    <vt:lpwstr/>
  </property>
  <property fmtid="{D5CDD505-2E9C-101B-9397-08002B2CF9AE}" pid="15" name="b7a95e79c25c4453b16a8bb90a6b6630">
    <vt:lpwstr/>
  </property>
  <property fmtid="{D5CDD505-2E9C-101B-9397-08002B2CF9AE}" pid="16" name="Countries">
    <vt:lpwstr/>
  </property>
  <property fmtid="{D5CDD505-2E9C-101B-9397-08002B2CF9AE}" pid="17" name="Comm_x0020_Teams">
    <vt:lpwstr/>
  </property>
  <property fmtid="{D5CDD505-2E9C-101B-9397-08002B2CF9AE}" pid="18" name="Activity">
    <vt:lpwstr/>
  </property>
  <property fmtid="{D5CDD505-2E9C-101B-9397-08002B2CF9AE}" pid="19" name="Comm_x0020_Document_x0020_Type">
    <vt:lpwstr/>
  </property>
  <property fmtid="{D5CDD505-2E9C-101B-9397-08002B2CF9AE}" pid="20" name="k62ad3357b29462383638181522ad7e3">
    <vt:lpwstr/>
  </property>
  <property fmtid="{D5CDD505-2E9C-101B-9397-08002B2CF9AE}" pid="21" name="ece43a6d943a44c3b0e54f7a1de8bf5f">
    <vt:lpwstr/>
  </property>
  <property fmtid="{D5CDD505-2E9C-101B-9397-08002B2CF9AE}" pid="22" name="ActivityTaxHTField0">
    <vt:lpwstr/>
  </property>
  <property fmtid="{D5CDD505-2E9C-101B-9397-08002B2CF9AE}" pid="23" name="dc48912a532e40b29e5f0a99e7d54a40">
    <vt:lpwstr/>
  </property>
  <property fmtid="{D5CDD505-2E9C-101B-9397-08002B2CF9AE}" pid="24" name="f1e7c55ea2a845dcaaf7a4344e0ede01">
    <vt:lpwstr/>
  </property>
  <property fmtid="{D5CDD505-2E9C-101B-9397-08002B2CF9AE}" pid="25" name="CountriesTaxHTField0">
    <vt:lpwstr/>
  </property>
  <property fmtid="{D5CDD505-2E9C-101B-9397-08002B2CF9AE}" pid="26" name="Comm_x0020_Event_x0020_Category">
    <vt:lpwstr/>
  </property>
  <property fmtid="{D5CDD505-2E9C-101B-9397-08002B2CF9AE}" pid="27" name="Communication_x0020_Theme">
    <vt:lpwstr/>
  </property>
  <property fmtid="{D5CDD505-2E9C-101B-9397-08002B2CF9AE}" pid="28" name="Communication Theme">
    <vt:lpwstr/>
  </property>
  <property fmtid="{D5CDD505-2E9C-101B-9397-08002B2CF9AE}" pid="29" name="Comm Teams">
    <vt:lpwstr/>
  </property>
  <property fmtid="{D5CDD505-2E9C-101B-9397-08002B2CF9AE}" pid="30" name="Comm Event Category">
    <vt:lpwstr/>
  </property>
  <property fmtid="{D5CDD505-2E9C-101B-9397-08002B2CF9AE}" pid="31" name="Comm Document Type">
    <vt:lpwstr/>
  </property>
  <property fmtid="{D5CDD505-2E9C-101B-9397-08002B2CF9AE}" pid="32" name="MediaServiceImageTags">
    <vt:lpwstr/>
  </property>
  <property fmtid="{D5CDD505-2E9C-101B-9397-08002B2CF9AE}" pid="33" name="MSIP_Label_3b299512-7d67-4405-b4e8-e8a4dbe99d8b_Enabled">
    <vt:lpwstr>true</vt:lpwstr>
  </property>
  <property fmtid="{D5CDD505-2E9C-101B-9397-08002B2CF9AE}" pid="34" name="MSIP_Label_3b299512-7d67-4405-b4e8-e8a4dbe99d8b_SetDate">
    <vt:lpwstr>2026-09-13T02:49:51Z</vt:lpwstr>
  </property>
  <property fmtid="{D5CDD505-2E9C-101B-9397-08002B2CF9AE}" pid="35" name="MSIP_Label_3b299512-7d67-4405-b4e8-e8a4dbe99d8b_Method">
    <vt:lpwstr>Privileged</vt:lpwstr>
  </property>
  <property fmtid="{D5CDD505-2E9C-101B-9397-08002B2CF9AE}" pid="36" name="MSIP_Label_3b299512-7d67-4405-b4e8-e8a4dbe99d8b_Name">
    <vt:lpwstr>Internal</vt:lpwstr>
  </property>
  <property fmtid="{D5CDD505-2E9C-101B-9397-08002B2CF9AE}" pid="37" name="MSIP_Label_3b299512-7d67-4405-b4e8-e8a4dbe99d8b_SiteId">
    <vt:lpwstr>a7498537-0e38-4077-8382-ebd7d9214f53</vt:lpwstr>
  </property>
  <property fmtid="{D5CDD505-2E9C-101B-9397-08002B2CF9AE}" pid="38" name="MSIP_Label_3b299512-7d67-4405-b4e8-e8a4dbe99d8b_ActionId">
    <vt:lpwstr>5cc53a15-07de-4449-88f2-b6eb502fae6e</vt:lpwstr>
  </property>
  <property fmtid="{D5CDD505-2E9C-101B-9397-08002B2CF9AE}" pid="39" name="MSIP_Label_3b299512-7d67-4405-b4e8-e8a4dbe99d8b_ContentBits">
    <vt:lpwstr>1</vt:lpwstr>
  </property>
  <property fmtid="{D5CDD505-2E9C-101B-9397-08002B2CF9AE}" pid="40" name="MSIP_Label_3b299512-7d67-4405-b4e8-e8a4dbe99d8b_Tag">
    <vt:lpwstr>10, 0, 1, 1</vt:lpwstr>
  </property>
  <property fmtid="{D5CDD505-2E9C-101B-9397-08002B2CF9AE}" pid="41" name="ClassificationContentMarkingHeaderLocations">
    <vt:lpwstr>Title slide:3\Interior option 1:3\Interior option 2:3\Closing slide:3</vt:lpwstr>
  </property>
  <property fmtid="{D5CDD505-2E9C-101B-9397-08002B2CF9AE}" pid="42" name="ClassificationContentMarkingHeaderText">
    <vt:lpwstr>Classification - Internal / Interne</vt:lpwstr>
  </property>
</Properties>
</file>