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4545" r:id="rId4"/>
    <p:sldId id="259" r:id="rId5"/>
    <p:sldId id="260" r:id="rId6"/>
    <p:sldId id="4528" r:id="rId7"/>
    <p:sldId id="4531" r:id="rId8"/>
    <p:sldId id="4539" r:id="rId9"/>
    <p:sldId id="4546" r:id="rId10"/>
    <p:sldId id="4535" r:id="rId11"/>
    <p:sldId id="4538" r:id="rId12"/>
    <p:sldId id="4530" r:id="rId13"/>
    <p:sldId id="4548" r:id="rId14"/>
    <p:sldId id="4547" r:id="rId15"/>
    <p:sldId id="45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169"/>
    <a:srgbClr val="F6655B"/>
    <a:srgbClr val="DDC6CF"/>
    <a:srgbClr val="1F183D"/>
    <a:srgbClr val="EFE1E3"/>
    <a:srgbClr val="3C9A65"/>
    <a:srgbClr val="D39141"/>
    <a:srgbClr val="F7E4C9"/>
    <a:srgbClr val="D5D1D4"/>
    <a:srgbClr val="1F1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4314"/>
  </p:normalViewPr>
  <p:slideViewPr>
    <p:cSldViewPr snapToGrid="0">
      <p:cViewPr varScale="1">
        <p:scale>
          <a:sx n="82" d="100"/>
          <a:sy n="82" d="100"/>
        </p:scale>
        <p:origin x="71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FAC1-40A7-E240-937D-98773A8627E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2D0D-2056-1D45-BA80-A876E830A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9DA17-73A9-CCCD-54E0-9D911E2F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FC144-9F6C-1915-5B25-E811539F7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A492E-0849-7CE7-B3DF-D666E6C26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2CB13-8B78-7F13-16E5-0393C738E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1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788F8-6122-B04F-8F36-93C98E2E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220E8-FD65-B847-ECD8-5FE226EA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608FDA-3BDB-1759-EE58-C1A75E64E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3ACAD-C651-67F3-F304-2B24BB9E5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0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5F6B-288A-00A6-AA30-F0F99720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9566E-CAB7-5CDE-CB5F-DC87F7D40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4CFFC-8465-E0DE-55A8-6331FFB9D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E468D-7241-E320-D296-364317019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A6D7D-989B-928E-0160-BDD5B78E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F27C10-C74A-8E87-F46F-63BB50CF1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11986-BB3F-0ED0-36F0-C57B1C597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90C01-52E7-1697-5BDC-BC94991A6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B93F7-4D28-6C5A-06E4-5724D14D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4549C-58E8-4F9A-BF08-D38BBFD82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6F5D5-236D-2DC6-AE05-9A3F85B36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68B9-9DC9-1330-E4B0-483E55A49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23A4-501B-7D30-0BA5-680EEDBA9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DC6A8-5DA3-B4EB-0411-D79B4F41E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71E06-FA5D-F1BA-9EAE-5E72A8F28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08ECD-BD8F-BF0D-6C87-4D0A7EBF5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B9D4F-1C95-947A-EE47-56DE5785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3CE7E-7CF6-128A-43EF-FFECC1A61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5B145-FB41-A9B1-3A06-9A2360EAD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BA4D-C05E-A487-B6E6-6CE0F3C84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7C24-7C3F-0BAF-7563-44F20614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33B44-CED5-FCB3-B460-A28EF630D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38D75-53A3-C2C5-1B85-4C9912DEE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en-US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en-US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DA1E-50E9-4AD2-4947-169527DD9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9E21-7CBF-C238-0CA1-B7D34431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08C05-E40A-856E-F564-4E4AB517F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816D0-A6F2-7EFC-52E2-981A95913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DFAFC-19D1-85A0-C2DB-D21A3764E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E2AC1-A6A9-A011-29E2-E09DDF55B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7B055-2A71-4A68-F6D1-1A36DF8B5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272C0-0998-8595-B05B-10079D8D3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4F510-97E7-1C6B-7727-F461677A0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EF64C-4E11-384A-CC23-1679C1F5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8F50A-1B5F-9B27-143F-9F2B09CB4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A809C-EB68-CC38-7BA1-BABB07DA8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74BB7-85F3-1F8C-2A51-7A18FEE70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2D0D-2056-1D45-BA80-A876E830A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3F5F-FA92-622F-5354-7AFD73DF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1177F-B9B7-5D97-BBD0-AD1622D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DE7EE-0CE0-935D-E2F9-97203773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9D3-043F-1C4C-9227-18FC1DB94D9E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39AC3-B1C4-035D-BE27-10192E0A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8EE6-F9EB-8DB4-F025-B1302BD0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4AEA-9F42-1479-611C-980B057E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079DA-C872-ECEB-9247-A5E11F2EC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DDFBA-0420-D583-858B-2BD7A617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C4F-8CD9-1948-972E-6146C9774C2C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1D50A-E595-23B6-2BAF-B20E75C1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0790-10FE-919F-1057-A05E336D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8AC7C-35A0-8967-303C-FE8D1CFAB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FE56E-D51F-8FD3-E198-EEA7698D9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0DB5-28A0-B6CF-710F-732BA9E5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0F73-7439-634A-813E-26D844DC0CD1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F23C-8169-22BE-F75D-37F1C688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EB8E-8098-88EF-495B-E85D6703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4697-6395-D74F-CE3F-0DD888B4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1C5E-3FD1-4669-6592-1027A083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595CA-A448-4B4A-26E8-BEE50C27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1D9F-12F3-AF46-BDCF-4B4290443BC5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F6E4-A6D7-588A-DE95-8B841197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0F441-FF36-6A9A-ED19-9A54A514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76" y="6322314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fld id="{56165D52-6583-5C40-A792-12B9DE45B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D105-9CB9-69FB-2BDB-F8C1CA9F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3CE2-7B42-5ACC-06E9-C220CA516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E71FD-7FF8-8ECF-3649-5526138C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F6E-02A3-284B-A603-0145941484FE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D870A-49BF-FEB3-73C4-8F3C9DB2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DAEC-9395-A8FF-D2D3-94E05D5C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56B1-54E8-7F30-6B3C-13612200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9753-EF6F-3F9F-2C6C-A4917F524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65E6A-2BCC-37D4-74A8-0B2F7D6FC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9955E-E776-426B-F105-4C90BA5D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6CC8-EC37-3D40-AB80-861AC87812C8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9F8EF-28DA-ED51-8612-B5BC88D6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AA3AF-A26A-9460-6836-C0A7F948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C13D-6BBD-2BCF-0E4E-997B12DD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6850-5A76-DD88-9435-3B8E3BEED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229E9-36BF-C3C5-D344-D44F02850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A0CDA-F79E-4356-F852-958B9E5FF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99DC2-F684-9CD6-1C21-077024FCB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84908-7BFD-1A8D-5BCC-57B1FC1D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E8BB-F42F-CE4C-8A18-FF738341BC22}" type="datetime1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BD828-5497-C957-82DE-8E04199B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738F3-A50A-79FA-10BC-07DC6C82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888E-34F1-656A-EA61-001E8935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EBD38-6526-320B-5742-8BDA915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6531-9382-D64D-ABA2-2879E0F2AE17}" type="datetime1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0C07C-22DC-FB0D-B872-2134AB39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9D6AF-D882-3D38-5980-527A35B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48F90-A3F8-CF00-BF4C-C0632625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8FF3-5D6B-9344-A961-328D3B06FF0A}" type="datetime1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C1580-11CD-9A97-1347-B9742862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0AAF-FE8F-C122-4E91-20E8E44A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0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16BF-17CD-BF47-0F22-71D3113D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65F9-2FF5-FE0A-07D4-18C4F36B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14530-FE38-22A1-C051-97C7A4B2D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6E5CA-D812-8D41-D932-1126EC91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9F00-AAC3-2648-9982-9A255B78DEFC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D7EF7-3862-6768-9CBE-F6EEEFA5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AE0EF-1713-B48F-78A7-6EE2032C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2C74-1920-45B0-E7C0-65D72B57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26BA9-7A8F-48C8-B088-83FC27750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65A03-6ED2-8506-D96B-06E0E50F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39039-C418-9014-03B8-E28E7C11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3E33-EF11-A145-AEA4-CCA81D27E43A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09D89-AE07-BAC3-FCDD-84C0CC87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0801F-FF53-359A-19EB-4056F525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23D0F-E205-AAA6-1D76-4E7EF3A5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996BD-C806-9B68-E0F8-908478445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4E295-4DFD-9080-3C68-081916B1B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48EC5-9B05-6D43-B3BC-3EDC599FE707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F6C1-A0C6-B05A-0306-3B5A2AAAA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C2E3-F571-370D-1065-F96A4E95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65D52-6583-5C40-A792-12B9DE45B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siegrist@worldbank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58E85-41FE-F70D-CE98-9C1FE7332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31" y="23332"/>
            <a:ext cx="5155769" cy="683466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7B3760-2682-D442-8968-EFF6A4BC96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47" y="700794"/>
            <a:ext cx="1897825" cy="703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BB21F-14AA-80E0-8270-47C0F8CD72C2}"/>
              </a:ext>
            </a:extLst>
          </p:cNvPr>
          <p:cNvSpPr txBox="1"/>
          <p:nvPr/>
        </p:nvSpPr>
        <p:spPr>
          <a:xfrm>
            <a:off x="1045847" y="4269676"/>
            <a:ext cx="4883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FFFF"/>
                </a:solidFill>
                <a:effectLst/>
                <a:latin typeface="Avenir Book" panose="02000503020000020003" pitchFamily="2" charset="0"/>
              </a:rPr>
              <a:t>Lessons from the Evidence and Opportunities for Further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FDC21-5004-D434-5F0B-8694A8B8BE74}"/>
              </a:ext>
            </a:extLst>
          </p:cNvPr>
          <p:cNvSpPr txBox="1"/>
          <p:nvPr/>
        </p:nvSpPr>
        <p:spPr>
          <a:xfrm>
            <a:off x="1045847" y="2191665"/>
            <a:ext cx="599038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FFFF"/>
                </a:solidFill>
                <a:effectLst/>
                <a:latin typeface="Avenir Book" panose="02000503020000020003" pitchFamily="2" charset="0"/>
              </a:rPr>
              <a:t>Supporting Women Entrepreneurs: </a:t>
            </a:r>
          </a:p>
          <a:p>
            <a:pPr>
              <a:buNone/>
            </a:pPr>
            <a:r>
              <a:rPr lang="en-US" sz="5000" b="1" dirty="0">
                <a:solidFill>
                  <a:srgbClr val="FFFFFF"/>
                </a:solidFill>
                <a:effectLst/>
                <a:latin typeface="Avenir Black" panose="02000503020000020003" pitchFamily="2" charset="0"/>
              </a:rPr>
              <a:t>WHAT WORKS?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E384B-6BD4-07F1-7558-30291AF09BCA}"/>
              </a:ext>
            </a:extLst>
          </p:cNvPr>
          <p:cNvSpPr txBox="1"/>
          <p:nvPr/>
        </p:nvSpPr>
        <p:spPr>
          <a:xfrm>
            <a:off x="1045847" y="5916802"/>
            <a:ext cx="55904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Helvetica Light" panose="020B0403020202020204" pitchFamily="34" charset="0"/>
              </a:rPr>
              <a:t>Felicia Siegrist, We-Fi, June 2025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4D9BD6-C309-DACE-EB92-3CC60417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BA8E1-DA2A-7990-D135-2CE74804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73A7BA1-4D13-9CD4-DF8E-31654F9CAD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59718-FA39-1443-D56B-AB5C1B8EEE4F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Where do we see emerging patterns on </a:t>
            </a:r>
            <a:r>
              <a:rPr lang="en-US" sz="2600" b="1" i="1" dirty="0">
                <a:solidFill>
                  <a:srgbClr val="5A2757"/>
                </a:solidFill>
                <a:latin typeface="Avenir Book" panose="02000503020000020003" pitchFamily="2" charset="0"/>
              </a:rPr>
              <a:t>What Works?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6ECE59-7D97-1076-8ED2-B378B4096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79117"/>
              </p:ext>
            </p:extLst>
          </p:nvPr>
        </p:nvGraphicFramePr>
        <p:xfrm>
          <a:off x="998985" y="1195232"/>
          <a:ext cx="10564008" cy="51890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46320">
                  <a:extLst>
                    <a:ext uri="{9D8B030D-6E8A-4147-A177-3AD203B41FA5}">
                      <a16:colId xmlns:a16="http://schemas.microsoft.com/office/drawing/2014/main" val="3047831573"/>
                    </a:ext>
                  </a:extLst>
                </a:gridCol>
                <a:gridCol w="5309937">
                  <a:extLst>
                    <a:ext uri="{9D8B030D-6E8A-4147-A177-3AD203B41FA5}">
                      <a16:colId xmlns:a16="http://schemas.microsoft.com/office/drawing/2014/main" val="2143131285"/>
                    </a:ext>
                  </a:extLst>
                </a:gridCol>
                <a:gridCol w="2707751">
                  <a:extLst>
                    <a:ext uri="{9D8B030D-6E8A-4147-A177-3AD203B41FA5}">
                      <a16:colId xmlns:a16="http://schemas.microsoft.com/office/drawing/2014/main" val="2667349574"/>
                    </a:ext>
                  </a:extLst>
                </a:gridCol>
              </a:tblGrid>
              <a:tr h="434142">
                <a:tc>
                  <a:txBody>
                    <a:bodyPr/>
                    <a:lstStyle/>
                    <a:p>
                      <a:r>
                        <a:rPr lang="en-US" dirty="0"/>
                        <a:t>Areas / Topics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8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Evidence examples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8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References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8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10516"/>
                  </a:ext>
                </a:extLst>
              </a:tr>
              <a:tr h="434142">
                <a:tc>
                  <a:txBody>
                    <a:bodyPr/>
                    <a:lstStyle/>
                    <a:p>
                      <a:r>
                        <a:rPr lang="en-US" b="1" dirty="0"/>
                        <a:t>A2F: Alternative credit scoring models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randomized controlled trial (RCT) in Nigeria </a:t>
                      </a:r>
                      <a:r>
                        <a:rPr lang="en-US" dirty="0"/>
                        <a:t>found that women-led firms given cashflow-based loans were 20 percentage points more likely to access formal credit after two years—unlike male-led firms.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Gruver et al. 2024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Chioda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2024; Alibhai et al. 2022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35882"/>
                  </a:ext>
                </a:extLst>
              </a:tr>
              <a:tr h="434142">
                <a:tc>
                  <a:txBody>
                    <a:bodyPr/>
                    <a:lstStyle/>
                    <a:p>
                      <a:r>
                        <a:rPr lang="en-US" b="1" dirty="0"/>
                        <a:t>A2S: Targeted training</a:t>
                      </a:r>
                    </a:p>
                    <a:p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meta-analysis shows that traditional business training can have positive effects for micro-enterprises, whereas coaching, consulting, and mentoring may be more effective for larger firms.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McKenzie Woodruff 2023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Ubfal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2022; Lang and Seither 2022; 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843905"/>
                  </a:ext>
                </a:extLst>
              </a:tr>
              <a:tr h="434142">
                <a:tc>
                  <a:txBody>
                    <a:bodyPr/>
                    <a:lstStyle/>
                    <a:p>
                      <a:r>
                        <a:rPr lang="en-US" b="1" dirty="0"/>
                        <a:t>A2M: Market access</a:t>
                      </a:r>
                    </a:p>
                    <a:p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RCT in the Republic of Congo found that providing information on earnings can encourage women to cross over to more profitable sectors, thereby reducing the gender gap in earnings.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Gassier et al. 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Cucagna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2020; Campos et al. 2014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19425"/>
                  </a:ext>
                </a:extLst>
              </a:tr>
              <a:tr h="434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EE: Gender-equal laws and policies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correlational study found a strong link between legal gender equality and women’s access to finance, though social norms can weaken this effect.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Perrin and Hyland 2023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Other: Becerra-Ornelas et al. 2024</a:t>
                      </a:r>
                    </a:p>
                  </a:txBody>
                  <a:tcPr>
                    <a:lnT w="12700" cap="flat" cmpd="sng" algn="ctr">
                      <a:solidFill>
                        <a:srgbClr val="1F1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1893634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C012F6A-04F8-49F0-9A35-23D65D69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58771-D057-608E-2D2F-CAFD56C29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45A4297-FE44-585F-9A5A-17FC33F26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83F0C-8102-D057-EFB2-341F3B9307EC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Some overarching insights</a:t>
            </a:r>
            <a:endParaRPr lang="en-US" sz="2600" b="1" i="1" dirty="0">
              <a:solidFill>
                <a:srgbClr val="5A2757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C791A-6997-A07E-8106-AB6377D4A8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4" t="14686" r="12660" b="11888"/>
          <a:stretch/>
        </p:blipFill>
        <p:spPr>
          <a:xfrm>
            <a:off x="1054783" y="2110710"/>
            <a:ext cx="260669" cy="260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C060A-7CDC-3154-51A6-09E48DEC8B4F}"/>
              </a:ext>
            </a:extLst>
          </p:cNvPr>
          <p:cNvSpPr txBox="1"/>
          <p:nvPr/>
        </p:nvSpPr>
        <p:spPr>
          <a:xfrm>
            <a:off x="1821538" y="2016441"/>
            <a:ext cx="894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average treatment effects, highlighting considerable heterogeneity in outcomes and the importance of </a:t>
            </a:r>
            <a:r>
              <a:rPr lang="en-US" sz="2000" b="1" dirty="0"/>
              <a:t>segmentation and targeting.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A9A80-AF95-461A-1EFC-A70ACB4D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4" t="14686" r="12660" b="11888"/>
          <a:stretch/>
        </p:blipFill>
        <p:spPr>
          <a:xfrm>
            <a:off x="1054783" y="3129023"/>
            <a:ext cx="260669" cy="260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47D0B7-065A-83FA-EED2-FEE9B2A84CBA}"/>
              </a:ext>
            </a:extLst>
          </p:cNvPr>
          <p:cNvSpPr txBox="1"/>
          <p:nvPr/>
        </p:nvSpPr>
        <p:spPr>
          <a:xfrm>
            <a:off x="1821537" y="3008250"/>
            <a:ext cx="948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Contextual constraints </a:t>
            </a:r>
            <a:r>
              <a:rPr lang="en-US" sz="2000" dirty="0"/>
              <a:t>(e.g., intra-household norms) seem to play a big role, suggesting that engaging men in the dialogue and interventions may be essential. </a:t>
            </a:r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D778E7-5F8F-A4CA-2AB0-AA5B97F084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4" t="14686" r="12660" b="11888"/>
          <a:stretch/>
        </p:blipFill>
        <p:spPr>
          <a:xfrm>
            <a:off x="1054783" y="4247714"/>
            <a:ext cx="260669" cy="2606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449DA6-67B3-9AF8-DBFC-7E43FDF77F77}"/>
              </a:ext>
            </a:extLst>
          </p:cNvPr>
          <p:cNvSpPr txBox="1"/>
          <p:nvPr/>
        </p:nvSpPr>
        <p:spPr>
          <a:xfrm>
            <a:off x="1821537" y="4140193"/>
            <a:ext cx="1020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availability and use of sex-disaggregated data </a:t>
            </a:r>
            <a:r>
              <a:rPr lang="en-US" sz="2000" dirty="0"/>
              <a:t>is crucial for understanding the effectiveness of policies, programs, and products.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31AC1AA-478D-145F-A502-E2A5C0FC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B15C-A73D-AEB5-DB74-B9ED8EC1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46F4CA-8632-B838-FF18-9C9DF3E1A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9314C-86B8-FDCB-1F12-42F0FC6C6DE3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Where do evidence gaps persist?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D263B-F796-B1E3-AEDE-203E1C2A1524}"/>
              </a:ext>
            </a:extLst>
          </p:cNvPr>
          <p:cNvSpPr/>
          <p:nvPr/>
        </p:nvSpPr>
        <p:spPr>
          <a:xfrm>
            <a:off x="6506943" y="5556021"/>
            <a:ext cx="2996205" cy="19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77548D-5D77-4609-0A94-C178D867D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70" y="5726853"/>
            <a:ext cx="3263694" cy="3120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A3BA09-19CD-B4D1-3405-91039253B2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31" b="32660"/>
          <a:stretch/>
        </p:blipFill>
        <p:spPr>
          <a:xfrm>
            <a:off x="2328949" y="1554064"/>
            <a:ext cx="7223611" cy="4942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7AD24-43F2-B028-0576-C0AFEB11544D}"/>
              </a:ext>
            </a:extLst>
          </p:cNvPr>
          <p:cNvSpPr txBox="1"/>
          <p:nvPr/>
        </p:nvSpPr>
        <p:spPr>
          <a:xfrm>
            <a:off x="6731540" y="1184732"/>
            <a:ext cx="120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F1F5E-EA5D-558F-4CDA-CDDE95784143}"/>
              </a:ext>
            </a:extLst>
          </p:cNvPr>
          <p:cNvSpPr txBox="1"/>
          <p:nvPr/>
        </p:nvSpPr>
        <p:spPr>
          <a:xfrm>
            <a:off x="7701062" y="118473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2795D8-8035-F316-1B49-480CE85EDE60}"/>
              </a:ext>
            </a:extLst>
          </p:cNvPr>
          <p:cNvSpPr txBox="1"/>
          <p:nvPr/>
        </p:nvSpPr>
        <p:spPr>
          <a:xfrm>
            <a:off x="8865139" y="119890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FB782A-FB7A-405E-2FAF-E52D38015B4B}"/>
              </a:ext>
            </a:extLst>
          </p:cNvPr>
          <p:cNvSpPr/>
          <p:nvPr/>
        </p:nvSpPr>
        <p:spPr>
          <a:xfrm>
            <a:off x="3346312" y="1989302"/>
            <a:ext cx="5252937" cy="298176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E351FE-FB7E-57A5-69B4-0958E9EB42D9}"/>
              </a:ext>
            </a:extLst>
          </p:cNvPr>
          <p:cNvSpPr/>
          <p:nvPr/>
        </p:nvSpPr>
        <p:spPr>
          <a:xfrm>
            <a:off x="3346312" y="2365982"/>
            <a:ext cx="5252937" cy="278977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39C02D-1410-8B61-5053-4A188B4D7E67}"/>
              </a:ext>
            </a:extLst>
          </p:cNvPr>
          <p:cNvSpPr/>
          <p:nvPr/>
        </p:nvSpPr>
        <p:spPr>
          <a:xfrm>
            <a:off x="3314285" y="5386469"/>
            <a:ext cx="5252937" cy="312010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FD0484-726A-AB77-3E8C-A7E42B1829E2}"/>
              </a:ext>
            </a:extLst>
          </p:cNvPr>
          <p:cNvSpPr/>
          <p:nvPr/>
        </p:nvSpPr>
        <p:spPr>
          <a:xfrm>
            <a:off x="3314285" y="5748035"/>
            <a:ext cx="5252937" cy="290828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B779E5-CEBD-2392-C8C6-4EB61387C77C}"/>
              </a:ext>
            </a:extLst>
          </p:cNvPr>
          <p:cNvSpPr txBox="1"/>
          <p:nvPr/>
        </p:nvSpPr>
        <p:spPr>
          <a:xfrm>
            <a:off x="959794" y="1615111"/>
            <a:ext cx="2328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Access to Finance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CBF85D-771F-C775-3850-79B5DFD30BC3}"/>
              </a:ext>
            </a:extLst>
          </p:cNvPr>
          <p:cNvSpPr txBox="1"/>
          <p:nvPr/>
        </p:nvSpPr>
        <p:spPr>
          <a:xfrm>
            <a:off x="979249" y="4048554"/>
            <a:ext cx="20752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Access to Skills and Networks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45E04F-C97B-0B7F-E388-9A8A0BF312FF}"/>
              </a:ext>
            </a:extLst>
          </p:cNvPr>
          <p:cNvSpPr/>
          <p:nvPr/>
        </p:nvSpPr>
        <p:spPr>
          <a:xfrm>
            <a:off x="8865139" y="1615111"/>
            <a:ext cx="638009" cy="4881472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C18EE1E3-1800-A89D-6421-CF848D04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0E17-B958-6EEC-BD38-E70550F13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4A900A-002E-1EB3-4267-36EF6E0B74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6AE7F-5662-2745-6E14-504675A6BBAA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Where do evidence gaps persist?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B6440-5E02-3A17-C316-6A4918B98F0C}"/>
              </a:ext>
            </a:extLst>
          </p:cNvPr>
          <p:cNvSpPr txBox="1"/>
          <p:nvPr/>
        </p:nvSpPr>
        <p:spPr>
          <a:xfrm>
            <a:off x="6731540" y="1184732"/>
            <a:ext cx="120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3446E-B591-44F7-5E5A-FA5A05991873}"/>
              </a:ext>
            </a:extLst>
          </p:cNvPr>
          <p:cNvSpPr txBox="1"/>
          <p:nvPr/>
        </p:nvSpPr>
        <p:spPr>
          <a:xfrm>
            <a:off x="7701062" y="118473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2131F-9AD3-C5C9-92F5-E27795661235}"/>
              </a:ext>
            </a:extLst>
          </p:cNvPr>
          <p:cNvSpPr txBox="1"/>
          <p:nvPr/>
        </p:nvSpPr>
        <p:spPr>
          <a:xfrm>
            <a:off x="8865139" y="119890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33DF8DD-7CA6-B5F5-B9E5-B4673F8F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43D63B73-20A0-4D5D-D896-5101B62D0A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560"/>
          <a:stretch/>
        </p:blipFill>
        <p:spPr>
          <a:xfrm>
            <a:off x="2349923" y="1582404"/>
            <a:ext cx="7245714" cy="3115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EA7D7-6239-BA64-D3A9-CC73EB63AB4F}"/>
              </a:ext>
            </a:extLst>
          </p:cNvPr>
          <p:cNvSpPr txBox="1"/>
          <p:nvPr/>
        </p:nvSpPr>
        <p:spPr>
          <a:xfrm>
            <a:off x="959794" y="1615111"/>
            <a:ext cx="2328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Access to Markets and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E53D2-C559-5A30-5A04-2A96DA762BA9}"/>
              </a:ext>
            </a:extLst>
          </p:cNvPr>
          <p:cNvSpPr txBox="1"/>
          <p:nvPr/>
        </p:nvSpPr>
        <p:spPr>
          <a:xfrm>
            <a:off x="959794" y="3296576"/>
            <a:ext cx="2328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Enabling </a:t>
            </a:r>
            <a:r>
              <a:rPr lang="en-US" b="1" dirty="0" err="1">
                <a:latin typeface="Avenir Black" panose="02000503020000020003" pitchFamily="2" charset="0"/>
              </a:rPr>
              <a:t>Environm</a:t>
            </a:r>
            <a:r>
              <a:rPr lang="en-US" b="1" dirty="0">
                <a:latin typeface="Avenir Black" panose="02000503020000020003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5261D-5432-4A81-15A3-2AB66B6CD9DD}"/>
              </a:ext>
            </a:extLst>
          </p:cNvPr>
          <p:cNvSpPr/>
          <p:nvPr/>
        </p:nvSpPr>
        <p:spPr>
          <a:xfrm>
            <a:off x="8865139" y="1666313"/>
            <a:ext cx="638009" cy="2824663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EED66-7995-6BE1-7209-8DC5BA654989}"/>
              </a:ext>
            </a:extLst>
          </p:cNvPr>
          <p:cNvSpPr/>
          <p:nvPr/>
        </p:nvSpPr>
        <p:spPr>
          <a:xfrm>
            <a:off x="3348934" y="3725248"/>
            <a:ext cx="6154214" cy="256444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5374F2-54A5-4AC9-A3AB-A9EC3AA71D69}"/>
              </a:ext>
            </a:extLst>
          </p:cNvPr>
          <p:cNvSpPr/>
          <p:nvPr/>
        </p:nvSpPr>
        <p:spPr>
          <a:xfrm>
            <a:off x="3348934" y="1680484"/>
            <a:ext cx="6154214" cy="256444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8E5031-D6D3-7CBC-91B7-E38264505AA0}"/>
              </a:ext>
            </a:extLst>
          </p:cNvPr>
          <p:cNvSpPr/>
          <p:nvPr/>
        </p:nvSpPr>
        <p:spPr>
          <a:xfrm>
            <a:off x="3348934" y="2355502"/>
            <a:ext cx="6154214" cy="256444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663E9-47F3-100D-513B-A8BD89B43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60A20CD-1B46-C3CA-000C-263665C8BA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52563-FAE2-0F53-C43F-1A9AE19DBB7C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Examples of Research Opportunities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C4B9C54-7EB6-1BEB-CBF0-535DB230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13</a:t>
            </a:fld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8381175-6C37-D3AF-CC5A-E883B57C1CFD}"/>
              </a:ext>
            </a:extLst>
          </p:cNvPr>
          <p:cNvSpPr/>
          <p:nvPr/>
        </p:nvSpPr>
        <p:spPr>
          <a:xfrm>
            <a:off x="906120" y="1283543"/>
            <a:ext cx="10388930" cy="492835"/>
          </a:xfrm>
          <a:prstGeom prst="homePlate">
            <a:avLst>
              <a:gd name="adj" fmla="val 171974"/>
            </a:avLst>
          </a:prstGeom>
          <a:solidFill>
            <a:srgbClr val="99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6DCF248-2D49-6B89-57BD-208A33081CFB}"/>
              </a:ext>
            </a:extLst>
          </p:cNvPr>
          <p:cNvSpPr/>
          <p:nvPr/>
        </p:nvSpPr>
        <p:spPr>
          <a:xfrm>
            <a:off x="906119" y="2045684"/>
            <a:ext cx="2363189" cy="3610099"/>
          </a:xfrm>
          <a:prstGeom prst="roundRect">
            <a:avLst>
              <a:gd name="adj" fmla="val 8124"/>
            </a:avLst>
          </a:prstGeom>
          <a:noFill/>
          <a:ln>
            <a:solidFill>
              <a:srgbClr val="99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4EC2F27-9969-BD6E-F095-5D3ED9CD11BD}"/>
              </a:ext>
            </a:extLst>
          </p:cNvPr>
          <p:cNvSpPr/>
          <p:nvPr/>
        </p:nvSpPr>
        <p:spPr>
          <a:xfrm>
            <a:off x="3581366" y="2045683"/>
            <a:ext cx="2363189" cy="3610099"/>
          </a:xfrm>
          <a:prstGeom prst="roundRect">
            <a:avLst>
              <a:gd name="adj" fmla="val 8124"/>
            </a:avLst>
          </a:prstGeom>
          <a:noFill/>
          <a:ln>
            <a:solidFill>
              <a:srgbClr val="99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F54564-BD16-51D7-B5F9-408106927487}"/>
              </a:ext>
            </a:extLst>
          </p:cNvPr>
          <p:cNvSpPr/>
          <p:nvPr/>
        </p:nvSpPr>
        <p:spPr>
          <a:xfrm>
            <a:off x="6256613" y="2045683"/>
            <a:ext cx="2363189" cy="3610099"/>
          </a:xfrm>
          <a:prstGeom prst="roundRect">
            <a:avLst>
              <a:gd name="adj" fmla="val 8124"/>
            </a:avLst>
          </a:prstGeom>
          <a:noFill/>
          <a:ln>
            <a:solidFill>
              <a:srgbClr val="99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EE82D3-AF5E-F20E-4158-3935CD3E995D}"/>
              </a:ext>
            </a:extLst>
          </p:cNvPr>
          <p:cNvSpPr/>
          <p:nvPr/>
        </p:nvSpPr>
        <p:spPr>
          <a:xfrm>
            <a:off x="8931860" y="2045684"/>
            <a:ext cx="2363189" cy="3610099"/>
          </a:xfrm>
          <a:prstGeom prst="roundRect">
            <a:avLst>
              <a:gd name="adj" fmla="val 8124"/>
            </a:avLst>
          </a:prstGeom>
          <a:noFill/>
          <a:ln>
            <a:solidFill>
              <a:srgbClr val="99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D9EAC-83EF-C056-3AB9-37F6740C26FF}"/>
              </a:ext>
            </a:extLst>
          </p:cNvPr>
          <p:cNvSpPr txBox="1"/>
          <p:nvPr/>
        </p:nvSpPr>
        <p:spPr>
          <a:xfrm>
            <a:off x="1220246" y="1907183"/>
            <a:ext cx="173493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sz="1200" b="1" dirty="0">
                <a:solidFill>
                  <a:srgbClr val="9A2068"/>
                </a:solidFill>
                <a:latin typeface="Raleway" panose="020B0503030101060003" pitchFamily="34" charset="77"/>
              </a:rPr>
              <a:t>ACCESS TO FINANCE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EB32B-AD2E-23E8-98A2-76A3F974F67C}"/>
              </a:ext>
            </a:extLst>
          </p:cNvPr>
          <p:cNvSpPr txBox="1"/>
          <p:nvPr/>
        </p:nvSpPr>
        <p:spPr>
          <a:xfrm>
            <a:off x="3895492" y="1907183"/>
            <a:ext cx="173493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1200" b="1" dirty="0">
                <a:solidFill>
                  <a:srgbClr val="9A2068"/>
                </a:solidFill>
                <a:latin typeface="Raleway" panose="020B0503030101060003" pitchFamily="34" charset="77"/>
              </a:rPr>
              <a:t>ACCESS TO SKILLS &amp; NETWORKS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1F292-E828-9B91-07A6-A2AFC13CE781}"/>
              </a:ext>
            </a:extLst>
          </p:cNvPr>
          <p:cNvSpPr txBox="1"/>
          <p:nvPr/>
        </p:nvSpPr>
        <p:spPr>
          <a:xfrm>
            <a:off x="6488902" y="1908216"/>
            <a:ext cx="189861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1200" b="1" dirty="0">
                <a:solidFill>
                  <a:srgbClr val="9A2068"/>
                </a:solidFill>
                <a:latin typeface="Raleway" panose="020B0503030101060003" pitchFamily="34" charset="77"/>
              </a:rPr>
              <a:t>ACCESS TO MARKETS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17840-EE1D-8958-54D5-A36635062367}"/>
              </a:ext>
            </a:extLst>
          </p:cNvPr>
          <p:cNvSpPr txBox="1"/>
          <p:nvPr/>
        </p:nvSpPr>
        <p:spPr>
          <a:xfrm>
            <a:off x="9444736" y="1895307"/>
            <a:ext cx="13374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1200" b="1" dirty="0">
                <a:solidFill>
                  <a:srgbClr val="9A2068"/>
                </a:solidFill>
                <a:latin typeface="Raleway" panose="020B0503030101060003" pitchFamily="34" charset="77"/>
              </a:rPr>
              <a:t>ENABLING ENVIRONMENT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E326A-BEFD-1F6F-872D-D1701DC0A205}"/>
              </a:ext>
            </a:extLst>
          </p:cNvPr>
          <p:cNvSpPr/>
          <p:nvPr/>
        </p:nvSpPr>
        <p:spPr>
          <a:xfrm>
            <a:off x="1037114" y="2329584"/>
            <a:ext cx="2189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Credit: </a:t>
            </a:r>
            <a:r>
              <a:rPr lang="en-US" sz="1200" dirty="0"/>
              <a:t>How can alternative lending models be scaled to expand access to larger loans for WSMEs?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31586F-5F60-5AC9-D00B-70DE82D59018}"/>
              </a:ext>
            </a:extLst>
          </p:cNvPr>
          <p:cNvSpPr txBox="1"/>
          <p:nvPr/>
        </p:nvSpPr>
        <p:spPr>
          <a:xfrm>
            <a:off x="1000021" y="1389005"/>
            <a:ext cx="710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Macro Level Data:  </a:t>
            </a:r>
            <a:r>
              <a:rPr lang="en-US" sz="1200" dirty="0">
                <a:solidFill>
                  <a:schemeClr val="bg1"/>
                </a:solidFill>
              </a:rPr>
              <a:t>WSME finance gap, profitability gap, productivity gap, economic contribution etc.</a:t>
            </a:r>
          </a:p>
        </p:txBody>
      </p:sp>
      <p:sp>
        <p:nvSpPr>
          <p:cNvPr id="39" name="Arrow: Pentagon 29">
            <a:extLst>
              <a:ext uri="{FF2B5EF4-FFF2-40B4-BE49-F238E27FC236}">
                <a16:creationId xmlns:a16="http://schemas.microsoft.com/office/drawing/2014/main" id="{04F1080A-D4AF-82C0-8557-DAC14FC44FC5}"/>
              </a:ext>
            </a:extLst>
          </p:cNvPr>
          <p:cNvSpPr/>
          <p:nvPr/>
        </p:nvSpPr>
        <p:spPr>
          <a:xfrm>
            <a:off x="889257" y="5793953"/>
            <a:ext cx="10388930" cy="492835"/>
          </a:xfrm>
          <a:prstGeom prst="homePlate">
            <a:avLst>
              <a:gd name="adj" fmla="val 171974"/>
            </a:avLst>
          </a:prstGeom>
          <a:solidFill>
            <a:srgbClr val="99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2FFD13-D20C-7EC4-9210-FC16834D3F57}"/>
              </a:ext>
            </a:extLst>
          </p:cNvPr>
          <p:cNvSpPr txBox="1"/>
          <p:nvPr/>
        </p:nvSpPr>
        <p:spPr>
          <a:xfrm>
            <a:off x="1000021" y="5896697"/>
            <a:ext cx="10191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Impact Data:  </a:t>
            </a:r>
            <a:r>
              <a:rPr lang="en-US" sz="1200" dirty="0">
                <a:solidFill>
                  <a:schemeClr val="bg1"/>
                </a:solidFill>
              </a:rPr>
              <a:t>Further articulating and quantifying the impact (direct and indirect) on WSMEs and Women’s Economic Empowerment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402C50-D32A-E65C-D81B-810AB0BBBB89}"/>
              </a:ext>
            </a:extLst>
          </p:cNvPr>
          <p:cNvSpPr/>
          <p:nvPr/>
        </p:nvSpPr>
        <p:spPr>
          <a:xfrm>
            <a:off x="1034440" y="3241831"/>
            <a:ext cx="218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Equity: </a:t>
            </a:r>
            <a:r>
              <a:rPr lang="en-US" sz="1200" dirty="0"/>
              <a:t>How does equity financing improve access to additional financing and impact business performance for men vs. women?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6F8272-0E1B-8C62-F875-62647B294E48}"/>
              </a:ext>
            </a:extLst>
          </p:cNvPr>
          <p:cNvSpPr txBox="1"/>
          <p:nvPr/>
        </p:nvSpPr>
        <p:spPr>
          <a:xfrm>
            <a:off x="1034440" y="4338744"/>
            <a:ext cx="2106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Bundled services: </a:t>
            </a:r>
            <a:r>
              <a:rPr lang="en-US" sz="1200" dirty="0"/>
              <a:t>Which combinations of financial and non-financial services  best support WSME growth, and how cost-effective are they?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38E34A-4E36-0457-C9D8-9B3CFD037C8D}"/>
              </a:ext>
            </a:extLst>
          </p:cNvPr>
          <p:cNvSpPr txBox="1"/>
          <p:nvPr/>
        </p:nvSpPr>
        <p:spPr>
          <a:xfrm>
            <a:off x="3698981" y="2329584"/>
            <a:ext cx="2240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Acceleration: </a:t>
            </a:r>
            <a:r>
              <a:rPr lang="en-US" sz="1200" dirty="0"/>
              <a:t>What design features of incubator and accelerator programs are most effective in supporting the growth of WSMEs?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596E08-0E91-2FE3-9DB8-02A2A0708ACF}"/>
              </a:ext>
            </a:extLst>
          </p:cNvPr>
          <p:cNvSpPr txBox="1"/>
          <p:nvPr/>
        </p:nvSpPr>
        <p:spPr>
          <a:xfrm>
            <a:off x="3672812" y="3379303"/>
            <a:ext cx="2240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Networks: </a:t>
            </a:r>
            <a:r>
              <a:rPr lang="en-US" sz="1200" dirty="0"/>
              <a:t>How can networking programs and tools be designed to help WSMEs access new financing and markets?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526B9F-2AC6-8A44-E82F-3560F0278275}"/>
              </a:ext>
            </a:extLst>
          </p:cNvPr>
          <p:cNvSpPr txBox="1"/>
          <p:nvPr/>
        </p:nvSpPr>
        <p:spPr>
          <a:xfrm>
            <a:off x="3672812" y="4413378"/>
            <a:ext cx="2363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Digital: </a:t>
            </a:r>
            <a:r>
              <a:rPr lang="en-US" sz="1200" dirty="0"/>
              <a:t>How can digital tools be leveraged to scale training programs and reduce delivery costs?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DD64CE-4B51-9FC2-A966-4D1BDE8A0867}"/>
              </a:ext>
            </a:extLst>
          </p:cNvPr>
          <p:cNvSpPr txBox="1"/>
          <p:nvPr/>
        </p:nvSpPr>
        <p:spPr>
          <a:xfrm>
            <a:off x="6354643" y="3379302"/>
            <a:ext cx="2299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Digital platforms: </a:t>
            </a:r>
            <a:r>
              <a:rPr lang="en-US" sz="1200" dirty="0"/>
              <a:t>What role does e-commerce play in supporting the business growth and internationalization of WSMEs?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7CB8F8-6E20-5BFC-3694-C41470A9F41D}"/>
              </a:ext>
            </a:extLst>
          </p:cNvPr>
          <p:cNvSpPr txBox="1"/>
          <p:nvPr/>
        </p:nvSpPr>
        <p:spPr>
          <a:xfrm>
            <a:off x="6354643" y="4406345"/>
            <a:ext cx="2299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Sector Access: </a:t>
            </a:r>
            <a:r>
              <a:rPr lang="en-US" sz="1200" dirty="0"/>
              <a:t>What factors influence potential and existing women entrepreneurs to enter or transition into male-dominated sectors?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B613F0-BA3D-9A37-FDB7-A4800400A834}"/>
              </a:ext>
            </a:extLst>
          </p:cNvPr>
          <p:cNvSpPr txBox="1"/>
          <p:nvPr/>
        </p:nvSpPr>
        <p:spPr>
          <a:xfrm>
            <a:off x="9038003" y="2329584"/>
            <a:ext cx="2240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Social norms: </a:t>
            </a:r>
            <a:r>
              <a:rPr lang="en-US" sz="1200" dirty="0"/>
              <a:t>How do intra-household social norms shape the entrepreneurial decisions, roles, and outcomes of women and men?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E97A5C-7622-80E4-09C5-C041539D1DC8}"/>
              </a:ext>
            </a:extLst>
          </p:cNvPr>
          <p:cNvSpPr txBox="1"/>
          <p:nvPr/>
        </p:nvSpPr>
        <p:spPr>
          <a:xfrm>
            <a:off x="9045491" y="3345247"/>
            <a:ext cx="2240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Laws and policies: </a:t>
            </a:r>
            <a:r>
              <a:rPr lang="en-US" sz="1200" dirty="0"/>
              <a:t>What are key drivers of effective legal reform and how do legal reforms interact with social norms?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7C634B-AB85-E639-30EC-0DB4FB47233D}"/>
              </a:ext>
            </a:extLst>
          </p:cNvPr>
          <p:cNvSpPr txBox="1"/>
          <p:nvPr/>
        </p:nvSpPr>
        <p:spPr>
          <a:xfrm>
            <a:off x="6354643" y="2352259"/>
            <a:ext cx="2299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Value chains: </a:t>
            </a:r>
            <a:r>
              <a:rPr lang="en-US" sz="1200" dirty="0"/>
              <a:t>What sector-specific practices and policies are most effective in engaging more WSMEs in value chains (incl. trade finance)?</a:t>
            </a:r>
          </a:p>
        </p:txBody>
      </p:sp>
    </p:spTree>
    <p:extLst>
      <p:ext uri="{BB962C8B-B14F-4D97-AF65-F5344CB8AC3E}">
        <p14:creationId xmlns:p14="http://schemas.microsoft.com/office/powerpoint/2010/main" val="365876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034624-5901-B0D0-23F8-BF1CCF62B563}"/>
              </a:ext>
            </a:extLst>
          </p:cNvPr>
          <p:cNvSpPr txBox="1"/>
          <p:nvPr/>
        </p:nvSpPr>
        <p:spPr>
          <a:xfrm>
            <a:off x="809311" y="2118576"/>
            <a:ext cx="63998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FFFF"/>
                </a:solidFill>
                <a:latin typeface="Avenir Black" panose="02000503020000020003" pitchFamily="2" charset="0"/>
              </a:rPr>
              <a:t>Let’s work together </a:t>
            </a:r>
            <a:r>
              <a:rPr lang="en-US" sz="4000" dirty="0">
                <a:solidFill>
                  <a:srgbClr val="FFFFFF"/>
                </a:solidFill>
                <a:latin typeface="Avenir Light" panose="020B0402020203020204" pitchFamily="34" charset="77"/>
              </a:rPr>
              <a:t>to close evidence gaps on women’s entrepreneurship!</a:t>
            </a:r>
            <a:endParaRPr lang="en-US" sz="4000" dirty="0">
              <a:solidFill>
                <a:srgbClr val="FFFFFF"/>
              </a:solidFill>
              <a:effectLst/>
              <a:latin typeface="Avenir Light" panose="020B0402020203020204" pitchFamily="34" charset="77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5C206E9-277E-FA60-CADA-DE102A86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14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3059B-ABDF-01BA-51D5-816CF3713D23}"/>
              </a:ext>
            </a:extLst>
          </p:cNvPr>
          <p:cNvSpPr txBox="1"/>
          <p:nvPr/>
        </p:nvSpPr>
        <p:spPr>
          <a:xfrm>
            <a:off x="809311" y="5035492"/>
            <a:ext cx="549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details: 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Felicia Siegrist, We-Fi Knowledge and Learning Lead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fsiegrist@worldbank.org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4799BCB-A3B8-9BB9-2599-A6936EE9F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4" y="596167"/>
            <a:ext cx="2133601" cy="790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57E817-14C2-7737-E633-0C1AE39AC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231" y="23332"/>
            <a:ext cx="5155769" cy="68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85850-3C4B-CFD2-D2E5-7E1EEC60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0B3672-50BA-FA60-84D7-A7AABAE4402D}"/>
              </a:ext>
            </a:extLst>
          </p:cNvPr>
          <p:cNvSpPr txBox="1"/>
          <p:nvPr/>
        </p:nvSpPr>
        <p:spPr>
          <a:xfrm>
            <a:off x="877970" y="571331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Awa Rivet, Founder of Le Comptoir du Sel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194FF84-861C-9C3B-880D-B18DB4758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3B2532-C903-579F-5439-C7C6F9522E18}"/>
              </a:ext>
            </a:extLst>
          </p:cNvPr>
          <p:cNvSpPr txBox="1"/>
          <p:nvPr/>
        </p:nvSpPr>
        <p:spPr>
          <a:xfrm>
            <a:off x="6096000" y="2276524"/>
            <a:ext cx="52180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Founded business focused on processing and commercializing salt</a:t>
            </a:r>
          </a:p>
          <a:p>
            <a:endParaRPr lang="en-US" sz="2000" dirty="0"/>
          </a:p>
          <a:p>
            <a:r>
              <a:rPr lang="en-US" sz="2000" dirty="0"/>
              <a:t>Joined support programs to tackle challenges in access to finance, skills, and markets</a:t>
            </a:r>
          </a:p>
          <a:p>
            <a:endParaRPr lang="en-US" sz="2000" dirty="0"/>
          </a:p>
          <a:p>
            <a:r>
              <a:rPr lang="es-ES" sz="2000" dirty="0"/>
              <a:t>Scaled </a:t>
            </a:r>
            <a:r>
              <a:rPr lang="es-ES" sz="2000" dirty="0" err="1"/>
              <a:t>her</a:t>
            </a:r>
            <a:r>
              <a:rPr lang="es-ES" sz="2000" dirty="0"/>
              <a:t> </a:t>
            </a:r>
            <a:r>
              <a:rPr lang="es-ES" sz="2000" dirty="0" err="1"/>
              <a:t>business</a:t>
            </a:r>
            <a:r>
              <a:rPr lang="es-ES" sz="2000" dirty="0"/>
              <a:t>, </a:t>
            </a:r>
            <a:r>
              <a:rPr lang="es-ES" sz="2000" dirty="0" err="1"/>
              <a:t>launched</a:t>
            </a:r>
            <a:r>
              <a:rPr lang="es-ES" sz="2000" dirty="0"/>
              <a:t> a </a:t>
            </a:r>
            <a:r>
              <a:rPr lang="es-ES" sz="2000" dirty="0" err="1"/>
              <a:t>second</a:t>
            </a:r>
            <a:r>
              <a:rPr lang="es-ES" sz="2000" dirty="0"/>
              <a:t> </a:t>
            </a:r>
            <a:r>
              <a:rPr lang="es-ES" sz="2000" dirty="0" err="1"/>
              <a:t>company</a:t>
            </a:r>
            <a:r>
              <a:rPr lang="es-ES" sz="2000" dirty="0"/>
              <a:t>, and </a:t>
            </a:r>
            <a:r>
              <a:rPr lang="es-ES" sz="2000" dirty="0" err="1"/>
              <a:t>created</a:t>
            </a:r>
            <a:r>
              <a:rPr lang="es-ES" sz="2000" dirty="0"/>
              <a:t> new </a:t>
            </a:r>
            <a:r>
              <a:rPr lang="es-ES" sz="2000" dirty="0" err="1"/>
              <a:t>jobs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F9F05-8718-ECE7-AE9D-D799FCA4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 descr="A person standing in a factory&#10;&#10;AI-generated content may be incorrect.">
            <a:extLst>
              <a:ext uri="{FF2B5EF4-FFF2-40B4-BE49-F238E27FC236}">
                <a16:creationId xmlns:a16="http://schemas.microsoft.com/office/drawing/2014/main" id="{B9D3570A-E74E-8CAF-E3E8-1A6D14136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9" y="1441639"/>
            <a:ext cx="6317383" cy="5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C747F0-8035-171F-B504-C3B553262239}"/>
              </a:ext>
            </a:extLst>
          </p:cNvPr>
          <p:cNvSpPr/>
          <p:nvPr/>
        </p:nvSpPr>
        <p:spPr>
          <a:xfrm>
            <a:off x="1237613" y="2056014"/>
            <a:ext cx="4486558" cy="14657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chemeClr val="bg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D7C911-C386-414F-4D33-7BB89D28445F}"/>
              </a:ext>
            </a:extLst>
          </p:cNvPr>
          <p:cNvSpPr/>
          <p:nvPr/>
        </p:nvSpPr>
        <p:spPr>
          <a:xfrm>
            <a:off x="6468839" y="2084192"/>
            <a:ext cx="4486558" cy="14657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chemeClr val="bg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86391D-5F2A-A559-B7A6-C12A7206C385}"/>
              </a:ext>
            </a:extLst>
          </p:cNvPr>
          <p:cNvSpPr/>
          <p:nvPr/>
        </p:nvSpPr>
        <p:spPr>
          <a:xfrm>
            <a:off x="1237613" y="4196380"/>
            <a:ext cx="4486558" cy="14657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chemeClr val="bg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222360-0DCB-CDCE-D005-59FB17C86194}"/>
              </a:ext>
            </a:extLst>
          </p:cNvPr>
          <p:cNvSpPr/>
          <p:nvPr/>
        </p:nvSpPr>
        <p:spPr>
          <a:xfrm>
            <a:off x="6468839" y="4224558"/>
            <a:ext cx="4486558" cy="14657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chemeClr val="bg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CD95-F170-D958-7968-7494909B11F7}"/>
              </a:ext>
            </a:extLst>
          </p:cNvPr>
          <p:cNvSpPr txBox="1"/>
          <p:nvPr/>
        </p:nvSpPr>
        <p:spPr>
          <a:xfrm>
            <a:off x="1450997" y="2322451"/>
            <a:ext cx="4059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Limited </a:t>
            </a:r>
            <a:r>
              <a:rPr lang="en-US" sz="2000" b="1" dirty="0"/>
              <a:t>asset ownership </a:t>
            </a:r>
            <a:r>
              <a:rPr lang="en-US" sz="2000" dirty="0"/>
              <a:t>/ collateral for </a:t>
            </a:r>
            <a:r>
              <a:rPr lang="en-US" sz="2000" b="1" dirty="0"/>
              <a:t>bank loans. </a:t>
            </a:r>
            <a:endParaRPr lang="en-US" sz="1600" b="1" dirty="0"/>
          </a:p>
          <a:p>
            <a:pPr algn="ctr"/>
            <a:r>
              <a:rPr lang="en-US" sz="1400" dirty="0"/>
              <a:t>(Jaim 2020; Graney and Perlik 2024)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F0AA3-451A-E06B-A13F-9D35AB0E1CB5}"/>
              </a:ext>
            </a:extLst>
          </p:cNvPr>
          <p:cNvSpPr txBox="1"/>
          <p:nvPr/>
        </p:nvSpPr>
        <p:spPr>
          <a:xfrm>
            <a:off x="877970" y="571331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Women Entrepreneurs struggle with…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78C22-B22A-7451-1FFA-00AA075104AE}"/>
              </a:ext>
            </a:extLst>
          </p:cNvPr>
          <p:cNvSpPr txBox="1"/>
          <p:nvPr/>
        </p:nvSpPr>
        <p:spPr>
          <a:xfrm>
            <a:off x="6503791" y="2504315"/>
            <a:ext cx="44505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Smaller and less diverse </a:t>
            </a:r>
            <a:r>
              <a:rPr lang="en-US" sz="2000" b="1" dirty="0"/>
              <a:t>networks. </a:t>
            </a:r>
          </a:p>
          <a:p>
            <a:pPr algn="ctr"/>
            <a:r>
              <a:rPr lang="en-US" sz="1400" dirty="0"/>
              <a:t>(Bullough et al. 2019; Howell and Nanda 2023)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58CFA-AB90-F215-8E93-BF853FB09714}"/>
              </a:ext>
            </a:extLst>
          </p:cNvPr>
          <p:cNvSpPr txBox="1"/>
          <p:nvPr/>
        </p:nvSpPr>
        <p:spPr>
          <a:xfrm>
            <a:off x="11056851" y="5329791"/>
            <a:ext cx="16045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A9463-481A-0F04-1207-87F02360C934}"/>
              </a:ext>
            </a:extLst>
          </p:cNvPr>
          <p:cNvSpPr txBox="1"/>
          <p:nvPr/>
        </p:nvSpPr>
        <p:spPr>
          <a:xfrm>
            <a:off x="1312897" y="4483034"/>
            <a:ext cx="43359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Limited access &amp; skills to use </a:t>
            </a:r>
            <a:r>
              <a:rPr lang="en-US" sz="2000" b="1" dirty="0"/>
              <a:t>digital tools </a:t>
            </a:r>
            <a:r>
              <a:rPr lang="en-US" sz="2000" dirty="0"/>
              <a:t>for funding and </a:t>
            </a:r>
            <a:r>
              <a:rPr lang="en-US" sz="2000" b="1" dirty="0"/>
              <a:t>market access</a:t>
            </a:r>
            <a:r>
              <a:rPr lang="en-US" sz="2000" dirty="0"/>
              <a:t>.</a:t>
            </a:r>
            <a:endParaRPr lang="en-US" sz="1600" dirty="0"/>
          </a:p>
          <a:p>
            <a:pPr algn="ctr"/>
            <a:r>
              <a:rPr lang="en-US" sz="1400" dirty="0"/>
              <a:t>(GSMA 2023; Cherie Blair Foundation 2025)</a:t>
            </a:r>
          </a:p>
          <a:p>
            <a:pPr algn="ctr"/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6193F-069E-407E-BD30-1FE00FA9C94A}"/>
              </a:ext>
            </a:extLst>
          </p:cNvPr>
          <p:cNvSpPr txBox="1"/>
          <p:nvPr/>
        </p:nvSpPr>
        <p:spPr>
          <a:xfrm>
            <a:off x="6837955" y="4511211"/>
            <a:ext cx="36825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Balancing business with </a:t>
            </a:r>
            <a:r>
              <a:rPr lang="en-US" sz="2000" b="1" dirty="0"/>
              <a:t>unpaid care work.</a:t>
            </a: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41413"/>
                </a:solidFill>
                <a:effectLst/>
              </a:rPr>
              <a:t>(ILO 2018; Taylor et al. 2023).</a:t>
            </a:r>
          </a:p>
          <a:p>
            <a:pPr algn="ctr"/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555A11-119F-DF98-5E85-F809E37E9727}"/>
              </a:ext>
            </a:extLst>
          </p:cNvPr>
          <p:cNvSpPr/>
          <p:nvPr/>
        </p:nvSpPr>
        <p:spPr>
          <a:xfrm>
            <a:off x="877970" y="1588394"/>
            <a:ext cx="890089" cy="890089"/>
          </a:xfrm>
          <a:prstGeom prst="ellipse">
            <a:avLst/>
          </a:prstGeom>
          <a:solidFill>
            <a:srgbClr val="EC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4FC0A6-42C3-8040-B673-7451395AB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544"/>
          <a:stretch/>
        </p:blipFill>
        <p:spPr>
          <a:xfrm>
            <a:off x="1025605" y="1735338"/>
            <a:ext cx="602271" cy="64134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B9F0449-18B9-D092-FC49-7484DE4B22BE}"/>
              </a:ext>
            </a:extLst>
          </p:cNvPr>
          <p:cNvSpPr/>
          <p:nvPr/>
        </p:nvSpPr>
        <p:spPr>
          <a:xfrm>
            <a:off x="5862271" y="1619986"/>
            <a:ext cx="890089" cy="890089"/>
          </a:xfrm>
          <a:prstGeom prst="ellipse">
            <a:avLst/>
          </a:prstGeom>
          <a:solidFill>
            <a:srgbClr val="EC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7F526A0-53AD-85DB-F03A-9E2A304FB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3544"/>
          <a:stretch/>
        </p:blipFill>
        <p:spPr>
          <a:xfrm>
            <a:off x="5953649" y="1677030"/>
            <a:ext cx="733202" cy="78077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34659C-E030-5B4A-FA37-C49C3764E6F9}"/>
              </a:ext>
            </a:extLst>
          </p:cNvPr>
          <p:cNvSpPr/>
          <p:nvPr/>
        </p:nvSpPr>
        <p:spPr>
          <a:xfrm>
            <a:off x="879460" y="3597232"/>
            <a:ext cx="890089" cy="890089"/>
          </a:xfrm>
          <a:prstGeom prst="ellipse">
            <a:avLst/>
          </a:prstGeom>
          <a:solidFill>
            <a:srgbClr val="EC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9CFE208-7E52-CBFC-0949-2F3B3DAA0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7693"/>
          <a:stretch/>
        </p:blipFill>
        <p:spPr>
          <a:xfrm>
            <a:off x="949456" y="3669673"/>
            <a:ext cx="683332" cy="69274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693DFEF-59F8-B377-63BF-AE7BF65B26EB}"/>
              </a:ext>
            </a:extLst>
          </p:cNvPr>
          <p:cNvSpPr/>
          <p:nvPr/>
        </p:nvSpPr>
        <p:spPr>
          <a:xfrm>
            <a:off x="5924427" y="3825682"/>
            <a:ext cx="890089" cy="890089"/>
          </a:xfrm>
          <a:prstGeom prst="ellipse">
            <a:avLst/>
          </a:prstGeom>
          <a:solidFill>
            <a:srgbClr val="EC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C5D1737-19D8-3F38-0EB2-D0006739CC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7611"/>
          <a:stretch/>
        </p:blipFill>
        <p:spPr>
          <a:xfrm>
            <a:off x="5979542" y="3850866"/>
            <a:ext cx="736489" cy="74738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291B0A8E-CF7C-70FE-A3DA-83A0C2E977D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ECE5DA0-EA71-6780-C9B7-938F1C0D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96DD4-27CA-1D6F-22C2-4903775B6E40}"/>
              </a:ext>
            </a:extLst>
          </p:cNvPr>
          <p:cNvSpPr txBox="1"/>
          <p:nvPr/>
        </p:nvSpPr>
        <p:spPr>
          <a:xfrm>
            <a:off x="1326526" y="1599120"/>
            <a:ext cx="405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6655B"/>
                </a:solidFill>
              </a:rPr>
              <a:t>Limited Access to Finance</a:t>
            </a:r>
            <a:endParaRPr lang="en-US" sz="1400" b="1" dirty="0">
              <a:solidFill>
                <a:srgbClr val="F6655B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4BAC8-17D5-2487-FA51-59D750DD600E}"/>
              </a:ext>
            </a:extLst>
          </p:cNvPr>
          <p:cNvSpPr txBox="1"/>
          <p:nvPr/>
        </p:nvSpPr>
        <p:spPr>
          <a:xfrm>
            <a:off x="6668173" y="1649663"/>
            <a:ext cx="4623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6655B"/>
                </a:solidFill>
              </a:rPr>
              <a:t>Limited Access to Skills &amp; Networks</a:t>
            </a:r>
            <a:endParaRPr lang="en-US" sz="1400" b="1" dirty="0">
              <a:solidFill>
                <a:srgbClr val="F6655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0D055-9E91-A1D5-0E2A-55525E014D61}"/>
              </a:ext>
            </a:extLst>
          </p:cNvPr>
          <p:cNvSpPr txBox="1"/>
          <p:nvPr/>
        </p:nvSpPr>
        <p:spPr>
          <a:xfrm>
            <a:off x="1802481" y="3770135"/>
            <a:ext cx="405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6655B"/>
                </a:solidFill>
              </a:rPr>
              <a:t>Limited Access to Markets &amp; Tech</a:t>
            </a:r>
            <a:endParaRPr lang="en-US" sz="1400" b="1" dirty="0">
              <a:solidFill>
                <a:srgbClr val="F6655B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0A4BB-1A68-9421-8AF8-D085A8799757}"/>
              </a:ext>
            </a:extLst>
          </p:cNvPr>
          <p:cNvSpPr txBox="1"/>
          <p:nvPr/>
        </p:nvSpPr>
        <p:spPr>
          <a:xfrm>
            <a:off x="6682223" y="3811856"/>
            <a:ext cx="405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6655B"/>
                </a:solidFill>
              </a:rPr>
              <a:t>Limited Enabling Environment</a:t>
            </a:r>
            <a:endParaRPr lang="en-US" sz="1400" b="1" dirty="0">
              <a:solidFill>
                <a:srgbClr val="F665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6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4D6574-C181-245D-17D5-DB1C8B020A59}"/>
              </a:ext>
            </a:extLst>
          </p:cNvPr>
          <p:cNvSpPr txBox="1"/>
          <p:nvPr/>
        </p:nvSpPr>
        <p:spPr>
          <a:xfrm>
            <a:off x="3008376" y="273192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6000" b="1" dirty="0">
                <a:solidFill>
                  <a:srgbClr val="FFFFFF"/>
                </a:solidFill>
                <a:effectLst/>
                <a:latin typeface="Avenir Black" panose="02000503020000020003" pitchFamily="2" charset="0"/>
              </a:rPr>
              <a:t>WHAT WORKS?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39E6-F5E7-CB9E-5A0E-14895894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A08EA-46B4-8EC1-02B1-5049E1085B07}"/>
              </a:ext>
            </a:extLst>
          </p:cNvPr>
          <p:cNvSpPr txBox="1"/>
          <p:nvPr/>
        </p:nvSpPr>
        <p:spPr>
          <a:xfrm>
            <a:off x="3710989" y="3647328"/>
            <a:ext cx="596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Helvetica" pitchFamily="2" charset="0"/>
              </a:rPr>
              <a:t>IN ADDESSING THESE CONSTRAINTS</a:t>
            </a:r>
          </a:p>
        </p:txBody>
      </p:sp>
    </p:spTree>
    <p:extLst>
      <p:ext uri="{BB962C8B-B14F-4D97-AF65-F5344CB8AC3E}">
        <p14:creationId xmlns:p14="http://schemas.microsoft.com/office/powerpoint/2010/main" val="339993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B69C4-7E6E-C50F-5C35-EF97E179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4C2EA74-D507-132A-47A5-38935E5A2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D75AB-9978-EAC6-6BBE-639BBEA244DB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We-Fi Evidence Paper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25E5D-57DB-9F37-2C74-D10F8E717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948" y="1014646"/>
            <a:ext cx="3530009" cy="4599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976E9-A1A5-1386-3D36-3339B8FCFE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64" t="14686" r="12660" b="11888"/>
          <a:stretch/>
        </p:blipFill>
        <p:spPr>
          <a:xfrm>
            <a:off x="981631" y="1870978"/>
            <a:ext cx="260669" cy="260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9B3839-A4F2-E286-F8C2-8A93107F7B99}"/>
              </a:ext>
            </a:extLst>
          </p:cNvPr>
          <p:cNvSpPr txBox="1"/>
          <p:nvPr/>
        </p:nvSpPr>
        <p:spPr>
          <a:xfrm>
            <a:off x="1388506" y="1734701"/>
            <a:ext cx="427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Maps evidence from We-Fi programs and beyond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84BD8-70FB-97B5-8B42-442CE3011158}"/>
              </a:ext>
            </a:extLst>
          </p:cNvPr>
          <p:cNvSpPr txBox="1"/>
          <p:nvPr/>
        </p:nvSpPr>
        <p:spPr>
          <a:xfrm>
            <a:off x="1388505" y="2721430"/>
            <a:ext cx="427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Identifies promising interventions with the potential for scale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E49F4-8AED-23D2-AFAE-50F6ACA5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64" t="14686" r="12660" b="11888"/>
          <a:stretch/>
        </p:blipFill>
        <p:spPr>
          <a:xfrm>
            <a:off x="981631" y="2865237"/>
            <a:ext cx="260669" cy="2606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81C7F0-50D4-B0D9-3442-6516D0EB63AC}"/>
              </a:ext>
            </a:extLst>
          </p:cNvPr>
          <p:cNvSpPr txBox="1"/>
          <p:nvPr/>
        </p:nvSpPr>
        <p:spPr>
          <a:xfrm>
            <a:off x="1388505" y="3736001"/>
            <a:ext cx="427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Analyses evidence gaps and highlights research opportunities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A7288D-69C4-05E3-0B96-A27428D506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64" t="14686" r="12660" b="11888"/>
          <a:stretch/>
        </p:blipFill>
        <p:spPr>
          <a:xfrm>
            <a:off x="981631" y="3859496"/>
            <a:ext cx="260669" cy="2606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7D4727-6EDC-9070-D804-92FADF3A744E}"/>
              </a:ext>
            </a:extLst>
          </p:cNvPr>
          <p:cNvSpPr txBox="1"/>
          <p:nvPr/>
        </p:nvSpPr>
        <p:spPr>
          <a:xfrm>
            <a:off x="1388505" y="4799423"/>
            <a:ext cx="470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Offers a dynamic view (2022 vs. 2025)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62CAB9-2C1D-D42E-7310-CD38B8C752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64" t="14686" r="12660" b="11888"/>
          <a:stretch/>
        </p:blipFill>
        <p:spPr>
          <a:xfrm>
            <a:off x="981631" y="4853754"/>
            <a:ext cx="260669" cy="260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F5F32A-9B31-9536-1B48-F6D416EB4F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86" r="4120" b="3389"/>
          <a:stretch/>
        </p:blipFill>
        <p:spPr>
          <a:xfrm>
            <a:off x="9146856" y="4189353"/>
            <a:ext cx="1984436" cy="2025599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18AF53D-2502-AE34-2058-AC75A6DD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4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5CFEB3-64E3-E986-B79C-9D25CABDA0EC}"/>
              </a:ext>
            </a:extLst>
          </p:cNvPr>
          <p:cNvSpPr/>
          <p:nvPr/>
        </p:nvSpPr>
        <p:spPr>
          <a:xfrm>
            <a:off x="5924549" y="582170"/>
            <a:ext cx="1828800" cy="1828800"/>
          </a:xfrm>
          <a:prstGeom prst="ellipse">
            <a:avLst/>
          </a:prstGeom>
          <a:solidFill>
            <a:srgbClr val="F665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CBE35-A0EE-812E-5143-62A58641161A}"/>
              </a:ext>
            </a:extLst>
          </p:cNvPr>
          <p:cNvSpPr txBox="1"/>
          <p:nvPr/>
        </p:nvSpPr>
        <p:spPr>
          <a:xfrm>
            <a:off x="5793756" y="1173404"/>
            <a:ext cx="2090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 researchers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&amp; policymakers</a:t>
            </a:r>
          </a:p>
        </p:txBody>
      </p:sp>
    </p:spTree>
    <p:extLst>
      <p:ext uri="{BB962C8B-B14F-4D97-AF65-F5344CB8AC3E}">
        <p14:creationId xmlns:p14="http://schemas.microsoft.com/office/powerpoint/2010/main" val="306407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EDB3E-91A6-30A6-4DAB-DBCCB47B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01B5BB6-B593-DB97-BCA5-871A4E44A604}"/>
              </a:ext>
            </a:extLst>
          </p:cNvPr>
          <p:cNvSpPr/>
          <p:nvPr/>
        </p:nvSpPr>
        <p:spPr>
          <a:xfrm>
            <a:off x="951107" y="1324796"/>
            <a:ext cx="3200401" cy="1166211"/>
          </a:xfrm>
          <a:prstGeom prst="rect">
            <a:avLst/>
          </a:prstGeom>
          <a:solidFill>
            <a:srgbClr val="9C2169"/>
          </a:solidFill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879E765-5D8E-1E86-5099-E6D227762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59A87-33FD-DA0E-6455-6E76396596F4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Methodology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E64BDC-B4C2-70CD-FC8D-D7AF2FE0AE1B}"/>
              </a:ext>
            </a:extLst>
          </p:cNvPr>
          <p:cNvSpPr txBox="1"/>
          <p:nvPr/>
        </p:nvSpPr>
        <p:spPr>
          <a:xfrm>
            <a:off x="1326202" y="1709427"/>
            <a:ext cx="258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Identification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B547F3-E1D9-93C0-ACDF-ED51A82E5971}"/>
              </a:ext>
            </a:extLst>
          </p:cNvPr>
          <p:cNvSpPr/>
          <p:nvPr/>
        </p:nvSpPr>
        <p:spPr>
          <a:xfrm>
            <a:off x="4462556" y="1324796"/>
            <a:ext cx="3201758" cy="1166211"/>
          </a:xfrm>
          <a:prstGeom prst="rect">
            <a:avLst/>
          </a:prstGeom>
          <a:solidFill>
            <a:srgbClr val="9C2169"/>
          </a:solidFill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4A2D5B-0C81-26F6-6134-0160BA63512A}"/>
              </a:ext>
            </a:extLst>
          </p:cNvPr>
          <p:cNvSpPr txBox="1"/>
          <p:nvPr/>
        </p:nvSpPr>
        <p:spPr>
          <a:xfrm>
            <a:off x="4673871" y="1691304"/>
            <a:ext cx="258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Screening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DE7CFC-8FD6-1639-E64A-48056DEDAF68}"/>
              </a:ext>
            </a:extLst>
          </p:cNvPr>
          <p:cNvSpPr/>
          <p:nvPr/>
        </p:nvSpPr>
        <p:spPr>
          <a:xfrm>
            <a:off x="7969933" y="1324796"/>
            <a:ext cx="3204473" cy="1166211"/>
          </a:xfrm>
          <a:prstGeom prst="rect">
            <a:avLst/>
          </a:prstGeom>
          <a:solidFill>
            <a:srgbClr val="9C2169"/>
          </a:solidFill>
          <a:ln w="38100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143CD8-D591-94A5-2492-9C709B148626}"/>
              </a:ext>
            </a:extLst>
          </p:cNvPr>
          <p:cNvSpPr txBox="1"/>
          <p:nvPr/>
        </p:nvSpPr>
        <p:spPr>
          <a:xfrm>
            <a:off x="8390268" y="1705357"/>
            <a:ext cx="2893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Rating &amp; Coding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5D4453-1F06-55FA-EA53-221E02AA1430}"/>
              </a:ext>
            </a:extLst>
          </p:cNvPr>
          <p:cNvSpPr txBox="1"/>
          <p:nvPr/>
        </p:nvSpPr>
        <p:spPr>
          <a:xfrm>
            <a:off x="1259441" y="2858668"/>
            <a:ext cx="2585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Records from academic and grey literature</a:t>
            </a:r>
            <a:br>
              <a:rPr lang="en-US" sz="2000" dirty="0"/>
            </a:br>
            <a:r>
              <a:rPr lang="en-US" sz="2000" b="1" dirty="0"/>
              <a:t>(n=462)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86C288-25C6-E0A6-23CF-6A2F5DE8EEC5}"/>
              </a:ext>
            </a:extLst>
          </p:cNvPr>
          <p:cNvSpPr txBox="1"/>
          <p:nvPr/>
        </p:nvSpPr>
        <p:spPr>
          <a:xfrm>
            <a:off x="4616721" y="2796656"/>
            <a:ext cx="2893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Robust empirical evidence </a:t>
            </a:r>
            <a:r>
              <a:rPr lang="en-US" sz="2000" b="1" dirty="0"/>
              <a:t>(n=189)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Experimental (n=84) incl. RCTs and quasi-experimental 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Non-experimental (n=115) incl. systematic reviews, comparative and correlational studies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74DEE6-3FC6-85CE-4CEC-1E907B1D2F67}"/>
              </a:ext>
            </a:extLst>
          </p:cNvPr>
          <p:cNvSpPr txBox="1"/>
          <p:nvPr/>
        </p:nvSpPr>
        <p:spPr>
          <a:xfrm>
            <a:off x="8215668" y="2796656"/>
            <a:ext cx="29587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000"/>
            </a:pPr>
            <a:r>
              <a:rPr lang="es-ES" sz="2000" dirty="0" err="1"/>
              <a:t>Overall</a:t>
            </a:r>
            <a:r>
              <a:rPr lang="es-ES" sz="2000" dirty="0"/>
              <a:t> </a:t>
            </a:r>
            <a:r>
              <a:rPr lang="es-ES" sz="2000" dirty="0" err="1"/>
              <a:t>confidence</a:t>
            </a:r>
            <a:r>
              <a:rPr lang="es-ES" sz="2000" dirty="0"/>
              <a:t> score </a:t>
            </a:r>
            <a:r>
              <a:rPr sz="2000" dirty="0"/>
              <a:t>based on unweighted average</a:t>
            </a:r>
            <a:r>
              <a:rPr lang="es-ES" sz="2000" dirty="0"/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  <a:defRPr sz="1000"/>
            </a:pPr>
            <a:r>
              <a:rPr sz="2000" dirty="0"/>
              <a:t>Rating synthesis</a:t>
            </a:r>
            <a:r>
              <a:rPr lang="es-ES" sz="2000" dirty="0"/>
              <a:t>  (</a:t>
            </a:r>
            <a:r>
              <a:rPr lang="es-ES" sz="2000" dirty="0" err="1"/>
              <a:t>strong</a:t>
            </a:r>
            <a:r>
              <a:rPr lang="es-ES" sz="2000" dirty="0"/>
              <a:t>, </a:t>
            </a:r>
            <a:r>
              <a:rPr lang="es-ES" sz="2000" dirty="0" err="1"/>
              <a:t>emerging</a:t>
            </a:r>
            <a:r>
              <a:rPr lang="es-ES" sz="2000" dirty="0"/>
              <a:t>, </a:t>
            </a:r>
            <a:r>
              <a:rPr lang="es-ES" sz="2000" dirty="0" err="1"/>
              <a:t>limited</a:t>
            </a:r>
            <a:r>
              <a:rPr lang="es-ES" sz="2000" dirty="0"/>
              <a:t>)</a:t>
            </a:r>
            <a:r>
              <a:rPr sz="2000" dirty="0"/>
              <a:t> based on the direction and weight of evidence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A89A80-41D4-2757-755A-E388250C513A}"/>
              </a:ext>
            </a:extLst>
          </p:cNvPr>
          <p:cNvSpPr txBox="1"/>
          <p:nvPr/>
        </p:nvSpPr>
        <p:spPr>
          <a:xfrm>
            <a:off x="1105274" y="1477013"/>
            <a:ext cx="6026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BE784-D6BC-95BA-E6FE-04E4DF6DCE19}"/>
              </a:ext>
            </a:extLst>
          </p:cNvPr>
          <p:cNvSpPr txBox="1"/>
          <p:nvPr/>
        </p:nvSpPr>
        <p:spPr>
          <a:xfrm>
            <a:off x="4616721" y="1438540"/>
            <a:ext cx="6026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A70704-2D00-CC1C-C095-D08BBC966A67}"/>
              </a:ext>
            </a:extLst>
          </p:cNvPr>
          <p:cNvSpPr txBox="1"/>
          <p:nvPr/>
        </p:nvSpPr>
        <p:spPr>
          <a:xfrm>
            <a:off x="8078484" y="1451259"/>
            <a:ext cx="6026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Round Single Corner Rectangle 43">
            <a:extLst>
              <a:ext uri="{FF2B5EF4-FFF2-40B4-BE49-F238E27FC236}">
                <a16:creationId xmlns:a16="http://schemas.microsoft.com/office/drawing/2014/main" id="{B26543C2-7769-9DAE-095F-88A649767995}"/>
              </a:ext>
            </a:extLst>
          </p:cNvPr>
          <p:cNvSpPr/>
          <p:nvPr/>
        </p:nvSpPr>
        <p:spPr>
          <a:xfrm rot="5400000">
            <a:off x="618622" y="2616469"/>
            <a:ext cx="3864011" cy="3201757"/>
          </a:xfrm>
          <a:prstGeom prst="round1Rect">
            <a:avLst>
              <a:gd name="adj" fmla="val 21944"/>
            </a:avLst>
          </a:prstGeom>
          <a:noFill/>
          <a:ln w="25400">
            <a:solidFill>
              <a:srgbClr val="9A20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 Single Corner Rectangle 44">
            <a:extLst>
              <a:ext uri="{FF2B5EF4-FFF2-40B4-BE49-F238E27FC236}">
                <a16:creationId xmlns:a16="http://schemas.microsoft.com/office/drawing/2014/main" id="{E3C0618F-63C9-CF7D-A969-475850F31E68}"/>
              </a:ext>
            </a:extLst>
          </p:cNvPr>
          <p:cNvSpPr/>
          <p:nvPr/>
        </p:nvSpPr>
        <p:spPr>
          <a:xfrm rot="5400000">
            <a:off x="4139349" y="2627103"/>
            <a:ext cx="3842743" cy="3201757"/>
          </a:xfrm>
          <a:prstGeom prst="round1Rect">
            <a:avLst>
              <a:gd name="adj" fmla="val 21944"/>
            </a:avLst>
          </a:prstGeom>
          <a:noFill/>
          <a:ln w="25400">
            <a:solidFill>
              <a:srgbClr val="9A20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 Single Corner Rectangle 45">
            <a:extLst>
              <a:ext uri="{FF2B5EF4-FFF2-40B4-BE49-F238E27FC236}">
                <a16:creationId xmlns:a16="http://schemas.microsoft.com/office/drawing/2014/main" id="{77505668-6425-7FE9-3C3E-48369735191B}"/>
              </a:ext>
            </a:extLst>
          </p:cNvPr>
          <p:cNvSpPr/>
          <p:nvPr/>
        </p:nvSpPr>
        <p:spPr>
          <a:xfrm rot="5400000">
            <a:off x="7652156" y="2593403"/>
            <a:ext cx="3842743" cy="3201757"/>
          </a:xfrm>
          <a:prstGeom prst="round1Rect">
            <a:avLst>
              <a:gd name="adj" fmla="val 21944"/>
            </a:avLst>
          </a:prstGeom>
          <a:noFill/>
          <a:ln w="25400">
            <a:solidFill>
              <a:srgbClr val="9A20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EF393682-1081-7F3A-1546-9C4A2BB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ADA0E-3043-B6AB-9880-8731E830782D}"/>
              </a:ext>
            </a:extLst>
          </p:cNvPr>
          <p:cNvSpPr txBox="1"/>
          <p:nvPr/>
        </p:nvSpPr>
        <p:spPr>
          <a:xfrm>
            <a:off x="862909" y="6521141"/>
            <a:ext cx="710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*Rating system is based on rating methodology developed by Dalberg Advisors and FMO (2021)</a:t>
            </a:r>
          </a:p>
        </p:txBody>
      </p:sp>
    </p:spTree>
    <p:extLst>
      <p:ext uri="{BB962C8B-B14F-4D97-AF65-F5344CB8AC3E}">
        <p14:creationId xmlns:p14="http://schemas.microsoft.com/office/powerpoint/2010/main" val="1403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D05D4-ABEE-450F-2C54-46E009E0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B55F206-9930-0102-860E-E05A7D0A1B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BCC3B-034E-D5C0-3A7F-974188B6E878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Example: Theory of Change - Access to Finance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D76A5-6900-7812-C9EE-9E864AA1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582"/>
          <a:stretch/>
        </p:blipFill>
        <p:spPr>
          <a:xfrm>
            <a:off x="685800" y="1222917"/>
            <a:ext cx="8526582" cy="5244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C232D-F1D2-43EB-6199-FB1771E456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88" t="71871" r="63907" b="2998"/>
          <a:stretch/>
        </p:blipFill>
        <p:spPr>
          <a:xfrm>
            <a:off x="9212382" y="2064772"/>
            <a:ext cx="2779986" cy="1819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DE2FE-3C8D-5C0A-D29F-E034FB7E0D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52" t="73830" r="33699" b="1039"/>
          <a:stretch/>
        </p:blipFill>
        <p:spPr>
          <a:xfrm>
            <a:off x="9212382" y="3776931"/>
            <a:ext cx="2647260" cy="18198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135D37-ABF2-9491-97DA-0E4ADD149094}"/>
              </a:ext>
            </a:extLst>
          </p:cNvPr>
          <p:cNvSpPr/>
          <p:nvPr/>
        </p:nvSpPr>
        <p:spPr>
          <a:xfrm>
            <a:off x="6096000" y="2209126"/>
            <a:ext cx="604205" cy="242761"/>
          </a:xfrm>
          <a:prstGeom prst="rect">
            <a:avLst/>
          </a:prstGeom>
          <a:solidFill>
            <a:srgbClr val="F7E4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0547C-765B-21FB-CEE3-FD3191A9102A}"/>
              </a:ext>
            </a:extLst>
          </p:cNvPr>
          <p:cNvSpPr/>
          <p:nvPr/>
        </p:nvSpPr>
        <p:spPr>
          <a:xfrm>
            <a:off x="5785805" y="2168665"/>
            <a:ext cx="310195" cy="36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898518-689C-D760-6C0C-4D5E0ADD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6EC5EF-B131-03F1-00BD-893F7FE7657D}"/>
              </a:ext>
            </a:extLst>
          </p:cNvPr>
          <p:cNvSpPr/>
          <p:nvPr/>
        </p:nvSpPr>
        <p:spPr>
          <a:xfrm>
            <a:off x="1975104" y="2209126"/>
            <a:ext cx="109728" cy="168314"/>
          </a:xfrm>
          <a:prstGeom prst="rect">
            <a:avLst/>
          </a:prstGeom>
          <a:solidFill>
            <a:srgbClr val="DDC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77BE8-7373-7649-3FC3-71648FA24A20}"/>
              </a:ext>
            </a:extLst>
          </p:cNvPr>
          <p:cNvSpPr txBox="1"/>
          <p:nvPr/>
        </p:nvSpPr>
        <p:spPr>
          <a:xfrm>
            <a:off x="4443663" y="1757784"/>
            <a:ext cx="657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C2169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9220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522A1-8252-5713-6771-1176F152A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E8C22D-A67D-7307-17D3-033A175D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31" b="32660"/>
          <a:stretch/>
        </p:blipFill>
        <p:spPr>
          <a:xfrm>
            <a:off x="2328949" y="1554064"/>
            <a:ext cx="7223611" cy="494251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36699A-5D15-4E0C-ED4B-C2427318B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EDD84-E705-BA5C-090C-B1E4B2BB149D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Where is evidence strongest? </a:t>
            </a:r>
            <a:endParaRPr lang="en-US" sz="2600" b="1" i="1" dirty="0">
              <a:solidFill>
                <a:srgbClr val="5A2757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D7AE9-A9C5-C77A-3AB7-D0872B621517}"/>
              </a:ext>
            </a:extLst>
          </p:cNvPr>
          <p:cNvSpPr txBox="1"/>
          <p:nvPr/>
        </p:nvSpPr>
        <p:spPr>
          <a:xfrm>
            <a:off x="6731540" y="1184732"/>
            <a:ext cx="120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06AA8-68E1-D28B-0DBC-97E26137C730}"/>
              </a:ext>
            </a:extLst>
          </p:cNvPr>
          <p:cNvSpPr txBox="1"/>
          <p:nvPr/>
        </p:nvSpPr>
        <p:spPr>
          <a:xfrm>
            <a:off x="7701062" y="118473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FF52D-2B67-A300-34A5-39893C4D99F9}"/>
              </a:ext>
            </a:extLst>
          </p:cNvPr>
          <p:cNvSpPr txBox="1"/>
          <p:nvPr/>
        </p:nvSpPr>
        <p:spPr>
          <a:xfrm>
            <a:off x="8865139" y="119890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E254D-34AA-8101-9021-3048616FD88E}"/>
              </a:ext>
            </a:extLst>
          </p:cNvPr>
          <p:cNvSpPr/>
          <p:nvPr/>
        </p:nvSpPr>
        <p:spPr>
          <a:xfrm>
            <a:off x="3346313" y="1615111"/>
            <a:ext cx="5252937" cy="369332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9C15F-86A5-325D-BF52-73C533A8722B}"/>
              </a:ext>
            </a:extLst>
          </p:cNvPr>
          <p:cNvSpPr/>
          <p:nvPr/>
        </p:nvSpPr>
        <p:spPr>
          <a:xfrm>
            <a:off x="3346313" y="4025323"/>
            <a:ext cx="5252937" cy="369332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8CE9A-63D1-EF36-D62B-0C6DCBFA5D74}"/>
              </a:ext>
            </a:extLst>
          </p:cNvPr>
          <p:cNvSpPr/>
          <p:nvPr/>
        </p:nvSpPr>
        <p:spPr>
          <a:xfrm>
            <a:off x="3346313" y="5036493"/>
            <a:ext cx="5252937" cy="369332"/>
          </a:xfrm>
          <a:prstGeom prst="rect">
            <a:avLst/>
          </a:prstGeom>
          <a:noFill/>
          <a:ln w="28575">
            <a:solidFill>
              <a:srgbClr val="9C216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41A948-3B71-5F9E-ED02-21C867ECC758}"/>
              </a:ext>
            </a:extLst>
          </p:cNvPr>
          <p:cNvSpPr/>
          <p:nvPr/>
        </p:nvSpPr>
        <p:spPr>
          <a:xfrm>
            <a:off x="3346312" y="6047663"/>
            <a:ext cx="5252937" cy="369332"/>
          </a:xfrm>
          <a:prstGeom prst="rect">
            <a:avLst/>
          </a:prstGeom>
          <a:noFill/>
          <a:ln w="28575">
            <a:solidFill>
              <a:srgbClr val="9C216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773A1-0B8A-51B8-CAC1-5AFC345E9C05}"/>
              </a:ext>
            </a:extLst>
          </p:cNvPr>
          <p:cNvSpPr txBox="1"/>
          <p:nvPr/>
        </p:nvSpPr>
        <p:spPr>
          <a:xfrm>
            <a:off x="959794" y="1615111"/>
            <a:ext cx="2328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Access to Finance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3013D-9034-F278-FFB3-A026ADC1BDE0}"/>
              </a:ext>
            </a:extLst>
          </p:cNvPr>
          <p:cNvSpPr txBox="1"/>
          <p:nvPr/>
        </p:nvSpPr>
        <p:spPr>
          <a:xfrm>
            <a:off x="979249" y="4048554"/>
            <a:ext cx="20752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Access to Skills and Networks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96B295F-75E8-392B-0730-8A47C0CC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2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78FE-1F02-CFC6-92BC-80216723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F794DDC-8441-550A-B349-30242D9F4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38" y="429770"/>
            <a:ext cx="933881" cy="346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DF6C5-609A-90E3-0AC5-2D29F9CE7B04}"/>
              </a:ext>
            </a:extLst>
          </p:cNvPr>
          <p:cNvSpPr txBox="1"/>
          <p:nvPr/>
        </p:nvSpPr>
        <p:spPr>
          <a:xfrm>
            <a:off x="889257" y="517060"/>
            <a:ext cx="1041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5A2757"/>
                </a:solidFill>
                <a:latin typeface="Avenir Book" panose="02000503020000020003" pitchFamily="2" charset="0"/>
              </a:rPr>
              <a:t>Where is evidence strongest? </a:t>
            </a:r>
            <a:endParaRPr lang="en-US" sz="2600" b="1" i="1" dirty="0">
              <a:solidFill>
                <a:srgbClr val="5A2757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62EC2-8102-9B86-B938-54D1256419DC}"/>
              </a:ext>
            </a:extLst>
          </p:cNvPr>
          <p:cNvSpPr txBox="1"/>
          <p:nvPr/>
        </p:nvSpPr>
        <p:spPr>
          <a:xfrm>
            <a:off x="6731540" y="1184732"/>
            <a:ext cx="120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A8042-FB88-A636-9585-ADB89657B95F}"/>
              </a:ext>
            </a:extLst>
          </p:cNvPr>
          <p:cNvSpPr txBox="1"/>
          <p:nvPr/>
        </p:nvSpPr>
        <p:spPr>
          <a:xfrm>
            <a:off x="7701062" y="118473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3CE37-ED2E-F754-443D-6A8ED7939246}"/>
              </a:ext>
            </a:extLst>
          </p:cNvPr>
          <p:cNvSpPr txBox="1"/>
          <p:nvPr/>
        </p:nvSpPr>
        <p:spPr>
          <a:xfrm>
            <a:off x="8865139" y="1198902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9091528-E08E-6EC4-D508-D013653B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D52-6583-5C40-A792-12B9DE45BE2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8180B525-A98C-7E61-2F6D-BC253AA0CB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560"/>
          <a:stretch/>
        </p:blipFill>
        <p:spPr>
          <a:xfrm>
            <a:off x="2349923" y="1582404"/>
            <a:ext cx="7245714" cy="3115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1D4DC-EF5B-67BE-92EC-B4395057419A}"/>
              </a:ext>
            </a:extLst>
          </p:cNvPr>
          <p:cNvSpPr txBox="1"/>
          <p:nvPr/>
        </p:nvSpPr>
        <p:spPr>
          <a:xfrm>
            <a:off x="959794" y="1615111"/>
            <a:ext cx="2328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Access to Markets and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331D8-0AFE-F741-798D-D9F201727BD2}"/>
              </a:ext>
            </a:extLst>
          </p:cNvPr>
          <p:cNvSpPr txBox="1"/>
          <p:nvPr/>
        </p:nvSpPr>
        <p:spPr>
          <a:xfrm>
            <a:off x="959794" y="3296576"/>
            <a:ext cx="2328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Enabling </a:t>
            </a:r>
            <a:r>
              <a:rPr lang="en-US" b="1" dirty="0" err="1">
                <a:latin typeface="Avenir Black" panose="02000503020000020003" pitchFamily="2" charset="0"/>
              </a:rPr>
              <a:t>Environm</a:t>
            </a:r>
            <a:r>
              <a:rPr lang="en-US" b="1" dirty="0">
                <a:latin typeface="Avenir Black" panose="02000503020000020003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5D9537-5D55-059B-3EEC-D806969807F8}"/>
              </a:ext>
            </a:extLst>
          </p:cNvPr>
          <p:cNvSpPr/>
          <p:nvPr/>
        </p:nvSpPr>
        <p:spPr>
          <a:xfrm>
            <a:off x="3346311" y="3348790"/>
            <a:ext cx="6134573" cy="317118"/>
          </a:xfrm>
          <a:prstGeom prst="rect">
            <a:avLst/>
          </a:prstGeom>
          <a:noFill/>
          <a:ln w="28575">
            <a:solidFill>
              <a:srgbClr val="9C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DA3905-8BE8-14CF-6150-3B020306B07A}"/>
              </a:ext>
            </a:extLst>
          </p:cNvPr>
          <p:cNvSpPr/>
          <p:nvPr/>
        </p:nvSpPr>
        <p:spPr>
          <a:xfrm>
            <a:off x="3346311" y="2655391"/>
            <a:ext cx="5252937" cy="317118"/>
          </a:xfrm>
          <a:prstGeom prst="rect">
            <a:avLst/>
          </a:prstGeom>
          <a:noFill/>
          <a:ln w="28575">
            <a:solidFill>
              <a:srgbClr val="9C216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928DE-E24D-5066-5C53-87EA301C9E58}"/>
              </a:ext>
            </a:extLst>
          </p:cNvPr>
          <p:cNvSpPr txBox="1"/>
          <p:nvPr/>
        </p:nvSpPr>
        <p:spPr>
          <a:xfrm>
            <a:off x="862909" y="6521141"/>
            <a:ext cx="497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*Analysis on Enabling Environment focused on impact level</a:t>
            </a:r>
          </a:p>
        </p:txBody>
      </p:sp>
    </p:spTree>
    <p:extLst>
      <p:ext uri="{BB962C8B-B14F-4D97-AF65-F5344CB8AC3E}">
        <p14:creationId xmlns:p14="http://schemas.microsoft.com/office/powerpoint/2010/main" val="37472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13729</TotalTime>
  <Words>1025</Words>
  <Application>Microsoft Macintosh PowerPoint</Application>
  <PresentationFormat>Widescreen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Avenir Black</vt:lpstr>
      <vt:lpstr>Avenir Book</vt:lpstr>
      <vt:lpstr>Avenir Light</vt:lpstr>
      <vt:lpstr>Helvetica</vt:lpstr>
      <vt:lpstr>Helvetica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Felicia Siegrist</dc:creator>
  <cp:lastModifiedBy>Felicia Siegrist</cp:lastModifiedBy>
  <cp:revision>64</cp:revision>
  <dcterms:created xsi:type="dcterms:W3CDTF">2025-05-01T13:12:56Z</dcterms:created>
  <dcterms:modified xsi:type="dcterms:W3CDTF">2025-06-26T09:23:29Z</dcterms:modified>
</cp:coreProperties>
</file>