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6" r:id="rId5"/>
    <p:sldId id="16571" r:id="rId6"/>
    <p:sldId id="257" r:id="rId7"/>
    <p:sldId id="16531" r:id="rId8"/>
    <p:sldId id="16530" r:id="rId9"/>
    <p:sldId id="16532" r:id="rId10"/>
    <p:sldId id="16533" r:id="rId11"/>
    <p:sldId id="16569" r:id="rId12"/>
    <p:sldId id="16559" r:id="rId13"/>
    <p:sldId id="16563" r:id="rId14"/>
    <p:sldId id="16564" r:id="rId15"/>
    <p:sldId id="16565" r:id="rId16"/>
    <p:sldId id="16557" r:id="rId17"/>
    <p:sldId id="16541" r:id="rId18"/>
    <p:sldId id="16558" r:id="rId19"/>
    <p:sldId id="16573" r:id="rId20"/>
    <p:sldId id="16572" r:id="rId21"/>
    <p:sldId id="16570" r:id="rId22"/>
    <p:sldId id="16538"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21B35-12FA-51BB-9A0F-BF8F9664692B}" name="Wendy Teleki" initials="WT" userId="S::wteleki@worldbank.org::9546bf58-4b62-4bd3-89ba-4458cba74195" providerId="AD"/>
  <p188:author id="{A9E8067C-3337-306B-3129-5D380765F7F3}" name="Benjamin Grullon" initials="B" userId="S::benjamin.grullon@consumercentrix.ch::80229953-b0c8-4941-bed0-f86d4426eebd" providerId="AD"/>
  <p188:author id="{B0A4FFF0-FA8F-1C16-DCEF-CD23F8BF6F3E}" name="István Szepesy" initials="IS" userId="S::istvan.szepesy@consumercentrix.ch::f71c5368-c230-4cf5-b36c-ce6bba894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CD4"/>
    <a:srgbClr val="EFE7EB"/>
    <a:srgbClr val="B3B822"/>
    <a:srgbClr val="9B2068"/>
    <a:srgbClr val="4F81BD"/>
    <a:srgbClr val="1C1630"/>
    <a:srgbClr val="FFFFFF"/>
    <a:srgbClr val="815FC8"/>
    <a:srgbClr val="262626"/>
    <a:srgbClr val="DA5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0" autoAdjust="0"/>
    <p:restoredTop sz="94660"/>
  </p:normalViewPr>
  <p:slideViewPr>
    <p:cSldViewPr snapToGrid="0">
      <p:cViewPr>
        <p:scale>
          <a:sx n="51" d="100"/>
          <a:sy n="51" d="100"/>
        </p:scale>
        <p:origin x="84" y="88"/>
      </p:cViewPr>
      <p:guideLst/>
    </p:cSldViewPr>
  </p:slideViewPr>
  <p:notesTextViewPr>
    <p:cViewPr>
      <p:scale>
        <a:sx n="1" d="1"/>
        <a:sy n="1" d="1"/>
      </p:scale>
      <p:origin x="0" y="0"/>
    </p:cViewPr>
  </p:notesTextViewPr>
  <p:sorterViewPr>
    <p:cViewPr>
      <p:scale>
        <a:sx n="100" d="100"/>
        <a:sy n="100" d="100"/>
      </p:scale>
      <p:origin x="0" y="-2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Perez" userId="4215a914-dc66-450b-8aea-60ea59849866" providerId="ADAL" clId="{6C67CCE4-CAE8-4E7E-BF65-7C4189E4B9B2}"/>
    <pc:docChg chg="custSel modSld">
      <pc:chgData name="Suzanne Perez" userId="4215a914-dc66-450b-8aea-60ea59849866" providerId="ADAL" clId="{6C67CCE4-CAE8-4E7E-BF65-7C4189E4B9B2}" dt="2025-05-22T13:50:23.446" v="2" actId="478"/>
      <pc:docMkLst>
        <pc:docMk/>
      </pc:docMkLst>
      <pc:sldChg chg="delSp modSp mod">
        <pc:chgData name="Suzanne Perez" userId="4215a914-dc66-450b-8aea-60ea59849866" providerId="ADAL" clId="{6C67CCE4-CAE8-4E7E-BF65-7C4189E4B9B2}" dt="2025-05-22T13:50:23.446" v="2" actId="478"/>
        <pc:sldMkLst>
          <pc:docMk/>
          <pc:sldMk cId="1981369580" sldId="16538"/>
        </pc:sldMkLst>
        <pc:spChg chg="del mod">
          <ac:chgData name="Suzanne Perez" userId="4215a914-dc66-450b-8aea-60ea59849866" providerId="ADAL" clId="{6C67CCE4-CAE8-4E7E-BF65-7C4189E4B9B2}" dt="2025-05-22T13:50:23.446" v="2" actId="478"/>
          <ac:spMkLst>
            <pc:docMk/>
            <pc:sldMk cId="1981369580" sldId="16538"/>
            <ac:spMk id="3" creationId="{3F553106-9085-1501-2208-A7F08FEC35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97465-6DE5-4E93-8AD2-FD939010581D}"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261D0-8056-4734-ADD2-23C2A85361D4}" type="slidenum">
              <a:rPr lang="en-US" smtClean="0"/>
              <a:t>‹#›</a:t>
            </a:fld>
            <a:endParaRPr lang="en-US"/>
          </a:p>
        </p:txBody>
      </p:sp>
    </p:spTree>
    <p:extLst>
      <p:ext uri="{BB962C8B-B14F-4D97-AF65-F5344CB8AC3E}">
        <p14:creationId xmlns:p14="http://schemas.microsoft.com/office/powerpoint/2010/main" val="138596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7261D0-8056-4734-ADD2-23C2A85361D4}" type="slidenum">
              <a:rPr lang="en-US" smtClean="0"/>
              <a:t>15</a:t>
            </a:fld>
            <a:endParaRPr lang="en-US"/>
          </a:p>
        </p:txBody>
      </p:sp>
    </p:spTree>
    <p:extLst>
      <p:ext uri="{BB962C8B-B14F-4D97-AF65-F5344CB8AC3E}">
        <p14:creationId xmlns:p14="http://schemas.microsoft.com/office/powerpoint/2010/main" val="1398622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1E2394-9DB4-69DC-6EB6-4934C8DB1FFD}"/>
              </a:ext>
            </a:extLst>
          </p:cNvPr>
          <p:cNvSpPr/>
          <p:nvPr userDrawn="1"/>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11300" y="1280172"/>
            <a:ext cx="7024904" cy="1519237"/>
          </a:xfrm>
        </p:spPr>
        <p:txBody>
          <a:bodyPr anchor="b">
            <a:normAutofit/>
          </a:bodyPr>
          <a:lstStyle>
            <a:lvl1pPr algn="l">
              <a:defRPr sz="440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711300" y="2875346"/>
            <a:ext cx="7024904" cy="6968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29214B-250A-4787-BE64-514B71D6FAF6}" type="datetime1">
              <a:rPr lang="en-US" smtClean="0"/>
              <a:t>5/22/2025</a:t>
            </a:fld>
            <a:endParaRPr lang="en-US"/>
          </a:p>
        </p:txBody>
      </p:sp>
      <p:sp>
        <p:nvSpPr>
          <p:cNvPr id="5" name="Footer Placeholder 4"/>
          <p:cNvSpPr>
            <a:spLocks noGrp="1"/>
          </p:cNvSpPr>
          <p:nvPr>
            <p:ph type="ftr" sz="quarter" idx="11"/>
          </p:nvPr>
        </p:nvSpPr>
        <p:spPr/>
        <p:txBody>
          <a:bodyPr/>
          <a:lstStyle/>
          <a:p>
            <a:r>
              <a:rPr lang="en-US"/>
              <a:t>www.wefinancecode.org</a:t>
            </a:r>
          </a:p>
        </p:txBody>
      </p:sp>
      <p:sp>
        <p:nvSpPr>
          <p:cNvPr id="6" name="Slide Number Placeholder 5"/>
          <p:cNvSpPr>
            <a:spLocks noGrp="1"/>
          </p:cNvSpPr>
          <p:nvPr>
            <p:ph type="sldNum" sz="quarter" idx="12"/>
          </p:nvPr>
        </p:nvSpPr>
        <p:spPr/>
        <p:txBody>
          <a:bodyPr/>
          <a:lstStyle/>
          <a:p>
            <a:fld id="{9CD16A97-39C4-4171-B497-428237B8EC97}" type="slidenum">
              <a:rPr lang="en-US" smtClean="0"/>
              <a:t>‹#›</a:t>
            </a:fld>
            <a:endParaRPr lang="en-US"/>
          </a:p>
        </p:txBody>
      </p:sp>
      <p:pic>
        <p:nvPicPr>
          <p:cNvPr id="15" name="Picture 14" descr="A logo with text on it&#10;&#10;Description automatically generated">
            <a:extLst>
              <a:ext uri="{FF2B5EF4-FFF2-40B4-BE49-F238E27FC236}">
                <a16:creationId xmlns:a16="http://schemas.microsoft.com/office/drawing/2014/main" id="{1F53867F-607E-3128-2353-2FBE2B1AC5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7880" y="1018594"/>
            <a:ext cx="3012443" cy="3151479"/>
          </a:xfrm>
          <a:prstGeom prst="rect">
            <a:avLst/>
          </a:prstGeom>
        </p:spPr>
      </p:pic>
      <p:sp>
        <p:nvSpPr>
          <p:cNvPr id="19" name="TextBox 18">
            <a:extLst>
              <a:ext uri="{FF2B5EF4-FFF2-40B4-BE49-F238E27FC236}">
                <a16:creationId xmlns:a16="http://schemas.microsoft.com/office/drawing/2014/main" id="{9C9CC86D-9A5A-B514-09D4-5924EDFF40B8}"/>
              </a:ext>
            </a:extLst>
          </p:cNvPr>
          <p:cNvSpPr txBox="1"/>
          <p:nvPr userDrawn="1"/>
        </p:nvSpPr>
        <p:spPr>
          <a:xfrm>
            <a:off x="768350" y="5973604"/>
            <a:ext cx="2108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www.wefinancecode.org</a:t>
            </a:r>
          </a:p>
        </p:txBody>
      </p:sp>
    </p:spTree>
    <p:extLst>
      <p:ext uri="{BB962C8B-B14F-4D97-AF65-F5344CB8AC3E}">
        <p14:creationId xmlns:p14="http://schemas.microsoft.com/office/powerpoint/2010/main" val="401725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4" y="724194"/>
            <a:ext cx="5082821" cy="470253"/>
          </a:xfrm>
        </p:spPr>
        <p:txBody>
          <a:bodyPr>
            <a:noAutofit/>
          </a:bodyPr>
          <a:lstStyle>
            <a:lvl1pPr>
              <a:defRPr sz="2400" b="1">
                <a:latin typeface="+mn-lt"/>
              </a:defRPr>
            </a:lvl1pPr>
          </a:lstStyle>
          <a:p>
            <a:r>
              <a:rPr lang="en-US"/>
              <a:t>Click to add slide title</a:t>
            </a:r>
          </a:p>
        </p:txBody>
      </p:sp>
      <p:sp>
        <p:nvSpPr>
          <p:cNvPr id="3" name="Content Placeholder 2"/>
          <p:cNvSpPr>
            <a:spLocks noGrp="1"/>
          </p:cNvSpPr>
          <p:nvPr>
            <p:ph idx="1" hasCustomPrompt="1"/>
          </p:nvPr>
        </p:nvSpPr>
        <p:spPr>
          <a:xfrm>
            <a:off x="448734" y="1768475"/>
            <a:ext cx="10515600" cy="2554464"/>
          </a:xfrm>
        </p:spPr>
        <p:txBody>
          <a:bodyPr/>
          <a:lstStyle>
            <a:lvl1pPr>
              <a:defRPr sz="2400"/>
            </a:lvl1pPr>
            <a:lvl2pPr>
              <a:defRPr sz="2000"/>
            </a:lvl2pPr>
            <a:lvl3pPr>
              <a:defRPr sz="1800"/>
            </a:lvl3pPr>
          </a:lstStyle>
          <a:p>
            <a:pPr lvl="0"/>
            <a:r>
              <a:rPr lang="en-US"/>
              <a:t>Click to edit main slide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CD16A97-39C4-4171-B497-428237B8EC97}" type="slidenum">
              <a:rPr lang="en-US" smtClean="0"/>
              <a:t>‹#›</a:t>
            </a:fld>
            <a:endParaRPr lang="en-US"/>
          </a:p>
        </p:txBody>
      </p:sp>
      <p:sp>
        <p:nvSpPr>
          <p:cNvPr id="14" name="Rectangle 13">
            <a:extLst>
              <a:ext uri="{FF2B5EF4-FFF2-40B4-BE49-F238E27FC236}">
                <a16:creationId xmlns:a16="http://schemas.microsoft.com/office/drawing/2014/main" id="{0C935097-0479-1D51-7076-748421EDEF51}"/>
              </a:ext>
            </a:extLst>
          </p:cNvPr>
          <p:cNvSpPr/>
          <p:nvPr userDrawn="1"/>
        </p:nvSpPr>
        <p:spPr>
          <a:xfrm>
            <a:off x="512064" y="424282"/>
            <a:ext cx="629107" cy="1389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logo with a check mark in a circle&#10;&#10;Description automatically generated">
            <a:extLst>
              <a:ext uri="{FF2B5EF4-FFF2-40B4-BE49-F238E27FC236}">
                <a16:creationId xmlns:a16="http://schemas.microsoft.com/office/drawing/2014/main" id="{20CFA931-E555-33D5-C827-A1C8BC1282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46" y="5320235"/>
            <a:ext cx="1211308" cy="1265883"/>
          </a:xfrm>
          <a:prstGeom prst="rect">
            <a:avLst/>
          </a:prstGeom>
        </p:spPr>
      </p:pic>
      <p:pic>
        <p:nvPicPr>
          <p:cNvPr id="17" name="Picture 16" descr="A logo with a check mark in a circle&#10;&#10;Description automatically generated">
            <a:extLst>
              <a:ext uri="{FF2B5EF4-FFF2-40B4-BE49-F238E27FC236}">
                <a16:creationId xmlns:a16="http://schemas.microsoft.com/office/drawing/2014/main" id="{6A4E0C50-A728-0DE7-30BE-EE79DF9B7C5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34665" r="26152"/>
          <a:stretch/>
        </p:blipFill>
        <p:spPr>
          <a:xfrm>
            <a:off x="9596400" y="63500"/>
            <a:ext cx="2595600" cy="2399848"/>
          </a:xfrm>
          <a:prstGeom prst="rect">
            <a:avLst/>
          </a:prstGeom>
        </p:spPr>
      </p:pic>
    </p:spTree>
    <p:extLst>
      <p:ext uri="{BB962C8B-B14F-4D97-AF65-F5344CB8AC3E}">
        <p14:creationId xmlns:p14="http://schemas.microsoft.com/office/powerpoint/2010/main" val="173933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096000" y="0"/>
            <a:ext cx="6096000" cy="6857999"/>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a:p>
            <a:endParaRPr lang="en-US"/>
          </a:p>
          <a:p>
            <a:endParaRPr lang="en-US"/>
          </a:p>
          <a:p>
            <a:r>
              <a:rPr lang="en-US"/>
              <a:t>Click icon to add picture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16A97-39C4-4171-B497-428237B8EC97}" type="slidenum">
              <a:rPr lang="en-US" smtClean="0"/>
              <a:t>‹#›</a:t>
            </a:fld>
            <a:endParaRPr lang="en-US"/>
          </a:p>
        </p:txBody>
      </p:sp>
      <p:sp>
        <p:nvSpPr>
          <p:cNvPr id="8" name="Title 1">
            <a:extLst>
              <a:ext uri="{FF2B5EF4-FFF2-40B4-BE49-F238E27FC236}">
                <a16:creationId xmlns:a16="http://schemas.microsoft.com/office/drawing/2014/main" id="{2998510B-8B1F-45A2-4F43-66C87216ED8A}"/>
              </a:ext>
            </a:extLst>
          </p:cNvPr>
          <p:cNvSpPr>
            <a:spLocks noGrp="1"/>
          </p:cNvSpPr>
          <p:nvPr>
            <p:ph type="title" hasCustomPrompt="1"/>
          </p:nvPr>
        </p:nvSpPr>
        <p:spPr>
          <a:xfrm>
            <a:off x="448734" y="724194"/>
            <a:ext cx="5082821" cy="470253"/>
          </a:xfrm>
        </p:spPr>
        <p:txBody>
          <a:bodyPr>
            <a:noAutofit/>
          </a:bodyPr>
          <a:lstStyle>
            <a:lvl1pPr>
              <a:defRPr sz="2400" b="1">
                <a:latin typeface="+mn-lt"/>
              </a:defRPr>
            </a:lvl1pPr>
          </a:lstStyle>
          <a:p>
            <a:r>
              <a:rPr lang="en-US"/>
              <a:t>Click to add slide title</a:t>
            </a:r>
          </a:p>
        </p:txBody>
      </p:sp>
      <p:sp>
        <p:nvSpPr>
          <p:cNvPr id="9" name="Content Placeholder 2">
            <a:extLst>
              <a:ext uri="{FF2B5EF4-FFF2-40B4-BE49-F238E27FC236}">
                <a16:creationId xmlns:a16="http://schemas.microsoft.com/office/drawing/2014/main" id="{A3BD1B5D-CD52-BB36-46C3-931BA43CDA06}"/>
              </a:ext>
            </a:extLst>
          </p:cNvPr>
          <p:cNvSpPr>
            <a:spLocks noGrp="1"/>
          </p:cNvSpPr>
          <p:nvPr>
            <p:ph idx="13" hasCustomPrompt="1"/>
          </p:nvPr>
        </p:nvSpPr>
        <p:spPr>
          <a:xfrm>
            <a:off x="448734" y="1825625"/>
            <a:ext cx="5082821" cy="2554464"/>
          </a:xfrm>
        </p:spPr>
        <p:txBody>
          <a:bodyPr/>
          <a:lstStyle>
            <a:lvl1pPr>
              <a:defRPr sz="2400"/>
            </a:lvl1pPr>
            <a:lvl2pPr>
              <a:defRPr sz="2000"/>
            </a:lvl2pPr>
            <a:lvl3pPr>
              <a:defRPr sz="1800"/>
            </a:lvl3pPr>
          </a:lstStyle>
          <a:p>
            <a:pPr lvl="0"/>
            <a:r>
              <a:rPr lang="en-US"/>
              <a:t>Click to edit main slide text</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E083A216-AD71-F612-44BC-4E56F25F9083}"/>
              </a:ext>
            </a:extLst>
          </p:cNvPr>
          <p:cNvSpPr/>
          <p:nvPr userDrawn="1"/>
        </p:nvSpPr>
        <p:spPr>
          <a:xfrm>
            <a:off x="512064" y="424282"/>
            <a:ext cx="629107" cy="1389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a check mark in a circle&#10;&#10;Description automatically generated">
            <a:extLst>
              <a:ext uri="{FF2B5EF4-FFF2-40B4-BE49-F238E27FC236}">
                <a16:creationId xmlns:a16="http://schemas.microsoft.com/office/drawing/2014/main" id="{AA4C9D9B-7440-DCF5-A42F-0D7FC3F39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46" y="5320235"/>
            <a:ext cx="1211308" cy="1265883"/>
          </a:xfrm>
          <a:prstGeom prst="rect">
            <a:avLst/>
          </a:prstGeom>
        </p:spPr>
      </p:pic>
    </p:spTree>
    <p:extLst>
      <p:ext uri="{BB962C8B-B14F-4D97-AF65-F5344CB8AC3E}">
        <p14:creationId xmlns:p14="http://schemas.microsoft.com/office/powerpoint/2010/main" val="394061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85F7DD-F616-4AAA-C5F2-A28AFFABD0C9}"/>
              </a:ext>
            </a:extLst>
          </p:cNvPr>
          <p:cNvSpPr/>
          <p:nvPr userDrawn="1"/>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324100" y="3517900"/>
            <a:ext cx="7778750" cy="866775"/>
          </a:xfrm>
        </p:spPr>
        <p:txBody>
          <a:bodyPr anchor="b">
            <a:normAutofit/>
          </a:bodyPr>
          <a:lstStyle>
            <a:lvl1pPr algn="ctr">
              <a:defRPr sz="3000" b="1">
                <a:solidFill>
                  <a:schemeClr val="bg1"/>
                </a:solidFill>
              </a:defRPr>
            </a:lvl1pPr>
          </a:lstStyle>
          <a:p>
            <a:r>
              <a:rPr lang="en-US"/>
              <a:t>Click to edit thank you message</a:t>
            </a:r>
          </a:p>
        </p:txBody>
      </p:sp>
      <p:sp>
        <p:nvSpPr>
          <p:cNvPr id="3" name="Text Placeholder 2"/>
          <p:cNvSpPr>
            <a:spLocks noGrp="1"/>
          </p:cNvSpPr>
          <p:nvPr>
            <p:ph type="body" idx="1" hasCustomPrompt="1"/>
          </p:nvPr>
        </p:nvSpPr>
        <p:spPr>
          <a:xfrm>
            <a:off x="831850" y="4589463"/>
            <a:ext cx="10515600" cy="712787"/>
          </a:xfrm>
        </p:spPr>
        <p:txBody>
          <a:bodyPr>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p:txBody>
          <a:bodyPr/>
          <a:lstStyle/>
          <a:p>
            <a:fld id="{9CD16A97-39C4-4171-B497-428237B8EC97}" type="slidenum">
              <a:rPr lang="en-US" smtClean="0"/>
              <a:t>‹#›</a:t>
            </a:fld>
            <a:endParaRPr lang="en-US"/>
          </a:p>
        </p:txBody>
      </p:sp>
      <p:pic>
        <p:nvPicPr>
          <p:cNvPr id="9" name="Picture 8" descr="A logo with text on it&#10;&#10;Description automatically generated">
            <a:extLst>
              <a:ext uri="{FF2B5EF4-FFF2-40B4-BE49-F238E27FC236}">
                <a16:creationId xmlns:a16="http://schemas.microsoft.com/office/drawing/2014/main" id="{52C0EFEE-F31A-8369-B40D-D3A1CC111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639" y="856798"/>
            <a:ext cx="2458722" cy="2572202"/>
          </a:xfrm>
          <a:prstGeom prst="rect">
            <a:avLst/>
          </a:prstGeom>
        </p:spPr>
      </p:pic>
      <p:sp>
        <p:nvSpPr>
          <p:cNvPr id="10" name="TextBox 9">
            <a:extLst>
              <a:ext uri="{FF2B5EF4-FFF2-40B4-BE49-F238E27FC236}">
                <a16:creationId xmlns:a16="http://schemas.microsoft.com/office/drawing/2014/main" id="{4E5FA500-FD38-AE67-703B-F100CDBD126C}"/>
              </a:ext>
            </a:extLst>
          </p:cNvPr>
          <p:cNvSpPr txBox="1"/>
          <p:nvPr userDrawn="1"/>
        </p:nvSpPr>
        <p:spPr>
          <a:xfrm>
            <a:off x="5159375" y="6217850"/>
            <a:ext cx="2108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www.wefinancecode.org</a:t>
            </a:r>
          </a:p>
        </p:txBody>
      </p:sp>
    </p:spTree>
    <p:extLst>
      <p:ext uri="{BB962C8B-B14F-4D97-AF65-F5344CB8AC3E}">
        <p14:creationId xmlns:p14="http://schemas.microsoft.com/office/powerpoint/2010/main" val="425634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8" name="Text Placeholder 18">
            <a:extLst>
              <a:ext uri="{FF2B5EF4-FFF2-40B4-BE49-F238E27FC236}">
                <a16:creationId xmlns:a16="http://schemas.microsoft.com/office/drawing/2014/main" id="{B7DA2DE1-CD96-4D41-96E8-F7D6E1A032F4}"/>
              </a:ext>
            </a:extLst>
          </p:cNvPr>
          <p:cNvSpPr>
            <a:spLocks noGrp="1"/>
          </p:cNvSpPr>
          <p:nvPr>
            <p:ph type="body" sz="quarter" idx="15" hasCustomPrompt="1"/>
          </p:nvPr>
        </p:nvSpPr>
        <p:spPr>
          <a:xfrm>
            <a:off x="574786" y="710562"/>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9" name="Text Placeholder 18">
            <a:extLst>
              <a:ext uri="{FF2B5EF4-FFF2-40B4-BE49-F238E27FC236}">
                <a16:creationId xmlns:a16="http://schemas.microsoft.com/office/drawing/2014/main" id="{47C38D3B-1E5D-884A-8448-92BF458AA14F}"/>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16964543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7F191-49DE-466E-AC5E-CDCE47F1742C}" type="datetime1">
              <a:rPr lang="en-US" smtClean="0"/>
              <a:t>5/22/2025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16A97-39C4-4171-B497-428237B8EC97}" type="slidenum">
              <a:rPr lang="en-US" smtClean="0"/>
              <a:t>‹#›</a:t>
            </a:fld>
            <a:endParaRPr lang="en-US"/>
          </a:p>
        </p:txBody>
      </p:sp>
    </p:spTree>
    <p:extLst>
      <p:ext uri="{BB962C8B-B14F-4D97-AF65-F5344CB8AC3E}">
        <p14:creationId xmlns:p14="http://schemas.microsoft.com/office/powerpoint/2010/main" val="747009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75" r:id="rId4"/>
    <p:sldLayoutId id="2147483684"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e-fi.org/we-finance-code/resources/step-2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imbad.sb.gob.do/superset/dashboard/102/?native_filters_key=NEcyoydXbHzaoSltN7ESy9rjLJmLkC9Krk4wbf9LJej1NGYzLy4-Wqtenb7src2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orldbank.org/en/programs/entrepreneurship/gend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e-fi.org/wp-content/uploads/2025/04/WE-Finance-Code-WMSME-Data-Mapping-Guidelines-Interview-Guide-Template.docx" TargetMode="External"/><Relationship Id="rId2" Type="http://schemas.openxmlformats.org/officeDocument/2006/relationships/hyperlink" Target="https://we-fi.org/wp-content/uploads/2025/04/WE-Finance-Code-WMSME-Data-Mapping-Guidelines-FSP-Survey-Template.docx" TargetMode="External"/><Relationship Id="rId1" Type="http://schemas.openxmlformats.org/officeDocument/2006/relationships/slideLayout" Target="../slideLayouts/slideLayout2.xml"/><Relationship Id="rId5" Type="http://schemas.openxmlformats.org/officeDocument/2006/relationships/hyperlink" Target="https://we-fi.org/wp-content/uploads/2025/04/WE-Finance-Code-WMSME-Data-Mapping-Guidelines-Data-Inventory-Template.xlsx" TargetMode="External"/><Relationship Id="rId4" Type="http://schemas.openxmlformats.org/officeDocument/2006/relationships/hyperlink" Target="https://we-fi.org/wp-content/uploads/2025/04/WE-Finance-Code-WMSME-Data-Mapping-Guidelines-Data-gaps-template.pptx"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e-fi.org/we-finance-code/"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e-fi.org/we-finance-code/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BDA0-4601-3FE5-EE58-FCBEC23C74D5}"/>
              </a:ext>
            </a:extLst>
          </p:cNvPr>
          <p:cNvSpPr>
            <a:spLocks noGrp="1"/>
          </p:cNvSpPr>
          <p:nvPr>
            <p:ph type="ctrTitle"/>
          </p:nvPr>
        </p:nvSpPr>
        <p:spPr>
          <a:xfrm>
            <a:off x="711300" y="1280172"/>
            <a:ext cx="7024903" cy="1519237"/>
          </a:xfrm>
        </p:spPr>
        <p:txBody>
          <a:bodyPr>
            <a:normAutofit fontScale="90000"/>
          </a:bodyPr>
          <a:lstStyle/>
          <a:p>
            <a:pPr marL="0" marR="0" lvl="0" indent="0" rtl="0">
              <a:lnSpc>
                <a:spcPct val="125000"/>
              </a:lnSpc>
              <a:spcBef>
                <a:spcPts val="0"/>
              </a:spcBef>
              <a:spcAft>
                <a:spcPts val="0"/>
              </a:spcAft>
            </a:pPr>
            <a:r>
              <a:rPr lang="en-US" sz="4400" b="1" i="0" u="none" strike="noStrike" cap="none" dirty="0">
                <a:solidFill>
                  <a:srgbClr val="FFFFFF"/>
                </a:solidFill>
                <a:latin typeface="Arial Black"/>
                <a:ea typeface="Arial Black"/>
                <a:cs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WE Finance Code</a:t>
            </a:r>
            <a:br>
              <a:rPr lang="en-US" sz="18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br>
            <a:r>
              <a:rPr lang="en-US" sz="4400" b="1" dirty="0">
                <a:solidFill>
                  <a:srgbClr val="FFFFFF"/>
                </a:solidFill>
                <a:latin typeface="Arial Black"/>
                <a:ea typeface="Arial Black"/>
                <a:cs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WMSME Data Mapping Guidelines </a:t>
            </a:r>
            <a:endParaRPr lang="en-US" dirty="0"/>
          </a:p>
        </p:txBody>
      </p:sp>
      <p:sp>
        <p:nvSpPr>
          <p:cNvPr id="3" name="Subtitle 2">
            <a:extLst>
              <a:ext uri="{FF2B5EF4-FFF2-40B4-BE49-F238E27FC236}">
                <a16:creationId xmlns:a16="http://schemas.microsoft.com/office/drawing/2014/main" id="{7E10793B-D2CB-EEE4-5F7F-A4E54C61A00F}"/>
              </a:ext>
            </a:extLst>
          </p:cNvPr>
          <p:cNvSpPr>
            <a:spLocks noGrp="1"/>
          </p:cNvSpPr>
          <p:nvPr>
            <p:ph type="subTitle" idx="1"/>
          </p:nvPr>
        </p:nvSpPr>
        <p:spPr/>
        <p:txBody>
          <a:bodyPr/>
          <a:lstStyle/>
          <a:p>
            <a:endParaRPr lang="en-US"/>
          </a:p>
        </p:txBody>
      </p:sp>
      <p:pic>
        <p:nvPicPr>
          <p:cNvPr id="5" name="Graphic 4" descr="Image outline">
            <a:extLst>
              <a:ext uri="{FF2B5EF4-FFF2-40B4-BE49-F238E27FC236}">
                <a16:creationId xmlns:a16="http://schemas.microsoft.com/office/drawing/2014/main" id="{D6C48AAC-DD01-5281-1487-752E8DAFA5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109" y="4649956"/>
            <a:ext cx="1252770" cy="1252770"/>
          </a:xfrm>
          <a:prstGeom prst="rect">
            <a:avLst/>
          </a:prstGeom>
        </p:spPr>
      </p:pic>
      <p:pic>
        <p:nvPicPr>
          <p:cNvPr id="6" name="Graphic 5" descr="Image outline">
            <a:extLst>
              <a:ext uri="{FF2B5EF4-FFF2-40B4-BE49-F238E27FC236}">
                <a16:creationId xmlns:a16="http://schemas.microsoft.com/office/drawing/2014/main" id="{C880D25F-EA65-30EA-5205-92370567D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7165" y="4649956"/>
            <a:ext cx="1252770" cy="1252770"/>
          </a:xfrm>
          <a:prstGeom prst="rect">
            <a:avLst/>
          </a:prstGeom>
        </p:spPr>
      </p:pic>
      <p:pic>
        <p:nvPicPr>
          <p:cNvPr id="7" name="Graphic 6" descr="Image outline">
            <a:extLst>
              <a:ext uri="{FF2B5EF4-FFF2-40B4-BE49-F238E27FC236}">
                <a16:creationId xmlns:a16="http://schemas.microsoft.com/office/drawing/2014/main" id="{32298095-30E5-C7A4-CBE0-63A5083E4A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1251" y="4649956"/>
            <a:ext cx="1252770" cy="1252770"/>
          </a:xfrm>
          <a:prstGeom prst="rect">
            <a:avLst/>
          </a:prstGeom>
        </p:spPr>
      </p:pic>
      <p:pic>
        <p:nvPicPr>
          <p:cNvPr id="8" name="Graphic 7" descr="Image outline">
            <a:extLst>
              <a:ext uri="{FF2B5EF4-FFF2-40B4-BE49-F238E27FC236}">
                <a16:creationId xmlns:a16="http://schemas.microsoft.com/office/drawing/2014/main" id="{0665855A-400A-6F2D-8CD9-20B696E83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5337" y="4649956"/>
            <a:ext cx="1252770" cy="1252770"/>
          </a:xfrm>
          <a:prstGeom prst="rect">
            <a:avLst/>
          </a:prstGeom>
        </p:spPr>
      </p:pic>
      <p:pic>
        <p:nvPicPr>
          <p:cNvPr id="9" name="Graphic 8" descr="Image outline">
            <a:extLst>
              <a:ext uri="{FF2B5EF4-FFF2-40B4-BE49-F238E27FC236}">
                <a16:creationId xmlns:a16="http://schemas.microsoft.com/office/drawing/2014/main" id="{7823C1DE-9311-8E97-EC6D-9BF8CBBD5C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9423" y="4649956"/>
            <a:ext cx="1252770" cy="1252770"/>
          </a:xfrm>
          <a:prstGeom prst="rect">
            <a:avLst/>
          </a:prstGeom>
        </p:spPr>
      </p:pic>
      <p:sp>
        <p:nvSpPr>
          <p:cNvPr id="10" name="TextBox 9">
            <a:extLst>
              <a:ext uri="{FF2B5EF4-FFF2-40B4-BE49-F238E27FC236}">
                <a16:creationId xmlns:a16="http://schemas.microsoft.com/office/drawing/2014/main" id="{422AAE40-D12F-6E63-3DCE-FEE970C2C7AD}"/>
              </a:ext>
            </a:extLst>
          </p:cNvPr>
          <p:cNvSpPr txBox="1"/>
          <p:nvPr/>
        </p:nvSpPr>
        <p:spPr>
          <a:xfrm>
            <a:off x="711300" y="4280624"/>
            <a:ext cx="4554037" cy="369332"/>
          </a:xfrm>
          <a:prstGeom prst="rect">
            <a:avLst/>
          </a:prstGeom>
          <a:noFill/>
        </p:spPr>
        <p:txBody>
          <a:bodyPr wrap="square" rtlCol="0">
            <a:spAutoFit/>
          </a:bodyPr>
          <a:lstStyle/>
          <a:p>
            <a:r>
              <a:rPr lang="en-US">
                <a:solidFill>
                  <a:schemeClr val="bg1">
                    <a:lumMod val="65000"/>
                  </a:schemeClr>
                </a:solidFill>
              </a:rPr>
              <a:t>PARTNER / CO-ORGANIZER LOGOS:</a:t>
            </a:r>
          </a:p>
        </p:txBody>
      </p:sp>
      <p:sp>
        <p:nvSpPr>
          <p:cNvPr id="11" name="TextBox 10">
            <a:extLst>
              <a:ext uri="{FF2B5EF4-FFF2-40B4-BE49-F238E27FC236}">
                <a16:creationId xmlns:a16="http://schemas.microsoft.com/office/drawing/2014/main" id="{425033CD-F013-DC9E-8873-100AF34D61A0}"/>
              </a:ext>
            </a:extLst>
          </p:cNvPr>
          <p:cNvSpPr txBox="1"/>
          <p:nvPr/>
        </p:nvSpPr>
        <p:spPr>
          <a:xfrm>
            <a:off x="9442450" y="4208674"/>
            <a:ext cx="2108200" cy="246221"/>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COORDINATED BY:</a:t>
            </a:r>
          </a:p>
        </p:txBody>
      </p:sp>
      <p:pic>
        <p:nvPicPr>
          <p:cNvPr id="12" name="Picture 11" descr="A black and white logo&#10;&#10;Description automatically generated">
            <a:extLst>
              <a:ext uri="{FF2B5EF4-FFF2-40B4-BE49-F238E27FC236}">
                <a16:creationId xmlns:a16="http://schemas.microsoft.com/office/drawing/2014/main" id="{DAB58313-809A-ACD6-AFF7-4391A6E4C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134" y="4131076"/>
            <a:ext cx="1771650" cy="1771650"/>
          </a:xfrm>
          <a:prstGeom prst="rect">
            <a:avLst/>
          </a:prstGeom>
        </p:spPr>
      </p:pic>
    </p:spTree>
    <p:extLst>
      <p:ext uri="{BB962C8B-B14F-4D97-AF65-F5344CB8AC3E}">
        <p14:creationId xmlns:p14="http://schemas.microsoft.com/office/powerpoint/2010/main" val="243103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E1B9-EDFA-AF4F-A438-A9733CBEF162}"/>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30B191FB-6269-1743-0C19-566FF6901790}"/>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F43B9FC1-CA91-8752-AB3C-F25045522EB0}"/>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56" name="Grupo 55">
            <a:extLst>
              <a:ext uri="{FF2B5EF4-FFF2-40B4-BE49-F238E27FC236}">
                <a16:creationId xmlns:a16="http://schemas.microsoft.com/office/drawing/2014/main" id="{14C64583-27BD-ACDD-AD55-E6C0F7E146AF}"/>
              </a:ext>
            </a:extLst>
          </p:cNvPr>
          <p:cNvGrpSpPr/>
          <p:nvPr/>
        </p:nvGrpSpPr>
        <p:grpSpPr>
          <a:xfrm>
            <a:off x="2418330" y="1164459"/>
            <a:ext cx="3881252" cy="3696913"/>
            <a:chOff x="2299062" y="1253910"/>
            <a:chExt cx="3881252" cy="3696913"/>
          </a:xfrm>
        </p:grpSpPr>
        <p:grpSp>
          <p:nvGrpSpPr>
            <p:cNvPr id="189" name="Group 6">
              <a:extLst>
                <a:ext uri="{FF2B5EF4-FFF2-40B4-BE49-F238E27FC236}">
                  <a16:creationId xmlns:a16="http://schemas.microsoft.com/office/drawing/2014/main" id="{7B6BC7DC-A08D-5FD4-EB52-549C0081CE27}"/>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C5802812-35D3-EFA1-FE1B-B108AF0A1734}"/>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91" name="TextBox 8">
                <a:extLst>
                  <a:ext uri="{FF2B5EF4-FFF2-40B4-BE49-F238E27FC236}">
                    <a16:creationId xmlns:a16="http://schemas.microsoft.com/office/drawing/2014/main" id="{C13FEE14-10BB-6FB3-F801-5EE8574C9E8E}"/>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B753097E-B6FF-0B5B-1BE3-E90861862C84}"/>
                </a:ext>
              </a:extLst>
            </p:cNvPr>
            <p:cNvGrpSpPr/>
            <p:nvPr/>
          </p:nvGrpSpPr>
          <p:grpSpPr>
            <a:xfrm>
              <a:off x="2785277" y="1253910"/>
              <a:ext cx="2915817" cy="524613"/>
              <a:chOff x="0" y="82164"/>
              <a:chExt cx="1267121" cy="302279"/>
            </a:xfrm>
          </p:grpSpPr>
          <p:sp>
            <p:nvSpPr>
              <p:cNvPr id="199" name="Freeform 16">
                <a:extLst>
                  <a:ext uri="{FF2B5EF4-FFF2-40B4-BE49-F238E27FC236}">
                    <a16:creationId xmlns:a16="http://schemas.microsoft.com/office/drawing/2014/main" id="{17A29160-3B16-9B44-351D-7A055590686A}"/>
                  </a:ext>
                </a:extLst>
              </p:cNvPr>
              <p:cNvSpPr/>
              <p:nvPr/>
            </p:nvSpPr>
            <p:spPr>
              <a:xfrm>
                <a:off x="2763" y="108412"/>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dirty="0"/>
              </a:p>
            </p:txBody>
          </p:sp>
          <p:sp>
            <p:nvSpPr>
              <p:cNvPr id="200" name="TextBox 17">
                <a:extLst>
                  <a:ext uri="{FF2B5EF4-FFF2-40B4-BE49-F238E27FC236}">
                    <a16:creationId xmlns:a16="http://schemas.microsoft.com/office/drawing/2014/main" id="{E1EFBDBB-DB77-6232-D99F-FE846BD87FB1}"/>
                  </a:ext>
                </a:extLst>
              </p:cNvPr>
              <p:cNvSpPr txBox="1"/>
              <p:nvPr/>
            </p:nvSpPr>
            <p:spPr>
              <a:xfrm>
                <a:off x="0" y="82164"/>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F205B058-2914-3333-E70B-F04068BA6261}"/>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7F70EA9D-84D8-6C75-307B-C5C69C2A1C54}"/>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a:p>
            </p:txBody>
          </p:sp>
          <p:sp>
            <p:nvSpPr>
              <p:cNvPr id="209" name="TextBox 26">
                <a:extLst>
                  <a:ext uri="{FF2B5EF4-FFF2-40B4-BE49-F238E27FC236}">
                    <a16:creationId xmlns:a16="http://schemas.microsoft.com/office/drawing/2014/main" id="{7657171C-8655-E2EA-7107-034C17549338}"/>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03A78769-93D7-A52F-57BB-849ABF5CC0EC}"/>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FB8D39D5-5EAF-9D05-2E77-ECC9654717C2}"/>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a:p>
            </p:txBody>
          </p:sp>
          <p:sp>
            <p:nvSpPr>
              <p:cNvPr id="212" name="TextBox 29">
                <a:extLst>
                  <a:ext uri="{FF2B5EF4-FFF2-40B4-BE49-F238E27FC236}">
                    <a16:creationId xmlns:a16="http://schemas.microsoft.com/office/drawing/2014/main" id="{92B0411D-8AC0-C6B7-0656-AD08D042D188}"/>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72D9B9E7-CC10-46FE-045E-DBB8C07BD476}"/>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4F69F9CF-FD7C-47E7-4793-729046811908}"/>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4A719EDB-3B14-9D7D-DBD5-ABE41F6F807C}"/>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BF1C57F4-1689-9DDD-F7D6-299E7CC0405C}"/>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87829818-9845-569E-A447-B772E658829F}"/>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F7B6273C-9522-F1CD-F6D9-D75FB4332B6A}"/>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8E27EDDC-BB29-EFF6-B435-1F12C7DAFEE8}"/>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C6BFC437-5B91-244D-B0F2-0B8E75C77FF9}"/>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A3B4444D-AB54-A481-5633-C013378868BB}"/>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AB960618-CFB8-DE90-775E-03A6FC147301}"/>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58E24F71-D55C-69DF-A48C-D45DC3D19A83}"/>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5472E2EE-BEE7-5BF5-8ABF-5297991035A7}"/>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80E14EC0-8751-48D3-876D-5769D1BF1F59}"/>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1F5947C5-9183-3472-7917-10FD54DAD479}"/>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3265E0D4-6828-EFE9-00E8-5D39DB74BB46}"/>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6E88F992-D5BA-C661-4F9C-044717DB21AA}"/>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C8F50597-58EB-0695-717B-264A91C920C1}"/>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013E8F75-774D-06B3-F7BE-1F5151322975}"/>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D40E2C7B-9079-7A18-358E-0288BEFD06D5}"/>
                </a:ext>
              </a:extLst>
            </p:cNvPr>
            <p:cNvGrpSpPr/>
            <p:nvPr/>
          </p:nvGrpSpPr>
          <p:grpSpPr>
            <a:xfrm>
              <a:off x="3332172" y="3722037"/>
              <a:ext cx="828864" cy="540240"/>
              <a:chOff x="3181400" y="3722037"/>
              <a:chExt cx="911750" cy="540240"/>
            </a:xfrm>
          </p:grpSpPr>
          <p:grpSp>
            <p:nvGrpSpPr>
              <p:cNvPr id="225" name="Group 42">
                <a:extLst>
                  <a:ext uri="{FF2B5EF4-FFF2-40B4-BE49-F238E27FC236}">
                    <a16:creationId xmlns:a16="http://schemas.microsoft.com/office/drawing/2014/main" id="{2CA366EF-E0F5-C7EB-7B06-DF6D39C282B7}"/>
                  </a:ext>
                </a:extLst>
              </p:cNvPr>
              <p:cNvGrpSpPr/>
              <p:nvPr/>
            </p:nvGrpSpPr>
            <p:grpSpPr>
              <a:xfrm>
                <a:off x="3181400" y="3722037"/>
                <a:ext cx="911750" cy="540240"/>
                <a:chOff x="0" y="0"/>
                <a:chExt cx="396217" cy="234771"/>
              </a:xfrm>
            </p:grpSpPr>
            <p:sp>
              <p:nvSpPr>
                <p:cNvPr id="226" name="Freeform 43">
                  <a:extLst>
                    <a:ext uri="{FF2B5EF4-FFF2-40B4-BE49-F238E27FC236}">
                      <a16:creationId xmlns:a16="http://schemas.microsoft.com/office/drawing/2014/main" id="{23C71E1C-EC94-12B0-FE3C-0C22060E90D9}"/>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DEF86F59-195E-A2D4-A291-947D099FAC3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09D77EA4-F849-C22B-01BE-5A55AD2115E2}"/>
                  </a:ext>
                </a:extLst>
              </p:cNvPr>
              <p:cNvSpPr txBox="1"/>
              <p:nvPr/>
            </p:nvSpPr>
            <p:spPr>
              <a:xfrm>
                <a:off x="3284896" y="3852259"/>
                <a:ext cx="704258" cy="27979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1D611655-987A-248C-F86F-44AE4DD227E7}"/>
                </a:ext>
              </a:extLst>
            </p:cNvPr>
            <p:cNvGrpSpPr/>
            <p:nvPr/>
          </p:nvGrpSpPr>
          <p:grpSpPr>
            <a:xfrm>
              <a:off x="4293542" y="3722037"/>
              <a:ext cx="911750" cy="540240"/>
              <a:chOff x="4373054" y="3722037"/>
              <a:chExt cx="911750" cy="540240"/>
            </a:xfrm>
          </p:grpSpPr>
          <p:grpSp>
            <p:nvGrpSpPr>
              <p:cNvPr id="228" name="Group 45">
                <a:extLst>
                  <a:ext uri="{FF2B5EF4-FFF2-40B4-BE49-F238E27FC236}">
                    <a16:creationId xmlns:a16="http://schemas.microsoft.com/office/drawing/2014/main" id="{8B3307D5-4E47-A459-4B08-FEE422CC0AB8}"/>
                  </a:ext>
                </a:extLst>
              </p:cNvPr>
              <p:cNvGrpSpPr/>
              <p:nvPr/>
            </p:nvGrpSpPr>
            <p:grpSpPr>
              <a:xfrm>
                <a:off x="4373054" y="3722037"/>
                <a:ext cx="911750" cy="540240"/>
                <a:chOff x="0" y="0"/>
                <a:chExt cx="396217" cy="234771"/>
              </a:xfrm>
            </p:grpSpPr>
            <p:sp>
              <p:nvSpPr>
                <p:cNvPr id="230" name="TextBox 47">
                  <a:extLst>
                    <a:ext uri="{FF2B5EF4-FFF2-40B4-BE49-F238E27FC236}">
                      <a16:creationId xmlns:a16="http://schemas.microsoft.com/office/drawing/2014/main" id="{754EE934-6383-3923-A9D1-D3DD1A6BC73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D7FB8276-2193-D8AF-A9A9-4AA4C068C8F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367AEFE2-1CFE-443A-B56D-5CEC1BA9D8D8}"/>
                  </a:ext>
                </a:extLst>
              </p:cNvPr>
              <p:cNvSpPr txBox="1"/>
              <p:nvPr/>
            </p:nvSpPr>
            <p:spPr>
              <a:xfrm>
                <a:off x="4436420" y="3792394"/>
                <a:ext cx="813990" cy="419695"/>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6A66F3D4-D0DA-6756-67B3-6F5E1FB32298}"/>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04DBD7CC-269F-8833-66F4-7D76AA76B802}"/>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C4C1B6BE-B0AD-01F2-54D9-A41E624243B1}"/>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27B6063A-5B21-A10C-05A6-7831C59C418B}"/>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2536B7C4-4E62-A30F-9B4D-938CDA452655}"/>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02F05BB6-1E5A-B379-3206-4E5149CCD38F}"/>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B</a:t>
            </a:r>
          </a:p>
        </p:txBody>
      </p:sp>
      <p:sp>
        <p:nvSpPr>
          <p:cNvPr id="2" name="TextBox 51">
            <a:extLst>
              <a:ext uri="{FF2B5EF4-FFF2-40B4-BE49-F238E27FC236}">
                <a16:creationId xmlns:a16="http://schemas.microsoft.com/office/drawing/2014/main" id="{29BFFC00-1D8F-D97B-5C62-C3CA5D99BD6F}"/>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3790D88A-2C4C-B56B-A210-11D8E497CD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grpSp>
        <p:nvGrpSpPr>
          <p:cNvPr id="11" name="Group 3">
            <a:extLst>
              <a:ext uri="{FF2B5EF4-FFF2-40B4-BE49-F238E27FC236}">
                <a16:creationId xmlns:a16="http://schemas.microsoft.com/office/drawing/2014/main" id="{E80A3A5A-192C-D146-AF44-C72EE67B897C}"/>
              </a:ext>
            </a:extLst>
          </p:cNvPr>
          <p:cNvGrpSpPr/>
          <p:nvPr/>
        </p:nvGrpSpPr>
        <p:grpSpPr>
          <a:xfrm>
            <a:off x="372610" y="1447848"/>
            <a:ext cx="1791927" cy="3413524"/>
            <a:chOff x="0" y="0"/>
            <a:chExt cx="1036469" cy="1538668"/>
          </a:xfrm>
        </p:grpSpPr>
        <p:sp>
          <p:nvSpPr>
            <p:cNvPr id="12" name="Freeform 4">
              <a:extLst>
                <a:ext uri="{FF2B5EF4-FFF2-40B4-BE49-F238E27FC236}">
                  <a16:creationId xmlns:a16="http://schemas.microsoft.com/office/drawing/2014/main" id="{A4B7C8D0-A897-B23B-B1C2-8ED85D2EA752}"/>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3" name="TextBox 5">
              <a:extLst>
                <a:ext uri="{FF2B5EF4-FFF2-40B4-BE49-F238E27FC236}">
                  <a16:creationId xmlns:a16="http://schemas.microsoft.com/office/drawing/2014/main" id="{8A1F6692-CD3F-32EE-96EF-51B3F31D379F}"/>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5" name="Group 12">
            <a:extLst>
              <a:ext uri="{FF2B5EF4-FFF2-40B4-BE49-F238E27FC236}">
                <a16:creationId xmlns:a16="http://schemas.microsoft.com/office/drawing/2014/main" id="{7B21BAB7-1B58-C3F1-1AEA-02426FC9CA0D}"/>
              </a:ext>
            </a:extLst>
          </p:cNvPr>
          <p:cNvGrpSpPr/>
          <p:nvPr/>
        </p:nvGrpSpPr>
        <p:grpSpPr>
          <a:xfrm>
            <a:off x="527429" y="1212327"/>
            <a:ext cx="1492385" cy="476923"/>
            <a:chOff x="0" y="-14351"/>
            <a:chExt cx="863210" cy="302279"/>
          </a:xfrm>
        </p:grpSpPr>
        <p:sp>
          <p:nvSpPr>
            <p:cNvPr id="16" name="Freeform 13">
              <a:extLst>
                <a:ext uri="{FF2B5EF4-FFF2-40B4-BE49-F238E27FC236}">
                  <a16:creationId xmlns:a16="http://schemas.microsoft.com/office/drawing/2014/main" id="{C59D80E8-225B-EB5B-304C-A6F1E57EF29F}"/>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dirty="0"/>
            </a:p>
          </p:txBody>
        </p:sp>
        <p:sp>
          <p:nvSpPr>
            <p:cNvPr id="17" name="TextBox 14">
              <a:extLst>
                <a:ext uri="{FF2B5EF4-FFF2-40B4-BE49-F238E27FC236}">
                  <a16:creationId xmlns:a16="http://schemas.microsoft.com/office/drawing/2014/main" id="{B7AC1FA8-D549-C784-01E9-5E13B9D0B25B}"/>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REGULATORS, MAIN AGGREGATORS</a:t>
              </a:r>
            </a:p>
          </p:txBody>
        </p:sp>
      </p:grpSp>
      <p:grpSp>
        <p:nvGrpSpPr>
          <p:cNvPr id="18" name="Group 21">
            <a:extLst>
              <a:ext uri="{FF2B5EF4-FFF2-40B4-BE49-F238E27FC236}">
                <a16:creationId xmlns:a16="http://schemas.microsoft.com/office/drawing/2014/main" id="{03E92048-99B0-C592-D242-80EB13EE85E9}"/>
              </a:ext>
            </a:extLst>
          </p:cNvPr>
          <p:cNvGrpSpPr/>
          <p:nvPr/>
        </p:nvGrpSpPr>
        <p:grpSpPr>
          <a:xfrm>
            <a:off x="500216" y="1977965"/>
            <a:ext cx="1536714" cy="523170"/>
            <a:chOff x="0" y="0"/>
            <a:chExt cx="888850" cy="475316"/>
          </a:xfrm>
        </p:grpSpPr>
        <p:sp>
          <p:nvSpPr>
            <p:cNvPr id="19" name="Freeform 22">
              <a:extLst>
                <a:ext uri="{FF2B5EF4-FFF2-40B4-BE49-F238E27FC236}">
                  <a16:creationId xmlns:a16="http://schemas.microsoft.com/office/drawing/2014/main" id="{B5324E21-8B69-E0B3-26D8-21B4DF17B1EE}"/>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 name="TextBox 23">
              <a:extLst>
                <a:ext uri="{FF2B5EF4-FFF2-40B4-BE49-F238E27FC236}">
                  <a16:creationId xmlns:a16="http://schemas.microsoft.com/office/drawing/2014/main" id="{A292AE44-4B6C-BF36-85B4-E2C41F6E1A88}"/>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21" name="TextBox 52">
            <a:extLst>
              <a:ext uri="{FF2B5EF4-FFF2-40B4-BE49-F238E27FC236}">
                <a16:creationId xmlns:a16="http://schemas.microsoft.com/office/drawing/2014/main" id="{09A59A90-C5B3-C7A0-989D-06C3FFF41028}"/>
              </a:ext>
            </a:extLst>
          </p:cNvPr>
          <p:cNvSpPr txBox="1"/>
          <p:nvPr/>
        </p:nvSpPr>
        <p:spPr>
          <a:xfrm>
            <a:off x="547640" y="2158451"/>
            <a:ext cx="1441863" cy="158975"/>
          </a:xfrm>
          <a:prstGeom prst="rect">
            <a:avLst/>
          </a:prstGeom>
        </p:spPr>
        <p:txBody>
          <a:bodyPr lIns="0" tIns="0" rIns="0" bIns="0" rtlCol="0" anchor="t">
            <a:spAutoFit/>
          </a:bodyPr>
          <a:lstStyle/>
          <a:p>
            <a:pPr algn="ctr">
              <a:lnSpc>
                <a:spcPts val="1519"/>
              </a:lnSpc>
              <a:spcBef>
                <a:spcPct val="0"/>
              </a:spcBef>
            </a:pPr>
            <a:r>
              <a:rPr lang="en-US" sz="1266">
                <a:solidFill>
                  <a:srgbClr val="FFFFFF"/>
                </a:solidFill>
                <a:latin typeface="Calibri (MS)"/>
                <a:ea typeface="Calibri (MS)"/>
                <a:cs typeface="Calibri (MS)"/>
                <a:sym typeface="Calibri (MS)"/>
              </a:rPr>
              <a:t>Financial Regulator</a:t>
            </a:r>
          </a:p>
        </p:txBody>
      </p:sp>
      <p:grpSp>
        <p:nvGrpSpPr>
          <p:cNvPr id="22" name="Group 21">
            <a:extLst>
              <a:ext uri="{FF2B5EF4-FFF2-40B4-BE49-F238E27FC236}">
                <a16:creationId xmlns:a16="http://schemas.microsoft.com/office/drawing/2014/main" id="{6C48F1B9-B664-6613-58D3-8B8AC5476A38}"/>
              </a:ext>
            </a:extLst>
          </p:cNvPr>
          <p:cNvGrpSpPr/>
          <p:nvPr/>
        </p:nvGrpSpPr>
        <p:grpSpPr>
          <a:xfrm>
            <a:off x="503243" y="3082419"/>
            <a:ext cx="1536714" cy="523170"/>
            <a:chOff x="0" y="0"/>
            <a:chExt cx="888850" cy="475316"/>
          </a:xfrm>
        </p:grpSpPr>
        <p:sp>
          <p:nvSpPr>
            <p:cNvPr id="23" name="Freeform 22">
              <a:extLst>
                <a:ext uri="{FF2B5EF4-FFF2-40B4-BE49-F238E27FC236}">
                  <a16:creationId xmlns:a16="http://schemas.microsoft.com/office/drawing/2014/main" id="{2AA69BAC-5FB3-A1DA-FDB5-39BCBD8E9C5D}"/>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nchor="ctr"/>
            <a:lstStyle/>
            <a:p>
              <a:pPr algn="ctr"/>
              <a:r>
                <a:rPr lang="en-US" sz="1200">
                  <a:solidFill>
                    <a:srgbClr val="FFFFFF"/>
                  </a:solidFill>
                  <a:latin typeface="Calibri (MS)"/>
                  <a:ea typeface="Calibri (MS)"/>
                  <a:cs typeface="Calibri (MS)"/>
                  <a:sym typeface="Calibri (MS)"/>
                </a:rPr>
                <a:t>Other Aggregator</a:t>
              </a:r>
              <a:endParaRPr lang="en-US" sz="1200"/>
            </a:p>
          </p:txBody>
        </p:sp>
        <p:sp>
          <p:nvSpPr>
            <p:cNvPr id="24" name="TextBox 23">
              <a:extLst>
                <a:ext uri="{FF2B5EF4-FFF2-40B4-BE49-F238E27FC236}">
                  <a16:creationId xmlns:a16="http://schemas.microsoft.com/office/drawing/2014/main" id="{5FBE477C-62F0-85EE-D0EF-1FD60D36256D}"/>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grpSp>
        <p:nvGrpSpPr>
          <p:cNvPr id="25" name="Group 91">
            <a:extLst>
              <a:ext uri="{FF2B5EF4-FFF2-40B4-BE49-F238E27FC236}">
                <a16:creationId xmlns:a16="http://schemas.microsoft.com/office/drawing/2014/main" id="{13CD39D2-649B-5EA1-649B-BE15CD1BFF4F}"/>
              </a:ext>
            </a:extLst>
          </p:cNvPr>
          <p:cNvGrpSpPr/>
          <p:nvPr/>
        </p:nvGrpSpPr>
        <p:grpSpPr>
          <a:xfrm>
            <a:off x="212720" y="5042991"/>
            <a:ext cx="8366044" cy="782296"/>
            <a:chOff x="-5713" y="-47625"/>
            <a:chExt cx="4900607" cy="309055"/>
          </a:xfrm>
        </p:grpSpPr>
        <p:sp>
          <p:nvSpPr>
            <p:cNvPr id="26" name="Freeform 92">
              <a:extLst>
                <a:ext uri="{FF2B5EF4-FFF2-40B4-BE49-F238E27FC236}">
                  <a16:creationId xmlns:a16="http://schemas.microsoft.com/office/drawing/2014/main" id="{010F3A98-1AF5-9104-B2F6-4946B28011C3}"/>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27" name="TextBox 93">
              <a:extLst>
                <a:ext uri="{FF2B5EF4-FFF2-40B4-BE49-F238E27FC236}">
                  <a16:creationId xmlns:a16="http://schemas.microsoft.com/office/drawing/2014/main" id="{9CA5ACE0-32A3-AC53-0D37-3D5EC2D664A2}"/>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28" name="Group 6">
            <a:extLst>
              <a:ext uri="{FF2B5EF4-FFF2-40B4-BE49-F238E27FC236}">
                <a16:creationId xmlns:a16="http://schemas.microsoft.com/office/drawing/2014/main" id="{27B6861F-C0E5-A3E9-1380-00554462ACAE}"/>
              </a:ext>
            </a:extLst>
          </p:cNvPr>
          <p:cNvGrpSpPr/>
          <p:nvPr/>
        </p:nvGrpSpPr>
        <p:grpSpPr>
          <a:xfrm>
            <a:off x="1082589" y="5340805"/>
            <a:ext cx="1163285" cy="307777"/>
            <a:chOff x="1466215" y="6248483"/>
            <a:chExt cx="1163285" cy="307777"/>
          </a:xfrm>
        </p:grpSpPr>
        <p:grpSp>
          <p:nvGrpSpPr>
            <p:cNvPr id="29" name="Group 109">
              <a:extLst>
                <a:ext uri="{FF2B5EF4-FFF2-40B4-BE49-F238E27FC236}">
                  <a16:creationId xmlns:a16="http://schemas.microsoft.com/office/drawing/2014/main" id="{3EBA0E2E-3DB6-1E9C-6F64-B79879BF026F}"/>
                </a:ext>
              </a:extLst>
            </p:cNvPr>
            <p:cNvGrpSpPr/>
            <p:nvPr/>
          </p:nvGrpSpPr>
          <p:grpSpPr>
            <a:xfrm>
              <a:off x="1466215" y="6309745"/>
              <a:ext cx="190500" cy="190500"/>
              <a:chOff x="0" y="0"/>
              <a:chExt cx="75259" cy="75259"/>
            </a:xfrm>
          </p:grpSpPr>
          <p:sp>
            <p:nvSpPr>
              <p:cNvPr id="31" name="Freeform 110">
                <a:extLst>
                  <a:ext uri="{FF2B5EF4-FFF2-40B4-BE49-F238E27FC236}">
                    <a16:creationId xmlns:a16="http://schemas.microsoft.com/office/drawing/2014/main" id="{63C6698F-44F6-5AB8-C344-D45B46717BC4}"/>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32" name="TextBox 111">
                <a:extLst>
                  <a:ext uri="{FF2B5EF4-FFF2-40B4-BE49-F238E27FC236}">
                    <a16:creationId xmlns:a16="http://schemas.microsoft.com/office/drawing/2014/main" id="{9A7F6DBB-AB38-3206-04A1-7A006797C21F}"/>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30" name="TextBox 123">
              <a:extLst>
                <a:ext uri="{FF2B5EF4-FFF2-40B4-BE49-F238E27FC236}">
                  <a16:creationId xmlns:a16="http://schemas.microsoft.com/office/drawing/2014/main" id="{EC201FC2-B9C8-FFB7-54ED-E5CA1DF14AF2}"/>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33" name="TextBox 114">
            <a:extLst>
              <a:ext uri="{FF2B5EF4-FFF2-40B4-BE49-F238E27FC236}">
                <a16:creationId xmlns:a16="http://schemas.microsoft.com/office/drawing/2014/main" id="{32BD3CC3-823F-A209-7E3E-452F74A8A689}"/>
              </a:ext>
            </a:extLst>
          </p:cNvPr>
          <p:cNvSpPr txBox="1"/>
          <p:nvPr/>
        </p:nvSpPr>
        <p:spPr>
          <a:xfrm>
            <a:off x="2417876" y="5281516"/>
            <a:ext cx="190500" cy="311051"/>
          </a:xfrm>
          <a:prstGeom prst="rect">
            <a:avLst/>
          </a:prstGeom>
        </p:spPr>
        <p:txBody>
          <a:bodyPr lIns="33867" tIns="33867" rIns="33867" bIns="33867" rtlCol="0" anchor="ctr"/>
          <a:lstStyle/>
          <a:p>
            <a:pPr algn="ctr">
              <a:lnSpc>
                <a:spcPts val="1680"/>
              </a:lnSpc>
            </a:pPr>
            <a:endParaRPr sz="1600"/>
          </a:p>
        </p:txBody>
      </p:sp>
      <p:sp>
        <p:nvSpPr>
          <p:cNvPr id="34" name="TextBox 132">
            <a:extLst>
              <a:ext uri="{FF2B5EF4-FFF2-40B4-BE49-F238E27FC236}">
                <a16:creationId xmlns:a16="http://schemas.microsoft.com/office/drawing/2014/main" id="{A0C59A65-CCAA-AFDC-8204-B209B4BA8BA0}"/>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a:solidFill>
                  <a:srgbClr val="FFFFFF"/>
                </a:solidFill>
                <a:latin typeface="Arial"/>
                <a:ea typeface="Arial"/>
                <a:cs typeface="Arial"/>
                <a:sym typeface="Arial"/>
              </a:rPr>
              <a:t>LEGEND:</a:t>
            </a:r>
          </a:p>
        </p:txBody>
      </p:sp>
      <p:sp>
        <p:nvSpPr>
          <p:cNvPr id="35" name="Freeform 113">
            <a:extLst>
              <a:ext uri="{FF2B5EF4-FFF2-40B4-BE49-F238E27FC236}">
                <a16:creationId xmlns:a16="http://schemas.microsoft.com/office/drawing/2014/main" id="{0D8BD841-6AAD-A820-DA63-BD977761E72B}"/>
              </a:ext>
            </a:extLst>
          </p:cNvPr>
          <p:cNvSpPr/>
          <p:nvPr/>
        </p:nvSpPr>
        <p:spPr>
          <a:xfrm>
            <a:off x="2095826" y="5375467"/>
            <a:ext cx="190500" cy="190500"/>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1600"/>
          </a:p>
        </p:txBody>
      </p:sp>
      <p:sp>
        <p:nvSpPr>
          <p:cNvPr id="36" name="TextBox 124">
            <a:extLst>
              <a:ext uri="{FF2B5EF4-FFF2-40B4-BE49-F238E27FC236}">
                <a16:creationId xmlns:a16="http://schemas.microsoft.com/office/drawing/2014/main" id="{99551E40-7B91-C372-EDFC-7488F0868809}"/>
              </a:ext>
            </a:extLst>
          </p:cNvPr>
          <p:cNvSpPr txBox="1"/>
          <p:nvPr/>
        </p:nvSpPr>
        <p:spPr>
          <a:xfrm>
            <a:off x="2345409" y="5342602"/>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a:t>
            </a:r>
            <a:br>
              <a:rPr lang="en-US" sz="1100">
                <a:solidFill>
                  <a:srgbClr val="FFFFFF"/>
                </a:solidFill>
                <a:latin typeface="Arial"/>
                <a:ea typeface="Arial"/>
                <a:cs typeface="Arial"/>
                <a:sym typeface="Arial"/>
              </a:rPr>
            </a:br>
            <a:r>
              <a:rPr lang="en-US" sz="1100">
                <a:solidFill>
                  <a:srgbClr val="FFFFFF"/>
                </a:solidFill>
                <a:latin typeface="Arial"/>
                <a:ea typeface="Arial"/>
                <a:cs typeface="Arial"/>
                <a:sym typeface="Arial"/>
              </a:rPr>
              <a:t>Users</a:t>
            </a:r>
          </a:p>
        </p:txBody>
      </p:sp>
      <p:sp>
        <p:nvSpPr>
          <p:cNvPr id="6" name="TextBox 119">
            <a:extLst>
              <a:ext uri="{FF2B5EF4-FFF2-40B4-BE49-F238E27FC236}">
                <a16:creationId xmlns:a16="http://schemas.microsoft.com/office/drawing/2014/main" id="{28C9E5DD-2233-6DCC-9D1B-30D492749AA8}"/>
              </a:ext>
            </a:extLst>
          </p:cNvPr>
          <p:cNvSpPr txBox="1"/>
          <p:nvPr/>
        </p:nvSpPr>
        <p:spPr>
          <a:xfrm>
            <a:off x="8813152" y="1432031"/>
            <a:ext cx="3200404" cy="2708434"/>
          </a:xfrm>
          <a:prstGeom prst="rect">
            <a:avLst/>
          </a:prstGeom>
        </p:spPr>
        <p:txBody>
          <a:bodyPr wrap="square" lIns="0" tIns="0" rIns="0" bIns="0" rtlCol="0" anchor="t">
            <a:spAutoFit/>
          </a:bodyPr>
          <a:lstStyle/>
          <a:p>
            <a:pPr marL="342900" indent="-342900" algn="just">
              <a:buAutoNum type="arabicParenR"/>
            </a:pPr>
            <a:r>
              <a:rPr lang="en-US" sz="1600" dirty="0">
                <a:solidFill>
                  <a:schemeClr val="bg1"/>
                </a:solidFill>
              </a:rPr>
              <a:t>Add the identified Regulators and other main aggregators to the map on the left-hand side. Use the Data Users color from the legend.</a:t>
            </a:r>
          </a:p>
          <a:p>
            <a:pPr marL="342900" indent="-342900" algn="just">
              <a:buFontTx/>
              <a:buAutoNum type="arabicParenR"/>
            </a:pPr>
            <a:endParaRPr lang="en-US" sz="1600" dirty="0">
              <a:solidFill>
                <a:schemeClr val="bg1"/>
              </a:solidFill>
            </a:endParaRPr>
          </a:p>
          <a:p>
            <a:pPr marL="342900" indent="-342900" algn="just">
              <a:buFontTx/>
              <a:buAutoNum type="arabicParenR"/>
            </a:pPr>
            <a:r>
              <a:rPr lang="en-US" sz="1600" dirty="0">
                <a:solidFill>
                  <a:schemeClr val="bg1"/>
                </a:solidFill>
              </a:rPr>
              <a:t>You can refer to the stakeholder list in the Stakeholder Template (see Annex 2). This list represents a non-exhaustive selection of key stakeholders, outlining commonly involved parties.</a:t>
            </a:r>
          </a:p>
        </p:txBody>
      </p:sp>
    </p:spTree>
    <p:extLst>
      <p:ext uri="{BB962C8B-B14F-4D97-AF65-F5344CB8AC3E}">
        <p14:creationId xmlns:p14="http://schemas.microsoft.com/office/powerpoint/2010/main" val="249090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4D6E-D85F-918B-39EF-2E2F74F21D37}"/>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04C4FA5E-9EF7-498B-AA6F-DA661BEFFABD}"/>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9734E471-05BC-92B9-937B-D3F223F2DF0F}"/>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56" name="Grupo 55">
            <a:extLst>
              <a:ext uri="{FF2B5EF4-FFF2-40B4-BE49-F238E27FC236}">
                <a16:creationId xmlns:a16="http://schemas.microsoft.com/office/drawing/2014/main" id="{F7869870-93A6-1696-6F0B-385CBB172195}"/>
              </a:ext>
            </a:extLst>
          </p:cNvPr>
          <p:cNvGrpSpPr/>
          <p:nvPr/>
        </p:nvGrpSpPr>
        <p:grpSpPr>
          <a:xfrm>
            <a:off x="2408391" y="1164459"/>
            <a:ext cx="3881252" cy="3696913"/>
            <a:chOff x="2299062" y="1253910"/>
            <a:chExt cx="3881252" cy="3696913"/>
          </a:xfrm>
        </p:grpSpPr>
        <p:grpSp>
          <p:nvGrpSpPr>
            <p:cNvPr id="189" name="Group 6">
              <a:extLst>
                <a:ext uri="{FF2B5EF4-FFF2-40B4-BE49-F238E27FC236}">
                  <a16:creationId xmlns:a16="http://schemas.microsoft.com/office/drawing/2014/main" id="{E05E1B47-93EC-6894-EB1D-B84823C0B8C6}"/>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A60E6358-E083-4E8D-03F5-1A9C116E8DA5}"/>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91" name="TextBox 8">
                <a:extLst>
                  <a:ext uri="{FF2B5EF4-FFF2-40B4-BE49-F238E27FC236}">
                    <a16:creationId xmlns:a16="http://schemas.microsoft.com/office/drawing/2014/main" id="{20686A6A-065C-6532-2C55-C0C00D90B498}"/>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7F8C2F1B-CE3A-9C89-3A1E-1284B12C5EA7}"/>
                </a:ext>
              </a:extLst>
            </p:cNvPr>
            <p:cNvGrpSpPr/>
            <p:nvPr/>
          </p:nvGrpSpPr>
          <p:grpSpPr>
            <a:xfrm>
              <a:off x="2785277" y="1253910"/>
              <a:ext cx="2915817" cy="524613"/>
              <a:chOff x="0" y="82164"/>
              <a:chExt cx="1267121" cy="302279"/>
            </a:xfrm>
          </p:grpSpPr>
          <p:sp>
            <p:nvSpPr>
              <p:cNvPr id="199" name="Freeform 16">
                <a:extLst>
                  <a:ext uri="{FF2B5EF4-FFF2-40B4-BE49-F238E27FC236}">
                    <a16:creationId xmlns:a16="http://schemas.microsoft.com/office/drawing/2014/main" id="{BD927221-E101-516B-D0D1-8F2AEB507DFB}"/>
                  </a:ext>
                </a:extLst>
              </p:cNvPr>
              <p:cNvSpPr/>
              <p:nvPr/>
            </p:nvSpPr>
            <p:spPr>
              <a:xfrm>
                <a:off x="2763" y="96958"/>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a:p>
            </p:txBody>
          </p:sp>
          <p:sp>
            <p:nvSpPr>
              <p:cNvPr id="200" name="TextBox 17">
                <a:extLst>
                  <a:ext uri="{FF2B5EF4-FFF2-40B4-BE49-F238E27FC236}">
                    <a16:creationId xmlns:a16="http://schemas.microsoft.com/office/drawing/2014/main" id="{D3544118-4FE3-53D8-C908-84D9FAB9BCA7}"/>
                  </a:ext>
                </a:extLst>
              </p:cNvPr>
              <p:cNvSpPr txBox="1"/>
              <p:nvPr/>
            </p:nvSpPr>
            <p:spPr>
              <a:xfrm>
                <a:off x="0" y="82164"/>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35869CB0-E93E-9B3D-D7E1-DC560576EA00}"/>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87EE22FB-3380-AE16-49C2-81BD9D638322}"/>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dirty="0"/>
              </a:p>
            </p:txBody>
          </p:sp>
          <p:sp>
            <p:nvSpPr>
              <p:cNvPr id="209" name="TextBox 26">
                <a:extLst>
                  <a:ext uri="{FF2B5EF4-FFF2-40B4-BE49-F238E27FC236}">
                    <a16:creationId xmlns:a16="http://schemas.microsoft.com/office/drawing/2014/main" id="{3538CC5D-25E0-87A6-44D1-1C59A7925720}"/>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E0E9BE6F-1BA8-51ED-E903-3777B2B9CE55}"/>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D74CFB09-B663-1A8C-8D5B-61A243BDD337}"/>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dirty="0"/>
              </a:p>
            </p:txBody>
          </p:sp>
          <p:sp>
            <p:nvSpPr>
              <p:cNvPr id="212" name="TextBox 29">
                <a:extLst>
                  <a:ext uri="{FF2B5EF4-FFF2-40B4-BE49-F238E27FC236}">
                    <a16:creationId xmlns:a16="http://schemas.microsoft.com/office/drawing/2014/main" id="{1CF39F37-DCCE-A9A8-A378-9EE681B2BA2A}"/>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E4617011-AF61-9D7B-420F-FB70288B12CA}"/>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54F4E08C-49BA-2F8B-D759-7AEE110FA14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B4EACEDD-F9B3-068E-E815-0F4B07C0EFD6}"/>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F447CA0B-8809-2576-ECDE-33859AA25667}"/>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C02814B9-1F37-B8AF-B291-C7A19629F11C}"/>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0B24C13C-9E54-0B90-50C3-203E50883FA2}"/>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123DD935-91CF-D7C6-B98A-1698E3F23BF2}"/>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8A1B4637-0E9A-D457-F99B-0F330C03685C}"/>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386D9F6A-1E0D-859B-B3E9-CDBD8906B700}"/>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74488BF6-7BF6-A469-4678-9F5552D9C613}"/>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BC58202A-F8FF-B748-7BC0-DB68E9863AFE}"/>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6910A608-760A-9446-5CA6-72D652CBC829}"/>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5CFA6F3E-2A1E-0B31-4F53-726F49E5999D}"/>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2994B6BA-C737-163D-7BC2-63C09CE94B0E}"/>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69BEB7F3-1151-4DD1-D52F-A66D046F029D}"/>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A839D809-85FD-780F-5E8E-68226B0D1C90}"/>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FFD8F94A-20A7-A6FB-3C57-00D767F1ED45}"/>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2621B43C-B320-72E5-DD6A-B9E19B2D1247}"/>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8307E085-D71D-4B5F-3320-4B65A54AEC44}"/>
                </a:ext>
              </a:extLst>
            </p:cNvPr>
            <p:cNvGrpSpPr/>
            <p:nvPr/>
          </p:nvGrpSpPr>
          <p:grpSpPr>
            <a:xfrm>
              <a:off x="3332172" y="3722037"/>
              <a:ext cx="828864" cy="540240"/>
              <a:chOff x="3181400" y="3722037"/>
              <a:chExt cx="911750" cy="540240"/>
            </a:xfrm>
          </p:grpSpPr>
          <p:grpSp>
            <p:nvGrpSpPr>
              <p:cNvPr id="225" name="Group 42">
                <a:extLst>
                  <a:ext uri="{FF2B5EF4-FFF2-40B4-BE49-F238E27FC236}">
                    <a16:creationId xmlns:a16="http://schemas.microsoft.com/office/drawing/2014/main" id="{74A226D3-A451-1E94-ED23-CD3393D868B6}"/>
                  </a:ext>
                </a:extLst>
              </p:cNvPr>
              <p:cNvGrpSpPr/>
              <p:nvPr/>
            </p:nvGrpSpPr>
            <p:grpSpPr>
              <a:xfrm>
                <a:off x="3181400" y="3722037"/>
                <a:ext cx="911750" cy="540240"/>
                <a:chOff x="0" y="0"/>
                <a:chExt cx="396217" cy="234771"/>
              </a:xfrm>
            </p:grpSpPr>
            <p:sp>
              <p:nvSpPr>
                <p:cNvPr id="226" name="Freeform 43">
                  <a:extLst>
                    <a:ext uri="{FF2B5EF4-FFF2-40B4-BE49-F238E27FC236}">
                      <a16:creationId xmlns:a16="http://schemas.microsoft.com/office/drawing/2014/main" id="{59C40E95-A88B-0D76-F405-385B39457C3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01879DEA-7011-7EBF-8347-F9CCFB1B4066}"/>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E27DF241-2EBF-BB8E-CDC1-5F3E6E2303A6}"/>
                  </a:ext>
                </a:extLst>
              </p:cNvPr>
              <p:cNvSpPr txBox="1"/>
              <p:nvPr/>
            </p:nvSpPr>
            <p:spPr>
              <a:xfrm>
                <a:off x="3284896" y="3852259"/>
                <a:ext cx="704258" cy="27979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3DBB70E4-D538-2012-2E23-BCA3BE486690}"/>
                </a:ext>
              </a:extLst>
            </p:cNvPr>
            <p:cNvGrpSpPr/>
            <p:nvPr/>
          </p:nvGrpSpPr>
          <p:grpSpPr>
            <a:xfrm>
              <a:off x="4293542" y="3722037"/>
              <a:ext cx="911750" cy="540240"/>
              <a:chOff x="4373054" y="3722037"/>
              <a:chExt cx="911750" cy="540240"/>
            </a:xfrm>
          </p:grpSpPr>
          <p:grpSp>
            <p:nvGrpSpPr>
              <p:cNvPr id="228" name="Group 45">
                <a:extLst>
                  <a:ext uri="{FF2B5EF4-FFF2-40B4-BE49-F238E27FC236}">
                    <a16:creationId xmlns:a16="http://schemas.microsoft.com/office/drawing/2014/main" id="{99A33D4F-A8A8-71D4-D894-49641D7AEC90}"/>
                  </a:ext>
                </a:extLst>
              </p:cNvPr>
              <p:cNvGrpSpPr/>
              <p:nvPr/>
            </p:nvGrpSpPr>
            <p:grpSpPr>
              <a:xfrm>
                <a:off x="4373054" y="3722037"/>
                <a:ext cx="911750" cy="540240"/>
                <a:chOff x="0" y="0"/>
                <a:chExt cx="396217" cy="234771"/>
              </a:xfrm>
            </p:grpSpPr>
            <p:sp>
              <p:nvSpPr>
                <p:cNvPr id="230" name="TextBox 47">
                  <a:extLst>
                    <a:ext uri="{FF2B5EF4-FFF2-40B4-BE49-F238E27FC236}">
                      <a16:creationId xmlns:a16="http://schemas.microsoft.com/office/drawing/2014/main" id="{1AE2D7C2-06D8-A382-9F01-D451702134EC}"/>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E945F73C-9386-549B-7A65-F5A01A572D51}"/>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98AAC155-AD06-60E2-FA67-AFC428C58B64}"/>
                  </a:ext>
                </a:extLst>
              </p:cNvPr>
              <p:cNvSpPr txBox="1"/>
              <p:nvPr/>
            </p:nvSpPr>
            <p:spPr>
              <a:xfrm>
                <a:off x="4436420" y="3792394"/>
                <a:ext cx="813990" cy="419695"/>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8CF3CEE0-89BA-449A-72EA-C82569C303BA}"/>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41C93CB6-F242-3BAE-0888-4A7A6A4F20B9}"/>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F76A8CD9-62F9-7FA2-080C-4AA76638AFA6}"/>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6365270A-616D-3838-A050-4B997638A57F}"/>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5CEA7DAB-71B2-0C06-48F1-AB5AB4CCE2FE}"/>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2FE5FEC5-9118-E6A7-A527-13C293B3A355}"/>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C</a:t>
            </a:r>
          </a:p>
        </p:txBody>
      </p:sp>
      <p:sp>
        <p:nvSpPr>
          <p:cNvPr id="2" name="TextBox 51">
            <a:extLst>
              <a:ext uri="{FF2B5EF4-FFF2-40B4-BE49-F238E27FC236}">
                <a16:creationId xmlns:a16="http://schemas.microsoft.com/office/drawing/2014/main" id="{00566261-6737-C4EB-23C6-F484A6A9A5A1}"/>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AF0126EE-D137-A942-A777-CA17D072B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grpSp>
        <p:nvGrpSpPr>
          <p:cNvPr id="11" name="Group 3">
            <a:extLst>
              <a:ext uri="{FF2B5EF4-FFF2-40B4-BE49-F238E27FC236}">
                <a16:creationId xmlns:a16="http://schemas.microsoft.com/office/drawing/2014/main" id="{B6F8A193-7507-73D4-4826-039066B6E64D}"/>
              </a:ext>
            </a:extLst>
          </p:cNvPr>
          <p:cNvGrpSpPr/>
          <p:nvPr/>
        </p:nvGrpSpPr>
        <p:grpSpPr>
          <a:xfrm>
            <a:off x="372610" y="1447848"/>
            <a:ext cx="1791927" cy="3413524"/>
            <a:chOff x="0" y="0"/>
            <a:chExt cx="1036469" cy="1538668"/>
          </a:xfrm>
        </p:grpSpPr>
        <p:sp>
          <p:nvSpPr>
            <p:cNvPr id="12" name="Freeform 4">
              <a:extLst>
                <a:ext uri="{FF2B5EF4-FFF2-40B4-BE49-F238E27FC236}">
                  <a16:creationId xmlns:a16="http://schemas.microsoft.com/office/drawing/2014/main" id="{A96E30D6-ACA5-72D9-809F-B2546C40DC51}"/>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3" name="TextBox 5">
              <a:extLst>
                <a:ext uri="{FF2B5EF4-FFF2-40B4-BE49-F238E27FC236}">
                  <a16:creationId xmlns:a16="http://schemas.microsoft.com/office/drawing/2014/main" id="{8C16FC12-34F8-2BEB-4BA7-6F384133C2D2}"/>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5" name="Group 12">
            <a:extLst>
              <a:ext uri="{FF2B5EF4-FFF2-40B4-BE49-F238E27FC236}">
                <a16:creationId xmlns:a16="http://schemas.microsoft.com/office/drawing/2014/main" id="{61491D6F-719C-14D4-1302-2D451E977819}"/>
              </a:ext>
            </a:extLst>
          </p:cNvPr>
          <p:cNvGrpSpPr/>
          <p:nvPr/>
        </p:nvGrpSpPr>
        <p:grpSpPr>
          <a:xfrm>
            <a:off x="527429" y="1212327"/>
            <a:ext cx="1492385" cy="476923"/>
            <a:chOff x="0" y="-14351"/>
            <a:chExt cx="863210" cy="302279"/>
          </a:xfrm>
        </p:grpSpPr>
        <p:sp>
          <p:nvSpPr>
            <p:cNvPr id="16" name="Freeform 13">
              <a:extLst>
                <a:ext uri="{FF2B5EF4-FFF2-40B4-BE49-F238E27FC236}">
                  <a16:creationId xmlns:a16="http://schemas.microsoft.com/office/drawing/2014/main" id="{156556EA-5C20-065B-6DAF-F0C3A7534D7A}"/>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a:p>
          </p:txBody>
        </p:sp>
        <p:sp>
          <p:nvSpPr>
            <p:cNvPr id="17" name="TextBox 14">
              <a:extLst>
                <a:ext uri="{FF2B5EF4-FFF2-40B4-BE49-F238E27FC236}">
                  <a16:creationId xmlns:a16="http://schemas.microsoft.com/office/drawing/2014/main" id="{53E85EF9-CB16-2DBE-760C-EC6A6D50C59C}"/>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REGULATORS, MAIN AGGREGATORS</a:t>
              </a:r>
            </a:p>
          </p:txBody>
        </p:sp>
      </p:grpSp>
      <p:grpSp>
        <p:nvGrpSpPr>
          <p:cNvPr id="18" name="Group 21">
            <a:extLst>
              <a:ext uri="{FF2B5EF4-FFF2-40B4-BE49-F238E27FC236}">
                <a16:creationId xmlns:a16="http://schemas.microsoft.com/office/drawing/2014/main" id="{4EC0DC0E-C588-0F32-2DCE-40AC077BF3C0}"/>
              </a:ext>
            </a:extLst>
          </p:cNvPr>
          <p:cNvGrpSpPr/>
          <p:nvPr/>
        </p:nvGrpSpPr>
        <p:grpSpPr>
          <a:xfrm>
            <a:off x="500216" y="1977965"/>
            <a:ext cx="1536714" cy="523170"/>
            <a:chOff x="0" y="0"/>
            <a:chExt cx="888850" cy="475316"/>
          </a:xfrm>
        </p:grpSpPr>
        <p:sp>
          <p:nvSpPr>
            <p:cNvPr id="19" name="Freeform 22">
              <a:extLst>
                <a:ext uri="{FF2B5EF4-FFF2-40B4-BE49-F238E27FC236}">
                  <a16:creationId xmlns:a16="http://schemas.microsoft.com/office/drawing/2014/main" id="{96894D98-5525-8CF4-E048-B5A228CC56AB}"/>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 name="TextBox 23">
              <a:extLst>
                <a:ext uri="{FF2B5EF4-FFF2-40B4-BE49-F238E27FC236}">
                  <a16:creationId xmlns:a16="http://schemas.microsoft.com/office/drawing/2014/main" id="{E35F0058-5368-F0CB-2BB1-19C4C304D364}"/>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21" name="TextBox 52">
            <a:extLst>
              <a:ext uri="{FF2B5EF4-FFF2-40B4-BE49-F238E27FC236}">
                <a16:creationId xmlns:a16="http://schemas.microsoft.com/office/drawing/2014/main" id="{BDC01B60-85DB-3B67-C23E-AA178F6324D4}"/>
              </a:ext>
            </a:extLst>
          </p:cNvPr>
          <p:cNvSpPr txBox="1"/>
          <p:nvPr/>
        </p:nvSpPr>
        <p:spPr>
          <a:xfrm>
            <a:off x="547640" y="2158451"/>
            <a:ext cx="1441863" cy="158975"/>
          </a:xfrm>
          <a:prstGeom prst="rect">
            <a:avLst/>
          </a:prstGeom>
        </p:spPr>
        <p:txBody>
          <a:bodyPr lIns="0" tIns="0" rIns="0" bIns="0" rtlCol="0" anchor="t">
            <a:spAutoFit/>
          </a:bodyPr>
          <a:lstStyle/>
          <a:p>
            <a:pPr algn="ctr">
              <a:lnSpc>
                <a:spcPts val="1519"/>
              </a:lnSpc>
              <a:spcBef>
                <a:spcPct val="0"/>
              </a:spcBef>
            </a:pPr>
            <a:r>
              <a:rPr lang="en-US" sz="1266">
                <a:solidFill>
                  <a:srgbClr val="FFFFFF"/>
                </a:solidFill>
                <a:latin typeface="Calibri (MS)"/>
                <a:ea typeface="Calibri (MS)"/>
                <a:cs typeface="Calibri (MS)"/>
                <a:sym typeface="Calibri (MS)"/>
              </a:rPr>
              <a:t>Financial Regulator</a:t>
            </a:r>
          </a:p>
        </p:txBody>
      </p:sp>
      <p:grpSp>
        <p:nvGrpSpPr>
          <p:cNvPr id="22" name="Group 21">
            <a:extLst>
              <a:ext uri="{FF2B5EF4-FFF2-40B4-BE49-F238E27FC236}">
                <a16:creationId xmlns:a16="http://schemas.microsoft.com/office/drawing/2014/main" id="{FC3385AE-C951-1B47-42F2-F21FC39B58B8}"/>
              </a:ext>
            </a:extLst>
          </p:cNvPr>
          <p:cNvGrpSpPr/>
          <p:nvPr/>
        </p:nvGrpSpPr>
        <p:grpSpPr>
          <a:xfrm>
            <a:off x="503243" y="3082419"/>
            <a:ext cx="1536714" cy="523170"/>
            <a:chOff x="0" y="0"/>
            <a:chExt cx="888850" cy="475316"/>
          </a:xfrm>
        </p:grpSpPr>
        <p:sp>
          <p:nvSpPr>
            <p:cNvPr id="23" name="Freeform 22">
              <a:extLst>
                <a:ext uri="{FF2B5EF4-FFF2-40B4-BE49-F238E27FC236}">
                  <a16:creationId xmlns:a16="http://schemas.microsoft.com/office/drawing/2014/main" id="{2C3B4436-BE3D-8826-FF58-59C033F80ED2}"/>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nchor="ctr"/>
            <a:lstStyle/>
            <a:p>
              <a:pPr algn="ctr"/>
              <a:r>
                <a:rPr lang="en-US" sz="1200">
                  <a:solidFill>
                    <a:srgbClr val="FFFFFF"/>
                  </a:solidFill>
                  <a:latin typeface="Calibri (MS)"/>
                  <a:ea typeface="Calibri (MS)"/>
                  <a:cs typeface="Calibri (MS)"/>
                  <a:sym typeface="Calibri (MS)"/>
                </a:rPr>
                <a:t>Other Aggregator</a:t>
              </a:r>
              <a:endParaRPr lang="en-US" sz="1200"/>
            </a:p>
          </p:txBody>
        </p:sp>
        <p:sp>
          <p:nvSpPr>
            <p:cNvPr id="24" name="TextBox 23">
              <a:extLst>
                <a:ext uri="{FF2B5EF4-FFF2-40B4-BE49-F238E27FC236}">
                  <a16:creationId xmlns:a16="http://schemas.microsoft.com/office/drawing/2014/main" id="{C5F009A6-C829-C4F2-5CAB-4A0B52681761}"/>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grpSp>
        <p:nvGrpSpPr>
          <p:cNvPr id="25" name="Group 9">
            <a:extLst>
              <a:ext uri="{FF2B5EF4-FFF2-40B4-BE49-F238E27FC236}">
                <a16:creationId xmlns:a16="http://schemas.microsoft.com/office/drawing/2014/main" id="{23A32E8A-5CE9-BA59-89DF-DF94BC04BCAA}"/>
              </a:ext>
            </a:extLst>
          </p:cNvPr>
          <p:cNvGrpSpPr/>
          <p:nvPr/>
        </p:nvGrpSpPr>
        <p:grpSpPr>
          <a:xfrm>
            <a:off x="6532658" y="1447555"/>
            <a:ext cx="1988441" cy="3413817"/>
            <a:chOff x="0" y="0"/>
            <a:chExt cx="1045576" cy="1538668"/>
          </a:xfrm>
        </p:grpSpPr>
        <p:sp>
          <p:nvSpPr>
            <p:cNvPr id="26" name="Freeform 10">
              <a:extLst>
                <a:ext uri="{FF2B5EF4-FFF2-40B4-BE49-F238E27FC236}">
                  <a16:creationId xmlns:a16="http://schemas.microsoft.com/office/drawing/2014/main" id="{24D6F9C3-4A7E-CD1F-2155-3BC64AA5A9DB}"/>
                </a:ext>
              </a:extLst>
            </p:cNvPr>
            <p:cNvSpPr/>
            <p:nvPr/>
          </p:nvSpPr>
          <p:spPr>
            <a:xfrm>
              <a:off x="0" y="0"/>
              <a:ext cx="1045576" cy="1538668"/>
            </a:xfrm>
            <a:custGeom>
              <a:avLst/>
              <a:gdLst/>
              <a:ahLst/>
              <a:cxnLst/>
              <a:rect l="l" t="t" r="r" b="b"/>
              <a:pathLst>
                <a:path w="1045576" h="1538668">
                  <a:moveTo>
                    <a:pt x="37053" y="0"/>
                  </a:moveTo>
                  <a:lnTo>
                    <a:pt x="1008523" y="0"/>
                  </a:lnTo>
                  <a:cubicBezTo>
                    <a:pt x="1018350" y="0"/>
                    <a:pt x="1027775" y="3904"/>
                    <a:pt x="1034723" y="10852"/>
                  </a:cubicBezTo>
                  <a:cubicBezTo>
                    <a:pt x="1041672" y="17801"/>
                    <a:pt x="1045576" y="27226"/>
                    <a:pt x="1045576" y="37053"/>
                  </a:cubicBezTo>
                  <a:lnTo>
                    <a:pt x="1045576" y="1501616"/>
                  </a:lnTo>
                  <a:cubicBezTo>
                    <a:pt x="1045576" y="1522079"/>
                    <a:pt x="1028987" y="1538668"/>
                    <a:pt x="1008523" y="1538668"/>
                  </a:cubicBezTo>
                  <a:lnTo>
                    <a:pt x="37053" y="1538668"/>
                  </a:lnTo>
                  <a:cubicBezTo>
                    <a:pt x="16589" y="1538668"/>
                    <a:pt x="0" y="1522079"/>
                    <a:pt x="0" y="1501616"/>
                  </a:cubicBezTo>
                  <a:lnTo>
                    <a:pt x="0" y="37053"/>
                  </a:lnTo>
                  <a:cubicBezTo>
                    <a:pt x="0" y="16589"/>
                    <a:pt x="16589" y="0"/>
                    <a:pt x="3705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27" name="TextBox 11">
              <a:extLst>
                <a:ext uri="{FF2B5EF4-FFF2-40B4-BE49-F238E27FC236}">
                  <a16:creationId xmlns:a16="http://schemas.microsoft.com/office/drawing/2014/main" id="{08AB38AF-EBD7-CCD8-D3F5-620D5C615925}"/>
                </a:ext>
              </a:extLst>
            </p:cNvPr>
            <p:cNvSpPr txBox="1"/>
            <p:nvPr/>
          </p:nvSpPr>
          <p:spPr>
            <a:xfrm>
              <a:off x="0" y="-47625"/>
              <a:ext cx="1045576" cy="1586293"/>
            </a:xfrm>
            <a:prstGeom prst="rect">
              <a:avLst/>
            </a:prstGeom>
          </p:spPr>
          <p:txBody>
            <a:bodyPr lIns="33867" tIns="33867" rIns="33867" bIns="33867" rtlCol="0" anchor="ctr"/>
            <a:lstStyle/>
            <a:p>
              <a:pPr algn="ctr">
                <a:lnSpc>
                  <a:spcPts val="1680"/>
                </a:lnSpc>
              </a:pPr>
              <a:endParaRPr sz="1200"/>
            </a:p>
          </p:txBody>
        </p:sp>
      </p:grpSp>
      <p:grpSp>
        <p:nvGrpSpPr>
          <p:cNvPr id="28" name="Group 18">
            <a:extLst>
              <a:ext uri="{FF2B5EF4-FFF2-40B4-BE49-F238E27FC236}">
                <a16:creationId xmlns:a16="http://schemas.microsoft.com/office/drawing/2014/main" id="{A22FAC0C-A72E-A7B7-A2FE-D61A3FB8A278}"/>
              </a:ext>
            </a:extLst>
          </p:cNvPr>
          <p:cNvGrpSpPr/>
          <p:nvPr/>
        </p:nvGrpSpPr>
        <p:grpSpPr>
          <a:xfrm>
            <a:off x="6892261" y="1183306"/>
            <a:ext cx="1351845" cy="458492"/>
            <a:chOff x="0" y="0"/>
            <a:chExt cx="781920" cy="264179"/>
          </a:xfrm>
        </p:grpSpPr>
        <p:sp>
          <p:nvSpPr>
            <p:cNvPr id="29" name="Freeform 19">
              <a:extLst>
                <a:ext uri="{FF2B5EF4-FFF2-40B4-BE49-F238E27FC236}">
                  <a16:creationId xmlns:a16="http://schemas.microsoft.com/office/drawing/2014/main" id="{CDBBB6DC-A967-C8A2-865E-0280B65DD1DB}"/>
                </a:ext>
              </a:extLst>
            </p:cNvPr>
            <p:cNvSpPr/>
            <p:nvPr/>
          </p:nvSpPr>
          <p:spPr>
            <a:xfrm>
              <a:off x="0" y="0"/>
              <a:ext cx="781920" cy="264179"/>
            </a:xfrm>
            <a:custGeom>
              <a:avLst/>
              <a:gdLst/>
              <a:ahLst/>
              <a:cxnLst/>
              <a:rect l="l" t="t" r="r" b="b"/>
              <a:pathLst>
                <a:path w="781920" h="264179">
                  <a:moveTo>
                    <a:pt x="91270" y="0"/>
                  </a:moveTo>
                  <a:lnTo>
                    <a:pt x="690650" y="0"/>
                  </a:lnTo>
                  <a:cubicBezTo>
                    <a:pt x="741057" y="0"/>
                    <a:pt x="781920" y="40863"/>
                    <a:pt x="781920" y="91270"/>
                  </a:cubicBezTo>
                  <a:lnTo>
                    <a:pt x="781920" y="172909"/>
                  </a:lnTo>
                  <a:cubicBezTo>
                    <a:pt x="781920" y="223316"/>
                    <a:pt x="741057" y="264179"/>
                    <a:pt x="690650" y="264179"/>
                  </a:cubicBezTo>
                  <a:lnTo>
                    <a:pt x="91270" y="264179"/>
                  </a:lnTo>
                  <a:cubicBezTo>
                    <a:pt x="40863" y="264179"/>
                    <a:pt x="0" y="223316"/>
                    <a:pt x="0" y="172909"/>
                  </a:cubicBezTo>
                  <a:lnTo>
                    <a:pt x="0" y="91270"/>
                  </a:lnTo>
                  <a:cubicBezTo>
                    <a:pt x="0" y="40863"/>
                    <a:pt x="40863" y="0"/>
                    <a:pt x="91270" y="0"/>
                  </a:cubicBezTo>
                  <a:close/>
                </a:path>
              </a:pathLst>
            </a:custGeom>
            <a:solidFill>
              <a:schemeClr val="bg1">
                <a:lumMod val="50000"/>
              </a:schemeClr>
            </a:solidFill>
            <a:ln cap="rnd">
              <a:noFill/>
              <a:prstDash val="solid"/>
              <a:round/>
            </a:ln>
          </p:spPr>
          <p:txBody>
            <a:bodyPr/>
            <a:lstStyle/>
            <a:p>
              <a:endParaRPr lang="en-US" sz="1200" b="1"/>
            </a:p>
          </p:txBody>
        </p:sp>
        <p:sp>
          <p:nvSpPr>
            <p:cNvPr id="30" name="TextBox 20">
              <a:extLst>
                <a:ext uri="{FF2B5EF4-FFF2-40B4-BE49-F238E27FC236}">
                  <a16:creationId xmlns:a16="http://schemas.microsoft.com/office/drawing/2014/main" id="{46C1A630-B1F2-23E0-559F-FDAA1ADA0FB2}"/>
                </a:ext>
              </a:extLst>
            </p:cNvPr>
            <p:cNvSpPr txBox="1"/>
            <p:nvPr/>
          </p:nvSpPr>
          <p:spPr>
            <a:xfrm>
              <a:off x="0" y="-38100"/>
              <a:ext cx="781920"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OTHER STAKEHOLDERS</a:t>
              </a:r>
            </a:p>
          </p:txBody>
        </p:sp>
      </p:grpSp>
      <p:grpSp>
        <p:nvGrpSpPr>
          <p:cNvPr id="31" name="Group 64">
            <a:extLst>
              <a:ext uri="{FF2B5EF4-FFF2-40B4-BE49-F238E27FC236}">
                <a16:creationId xmlns:a16="http://schemas.microsoft.com/office/drawing/2014/main" id="{CE2934C8-098F-0EC3-1DE0-23728C4EA3DD}"/>
              </a:ext>
            </a:extLst>
          </p:cNvPr>
          <p:cNvGrpSpPr/>
          <p:nvPr/>
        </p:nvGrpSpPr>
        <p:grpSpPr>
          <a:xfrm>
            <a:off x="6594940" y="1740675"/>
            <a:ext cx="1888266" cy="297132"/>
            <a:chOff x="0" y="0"/>
            <a:chExt cx="902637" cy="117385"/>
          </a:xfrm>
        </p:grpSpPr>
        <p:sp>
          <p:nvSpPr>
            <p:cNvPr id="32" name="Freeform 65">
              <a:extLst>
                <a:ext uri="{FF2B5EF4-FFF2-40B4-BE49-F238E27FC236}">
                  <a16:creationId xmlns:a16="http://schemas.microsoft.com/office/drawing/2014/main" id="{07894AFB-C46B-CD3B-AAEB-6FD326E8A856}"/>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33" name="TextBox 66">
              <a:extLst>
                <a:ext uri="{FF2B5EF4-FFF2-40B4-BE49-F238E27FC236}">
                  <a16:creationId xmlns:a16="http://schemas.microsoft.com/office/drawing/2014/main" id="{5C911652-B61A-8B3F-0AE7-C8564EF68BFA}"/>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34" name="Group 67">
            <a:extLst>
              <a:ext uri="{FF2B5EF4-FFF2-40B4-BE49-F238E27FC236}">
                <a16:creationId xmlns:a16="http://schemas.microsoft.com/office/drawing/2014/main" id="{A06D55BA-CC47-DCA9-3D8A-2241A0A5B52D}"/>
              </a:ext>
            </a:extLst>
          </p:cNvPr>
          <p:cNvGrpSpPr/>
          <p:nvPr/>
        </p:nvGrpSpPr>
        <p:grpSpPr>
          <a:xfrm>
            <a:off x="6594940" y="2155957"/>
            <a:ext cx="1888266" cy="326845"/>
            <a:chOff x="0" y="0"/>
            <a:chExt cx="902637" cy="117385"/>
          </a:xfrm>
        </p:grpSpPr>
        <p:sp>
          <p:nvSpPr>
            <p:cNvPr id="35" name="Freeform 68">
              <a:extLst>
                <a:ext uri="{FF2B5EF4-FFF2-40B4-BE49-F238E27FC236}">
                  <a16:creationId xmlns:a16="http://schemas.microsoft.com/office/drawing/2014/main" id="{34089A71-EDB6-CF28-1F78-4AD1648B0875}"/>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36" name="TextBox 69">
              <a:extLst>
                <a:ext uri="{FF2B5EF4-FFF2-40B4-BE49-F238E27FC236}">
                  <a16:creationId xmlns:a16="http://schemas.microsoft.com/office/drawing/2014/main" id="{9D48BE60-B6C3-9D38-02E8-EC521E80D02D}"/>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49" name="Group 82">
            <a:extLst>
              <a:ext uri="{FF2B5EF4-FFF2-40B4-BE49-F238E27FC236}">
                <a16:creationId xmlns:a16="http://schemas.microsoft.com/office/drawing/2014/main" id="{22EE97C0-69A8-FAE9-AB14-ADE356E1E8BE}"/>
              </a:ext>
            </a:extLst>
          </p:cNvPr>
          <p:cNvGrpSpPr/>
          <p:nvPr/>
        </p:nvGrpSpPr>
        <p:grpSpPr>
          <a:xfrm>
            <a:off x="6594940" y="3967349"/>
            <a:ext cx="1888266" cy="297132"/>
            <a:chOff x="0" y="0"/>
            <a:chExt cx="902637" cy="117385"/>
          </a:xfrm>
        </p:grpSpPr>
        <p:sp>
          <p:nvSpPr>
            <p:cNvPr id="50" name="Freeform 83">
              <a:extLst>
                <a:ext uri="{FF2B5EF4-FFF2-40B4-BE49-F238E27FC236}">
                  <a16:creationId xmlns:a16="http://schemas.microsoft.com/office/drawing/2014/main" id="{7C9FEBF1-3167-91A0-31E4-EF8083A419A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57" name="TextBox 84">
              <a:extLst>
                <a:ext uri="{FF2B5EF4-FFF2-40B4-BE49-F238E27FC236}">
                  <a16:creationId xmlns:a16="http://schemas.microsoft.com/office/drawing/2014/main" id="{24031716-7C54-A6B0-B425-63D37FE3E942}"/>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58" name="Group 85">
            <a:extLst>
              <a:ext uri="{FF2B5EF4-FFF2-40B4-BE49-F238E27FC236}">
                <a16:creationId xmlns:a16="http://schemas.microsoft.com/office/drawing/2014/main" id="{8B9BC26F-68EB-5B56-0933-483FEDA2B496}"/>
              </a:ext>
            </a:extLst>
          </p:cNvPr>
          <p:cNvGrpSpPr/>
          <p:nvPr/>
        </p:nvGrpSpPr>
        <p:grpSpPr>
          <a:xfrm>
            <a:off x="6594940" y="4382630"/>
            <a:ext cx="1888266" cy="297132"/>
            <a:chOff x="0" y="0"/>
            <a:chExt cx="902637" cy="117385"/>
          </a:xfrm>
        </p:grpSpPr>
        <p:sp>
          <p:nvSpPr>
            <p:cNvPr id="59" name="Freeform 86">
              <a:extLst>
                <a:ext uri="{FF2B5EF4-FFF2-40B4-BE49-F238E27FC236}">
                  <a16:creationId xmlns:a16="http://schemas.microsoft.com/office/drawing/2014/main" id="{807E2BFF-FBD4-CA83-E180-A8B912DE858C}"/>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60" name="TextBox 87">
              <a:extLst>
                <a:ext uri="{FF2B5EF4-FFF2-40B4-BE49-F238E27FC236}">
                  <a16:creationId xmlns:a16="http://schemas.microsoft.com/office/drawing/2014/main" id="{E27E0152-86ED-DFAF-37AF-FD80945BF3BD}"/>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61" name="TextBox 101">
            <a:extLst>
              <a:ext uri="{FF2B5EF4-FFF2-40B4-BE49-F238E27FC236}">
                <a16:creationId xmlns:a16="http://schemas.microsoft.com/office/drawing/2014/main" id="{C15203CC-27E1-CEE9-7EAB-6BE1FBEDA7EA}"/>
              </a:ext>
            </a:extLst>
          </p:cNvPr>
          <p:cNvSpPr txBox="1"/>
          <p:nvPr/>
        </p:nvSpPr>
        <p:spPr>
          <a:xfrm>
            <a:off x="6991617" y="1787641"/>
            <a:ext cx="1070523"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Finance</a:t>
            </a:r>
          </a:p>
        </p:txBody>
      </p:sp>
      <p:sp>
        <p:nvSpPr>
          <p:cNvPr id="62" name="TextBox 102">
            <a:extLst>
              <a:ext uri="{FF2B5EF4-FFF2-40B4-BE49-F238E27FC236}">
                <a16:creationId xmlns:a16="http://schemas.microsoft.com/office/drawing/2014/main" id="{CD9DD958-AA92-D6A8-BEEB-7802A132172D}"/>
              </a:ext>
            </a:extLst>
          </p:cNvPr>
          <p:cNvSpPr txBox="1"/>
          <p:nvPr/>
        </p:nvSpPr>
        <p:spPr>
          <a:xfrm>
            <a:off x="6607343" y="2240215"/>
            <a:ext cx="1860027"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Ministries &amp; Agencies</a:t>
            </a:r>
          </a:p>
        </p:txBody>
      </p:sp>
      <p:grpSp>
        <p:nvGrpSpPr>
          <p:cNvPr id="3" name="Group 2">
            <a:extLst>
              <a:ext uri="{FF2B5EF4-FFF2-40B4-BE49-F238E27FC236}">
                <a16:creationId xmlns:a16="http://schemas.microsoft.com/office/drawing/2014/main" id="{24EF0189-C4B3-B15E-D3E1-9666A5B0B309}"/>
              </a:ext>
            </a:extLst>
          </p:cNvPr>
          <p:cNvGrpSpPr/>
          <p:nvPr/>
        </p:nvGrpSpPr>
        <p:grpSpPr>
          <a:xfrm>
            <a:off x="6594940" y="2600952"/>
            <a:ext cx="1888266" cy="297132"/>
            <a:chOff x="6594940" y="2521399"/>
            <a:chExt cx="1888266" cy="297132"/>
          </a:xfrm>
        </p:grpSpPr>
        <p:grpSp>
          <p:nvGrpSpPr>
            <p:cNvPr id="37" name="Group 70">
              <a:extLst>
                <a:ext uri="{FF2B5EF4-FFF2-40B4-BE49-F238E27FC236}">
                  <a16:creationId xmlns:a16="http://schemas.microsoft.com/office/drawing/2014/main" id="{400A07B7-1311-1070-51D8-BA254AF79333}"/>
                </a:ext>
              </a:extLst>
            </p:cNvPr>
            <p:cNvGrpSpPr/>
            <p:nvPr/>
          </p:nvGrpSpPr>
          <p:grpSpPr>
            <a:xfrm>
              <a:off x="6594940" y="2521399"/>
              <a:ext cx="1888266" cy="297132"/>
              <a:chOff x="0" y="0"/>
              <a:chExt cx="902637" cy="117385"/>
            </a:xfrm>
          </p:grpSpPr>
          <p:sp>
            <p:nvSpPr>
              <p:cNvPr id="38" name="Freeform 71">
                <a:extLst>
                  <a:ext uri="{FF2B5EF4-FFF2-40B4-BE49-F238E27FC236}">
                    <a16:creationId xmlns:a16="http://schemas.microsoft.com/office/drawing/2014/main" id="{FD626948-3157-94CF-C7F3-9DD4B60E3C47}"/>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39" name="TextBox 72">
                <a:extLst>
                  <a:ext uri="{FF2B5EF4-FFF2-40B4-BE49-F238E27FC236}">
                    <a16:creationId xmlns:a16="http://schemas.microsoft.com/office/drawing/2014/main" id="{5B4FCADE-F6B1-3C7F-08DD-D2884482AAC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63" name="TextBox 103">
              <a:extLst>
                <a:ext uri="{FF2B5EF4-FFF2-40B4-BE49-F238E27FC236}">
                  <a16:creationId xmlns:a16="http://schemas.microsoft.com/office/drawing/2014/main" id="{739774E9-D7B3-F434-069D-568C2FB8CF79}"/>
                </a:ext>
              </a:extLst>
            </p:cNvPr>
            <p:cNvSpPr txBox="1"/>
            <p:nvPr/>
          </p:nvSpPr>
          <p:spPr>
            <a:xfrm>
              <a:off x="6623178" y="2522200"/>
              <a:ext cx="1831790" cy="295530"/>
            </a:xfrm>
            <a:prstGeom prst="rect">
              <a:avLst/>
            </a:prstGeom>
          </p:spPr>
          <p:txBody>
            <a:bodyPr lIns="0" tIns="0" rIns="0" bIns="0" rtlCol="0" anchor="t">
              <a:spAutoFit/>
            </a:bodyPr>
            <a:lstStyle/>
            <a:p>
              <a:pPr algn="ctr">
                <a:lnSpc>
                  <a:spcPts val="1200"/>
                </a:lnSpc>
                <a:spcBef>
                  <a:spcPct val="0"/>
                </a:spcBef>
              </a:pPr>
              <a:r>
                <a:rPr lang="en-US" sz="900" dirty="0">
                  <a:solidFill>
                    <a:srgbClr val="FFFFFF"/>
                  </a:solidFill>
                  <a:latin typeface="Arial"/>
                  <a:ea typeface="Arial"/>
                  <a:cs typeface="Arial"/>
                  <a:sym typeface="Arial"/>
                </a:rPr>
                <a:t>Industry Associations (Bankers/Microfinance/Fintech/etc.</a:t>
              </a:r>
            </a:p>
          </p:txBody>
        </p:sp>
      </p:grpSp>
      <p:grpSp>
        <p:nvGrpSpPr>
          <p:cNvPr id="5" name="Group 4">
            <a:extLst>
              <a:ext uri="{FF2B5EF4-FFF2-40B4-BE49-F238E27FC236}">
                <a16:creationId xmlns:a16="http://schemas.microsoft.com/office/drawing/2014/main" id="{5617E87D-4F31-0D4F-648C-555DD3565C70}"/>
              </a:ext>
            </a:extLst>
          </p:cNvPr>
          <p:cNvGrpSpPr/>
          <p:nvPr/>
        </p:nvGrpSpPr>
        <p:grpSpPr>
          <a:xfrm>
            <a:off x="6594940" y="3016234"/>
            <a:ext cx="1888266" cy="297132"/>
            <a:chOff x="6594940" y="2948321"/>
            <a:chExt cx="1888266" cy="297132"/>
          </a:xfrm>
        </p:grpSpPr>
        <p:grpSp>
          <p:nvGrpSpPr>
            <p:cNvPr id="43" name="Group 76">
              <a:extLst>
                <a:ext uri="{FF2B5EF4-FFF2-40B4-BE49-F238E27FC236}">
                  <a16:creationId xmlns:a16="http://schemas.microsoft.com/office/drawing/2014/main" id="{A1F54998-8B31-4A83-5550-D1A002F8F25F}"/>
                </a:ext>
              </a:extLst>
            </p:cNvPr>
            <p:cNvGrpSpPr/>
            <p:nvPr/>
          </p:nvGrpSpPr>
          <p:grpSpPr>
            <a:xfrm>
              <a:off x="6594940" y="2948321"/>
              <a:ext cx="1888266" cy="297132"/>
              <a:chOff x="0" y="0"/>
              <a:chExt cx="902637" cy="117385"/>
            </a:xfrm>
          </p:grpSpPr>
          <p:sp>
            <p:nvSpPr>
              <p:cNvPr id="44" name="Freeform 77">
                <a:extLst>
                  <a:ext uri="{FF2B5EF4-FFF2-40B4-BE49-F238E27FC236}">
                    <a16:creationId xmlns:a16="http://schemas.microsoft.com/office/drawing/2014/main" id="{11B1D159-D012-9D8B-F84F-B8C1ED29E15D}"/>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45" name="TextBox 78">
                <a:extLst>
                  <a:ext uri="{FF2B5EF4-FFF2-40B4-BE49-F238E27FC236}">
                    <a16:creationId xmlns:a16="http://schemas.microsoft.com/office/drawing/2014/main" id="{D4550B27-127E-DDD4-6A5C-D4F66CE38A2E}"/>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29" name="TextBox 105">
              <a:extLst>
                <a:ext uri="{FF2B5EF4-FFF2-40B4-BE49-F238E27FC236}">
                  <a16:creationId xmlns:a16="http://schemas.microsoft.com/office/drawing/2014/main" id="{290061F0-1AC1-C527-C2AE-C06CA55A9D9D}"/>
                </a:ext>
              </a:extLst>
            </p:cNvPr>
            <p:cNvSpPr txBox="1"/>
            <p:nvPr/>
          </p:nvSpPr>
          <p:spPr>
            <a:xfrm>
              <a:off x="6812319" y="3011012"/>
              <a:ext cx="1453508"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Donors / Impact Investors</a:t>
              </a:r>
            </a:p>
          </p:txBody>
        </p:sp>
      </p:grpSp>
      <p:grpSp>
        <p:nvGrpSpPr>
          <p:cNvPr id="7" name="Group 6">
            <a:extLst>
              <a:ext uri="{FF2B5EF4-FFF2-40B4-BE49-F238E27FC236}">
                <a16:creationId xmlns:a16="http://schemas.microsoft.com/office/drawing/2014/main" id="{82A9EC4C-0300-A0C6-18A8-E419C6DCC16E}"/>
              </a:ext>
            </a:extLst>
          </p:cNvPr>
          <p:cNvGrpSpPr/>
          <p:nvPr/>
        </p:nvGrpSpPr>
        <p:grpSpPr>
          <a:xfrm>
            <a:off x="6594940" y="3431516"/>
            <a:ext cx="1888266" cy="417683"/>
            <a:chOff x="6594940" y="3369215"/>
            <a:chExt cx="1888266" cy="417683"/>
          </a:xfrm>
        </p:grpSpPr>
        <p:grpSp>
          <p:nvGrpSpPr>
            <p:cNvPr id="46" name="Group 79">
              <a:extLst>
                <a:ext uri="{FF2B5EF4-FFF2-40B4-BE49-F238E27FC236}">
                  <a16:creationId xmlns:a16="http://schemas.microsoft.com/office/drawing/2014/main" id="{84B2D35A-9B51-FBA8-9E5F-4A62A5220D0C}"/>
                </a:ext>
              </a:extLst>
            </p:cNvPr>
            <p:cNvGrpSpPr/>
            <p:nvPr/>
          </p:nvGrpSpPr>
          <p:grpSpPr>
            <a:xfrm>
              <a:off x="6594940" y="3369215"/>
              <a:ext cx="1888266" cy="417683"/>
              <a:chOff x="-45132" y="-47625"/>
              <a:chExt cx="992901" cy="165010"/>
            </a:xfrm>
          </p:grpSpPr>
          <p:sp>
            <p:nvSpPr>
              <p:cNvPr id="47" name="Freeform 80">
                <a:extLst>
                  <a:ext uri="{FF2B5EF4-FFF2-40B4-BE49-F238E27FC236}">
                    <a16:creationId xmlns:a16="http://schemas.microsoft.com/office/drawing/2014/main" id="{0ACFA9C9-9A7D-CE16-1AAB-CD3FA67D4F94}"/>
                  </a:ext>
                </a:extLst>
              </p:cNvPr>
              <p:cNvSpPr/>
              <p:nvPr/>
            </p:nvSpPr>
            <p:spPr>
              <a:xfrm>
                <a:off x="-45132" y="-33868"/>
                <a:ext cx="992901" cy="142037"/>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48" name="TextBox 81">
                <a:extLst>
                  <a:ext uri="{FF2B5EF4-FFF2-40B4-BE49-F238E27FC236}">
                    <a16:creationId xmlns:a16="http://schemas.microsoft.com/office/drawing/2014/main" id="{2F33FB05-1BFC-3C27-A8A1-F4FF8AB4843E}"/>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30" name="TextBox 106">
              <a:extLst>
                <a:ext uri="{FF2B5EF4-FFF2-40B4-BE49-F238E27FC236}">
                  <a16:creationId xmlns:a16="http://schemas.microsoft.com/office/drawing/2014/main" id="{203FDE3A-C3B3-C8E7-B3E8-D206899AE11D}"/>
                </a:ext>
              </a:extLst>
            </p:cNvPr>
            <p:cNvSpPr txBox="1"/>
            <p:nvPr/>
          </p:nvSpPr>
          <p:spPr>
            <a:xfrm>
              <a:off x="6736172" y="3445257"/>
              <a:ext cx="1611082"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National Chamber of Commerce</a:t>
              </a:r>
            </a:p>
          </p:txBody>
        </p:sp>
      </p:grpSp>
      <p:sp>
        <p:nvSpPr>
          <p:cNvPr id="131" name="TextBox 107">
            <a:extLst>
              <a:ext uri="{FF2B5EF4-FFF2-40B4-BE49-F238E27FC236}">
                <a16:creationId xmlns:a16="http://schemas.microsoft.com/office/drawing/2014/main" id="{6EEB43A6-4ADF-E05F-B640-6E84B938E9D3}"/>
              </a:ext>
            </a:extLst>
          </p:cNvPr>
          <p:cNvSpPr txBox="1"/>
          <p:nvPr/>
        </p:nvSpPr>
        <p:spPr>
          <a:xfrm>
            <a:off x="6549185" y="4063442"/>
            <a:ext cx="1955386"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stakeholders</a:t>
            </a:r>
          </a:p>
        </p:txBody>
      </p:sp>
      <p:sp>
        <p:nvSpPr>
          <p:cNvPr id="132" name="TextBox 108">
            <a:extLst>
              <a:ext uri="{FF2B5EF4-FFF2-40B4-BE49-F238E27FC236}">
                <a16:creationId xmlns:a16="http://schemas.microsoft.com/office/drawing/2014/main" id="{6505AF4F-9E85-CD4E-7EE1-B853383AB0E1}"/>
              </a:ext>
            </a:extLst>
          </p:cNvPr>
          <p:cNvSpPr txBox="1"/>
          <p:nvPr/>
        </p:nvSpPr>
        <p:spPr>
          <a:xfrm>
            <a:off x="7199870" y="4429596"/>
            <a:ext cx="654017"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Investors</a:t>
            </a:r>
          </a:p>
        </p:txBody>
      </p:sp>
      <p:grpSp>
        <p:nvGrpSpPr>
          <p:cNvPr id="133" name="Group 91">
            <a:extLst>
              <a:ext uri="{FF2B5EF4-FFF2-40B4-BE49-F238E27FC236}">
                <a16:creationId xmlns:a16="http://schemas.microsoft.com/office/drawing/2014/main" id="{794D522E-C441-445C-EB86-F785E184CF39}"/>
              </a:ext>
            </a:extLst>
          </p:cNvPr>
          <p:cNvGrpSpPr/>
          <p:nvPr/>
        </p:nvGrpSpPr>
        <p:grpSpPr>
          <a:xfrm>
            <a:off x="212720" y="5042991"/>
            <a:ext cx="8366044" cy="782296"/>
            <a:chOff x="-5713" y="-47625"/>
            <a:chExt cx="4900607" cy="309055"/>
          </a:xfrm>
        </p:grpSpPr>
        <p:sp>
          <p:nvSpPr>
            <p:cNvPr id="134" name="Freeform 92">
              <a:extLst>
                <a:ext uri="{FF2B5EF4-FFF2-40B4-BE49-F238E27FC236}">
                  <a16:creationId xmlns:a16="http://schemas.microsoft.com/office/drawing/2014/main" id="{A298D3DC-DAE6-E3A7-101D-0901E509ECE2}"/>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135" name="TextBox 93">
              <a:extLst>
                <a:ext uri="{FF2B5EF4-FFF2-40B4-BE49-F238E27FC236}">
                  <a16:creationId xmlns:a16="http://schemas.microsoft.com/office/drawing/2014/main" id="{0BB8FF78-BC74-2CC6-32B4-FC263EDBD9E4}"/>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136" name="Group 6">
            <a:extLst>
              <a:ext uri="{FF2B5EF4-FFF2-40B4-BE49-F238E27FC236}">
                <a16:creationId xmlns:a16="http://schemas.microsoft.com/office/drawing/2014/main" id="{5124E71F-C12C-4A99-EB49-7679BFB67E95}"/>
              </a:ext>
            </a:extLst>
          </p:cNvPr>
          <p:cNvGrpSpPr/>
          <p:nvPr/>
        </p:nvGrpSpPr>
        <p:grpSpPr>
          <a:xfrm>
            <a:off x="1082589" y="5340805"/>
            <a:ext cx="1163285" cy="307777"/>
            <a:chOff x="1466215" y="6248483"/>
            <a:chExt cx="1163285" cy="307777"/>
          </a:xfrm>
        </p:grpSpPr>
        <p:grpSp>
          <p:nvGrpSpPr>
            <p:cNvPr id="137" name="Group 109">
              <a:extLst>
                <a:ext uri="{FF2B5EF4-FFF2-40B4-BE49-F238E27FC236}">
                  <a16:creationId xmlns:a16="http://schemas.microsoft.com/office/drawing/2014/main" id="{FAAE3122-142C-955E-F1CF-AB7BBBC54BCB}"/>
                </a:ext>
              </a:extLst>
            </p:cNvPr>
            <p:cNvGrpSpPr/>
            <p:nvPr/>
          </p:nvGrpSpPr>
          <p:grpSpPr>
            <a:xfrm>
              <a:off x="1466215" y="6309745"/>
              <a:ext cx="190500" cy="190500"/>
              <a:chOff x="0" y="0"/>
              <a:chExt cx="75259" cy="75259"/>
            </a:xfrm>
          </p:grpSpPr>
          <p:sp>
            <p:nvSpPr>
              <p:cNvPr id="139" name="Freeform 110">
                <a:extLst>
                  <a:ext uri="{FF2B5EF4-FFF2-40B4-BE49-F238E27FC236}">
                    <a16:creationId xmlns:a16="http://schemas.microsoft.com/office/drawing/2014/main" id="{0D6B8FE9-75BB-83EC-FB81-1E181F10A02B}"/>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140" name="TextBox 111">
                <a:extLst>
                  <a:ext uri="{FF2B5EF4-FFF2-40B4-BE49-F238E27FC236}">
                    <a16:creationId xmlns:a16="http://schemas.microsoft.com/office/drawing/2014/main" id="{0B616110-1031-5C8E-90EF-B502AAA73D27}"/>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138" name="TextBox 123">
              <a:extLst>
                <a:ext uri="{FF2B5EF4-FFF2-40B4-BE49-F238E27FC236}">
                  <a16:creationId xmlns:a16="http://schemas.microsoft.com/office/drawing/2014/main" id="{E5AA0AA9-744F-7101-6EF6-B8BC3C760ED6}"/>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141" name="TextBox 114">
            <a:extLst>
              <a:ext uri="{FF2B5EF4-FFF2-40B4-BE49-F238E27FC236}">
                <a16:creationId xmlns:a16="http://schemas.microsoft.com/office/drawing/2014/main" id="{A3B2CDC0-0732-96FF-814A-D5FC704A01E7}"/>
              </a:ext>
            </a:extLst>
          </p:cNvPr>
          <p:cNvSpPr txBox="1"/>
          <p:nvPr/>
        </p:nvSpPr>
        <p:spPr>
          <a:xfrm>
            <a:off x="2417876" y="5281516"/>
            <a:ext cx="190500" cy="311051"/>
          </a:xfrm>
          <a:prstGeom prst="rect">
            <a:avLst/>
          </a:prstGeom>
        </p:spPr>
        <p:txBody>
          <a:bodyPr lIns="33867" tIns="33867" rIns="33867" bIns="33867" rtlCol="0" anchor="ctr"/>
          <a:lstStyle/>
          <a:p>
            <a:pPr algn="ctr">
              <a:lnSpc>
                <a:spcPts val="1680"/>
              </a:lnSpc>
            </a:pPr>
            <a:endParaRPr sz="1600"/>
          </a:p>
        </p:txBody>
      </p:sp>
      <p:sp>
        <p:nvSpPr>
          <p:cNvPr id="143" name="TextBox 132">
            <a:extLst>
              <a:ext uri="{FF2B5EF4-FFF2-40B4-BE49-F238E27FC236}">
                <a16:creationId xmlns:a16="http://schemas.microsoft.com/office/drawing/2014/main" id="{2569D7DD-6A0D-D0A7-4251-46C0B2A5AD8A}"/>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a:solidFill>
                  <a:srgbClr val="FFFFFF"/>
                </a:solidFill>
                <a:latin typeface="Arial"/>
                <a:ea typeface="Arial"/>
                <a:cs typeface="Arial"/>
                <a:sym typeface="Arial"/>
              </a:rPr>
              <a:t>LEGEND:</a:t>
            </a:r>
          </a:p>
        </p:txBody>
      </p:sp>
      <p:sp>
        <p:nvSpPr>
          <p:cNvPr id="144" name="Freeform 113">
            <a:extLst>
              <a:ext uri="{FF2B5EF4-FFF2-40B4-BE49-F238E27FC236}">
                <a16:creationId xmlns:a16="http://schemas.microsoft.com/office/drawing/2014/main" id="{EF9865C8-8DAC-6788-3645-8F868BAAAF9D}"/>
              </a:ext>
            </a:extLst>
          </p:cNvPr>
          <p:cNvSpPr/>
          <p:nvPr/>
        </p:nvSpPr>
        <p:spPr>
          <a:xfrm>
            <a:off x="2095826" y="5375467"/>
            <a:ext cx="190500" cy="190500"/>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1600"/>
          </a:p>
        </p:txBody>
      </p:sp>
      <p:sp>
        <p:nvSpPr>
          <p:cNvPr id="145" name="TextBox 124">
            <a:extLst>
              <a:ext uri="{FF2B5EF4-FFF2-40B4-BE49-F238E27FC236}">
                <a16:creationId xmlns:a16="http://schemas.microsoft.com/office/drawing/2014/main" id="{AD4EE6AC-3168-1337-765D-6D2968A65C39}"/>
              </a:ext>
            </a:extLst>
          </p:cNvPr>
          <p:cNvSpPr txBox="1"/>
          <p:nvPr/>
        </p:nvSpPr>
        <p:spPr>
          <a:xfrm>
            <a:off x="2345409" y="5342602"/>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a:t>
            </a:r>
            <a:br>
              <a:rPr lang="en-US" sz="1100">
                <a:solidFill>
                  <a:srgbClr val="FFFFFF"/>
                </a:solidFill>
                <a:latin typeface="Arial"/>
                <a:ea typeface="Arial"/>
                <a:cs typeface="Arial"/>
                <a:sym typeface="Arial"/>
              </a:rPr>
            </a:br>
            <a:r>
              <a:rPr lang="en-US" sz="1100">
                <a:solidFill>
                  <a:srgbClr val="FFFFFF"/>
                </a:solidFill>
                <a:latin typeface="Arial"/>
                <a:ea typeface="Arial"/>
                <a:cs typeface="Arial"/>
                <a:sym typeface="Arial"/>
              </a:rPr>
              <a:t>Users</a:t>
            </a:r>
          </a:p>
        </p:txBody>
      </p:sp>
      <p:sp>
        <p:nvSpPr>
          <p:cNvPr id="6" name="TextBox 119">
            <a:extLst>
              <a:ext uri="{FF2B5EF4-FFF2-40B4-BE49-F238E27FC236}">
                <a16:creationId xmlns:a16="http://schemas.microsoft.com/office/drawing/2014/main" id="{F7510A36-E5C3-D6D3-265B-5B0B1A47BDF9}"/>
              </a:ext>
            </a:extLst>
          </p:cNvPr>
          <p:cNvSpPr txBox="1"/>
          <p:nvPr/>
        </p:nvSpPr>
        <p:spPr>
          <a:xfrm>
            <a:off x="8813152" y="1432031"/>
            <a:ext cx="3271632" cy="4847481"/>
          </a:xfrm>
          <a:prstGeom prst="rect">
            <a:avLst/>
          </a:prstGeom>
        </p:spPr>
        <p:txBody>
          <a:bodyPr wrap="square" lIns="0" tIns="0" rIns="0" bIns="0" rtlCol="0" anchor="t">
            <a:spAutoFit/>
          </a:bodyPr>
          <a:lstStyle/>
          <a:p>
            <a:pPr marL="266700" indent="-266700" algn="just">
              <a:buAutoNum type="arabicParenR"/>
            </a:pPr>
            <a:r>
              <a:rPr lang="en-US" sz="1500" dirty="0">
                <a:solidFill>
                  <a:schemeClr val="bg1"/>
                </a:solidFill>
              </a:rPr>
              <a:t>Map out other Stakeholders identified to be relevant or to participate in the local MSME data flow. Use the Data Users color from the legend.</a:t>
            </a:r>
          </a:p>
          <a:p>
            <a:pPr marL="342900" indent="-342900" algn="just">
              <a:buFontTx/>
              <a:buAutoNum type="arabicParenR"/>
            </a:pPr>
            <a:endParaRPr lang="en-US" sz="1500" dirty="0">
              <a:solidFill>
                <a:schemeClr val="bg1"/>
              </a:solidFill>
            </a:endParaRPr>
          </a:p>
          <a:p>
            <a:pPr marL="266700" indent="-266700" algn="just">
              <a:buFontTx/>
              <a:buAutoNum type="arabicParenR"/>
            </a:pPr>
            <a:r>
              <a:rPr lang="en-US" sz="1500" dirty="0">
                <a:solidFill>
                  <a:schemeClr val="bg1"/>
                </a:solidFill>
              </a:rPr>
              <a:t>As with the other steps, you can freely add, remove, or edit the existing shapes as needed to better align with the insights from your market research. </a:t>
            </a:r>
          </a:p>
          <a:p>
            <a:pPr marL="266700" algn="just"/>
            <a:r>
              <a:rPr lang="en-US" sz="1500" dirty="0">
                <a:solidFill>
                  <a:schemeClr val="bg1"/>
                </a:solidFill>
              </a:rPr>
              <a:t>You can choose to list each stakeholder separately, or group them as it makes sense (e.g., with ministries).</a:t>
            </a:r>
          </a:p>
          <a:p>
            <a:pPr marL="342900" indent="-342900" algn="just">
              <a:buFontTx/>
              <a:buAutoNum type="arabicParenR"/>
            </a:pPr>
            <a:endParaRPr lang="en-US" sz="1500" dirty="0">
              <a:solidFill>
                <a:schemeClr val="bg1"/>
              </a:solidFill>
            </a:endParaRPr>
          </a:p>
          <a:p>
            <a:pPr marL="266700" indent="-266700" algn="just">
              <a:buFontTx/>
              <a:buAutoNum type="arabicParenR"/>
            </a:pPr>
            <a:r>
              <a:rPr lang="en-US" sz="1500" dirty="0">
                <a:solidFill>
                  <a:schemeClr val="bg1"/>
                </a:solidFill>
              </a:rPr>
              <a:t>You can refer to the stakeholder list in the Stakeholder Template (see Annex 2). This list represents a non-exhaustive selection of key stakeholders, outlining commonly involved parties.</a:t>
            </a:r>
          </a:p>
        </p:txBody>
      </p:sp>
    </p:spTree>
    <p:extLst>
      <p:ext uri="{BB962C8B-B14F-4D97-AF65-F5344CB8AC3E}">
        <p14:creationId xmlns:p14="http://schemas.microsoft.com/office/powerpoint/2010/main" val="127449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9B55-E633-32E8-8D6D-E0D252A1761E}"/>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16F490E0-5538-530C-15D3-FD7E496D62EF}"/>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74783A76-3BC1-D67C-8BB6-5C25438F9ED7}"/>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274" name="Group 91">
            <a:extLst>
              <a:ext uri="{FF2B5EF4-FFF2-40B4-BE49-F238E27FC236}">
                <a16:creationId xmlns:a16="http://schemas.microsoft.com/office/drawing/2014/main" id="{F8B64D80-88B9-C083-C7DE-DC2E6BC497F2}"/>
              </a:ext>
            </a:extLst>
          </p:cNvPr>
          <p:cNvGrpSpPr/>
          <p:nvPr/>
        </p:nvGrpSpPr>
        <p:grpSpPr>
          <a:xfrm>
            <a:off x="212720" y="5042991"/>
            <a:ext cx="8366044" cy="782296"/>
            <a:chOff x="-5713" y="-47625"/>
            <a:chExt cx="4900607" cy="309055"/>
          </a:xfrm>
        </p:grpSpPr>
        <p:sp>
          <p:nvSpPr>
            <p:cNvPr id="275" name="Freeform 92">
              <a:extLst>
                <a:ext uri="{FF2B5EF4-FFF2-40B4-BE49-F238E27FC236}">
                  <a16:creationId xmlns:a16="http://schemas.microsoft.com/office/drawing/2014/main" id="{2819DD62-1D6A-00BD-FC1D-9A22B75D692A}"/>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276" name="TextBox 93">
              <a:extLst>
                <a:ext uri="{FF2B5EF4-FFF2-40B4-BE49-F238E27FC236}">
                  <a16:creationId xmlns:a16="http://schemas.microsoft.com/office/drawing/2014/main" id="{75694553-962D-896D-8E65-6BDADCF77B7F}"/>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7" name="Group 6">
            <a:extLst>
              <a:ext uri="{FF2B5EF4-FFF2-40B4-BE49-F238E27FC236}">
                <a16:creationId xmlns:a16="http://schemas.microsoft.com/office/drawing/2014/main" id="{E427589B-CE2C-BDB4-A985-EAB258E4F8CD}"/>
              </a:ext>
            </a:extLst>
          </p:cNvPr>
          <p:cNvGrpSpPr/>
          <p:nvPr/>
        </p:nvGrpSpPr>
        <p:grpSpPr>
          <a:xfrm>
            <a:off x="1082589" y="5340805"/>
            <a:ext cx="1163285" cy="307777"/>
            <a:chOff x="1466215" y="6248483"/>
            <a:chExt cx="1163285" cy="307777"/>
          </a:xfrm>
        </p:grpSpPr>
        <p:grpSp>
          <p:nvGrpSpPr>
            <p:cNvPr id="292" name="Group 109">
              <a:extLst>
                <a:ext uri="{FF2B5EF4-FFF2-40B4-BE49-F238E27FC236}">
                  <a16:creationId xmlns:a16="http://schemas.microsoft.com/office/drawing/2014/main" id="{51785CAA-7EA1-F026-C275-66094394D172}"/>
                </a:ext>
              </a:extLst>
            </p:cNvPr>
            <p:cNvGrpSpPr/>
            <p:nvPr/>
          </p:nvGrpSpPr>
          <p:grpSpPr>
            <a:xfrm>
              <a:off x="1466215" y="6309745"/>
              <a:ext cx="190500" cy="190500"/>
              <a:chOff x="0" y="0"/>
              <a:chExt cx="75259" cy="75259"/>
            </a:xfrm>
          </p:grpSpPr>
          <p:sp>
            <p:nvSpPr>
              <p:cNvPr id="293" name="Freeform 110">
                <a:extLst>
                  <a:ext uri="{FF2B5EF4-FFF2-40B4-BE49-F238E27FC236}">
                    <a16:creationId xmlns:a16="http://schemas.microsoft.com/office/drawing/2014/main" id="{8258282C-8B58-2889-D170-31DB722439F1}"/>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294" name="TextBox 111">
                <a:extLst>
                  <a:ext uri="{FF2B5EF4-FFF2-40B4-BE49-F238E27FC236}">
                    <a16:creationId xmlns:a16="http://schemas.microsoft.com/office/drawing/2014/main" id="{858A6A09-33BC-61D5-FF29-37BD24F83A16}"/>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306" name="TextBox 123">
              <a:extLst>
                <a:ext uri="{FF2B5EF4-FFF2-40B4-BE49-F238E27FC236}">
                  <a16:creationId xmlns:a16="http://schemas.microsoft.com/office/drawing/2014/main" id="{097D3A98-FCBA-2F6B-E071-AF328B179967}"/>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297" name="TextBox 114">
            <a:extLst>
              <a:ext uri="{FF2B5EF4-FFF2-40B4-BE49-F238E27FC236}">
                <a16:creationId xmlns:a16="http://schemas.microsoft.com/office/drawing/2014/main" id="{997E3273-71C9-36EC-F4FF-9F9A8B5C93DF}"/>
              </a:ext>
            </a:extLst>
          </p:cNvPr>
          <p:cNvSpPr txBox="1"/>
          <p:nvPr/>
        </p:nvSpPr>
        <p:spPr>
          <a:xfrm>
            <a:off x="2417876" y="5281516"/>
            <a:ext cx="190500" cy="311051"/>
          </a:xfrm>
          <a:prstGeom prst="rect">
            <a:avLst/>
          </a:prstGeom>
        </p:spPr>
        <p:txBody>
          <a:bodyPr lIns="33867" tIns="33867" rIns="33867" bIns="33867" rtlCol="0" anchor="ctr"/>
          <a:lstStyle/>
          <a:p>
            <a:pPr algn="ctr">
              <a:lnSpc>
                <a:spcPts val="1680"/>
              </a:lnSpc>
            </a:pPr>
            <a:endParaRPr sz="1600"/>
          </a:p>
        </p:txBody>
      </p:sp>
      <p:sp>
        <p:nvSpPr>
          <p:cNvPr id="300" name="TextBox 117">
            <a:extLst>
              <a:ext uri="{FF2B5EF4-FFF2-40B4-BE49-F238E27FC236}">
                <a16:creationId xmlns:a16="http://schemas.microsoft.com/office/drawing/2014/main" id="{2B1C8425-4080-B724-6EB7-26E71158B3A8}"/>
              </a:ext>
            </a:extLst>
          </p:cNvPr>
          <p:cNvSpPr txBox="1"/>
          <p:nvPr/>
        </p:nvSpPr>
        <p:spPr>
          <a:xfrm>
            <a:off x="3540472" y="5281516"/>
            <a:ext cx="190500" cy="311051"/>
          </a:xfrm>
          <a:prstGeom prst="rect">
            <a:avLst/>
          </a:prstGeom>
        </p:spPr>
        <p:txBody>
          <a:bodyPr lIns="33867" tIns="33867" rIns="33867" bIns="33867" rtlCol="0" anchor="ctr"/>
          <a:lstStyle/>
          <a:p>
            <a:pPr algn="ctr">
              <a:lnSpc>
                <a:spcPts val="1680"/>
              </a:lnSpc>
            </a:pPr>
            <a:endParaRPr sz="1600"/>
          </a:p>
        </p:txBody>
      </p:sp>
      <p:sp>
        <p:nvSpPr>
          <p:cNvPr id="315" name="TextBox 132">
            <a:extLst>
              <a:ext uri="{FF2B5EF4-FFF2-40B4-BE49-F238E27FC236}">
                <a16:creationId xmlns:a16="http://schemas.microsoft.com/office/drawing/2014/main" id="{6AC7C0CB-EB97-54B5-AD02-D07A1F991B3C}"/>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dirty="0">
                <a:solidFill>
                  <a:srgbClr val="FFFFFF"/>
                </a:solidFill>
                <a:latin typeface="Arial"/>
                <a:ea typeface="Arial"/>
                <a:cs typeface="Arial"/>
                <a:sym typeface="Arial"/>
              </a:rPr>
              <a:t>LEGEND:</a:t>
            </a:r>
          </a:p>
        </p:txBody>
      </p:sp>
      <p:grpSp>
        <p:nvGrpSpPr>
          <p:cNvPr id="56" name="Grupo 55">
            <a:extLst>
              <a:ext uri="{FF2B5EF4-FFF2-40B4-BE49-F238E27FC236}">
                <a16:creationId xmlns:a16="http://schemas.microsoft.com/office/drawing/2014/main" id="{1927B158-5A79-1753-17B7-31FC1842D5C2}"/>
              </a:ext>
            </a:extLst>
          </p:cNvPr>
          <p:cNvGrpSpPr/>
          <p:nvPr/>
        </p:nvGrpSpPr>
        <p:grpSpPr>
          <a:xfrm>
            <a:off x="2408391" y="1164459"/>
            <a:ext cx="3881252" cy="3696913"/>
            <a:chOff x="2299062" y="1253910"/>
            <a:chExt cx="3881252" cy="3696913"/>
          </a:xfrm>
        </p:grpSpPr>
        <p:grpSp>
          <p:nvGrpSpPr>
            <p:cNvPr id="189" name="Group 6">
              <a:extLst>
                <a:ext uri="{FF2B5EF4-FFF2-40B4-BE49-F238E27FC236}">
                  <a16:creationId xmlns:a16="http://schemas.microsoft.com/office/drawing/2014/main" id="{7C0D13FD-3699-E535-6223-6FCA2AC31BD5}"/>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823804A1-A6B7-D517-A879-76D30974506E}"/>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1" name="TextBox 8">
                <a:extLst>
                  <a:ext uri="{FF2B5EF4-FFF2-40B4-BE49-F238E27FC236}">
                    <a16:creationId xmlns:a16="http://schemas.microsoft.com/office/drawing/2014/main" id="{13540ADB-2B18-96DC-8E14-F74C0C8E291F}"/>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FE065135-9DD3-721F-6BAF-83DA5296FE37}"/>
                </a:ext>
              </a:extLst>
            </p:cNvPr>
            <p:cNvGrpSpPr/>
            <p:nvPr/>
          </p:nvGrpSpPr>
          <p:grpSpPr>
            <a:xfrm>
              <a:off x="2785277" y="1253910"/>
              <a:ext cx="2915817" cy="524613"/>
              <a:chOff x="0" y="82164"/>
              <a:chExt cx="1267121" cy="302279"/>
            </a:xfrm>
          </p:grpSpPr>
          <p:sp>
            <p:nvSpPr>
              <p:cNvPr id="199" name="Freeform 16">
                <a:extLst>
                  <a:ext uri="{FF2B5EF4-FFF2-40B4-BE49-F238E27FC236}">
                    <a16:creationId xmlns:a16="http://schemas.microsoft.com/office/drawing/2014/main" id="{37F824B9-86C2-9A13-5EE8-99C5F3AE1476}"/>
                  </a:ext>
                </a:extLst>
              </p:cNvPr>
              <p:cNvSpPr/>
              <p:nvPr/>
            </p:nvSpPr>
            <p:spPr>
              <a:xfrm>
                <a:off x="2763" y="96958"/>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a:p>
            </p:txBody>
          </p:sp>
          <p:sp>
            <p:nvSpPr>
              <p:cNvPr id="200" name="TextBox 17">
                <a:extLst>
                  <a:ext uri="{FF2B5EF4-FFF2-40B4-BE49-F238E27FC236}">
                    <a16:creationId xmlns:a16="http://schemas.microsoft.com/office/drawing/2014/main" id="{29853AD0-FDCA-543F-68B2-301DBFC7254D}"/>
                  </a:ext>
                </a:extLst>
              </p:cNvPr>
              <p:cNvSpPr txBox="1"/>
              <p:nvPr/>
            </p:nvSpPr>
            <p:spPr>
              <a:xfrm>
                <a:off x="0" y="82164"/>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3111BE68-02C6-1A32-9869-2BBF1D167B0E}"/>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CD3F080B-E8AD-728D-6DA2-8D0A064A197C}"/>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dirty="0"/>
              </a:p>
            </p:txBody>
          </p:sp>
          <p:sp>
            <p:nvSpPr>
              <p:cNvPr id="209" name="TextBox 26">
                <a:extLst>
                  <a:ext uri="{FF2B5EF4-FFF2-40B4-BE49-F238E27FC236}">
                    <a16:creationId xmlns:a16="http://schemas.microsoft.com/office/drawing/2014/main" id="{68D56A89-ECE2-3961-FE3E-0DC741A3E7D0}"/>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892258E2-0F0C-6410-864C-2830766AB3EC}"/>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55672A4E-F59F-6022-5E27-3CE3FF78E876}"/>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a:p>
            </p:txBody>
          </p:sp>
          <p:sp>
            <p:nvSpPr>
              <p:cNvPr id="212" name="TextBox 29">
                <a:extLst>
                  <a:ext uri="{FF2B5EF4-FFF2-40B4-BE49-F238E27FC236}">
                    <a16:creationId xmlns:a16="http://schemas.microsoft.com/office/drawing/2014/main" id="{DF0FBA15-359E-6CAB-F76E-353108B2901D}"/>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A0839E36-5C43-044F-E343-95DC49DBC27F}"/>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4C8003A5-49CE-A658-C229-F40B527B73A2}"/>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DD3921B8-0F34-B1B7-2F37-7A7C4E4207D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CD836285-AC0F-91F5-A9FB-33342DA6237E}"/>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12E46055-E3E2-8DC1-FA4C-1B4D90AD5E8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866359C9-FA0B-2A50-582B-8B5A8DC19AC5}"/>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D2B356AC-EAE3-F1F5-A7E8-C84D760F68CA}"/>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22BBD47D-91A3-0102-F59B-9EFDF52C857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F0A2DB81-0E36-EF52-EAF8-96A5613E1D3A}"/>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212BCEEC-DFF0-B040-FCBB-E9D5CE4A1973}"/>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B2AC8D68-8124-EC0A-50AA-D683DBC9A9A7}"/>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657A9AED-001F-87C2-F42F-5B9280F3592B}"/>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C5305F4B-84B5-90D6-E82B-95C9BB369F05}"/>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F9A8DA3F-5A35-0034-E4EF-73BC2A25D2D4}"/>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89512321-B78D-8F40-9636-88CEB2D4B5E4}"/>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1501DE30-2854-DCF1-69CC-94BCBE4A990F}"/>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BF7B9B67-BD87-7804-2E4B-C3A420B3826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682DA0F9-55D7-877A-8659-C858BB5E0802}"/>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63E95F8B-493E-74EA-B56E-875D32623D05}"/>
                </a:ext>
              </a:extLst>
            </p:cNvPr>
            <p:cNvGrpSpPr/>
            <p:nvPr/>
          </p:nvGrpSpPr>
          <p:grpSpPr>
            <a:xfrm>
              <a:off x="3332172" y="3612445"/>
              <a:ext cx="828864" cy="649832"/>
              <a:chOff x="3181400" y="3612445"/>
              <a:chExt cx="911750" cy="649832"/>
            </a:xfrm>
          </p:grpSpPr>
          <p:grpSp>
            <p:nvGrpSpPr>
              <p:cNvPr id="225" name="Group 42">
                <a:extLst>
                  <a:ext uri="{FF2B5EF4-FFF2-40B4-BE49-F238E27FC236}">
                    <a16:creationId xmlns:a16="http://schemas.microsoft.com/office/drawing/2014/main" id="{08769C0E-16EE-6542-5041-04ACCF78010F}"/>
                  </a:ext>
                </a:extLst>
              </p:cNvPr>
              <p:cNvGrpSpPr/>
              <p:nvPr/>
            </p:nvGrpSpPr>
            <p:grpSpPr>
              <a:xfrm>
                <a:off x="3181400" y="3612445"/>
                <a:ext cx="911750" cy="649832"/>
                <a:chOff x="0" y="-47625"/>
                <a:chExt cx="396217" cy="282396"/>
              </a:xfrm>
            </p:grpSpPr>
            <p:sp>
              <p:nvSpPr>
                <p:cNvPr id="226" name="Freeform 43">
                  <a:extLst>
                    <a:ext uri="{FF2B5EF4-FFF2-40B4-BE49-F238E27FC236}">
                      <a16:creationId xmlns:a16="http://schemas.microsoft.com/office/drawing/2014/main" id="{5E04E082-FD05-79D8-FD29-A6C677A7BABC}"/>
                    </a:ext>
                  </a:extLst>
                </p:cNvPr>
                <p:cNvSpPr/>
                <p:nvPr/>
              </p:nvSpPr>
              <p:spPr>
                <a:xfrm>
                  <a:off x="0" y="0"/>
                  <a:ext cx="340349"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6F34AFE5-DF36-16D5-58F9-A3ACB5EA8C9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0181B9B1-AE67-3AF4-3974-358F00605FEA}"/>
                  </a:ext>
                </a:extLst>
              </p:cNvPr>
              <p:cNvSpPr txBox="1"/>
              <p:nvPr/>
            </p:nvSpPr>
            <p:spPr>
              <a:xfrm>
                <a:off x="3202750" y="3835786"/>
                <a:ext cx="704258" cy="279797"/>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A12CDE47-40BE-8A65-7DBD-7D4A3CA8975F}"/>
                </a:ext>
              </a:extLst>
            </p:cNvPr>
            <p:cNvGrpSpPr/>
            <p:nvPr/>
          </p:nvGrpSpPr>
          <p:grpSpPr>
            <a:xfrm>
              <a:off x="4293542" y="3612445"/>
              <a:ext cx="911750" cy="649832"/>
              <a:chOff x="4373054" y="3612445"/>
              <a:chExt cx="911750" cy="649832"/>
            </a:xfrm>
          </p:grpSpPr>
          <p:grpSp>
            <p:nvGrpSpPr>
              <p:cNvPr id="228" name="Group 45">
                <a:extLst>
                  <a:ext uri="{FF2B5EF4-FFF2-40B4-BE49-F238E27FC236}">
                    <a16:creationId xmlns:a16="http://schemas.microsoft.com/office/drawing/2014/main" id="{3F2F2167-88CE-DDB6-532A-2F1B04D67BF1}"/>
                  </a:ext>
                </a:extLst>
              </p:cNvPr>
              <p:cNvGrpSpPr/>
              <p:nvPr/>
            </p:nvGrpSpPr>
            <p:grpSpPr>
              <a:xfrm>
                <a:off x="4373054" y="3612445"/>
                <a:ext cx="911750" cy="649832"/>
                <a:chOff x="0" y="-47625"/>
                <a:chExt cx="396217" cy="282396"/>
              </a:xfrm>
            </p:grpSpPr>
            <p:sp>
              <p:nvSpPr>
                <p:cNvPr id="230" name="TextBox 47">
                  <a:extLst>
                    <a:ext uri="{FF2B5EF4-FFF2-40B4-BE49-F238E27FC236}">
                      <a16:creationId xmlns:a16="http://schemas.microsoft.com/office/drawing/2014/main" id="{F8410566-5F2B-B049-5ECD-E871E3E63577}"/>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C28020E7-4D20-04F3-084A-A9DCF3F96FA9}"/>
                    </a:ext>
                  </a:extLst>
                </p:cNvPr>
                <p:cNvSpPr/>
                <p:nvPr/>
              </p:nvSpPr>
              <p:spPr>
                <a:xfrm>
                  <a:off x="55248" y="0"/>
                  <a:ext cx="340969"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16826936-76A4-10DF-46BD-39C15968F8B1}"/>
                  </a:ext>
                </a:extLst>
              </p:cNvPr>
              <p:cNvSpPr txBox="1"/>
              <p:nvPr/>
            </p:nvSpPr>
            <p:spPr>
              <a:xfrm>
                <a:off x="4467976" y="3763804"/>
                <a:ext cx="813990" cy="419695"/>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C2D458CE-C612-2601-598B-8F5C993AD607}"/>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3A74F8EA-0D27-A712-6F72-82A7121F631A}"/>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2617F969-86B4-1875-6870-B81BD2803C82}"/>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E043A991-7447-9D1A-7CD6-CCF45939822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CB3CC614-64BE-C0D1-5CCC-DB59C2660840}"/>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B45A2591-DDB5-AA24-C450-3A2B0E18DF01}"/>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D</a:t>
            </a:r>
          </a:p>
        </p:txBody>
      </p:sp>
      <p:sp>
        <p:nvSpPr>
          <p:cNvPr id="2" name="TextBox 51">
            <a:extLst>
              <a:ext uri="{FF2B5EF4-FFF2-40B4-BE49-F238E27FC236}">
                <a16:creationId xmlns:a16="http://schemas.microsoft.com/office/drawing/2014/main" id="{15422276-AD4D-4F6C-8D05-623844E262E6}"/>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67272493-8B76-E9D7-3904-3CF85D611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sp>
        <p:nvSpPr>
          <p:cNvPr id="6" name="Freeform 113">
            <a:extLst>
              <a:ext uri="{FF2B5EF4-FFF2-40B4-BE49-F238E27FC236}">
                <a16:creationId xmlns:a16="http://schemas.microsoft.com/office/drawing/2014/main" id="{6CD121B8-48DA-98C4-3A16-324C3D608D5B}"/>
              </a:ext>
            </a:extLst>
          </p:cNvPr>
          <p:cNvSpPr/>
          <p:nvPr/>
        </p:nvSpPr>
        <p:spPr>
          <a:xfrm>
            <a:off x="2095826" y="5375467"/>
            <a:ext cx="190500" cy="190500"/>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1600"/>
          </a:p>
        </p:txBody>
      </p:sp>
      <p:sp>
        <p:nvSpPr>
          <p:cNvPr id="10" name="TextBox 124">
            <a:extLst>
              <a:ext uri="{FF2B5EF4-FFF2-40B4-BE49-F238E27FC236}">
                <a16:creationId xmlns:a16="http://schemas.microsoft.com/office/drawing/2014/main" id="{8EB55685-FCF9-2BFD-3E00-86313175792C}"/>
              </a:ext>
            </a:extLst>
          </p:cNvPr>
          <p:cNvSpPr txBox="1"/>
          <p:nvPr/>
        </p:nvSpPr>
        <p:spPr>
          <a:xfrm>
            <a:off x="2345409" y="5342602"/>
            <a:ext cx="877501" cy="307777"/>
          </a:xfrm>
          <a:prstGeom prst="rect">
            <a:avLst/>
          </a:prstGeom>
        </p:spPr>
        <p:txBody>
          <a:bodyPr lIns="0" tIns="0" rIns="0" bIns="0" rtlCol="0" anchor="t">
            <a:spAutoFit/>
          </a:bodyPr>
          <a:lstStyle/>
          <a:p>
            <a:pPr>
              <a:lnSpc>
                <a:spcPts val="1200"/>
              </a:lnSpc>
            </a:pPr>
            <a:r>
              <a:rPr lang="en-US" sz="1100" dirty="0">
                <a:solidFill>
                  <a:srgbClr val="FFFFFF"/>
                </a:solidFill>
                <a:latin typeface="Arial"/>
                <a:ea typeface="Arial"/>
                <a:cs typeface="Arial"/>
                <a:sym typeface="Arial"/>
              </a:rPr>
              <a:t>Data </a:t>
            </a:r>
            <a:br>
              <a:rPr lang="en-US" sz="1100" dirty="0">
                <a:solidFill>
                  <a:srgbClr val="FFFFFF"/>
                </a:solidFill>
                <a:latin typeface="Arial"/>
                <a:ea typeface="Arial"/>
                <a:cs typeface="Arial"/>
                <a:sym typeface="Arial"/>
              </a:rPr>
            </a:br>
            <a:r>
              <a:rPr lang="en-US" sz="1100" dirty="0">
                <a:solidFill>
                  <a:srgbClr val="FFFFFF"/>
                </a:solidFill>
                <a:latin typeface="Arial"/>
                <a:ea typeface="Arial"/>
                <a:cs typeface="Arial"/>
                <a:sym typeface="Arial"/>
              </a:rPr>
              <a:t>Users</a:t>
            </a:r>
          </a:p>
        </p:txBody>
      </p:sp>
      <p:grpSp>
        <p:nvGrpSpPr>
          <p:cNvPr id="11" name="Group 3">
            <a:extLst>
              <a:ext uri="{FF2B5EF4-FFF2-40B4-BE49-F238E27FC236}">
                <a16:creationId xmlns:a16="http://schemas.microsoft.com/office/drawing/2014/main" id="{13B0DB2B-FFDD-4ABB-D65F-253E0D6A0A65}"/>
              </a:ext>
            </a:extLst>
          </p:cNvPr>
          <p:cNvGrpSpPr/>
          <p:nvPr/>
        </p:nvGrpSpPr>
        <p:grpSpPr>
          <a:xfrm>
            <a:off x="372610" y="1447848"/>
            <a:ext cx="1791927" cy="3413524"/>
            <a:chOff x="0" y="0"/>
            <a:chExt cx="1036469" cy="1538668"/>
          </a:xfrm>
        </p:grpSpPr>
        <p:sp>
          <p:nvSpPr>
            <p:cNvPr id="12" name="Freeform 4">
              <a:extLst>
                <a:ext uri="{FF2B5EF4-FFF2-40B4-BE49-F238E27FC236}">
                  <a16:creationId xmlns:a16="http://schemas.microsoft.com/office/drawing/2014/main" id="{EE6226B9-96BB-73D4-F2DE-6189806D7388}"/>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3" name="TextBox 5">
              <a:extLst>
                <a:ext uri="{FF2B5EF4-FFF2-40B4-BE49-F238E27FC236}">
                  <a16:creationId xmlns:a16="http://schemas.microsoft.com/office/drawing/2014/main" id="{8B81AEC7-AACB-DDAE-9301-9562D48BD41D}"/>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5" name="Group 12">
            <a:extLst>
              <a:ext uri="{FF2B5EF4-FFF2-40B4-BE49-F238E27FC236}">
                <a16:creationId xmlns:a16="http://schemas.microsoft.com/office/drawing/2014/main" id="{7C3D2C17-DA0E-9343-4887-FC5B7F23D99D}"/>
              </a:ext>
            </a:extLst>
          </p:cNvPr>
          <p:cNvGrpSpPr/>
          <p:nvPr/>
        </p:nvGrpSpPr>
        <p:grpSpPr>
          <a:xfrm>
            <a:off x="527429" y="1212327"/>
            <a:ext cx="1492385" cy="476923"/>
            <a:chOff x="0" y="-14351"/>
            <a:chExt cx="863210" cy="302279"/>
          </a:xfrm>
        </p:grpSpPr>
        <p:sp>
          <p:nvSpPr>
            <p:cNvPr id="16" name="Freeform 13">
              <a:extLst>
                <a:ext uri="{FF2B5EF4-FFF2-40B4-BE49-F238E27FC236}">
                  <a16:creationId xmlns:a16="http://schemas.microsoft.com/office/drawing/2014/main" id="{C774A57E-D0D4-2589-540A-2A03E4B36FC5}"/>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a:p>
          </p:txBody>
        </p:sp>
        <p:sp>
          <p:nvSpPr>
            <p:cNvPr id="17" name="TextBox 14">
              <a:extLst>
                <a:ext uri="{FF2B5EF4-FFF2-40B4-BE49-F238E27FC236}">
                  <a16:creationId xmlns:a16="http://schemas.microsoft.com/office/drawing/2014/main" id="{8F389E71-5DA8-D778-EBF5-8E37A590132C}"/>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REGULATORS, MAIN AGGREGATORS</a:t>
              </a:r>
            </a:p>
          </p:txBody>
        </p:sp>
      </p:grpSp>
      <p:grpSp>
        <p:nvGrpSpPr>
          <p:cNvPr id="18" name="Group 21">
            <a:extLst>
              <a:ext uri="{FF2B5EF4-FFF2-40B4-BE49-F238E27FC236}">
                <a16:creationId xmlns:a16="http://schemas.microsoft.com/office/drawing/2014/main" id="{598BDEEA-F449-B50B-E07B-6C643BF55E87}"/>
              </a:ext>
            </a:extLst>
          </p:cNvPr>
          <p:cNvGrpSpPr/>
          <p:nvPr/>
        </p:nvGrpSpPr>
        <p:grpSpPr>
          <a:xfrm>
            <a:off x="500216" y="1977965"/>
            <a:ext cx="1536714" cy="523170"/>
            <a:chOff x="0" y="0"/>
            <a:chExt cx="888850" cy="475316"/>
          </a:xfrm>
        </p:grpSpPr>
        <p:sp>
          <p:nvSpPr>
            <p:cNvPr id="19" name="Freeform 22">
              <a:extLst>
                <a:ext uri="{FF2B5EF4-FFF2-40B4-BE49-F238E27FC236}">
                  <a16:creationId xmlns:a16="http://schemas.microsoft.com/office/drawing/2014/main" id="{F03D4C1A-40C4-ABD4-6093-994ED3A638CA}"/>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 name="TextBox 23">
              <a:extLst>
                <a:ext uri="{FF2B5EF4-FFF2-40B4-BE49-F238E27FC236}">
                  <a16:creationId xmlns:a16="http://schemas.microsoft.com/office/drawing/2014/main" id="{F52D433B-95A7-389A-69EB-105A3DE950CA}"/>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21" name="TextBox 52">
            <a:extLst>
              <a:ext uri="{FF2B5EF4-FFF2-40B4-BE49-F238E27FC236}">
                <a16:creationId xmlns:a16="http://schemas.microsoft.com/office/drawing/2014/main" id="{7D13ECB5-4A75-CB07-A945-DC724BDF6F79}"/>
              </a:ext>
            </a:extLst>
          </p:cNvPr>
          <p:cNvSpPr txBox="1"/>
          <p:nvPr/>
        </p:nvSpPr>
        <p:spPr>
          <a:xfrm>
            <a:off x="547640" y="2158451"/>
            <a:ext cx="1441863" cy="158975"/>
          </a:xfrm>
          <a:prstGeom prst="rect">
            <a:avLst/>
          </a:prstGeom>
        </p:spPr>
        <p:txBody>
          <a:bodyPr lIns="0" tIns="0" rIns="0" bIns="0" rtlCol="0" anchor="t">
            <a:spAutoFit/>
          </a:bodyPr>
          <a:lstStyle/>
          <a:p>
            <a:pPr algn="ctr">
              <a:lnSpc>
                <a:spcPts val="1519"/>
              </a:lnSpc>
              <a:spcBef>
                <a:spcPct val="0"/>
              </a:spcBef>
            </a:pPr>
            <a:r>
              <a:rPr lang="en-US" sz="1266">
                <a:solidFill>
                  <a:srgbClr val="FFFFFF"/>
                </a:solidFill>
                <a:latin typeface="Calibri (MS)"/>
                <a:ea typeface="Calibri (MS)"/>
                <a:cs typeface="Calibri (MS)"/>
                <a:sym typeface="Calibri (MS)"/>
              </a:rPr>
              <a:t>Financial Regulator</a:t>
            </a:r>
          </a:p>
        </p:txBody>
      </p:sp>
      <p:grpSp>
        <p:nvGrpSpPr>
          <p:cNvPr id="133" name="Group 4">
            <a:extLst>
              <a:ext uri="{FF2B5EF4-FFF2-40B4-BE49-F238E27FC236}">
                <a16:creationId xmlns:a16="http://schemas.microsoft.com/office/drawing/2014/main" id="{19D19348-64A3-416E-63F0-E3F45572A8A9}"/>
              </a:ext>
            </a:extLst>
          </p:cNvPr>
          <p:cNvGrpSpPr/>
          <p:nvPr/>
        </p:nvGrpSpPr>
        <p:grpSpPr>
          <a:xfrm>
            <a:off x="2812361" y="5254919"/>
            <a:ext cx="1570896" cy="389307"/>
            <a:chOff x="3924098" y="6189194"/>
            <a:chExt cx="1727984" cy="389307"/>
          </a:xfrm>
        </p:grpSpPr>
        <p:grpSp>
          <p:nvGrpSpPr>
            <p:cNvPr id="134" name="Group 115">
              <a:extLst>
                <a:ext uri="{FF2B5EF4-FFF2-40B4-BE49-F238E27FC236}">
                  <a16:creationId xmlns:a16="http://schemas.microsoft.com/office/drawing/2014/main" id="{0E81FA84-9DF5-3824-EC57-072502B5BD23}"/>
                </a:ext>
              </a:extLst>
            </p:cNvPr>
            <p:cNvGrpSpPr/>
            <p:nvPr/>
          </p:nvGrpSpPr>
          <p:grpSpPr>
            <a:xfrm>
              <a:off x="3924098" y="6189194"/>
              <a:ext cx="190500" cy="311051"/>
              <a:chOff x="0" y="-47625"/>
              <a:chExt cx="75259" cy="122884"/>
            </a:xfrm>
          </p:grpSpPr>
          <p:sp>
            <p:nvSpPr>
              <p:cNvPr id="136" name="Freeform 116">
                <a:extLst>
                  <a:ext uri="{FF2B5EF4-FFF2-40B4-BE49-F238E27FC236}">
                    <a16:creationId xmlns:a16="http://schemas.microsoft.com/office/drawing/2014/main" id="{DA6AC275-724E-5B96-C8C5-85C0DCBCF454}"/>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C43C3C"/>
              </a:solidFill>
              <a:ln w="47625" cap="sq">
                <a:solidFill>
                  <a:schemeClr val="accent1"/>
                </a:solidFill>
                <a:prstDash val="solid"/>
                <a:miter/>
              </a:ln>
            </p:spPr>
            <p:txBody>
              <a:bodyPr/>
              <a:lstStyle/>
              <a:p>
                <a:endParaRPr lang="en-US" sz="1600"/>
              </a:p>
            </p:txBody>
          </p:sp>
          <p:sp>
            <p:nvSpPr>
              <p:cNvPr id="137" name="TextBox 117">
                <a:extLst>
                  <a:ext uri="{FF2B5EF4-FFF2-40B4-BE49-F238E27FC236}">
                    <a16:creationId xmlns:a16="http://schemas.microsoft.com/office/drawing/2014/main" id="{FA8B3853-880C-BBDB-4055-2900934B1BE0}"/>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135" name="TextBox 125">
              <a:extLst>
                <a:ext uri="{FF2B5EF4-FFF2-40B4-BE49-F238E27FC236}">
                  <a16:creationId xmlns:a16="http://schemas.microsoft.com/office/drawing/2014/main" id="{04A81A66-F071-39A0-BF47-8C25BE9D5FAE}"/>
                </a:ext>
              </a:extLst>
            </p:cNvPr>
            <p:cNvSpPr txBox="1"/>
            <p:nvPr/>
          </p:nvSpPr>
          <p:spPr>
            <a:xfrm>
              <a:off x="4252653" y="6270724"/>
              <a:ext cx="1399429" cy="307777"/>
            </a:xfrm>
            <a:prstGeom prst="rect">
              <a:avLst/>
            </a:prstGeom>
          </p:spPr>
          <p:txBody>
            <a:bodyPr wrap="square" lIns="0" tIns="0" rIns="0" bIns="0" rtlCol="0" anchor="t">
              <a:spAutoFit/>
            </a:bodyPr>
            <a:lstStyle/>
            <a:p>
              <a:pPr>
                <a:lnSpc>
                  <a:spcPts val="1200"/>
                </a:lnSpc>
              </a:pPr>
              <a:r>
                <a:rPr lang="en-US" sz="1100" dirty="0">
                  <a:solidFill>
                    <a:srgbClr val="FFFFFF"/>
                  </a:solidFill>
                  <a:latin typeface="Arial"/>
                  <a:ea typeface="Arial"/>
                  <a:cs typeface="Arial"/>
                  <a:sym typeface="Arial"/>
                </a:rPr>
                <a:t>Proposed Code National Aggregator</a:t>
              </a:r>
            </a:p>
          </p:txBody>
        </p:sp>
      </p:grpSp>
      <p:sp>
        <p:nvSpPr>
          <p:cNvPr id="147" name="Freeform 22">
            <a:extLst>
              <a:ext uri="{FF2B5EF4-FFF2-40B4-BE49-F238E27FC236}">
                <a16:creationId xmlns:a16="http://schemas.microsoft.com/office/drawing/2014/main" id="{C1425ED0-E543-B8F8-53C7-C18767AAA187}"/>
              </a:ext>
            </a:extLst>
          </p:cNvPr>
          <p:cNvSpPr/>
          <p:nvPr/>
        </p:nvSpPr>
        <p:spPr>
          <a:xfrm>
            <a:off x="503247" y="3007608"/>
            <a:ext cx="1536714" cy="63303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C43C3C"/>
          </a:solidFill>
          <a:ln w="85725" cap="sq">
            <a:solidFill>
              <a:schemeClr val="accent5"/>
            </a:solidFill>
            <a:prstDash val="solid"/>
            <a:miter/>
          </a:ln>
        </p:spPr>
        <p:txBody>
          <a:bodyPr anchor="ctr"/>
          <a:lstStyle/>
          <a:p>
            <a:pPr algn="ctr"/>
            <a:r>
              <a:rPr lang="en-US" sz="1200">
                <a:solidFill>
                  <a:srgbClr val="FFFFFF"/>
                </a:solidFill>
                <a:latin typeface="Calibri (MS)"/>
                <a:ea typeface="Calibri (MS)"/>
                <a:cs typeface="Calibri (MS)"/>
                <a:sym typeface="Calibri (MS)"/>
              </a:rPr>
              <a:t>PROPOSED CODE AGGREGATOR</a:t>
            </a:r>
            <a:endParaRPr lang="en-US" sz="1200"/>
          </a:p>
        </p:txBody>
      </p:sp>
      <p:cxnSp>
        <p:nvCxnSpPr>
          <p:cNvPr id="161" name="Conector recto de flecha 160">
            <a:extLst>
              <a:ext uri="{FF2B5EF4-FFF2-40B4-BE49-F238E27FC236}">
                <a16:creationId xmlns:a16="http://schemas.microsoft.com/office/drawing/2014/main" id="{76D14A85-0850-5C02-0C73-D98EF4B82C0C}"/>
              </a:ext>
            </a:extLst>
          </p:cNvPr>
          <p:cNvCxnSpPr>
            <a:cxnSpLocks/>
          </p:cNvCxnSpPr>
          <p:nvPr/>
        </p:nvCxnSpPr>
        <p:spPr>
          <a:xfrm flipV="1">
            <a:off x="2961861" y="3123309"/>
            <a:ext cx="0" cy="517335"/>
          </a:xfrm>
          <a:prstGeom prst="straightConnector1">
            <a:avLst/>
          </a:prstGeom>
          <a:ln w="38100">
            <a:solidFill>
              <a:srgbClr val="9B206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4" name="Conector recto de flecha 163">
            <a:extLst>
              <a:ext uri="{FF2B5EF4-FFF2-40B4-BE49-F238E27FC236}">
                <a16:creationId xmlns:a16="http://schemas.microsoft.com/office/drawing/2014/main" id="{93D306AE-79F5-CB2F-1EFD-3CACD0A5E1EF}"/>
              </a:ext>
            </a:extLst>
          </p:cNvPr>
          <p:cNvCxnSpPr>
            <a:cxnSpLocks/>
          </p:cNvCxnSpPr>
          <p:nvPr/>
        </p:nvCxnSpPr>
        <p:spPr>
          <a:xfrm flipH="1">
            <a:off x="2174477" y="2321471"/>
            <a:ext cx="443839"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ector: angular 169">
            <a:extLst>
              <a:ext uri="{FF2B5EF4-FFF2-40B4-BE49-F238E27FC236}">
                <a16:creationId xmlns:a16="http://schemas.microsoft.com/office/drawing/2014/main" id="{DF4F7E14-8153-8C06-8ED9-1A6BC155D7DC}"/>
              </a:ext>
            </a:extLst>
          </p:cNvPr>
          <p:cNvCxnSpPr>
            <a:cxnSpLocks/>
          </p:cNvCxnSpPr>
          <p:nvPr/>
        </p:nvCxnSpPr>
        <p:spPr>
          <a:xfrm rot="10800000" flipV="1">
            <a:off x="1162879" y="2751994"/>
            <a:ext cx="1455437" cy="235736"/>
          </a:xfrm>
          <a:prstGeom prst="bentConnector3">
            <a:avLst>
              <a:gd name="adj1" fmla="val 99852"/>
            </a:avLst>
          </a:prstGeom>
          <a:ln w="38100">
            <a:solidFill>
              <a:srgbClr val="0B375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19">
            <a:extLst>
              <a:ext uri="{FF2B5EF4-FFF2-40B4-BE49-F238E27FC236}">
                <a16:creationId xmlns:a16="http://schemas.microsoft.com/office/drawing/2014/main" id="{F944F5EB-D7AE-E01F-2C22-9F9773DCD5A9}"/>
              </a:ext>
            </a:extLst>
          </p:cNvPr>
          <p:cNvSpPr txBox="1"/>
          <p:nvPr/>
        </p:nvSpPr>
        <p:spPr>
          <a:xfrm>
            <a:off x="8813152" y="1432031"/>
            <a:ext cx="3200404" cy="5170646"/>
          </a:xfrm>
          <a:prstGeom prst="rect">
            <a:avLst/>
          </a:prstGeom>
        </p:spPr>
        <p:txBody>
          <a:bodyPr wrap="square" lIns="0" tIns="0" rIns="0" bIns="0" rtlCol="0" anchor="t">
            <a:spAutoFit/>
          </a:bodyPr>
          <a:lstStyle/>
          <a:p>
            <a:pPr marL="266700" indent="-266700" algn="just">
              <a:buAutoNum type="arabicParenR"/>
            </a:pPr>
            <a:r>
              <a:rPr lang="en-US" sz="1400" dirty="0">
                <a:solidFill>
                  <a:schemeClr val="bg1"/>
                </a:solidFill>
              </a:rPr>
              <a:t>Visualize the data flow between entities using the arrows from the legend. Use different colors for sex-disaggregated and non-disaggregated data reporting.</a:t>
            </a:r>
          </a:p>
          <a:p>
            <a:pPr marL="266700" algn="just"/>
            <a:r>
              <a:rPr lang="en-US" sz="1400" dirty="0">
                <a:solidFill>
                  <a:schemeClr val="bg1"/>
                </a:solidFill>
              </a:rPr>
              <a:t>You can include brief notes on the data arrows to indicate the type or scope of data being reported.</a:t>
            </a:r>
          </a:p>
          <a:p>
            <a:pPr marL="266700" algn="just"/>
            <a:endParaRPr lang="en-US" sz="1400" dirty="0">
              <a:solidFill>
                <a:schemeClr val="bg1"/>
              </a:solidFill>
            </a:endParaRPr>
          </a:p>
          <a:p>
            <a:pPr marL="266700" indent="-266700" algn="just">
              <a:buFont typeface="+mj-lt"/>
              <a:buAutoNum type="arabicParenR" startAt="2"/>
            </a:pPr>
            <a:r>
              <a:rPr lang="en-US" sz="1400" dirty="0">
                <a:solidFill>
                  <a:schemeClr val="bg1"/>
                </a:solidFill>
              </a:rPr>
              <a:t>After mapping the current WMSME data flow in your country, analyze the findings to design a proposed data reporting flow (including what could be reported by whom and what data sources might be proposed to use for sex-disaggregation of the data). </a:t>
            </a:r>
          </a:p>
          <a:p>
            <a:pPr marL="266700" indent="-266700" algn="just">
              <a:buFont typeface="+mj-lt"/>
              <a:buAutoNum type="arabicParenR" startAt="2"/>
            </a:pPr>
            <a:endParaRPr lang="en-US" sz="1400" dirty="0">
              <a:solidFill>
                <a:schemeClr val="bg1"/>
              </a:solidFill>
            </a:endParaRPr>
          </a:p>
          <a:p>
            <a:pPr marL="266700" indent="-266700" algn="just">
              <a:buFont typeface="+mj-lt"/>
              <a:buAutoNum type="arabicParenR" startAt="2"/>
            </a:pPr>
            <a:r>
              <a:rPr lang="en-US" sz="1400" dirty="0">
                <a:solidFill>
                  <a:schemeClr val="bg1"/>
                </a:solidFill>
              </a:rPr>
              <a:t>Determine which stakeholder(s) could be identified as the National Aggregator(s) for the Code. For more details on the Aggregator role and responsibilities, please refer to </a:t>
            </a:r>
            <a:r>
              <a:rPr lang="en-US" sz="1400">
                <a:solidFill>
                  <a:schemeClr val="bg1"/>
                </a:solidFill>
              </a:rPr>
              <a:t>the </a:t>
            </a:r>
            <a:br>
              <a:rPr lang="en-US" sz="1400">
                <a:solidFill>
                  <a:schemeClr val="bg1"/>
                </a:solidFill>
              </a:rPr>
            </a:br>
            <a:r>
              <a:rPr lang="en-US" sz="1400" b="1">
                <a:solidFill>
                  <a:schemeClr val="accent6"/>
                </a:solidFill>
                <a:hlinkClick r:id="rId4">
                  <a:extLst>
                    <a:ext uri="{A12FA001-AC4F-418D-AE19-62706E023703}">
                      <ahyp:hlinkClr xmlns:ahyp="http://schemas.microsoft.com/office/drawing/2018/hyperlinkcolor" val="tx"/>
                    </a:ext>
                  </a:extLst>
                </a:hlinkClick>
              </a:rPr>
              <a:t>WE </a:t>
            </a:r>
            <a:r>
              <a:rPr lang="en-US" sz="1400" b="1" dirty="0">
                <a:solidFill>
                  <a:schemeClr val="accent6"/>
                </a:solidFill>
                <a:hlinkClick r:id="rId4">
                  <a:extLst>
                    <a:ext uri="{A12FA001-AC4F-418D-AE19-62706E023703}">
                      <ahyp:hlinkClr xmlns:ahyp="http://schemas.microsoft.com/office/drawing/2018/hyperlinkcolor" val="tx"/>
                    </a:ext>
                  </a:extLst>
                </a:hlinkClick>
              </a:rPr>
              <a:t>Finance Code Implementation Guide - Step 2A: Establish Roles and Responsibilities</a:t>
            </a:r>
            <a:r>
              <a:rPr lang="en-US" sz="1400" dirty="0">
                <a:solidFill>
                  <a:schemeClr val="bg1"/>
                </a:solidFill>
              </a:rPr>
              <a:t>.</a:t>
            </a:r>
          </a:p>
        </p:txBody>
      </p:sp>
      <p:grpSp>
        <p:nvGrpSpPr>
          <p:cNvPr id="163" name="Group 162">
            <a:extLst>
              <a:ext uri="{FF2B5EF4-FFF2-40B4-BE49-F238E27FC236}">
                <a16:creationId xmlns:a16="http://schemas.microsoft.com/office/drawing/2014/main" id="{C4148C99-89B3-548C-D58D-5AFCD6032942}"/>
              </a:ext>
            </a:extLst>
          </p:cNvPr>
          <p:cNvGrpSpPr/>
          <p:nvPr/>
        </p:nvGrpSpPr>
        <p:grpSpPr>
          <a:xfrm>
            <a:off x="4582414" y="5347043"/>
            <a:ext cx="4215441" cy="315870"/>
            <a:chOff x="4406602" y="6083624"/>
            <a:chExt cx="4215441" cy="315870"/>
          </a:xfrm>
        </p:grpSpPr>
        <p:sp>
          <p:nvSpPr>
            <p:cNvPr id="149" name="TextBox 129">
              <a:extLst>
                <a:ext uri="{FF2B5EF4-FFF2-40B4-BE49-F238E27FC236}">
                  <a16:creationId xmlns:a16="http://schemas.microsoft.com/office/drawing/2014/main" id="{651133AB-E742-C5B9-7749-4F596DB66CA5}"/>
                </a:ext>
              </a:extLst>
            </p:cNvPr>
            <p:cNvSpPr txBox="1"/>
            <p:nvPr/>
          </p:nvSpPr>
          <p:spPr>
            <a:xfrm>
              <a:off x="4683090" y="6091717"/>
              <a:ext cx="1201959" cy="307777"/>
            </a:xfrm>
            <a:prstGeom prst="rect">
              <a:avLst/>
            </a:prstGeom>
          </p:spPr>
          <p:txBody>
            <a:bodyPr wrap="square" lIns="0" tIns="0" rIns="0" bIns="0" rtlCol="0" anchor="t">
              <a:spAutoFit/>
            </a:bodyPr>
            <a:lstStyle/>
            <a:p>
              <a:pPr>
                <a:lnSpc>
                  <a:spcPts val="1200"/>
                </a:lnSpc>
              </a:pPr>
              <a:r>
                <a:rPr lang="en-US" sz="1100" dirty="0">
                  <a:solidFill>
                    <a:schemeClr val="bg1"/>
                  </a:solidFill>
                  <a:latin typeface="Arial"/>
                  <a:ea typeface="Arial"/>
                  <a:cs typeface="Arial"/>
                  <a:sym typeface="Arial"/>
                </a:rPr>
                <a:t>Sex-disaggregated data reporting</a:t>
              </a:r>
            </a:p>
          </p:txBody>
        </p:sp>
        <p:sp>
          <p:nvSpPr>
            <p:cNvPr id="150" name="TextBox 130">
              <a:extLst>
                <a:ext uri="{FF2B5EF4-FFF2-40B4-BE49-F238E27FC236}">
                  <a16:creationId xmlns:a16="http://schemas.microsoft.com/office/drawing/2014/main" id="{ED8404B4-2458-DC64-0688-FD6BC50E8E2B}"/>
                </a:ext>
              </a:extLst>
            </p:cNvPr>
            <p:cNvSpPr txBox="1"/>
            <p:nvPr/>
          </p:nvSpPr>
          <p:spPr>
            <a:xfrm>
              <a:off x="6306952" y="6083624"/>
              <a:ext cx="808847" cy="307777"/>
            </a:xfrm>
            <a:prstGeom prst="rect">
              <a:avLst/>
            </a:prstGeom>
          </p:spPr>
          <p:txBody>
            <a:bodyPr wrap="square" lIns="0" tIns="0" rIns="0" bIns="0" rtlCol="0" anchor="t">
              <a:spAutoFit/>
            </a:bodyPr>
            <a:lstStyle/>
            <a:p>
              <a:pPr>
                <a:lnSpc>
                  <a:spcPts val="1200"/>
                </a:lnSpc>
              </a:pPr>
              <a:r>
                <a:rPr lang="en-US" sz="1100" dirty="0">
                  <a:solidFill>
                    <a:schemeClr val="bg1"/>
                  </a:solidFill>
                  <a:latin typeface="Arial"/>
                  <a:ea typeface="Arial"/>
                  <a:cs typeface="Arial"/>
                  <a:sym typeface="Arial"/>
                </a:rPr>
                <a:t>Data reporting</a:t>
              </a:r>
            </a:p>
          </p:txBody>
        </p:sp>
        <p:sp>
          <p:nvSpPr>
            <p:cNvPr id="151" name="TextBox 131">
              <a:extLst>
                <a:ext uri="{FF2B5EF4-FFF2-40B4-BE49-F238E27FC236}">
                  <a16:creationId xmlns:a16="http://schemas.microsoft.com/office/drawing/2014/main" id="{CD724A07-0AAB-321C-C69B-A6CC81111548}"/>
                </a:ext>
              </a:extLst>
            </p:cNvPr>
            <p:cNvSpPr txBox="1"/>
            <p:nvPr/>
          </p:nvSpPr>
          <p:spPr>
            <a:xfrm>
              <a:off x="7426255" y="6091717"/>
              <a:ext cx="1195788" cy="307777"/>
            </a:xfrm>
            <a:prstGeom prst="rect">
              <a:avLst/>
            </a:prstGeom>
          </p:spPr>
          <p:txBody>
            <a:bodyPr wrap="square" lIns="0" tIns="0" rIns="0" bIns="0" rtlCol="0" anchor="t">
              <a:spAutoFit/>
            </a:bodyPr>
            <a:lstStyle/>
            <a:p>
              <a:pPr>
                <a:lnSpc>
                  <a:spcPts val="1200"/>
                </a:lnSpc>
              </a:pPr>
              <a:r>
                <a:rPr lang="en-US" sz="1100" dirty="0">
                  <a:solidFill>
                    <a:schemeClr val="bg1"/>
                  </a:solidFill>
                  <a:latin typeface="Arial"/>
                  <a:ea typeface="Arial"/>
                  <a:cs typeface="Arial"/>
                  <a:sym typeface="Arial"/>
                </a:rPr>
                <a:t>Proposed </a:t>
              </a:r>
              <a:br>
                <a:rPr lang="en-US" sz="1100" dirty="0">
                  <a:solidFill>
                    <a:schemeClr val="bg1"/>
                  </a:solidFill>
                  <a:latin typeface="Arial"/>
                  <a:ea typeface="Arial"/>
                  <a:cs typeface="Arial"/>
                  <a:sym typeface="Arial"/>
                </a:rPr>
              </a:br>
              <a:r>
                <a:rPr lang="en-US" sz="1100" dirty="0">
                  <a:solidFill>
                    <a:schemeClr val="bg1"/>
                  </a:solidFill>
                  <a:latin typeface="Arial"/>
                  <a:ea typeface="Arial"/>
                  <a:cs typeface="Arial"/>
                  <a:sym typeface="Arial"/>
                </a:rPr>
                <a:t>data reporting</a:t>
              </a:r>
            </a:p>
          </p:txBody>
        </p:sp>
        <p:cxnSp>
          <p:nvCxnSpPr>
            <p:cNvPr id="152" name="Straight Arrow Connector 151">
              <a:extLst>
                <a:ext uri="{FF2B5EF4-FFF2-40B4-BE49-F238E27FC236}">
                  <a16:creationId xmlns:a16="http://schemas.microsoft.com/office/drawing/2014/main" id="{8E47DE48-CCDD-2F18-726B-125135B673E9}"/>
                </a:ext>
              </a:extLst>
            </p:cNvPr>
            <p:cNvCxnSpPr>
              <a:cxnSpLocks/>
            </p:cNvCxnSpPr>
            <p:nvPr/>
          </p:nvCxnSpPr>
          <p:spPr>
            <a:xfrm>
              <a:off x="4406602" y="6245605"/>
              <a:ext cx="247837"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AC07925-9F8C-4BA2-D7DD-53A401A8ABC0}"/>
                </a:ext>
              </a:extLst>
            </p:cNvPr>
            <p:cNvCxnSpPr>
              <a:cxnSpLocks/>
            </p:cNvCxnSpPr>
            <p:nvPr/>
          </p:nvCxnSpPr>
          <p:spPr>
            <a:xfrm>
              <a:off x="6024778" y="6237513"/>
              <a:ext cx="24783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4A2476A-AE27-0B57-746F-37D5A08F88D8}"/>
                </a:ext>
              </a:extLst>
            </p:cNvPr>
            <p:cNvCxnSpPr>
              <a:cxnSpLocks/>
            </p:cNvCxnSpPr>
            <p:nvPr/>
          </p:nvCxnSpPr>
          <p:spPr>
            <a:xfrm>
              <a:off x="7115799" y="6245605"/>
              <a:ext cx="247837"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83DDAF3E-6859-8FB1-086F-71D62FD6DEC4}"/>
              </a:ext>
            </a:extLst>
          </p:cNvPr>
          <p:cNvCxnSpPr/>
          <p:nvPr/>
        </p:nvCxnSpPr>
        <p:spPr>
          <a:xfrm>
            <a:off x="6200590" y="2246309"/>
            <a:ext cx="0" cy="123671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E51B78F-F88B-0604-B734-A08C4262DCC3}"/>
              </a:ext>
            </a:extLst>
          </p:cNvPr>
          <p:cNvCxnSpPr>
            <a:cxnSpLocks/>
          </p:cNvCxnSpPr>
          <p:nvPr/>
        </p:nvCxnSpPr>
        <p:spPr>
          <a:xfrm>
            <a:off x="4844647" y="3470812"/>
            <a:ext cx="0" cy="16983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D344416-A584-2662-2309-C202B252B649}"/>
              </a:ext>
            </a:extLst>
          </p:cNvPr>
          <p:cNvCxnSpPr>
            <a:cxnSpLocks/>
          </p:cNvCxnSpPr>
          <p:nvPr/>
        </p:nvCxnSpPr>
        <p:spPr>
          <a:xfrm flipH="1" flipV="1">
            <a:off x="4831556" y="3464719"/>
            <a:ext cx="1369034" cy="60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129">
            <a:extLst>
              <a:ext uri="{FF2B5EF4-FFF2-40B4-BE49-F238E27FC236}">
                <a16:creationId xmlns:a16="http://schemas.microsoft.com/office/drawing/2014/main" id="{A2FE4744-BFED-91F7-96E0-72C72533E4E3}"/>
              </a:ext>
            </a:extLst>
          </p:cNvPr>
          <p:cNvSpPr txBox="1"/>
          <p:nvPr/>
        </p:nvSpPr>
        <p:spPr>
          <a:xfrm>
            <a:off x="534324" y="6151411"/>
            <a:ext cx="8044440" cy="153888"/>
          </a:xfrm>
          <a:prstGeom prst="rect">
            <a:avLst/>
          </a:prstGeom>
          <a:ln>
            <a:noFill/>
          </a:ln>
        </p:spPr>
        <p:txBody>
          <a:bodyPr wrap="square" lIns="0" tIns="0" rIns="0" bIns="0" rtlCol="0" anchor="t">
            <a:spAutoFit/>
          </a:bodyPr>
          <a:lstStyle/>
          <a:p>
            <a:pPr>
              <a:lnSpc>
                <a:spcPts val="1200"/>
              </a:lnSpc>
            </a:pPr>
            <a:r>
              <a:rPr lang="en-US" sz="1100" dirty="0">
                <a:latin typeface="Arial"/>
                <a:ea typeface="Arial"/>
                <a:cs typeface="Arial"/>
                <a:sym typeface="Arial"/>
              </a:rPr>
              <a:t>Sex-disaggregated data reporting: Current data flow between institutions with sex-disaggregated information</a:t>
            </a:r>
          </a:p>
        </p:txBody>
      </p:sp>
      <p:cxnSp>
        <p:nvCxnSpPr>
          <p:cNvPr id="5" name="Straight Arrow Connector 151">
            <a:extLst>
              <a:ext uri="{FF2B5EF4-FFF2-40B4-BE49-F238E27FC236}">
                <a16:creationId xmlns:a16="http://schemas.microsoft.com/office/drawing/2014/main" id="{56B833B3-CA47-F4FC-3248-24B35651E543}"/>
              </a:ext>
            </a:extLst>
          </p:cNvPr>
          <p:cNvCxnSpPr>
            <a:cxnSpLocks/>
          </p:cNvCxnSpPr>
          <p:nvPr/>
        </p:nvCxnSpPr>
        <p:spPr>
          <a:xfrm>
            <a:off x="257836" y="6221865"/>
            <a:ext cx="247837"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29">
            <a:extLst>
              <a:ext uri="{FF2B5EF4-FFF2-40B4-BE49-F238E27FC236}">
                <a16:creationId xmlns:a16="http://schemas.microsoft.com/office/drawing/2014/main" id="{906196BC-F3C7-0D2C-36EB-79431ECCF7E4}"/>
              </a:ext>
            </a:extLst>
          </p:cNvPr>
          <p:cNvSpPr txBox="1"/>
          <p:nvPr/>
        </p:nvSpPr>
        <p:spPr>
          <a:xfrm>
            <a:off x="534324" y="6353280"/>
            <a:ext cx="8044440" cy="153888"/>
          </a:xfrm>
          <a:prstGeom prst="rect">
            <a:avLst/>
          </a:prstGeom>
          <a:ln>
            <a:noFill/>
          </a:ln>
        </p:spPr>
        <p:txBody>
          <a:bodyPr wrap="square" lIns="0" tIns="0" rIns="0" bIns="0" rtlCol="0" anchor="t">
            <a:spAutoFit/>
          </a:bodyPr>
          <a:lstStyle/>
          <a:p>
            <a:pPr>
              <a:lnSpc>
                <a:spcPts val="1200"/>
              </a:lnSpc>
            </a:pPr>
            <a:r>
              <a:rPr lang="en-US" sz="1100" dirty="0">
                <a:latin typeface="Arial"/>
                <a:ea typeface="Arial"/>
                <a:cs typeface="Arial"/>
                <a:sym typeface="Arial"/>
              </a:rPr>
              <a:t>Data reporting: Current data flow between institutions</a:t>
            </a:r>
          </a:p>
        </p:txBody>
      </p:sp>
      <p:cxnSp>
        <p:nvCxnSpPr>
          <p:cNvPr id="14" name="Straight Arrow Connector 151">
            <a:extLst>
              <a:ext uri="{FF2B5EF4-FFF2-40B4-BE49-F238E27FC236}">
                <a16:creationId xmlns:a16="http://schemas.microsoft.com/office/drawing/2014/main" id="{EA4FE0A8-D497-A362-F4C8-EA0B0535F32D}"/>
              </a:ext>
            </a:extLst>
          </p:cNvPr>
          <p:cNvCxnSpPr>
            <a:cxnSpLocks/>
          </p:cNvCxnSpPr>
          <p:nvPr/>
        </p:nvCxnSpPr>
        <p:spPr>
          <a:xfrm>
            <a:off x="257836" y="6423734"/>
            <a:ext cx="247837" cy="0"/>
          </a:xfrm>
          <a:prstGeom prst="straightConnector1">
            <a:avLst/>
          </a:prstGeom>
          <a:ln w="38100">
            <a:solidFill>
              <a:srgbClr val="9B2068"/>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29">
            <a:extLst>
              <a:ext uri="{FF2B5EF4-FFF2-40B4-BE49-F238E27FC236}">
                <a16:creationId xmlns:a16="http://schemas.microsoft.com/office/drawing/2014/main" id="{AB6C558D-380D-997E-5B7F-C11F960BF5EE}"/>
              </a:ext>
            </a:extLst>
          </p:cNvPr>
          <p:cNvSpPr txBox="1"/>
          <p:nvPr/>
        </p:nvSpPr>
        <p:spPr>
          <a:xfrm>
            <a:off x="534326" y="6540877"/>
            <a:ext cx="8044440" cy="153888"/>
          </a:xfrm>
          <a:prstGeom prst="rect">
            <a:avLst/>
          </a:prstGeom>
          <a:ln>
            <a:noFill/>
          </a:ln>
        </p:spPr>
        <p:txBody>
          <a:bodyPr wrap="square" lIns="0" tIns="0" rIns="0" bIns="0" rtlCol="0" anchor="t">
            <a:spAutoFit/>
          </a:bodyPr>
          <a:lstStyle/>
          <a:p>
            <a:pPr>
              <a:lnSpc>
                <a:spcPts val="1200"/>
              </a:lnSpc>
            </a:pPr>
            <a:r>
              <a:rPr lang="en-US" sz="1100" dirty="0">
                <a:latin typeface="Arial"/>
                <a:ea typeface="Arial"/>
                <a:cs typeface="Arial"/>
                <a:sym typeface="Arial"/>
              </a:rPr>
              <a:t>Proposed data reporting: Proposed data flow between institutions with sex-disaggregated information</a:t>
            </a:r>
          </a:p>
        </p:txBody>
      </p:sp>
      <p:cxnSp>
        <p:nvCxnSpPr>
          <p:cNvPr id="139" name="Straight Arrow Connector 151">
            <a:extLst>
              <a:ext uri="{FF2B5EF4-FFF2-40B4-BE49-F238E27FC236}">
                <a16:creationId xmlns:a16="http://schemas.microsoft.com/office/drawing/2014/main" id="{51C8F7F6-8F10-DEC1-EFDA-CCF826A33534}"/>
              </a:ext>
            </a:extLst>
          </p:cNvPr>
          <p:cNvCxnSpPr>
            <a:cxnSpLocks/>
          </p:cNvCxnSpPr>
          <p:nvPr/>
        </p:nvCxnSpPr>
        <p:spPr>
          <a:xfrm>
            <a:off x="257838" y="6611331"/>
            <a:ext cx="2478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58EB8C-C0C3-410D-A518-419D694A1137}"/>
              </a:ext>
            </a:extLst>
          </p:cNvPr>
          <p:cNvSpPr txBox="1"/>
          <p:nvPr/>
        </p:nvSpPr>
        <p:spPr>
          <a:xfrm>
            <a:off x="3005482" y="3178873"/>
            <a:ext cx="1325414" cy="369332"/>
          </a:xfrm>
          <a:prstGeom prst="rect">
            <a:avLst/>
          </a:prstGeom>
          <a:noFill/>
        </p:spPr>
        <p:txBody>
          <a:bodyPr wrap="square" rtlCol="0">
            <a:spAutoFit/>
          </a:bodyPr>
          <a:lstStyle/>
          <a:p>
            <a:r>
              <a:rPr lang="en-US" sz="900" i="1" dirty="0"/>
              <a:t>Loan data not including gender marker</a:t>
            </a:r>
          </a:p>
        </p:txBody>
      </p:sp>
      <p:sp>
        <p:nvSpPr>
          <p:cNvPr id="24" name="TextBox 23">
            <a:extLst>
              <a:ext uri="{FF2B5EF4-FFF2-40B4-BE49-F238E27FC236}">
                <a16:creationId xmlns:a16="http://schemas.microsoft.com/office/drawing/2014/main" id="{AACB1B9A-B752-1517-9268-A5BA3D1CD59B}"/>
              </a:ext>
            </a:extLst>
          </p:cNvPr>
          <p:cNvSpPr txBox="1"/>
          <p:nvPr/>
        </p:nvSpPr>
        <p:spPr>
          <a:xfrm>
            <a:off x="2384574" y="1613735"/>
            <a:ext cx="1325414" cy="369332"/>
          </a:xfrm>
          <a:prstGeom prst="rect">
            <a:avLst/>
          </a:prstGeom>
          <a:noFill/>
        </p:spPr>
        <p:txBody>
          <a:bodyPr wrap="square" rtlCol="0">
            <a:spAutoFit/>
          </a:bodyPr>
          <a:lstStyle/>
          <a:p>
            <a:r>
              <a:rPr lang="en-US" sz="900" i="1" dirty="0"/>
              <a:t>Sex-</a:t>
            </a:r>
            <a:r>
              <a:rPr lang="en-US" sz="900" i="1" dirty="0" err="1"/>
              <a:t>disagg</a:t>
            </a:r>
            <a:r>
              <a:rPr lang="en-US" sz="900" i="1" dirty="0"/>
              <a:t>. data on deposits and credit (#,$)</a:t>
            </a:r>
          </a:p>
        </p:txBody>
      </p:sp>
      <p:cxnSp>
        <p:nvCxnSpPr>
          <p:cNvPr id="141" name="Straight Connector 140">
            <a:extLst>
              <a:ext uri="{FF2B5EF4-FFF2-40B4-BE49-F238E27FC236}">
                <a16:creationId xmlns:a16="http://schemas.microsoft.com/office/drawing/2014/main" id="{8888D5F4-4294-534A-11B0-63F7A01F1218}"/>
              </a:ext>
            </a:extLst>
          </p:cNvPr>
          <p:cNvCxnSpPr/>
          <p:nvPr/>
        </p:nvCxnSpPr>
        <p:spPr>
          <a:xfrm>
            <a:off x="2466343" y="1947688"/>
            <a:ext cx="1029667" cy="0"/>
          </a:xfrm>
          <a:prstGeom prst="line">
            <a:avLst/>
          </a:prstGeom>
          <a:ln w="12700">
            <a:solidFill>
              <a:srgbClr val="B3B82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B064D10-F29C-0796-26DD-73F394D2DD56}"/>
              </a:ext>
            </a:extLst>
          </p:cNvPr>
          <p:cNvCxnSpPr>
            <a:cxnSpLocks/>
          </p:cNvCxnSpPr>
          <p:nvPr/>
        </p:nvCxnSpPr>
        <p:spPr>
          <a:xfrm>
            <a:off x="2466343" y="1947688"/>
            <a:ext cx="0" cy="358087"/>
          </a:xfrm>
          <a:prstGeom prst="line">
            <a:avLst/>
          </a:prstGeom>
          <a:ln w="12700">
            <a:solidFill>
              <a:srgbClr val="B3B822"/>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5CAA51FD-B45F-ACEC-366E-4AC822A86A98}"/>
              </a:ext>
            </a:extLst>
          </p:cNvPr>
          <p:cNvCxnSpPr>
            <a:endCxn id="282" idx="1"/>
          </p:cNvCxnSpPr>
          <p:nvPr/>
        </p:nvCxnSpPr>
        <p:spPr>
          <a:xfrm flipV="1">
            <a:off x="4184650" y="3884201"/>
            <a:ext cx="313143" cy="203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48" name="TextBox 147">
            <a:extLst>
              <a:ext uri="{FF2B5EF4-FFF2-40B4-BE49-F238E27FC236}">
                <a16:creationId xmlns:a16="http://schemas.microsoft.com/office/drawing/2014/main" id="{4D284CB2-1DD8-9460-675D-AFCB9C7EBCB8}"/>
              </a:ext>
            </a:extLst>
          </p:cNvPr>
          <p:cNvSpPr txBox="1"/>
          <p:nvPr/>
        </p:nvSpPr>
        <p:spPr>
          <a:xfrm>
            <a:off x="4211662" y="4173291"/>
            <a:ext cx="1325414" cy="369332"/>
          </a:xfrm>
          <a:prstGeom prst="rect">
            <a:avLst/>
          </a:prstGeom>
          <a:noFill/>
        </p:spPr>
        <p:txBody>
          <a:bodyPr wrap="square" rtlCol="0">
            <a:spAutoFit/>
          </a:bodyPr>
          <a:lstStyle/>
          <a:p>
            <a:r>
              <a:rPr lang="en-US" sz="900" i="1" dirty="0"/>
              <a:t>Ownership data, including gender marker</a:t>
            </a:r>
          </a:p>
        </p:txBody>
      </p:sp>
      <p:cxnSp>
        <p:nvCxnSpPr>
          <p:cNvPr id="155" name="Straight Connector 154">
            <a:extLst>
              <a:ext uri="{FF2B5EF4-FFF2-40B4-BE49-F238E27FC236}">
                <a16:creationId xmlns:a16="http://schemas.microsoft.com/office/drawing/2014/main" id="{84D8925A-3746-2AFF-6739-F8FF5E40E21D}"/>
              </a:ext>
            </a:extLst>
          </p:cNvPr>
          <p:cNvCxnSpPr>
            <a:cxnSpLocks/>
          </p:cNvCxnSpPr>
          <p:nvPr/>
        </p:nvCxnSpPr>
        <p:spPr>
          <a:xfrm>
            <a:off x="4220913" y="4503364"/>
            <a:ext cx="1241115"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6" name="Straight Connector 155">
            <a:extLst>
              <a:ext uri="{FF2B5EF4-FFF2-40B4-BE49-F238E27FC236}">
                <a16:creationId xmlns:a16="http://schemas.microsoft.com/office/drawing/2014/main" id="{5BCA6FCC-BA3E-6318-4720-0F501A3F7B1A}"/>
              </a:ext>
            </a:extLst>
          </p:cNvPr>
          <p:cNvCxnSpPr>
            <a:cxnSpLocks/>
          </p:cNvCxnSpPr>
          <p:nvPr/>
        </p:nvCxnSpPr>
        <p:spPr>
          <a:xfrm>
            <a:off x="4227872" y="3884201"/>
            <a:ext cx="0" cy="622339"/>
          </a:xfrm>
          <a:prstGeom prst="line">
            <a:avLst/>
          </a:prstGeom>
          <a:ln w="12700"/>
        </p:spPr>
        <p:style>
          <a:lnRef idx="1">
            <a:schemeClr val="accent2"/>
          </a:lnRef>
          <a:fillRef idx="0">
            <a:schemeClr val="accent2"/>
          </a:fillRef>
          <a:effectRef idx="0">
            <a:schemeClr val="accent2"/>
          </a:effectRef>
          <a:fontRef idx="minor">
            <a:schemeClr val="tx1"/>
          </a:fontRef>
        </p:style>
      </p:cxnSp>
      <p:grpSp>
        <p:nvGrpSpPr>
          <p:cNvPr id="140" name="Group 9">
            <a:extLst>
              <a:ext uri="{FF2B5EF4-FFF2-40B4-BE49-F238E27FC236}">
                <a16:creationId xmlns:a16="http://schemas.microsoft.com/office/drawing/2014/main" id="{BEDE2E6F-1985-E2B7-D9AB-E9FEA6B50654}"/>
              </a:ext>
            </a:extLst>
          </p:cNvPr>
          <p:cNvGrpSpPr/>
          <p:nvPr/>
        </p:nvGrpSpPr>
        <p:grpSpPr>
          <a:xfrm>
            <a:off x="6532658" y="1447555"/>
            <a:ext cx="1988441" cy="3413817"/>
            <a:chOff x="0" y="0"/>
            <a:chExt cx="1045576" cy="1538668"/>
          </a:xfrm>
        </p:grpSpPr>
        <p:sp>
          <p:nvSpPr>
            <p:cNvPr id="143" name="Freeform 10">
              <a:extLst>
                <a:ext uri="{FF2B5EF4-FFF2-40B4-BE49-F238E27FC236}">
                  <a16:creationId xmlns:a16="http://schemas.microsoft.com/office/drawing/2014/main" id="{5B5C822F-4DA8-107F-C050-53DDF21DDA73}"/>
                </a:ext>
              </a:extLst>
            </p:cNvPr>
            <p:cNvSpPr/>
            <p:nvPr/>
          </p:nvSpPr>
          <p:spPr>
            <a:xfrm>
              <a:off x="0" y="0"/>
              <a:ext cx="1045576" cy="1538668"/>
            </a:xfrm>
            <a:custGeom>
              <a:avLst/>
              <a:gdLst/>
              <a:ahLst/>
              <a:cxnLst/>
              <a:rect l="l" t="t" r="r" b="b"/>
              <a:pathLst>
                <a:path w="1045576" h="1538668">
                  <a:moveTo>
                    <a:pt x="37053" y="0"/>
                  </a:moveTo>
                  <a:lnTo>
                    <a:pt x="1008523" y="0"/>
                  </a:lnTo>
                  <a:cubicBezTo>
                    <a:pt x="1018350" y="0"/>
                    <a:pt x="1027775" y="3904"/>
                    <a:pt x="1034723" y="10852"/>
                  </a:cubicBezTo>
                  <a:cubicBezTo>
                    <a:pt x="1041672" y="17801"/>
                    <a:pt x="1045576" y="27226"/>
                    <a:pt x="1045576" y="37053"/>
                  </a:cubicBezTo>
                  <a:lnTo>
                    <a:pt x="1045576" y="1501616"/>
                  </a:lnTo>
                  <a:cubicBezTo>
                    <a:pt x="1045576" y="1522079"/>
                    <a:pt x="1028987" y="1538668"/>
                    <a:pt x="1008523" y="1538668"/>
                  </a:cubicBezTo>
                  <a:lnTo>
                    <a:pt x="37053" y="1538668"/>
                  </a:lnTo>
                  <a:cubicBezTo>
                    <a:pt x="16589" y="1538668"/>
                    <a:pt x="0" y="1522079"/>
                    <a:pt x="0" y="1501616"/>
                  </a:cubicBezTo>
                  <a:lnTo>
                    <a:pt x="0" y="37053"/>
                  </a:lnTo>
                  <a:cubicBezTo>
                    <a:pt x="0" y="16589"/>
                    <a:pt x="16589" y="0"/>
                    <a:pt x="3705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44" name="TextBox 11">
              <a:extLst>
                <a:ext uri="{FF2B5EF4-FFF2-40B4-BE49-F238E27FC236}">
                  <a16:creationId xmlns:a16="http://schemas.microsoft.com/office/drawing/2014/main" id="{2EF99925-0B20-2478-5A24-FBD95C44660F}"/>
                </a:ext>
              </a:extLst>
            </p:cNvPr>
            <p:cNvSpPr txBox="1"/>
            <p:nvPr/>
          </p:nvSpPr>
          <p:spPr>
            <a:xfrm>
              <a:off x="0" y="-47625"/>
              <a:ext cx="1045576" cy="1586293"/>
            </a:xfrm>
            <a:prstGeom prst="rect">
              <a:avLst/>
            </a:prstGeom>
          </p:spPr>
          <p:txBody>
            <a:bodyPr lIns="33867" tIns="33867" rIns="33867" bIns="33867" rtlCol="0" anchor="ctr"/>
            <a:lstStyle/>
            <a:p>
              <a:pPr algn="ctr">
                <a:lnSpc>
                  <a:spcPts val="1680"/>
                </a:lnSpc>
              </a:pPr>
              <a:endParaRPr sz="1200"/>
            </a:p>
          </p:txBody>
        </p:sp>
      </p:grpSp>
      <p:grpSp>
        <p:nvGrpSpPr>
          <p:cNvPr id="145" name="Group 18">
            <a:extLst>
              <a:ext uri="{FF2B5EF4-FFF2-40B4-BE49-F238E27FC236}">
                <a16:creationId xmlns:a16="http://schemas.microsoft.com/office/drawing/2014/main" id="{64B62C74-4030-9BD5-CFA3-BF41F2FB2B56}"/>
              </a:ext>
            </a:extLst>
          </p:cNvPr>
          <p:cNvGrpSpPr/>
          <p:nvPr/>
        </p:nvGrpSpPr>
        <p:grpSpPr>
          <a:xfrm>
            <a:off x="6892261" y="1183306"/>
            <a:ext cx="1351845" cy="458492"/>
            <a:chOff x="0" y="0"/>
            <a:chExt cx="781920" cy="264179"/>
          </a:xfrm>
        </p:grpSpPr>
        <p:sp>
          <p:nvSpPr>
            <p:cNvPr id="158" name="Freeform 19">
              <a:extLst>
                <a:ext uri="{FF2B5EF4-FFF2-40B4-BE49-F238E27FC236}">
                  <a16:creationId xmlns:a16="http://schemas.microsoft.com/office/drawing/2014/main" id="{13D9A84A-CF6D-924E-AE5D-91FE72AA8EA7}"/>
                </a:ext>
              </a:extLst>
            </p:cNvPr>
            <p:cNvSpPr/>
            <p:nvPr/>
          </p:nvSpPr>
          <p:spPr>
            <a:xfrm>
              <a:off x="0" y="0"/>
              <a:ext cx="781920" cy="264179"/>
            </a:xfrm>
            <a:custGeom>
              <a:avLst/>
              <a:gdLst/>
              <a:ahLst/>
              <a:cxnLst/>
              <a:rect l="l" t="t" r="r" b="b"/>
              <a:pathLst>
                <a:path w="781920" h="264179">
                  <a:moveTo>
                    <a:pt x="91270" y="0"/>
                  </a:moveTo>
                  <a:lnTo>
                    <a:pt x="690650" y="0"/>
                  </a:lnTo>
                  <a:cubicBezTo>
                    <a:pt x="741057" y="0"/>
                    <a:pt x="781920" y="40863"/>
                    <a:pt x="781920" y="91270"/>
                  </a:cubicBezTo>
                  <a:lnTo>
                    <a:pt x="781920" y="172909"/>
                  </a:lnTo>
                  <a:cubicBezTo>
                    <a:pt x="781920" y="223316"/>
                    <a:pt x="741057" y="264179"/>
                    <a:pt x="690650" y="264179"/>
                  </a:cubicBezTo>
                  <a:lnTo>
                    <a:pt x="91270" y="264179"/>
                  </a:lnTo>
                  <a:cubicBezTo>
                    <a:pt x="40863" y="264179"/>
                    <a:pt x="0" y="223316"/>
                    <a:pt x="0" y="172909"/>
                  </a:cubicBezTo>
                  <a:lnTo>
                    <a:pt x="0" y="91270"/>
                  </a:lnTo>
                  <a:cubicBezTo>
                    <a:pt x="0" y="40863"/>
                    <a:pt x="40863" y="0"/>
                    <a:pt x="91270" y="0"/>
                  </a:cubicBezTo>
                  <a:close/>
                </a:path>
              </a:pathLst>
            </a:custGeom>
            <a:solidFill>
              <a:schemeClr val="bg1">
                <a:lumMod val="50000"/>
              </a:schemeClr>
            </a:solidFill>
            <a:ln cap="rnd">
              <a:noFill/>
              <a:prstDash val="solid"/>
              <a:round/>
            </a:ln>
          </p:spPr>
          <p:txBody>
            <a:bodyPr/>
            <a:lstStyle/>
            <a:p>
              <a:endParaRPr lang="en-US" sz="1200" b="1"/>
            </a:p>
          </p:txBody>
        </p:sp>
        <p:sp>
          <p:nvSpPr>
            <p:cNvPr id="159" name="TextBox 20">
              <a:extLst>
                <a:ext uri="{FF2B5EF4-FFF2-40B4-BE49-F238E27FC236}">
                  <a16:creationId xmlns:a16="http://schemas.microsoft.com/office/drawing/2014/main" id="{DF660780-8C8A-86DF-8ECC-9461D2E919A8}"/>
                </a:ext>
              </a:extLst>
            </p:cNvPr>
            <p:cNvSpPr txBox="1"/>
            <p:nvPr/>
          </p:nvSpPr>
          <p:spPr>
            <a:xfrm>
              <a:off x="0" y="-38100"/>
              <a:ext cx="781920"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OTHER STAKEHOLDERS</a:t>
              </a:r>
            </a:p>
          </p:txBody>
        </p:sp>
      </p:grpSp>
      <p:grpSp>
        <p:nvGrpSpPr>
          <p:cNvPr id="160" name="Group 64">
            <a:extLst>
              <a:ext uri="{FF2B5EF4-FFF2-40B4-BE49-F238E27FC236}">
                <a16:creationId xmlns:a16="http://schemas.microsoft.com/office/drawing/2014/main" id="{76031294-EFD2-3D0D-92BE-7A5249C4E7BB}"/>
              </a:ext>
            </a:extLst>
          </p:cNvPr>
          <p:cNvGrpSpPr/>
          <p:nvPr/>
        </p:nvGrpSpPr>
        <p:grpSpPr>
          <a:xfrm>
            <a:off x="6594940" y="1740675"/>
            <a:ext cx="1888266" cy="297132"/>
            <a:chOff x="0" y="0"/>
            <a:chExt cx="902637" cy="117385"/>
          </a:xfrm>
        </p:grpSpPr>
        <p:sp>
          <p:nvSpPr>
            <p:cNvPr id="162" name="Freeform 65">
              <a:extLst>
                <a:ext uri="{FF2B5EF4-FFF2-40B4-BE49-F238E27FC236}">
                  <a16:creationId xmlns:a16="http://schemas.microsoft.com/office/drawing/2014/main" id="{33371E18-0DF2-4EEE-C1B9-80EF6ECB81E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65" name="TextBox 66">
              <a:extLst>
                <a:ext uri="{FF2B5EF4-FFF2-40B4-BE49-F238E27FC236}">
                  <a16:creationId xmlns:a16="http://schemas.microsoft.com/office/drawing/2014/main" id="{7EC0A4ED-8AB8-1061-394D-5AAB50F00B9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166" name="Group 67">
            <a:extLst>
              <a:ext uri="{FF2B5EF4-FFF2-40B4-BE49-F238E27FC236}">
                <a16:creationId xmlns:a16="http://schemas.microsoft.com/office/drawing/2014/main" id="{6FB21728-F799-F702-A702-CC9C719A2121}"/>
              </a:ext>
            </a:extLst>
          </p:cNvPr>
          <p:cNvGrpSpPr/>
          <p:nvPr/>
        </p:nvGrpSpPr>
        <p:grpSpPr>
          <a:xfrm>
            <a:off x="6594940" y="2155957"/>
            <a:ext cx="1888266" cy="326845"/>
            <a:chOff x="0" y="0"/>
            <a:chExt cx="902637" cy="117385"/>
          </a:xfrm>
        </p:grpSpPr>
        <p:sp>
          <p:nvSpPr>
            <p:cNvPr id="167" name="Freeform 68">
              <a:extLst>
                <a:ext uri="{FF2B5EF4-FFF2-40B4-BE49-F238E27FC236}">
                  <a16:creationId xmlns:a16="http://schemas.microsoft.com/office/drawing/2014/main" id="{2EE35D33-B8DE-37F4-96CF-5CDF63D6CACE}"/>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71" name="TextBox 69">
              <a:extLst>
                <a:ext uri="{FF2B5EF4-FFF2-40B4-BE49-F238E27FC236}">
                  <a16:creationId xmlns:a16="http://schemas.microsoft.com/office/drawing/2014/main" id="{B29FF98A-CF2A-0B16-4501-C06333ACBFEE}"/>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173" name="Group 82">
            <a:extLst>
              <a:ext uri="{FF2B5EF4-FFF2-40B4-BE49-F238E27FC236}">
                <a16:creationId xmlns:a16="http://schemas.microsoft.com/office/drawing/2014/main" id="{F91A5962-54C8-7918-6CA4-AA768F85823D}"/>
              </a:ext>
            </a:extLst>
          </p:cNvPr>
          <p:cNvGrpSpPr/>
          <p:nvPr/>
        </p:nvGrpSpPr>
        <p:grpSpPr>
          <a:xfrm>
            <a:off x="6594940" y="3967349"/>
            <a:ext cx="1888266" cy="297132"/>
            <a:chOff x="0" y="0"/>
            <a:chExt cx="902637" cy="117385"/>
          </a:xfrm>
        </p:grpSpPr>
        <p:sp>
          <p:nvSpPr>
            <p:cNvPr id="174" name="Freeform 83">
              <a:extLst>
                <a:ext uri="{FF2B5EF4-FFF2-40B4-BE49-F238E27FC236}">
                  <a16:creationId xmlns:a16="http://schemas.microsoft.com/office/drawing/2014/main" id="{DFFB2BC2-941D-30C1-4C4F-32B727B1B868}"/>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75" name="TextBox 84">
              <a:extLst>
                <a:ext uri="{FF2B5EF4-FFF2-40B4-BE49-F238E27FC236}">
                  <a16:creationId xmlns:a16="http://schemas.microsoft.com/office/drawing/2014/main" id="{C0EF23A9-AFB6-02E5-7DAC-4B9C57DC4C3B}"/>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176" name="Group 85">
            <a:extLst>
              <a:ext uri="{FF2B5EF4-FFF2-40B4-BE49-F238E27FC236}">
                <a16:creationId xmlns:a16="http://schemas.microsoft.com/office/drawing/2014/main" id="{AC11AF65-54F5-59CD-C830-D6F3188CB65B}"/>
              </a:ext>
            </a:extLst>
          </p:cNvPr>
          <p:cNvGrpSpPr/>
          <p:nvPr/>
        </p:nvGrpSpPr>
        <p:grpSpPr>
          <a:xfrm>
            <a:off x="6594940" y="4382630"/>
            <a:ext cx="1888266" cy="297132"/>
            <a:chOff x="0" y="0"/>
            <a:chExt cx="902637" cy="117385"/>
          </a:xfrm>
        </p:grpSpPr>
        <p:sp>
          <p:nvSpPr>
            <p:cNvPr id="177" name="Freeform 86">
              <a:extLst>
                <a:ext uri="{FF2B5EF4-FFF2-40B4-BE49-F238E27FC236}">
                  <a16:creationId xmlns:a16="http://schemas.microsoft.com/office/drawing/2014/main" id="{2EE0D812-757B-749B-4EBB-DA556574610A}"/>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78" name="TextBox 87">
              <a:extLst>
                <a:ext uri="{FF2B5EF4-FFF2-40B4-BE49-F238E27FC236}">
                  <a16:creationId xmlns:a16="http://schemas.microsoft.com/office/drawing/2014/main" id="{E5F1B3D9-4392-A22D-D3CB-711453594CC1}"/>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79" name="TextBox 101">
            <a:extLst>
              <a:ext uri="{FF2B5EF4-FFF2-40B4-BE49-F238E27FC236}">
                <a16:creationId xmlns:a16="http://schemas.microsoft.com/office/drawing/2014/main" id="{BB0520CD-B2CE-A0E8-B6E7-4CBD6503A484}"/>
              </a:ext>
            </a:extLst>
          </p:cNvPr>
          <p:cNvSpPr txBox="1"/>
          <p:nvPr/>
        </p:nvSpPr>
        <p:spPr>
          <a:xfrm>
            <a:off x="6991617" y="1787641"/>
            <a:ext cx="1070523"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Finance</a:t>
            </a:r>
          </a:p>
        </p:txBody>
      </p:sp>
      <p:sp>
        <p:nvSpPr>
          <p:cNvPr id="180" name="TextBox 102">
            <a:extLst>
              <a:ext uri="{FF2B5EF4-FFF2-40B4-BE49-F238E27FC236}">
                <a16:creationId xmlns:a16="http://schemas.microsoft.com/office/drawing/2014/main" id="{0E1BCD89-D505-0A84-FDBF-A2034A04C0CE}"/>
              </a:ext>
            </a:extLst>
          </p:cNvPr>
          <p:cNvSpPr txBox="1"/>
          <p:nvPr/>
        </p:nvSpPr>
        <p:spPr>
          <a:xfrm>
            <a:off x="6607343" y="2240215"/>
            <a:ext cx="1860027"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Ministries &amp; Agencies</a:t>
            </a:r>
          </a:p>
        </p:txBody>
      </p:sp>
      <p:grpSp>
        <p:nvGrpSpPr>
          <p:cNvPr id="181" name="Group 180">
            <a:extLst>
              <a:ext uri="{FF2B5EF4-FFF2-40B4-BE49-F238E27FC236}">
                <a16:creationId xmlns:a16="http://schemas.microsoft.com/office/drawing/2014/main" id="{30D2F7AE-5F12-3B0B-E99A-7D715A3636E1}"/>
              </a:ext>
            </a:extLst>
          </p:cNvPr>
          <p:cNvGrpSpPr/>
          <p:nvPr/>
        </p:nvGrpSpPr>
        <p:grpSpPr>
          <a:xfrm>
            <a:off x="6594940" y="2600952"/>
            <a:ext cx="1888266" cy="297132"/>
            <a:chOff x="6594940" y="2521399"/>
            <a:chExt cx="1888266" cy="297132"/>
          </a:xfrm>
        </p:grpSpPr>
        <p:grpSp>
          <p:nvGrpSpPr>
            <p:cNvPr id="182" name="Group 70">
              <a:extLst>
                <a:ext uri="{FF2B5EF4-FFF2-40B4-BE49-F238E27FC236}">
                  <a16:creationId xmlns:a16="http://schemas.microsoft.com/office/drawing/2014/main" id="{F0EAC74F-2C57-B7D8-FFAA-44FB3F675523}"/>
                </a:ext>
              </a:extLst>
            </p:cNvPr>
            <p:cNvGrpSpPr/>
            <p:nvPr/>
          </p:nvGrpSpPr>
          <p:grpSpPr>
            <a:xfrm>
              <a:off x="6594940" y="2521399"/>
              <a:ext cx="1888266" cy="297132"/>
              <a:chOff x="0" y="0"/>
              <a:chExt cx="902637" cy="117385"/>
            </a:xfrm>
          </p:grpSpPr>
          <p:sp>
            <p:nvSpPr>
              <p:cNvPr id="184" name="Freeform 71">
                <a:extLst>
                  <a:ext uri="{FF2B5EF4-FFF2-40B4-BE49-F238E27FC236}">
                    <a16:creationId xmlns:a16="http://schemas.microsoft.com/office/drawing/2014/main" id="{7A05E56F-E52D-294E-5387-4B88EB84B22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85" name="TextBox 72">
                <a:extLst>
                  <a:ext uri="{FF2B5EF4-FFF2-40B4-BE49-F238E27FC236}">
                    <a16:creationId xmlns:a16="http://schemas.microsoft.com/office/drawing/2014/main" id="{A82B457A-1FC8-16A0-DDC6-573F6BD0C2A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83" name="TextBox 103">
              <a:extLst>
                <a:ext uri="{FF2B5EF4-FFF2-40B4-BE49-F238E27FC236}">
                  <a16:creationId xmlns:a16="http://schemas.microsoft.com/office/drawing/2014/main" id="{FE0016E7-ED36-32F1-B308-E79D968A6AA2}"/>
                </a:ext>
              </a:extLst>
            </p:cNvPr>
            <p:cNvSpPr txBox="1"/>
            <p:nvPr/>
          </p:nvSpPr>
          <p:spPr>
            <a:xfrm>
              <a:off x="6623178" y="2522200"/>
              <a:ext cx="1831790" cy="295530"/>
            </a:xfrm>
            <a:prstGeom prst="rect">
              <a:avLst/>
            </a:prstGeom>
          </p:spPr>
          <p:txBody>
            <a:bodyPr lIns="0" tIns="0" rIns="0" bIns="0" rtlCol="0" anchor="t">
              <a:spAutoFit/>
            </a:bodyPr>
            <a:lstStyle/>
            <a:p>
              <a:pPr algn="ctr">
                <a:lnSpc>
                  <a:spcPts val="1200"/>
                </a:lnSpc>
                <a:spcBef>
                  <a:spcPct val="0"/>
                </a:spcBef>
              </a:pPr>
              <a:r>
                <a:rPr lang="en-US" sz="900" dirty="0">
                  <a:solidFill>
                    <a:srgbClr val="FFFFFF"/>
                  </a:solidFill>
                  <a:latin typeface="Arial"/>
                  <a:ea typeface="Arial"/>
                  <a:cs typeface="Arial"/>
                  <a:sym typeface="Arial"/>
                </a:rPr>
                <a:t>Industry Associations (Bankers/Microfinance/Fintech/etc.</a:t>
              </a:r>
            </a:p>
          </p:txBody>
        </p:sp>
      </p:grpSp>
      <p:grpSp>
        <p:nvGrpSpPr>
          <p:cNvPr id="186" name="Group 185">
            <a:extLst>
              <a:ext uri="{FF2B5EF4-FFF2-40B4-BE49-F238E27FC236}">
                <a16:creationId xmlns:a16="http://schemas.microsoft.com/office/drawing/2014/main" id="{B7B7AF3C-10A8-2EF0-2F21-A5B1BDF20BDA}"/>
              </a:ext>
            </a:extLst>
          </p:cNvPr>
          <p:cNvGrpSpPr/>
          <p:nvPr/>
        </p:nvGrpSpPr>
        <p:grpSpPr>
          <a:xfrm>
            <a:off x="6594940" y="3016234"/>
            <a:ext cx="1888266" cy="297132"/>
            <a:chOff x="6594940" y="2948321"/>
            <a:chExt cx="1888266" cy="297132"/>
          </a:xfrm>
        </p:grpSpPr>
        <p:grpSp>
          <p:nvGrpSpPr>
            <p:cNvPr id="187" name="Group 76">
              <a:extLst>
                <a:ext uri="{FF2B5EF4-FFF2-40B4-BE49-F238E27FC236}">
                  <a16:creationId xmlns:a16="http://schemas.microsoft.com/office/drawing/2014/main" id="{5A1CF696-10C7-B9FA-1AAF-040C21EDF878}"/>
                </a:ext>
              </a:extLst>
            </p:cNvPr>
            <p:cNvGrpSpPr/>
            <p:nvPr/>
          </p:nvGrpSpPr>
          <p:grpSpPr>
            <a:xfrm>
              <a:off x="6594940" y="2948321"/>
              <a:ext cx="1888266" cy="297132"/>
              <a:chOff x="0" y="0"/>
              <a:chExt cx="902637" cy="117385"/>
            </a:xfrm>
          </p:grpSpPr>
          <p:sp>
            <p:nvSpPr>
              <p:cNvPr id="192" name="Freeform 77">
                <a:extLst>
                  <a:ext uri="{FF2B5EF4-FFF2-40B4-BE49-F238E27FC236}">
                    <a16:creationId xmlns:a16="http://schemas.microsoft.com/office/drawing/2014/main" id="{AC042C64-2DD3-3204-ADDA-15F68618F8F0}"/>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93" name="TextBox 78">
                <a:extLst>
                  <a:ext uri="{FF2B5EF4-FFF2-40B4-BE49-F238E27FC236}">
                    <a16:creationId xmlns:a16="http://schemas.microsoft.com/office/drawing/2014/main" id="{73D1D64F-1757-0557-3C97-6940786110B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88" name="TextBox 105">
              <a:extLst>
                <a:ext uri="{FF2B5EF4-FFF2-40B4-BE49-F238E27FC236}">
                  <a16:creationId xmlns:a16="http://schemas.microsoft.com/office/drawing/2014/main" id="{A98A9901-4984-4FC0-1A7A-DF02B2F94323}"/>
                </a:ext>
              </a:extLst>
            </p:cNvPr>
            <p:cNvSpPr txBox="1"/>
            <p:nvPr/>
          </p:nvSpPr>
          <p:spPr>
            <a:xfrm>
              <a:off x="6812319" y="3011012"/>
              <a:ext cx="1453508"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Donors / Impact Investors</a:t>
              </a:r>
            </a:p>
          </p:txBody>
        </p:sp>
      </p:grpSp>
      <p:grpSp>
        <p:nvGrpSpPr>
          <p:cNvPr id="194" name="Group 193">
            <a:extLst>
              <a:ext uri="{FF2B5EF4-FFF2-40B4-BE49-F238E27FC236}">
                <a16:creationId xmlns:a16="http://schemas.microsoft.com/office/drawing/2014/main" id="{CADD995D-96D0-8505-BBA1-13E91B114A67}"/>
              </a:ext>
            </a:extLst>
          </p:cNvPr>
          <p:cNvGrpSpPr/>
          <p:nvPr/>
        </p:nvGrpSpPr>
        <p:grpSpPr>
          <a:xfrm>
            <a:off x="6594940" y="3431516"/>
            <a:ext cx="1888266" cy="417683"/>
            <a:chOff x="6594940" y="3369215"/>
            <a:chExt cx="1888266" cy="417683"/>
          </a:xfrm>
        </p:grpSpPr>
        <p:grpSp>
          <p:nvGrpSpPr>
            <p:cNvPr id="195" name="Group 79">
              <a:extLst>
                <a:ext uri="{FF2B5EF4-FFF2-40B4-BE49-F238E27FC236}">
                  <a16:creationId xmlns:a16="http://schemas.microsoft.com/office/drawing/2014/main" id="{8D486CF7-3DA9-786D-638B-15C92DB381FD}"/>
                </a:ext>
              </a:extLst>
            </p:cNvPr>
            <p:cNvGrpSpPr/>
            <p:nvPr/>
          </p:nvGrpSpPr>
          <p:grpSpPr>
            <a:xfrm>
              <a:off x="6594940" y="3369215"/>
              <a:ext cx="1888266" cy="417683"/>
              <a:chOff x="-45132" y="-47625"/>
              <a:chExt cx="992901" cy="165010"/>
            </a:xfrm>
          </p:grpSpPr>
          <p:sp>
            <p:nvSpPr>
              <p:cNvPr id="197" name="Freeform 80">
                <a:extLst>
                  <a:ext uri="{FF2B5EF4-FFF2-40B4-BE49-F238E27FC236}">
                    <a16:creationId xmlns:a16="http://schemas.microsoft.com/office/drawing/2014/main" id="{9A9E17E7-70D7-A44B-0849-75A697A19FFE}"/>
                  </a:ext>
                </a:extLst>
              </p:cNvPr>
              <p:cNvSpPr/>
              <p:nvPr/>
            </p:nvSpPr>
            <p:spPr>
              <a:xfrm>
                <a:off x="-45132" y="-33868"/>
                <a:ext cx="992901" cy="142037"/>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01" name="TextBox 81">
                <a:extLst>
                  <a:ext uri="{FF2B5EF4-FFF2-40B4-BE49-F238E27FC236}">
                    <a16:creationId xmlns:a16="http://schemas.microsoft.com/office/drawing/2014/main" id="{2AEDE021-2B67-02D0-D9D8-34E45B1BABE8}"/>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96" name="TextBox 106">
              <a:extLst>
                <a:ext uri="{FF2B5EF4-FFF2-40B4-BE49-F238E27FC236}">
                  <a16:creationId xmlns:a16="http://schemas.microsoft.com/office/drawing/2014/main" id="{6FB76BE5-DE89-474D-F84B-DC726282958A}"/>
                </a:ext>
              </a:extLst>
            </p:cNvPr>
            <p:cNvSpPr txBox="1"/>
            <p:nvPr/>
          </p:nvSpPr>
          <p:spPr>
            <a:xfrm>
              <a:off x="6736172" y="3445257"/>
              <a:ext cx="1611082"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National Chamber of Commerce</a:t>
              </a:r>
            </a:p>
          </p:txBody>
        </p:sp>
      </p:grpSp>
      <p:sp>
        <p:nvSpPr>
          <p:cNvPr id="202" name="TextBox 107">
            <a:extLst>
              <a:ext uri="{FF2B5EF4-FFF2-40B4-BE49-F238E27FC236}">
                <a16:creationId xmlns:a16="http://schemas.microsoft.com/office/drawing/2014/main" id="{F14BD59C-D0B0-FDBE-B20D-5B93CC935D62}"/>
              </a:ext>
            </a:extLst>
          </p:cNvPr>
          <p:cNvSpPr txBox="1"/>
          <p:nvPr/>
        </p:nvSpPr>
        <p:spPr>
          <a:xfrm>
            <a:off x="6549185" y="4063442"/>
            <a:ext cx="1955386"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stakeholders</a:t>
            </a:r>
          </a:p>
        </p:txBody>
      </p:sp>
      <p:sp>
        <p:nvSpPr>
          <p:cNvPr id="203" name="TextBox 108">
            <a:extLst>
              <a:ext uri="{FF2B5EF4-FFF2-40B4-BE49-F238E27FC236}">
                <a16:creationId xmlns:a16="http://schemas.microsoft.com/office/drawing/2014/main" id="{6196FE76-3076-0083-D8D5-8A015872B755}"/>
              </a:ext>
            </a:extLst>
          </p:cNvPr>
          <p:cNvSpPr txBox="1"/>
          <p:nvPr/>
        </p:nvSpPr>
        <p:spPr>
          <a:xfrm>
            <a:off x="7199870" y="4429596"/>
            <a:ext cx="654017"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Investors</a:t>
            </a:r>
          </a:p>
        </p:txBody>
      </p:sp>
      <p:cxnSp>
        <p:nvCxnSpPr>
          <p:cNvPr id="204" name="Conector recto de flecha 156">
            <a:extLst>
              <a:ext uri="{FF2B5EF4-FFF2-40B4-BE49-F238E27FC236}">
                <a16:creationId xmlns:a16="http://schemas.microsoft.com/office/drawing/2014/main" id="{DA2A46DB-BE67-C081-B296-11B47CAD4A04}"/>
              </a:ext>
            </a:extLst>
          </p:cNvPr>
          <p:cNvCxnSpPr>
            <a:cxnSpLocks/>
          </p:cNvCxnSpPr>
          <p:nvPr/>
        </p:nvCxnSpPr>
        <p:spPr>
          <a:xfrm>
            <a:off x="6200590" y="2270231"/>
            <a:ext cx="376513" cy="0"/>
          </a:xfrm>
          <a:prstGeom prst="straightConnector1">
            <a:avLst/>
          </a:prstGeom>
          <a:ln w="38100">
            <a:solidFill>
              <a:srgbClr val="9B20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55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AACE8-7E10-E94D-6A5C-9C2C39415B60}"/>
            </a:ext>
          </a:extLst>
        </p:cNvPr>
        <p:cNvGrpSpPr/>
        <p:nvPr/>
      </p:nvGrpSpPr>
      <p:grpSpPr>
        <a:xfrm>
          <a:off x="0" y="0"/>
          <a:ext cx="0" cy="0"/>
          <a:chOff x="0" y="0"/>
          <a:chExt cx="0" cy="0"/>
        </a:xfrm>
      </p:grpSpPr>
      <p:grpSp>
        <p:nvGrpSpPr>
          <p:cNvPr id="186" name="Group 3">
            <a:extLst>
              <a:ext uri="{FF2B5EF4-FFF2-40B4-BE49-F238E27FC236}">
                <a16:creationId xmlns:a16="http://schemas.microsoft.com/office/drawing/2014/main" id="{BEE1D02A-3DFC-0E6D-1A52-E79A8C032011}"/>
              </a:ext>
            </a:extLst>
          </p:cNvPr>
          <p:cNvGrpSpPr/>
          <p:nvPr/>
        </p:nvGrpSpPr>
        <p:grpSpPr>
          <a:xfrm>
            <a:off x="433876" y="961316"/>
            <a:ext cx="2623561" cy="3032889"/>
            <a:chOff x="0" y="-47625"/>
            <a:chExt cx="1036469" cy="1586293"/>
          </a:xfrm>
        </p:grpSpPr>
        <p:sp>
          <p:nvSpPr>
            <p:cNvPr id="187" name="Freeform 4">
              <a:extLst>
                <a:ext uri="{FF2B5EF4-FFF2-40B4-BE49-F238E27FC236}">
                  <a16:creationId xmlns:a16="http://schemas.microsoft.com/office/drawing/2014/main" id="{61DF3794-FC12-5D53-5950-80DFC27564E3}"/>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88" name="TextBox 5">
              <a:extLst>
                <a:ext uri="{FF2B5EF4-FFF2-40B4-BE49-F238E27FC236}">
                  <a16:creationId xmlns:a16="http://schemas.microsoft.com/office/drawing/2014/main" id="{44006085-4642-6B3E-2D51-53532B79B8C7}"/>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89" name="Group 6">
            <a:extLst>
              <a:ext uri="{FF2B5EF4-FFF2-40B4-BE49-F238E27FC236}">
                <a16:creationId xmlns:a16="http://schemas.microsoft.com/office/drawing/2014/main" id="{EED825B0-F1F4-7541-6091-DA571F67B504}"/>
              </a:ext>
            </a:extLst>
          </p:cNvPr>
          <p:cNvGrpSpPr/>
          <p:nvPr/>
        </p:nvGrpSpPr>
        <p:grpSpPr>
          <a:xfrm>
            <a:off x="3458476" y="961316"/>
            <a:ext cx="5165947" cy="3035348"/>
            <a:chOff x="0" y="-47625"/>
            <a:chExt cx="2040868" cy="1587579"/>
          </a:xfrm>
        </p:grpSpPr>
        <p:sp>
          <p:nvSpPr>
            <p:cNvPr id="190" name="Freeform 7">
              <a:extLst>
                <a:ext uri="{FF2B5EF4-FFF2-40B4-BE49-F238E27FC236}">
                  <a16:creationId xmlns:a16="http://schemas.microsoft.com/office/drawing/2014/main" id="{82611846-3956-A354-EB4F-A86C17638F37}"/>
                </a:ext>
              </a:extLst>
            </p:cNvPr>
            <p:cNvSpPr/>
            <p:nvPr/>
          </p:nvSpPr>
          <p:spPr>
            <a:xfrm>
              <a:off x="0" y="0"/>
              <a:ext cx="2040868" cy="1539954"/>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1" name="TextBox 8">
              <a:extLst>
                <a:ext uri="{FF2B5EF4-FFF2-40B4-BE49-F238E27FC236}">
                  <a16:creationId xmlns:a16="http://schemas.microsoft.com/office/drawing/2014/main" id="{532ED7AD-5A12-4778-A02F-2450F0A0881B}"/>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2" name="Group 9">
            <a:extLst>
              <a:ext uri="{FF2B5EF4-FFF2-40B4-BE49-F238E27FC236}">
                <a16:creationId xmlns:a16="http://schemas.microsoft.com/office/drawing/2014/main" id="{3907E880-B322-CCE8-59CB-8566F528FF5C}"/>
              </a:ext>
            </a:extLst>
          </p:cNvPr>
          <p:cNvGrpSpPr/>
          <p:nvPr/>
        </p:nvGrpSpPr>
        <p:grpSpPr>
          <a:xfrm>
            <a:off x="8836177" y="961316"/>
            <a:ext cx="2727388" cy="3032889"/>
            <a:chOff x="0" y="-47625"/>
            <a:chExt cx="1045576" cy="1586293"/>
          </a:xfrm>
        </p:grpSpPr>
        <p:sp>
          <p:nvSpPr>
            <p:cNvPr id="193" name="Freeform 10">
              <a:extLst>
                <a:ext uri="{FF2B5EF4-FFF2-40B4-BE49-F238E27FC236}">
                  <a16:creationId xmlns:a16="http://schemas.microsoft.com/office/drawing/2014/main" id="{7158142D-79C5-6A20-976B-5E19A4C6FF5F}"/>
                </a:ext>
              </a:extLst>
            </p:cNvPr>
            <p:cNvSpPr/>
            <p:nvPr/>
          </p:nvSpPr>
          <p:spPr>
            <a:xfrm>
              <a:off x="0" y="0"/>
              <a:ext cx="1045576" cy="1538668"/>
            </a:xfrm>
            <a:custGeom>
              <a:avLst/>
              <a:gdLst/>
              <a:ahLst/>
              <a:cxnLst/>
              <a:rect l="l" t="t" r="r" b="b"/>
              <a:pathLst>
                <a:path w="1045576" h="1538668">
                  <a:moveTo>
                    <a:pt x="37053" y="0"/>
                  </a:moveTo>
                  <a:lnTo>
                    <a:pt x="1008523" y="0"/>
                  </a:lnTo>
                  <a:cubicBezTo>
                    <a:pt x="1018350" y="0"/>
                    <a:pt x="1027775" y="3904"/>
                    <a:pt x="1034723" y="10852"/>
                  </a:cubicBezTo>
                  <a:cubicBezTo>
                    <a:pt x="1041672" y="17801"/>
                    <a:pt x="1045576" y="27226"/>
                    <a:pt x="1045576" y="37053"/>
                  </a:cubicBezTo>
                  <a:lnTo>
                    <a:pt x="1045576" y="1501616"/>
                  </a:lnTo>
                  <a:cubicBezTo>
                    <a:pt x="1045576" y="1522079"/>
                    <a:pt x="1028987" y="1538668"/>
                    <a:pt x="1008523" y="1538668"/>
                  </a:cubicBezTo>
                  <a:lnTo>
                    <a:pt x="37053" y="1538668"/>
                  </a:lnTo>
                  <a:cubicBezTo>
                    <a:pt x="16589" y="1538668"/>
                    <a:pt x="0" y="1522079"/>
                    <a:pt x="0" y="1501616"/>
                  </a:cubicBezTo>
                  <a:lnTo>
                    <a:pt x="0" y="37053"/>
                  </a:lnTo>
                  <a:cubicBezTo>
                    <a:pt x="0" y="16589"/>
                    <a:pt x="16589" y="0"/>
                    <a:pt x="3705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4" name="TextBox 11">
              <a:extLst>
                <a:ext uri="{FF2B5EF4-FFF2-40B4-BE49-F238E27FC236}">
                  <a16:creationId xmlns:a16="http://schemas.microsoft.com/office/drawing/2014/main" id="{15961F0E-91A2-C694-29EE-32E6031C6865}"/>
                </a:ext>
              </a:extLst>
            </p:cNvPr>
            <p:cNvSpPr txBox="1"/>
            <p:nvPr/>
          </p:nvSpPr>
          <p:spPr>
            <a:xfrm>
              <a:off x="0" y="-47625"/>
              <a:ext cx="1045576" cy="1586293"/>
            </a:xfrm>
            <a:prstGeom prst="rect">
              <a:avLst/>
            </a:prstGeom>
          </p:spPr>
          <p:txBody>
            <a:bodyPr lIns="33867" tIns="33867" rIns="33867" bIns="33867" rtlCol="0" anchor="ctr"/>
            <a:lstStyle/>
            <a:p>
              <a:pPr algn="ctr">
                <a:lnSpc>
                  <a:spcPts val="1680"/>
                </a:lnSpc>
              </a:pPr>
              <a:endParaRPr sz="1200"/>
            </a:p>
          </p:txBody>
        </p:sp>
      </p:grpSp>
      <p:grpSp>
        <p:nvGrpSpPr>
          <p:cNvPr id="195" name="Group 12">
            <a:extLst>
              <a:ext uri="{FF2B5EF4-FFF2-40B4-BE49-F238E27FC236}">
                <a16:creationId xmlns:a16="http://schemas.microsoft.com/office/drawing/2014/main" id="{76C96432-4404-62D6-F561-DE79EEB15367}"/>
              </a:ext>
            </a:extLst>
          </p:cNvPr>
          <p:cNvGrpSpPr/>
          <p:nvPr/>
        </p:nvGrpSpPr>
        <p:grpSpPr>
          <a:xfrm>
            <a:off x="757522" y="766727"/>
            <a:ext cx="1986364" cy="476923"/>
            <a:chOff x="0" y="-14351"/>
            <a:chExt cx="863210" cy="302279"/>
          </a:xfrm>
        </p:grpSpPr>
        <p:sp>
          <p:nvSpPr>
            <p:cNvPr id="196" name="Freeform 13">
              <a:extLst>
                <a:ext uri="{FF2B5EF4-FFF2-40B4-BE49-F238E27FC236}">
                  <a16:creationId xmlns:a16="http://schemas.microsoft.com/office/drawing/2014/main" id="{3295D099-6C74-C836-45B1-B4774DCDEEA1}"/>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a:p>
          </p:txBody>
        </p:sp>
        <p:sp>
          <p:nvSpPr>
            <p:cNvPr id="197" name="TextBox 14">
              <a:extLst>
                <a:ext uri="{FF2B5EF4-FFF2-40B4-BE49-F238E27FC236}">
                  <a16:creationId xmlns:a16="http://schemas.microsoft.com/office/drawing/2014/main" id="{5FCC35B3-B93F-272E-F33E-A1BC562F5B74}"/>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REGULATORS, MAIN AGGREGATORS</a:t>
              </a:r>
            </a:p>
          </p:txBody>
        </p:sp>
      </p:grpSp>
      <p:grpSp>
        <p:nvGrpSpPr>
          <p:cNvPr id="198" name="Group 15">
            <a:extLst>
              <a:ext uri="{FF2B5EF4-FFF2-40B4-BE49-F238E27FC236}">
                <a16:creationId xmlns:a16="http://schemas.microsoft.com/office/drawing/2014/main" id="{7934A894-D10A-7ABD-5E11-7B8966B5F4D2}"/>
              </a:ext>
            </a:extLst>
          </p:cNvPr>
          <p:cNvGrpSpPr/>
          <p:nvPr/>
        </p:nvGrpSpPr>
        <p:grpSpPr>
          <a:xfrm>
            <a:off x="4587038" y="766727"/>
            <a:ext cx="2915817" cy="476923"/>
            <a:chOff x="0" y="-38100"/>
            <a:chExt cx="1267121" cy="302279"/>
          </a:xfrm>
        </p:grpSpPr>
        <p:sp>
          <p:nvSpPr>
            <p:cNvPr id="199" name="Freeform 16">
              <a:extLst>
                <a:ext uri="{FF2B5EF4-FFF2-40B4-BE49-F238E27FC236}">
                  <a16:creationId xmlns:a16="http://schemas.microsoft.com/office/drawing/2014/main" id="{7331101B-D6B1-EBB2-8DED-B4395DC9009E}"/>
                </a:ext>
              </a:extLst>
            </p:cNvPr>
            <p:cNvSpPr/>
            <p:nvPr/>
          </p:nvSpPr>
          <p:spPr>
            <a:xfrm>
              <a:off x="2763" y="-11851"/>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a:p>
          </p:txBody>
        </p:sp>
        <p:sp>
          <p:nvSpPr>
            <p:cNvPr id="200" name="TextBox 17">
              <a:extLst>
                <a:ext uri="{FF2B5EF4-FFF2-40B4-BE49-F238E27FC236}">
                  <a16:creationId xmlns:a16="http://schemas.microsoft.com/office/drawing/2014/main" id="{34DAD767-C8E6-A196-5D3F-B564690CA3BB}"/>
                </a:ext>
              </a:extLst>
            </p:cNvPr>
            <p:cNvSpPr txBox="1"/>
            <p:nvPr/>
          </p:nvSpPr>
          <p:spPr>
            <a:xfrm>
              <a:off x="0" y="-38100"/>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1" name="Group 18">
            <a:extLst>
              <a:ext uri="{FF2B5EF4-FFF2-40B4-BE49-F238E27FC236}">
                <a16:creationId xmlns:a16="http://schemas.microsoft.com/office/drawing/2014/main" id="{422958FE-23E6-201E-74E2-826FFB8AB550}"/>
              </a:ext>
            </a:extLst>
          </p:cNvPr>
          <p:cNvGrpSpPr/>
          <p:nvPr/>
        </p:nvGrpSpPr>
        <p:grpSpPr>
          <a:xfrm>
            <a:off x="9381911" y="784983"/>
            <a:ext cx="1799305" cy="476924"/>
            <a:chOff x="0" y="-38100"/>
            <a:chExt cx="781920" cy="302279"/>
          </a:xfrm>
        </p:grpSpPr>
        <p:sp>
          <p:nvSpPr>
            <p:cNvPr id="202" name="Freeform 19">
              <a:extLst>
                <a:ext uri="{FF2B5EF4-FFF2-40B4-BE49-F238E27FC236}">
                  <a16:creationId xmlns:a16="http://schemas.microsoft.com/office/drawing/2014/main" id="{BE6648B9-8FE2-EAF9-C3E0-B03A647F9DBA}"/>
                </a:ext>
              </a:extLst>
            </p:cNvPr>
            <p:cNvSpPr/>
            <p:nvPr/>
          </p:nvSpPr>
          <p:spPr>
            <a:xfrm>
              <a:off x="0" y="0"/>
              <a:ext cx="781920" cy="264179"/>
            </a:xfrm>
            <a:custGeom>
              <a:avLst/>
              <a:gdLst/>
              <a:ahLst/>
              <a:cxnLst/>
              <a:rect l="l" t="t" r="r" b="b"/>
              <a:pathLst>
                <a:path w="781920" h="264179">
                  <a:moveTo>
                    <a:pt x="91270" y="0"/>
                  </a:moveTo>
                  <a:lnTo>
                    <a:pt x="690650" y="0"/>
                  </a:lnTo>
                  <a:cubicBezTo>
                    <a:pt x="741057" y="0"/>
                    <a:pt x="781920" y="40863"/>
                    <a:pt x="781920" y="91270"/>
                  </a:cubicBezTo>
                  <a:lnTo>
                    <a:pt x="781920" y="172909"/>
                  </a:lnTo>
                  <a:cubicBezTo>
                    <a:pt x="781920" y="223316"/>
                    <a:pt x="741057" y="264179"/>
                    <a:pt x="690650" y="264179"/>
                  </a:cubicBezTo>
                  <a:lnTo>
                    <a:pt x="91270" y="264179"/>
                  </a:lnTo>
                  <a:cubicBezTo>
                    <a:pt x="40863" y="264179"/>
                    <a:pt x="0" y="223316"/>
                    <a:pt x="0" y="172909"/>
                  </a:cubicBezTo>
                  <a:lnTo>
                    <a:pt x="0" y="91270"/>
                  </a:lnTo>
                  <a:cubicBezTo>
                    <a:pt x="0" y="40863"/>
                    <a:pt x="40863" y="0"/>
                    <a:pt x="91270" y="0"/>
                  </a:cubicBezTo>
                  <a:close/>
                </a:path>
              </a:pathLst>
            </a:custGeom>
            <a:solidFill>
              <a:schemeClr val="bg1">
                <a:lumMod val="50000"/>
              </a:schemeClr>
            </a:solidFill>
            <a:ln cap="rnd">
              <a:noFill/>
              <a:prstDash val="solid"/>
              <a:round/>
            </a:ln>
          </p:spPr>
          <p:txBody>
            <a:bodyPr/>
            <a:lstStyle/>
            <a:p>
              <a:endParaRPr lang="en-US" sz="1200" b="1"/>
            </a:p>
          </p:txBody>
        </p:sp>
        <p:sp>
          <p:nvSpPr>
            <p:cNvPr id="203" name="TextBox 20">
              <a:extLst>
                <a:ext uri="{FF2B5EF4-FFF2-40B4-BE49-F238E27FC236}">
                  <a16:creationId xmlns:a16="http://schemas.microsoft.com/office/drawing/2014/main" id="{D438022C-909D-78B2-A319-0900BF0415FC}"/>
                </a:ext>
              </a:extLst>
            </p:cNvPr>
            <p:cNvSpPr txBox="1"/>
            <p:nvPr/>
          </p:nvSpPr>
          <p:spPr>
            <a:xfrm>
              <a:off x="0" y="-38100"/>
              <a:ext cx="781920"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OTHER STAKEHOLDERS</a:t>
              </a:r>
            </a:p>
          </p:txBody>
        </p:sp>
      </p:grpSp>
      <p:grpSp>
        <p:nvGrpSpPr>
          <p:cNvPr id="204" name="Group 21">
            <a:extLst>
              <a:ext uri="{FF2B5EF4-FFF2-40B4-BE49-F238E27FC236}">
                <a16:creationId xmlns:a16="http://schemas.microsoft.com/office/drawing/2014/main" id="{C847C166-4157-3522-E1C7-C90F8CFE3769}"/>
              </a:ext>
            </a:extLst>
          </p:cNvPr>
          <p:cNvGrpSpPr/>
          <p:nvPr/>
        </p:nvGrpSpPr>
        <p:grpSpPr>
          <a:xfrm>
            <a:off x="620706" y="1655512"/>
            <a:ext cx="2249901" cy="842571"/>
            <a:chOff x="0" y="0"/>
            <a:chExt cx="888850" cy="475316"/>
          </a:xfrm>
        </p:grpSpPr>
        <p:sp>
          <p:nvSpPr>
            <p:cNvPr id="205" name="Freeform 22">
              <a:extLst>
                <a:ext uri="{FF2B5EF4-FFF2-40B4-BE49-F238E27FC236}">
                  <a16:creationId xmlns:a16="http://schemas.microsoft.com/office/drawing/2014/main" id="{C37AE16D-25D7-0BA1-6869-E56B9AF550B4}"/>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6" name="TextBox 23">
              <a:extLst>
                <a:ext uri="{FF2B5EF4-FFF2-40B4-BE49-F238E27FC236}">
                  <a16:creationId xmlns:a16="http://schemas.microsoft.com/office/drawing/2014/main" id="{C642A1DC-C289-5A0B-1A94-5CB648B1EF07}"/>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grpSp>
        <p:nvGrpSpPr>
          <p:cNvPr id="207" name="Group 24">
            <a:extLst>
              <a:ext uri="{FF2B5EF4-FFF2-40B4-BE49-F238E27FC236}">
                <a16:creationId xmlns:a16="http://schemas.microsoft.com/office/drawing/2014/main" id="{0BAFFCCD-B03D-4B79-6027-5097088F759D}"/>
              </a:ext>
            </a:extLst>
          </p:cNvPr>
          <p:cNvGrpSpPr/>
          <p:nvPr/>
        </p:nvGrpSpPr>
        <p:grpSpPr>
          <a:xfrm>
            <a:off x="4328973" y="1534961"/>
            <a:ext cx="3424953" cy="1323695"/>
            <a:chOff x="0" y="-47625"/>
            <a:chExt cx="1353068" cy="522941"/>
          </a:xfrm>
        </p:grpSpPr>
        <p:sp>
          <p:nvSpPr>
            <p:cNvPr id="208" name="Freeform 25">
              <a:extLst>
                <a:ext uri="{FF2B5EF4-FFF2-40B4-BE49-F238E27FC236}">
                  <a16:creationId xmlns:a16="http://schemas.microsoft.com/office/drawing/2014/main" id="{4CCDC290-11D7-B2F1-30AB-86CE3D2CE0D8}"/>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65000"/>
                </a:schemeClr>
              </a:solidFill>
              <a:prstDash val="solid"/>
              <a:miter/>
            </a:ln>
          </p:spPr>
          <p:txBody>
            <a:bodyPr/>
            <a:lstStyle/>
            <a:p>
              <a:endParaRPr lang="en-US" sz="1200"/>
            </a:p>
          </p:txBody>
        </p:sp>
        <p:sp>
          <p:nvSpPr>
            <p:cNvPr id="209" name="TextBox 26">
              <a:extLst>
                <a:ext uri="{FF2B5EF4-FFF2-40B4-BE49-F238E27FC236}">
                  <a16:creationId xmlns:a16="http://schemas.microsoft.com/office/drawing/2014/main" id="{2F6BAFAA-14FC-A21C-4C2D-65A59985AE70}"/>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306FAF96-2EC1-06A8-6DB1-F88AF508177C}"/>
              </a:ext>
            </a:extLst>
          </p:cNvPr>
          <p:cNvGrpSpPr/>
          <p:nvPr/>
        </p:nvGrpSpPr>
        <p:grpSpPr>
          <a:xfrm>
            <a:off x="4328973" y="1534962"/>
            <a:ext cx="3424953" cy="385675"/>
            <a:chOff x="0" y="-47625"/>
            <a:chExt cx="1353068" cy="152366"/>
          </a:xfrm>
        </p:grpSpPr>
        <p:sp>
          <p:nvSpPr>
            <p:cNvPr id="211" name="Freeform 28">
              <a:extLst>
                <a:ext uri="{FF2B5EF4-FFF2-40B4-BE49-F238E27FC236}">
                  <a16:creationId xmlns:a16="http://schemas.microsoft.com/office/drawing/2014/main" id="{A0483E01-2B79-BCE2-7157-8CE831BF8108}"/>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solidFill>
                <a:schemeClr val="bg1">
                  <a:lumMod val="65000"/>
                </a:schemeClr>
              </a:solidFill>
              <a:prstDash val="solid"/>
              <a:miter/>
            </a:ln>
          </p:spPr>
          <p:txBody>
            <a:bodyPr/>
            <a:lstStyle/>
            <a:p>
              <a:endParaRPr lang="en-US" sz="1200"/>
            </a:p>
          </p:txBody>
        </p:sp>
        <p:sp>
          <p:nvSpPr>
            <p:cNvPr id="212" name="TextBox 29">
              <a:extLst>
                <a:ext uri="{FF2B5EF4-FFF2-40B4-BE49-F238E27FC236}">
                  <a16:creationId xmlns:a16="http://schemas.microsoft.com/office/drawing/2014/main" id="{271B1A49-DCBC-70F9-1118-4DD563A45AF5}"/>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931D0E9B-45ED-D040-4FA9-412AB35E2B10}"/>
              </a:ext>
            </a:extLst>
          </p:cNvPr>
          <p:cNvGrpSpPr/>
          <p:nvPr/>
        </p:nvGrpSpPr>
        <p:grpSpPr>
          <a:xfrm>
            <a:off x="4441247" y="2070974"/>
            <a:ext cx="1002925" cy="594264"/>
            <a:chOff x="0" y="0"/>
            <a:chExt cx="396217" cy="234771"/>
          </a:xfrm>
        </p:grpSpPr>
        <p:sp>
          <p:nvSpPr>
            <p:cNvPr id="214" name="Freeform 31">
              <a:extLst>
                <a:ext uri="{FF2B5EF4-FFF2-40B4-BE49-F238E27FC236}">
                  <a16:creationId xmlns:a16="http://schemas.microsoft.com/office/drawing/2014/main" id="{8FE35CF5-10A7-C44E-F393-6965456A0DEC}"/>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633E1EAD-BA98-3A2D-F88A-4D784A8EE2DD}"/>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A27B4DED-FD88-8426-F5C7-EA91E5C17EC5}"/>
              </a:ext>
            </a:extLst>
          </p:cNvPr>
          <p:cNvGrpSpPr/>
          <p:nvPr/>
        </p:nvGrpSpPr>
        <p:grpSpPr>
          <a:xfrm>
            <a:off x="5546982" y="2070974"/>
            <a:ext cx="1002925" cy="594264"/>
            <a:chOff x="0" y="0"/>
            <a:chExt cx="396217" cy="234771"/>
          </a:xfrm>
        </p:grpSpPr>
        <p:sp>
          <p:nvSpPr>
            <p:cNvPr id="217" name="Freeform 34">
              <a:extLst>
                <a:ext uri="{FF2B5EF4-FFF2-40B4-BE49-F238E27FC236}">
                  <a16:creationId xmlns:a16="http://schemas.microsoft.com/office/drawing/2014/main" id="{6F981806-72E7-6F7B-210C-954DE4FAF6F3}"/>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30E84CA6-B677-D59E-7056-D5CE0C349CF6}"/>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0E10F561-B2EE-4FE9-B0BA-93F466EB4FB7}"/>
              </a:ext>
            </a:extLst>
          </p:cNvPr>
          <p:cNvGrpSpPr/>
          <p:nvPr/>
        </p:nvGrpSpPr>
        <p:grpSpPr>
          <a:xfrm>
            <a:off x="6649023" y="2090024"/>
            <a:ext cx="1002925" cy="594264"/>
            <a:chOff x="0" y="0"/>
            <a:chExt cx="396217" cy="234771"/>
          </a:xfrm>
        </p:grpSpPr>
        <p:sp>
          <p:nvSpPr>
            <p:cNvPr id="220" name="Freeform 37">
              <a:extLst>
                <a:ext uri="{FF2B5EF4-FFF2-40B4-BE49-F238E27FC236}">
                  <a16:creationId xmlns:a16="http://schemas.microsoft.com/office/drawing/2014/main" id="{03E71544-D36D-B7AC-7AB1-008CF6EDC76A}"/>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C3CFA249-9CFA-1817-AC50-26020224A420}"/>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22" name="Group 39">
            <a:extLst>
              <a:ext uri="{FF2B5EF4-FFF2-40B4-BE49-F238E27FC236}">
                <a16:creationId xmlns:a16="http://schemas.microsoft.com/office/drawing/2014/main" id="{9FD7EF78-FAAC-B2D8-EE0F-4F6C658BD7DE}"/>
              </a:ext>
            </a:extLst>
          </p:cNvPr>
          <p:cNvGrpSpPr/>
          <p:nvPr/>
        </p:nvGrpSpPr>
        <p:grpSpPr>
          <a:xfrm>
            <a:off x="3686710" y="3287941"/>
            <a:ext cx="1002925" cy="594264"/>
            <a:chOff x="0" y="0"/>
            <a:chExt cx="396217" cy="234771"/>
          </a:xfrm>
        </p:grpSpPr>
        <p:sp>
          <p:nvSpPr>
            <p:cNvPr id="223" name="Freeform 40">
              <a:extLst>
                <a:ext uri="{FF2B5EF4-FFF2-40B4-BE49-F238E27FC236}">
                  <a16:creationId xmlns:a16="http://schemas.microsoft.com/office/drawing/2014/main" id="{E6F69724-297E-33DE-7646-45FCC73BD0E3}"/>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42E90A89-9F75-A57B-6D76-BE2CD9C6FEBF}"/>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25" name="Group 42">
            <a:extLst>
              <a:ext uri="{FF2B5EF4-FFF2-40B4-BE49-F238E27FC236}">
                <a16:creationId xmlns:a16="http://schemas.microsoft.com/office/drawing/2014/main" id="{3FE26601-EFEC-74C2-DB53-0B8AEB9DA457}"/>
              </a:ext>
            </a:extLst>
          </p:cNvPr>
          <p:cNvGrpSpPr/>
          <p:nvPr/>
        </p:nvGrpSpPr>
        <p:grpSpPr>
          <a:xfrm>
            <a:off x="4937574" y="3287941"/>
            <a:ext cx="1002925" cy="594264"/>
            <a:chOff x="0" y="0"/>
            <a:chExt cx="396217" cy="234771"/>
          </a:xfrm>
        </p:grpSpPr>
        <p:sp>
          <p:nvSpPr>
            <p:cNvPr id="226" name="Freeform 43">
              <a:extLst>
                <a:ext uri="{FF2B5EF4-FFF2-40B4-BE49-F238E27FC236}">
                  <a16:creationId xmlns:a16="http://schemas.microsoft.com/office/drawing/2014/main" id="{CEB9E405-3F45-745E-CEBB-F3607E4AECE7}"/>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6CAE02C1-9532-7BC2-8034-3D75B0792102}"/>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28" name="Group 45">
            <a:extLst>
              <a:ext uri="{FF2B5EF4-FFF2-40B4-BE49-F238E27FC236}">
                <a16:creationId xmlns:a16="http://schemas.microsoft.com/office/drawing/2014/main" id="{CC0F0BEA-5F3F-00D4-961B-816B4530A2DD}"/>
              </a:ext>
            </a:extLst>
          </p:cNvPr>
          <p:cNvGrpSpPr/>
          <p:nvPr/>
        </p:nvGrpSpPr>
        <p:grpSpPr>
          <a:xfrm>
            <a:off x="6129228" y="3287941"/>
            <a:ext cx="1002925" cy="594264"/>
            <a:chOff x="0" y="0"/>
            <a:chExt cx="396217" cy="234771"/>
          </a:xfrm>
        </p:grpSpPr>
        <p:sp>
          <p:nvSpPr>
            <p:cNvPr id="230" name="TextBox 47">
              <a:extLst>
                <a:ext uri="{FF2B5EF4-FFF2-40B4-BE49-F238E27FC236}">
                  <a16:creationId xmlns:a16="http://schemas.microsoft.com/office/drawing/2014/main" id="{71CC46B9-08CC-A0A7-13E3-436C217AE47C}"/>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AA304312-BFA3-FB45-7B18-52C789991457}"/>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grpSp>
        <p:nvGrpSpPr>
          <p:cNvPr id="231" name="Group 48">
            <a:extLst>
              <a:ext uri="{FF2B5EF4-FFF2-40B4-BE49-F238E27FC236}">
                <a16:creationId xmlns:a16="http://schemas.microsoft.com/office/drawing/2014/main" id="{40DBDDCB-12C0-0959-72A5-E2CE32C0007F}"/>
              </a:ext>
            </a:extLst>
          </p:cNvPr>
          <p:cNvGrpSpPr/>
          <p:nvPr/>
        </p:nvGrpSpPr>
        <p:grpSpPr>
          <a:xfrm>
            <a:off x="7439301" y="3287941"/>
            <a:ext cx="1002925" cy="594264"/>
            <a:chOff x="0" y="0"/>
            <a:chExt cx="396217" cy="234771"/>
          </a:xfrm>
        </p:grpSpPr>
        <p:sp>
          <p:nvSpPr>
            <p:cNvPr id="232" name="Freeform 49">
              <a:extLst>
                <a:ext uri="{FF2B5EF4-FFF2-40B4-BE49-F238E27FC236}">
                  <a16:creationId xmlns:a16="http://schemas.microsoft.com/office/drawing/2014/main" id="{91A0B34B-C289-EE47-100A-39D9CD9068BB}"/>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92D03DEB-F492-B6EA-8218-BD40D2D2D3F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4" name="TextBox 51">
            <a:extLst>
              <a:ext uri="{FF2B5EF4-FFF2-40B4-BE49-F238E27FC236}">
                <a16:creationId xmlns:a16="http://schemas.microsoft.com/office/drawing/2014/main" id="{63C528F5-EAD0-CC35-4651-9D31917E92DE}"/>
              </a:ext>
            </a:extLst>
          </p:cNvPr>
          <p:cNvSpPr txBox="1"/>
          <p:nvPr/>
        </p:nvSpPr>
        <p:spPr>
          <a:xfrm>
            <a:off x="1225637" y="249228"/>
            <a:ext cx="10831684" cy="385105"/>
          </a:xfrm>
          <a:prstGeom prst="rect">
            <a:avLst/>
          </a:prstGeom>
        </p:spPr>
        <p:txBody>
          <a:bodyPr wrap="square" lIns="0" tIns="0" rIns="0" bIns="0" rtlCol="0" anchor="t">
            <a:spAutoFit/>
          </a:bodyPr>
          <a:lstStyle/>
          <a:p>
            <a:pPr>
              <a:lnSpc>
                <a:spcPts val="3267"/>
              </a:lnSpc>
            </a:pPr>
            <a:r>
              <a:rPr lang="en-US" b="1" dirty="0">
                <a:solidFill>
                  <a:srgbClr val="9C2067"/>
                </a:solidFill>
                <a:latin typeface="Calibri (MS) Bold"/>
                <a:ea typeface="Calibri (MS) Bold"/>
                <a:cs typeface="Calibri (MS) Bold"/>
                <a:sym typeface="Calibri (MS) Bold"/>
              </a:rPr>
              <a:t>An example from the Dominican Republic WMSME data mapping</a:t>
            </a:r>
          </a:p>
        </p:txBody>
      </p:sp>
      <p:sp>
        <p:nvSpPr>
          <p:cNvPr id="235" name="TextBox 52">
            <a:extLst>
              <a:ext uri="{FF2B5EF4-FFF2-40B4-BE49-F238E27FC236}">
                <a16:creationId xmlns:a16="http://schemas.microsoft.com/office/drawing/2014/main" id="{62050479-C802-EFF2-42C6-9F313B1BC711}"/>
              </a:ext>
            </a:extLst>
          </p:cNvPr>
          <p:cNvSpPr txBox="1"/>
          <p:nvPr/>
        </p:nvSpPr>
        <p:spPr>
          <a:xfrm>
            <a:off x="690139" y="1979005"/>
            <a:ext cx="2111031" cy="198388"/>
          </a:xfrm>
          <a:prstGeom prst="rect">
            <a:avLst/>
          </a:prstGeom>
        </p:spPr>
        <p:txBody>
          <a:bodyPr lIns="0" tIns="0" rIns="0" bIns="0" rtlCol="0" anchor="t">
            <a:spAutoFit/>
          </a:bodyPr>
          <a:lstStyle/>
          <a:p>
            <a:pPr algn="ctr">
              <a:lnSpc>
                <a:spcPts val="1519"/>
              </a:lnSpc>
              <a:spcBef>
                <a:spcPct val="0"/>
              </a:spcBef>
            </a:pPr>
            <a:r>
              <a:rPr lang="en-US" sz="1600" dirty="0">
                <a:solidFill>
                  <a:srgbClr val="FFFFFF"/>
                </a:solidFill>
                <a:latin typeface="Calibri (MS)"/>
                <a:ea typeface="Calibri (MS)"/>
                <a:cs typeface="Calibri (MS)"/>
                <a:sym typeface="Calibri (MS)"/>
              </a:rPr>
              <a:t>Central Bank</a:t>
            </a:r>
          </a:p>
        </p:txBody>
      </p:sp>
      <p:sp>
        <p:nvSpPr>
          <p:cNvPr id="236" name="TextBox 53">
            <a:extLst>
              <a:ext uri="{FF2B5EF4-FFF2-40B4-BE49-F238E27FC236}">
                <a16:creationId xmlns:a16="http://schemas.microsoft.com/office/drawing/2014/main" id="{D0BA71DC-706B-9941-B355-DE85423EA391}"/>
              </a:ext>
            </a:extLst>
          </p:cNvPr>
          <p:cNvSpPr txBox="1"/>
          <p:nvPr/>
        </p:nvSpPr>
        <p:spPr>
          <a:xfrm>
            <a:off x="5246489" y="1655618"/>
            <a:ext cx="1603910" cy="215957"/>
          </a:xfrm>
          <a:prstGeom prst="rect">
            <a:avLst/>
          </a:prstGeom>
        </p:spPr>
        <p:txBody>
          <a:bodyPr wrap="square" lIns="0" tIns="0" rIns="0" bIns="0" rtlCol="0" anchor="t">
            <a:spAutoFit/>
          </a:bodyPr>
          <a:lstStyle/>
          <a:p>
            <a:pPr algn="ctr">
              <a:lnSpc>
                <a:spcPts val="1773"/>
              </a:lnSpc>
            </a:pPr>
            <a:r>
              <a:rPr lang="en-US" sz="1266" b="1">
                <a:latin typeface="Calibri (MS) Bold"/>
                <a:ea typeface="Calibri (MS) Bold"/>
                <a:cs typeface="Calibri (MS) Bold"/>
                <a:sym typeface="Calibri (MS) Bold"/>
              </a:rPr>
              <a:t>Regulated FSPs</a:t>
            </a:r>
          </a:p>
        </p:txBody>
      </p:sp>
      <p:sp>
        <p:nvSpPr>
          <p:cNvPr id="239" name="AutoShape 56">
            <a:extLst>
              <a:ext uri="{FF2B5EF4-FFF2-40B4-BE49-F238E27FC236}">
                <a16:creationId xmlns:a16="http://schemas.microsoft.com/office/drawing/2014/main" id="{E3BCB0E9-D4DF-12DF-E3C2-CD756DB0B6DD}"/>
              </a:ext>
            </a:extLst>
          </p:cNvPr>
          <p:cNvSpPr/>
          <p:nvPr/>
        </p:nvSpPr>
        <p:spPr>
          <a:xfrm flipH="1">
            <a:off x="4575810" y="2682525"/>
            <a:ext cx="84" cy="588764"/>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0" name="AutoShape 57">
            <a:extLst>
              <a:ext uri="{FF2B5EF4-FFF2-40B4-BE49-F238E27FC236}">
                <a16:creationId xmlns:a16="http://schemas.microsoft.com/office/drawing/2014/main" id="{49320A09-EBF4-375C-1CF4-2DA34FE4745B}"/>
              </a:ext>
            </a:extLst>
          </p:cNvPr>
          <p:cNvSpPr/>
          <p:nvPr/>
        </p:nvSpPr>
        <p:spPr>
          <a:xfrm flipH="1">
            <a:off x="7940763" y="3884720"/>
            <a:ext cx="0" cy="228987"/>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1" name="AutoShape 58">
            <a:extLst>
              <a:ext uri="{FF2B5EF4-FFF2-40B4-BE49-F238E27FC236}">
                <a16:creationId xmlns:a16="http://schemas.microsoft.com/office/drawing/2014/main" id="{27806B1D-B1F9-6BFB-6176-8C18FADB36DA}"/>
              </a:ext>
            </a:extLst>
          </p:cNvPr>
          <p:cNvSpPr/>
          <p:nvPr/>
        </p:nvSpPr>
        <p:spPr>
          <a:xfrm flipH="1" flipV="1">
            <a:off x="2467561" y="4085247"/>
            <a:ext cx="5498279" cy="28460"/>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2" name="AutoShape 59">
            <a:extLst>
              <a:ext uri="{FF2B5EF4-FFF2-40B4-BE49-F238E27FC236}">
                <a16:creationId xmlns:a16="http://schemas.microsoft.com/office/drawing/2014/main" id="{8264EBF6-3D7A-AA33-C145-3B6DF5A55B2F}"/>
              </a:ext>
            </a:extLst>
          </p:cNvPr>
          <p:cNvSpPr/>
          <p:nvPr/>
        </p:nvSpPr>
        <p:spPr>
          <a:xfrm flipH="1" flipV="1">
            <a:off x="2481419" y="3641486"/>
            <a:ext cx="0" cy="451689"/>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3" name="AutoShape 60">
            <a:extLst>
              <a:ext uri="{FF2B5EF4-FFF2-40B4-BE49-F238E27FC236}">
                <a16:creationId xmlns:a16="http://schemas.microsoft.com/office/drawing/2014/main" id="{1B8AF937-3D50-2D8B-762A-15704589FE87}"/>
              </a:ext>
            </a:extLst>
          </p:cNvPr>
          <p:cNvSpPr/>
          <p:nvPr/>
        </p:nvSpPr>
        <p:spPr>
          <a:xfrm>
            <a:off x="5419331" y="2925675"/>
            <a:ext cx="251" cy="364782"/>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4" name="AutoShape 61">
            <a:extLst>
              <a:ext uri="{FF2B5EF4-FFF2-40B4-BE49-F238E27FC236}">
                <a16:creationId xmlns:a16="http://schemas.microsoft.com/office/drawing/2014/main" id="{53DE76A4-4ABD-3D0B-D6D5-9DF34F4136AB}"/>
              </a:ext>
            </a:extLst>
          </p:cNvPr>
          <p:cNvSpPr/>
          <p:nvPr/>
        </p:nvSpPr>
        <p:spPr>
          <a:xfrm flipH="1" flipV="1">
            <a:off x="5404121" y="2946485"/>
            <a:ext cx="2508303" cy="2"/>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5" name="AutoShape 62">
            <a:extLst>
              <a:ext uri="{FF2B5EF4-FFF2-40B4-BE49-F238E27FC236}">
                <a16:creationId xmlns:a16="http://schemas.microsoft.com/office/drawing/2014/main" id="{A69F1305-8030-FEE1-1B9A-BFF7A901B7C7}"/>
              </a:ext>
            </a:extLst>
          </p:cNvPr>
          <p:cNvSpPr/>
          <p:nvPr/>
        </p:nvSpPr>
        <p:spPr>
          <a:xfrm flipH="1">
            <a:off x="7912424" y="2925674"/>
            <a:ext cx="0" cy="360443"/>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6" name="AutoShape 63">
            <a:extLst>
              <a:ext uri="{FF2B5EF4-FFF2-40B4-BE49-F238E27FC236}">
                <a16:creationId xmlns:a16="http://schemas.microsoft.com/office/drawing/2014/main" id="{DCC39071-23A2-9242-5FBA-CCC5405B1497}"/>
              </a:ext>
            </a:extLst>
          </p:cNvPr>
          <p:cNvSpPr/>
          <p:nvPr/>
        </p:nvSpPr>
        <p:spPr>
          <a:xfrm flipV="1">
            <a:off x="7122239" y="3589306"/>
            <a:ext cx="314152" cy="1"/>
          </a:xfrm>
          <a:prstGeom prst="line">
            <a:avLst/>
          </a:prstGeom>
          <a:ln w="38100" cap="flat">
            <a:solidFill>
              <a:srgbClr val="9B2068"/>
            </a:solidFill>
            <a:prstDash val="solid"/>
            <a:headEnd type="none" w="sm" len="sm"/>
            <a:tailEnd type="triangle" w="lg" len="med"/>
          </a:ln>
        </p:spPr>
        <p:txBody>
          <a:bodyPr/>
          <a:lstStyle/>
          <a:p>
            <a:endParaRPr lang="en-US" sz="1200"/>
          </a:p>
        </p:txBody>
      </p:sp>
      <p:grpSp>
        <p:nvGrpSpPr>
          <p:cNvPr id="247" name="Group 64">
            <a:extLst>
              <a:ext uri="{FF2B5EF4-FFF2-40B4-BE49-F238E27FC236}">
                <a16:creationId xmlns:a16="http://schemas.microsoft.com/office/drawing/2014/main" id="{B44C674A-3853-C3E6-CE72-8F6168BE3CB3}"/>
              </a:ext>
            </a:extLst>
          </p:cNvPr>
          <p:cNvGrpSpPr/>
          <p:nvPr/>
        </p:nvGrpSpPr>
        <p:grpSpPr>
          <a:xfrm>
            <a:off x="9110053" y="1503112"/>
            <a:ext cx="2284801" cy="297132"/>
            <a:chOff x="0" y="0"/>
            <a:chExt cx="902637" cy="117385"/>
          </a:xfrm>
        </p:grpSpPr>
        <p:sp>
          <p:nvSpPr>
            <p:cNvPr id="248" name="Freeform 65">
              <a:extLst>
                <a:ext uri="{FF2B5EF4-FFF2-40B4-BE49-F238E27FC236}">
                  <a16:creationId xmlns:a16="http://schemas.microsoft.com/office/drawing/2014/main" id="{9CBCC156-EB06-9C47-25A2-F20E06D11EC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49" name="TextBox 66">
              <a:extLst>
                <a:ext uri="{FF2B5EF4-FFF2-40B4-BE49-F238E27FC236}">
                  <a16:creationId xmlns:a16="http://schemas.microsoft.com/office/drawing/2014/main" id="{950AEC3E-24E6-D917-4979-1DA2E4D23445}"/>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0" name="Group 67">
            <a:extLst>
              <a:ext uri="{FF2B5EF4-FFF2-40B4-BE49-F238E27FC236}">
                <a16:creationId xmlns:a16="http://schemas.microsoft.com/office/drawing/2014/main" id="{91DE5CC8-283C-AE12-5DC5-7799A50B1E63}"/>
              </a:ext>
            </a:extLst>
          </p:cNvPr>
          <p:cNvGrpSpPr/>
          <p:nvPr/>
        </p:nvGrpSpPr>
        <p:grpSpPr>
          <a:xfrm>
            <a:off x="9110053" y="1892641"/>
            <a:ext cx="2284801" cy="297132"/>
            <a:chOff x="0" y="0"/>
            <a:chExt cx="902637" cy="117385"/>
          </a:xfrm>
        </p:grpSpPr>
        <p:sp>
          <p:nvSpPr>
            <p:cNvPr id="251" name="Freeform 68">
              <a:extLst>
                <a:ext uri="{FF2B5EF4-FFF2-40B4-BE49-F238E27FC236}">
                  <a16:creationId xmlns:a16="http://schemas.microsoft.com/office/drawing/2014/main" id="{214232E1-3B9E-D6D2-6B1E-517171899E2F}"/>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52" name="TextBox 69">
              <a:extLst>
                <a:ext uri="{FF2B5EF4-FFF2-40B4-BE49-F238E27FC236}">
                  <a16:creationId xmlns:a16="http://schemas.microsoft.com/office/drawing/2014/main" id="{8B64D679-2E68-3C76-ED09-F5394A6FC238}"/>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3" name="Group 70">
            <a:extLst>
              <a:ext uri="{FF2B5EF4-FFF2-40B4-BE49-F238E27FC236}">
                <a16:creationId xmlns:a16="http://schemas.microsoft.com/office/drawing/2014/main" id="{14AE718F-8877-6E3A-E4C2-9A3D6F6BD10D}"/>
              </a:ext>
            </a:extLst>
          </p:cNvPr>
          <p:cNvGrpSpPr/>
          <p:nvPr/>
        </p:nvGrpSpPr>
        <p:grpSpPr>
          <a:xfrm>
            <a:off x="9110053" y="2282170"/>
            <a:ext cx="2284801" cy="297132"/>
            <a:chOff x="0" y="0"/>
            <a:chExt cx="902637" cy="117385"/>
          </a:xfrm>
        </p:grpSpPr>
        <p:sp>
          <p:nvSpPr>
            <p:cNvPr id="254" name="Freeform 71">
              <a:extLst>
                <a:ext uri="{FF2B5EF4-FFF2-40B4-BE49-F238E27FC236}">
                  <a16:creationId xmlns:a16="http://schemas.microsoft.com/office/drawing/2014/main" id="{0383BB14-9FBF-90F7-53C0-57345B84E08A}"/>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C43C3C"/>
            </a:solidFill>
            <a:ln w="57150" cap="sq">
              <a:solidFill>
                <a:srgbClr val="96B4D8"/>
              </a:solidFill>
              <a:prstDash val="solid"/>
              <a:miter/>
            </a:ln>
          </p:spPr>
          <p:txBody>
            <a:bodyPr/>
            <a:lstStyle/>
            <a:p>
              <a:endParaRPr lang="en-US" sz="1200"/>
            </a:p>
          </p:txBody>
        </p:sp>
        <p:sp>
          <p:nvSpPr>
            <p:cNvPr id="255" name="TextBox 72">
              <a:extLst>
                <a:ext uri="{FF2B5EF4-FFF2-40B4-BE49-F238E27FC236}">
                  <a16:creationId xmlns:a16="http://schemas.microsoft.com/office/drawing/2014/main" id="{42F88575-5758-A93A-6FA7-179B975AAAA3}"/>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6" name="Group 73">
            <a:extLst>
              <a:ext uri="{FF2B5EF4-FFF2-40B4-BE49-F238E27FC236}">
                <a16:creationId xmlns:a16="http://schemas.microsoft.com/office/drawing/2014/main" id="{2EC3F616-8E1F-A2F9-DA53-5A0901F26A9A}"/>
              </a:ext>
            </a:extLst>
          </p:cNvPr>
          <p:cNvGrpSpPr/>
          <p:nvPr/>
        </p:nvGrpSpPr>
        <p:grpSpPr>
          <a:xfrm>
            <a:off x="9110053" y="2671700"/>
            <a:ext cx="2284801" cy="297132"/>
            <a:chOff x="0" y="0"/>
            <a:chExt cx="902637" cy="117385"/>
          </a:xfrm>
        </p:grpSpPr>
        <p:sp>
          <p:nvSpPr>
            <p:cNvPr id="257" name="Freeform 74">
              <a:extLst>
                <a:ext uri="{FF2B5EF4-FFF2-40B4-BE49-F238E27FC236}">
                  <a16:creationId xmlns:a16="http://schemas.microsoft.com/office/drawing/2014/main" id="{65473734-B34F-657B-541F-504027C42DB2}"/>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58" name="TextBox 75">
              <a:extLst>
                <a:ext uri="{FF2B5EF4-FFF2-40B4-BE49-F238E27FC236}">
                  <a16:creationId xmlns:a16="http://schemas.microsoft.com/office/drawing/2014/main" id="{4E40A5A2-658E-3B51-A81D-AAD42C8676B3}"/>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9" name="Group 76">
            <a:extLst>
              <a:ext uri="{FF2B5EF4-FFF2-40B4-BE49-F238E27FC236}">
                <a16:creationId xmlns:a16="http://schemas.microsoft.com/office/drawing/2014/main" id="{B6CE44A0-4D6C-5D1D-7D18-892C341D6001}"/>
              </a:ext>
            </a:extLst>
          </p:cNvPr>
          <p:cNvGrpSpPr/>
          <p:nvPr/>
        </p:nvGrpSpPr>
        <p:grpSpPr>
          <a:xfrm>
            <a:off x="9110053" y="3061229"/>
            <a:ext cx="2284801" cy="297132"/>
            <a:chOff x="0" y="0"/>
            <a:chExt cx="902637" cy="117385"/>
          </a:xfrm>
        </p:grpSpPr>
        <p:sp>
          <p:nvSpPr>
            <p:cNvPr id="260" name="Freeform 77">
              <a:extLst>
                <a:ext uri="{FF2B5EF4-FFF2-40B4-BE49-F238E27FC236}">
                  <a16:creationId xmlns:a16="http://schemas.microsoft.com/office/drawing/2014/main" id="{4D2651D6-AFFD-2400-79D8-9F2824C21160}"/>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61" name="TextBox 78">
              <a:extLst>
                <a:ext uri="{FF2B5EF4-FFF2-40B4-BE49-F238E27FC236}">
                  <a16:creationId xmlns:a16="http://schemas.microsoft.com/office/drawing/2014/main" id="{E451619C-6494-121D-78A5-90064F8F6265}"/>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272" name="Freeform 89">
            <a:extLst>
              <a:ext uri="{FF2B5EF4-FFF2-40B4-BE49-F238E27FC236}">
                <a16:creationId xmlns:a16="http://schemas.microsoft.com/office/drawing/2014/main" id="{5A99D1F9-2CB8-AED5-60D3-07FE32DCF196}"/>
              </a:ext>
            </a:extLst>
          </p:cNvPr>
          <p:cNvSpPr/>
          <p:nvPr/>
        </p:nvSpPr>
        <p:spPr>
          <a:xfrm>
            <a:off x="0" y="4950794"/>
            <a:ext cx="12192000" cy="1926559"/>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chemeClr val="accent3">
              <a:lumMod val="50000"/>
            </a:schemeClr>
          </a:solidFill>
          <a:ln cap="sq">
            <a:noFill/>
            <a:prstDash val="solid"/>
            <a:miter/>
          </a:ln>
        </p:spPr>
        <p:txBody>
          <a:bodyPr/>
          <a:lstStyle/>
          <a:p>
            <a:endParaRPr lang="en-US" sz="1200" b="1"/>
          </a:p>
        </p:txBody>
      </p:sp>
      <p:sp>
        <p:nvSpPr>
          <p:cNvPr id="277" name="TextBox 94">
            <a:extLst>
              <a:ext uri="{FF2B5EF4-FFF2-40B4-BE49-F238E27FC236}">
                <a16:creationId xmlns:a16="http://schemas.microsoft.com/office/drawing/2014/main" id="{8BA41979-65EF-19DA-E9E3-F291078F9F85}"/>
              </a:ext>
            </a:extLst>
          </p:cNvPr>
          <p:cNvSpPr txBox="1"/>
          <p:nvPr/>
        </p:nvSpPr>
        <p:spPr>
          <a:xfrm>
            <a:off x="4507461" y="2114106"/>
            <a:ext cx="870497" cy="461665"/>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Banks and Credit Institutions (32)</a:t>
            </a:r>
          </a:p>
        </p:txBody>
      </p:sp>
      <p:sp>
        <p:nvSpPr>
          <p:cNvPr id="278" name="TextBox 95">
            <a:extLst>
              <a:ext uri="{FF2B5EF4-FFF2-40B4-BE49-F238E27FC236}">
                <a16:creationId xmlns:a16="http://schemas.microsoft.com/office/drawing/2014/main" id="{3E571FEB-261C-4334-470D-E91E1F4855A4}"/>
              </a:ext>
            </a:extLst>
          </p:cNvPr>
          <p:cNvSpPr txBox="1"/>
          <p:nvPr/>
        </p:nvSpPr>
        <p:spPr>
          <a:xfrm>
            <a:off x="5611349" y="2140295"/>
            <a:ext cx="870497" cy="461665"/>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Associations of Credit and Loans (10)</a:t>
            </a:r>
          </a:p>
        </p:txBody>
      </p:sp>
      <p:sp>
        <p:nvSpPr>
          <p:cNvPr id="279" name="TextBox 96">
            <a:extLst>
              <a:ext uri="{FF2B5EF4-FFF2-40B4-BE49-F238E27FC236}">
                <a16:creationId xmlns:a16="http://schemas.microsoft.com/office/drawing/2014/main" id="{AEC9C117-A995-3D75-4E0B-E769C45AE3B1}"/>
              </a:ext>
            </a:extLst>
          </p:cNvPr>
          <p:cNvSpPr txBox="1"/>
          <p:nvPr/>
        </p:nvSpPr>
        <p:spPr>
          <a:xfrm>
            <a:off x="6715238" y="2133156"/>
            <a:ext cx="870497" cy="461665"/>
          </a:xfrm>
          <a:prstGeom prst="rect">
            <a:avLst/>
          </a:prstGeom>
        </p:spPr>
        <p:txBody>
          <a:bodyPr lIns="0" tIns="0" rIns="0" bIns="0" rtlCol="0" anchor="t">
            <a:spAutoFit/>
          </a:bodyPr>
          <a:lstStyle/>
          <a:p>
            <a:pPr algn="ctr">
              <a:lnSpc>
                <a:spcPts val="1200"/>
              </a:lnSpc>
            </a:pPr>
            <a:r>
              <a:rPr lang="en-US" sz="1000" dirty="0">
                <a:solidFill>
                  <a:srgbClr val="FFFFFF"/>
                </a:solidFill>
                <a:latin typeface="Arial"/>
                <a:ea typeface="Arial"/>
                <a:cs typeface="Arial"/>
                <a:sym typeface="Arial"/>
              </a:rPr>
              <a:t>Credit Corporations (2)</a:t>
            </a:r>
          </a:p>
        </p:txBody>
      </p:sp>
      <p:sp>
        <p:nvSpPr>
          <p:cNvPr id="280" name="TextBox 97">
            <a:extLst>
              <a:ext uri="{FF2B5EF4-FFF2-40B4-BE49-F238E27FC236}">
                <a16:creationId xmlns:a16="http://schemas.microsoft.com/office/drawing/2014/main" id="{8BEC566F-E017-24D4-FD7D-CC73CE06EE69}"/>
              </a:ext>
            </a:extLst>
          </p:cNvPr>
          <p:cNvSpPr txBox="1"/>
          <p:nvPr/>
        </p:nvSpPr>
        <p:spPr>
          <a:xfrm>
            <a:off x="3778801" y="3506346"/>
            <a:ext cx="818745"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PROMIPYME</a:t>
            </a:r>
            <a:endParaRPr lang="en-US" sz="1000" dirty="0">
              <a:solidFill>
                <a:schemeClr val="bg1"/>
              </a:solidFill>
              <a:latin typeface="Arial"/>
              <a:ea typeface="Arial"/>
              <a:cs typeface="Arial"/>
              <a:sym typeface="Arial"/>
            </a:endParaRPr>
          </a:p>
        </p:txBody>
      </p:sp>
      <p:sp>
        <p:nvSpPr>
          <p:cNvPr id="281" name="TextBox 98">
            <a:extLst>
              <a:ext uri="{FF2B5EF4-FFF2-40B4-BE49-F238E27FC236}">
                <a16:creationId xmlns:a16="http://schemas.microsoft.com/office/drawing/2014/main" id="{7A936924-8FFF-E1D9-4455-0E53BB670FAA}"/>
              </a:ext>
            </a:extLst>
          </p:cNvPr>
          <p:cNvSpPr txBox="1"/>
          <p:nvPr/>
        </p:nvSpPr>
        <p:spPr>
          <a:xfrm>
            <a:off x="5051444" y="3431185"/>
            <a:ext cx="774684" cy="30777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Chamber of Commerce</a:t>
            </a:r>
          </a:p>
        </p:txBody>
      </p:sp>
      <p:sp>
        <p:nvSpPr>
          <p:cNvPr id="282" name="TextBox 99">
            <a:extLst>
              <a:ext uri="{FF2B5EF4-FFF2-40B4-BE49-F238E27FC236}">
                <a16:creationId xmlns:a16="http://schemas.microsoft.com/office/drawing/2014/main" id="{780F002F-6AE4-4F4F-60C1-C85F83F77442}"/>
              </a:ext>
            </a:extLst>
          </p:cNvPr>
          <p:cNvSpPr txBox="1"/>
          <p:nvPr/>
        </p:nvSpPr>
        <p:spPr>
          <a:xfrm>
            <a:off x="6157726" y="3364325"/>
            <a:ext cx="895389" cy="461665"/>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DGII</a:t>
            </a:r>
            <a:br>
              <a:rPr lang="en-US" sz="1000">
                <a:solidFill>
                  <a:srgbClr val="FFFFFF"/>
                </a:solidFill>
                <a:latin typeface="Arial"/>
                <a:ea typeface="Arial"/>
                <a:cs typeface="Arial"/>
                <a:sym typeface="Arial"/>
              </a:rPr>
            </a:br>
            <a:r>
              <a:rPr lang="en-US" sz="1000">
                <a:solidFill>
                  <a:srgbClr val="FFFFFF"/>
                </a:solidFill>
                <a:latin typeface="Arial"/>
                <a:ea typeface="Arial"/>
                <a:cs typeface="Arial"/>
                <a:sym typeface="Arial"/>
              </a:rPr>
              <a:t>(Local Tax Authority)</a:t>
            </a:r>
          </a:p>
        </p:txBody>
      </p:sp>
      <p:sp>
        <p:nvSpPr>
          <p:cNvPr id="283" name="TextBox 100">
            <a:extLst>
              <a:ext uri="{FF2B5EF4-FFF2-40B4-BE49-F238E27FC236}">
                <a16:creationId xmlns:a16="http://schemas.microsoft.com/office/drawing/2014/main" id="{576D6113-AD24-26C1-3AA7-703080004CF5}"/>
              </a:ext>
            </a:extLst>
          </p:cNvPr>
          <p:cNvSpPr txBox="1"/>
          <p:nvPr/>
        </p:nvSpPr>
        <p:spPr>
          <a:xfrm>
            <a:off x="7505514" y="3364324"/>
            <a:ext cx="870497" cy="461665"/>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National Statistical Bureau</a:t>
            </a:r>
          </a:p>
        </p:txBody>
      </p:sp>
      <p:sp>
        <p:nvSpPr>
          <p:cNvPr id="284" name="TextBox 101">
            <a:extLst>
              <a:ext uri="{FF2B5EF4-FFF2-40B4-BE49-F238E27FC236}">
                <a16:creationId xmlns:a16="http://schemas.microsoft.com/office/drawing/2014/main" id="{C807A3FC-BC30-05EE-3E62-A1EE7AB9E924}"/>
              </a:ext>
            </a:extLst>
          </p:cNvPr>
          <p:cNvSpPr txBox="1"/>
          <p:nvPr/>
        </p:nvSpPr>
        <p:spPr>
          <a:xfrm>
            <a:off x="9527825" y="1550078"/>
            <a:ext cx="1424866"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Commerce</a:t>
            </a:r>
          </a:p>
        </p:txBody>
      </p:sp>
      <p:sp>
        <p:nvSpPr>
          <p:cNvPr id="285" name="TextBox 102">
            <a:extLst>
              <a:ext uri="{FF2B5EF4-FFF2-40B4-BE49-F238E27FC236}">
                <a16:creationId xmlns:a16="http://schemas.microsoft.com/office/drawing/2014/main" id="{BCDF3FDB-FA03-B603-EAB6-6A0DE0D56BFA}"/>
              </a:ext>
            </a:extLst>
          </p:cNvPr>
          <p:cNvSpPr txBox="1"/>
          <p:nvPr/>
        </p:nvSpPr>
        <p:spPr>
          <a:xfrm>
            <a:off x="9438303" y="1939607"/>
            <a:ext cx="1603911"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Women</a:t>
            </a:r>
          </a:p>
        </p:txBody>
      </p:sp>
      <p:sp>
        <p:nvSpPr>
          <p:cNvPr id="286" name="TextBox 103">
            <a:extLst>
              <a:ext uri="{FF2B5EF4-FFF2-40B4-BE49-F238E27FC236}">
                <a16:creationId xmlns:a16="http://schemas.microsoft.com/office/drawing/2014/main" id="{241FF374-3E31-C09B-6950-AFBB00CA3703}"/>
              </a:ext>
            </a:extLst>
          </p:cNvPr>
          <p:cNvSpPr txBox="1"/>
          <p:nvPr/>
        </p:nvSpPr>
        <p:spPr>
          <a:xfrm>
            <a:off x="9156416" y="2354200"/>
            <a:ext cx="2216466"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Bankers Association (ABA)</a:t>
            </a:r>
          </a:p>
        </p:txBody>
      </p:sp>
      <p:sp>
        <p:nvSpPr>
          <p:cNvPr id="287" name="TextBox 104">
            <a:extLst>
              <a:ext uri="{FF2B5EF4-FFF2-40B4-BE49-F238E27FC236}">
                <a16:creationId xmlns:a16="http://schemas.microsoft.com/office/drawing/2014/main" id="{62BDC28E-CA64-B677-AB90-913E4917FE3C}"/>
              </a:ext>
            </a:extLst>
          </p:cNvPr>
          <p:cNvSpPr txBox="1"/>
          <p:nvPr/>
        </p:nvSpPr>
        <p:spPr>
          <a:xfrm>
            <a:off x="9527825" y="2733872"/>
            <a:ext cx="1424866"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Fintech Association</a:t>
            </a:r>
          </a:p>
        </p:txBody>
      </p:sp>
      <p:sp>
        <p:nvSpPr>
          <p:cNvPr id="288" name="TextBox 105">
            <a:extLst>
              <a:ext uri="{FF2B5EF4-FFF2-40B4-BE49-F238E27FC236}">
                <a16:creationId xmlns:a16="http://schemas.microsoft.com/office/drawing/2014/main" id="{CD648920-F1B9-13C1-0EED-C087CD5EA3F7}"/>
              </a:ext>
            </a:extLst>
          </p:cNvPr>
          <p:cNvSpPr txBox="1"/>
          <p:nvPr/>
        </p:nvSpPr>
        <p:spPr>
          <a:xfrm>
            <a:off x="9451434" y="3116262"/>
            <a:ext cx="1577649"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Donors / Impact Investors</a:t>
            </a:r>
          </a:p>
        </p:txBody>
      </p:sp>
      <p:sp>
        <p:nvSpPr>
          <p:cNvPr id="301" name="TextBox 118">
            <a:extLst>
              <a:ext uri="{FF2B5EF4-FFF2-40B4-BE49-F238E27FC236}">
                <a16:creationId xmlns:a16="http://schemas.microsoft.com/office/drawing/2014/main" id="{3B362883-1794-1858-F165-5359DD03E799}"/>
              </a:ext>
            </a:extLst>
          </p:cNvPr>
          <p:cNvSpPr txBox="1"/>
          <p:nvPr/>
        </p:nvSpPr>
        <p:spPr>
          <a:xfrm rot="16200000">
            <a:off x="-662661" y="5565138"/>
            <a:ext cx="1841515" cy="248786"/>
          </a:xfrm>
          <a:prstGeom prst="rect">
            <a:avLst/>
          </a:prstGeom>
        </p:spPr>
        <p:txBody>
          <a:bodyPr wrap="square" lIns="0" tIns="0" rIns="0" bIns="0" rtlCol="0" anchor="t">
            <a:spAutoFit/>
          </a:bodyPr>
          <a:lstStyle/>
          <a:p>
            <a:pPr>
              <a:lnSpc>
                <a:spcPts val="1999"/>
              </a:lnSpc>
              <a:spcBef>
                <a:spcPct val="0"/>
              </a:spcBef>
            </a:pPr>
            <a:r>
              <a:rPr lang="en-US" sz="1666" b="1" dirty="0">
                <a:solidFill>
                  <a:srgbClr val="FFFFFF"/>
                </a:solidFill>
                <a:latin typeface="Calibri (MS)"/>
                <a:ea typeface="Calibri (MS)"/>
                <a:cs typeface="Calibri (MS)"/>
                <a:sym typeface="Calibri (MS)"/>
              </a:rPr>
              <a:t>Outcomes</a:t>
            </a:r>
          </a:p>
        </p:txBody>
      </p:sp>
      <p:grpSp>
        <p:nvGrpSpPr>
          <p:cNvPr id="9" name="Group 21">
            <a:extLst>
              <a:ext uri="{FF2B5EF4-FFF2-40B4-BE49-F238E27FC236}">
                <a16:creationId xmlns:a16="http://schemas.microsoft.com/office/drawing/2014/main" id="{C634597A-AA64-093F-67B1-0D124AF89D6C}"/>
              </a:ext>
            </a:extLst>
          </p:cNvPr>
          <p:cNvGrpSpPr/>
          <p:nvPr/>
        </p:nvGrpSpPr>
        <p:grpSpPr>
          <a:xfrm>
            <a:off x="623733" y="2759966"/>
            <a:ext cx="2249901" cy="842571"/>
            <a:chOff x="0" y="0"/>
            <a:chExt cx="888850" cy="475316"/>
          </a:xfrm>
        </p:grpSpPr>
        <p:sp>
          <p:nvSpPr>
            <p:cNvPr id="10" name="Freeform 22">
              <a:extLst>
                <a:ext uri="{FF2B5EF4-FFF2-40B4-BE49-F238E27FC236}">
                  <a16:creationId xmlns:a16="http://schemas.microsoft.com/office/drawing/2014/main" id="{7EB3A14F-07D4-FF60-A7FC-A0288EDA58B0}"/>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nchor="ctr"/>
            <a:lstStyle/>
            <a:p>
              <a:pPr algn="ctr"/>
              <a:r>
                <a:rPr lang="en-US" sz="1600" dirty="0">
                  <a:solidFill>
                    <a:srgbClr val="FFFFFF"/>
                  </a:solidFill>
                  <a:latin typeface="Calibri (MS)"/>
                  <a:ea typeface="Calibri (MS)"/>
                  <a:cs typeface="Calibri (MS)"/>
                  <a:sym typeface="Calibri (MS)"/>
                </a:rPr>
                <a:t>Superintendency of Banks</a:t>
              </a:r>
              <a:endParaRPr lang="en-US" sz="1600" dirty="0"/>
            </a:p>
          </p:txBody>
        </p:sp>
        <p:sp>
          <p:nvSpPr>
            <p:cNvPr id="11" name="TextBox 23">
              <a:extLst>
                <a:ext uri="{FF2B5EF4-FFF2-40B4-BE49-F238E27FC236}">
                  <a16:creationId xmlns:a16="http://schemas.microsoft.com/office/drawing/2014/main" id="{C0E14F90-2F4C-E3A0-E038-B31FF99A8088}"/>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15" name="AutoShape 54">
            <a:extLst>
              <a:ext uri="{FF2B5EF4-FFF2-40B4-BE49-F238E27FC236}">
                <a16:creationId xmlns:a16="http://schemas.microsoft.com/office/drawing/2014/main" id="{A9F05D27-2AB4-E3D4-FE1D-722B4FA76454}"/>
              </a:ext>
            </a:extLst>
          </p:cNvPr>
          <p:cNvSpPr/>
          <p:nvPr/>
        </p:nvSpPr>
        <p:spPr>
          <a:xfrm flipH="1">
            <a:off x="2890838" y="3151605"/>
            <a:ext cx="1128710" cy="0"/>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16" name="AutoShape 58">
            <a:extLst>
              <a:ext uri="{FF2B5EF4-FFF2-40B4-BE49-F238E27FC236}">
                <a16:creationId xmlns:a16="http://schemas.microsoft.com/office/drawing/2014/main" id="{9FAE96AF-8F90-62B8-9F02-1C2363BA5985}"/>
              </a:ext>
            </a:extLst>
          </p:cNvPr>
          <p:cNvSpPr/>
          <p:nvPr/>
        </p:nvSpPr>
        <p:spPr>
          <a:xfrm flipH="1" flipV="1">
            <a:off x="4008664" y="2675856"/>
            <a:ext cx="335065" cy="1"/>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17" name="AutoShape 57">
            <a:extLst>
              <a:ext uri="{FF2B5EF4-FFF2-40B4-BE49-F238E27FC236}">
                <a16:creationId xmlns:a16="http://schemas.microsoft.com/office/drawing/2014/main" id="{64E98213-9FE2-5A9C-E84F-9F42DDD99DEE}"/>
              </a:ext>
            </a:extLst>
          </p:cNvPr>
          <p:cNvSpPr/>
          <p:nvPr/>
        </p:nvSpPr>
        <p:spPr>
          <a:xfrm>
            <a:off x="4025654" y="2675857"/>
            <a:ext cx="4102" cy="485058"/>
          </a:xfrm>
          <a:prstGeom prst="line">
            <a:avLst/>
          </a:prstGeom>
          <a:ln w="38100" cap="flat">
            <a:solidFill>
              <a:srgbClr val="B3B822"/>
            </a:solidFill>
            <a:prstDash val="solid"/>
            <a:headEnd type="none" w="sm" len="sm"/>
            <a:tailEnd type="none" w="sm" len="sm"/>
          </a:ln>
        </p:spPr>
        <p:txBody>
          <a:bodyPr/>
          <a:lstStyle/>
          <a:p>
            <a:endParaRPr lang="en-US" sz="1200"/>
          </a:p>
        </p:txBody>
      </p:sp>
      <p:grpSp>
        <p:nvGrpSpPr>
          <p:cNvPr id="18" name="Group 76">
            <a:extLst>
              <a:ext uri="{FF2B5EF4-FFF2-40B4-BE49-F238E27FC236}">
                <a16:creationId xmlns:a16="http://schemas.microsoft.com/office/drawing/2014/main" id="{EAFBFFA6-9D13-5369-DBF9-D44892B36796}"/>
              </a:ext>
            </a:extLst>
          </p:cNvPr>
          <p:cNvGrpSpPr/>
          <p:nvPr/>
        </p:nvGrpSpPr>
        <p:grpSpPr>
          <a:xfrm>
            <a:off x="9116656" y="3451355"/>
            <a:ext cx="2284801" cy="297132"/>
            <a:chOff x="0" y="0"/>
            <a:chExt cx="902637" cy="117385"/>
          </a:xfrm>
        </p:grpSpPr>
        <p:sp>
          <p:nvSpPr>
            <p:cNvPr id="19" name="Freeform 77">
              <a:extLst>
                <a:ext uri="{FF2B5EF4-FFF2-40B4-BE49-F238E27FC236}">
                  <a16:creationId xmlns:a16="http://schemas.microsoft.com/office/drawing/2014/main" id="{5F3AA278-C90A-BC2E-D830-6A2F3F201BD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0" name="TextBox 78">
              <a:extLst>
                <a:ext uri="{FF2B5EF4-FFF2-40B4-BE49-F238E27FC236}">
                  <a16:creationId xmlns:a16="http://schemas.microsoft.com/office/drawing/2014/main" id="{8A954CB0-C713-F777-57D0-BB74B760FB25}"/>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21" name="TextBox 105">
            <a:extLst>
              <a:ext uri="{FF2B5EF4-FFF2-40B4-BE49-F238E27FC236}">
                <a16:creationId xmlns:a16="http://schemas.microsoft.com/office/drawing/2014/main" id="{39CAB2A2-17CA-69CA-5657-7C72CEBB529B}"/>
              </a:ext>
            </a:extLst>
          </p:cNvPr>
          <p:cNvSpPr txBox="1"/>
          <p:nvPr/>
        </p:nvSpPr>
        <p:spPr>
          <a:xfrm>
            <a:off x="9292384" y="3510121"/>
            <a:ext cx="1908955" cy="254361"/>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Women Entrepreneur Association</a:t>
            </a:r>
          </a:p>
        </p:txBody>
      </p:sp>
      <p:sp>
        <p:nvSpPr>
          <p:cNvPr id="22" name="AutoShape 56">
            <a:extLst>
              <a:ext uri="{FF2B5EF4-FFF2-40B4-BE49-F238E27FC236}">
                <a16:creationId xmlns:a16="http://schemas.microsoft.com/office/drawing/2014/main" id="{C8778B27-AD02-DDE3-FAE5-128154C8F969}"/>
              </a:ext>
            </a:extLst>
          </p:cNvPr>
          <p:cNvSpPr/>
          <p:nvPr/>
        </p:nvSpPr>
        <p:spPr>
          <a:xfrm flipV="1">
            <a:off x="5216700" y="2667685"/>
            <a:ext cx="252" cy="611693"/>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3" name="AutoShape 56">
            <a:extLst>
              <a:ext uri="{FF2B5EF4-FFF2-40B4-BE49-F238E27FC236}">
                <a16:creationId xmlns:a16="http://schemas.microsoft.com/office/drawing/2014/main" id="{5A488BC9-9D87-9FB1-43C7-8EB9FDC898AF}"/>
              </a:ext>
            </a:extLst>
          </p:cNvPr>
          <p:cNvSpPr/>
          <p:nvPr/>
        </p:nvSpPr>
        <p:spPr>
          <a:xfrm flipV="1">
            <a:off x="1745402" y="2524124"/>
            <a:ext cx="0" cy="227410"/>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 name="AutoShape 63">
            <a:extLst>
              <a:ext uri="{FF2B5EF4-FFF2-40B4-BE49-F238E27FC236}">
                <a16:creationId xmlns:a16="http://schemas.microsoft.com/office/drawing/2014/main" id="{003B2308-2B43-4FFE-9BF4-78B4AEDED9D1}"/>
              </a:ext>
            </a:extLst>
          </p:cNvPr>
          <p:cNvSpPr/>
          <p:nvPr/>
        </p:nvSpPr>
        <p:spPr>
          <a:xfrm flipV="1">
            <a:off x="7873603" y="2440976"/>
            <a:ext cx="1206099" cy="10266"/>
          </a:xfrm>
          <a:prstGeom prst="line">
            <a:avLst/>
          </a:prstGeom>
          <a:ln w="38100" cap="flat">
            <a:solidFill>
              <a:srgbClr val="9B2068"/>
            </a:solidFill>
            <a:prstDash val="solid"/>
            <a:headEnd type="none" w="sm" len="sm"/>
            <a:tailEnd type="triangle" w="lg" len="med"/>
          </a:ln>
        </p:spPr>
        <p:txBody>
          <a:bodyPr/>
          <a:lstStyle/>
          <a:p>
            <a:endParaRPr lang="en-US" sz="1200"/>
          </a:p>
        </p:txBody>
      </p:sp>
      <p:sp>
        <p:nvSpPr>
          <p:cNvPr id="26" name="AutoShape 60">
            <a:extLst>
              <a:ext uri="{FF2B5EF4-FFF2-40B4-BE49-F238E27FC236}">
                <a16:creationId xmlns:a16="http://schemas.microsoft.com/office/drawing/2014/main" id="{52FAB6FF-012A-5903-8ABD-4C12F9DDAD2A}"/>
              </a:ext>
            </a:extLst>
          </p:cNvPr>
          <p:cNvSpPr/>
          <p:nvPr/>
        </p:nvSpPr>
        <p:spPr>
          <a:xfrm flipH="1">
            <a:off x="5019677" y="1979004"/>
            <a:ext cx="0" cy="82291"/>
          </a:xfrm>
          <a:prstGeom prst="line">
            <a:avLst/>
          </a:prstGeom>
          <a:ln w="38100" cap="flat">
            <a:solidFill>
              <a:srgbClr val="9B2068"/>
            </a:solidFill>
            <a:prstDash val="solid"/>
            <a:headEnd type="none" w="sm" len="sm"/>
            <a:tailEnd type="none" w="sm" len="sm"/>
          </a:ln>
        </p:spPr>
        <p:txBody>
          <a:bodyPr/>
          <a:lstStyle/>
          <a:p>
            <a:endParaRPr lang="en-US" sz="1200"/>
          </a:p>
        </p:txBody>
      </p:sp>
      <p:sp>
        <p:nvSpPr>
          <p:cNvPr id="27" name="AutoShape 61">
            <a:extLst>
              <a:ext uri="{FF2B5EF4-FFF2-40B4-BE49-F238E27FC236}">
                <a16:creationId xmlns:a16="http://schemas.microsoft.com/office/drawing/2014/main" id="{225C84DB-E602-F834-5B17-6E8539D3090B}"/>
              </a:ext>
            </a:extLst>
          </p:cNvPr>
          <p:cNvSpPr/>
          <p:nvPr/>
        </p:nvSpPr>
        <p:spPr>
          <a:xfrm flipH="1" flipV="1">
            <a:off x="5001435" y="1998384"/>
            <a:ext cx="2910989" cy="10272"/>
          </a:xfrm>
          <a:prstGeom prst="line">
            <a:avLst/>
          </a:prstGeom>
          <a:ln w="38100" cap="flat">
            <a:solidFill>
              <a:srgbClr val="9B2068"/>
            </a:solidFill>
            <a:prstDash val="solid"/>
            <a:headEnd type="none" w="sm" len="sm"/>
            <a:tailEnd type="none" w="sm" len="sm"/>
          </a:ln>
        </p:spPr>
        <p:txBody>
          <a:bodyPr/>
          <a:lstStyle/>
          <a:p>
            <a:endParaRPr lang="en-US" sz="1200"/>
          </a:p>
        </p:txBody>
      </p:sp>
      <p:sp>
        <p:nvSpPr>
          <p:cNvPr id="28" name="AutoShape 60">
            <a:extLst>
              <a:ext uri="{FF2B5EF4-FFF2-40B4-BE49-F238E27FC236}">
                <a16:creationId xmlns:a16="http://schemas.microsoft.com/office/drawing/2014/main" id="{83A9CB95-074B-2007-2578-C61D6423DA06}"/>
              </a:ext>
            </a:extLst>
          </p:cNvPr>
          <p:cNvSpPr/>
          <p:nvPr/>
        </p:nvSpPr>
        <p:spPr>
          <a:xfrm flipH="1">
            <a:off x="7887904" y="2008656"/>
            <a:ext cx="3083" cy="441245"/>
          </a:xfrm>
          <a:prstGeom prst="line">
            <a:avLst/>
          </a:prstGeom>
          <a:ln w="38100" cap="flat">
            <a:solidFill>
              <a:srgbClr val="9B2068"/>
            </a:solidFill>
            <a:prstDash val="solid"/>
            <a:headEnd type="none" w="sm" len="sm"/>
            <a:tailEnd type="none" w="sm" len="sm"/>
          </a:ln>
        </p:spPr>
        <p:txBody>
          <a:bodyPr/>
          <a:lstStyle/>
          <a:p>
            <a:endParaRPr lang="en-US" sz="1200"/>
          </a:p>
        </p:txBody>
      </p:sp>
      <p:sp>
        <p:nvSpPr>
          <p:cNvPr id="29" name="AutoShape 54">
            <a:extLst>
              <a:ext uri="{FF2B5EF4-FFF2-40B4-BE49-F238E27FC236}">
                <a16:creationId xmlns:a16="http://schemas.microsoft.com/office/drawing/2014/main" id="{516800DF-E293-67D7-C36A-1A715FC5A277}"/>
              </a:ext>
            </a:extLst>
          </p:cNvPr>
          <p:cNvSpPr/>
          <p:nvPr/>
        </p:nvSpPr>
        <p:spPr>
          <a:xfrm flipH="1">
            <a:off x="2887433" y="2898934"/>
            <a:ext cx="1102122" cy="0"/>
          </a:xfrm>
          <a:prstGeom prst="line">
            <a:avLst/>
          </a:prstGeom>
          <a:ln w="38100" cap="flat">
            <a:solidFill>
              <a:srgbClr val="0B3759"/>
            </a:solidFill>
            <a:prstDash val="solid"/>
            <a:headEnd type="none" w="sm" len="sm"/>
            <a:tailEnd type="triangle" w="lg" len="med"/>
          </a:ln>
        </p:spPr>
        <p:txBody>
          <a:bodyPr/>
          <a:lstStyle/>
          <a:p>
            <a:endParaRPr lang="en-US" sz="1200"/>
          </a:p>
        </p:txBody>
      </p:sp>
      <p:sp>
        <p:nvSpPr>
          <p:cNvPr id="30" name="AutoShape 58">
            <a:extLst>
              <a:ext uri="{FF2B5EF4-FFF2-40B4-BE49-F238E27FC236}">
                <a16:creationId xmlns:a16="http://schemas.microsoft.com/office/drawing/2014/main" id="{C1374E60-0B42-8507-3E0E-C3CA2E3A2558}"/>
              </a:ext>
            </a:extLst>
          </p:cNvPr>
          <p:cNvSpPr/>
          <p:nvPr/>
        </p:nvSpPr>
        <p:spPr>
          <a:xfrm flipH="1">
            <a:off x="3964156" y="2308403"/>
            <a:ext cx="349580" cy="0"/>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1" name="AutoShape 57">
            <a:extLst>
              <a:ext uri="{FF2B5EF4-FFF2-40B4-BE49-F238E27FC236}">
                <a16:creationId xmlns:a16="http://schemas.microsoft.com/office/drawing/2014/main" id="{25205104-8DAF-E8B2-0788-AEAF66935833}"/>
              </a:ext>
            </a:extLst>
          </p:cNvPr>
          <p:cNvSpPr/>
          <p:nvPr/>
        </p:nvSpPr>
        <p:spPr>
          <a:xfrm>
            <a:off x="3966919" y="2314577"/>
            <a:ext cx="251" cy="597265"/>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2" name="AutoShape 60">
            <a:extLst>
              <a:ext uri="{FF2B5EF4-FFF2-40B4-BE49-F238E27FC236}">
                <a16:creationId xmlns:a16="http://schemas.microsoft.com/office/drawing/2014/main" id="{69AFD0CC-1291-5EB3-D0AD-BC9981CB7575}"/>
              </a:ext>
            </a:extLst>
          </p:cNvPr>
          <p:cNvSpPr/>
          <p:nvPr/>
        </p:nvSpPr>
        <p:spPr>
          <a:xfrm>
            <a:off x="1761268" y="3598720"/>
            <a:ext cx="0" cy="612000"/>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3" name="AutoShape 61">
            <a:extLst>
              <a:ext uri="{FF2B5EF4-FFF2-40B4-BE49-F238E27FC236}">
                <a16:creationId xmlns:a16="http://schemas.microsoft.com/office/drawing/2014/main" id="{E506F064-BEF7-7476-9C18-FB99BD95FB1C}"/>
              </a:ext>
            </a:extLst>
          </p:cNvPr>
          <p:cNvSpPr/>
          <p:nvPr/>
        </p:nvSpPr>
        <p:spPr>
          <a:xfrm flipH="1" flipV="1">
            <a:off x="1745401" y="4192024"/>
            <a:ext cx="10000718" cy="19927"/>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4" name="AutoShape 59">
            <a:extLst>
              <a:ext uri="{FF2B5EF4-FFF2-40B4-BE49-F238E27FC236}">
                <a16:creationId xmlns:a16="http://schemas.microsoft.com/office/drawing/2014/main" id="{3B0A4542-CB9F-2E4C-2DEE-75BCF9A0498C}"/>
              </a:ext>
            </a:extLst>
          </p:cNvPr>
          <p:cNvSpPr/>
          <p:nvPr/>
        </p:nvSpPr>
        <p:spPr>
          <a:xfrm flipH="1" flipV="1">
            <a:off x="11372882" y="2434403"/>
            <a:ext cx="376032" cy="0"/>
          </a:xfrm>
          <a:prstGeom prst="line">
            <a:avLst/>
          </a:prstGeom>
          <a:ln w="38100" cap="flat">
            <a:solidFill>
              <a:srgbClr val="0B3759"/>
            </a:solidFill>
            <a:prstDash val="solid"/>
            <a:headEnd type="none" w="sm" len="sm"/>
            <a:tailEnd type="triangle" w="lg" len="med"/>
          </a:ln>
        </p:spPr>
        <p:txBody>
          <a:bodyPr/>
          <a:lstStyle/>
          <a:p>
            <a:endParaRPr lang="en-US" sz="1200"/>
          </a:p>
        </p:txBody>
      </p:sp>
      <p:sp>
        <p:nvSpPr>
          <p:cNvPr id="35" name="AutoShape 60">
            <a:extLst>
              <a:ext uri="{FF2B5EF4-FFF2-40B4-BE49-F238E27FC236}">
                <a16:creationId xmlns:a16="http://schemas.microsoft.com/office/drawing/2014/main" id="{8E863D30-877E-C134-F13C-7FC977DE1783}"/>
              </a:ext>
            </a:extLst>
          </p:cNvPr>
          <p:cNvSpPr/>
          <p:nvPr/>
        </p:nvSpPr>
        <p:spPr>
          <a:xfrm>
            <a:off x="11728924" y="2420407"/>
            <a:ext cx="6143" cy="1800000"/>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6" name="Google Shape;366;p7">
            <a:extLst>
              <a:ext uri="{FF2B5EF4-FFF2-40B4-BE49-F238E27FC236}">
                <a16:creationId xmlns:a16="http://schemas.microsoft.com/office/drawing/2014/main" id="{A85632A7-12B7-9F55-114B-B5B09B85AFA4}"/>
              </a:ext>
            </a:extLst>
          </p:cNvPr>
          <p:cNvSpPr txBox="1"/>
          <p:nvPr/>
        </p:nvSpPr>
        <p:spPr>
          <a:xfrm>
            <a:off x="433876" y="4998223"/>
            <a:ext cx="11657050" cy="1952110"/>
          </a:xfrm>
          <a:prstGeom prst="rect">
            <a:avLst/>
          </a:prstGeom>
          <a:noFill/>
          <a:ln>
            <a:noFill/>
          </a:ln>
        </p:spPr>
        <p:txBody>
          <a:bodyPr spcFirstLastPara="1" wrap="square" lIns="91425" tIns="45700" rIns="91425" bIns="45700" anchor="t" anchorCtr="0">
            <a:spAutoFit/>
          </a:bodyPr>
          <a:lstStyle/>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Dominican Republic has a robust financial ecosystem with extensive data flows between institutions.</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Central Bank (responsible to ensure price stability in the country and regulate the financial system) and the Superintendency (responsible to supervise financial institutions to ensure compliance with laws and regulations) have a significant role in collecting and reporting detailed credit service data, which is made accessible to the public through an online portal (</a:t>
            </a:r>
            <a:r>
              <a:rPr lang="en-US" sz="1050" dirty="0">
                <a:solidFill>
                  <a:schemeClr val="accent5"/>
                </a:solidFill>
                <a:latin typeface="Arial"/>
                <a:ea typeface="Arial"/>
                <a:cs typeface="Arial"/>
                <a:sym typeface="Arial"/>
                <a:hlinkClick r:id="rId2">
                  <a:extLst>
                    <a:ext uri="{A12FA001-AC4F-418D-AE19-62706E023703}">
                      <ahyp:hlinkClr xmlns:ahyp="http://schemas.microsoft.com/office/drawing/2018/hyperlinkcolor" val="tx"/>
                    </a:ext>
                  </a:extLst>
                </a:hlinkClick>
              </a:rPr>
              <a:t>SIMBAD Portal</a:t>
            </a:r>
            <a:r>
              <a:rPr lang="en-US" sz="1050" dirty="0">
                <a:solidFill>
                  <a:schemeClr val="lt1"/>
                </a:solidFill>
                <a:latin typeface="Arial"/>
                <a:ea typeface="Arial"/>
                <a:cs typeface="Arial"/>
                <a:sym typeface="Arial"/>
              </a:rPr>
              <a:t>).</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local Banking Association (</a:t>
            </a:r>
            <a:r>
              <a:rPr lang="es-ES" sz="1050" i="1" dirty="0">
                <a:solidFill>
                  <a:schemeClr val="lt1"/>
                </a:solidFill>
                <a:latin typeface="Arial"/>
                <a:ea typeface="Arial"/>
                <a:cs typeface="Arial"/>
                <a:sym typeface="Arial"/>
              </a:rPr>
              <a:t>La Asociación de Bancos Múltiples de República Dominicana, </a:t>
            </a:r>
            <a:r>
              <a:rPr lang="en-US" sz="1050" i="1" dirty="0">
                <a:solidFill>
                  <a:schemeClr val="lt1"/>
                </a:solidFill>
                <a:latin typeface="Arial"/>
                <a:ea typeface="Arial"/>
                <a:cs typeface="Arial"/>
                <a:sym typeface="Arial"/>
              </a:rPr>
              <a:t>ABA</a:t>
            </a:r>
            <a:r>
              <a:rPr lang="en-US" sz="1050" dirty="0">
                <a:solidFill>
                  <a:schemeClr val="lt1"/>
                </a:solidFill>
                <a:latin typeface="Arial"/>
                <a:ea typeface="Arial"/>
                <a:cs typeface="Arial"/>
                <a:sym typeface="Arial"/>
              </a:rPr>
              <a:t>) was chosen as the National Coordinator and Aggregator thanks to the leadership of the institution, the fact of being an independent actor, and its strong relationships with financial service providers (FSPs) and regulators, as well as its organizational capacity in IT, legal, and project management. </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However, legal and security considerations prevented the ABA from directly receiving personally identifiable information from FSPs. Through the mapping exercise, a solution was identified: leveraging the Superintendency as the primary data collector, where data anonymization processes would be implemented.</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mapping also highlighted potential future signatories, such as PROMIPYME (local organization promoting the SME sector), to further strengthen the initiative.</a:t>
            </a:r>
            <a:endParaRPr lang="en-US" sz="1050" dirty="0"/>
          </a:p>
        </p:txBody>
      </p:sp>
      <p:grpSp>
        <p:nvGrpSpPr>
          <p:cNvPr id="3" name="Group 2">
            <a:extLst>
              <a:ext uri="{FF2B5EF4-FFF2-40B4-BE49-F238E27FC236}">
                <a16:creationId xmlns:a16="http://schemas.microsoft.com/office/drawing/2014/main" id="{882F3D68-85C5-EA9A-A160-32B05C754957}"/>
              </a:ext>
            </a:extLst>
          </p:cNvPr>
          <p:cNvGrpSpPr/>
          <p:nvPr/>
        </p:nvGrpSpPr>
        <p:grpSpPr>
          <a:xfrm>
            <a:off x="445713" y="4367814"/>
            <a:ext cx="7010377" cy="468000"/>
            <a:chOff x="274263" y="4367814"/>
            <a:chExt cx="7010377" cy="468000"/>
          </a:xfrm>
        </p:grpSpPr>
        <p:sp>
          <p:nvSpPr>
            <p:cNvPr id="2" name="Rectangle 1">
              <a:extLst>
                <a:ext uri="{FF2B5EF4-FFF2-40B4-BE49-F238E27FC236}">
                  <a16:creationId xmlns:a16="http://schemas.microsoft.com/office/drawing/2014/main" id="{996068D0-E262-03B1-F226-CB4744223229}"/>
                </a:ext>
              </a:extLst>
            </p:cNvPr>
            <p:cNvSpPr/>
            <p:nvPr/>
          </p:nvSpPr>
          <p:spPr>
            <a:xfrm>
              <a:off x="274263" y="4367814"/>
              <a:ext cx="6974262" cy="46800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i="1" dirty="0">
                  <a:solidFill>
                    <a:schemeClr val="tx1"/>
                  </a:solidFill>
                </a:rPr>
                <a:t>Legend</a:t>
              </a:r>
            </a:p>
          </p:txBody>
        </p:sp>
        <p:grpSp>
          <p:nvGrpSpPr>
            <p:cNvPr id="7" name="Group 6">
              <a:extLst>
                <a:ext uri="{FF2B5EF4-FFF2-40B4-BE49-F238E27FC236}">
                  <a16:creationId xmlns:a16="http://schemas.microsoft.com/office/drawing/2014/main" id="{321655D7-1517-F04D-5606-A44485EAFE88}"/>
                </a:ext>
              </a:extLst>
            </p:cNvPr>
            <p:cNvGrpSpPr/>
            <p:nvPr/>
          </p:nvGrpSpPr>
          <p:grpSpPr>
            <a:xfrm>
              <a:off x="983924" y="4445519"/>
              <a:ext cx="942507" cy="311051"/>
              <a:chOff x="1466215" y="6189194"/>
              <a:chExt cx="942507" cy="311051"/>
            </a:xfrm>
          </p:grpSpPr>
          <p:grpSp>
            <p:nvGrpSpPr>
              <p:cNvPr id="292" name="Group 109">
                <a:extLst>
                  <a:ext uri="{FF2B5EF4-FFF2-40B4-BE49-F238E27FC236}">
                    <a16:creationId xmlns:a16="http://schemas.microsoft.com/office/drawing/2014/main" id="{86B2397E-76A2-9FAD-4A97-FB876BE0DF91}"/>
                  </a:ext>
                </a:extLst>
              </p:cNvPr>
              <p:cNvGrpSpPr/>
              <p:nvPr/>
            </p:nvGrpSpPr>
            <p:grpSpPr>
              <a:xfrm>
                <a:off x="1466215" y="6189194"/>
                <a:ext cx="269082" cy="311051"/>
                <a:chOff x="0" y="-47625"/>
                <a:chExt cx="106304" cy="122884"/>
              </a:xfrm>
            </p:grpSpPr>
            <p:sp>
              <p:nvSpPr>
                <p:cNvPr id="293" name="Freeform 110">
                  <a:extLst>
                    <a:ext uri="{FF2B5EF4-FFF2-40B4-BE49-F238E27FC236}">
                      <a16:creationId xmlns:a16="http://schemas.microsoft.com/office/drawing/2014/main" id="{5E7DDDEA-F9D1-EF15-53D4-DBEA2C0EDE82}"/>
                    </a:ext>
                  </a:extLst>
                </p:cNvPr>
                <p:cNvSpPr/>
                <p:nvPr/>
              </p:nvSpPr>
              <p:spPr>
                <a:xfrm>
                  <a:off x="31045" y="-20805"/>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800"/>
                </a:p>
              </p:txBody>
            </p:sp>
            <p:sp>
              <p:nvSpPr>
                <p:cNvPr id="294" name="TextBox 111">
                  <a:extLst>
                    <a:ext uri="{FF2B5EF4-FFF2-40B4-BE49-F238E27FC236}">
                      <a16:creationId xmlns:a16="http://schemas.microsoft.com/office/drawing/2014/main" id="{62644CEB-A102-4A56-8E37-FCB7492A8097}"/>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800"/>
                </a:p>
              </p:txBody>
            </p:sp>
          </p:grpSp>
          <p:sp>
            <p:nvSpPr>
              <p:cNvPr id="306" name="TextBox 123">
                <a:extLst>
                  <a:ext uri="{FF2B5EF4-FFF2-40B4-BE49-F238E27FC236}">
                    <a16:creationId xmlns:a16="http://schemas.microsoft.com/office/drawing/2014/main" id="{129E3CC3-EE2C-F6AC-CC5D-1ACF97914133}"/>
                  </a:ext>
                </a:extLst>
              </p:cNvPr>
              <p:cNvSpPr txBox="1"/>
              <p:nvPr/>
            </p:nvSpPr>
            <p:spPr>
              <a:xfrm>
                <a:off x="1807991" y="6198397"/>
                <a:ext cx="600731" cy="292644"/>
              </a:xfrm>
              <a:prstGeom prst="rect">
                <a:avLst/>
              </a:prstGeom>
            </p:spPr>
            <p:txBody>
              <a:bodyPr wrap="square" lIns="0" tIns="0" rIns="0" bIns="0" rtlCol="0" anchor="t">
                <a:spAutoFit/>
              </a:bodyPr>
              <a:lstStyle/>
              <a:p>
                <a:pPr>
                  <a:lnSpc>
                    <a:spcPts val="1200"/>
                  </a:lnSpc>
                </a:pPr>
                <a:r>
                  <a:rPr lang="en-US" sz="800" dirty="0">
                    <a:latin typeface="Arial"/>
                    <a:ea typeface="Arial"/>
                    <a:cs typeface="Arial"/>
                    <a:sym typeface="Arial"/>
                  </a:rPr>
                  <a:t>Data Providers</a:t>
                </a:r>
              </a:p>
            </p:txBody>
          </p:sp>
        </p:grpSp>
        <p:grpSp>
          <p:nvGrpSpPr>
            <p:cNvPr id="6" name="Group 5">
              <a:extLst>
                <a:ext uri="{FF2B5EF4-FFF2-40B4-BE49-F238E27FC236}">
                  <a16:creationId xmlns:a16="http://schemas.microsoft.com/office/drawing/2014/main" id="{16858E0D-C3FF-692A-EB00-A676AD15EABD}"/>
                </a:ext>
              </a:extLst>
            </p:cNvPr>
            <p:cNvGrpSpPr/>
            <p:nvPr/>
          </p:nvGrpSpPr>
          <p:grpSpPr>
            <a:xfrm>
              <a:off x="1890586" y="4445518"/>
              <a:ext cx="764509" cy="311051"/>
              <a:chOff x="2801502" y="6189194"/>
              <a:chExt cx="764509" cy="311051"/>
            </a:xfrm>
          </p:grpSpPr>
          <p:grpSp>
            <p:nvGrpSpPr>
              <p:cNvPr id="295" name="Group 112">
                <a:extLst>
                  <a:ext uri="{FF2B5EF4-FFF2-40B4-BE49-F238E27FC236}">
                    <a16:creationId xmlns:a16="http://schemas.microsoft.com/office/drawing/2014/main" id="{666C07D9-B364-C5E2-F8D0-FD388E22565C}"/>
                  </a:ext>
                </a:extLst>
              </p:cNvPr>
              <p:cNvGrpSpPr/>
              <p:nvPr/>
            </p:nvGrpSpPr>
            <p:grpSpPr>
              <a:xfrm>
                <a:off x="2801502" y="6189194"/>
                <a:ext cx="244475" cy="311051"/>
                <a:chOff x="0" y="-47625"/>
                <a:chExt cx="96583" cy="122884"/>
              </a:xfrm>
            </p:grpSpPr>
            <p:sp>
              <p:nvSpPr>
                <p:cNvPr id="296" name="Freeform 113">
                  <a:extLst>
                    <a:ext uri="{FF2B5EF4-FFF2-40B4-BE49-F238E27FC236}">
                      <a16:creationId xmlns:a16="http://schemas.microsoft.com/office/drawing/2014/main" id="{6A69864E-AED2-7E4F-B43C-3B54628E2561}"/>
                    </a:ext>
                  </a:extLst>
                </p:cNvPr>
                <p:cNvSpPr/>
                <p:nvPr/>
              </p:nvSpPr>
              <p:spPr>
                <a:xfrm>
                  <a:off x="21324" y="-20805"/>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800"/>
                </a:p>
              </p:txBody>
            </p:sp>
            <p:sp>
              <p:nvSpPr>
                <p:cNvPr id="297" name="TextBox 114">
                  <a:extLst>
                    <a:ext uri="{FF2B5EF4-FFF2-40B4-BE49-F238E27FC236}">
                      <a16:creationId xmlns:a16="http://schemas.microsoft.com/office/drawing/2014/main" id="{16ED9236-B5FA-4A6E-5D89-D7B9C0AC4427}"/>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800"/>
                </a:p>
              </p:txBody>
            </p:sp>
          </p:grpSp>
          <p:sp>
            <p:nvSpPr>
              <p:cNvPr id="307" name="TextBox 124">
                <a:extLst>
                  <a:ext uri="{FF2B5EF4-FFF2-40B4-BE49-F238E27FC236}">
                    <a16:creationId xmlns:a16="http://schemas.microsoft.com/office/drawing/2014/main" id="{A883063C-2D19-EE1D-FA01-F586DADB5DE2}"/>
                  </a:ext>
                </a:extLst>
              </p:cNvPr>
              <p:cNvSpPr txBox="1"/>
              <p:nvPr/>
            </p:nvSpPr>
            <p:spPr>
              <a:xfrm>
                <a:off x="3093603" y="6196954"/>
                <a:ext cx="472408" cy="292644"/>
              </a:xfrm>
              <a:prstGeom prst="rect">
                <a:avLst/>
              </a:prstGeom>
            </p:spPr>
            <p:txBody>
              <a:bodyPr wrap="square" lIns="0" tIns="0" rIns="0" bIns="0" rtlCol="0" anchor="t">
                <a:spAutoFit/>
              </a:bodyPr>
              <a:lstStyle/>
              <a:p>
                <a:pPr>
                  <a:lnSpc>
                    <a:spcPts val="1200"/>
                  </a:lnSpc>
                </a:pPr>
                <a:r>
                  <a:rPr lang="en-US" sz="800" dirty="0">
                    <a:latin typeface="Arial"/>
                    <a:ea typeface="Arial"/>
                    <a:cs typeface="Arial"/>
                    <a:sym typeface="Arial"/>
                  </a:rPr>
                  <a:t>Data Users</a:t>
                </a:r>
              </a:p>
            </p:txBody>
          </p:sp>
        </p:grpSp>
        <p:grpSp>
          <p:nvGrpSpPr>
            <p:cNvPr id="5" name="Group 4">
              <a:extLst>
                <a:ext uri="{FF2B5EF4-FFF2-40B4-BE49-F238E27FC236}">
                  <a16:creationId xmlns:a16="http://schemas.microsoft.com/office/drawing/2014/main" id="{B62C92D4-F75B-54F4-E14A-B05DF8BA0A52}"/>
                </a:ext>
              </a:extLst>
            </p:cNvPr>
            <p:cNvGrpSpPr/>
            <p:nvPr/>
          </p:nvGrpSpPr>
          <p:grpSpPr>
            <a:xfrm>
              <a:off x="2337400" y="4420347"/>
              <a:ext cx="1531746" cy="315640"/>
              <a:chOff x="3924098" y="6189194"/>
              <a:chExt cx="1531746" cy="315640"/>
            </a:xfrm>
          </p:grpSpPr>
          <p:grpSp>
            <p:nvGrpSpPr>
              <p:cNvPr id="298" name="Group 115">
                <a:extLst>
                  <a:ext uri="{FF2B5EF4-FFF2-40B4-BE49-F238E27FC236}">
                    <a16:creationId xmlns:a16="http://schemas.microsoft.com/office/drawing/2014/main" id="{5861A68D-9C2F-B724-024C-0472F68EFB43}"/>
                  </a:ext>
                </a:extLst>
              </p:cNvPr>
              <p:cNvGrpSpPr/>
              <p:nvPr/>
            </p:nvGrpSpPr>
            <p:grpSpPr>
              <a:xfrm>
                <a:off x="3924098" y="6189194"/>
                <a:ext cx="534880" cy="311051"/>
                <a:chOff x="0" y="-47625"/>
                <a:chExt cx="211312" cy="122884"/>
              </a:xfrm>
            </p:grpSpPr>
            <p:sp>
              <p:nvSpPr>
                <p:cNvPr id="299" name="Freeform 116">
                  <a:extLst>
                    <a:ext uri="{FF2B5EF4-FFF2-40B4-BE49-F238E27FC236}">
                      <a16:creationId xmlns:a16="http://schemas.microsoft.com/office/drawing/2014/main" id="{5DE40FED-70E0-727B-5C20-EBD9F1FC27DD}"/>
                    </a:ext>
                  </a:extLst>
                </p:cNvPr>
                <p:cNvSpPr/>
                <p:nvPr/>
              </p:nvSpPr>
              <p:spPr>
                <a:xfrm>
                  <a:off x="136053" y="-13265"/>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C43C3C"/>
                </a:solidFill>
                <a:ln w="47625" cap="sq">
                  <a:solidFill>
                    <a:schemeClr val="accent1"/>
                  </a:solidFill>
                  <a:prstDash val="solid"/>
                  <a:miter/>
                </a:ln>
              </p:spPr>
              <p:txBody>
                <a:bodyPr/>
                <a:lstStyle/>
                <a:p>
                  <a:endParaRPr lang="en-US" sz="200" dirty="0"/>
                </a:p>
              </p:txBody>
            </p:sp>
            <p:sp>
              <p:nvSpPr>
                <p:cNvPr id="300" name="TextBox 117">
                  <a:extLst>
                    <a:ext uri="{FF2B5EF4-FFF2-40B4-BE49-F238E27FC236}">
                      <a16:creationId xmlns:a16="http://schemas.microsoft.com/office/drawing/2014/main" id="{FB6F7E70-FE39-4270-2E7A-054127BB0D52}"/>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800"/>
                </a:p>
              </p:txBody>
            </p:sp>
          </p:grpSp>
          <p:sp>
            <p:nvSpPr>
              <p:cNvPr id="308" name="TextBox 125">
                <a:extLst>
                  <a:ext uri="{FF2B5EF4-FFF2-40B4-BE49-F238E27FC236}">
                    <a16:creationId xmlns:a16="http://schemas.microsoft.com/office/drawing/2014/main" id="{379D9EC6-7688-52AD-8877-0ACFC933C18B}"/>
                  </a:ext>
                </a:extLst>
              </p:cNvPr>
              <p:cNvSpPr txBox="1"/>
              <p:nvPr/>
            </p:nvSpPr>
            <p:spPr>
              <a:xfrm>
                <a:off x="4515835" y="6209304"/>
                <a:ext cx="940009" cy="295530"/>
              </a:xfrm>
              <a:prstGeom prst="rect">
                <a:avLst/>
              </a:prstGeom>
            </p:spPr>
            <p:txBody>
              <a:bodyPr wrap="square" lIns="0" tIns="0" rIns="0" bIns="0" rtlCol="0" anchor="t">
                <a:spAutoFit/>
              </a:bodyPr>
              <a:lstStyle/>
              <a:p>
                <a:pPr>
                  <a:lnSpc>
                    <a:spcPts val="1200"/>
                  </a:lnSpc>
                </a:pPr>
                <a:r>
                  <a:rPr lang="en-US" sz="800" dirty="0">
                    <a:latin typeface="Arial"/>
                    <a:ea typeface="Arial"/>
                    <a:cs typeface="Arial"/>
                    <a:sym typeface="Arial"/>
                  </a:rPr>
                  <a:t>Code National Aggregator</a:t>
                </a:r>
              </a:p>
            </p:txBody>
          </p:sp>
        </p:grpSp>
        <p:sp>
          <p:nvSpPr>
            <p:cNvPr id="312" name="TextBox 129">
              <a:extLst>
                <a:ext uri="{FF2B5EF4-FFF2-40B4-BE49-F238E27FC236}">
                  <a16:creationId xmlns:a16="http://schemas.microsoft.com/office/drawing/2014/main" id="{0B9089D9-C18F-2FE2-3194-6BEC392B5E7B}"/>
                </a:ext>
              </a:extLst>
            </p:cNvPr>
            <p:cNvSpPr txBox="1"/>
            <p:nvPr/>
          </p:nvSpPr>
          <p:spPr>
            <a:xfrm>
              <a:off x="4196886" y="4454722"/>
              <a:ext cx="872965" cy="292644"/>
            </a:xfrm>
            <a:prstGeom prst="rect">
              <a:avLst/>
            </a:prstGeom>
          </p:spPr>
          <p:txBody>
            <a:bodyPr wrap="square" lIns="0" tIns="0" rIns="0" bIns="0" rtlCol="0" anchor="t">
              <a:spAutoFit/>
            </a:bodyPr>
            <a:lstStyle/>
            <a:p>
              <a:pPr>
                <a:lnSpc>
                  <a:spcPts val="1200"/>
                </a:lnSpc>
              </a:pPr>
              <a:r>
                <a:rPr lang="en-US" sz="800">
                  <a:latin typeface="Arial"/>
                  <a:ea typeface="Arial"/>
                  <a:cs typeface="Arial"/>
                  <a:sym typeface="Arial"/>
                </a:rPr>
                <a:t>Sex-disaggregated data reporting</a:t>
              </a:r>
            </a:p>
          </p:txBody>
        </p:sp>
        <p:sp>
          <p:nvSpPr>
            <p:cNvPr id="313" name="TextBox 130">
              <a:extLst>
                <a:ext uri="{FF2B5EF4-FFF2-40B4-BE49-F238E27FC236}">
                  <a16:creationId xmlns:a16="http://schemas.microsoft.com/office/drawing/2014/main" id="{0E396749-800C-4957-6116-7EBD0989996F}"/>
                </a:ext>
              </a:extLst>
            </p:cNvPr>
            <p:cNvSpPr txBox="1"/>
            <p:nvPr/>
          </p:nvSpPr>
          <p:spPr>
            <a:xfrm>
              <a:off x="5386746" y="4530223"/>
              <a:ext cx="868483" cy="141642"/>
            </a:xfrm>
            <a:prstGeom prst="rect">
              <a:avLst/>
            </a:prstGeom>
          </p:spPr>
          <p:txBody>
            <a:bodyPr lIns="0" tIns="0" rIns="0" bIns="0" rtlCol="0" anchor="t">
              <a:spAutoFit/>
            </a:bodyPr>
            <a:lstStyle/>
            <a:p>
              <a:pPr>
                <a:lnSpc>
                  <a:spcPts val="1200"/>
                </a:lnSpc>
              </a:pPr>
              <a:r>
                <a:rPr lang="en-US" sz="800">
                  <a:latin typeface="Arial"/>
                  <a:ea typeface="Arial"/>
                  <a:cs typeface="Arial"/>
                  <a:sym typeface="Arial"/>
                </a:rPr>
                <a:t>Data reporting</a:t>
              </a:r>
            </a:p>
          </p:txBody>
        </p:sp>
        <p:sp>
          <p:nvSpPr>
            <p:cNvPr id="314" name="TextBox 131">
              <a:extLst>
                <a:ext uri="{FF2B5EF4-FFF2-40B4-BE49-F238E27FC236}">
                  <a16:creationId xmlns:a16="http://schemas.microsoft.com/office/drawing/2014/main" id="{A6B974FA-859B-58BA-372F-2468EFC91F63}"/>
                </a:ext>
              </a:extLst>
            </p:cNvPr>
            <p:cNvSpPr txBox="1"/>
            <p:nvPr/>
          </p:nvSpPr>
          <p:spPr>
            <a:xfrm>
              <a:off x="6416157" y="4453279"/>
              <a:ext cx="868483" cy="295530"/>
            </a:xfrm>
            <a:prstGeom prst="rect">
              <a:avLst/>
            </a:prstGeom>
          </p:spPr>
          <p:txBody>
            <a:bodyPr lIns="0" tIns="0" rIns="0" bIns="0" rtlCol="0" anchor="t">
              <a:spAutoFit/>
            </a:bodyPr>
            <a:lstStyle/>
            <a:p>
              <a:pPr>
                <a:lnSpc>
                  <a:spcPts val="1200"/>
                </a:lnSpc>
              </a:pPr>
              <a:r>
                <a:rPr lang="en-US" sz="800" dirty="0">
                  <a:latin typeface="Arial"/>
                  <a:ea typeface="Arial"/>
                  <a:cs typeface="Arial"/>
                  <a:sym typeface="Arial"/>
                </a:rPr>
                <a:t>Proposed </a:t>
              </a:r>
              <a:br>
                <a:rPr lang="en-US" sz="800" dirty="0">
                  <a:latin typeface="Arial"/>
                  <a:ea typeface="Arial"/>
                  <a:cs typeface="Arial"/>
                  <a:sym typeface="Arial"/>
                </a:rPr>
              </a:br>
              <a:r>
                <a:rPr lang="en-US" sz="800" dirty="0">
                  <a:latin typeface="Arial"/>
                  <a:ea typeface="Arial"/>
                  <a:cs typeface="Arial"/>
                  <a:sym typeface="Arial"/>
                </a:rPr>
                <a:t>data reporting</a:t>
              </a:r>
            </a:p>
          </p:txBody>
        </p:sp>
        <p:cxnSp>
          <p:nvCxnSpPr>
            <p:cNvPr id="8" name="Straight Arrow Connector 7">
              <a:extLst>
                <a:ext uri="{FF2B5EF4-FFF2-40B4-BE49-F238E27FC236}">
                  <a16:creationId xmlns:a16="http://schemas.microsoft.com/office/drawing/2014/main" id="{B583A1C7-1B16-A49B-ED01-67BFDD688275}"/>
                </a:ext>
              </a:extLst>
            </p:cNvPr>
            <p:cNvCxnSpPr/>
            <p:nvPr/>
          </p:nvCxnSpPr>
          <p:spPr>
            <a:xfrm>
              <a:off x="3976109" y="4608658"/>
              <a:ext cx="180000"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F2442E-2C1F-E5DE-6FB8-2257A8A16A8F}"/>
                </a:ext>
              </a:extLst>
            </p:cNvPr>
            <p:cNvCxnSpPr/>
            <p:nvPr/>
          </p:nvCxnSpPr>
          <p:spPr>
            <a:xfrm>
              <a:off x="5156489" y="4609379"/>
              <a:ext cx="1800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DBC69A-BFDF-FCD6-85C5-02712B0D5A89}"/>
                </a:ext>
              </a:extLst>
            </p:cNvPr>
            <p:cNvCxnSpPr/>
            <p:nvPr/>
          </p:nvCxnSpPr>
          <p:spPr>
            <a:xfrm>
              <a:off x="6213844" y="4609379"/>
              <a:ext cx="180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33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EA27EE2F-1422-3EC2-6559-5336D1D2CC30}"/>
              </a:ext>
            </a:extLst>
          </p:cNvPr>
          <p:cNvSpPr/>
          <p:nvPr/>
        </p:nvSpPr>
        <p:spPr>
          <a:xfrm>
            <a:off x="1816100" y="1708122"/>
            <a:ext cx="7326355" cy="4794965"/>
          </a:xfrm>
          <a:prstGeom prst="rect">
            <a:avLst/>
          </a:prstGeom>
          <a:solidFill>
            <a:schemeClr val="bg1">
              <a:lumMod val="85000"/>
            </a:schemeClr>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1">
            <a:extLst>
              <a:ext uri="{FF2B5EF4-FFF2-40B4-BE49-F238E27FC236}">
                <a16:creationId xmlns:a16="http://schemas.microsoft.com/office/drawing/2014/main" id="{F870490B-1D28-6C53-68A3-ECF001FFBF5E}"/>
              </a:ext>
            </a:extLst>
          </p:cNvPr>
          <p:cNvSpPr/>
          <p:nvPr/>
        </p:nvSpPr>
        <p:spPr>
          <a:xfrm>
            <a:off x="5755265" y="1718520"/>
            <a:ext cx="3356919" cy="4794965"/>
          </a:xfrm>
          <a:prstGeom prst="rect">
            <a:avLst/>
          </a:prstGeom>
          <a:solidFill>
            <a:schemeClr val="bg1">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C12C0A4-212C-0A5C-A42C-A447EC4ED8B7}"/>
              </a:ext>
            </a:extLst>
          </p:cNvPr>
          <p:cNvSpPr/>
          <p:nvPr/>
        </p:nvSpPr>
        <p:spPr>
          <a:xfrm>
            <a:off x="9151980" y="1708122"/>
            <a:ext cx="2779670" cy="4794965"/>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Google Shape;549;p22">
            <a:extLst>
              <a:ext uri="{FF2B5EF4-FFF2-40B4-BE49-F238E27FC236}">
                <a16:creationId xmlns:a16="http://schemas.microsoft.com/office/drawing/2014/main" id="{1EF573AA-85BE-DA9A-7FB6-1D0EB9DFEBB1}"/>
              </a:ext>
            </a:extLst>
          </p:cNvPr>
          <p:cNvSpPr txBox="1"/>
          <p:nvPr/>
        </p:nvSpPr>
        <p:spPr>
          <a:xfrm>
            <a:off x="2033588" y="2325705"/>
            <a:ext cx="34799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latin typeface="Arial" panose="020B0604020202020204" pitchFamily="34" charset="0"/>
                <a:cs typeface="Arial" panose="020B0604020202020204" pitchFamily="34" charset="0"/>
                <a:sym typeface="Arial"/>
              </a:rPr>
              <a:t>Global Minimum Requirements </a:t>
            </a:r>
          </a:p>
        </p:txBody>
      </p:sp>
      <p:sp>
        <p:nvSpPr>
          <p:cNvPr id="5" name="Google Shape;550;p22">
            <a:extLst>
              <a:ext uri="{FF2B5EF4-FFF2-40B4-BE49-F238E27FC236}">
                <a16:creationId xmlns:a16="http://schemas.microsoft.com/office/drawing/2014/main" id="{0C03F60F-B574-2F26-924C-729ED99E61BC}"/>
              </a:ext>
            </a:extLst>
          </p:cNvPr>
          <p:cNvSpPr txBox="1"/>
          <p:nvPr/>
        </p:nvSpPr>
        <p:spPr>
          <a:xfrm>
            <a:off x="6178220" y="2325705"/>
            <a:ext cx="258313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latin typeface="Arial" panose="020B0604020202020204" pitchFamily="34" charset="0"/>
                <a:cs typeface="Arial" panose="020B0604020202020204" pitchFamily="34" charset="0"/>
                <a:sym typeface="Arial"/>
              </a:rPr>
              <a:t>Strongly Encouraged</a:t>
            </a:r>
          </a:p>
        </p:txBody>
      </p:sp>
      <p:sp>
        <p:nvSpPr>
          <p:cNvPr id="6" name="Google Shape;551;p22">
            <a:extLst>
              <a:ext uri="{FF2B5EF4-FFF2-40B4-BE49-F238E27FC236}">
                <a16:creationId xmlns:a16="http://schemas.microsoft.com/office/drawing/2014/main" id="{E8F79560-F3F4-EC43-71FC-5453DE853435}"/>
              </a:ext>
            </a:extLst>
          </p:cNvPr>
          <p:cNvSpPr txBox="1"/>
          <p:nvPr/>
        </p:nvSpPr>
        <p:spPr>
          <a:xfrm>
            <a:off x="1957988" y="2776286"/>
            <a:ext cx="3555548" cy="2305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latin typeface="Arial" panose="020B0604020202020204" pitchFamily="34" charset="0"/>
                <a:cs typeface="Arial" panose="020B0604020202020204" pitchFamily="34" charset="0"/>
                <a:sym typeface="Arial"/>
              </a:rPr>
              <a:t>Core Indicators to be reported on a sex-disaggregated basis </a:t>
            </a:r>
          </a:p>
          <a:p>
            <a:pPr marL="0" marR="0" lvl="0" indent="0" algn="l" rtl="0">
              <a:lnSpc>
                <a:spcPct val="100000"/>
              </a:lnSpc>
              <a:spcBef>
                <a:spcPts val="0"/>
              </a:spcBef>
              <a:spcAft>
                <a:spcPts val="0"/>
              </a:spcAft>
              <a:buClr>
                <a:srgbClr val="000000"/>
              </a:buClr>
              <a:buSzPts val="1800"/>
              <a:buFont typeface="Arial"/>
              <a:buNone/>
            </a:pPr>
            <a:endParaRPr lang="en-US" sz="1200" b="0" i="0" u="none" strike="noStrike" cap="none" dirty="0">
              <a:latin typeface="Arial" panose="020B0604020202020204" pitchFamily="34" charset="0"/>
              <a:cs typeface="Arial" panose="020B0604020202020204" pitchFamily="34" charset="0"/>
              <a:sym typeface="Arial"/>
            </a:endParaRP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customers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outstanding loans (# &amp; $)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loan applications and approvals (# &amp; $)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Non-Performing Loans (%)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deposits ($) &amp; depositors (#)</a:t>
            </a:r>
          </a:p>
        </p:txBody>
      </p:sp>
      <p:grpSp>
        <p:nvGrpSpPr>
          <p:cNvPr id="7" name="Google Shape;552;p22">
            <a:extLst>
              <a:ext uri="{FF2B5EF4-FFF2-40B4-BE49-F238E27FC236}">
                <a16:creationId xmlns:a16="http://schemas.microsoft.com/office/drawing/2014/main" id="{5063E688-19BB-4773-8F1B-FDE3FCB7BA51}"/>
              </a:ext>
            </a:extLst>
          </p:cNvPr>
          <p:cNvGrpSpPr/>
          <p:nvPr/>
        </p:nvGrpSpPr>
        <p:grpSpPr>
          <a:xfrm>
            <a:off x="5898785" y="2706025"/>
            <a:ext cx="5918800" cy="3627007"/>
            <a:chOff x="8092241" y="1841149"/>
            <a:chExt cx="7556408" cy="3627007"/>
          </a:xfrm>
        </p:grpSpPr>
        <p:sp>
          <p:nvSpPr>
            <p:cNvPr id="8" name="Google Shape;553;p22">
              <a:extLst>
                <a:ext uri="{FF2B5EF4-FFF2-40B4-BE49-F238E27FC236}">
                  <a16:creationId xmlns:a16="http://schemas.microsoft.com/office/drawing/2014/main" id="{5098FCA0-2CA2-5672-1FCE-CB1E291C3FAE}"/>
                </a:ext>
              </a:extLst>
            </p:cNvPr>
            <p:cNvSpPr txBox="1"/>
            <p:nvPr/>
          </p:nvSpPr>
          <p:spPr>
            <a:xfrm>
              <a:off x="8092241" y="1841149"/>
              <a:ext cx="4191932" cy="19020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latin typeface="Arial" panose="020B0604020202020204" pitchFamily="34" charset="0"/>
                  <a:cs typeface="Arial" panose="020B0604020202020204" pitchFamily="34" charset="0"/>
                  <a:sym typeface="Arial"/>
                </a:rPr>
                <a:t>Indicators to understand the quality of access to WMSMEs (financing conditions) and strengthen the business case:</a:t>
              </a:r>
            </a:p>
            <a:p>
              <a:pPr marL="0" marR="0" lvl="0" indent="0" algn="l" rtl="0">
                <a:lnSpc>
                  <a:spcPct val="100000"/>
                </a:lnSpc>
                <a:spcBef>
                  <a:spcPts val="0"/>
                </a:spcBef>
                <a:spcAft>
                  <a:spcPts val="0"/>
                </a:spcAft>
                <a:buClr>
                  <a:schemeClr val="dk2"/>
                </a:buClr>
                <a:buSzPts val="1800"/>
                <a:buFont typeface="Arial"/>
                <a:buNone/>
              </a:pP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New MSME loans disbursed (#/$)</a:t>
              </a: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MSME collateralized loans (#/$)</a:t>
              </a: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MSME short-term loans (#/$)</a:t>
              </a: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MSME products per customer (#/$)</a:t>
              </a:r>
              <a:endParaRPr sz="1100" b="0" i="0" u="none" strike="noStrike" cap="none" dirty="0">
                <a:latin typeface="Arial" panose="020B0604020202020204" pitchFamily="34" charset="0"/>
                <a:cs typeface="Arial" panose="020B0604020202020204" pitchFamily="34" charset="0"/>
                <a:sym typeface="Arial"/>
              </a:endParaRPr>
            </a:p>
          </p:txBody>
        </p:sp>
        <p:sp>
          <p:nvSpPr>
            <p:cNvPr id="9" name="Google Shape;554;p22">
              <a:extLst>
                <a:ext uri="{FF2B5EF4-FFF2-40B4-BE49-F238E27FC236}">
                  <a16:creationId xmlns:a16="http://schemas.microsoft.com/office/drawing/2014/main" id="{B754EB74-9574-003D-4630-5B104B272F81}"/>
                </a:ext>
              </a:extLst>
            </p:cNvPr>
            <p:cNvSpPr txBox="1"/>
            <p:nvPr/>
          </p:nvSpPr>
          <p:spPr>
            <a:xfrm>
              <a:off x="8165079" y="4033958"/>
              <a:ext cx="3865654" cy="14341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latin typeface="Arial" panose="020B0604020202020204" pitchFamily="34" charset="0"/>
                  <a:cs typeface="Arial" panose="020B0604020202020204" pitchFamily="34" charset="0"/>
                  <a:sym typeface="Arial"/>
                </a:rPr>
                <a:t>Other indicators:</a:t>
              </a:r>
              <a:endParaRPr sz="1200" b="1"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Housing loans (#/$)</a:t>
              </a:r>
              <a:endParaRPr sz="12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Consumer loans (#/$)</a:t>
              </a:r>
              <a:endParaRPr sz="12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Digital transactions (#/$)</a:t>
              </a:r>
              <a:endParaRPr sz="12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Equity (#/$)</a:t>
              </a:r>
              <a:endParaRPr sz="1200" b="0" i="0" u="none" strike="noStrike" cap="none" dirty="0">
                <a:latin typeface="Arial" panose="020B0604020202020204" pitchFamily="34" charset="0"/>
                <a:cs typeface="Arial" panose="020B0604020202020204" pitchFamily="34" charset="0"/>
                <a:sym typeface="Arial"/>
              </a:endParaRPr>
            </a:p>
          </p:txBody>
        </p:sp>
        <p:sp>
          <p:nvSpPr>
            <p:cNvPr id="11" name="Google Shape;553;p22">
              <a:extLst>
                <a:ext uri="{FF2B5EF4-FFF2-40B4-BE49-F238E27FC236}">
                  <a16:creationId xmlns:a16="http://schemas.microsoft.com/office/drawing/2014/main" id="{4484CDEB-D221-5AE4-8AED-A2E1659CBFBF}"/>
                </a:ext>
              </a:extLst>
            </p:cNvPr>
            <p:cNvSpPr txBox="1"/>
            <p:nvPr/>
          </p:nvSpPr>
          <p:spPr>
            <a:xfrm>
              <a:off x="12377949" y="1853122"/>
              <a:ext cx="3270700" cy="16304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solidFill>
                    <a:schemeClr val="bg1"/>
                  </a:solidFill>
                  <a:latin typeface="Arial" panose="020B0604020202020204" pitchFamily="34" charset="0"/>
                  <a:cs typeface="Arial" panose="020B0604020202020204" pitchFamily="34" charset="0"/>
                  <a:sym typeface="Arial"/>
                </a:rPr>
                <a:t>Any additional indicators proposed for the implementing country </a:t>
              </a:r>
              <a:r>
                <a:rPr lang="en-US" sz="1200" i="0" u="none" strike="noStrike" cap="none" dirty="0">
                  <a:solidFill>
                    <a:schemeClr val="bg1"/>
                  </a:solidFill>
                  <a:latin typeface="Arial" panose="020B0604020202020204" pitchFamily="34" charset="0"/>
                  <a:cs typeface="Arial" panose="020B0604020202020204" pitchFamily="34" charset="0"/>
                  <a:sym typeface="Arial"/>
                </a:rPr>
                <a:t>(if applicable)</a:t>
              </a:r>
              <a:r>
                <a:rPr lang="en-US" sz="1200" b="1" i="0" u="none" strike="noStrike" cap="none" dirty="0">
                  <a:solidFill>
                    <a:schemeClr val="bg1"/>
                  </a:solidFill>
                  <a:latin typeface="Arial" panose="020B0604020202020204" pitchFamily="34" charset="0"/>
                  <a:cs typeface="Arial" panose="020B0604020202020204" pitchFamily="34" charset="0"/>
                  <a:sym typeface="Arial"/>
                </a:rPr>
                <a:t>:</a:t>
              </a:r>
            </a:p>
            <a:p>
              <a:pPr marL="0" marR="0" lvl="0" indent="0" algn="l" rtl="0">
                <a:lnSpc>
                  <a:spcPct val="100000"/>
                </a:lnSpc>
                <a:spcBef>
                  <a:spcPts val="0"/>
                </a:spcBef>
                <a:spcAft>
                  <a:spcPts val="0"/>
                </a:spcAft>
                <a:buClr>
                  <a:schemeClr val="dk2"/>
                </a:buClr>
                <a:buSzPts val="1800"/>
                <a:buFont typeface="Arial"/>
                <a:buNone/>
              </a:pP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solidFill>
                    <a:schemeClr val="bg1"/>
                  </a:solidFill>
                  <a:latin typeface="Arial" panose="020B0604020202020204" pitchFamily="34" charset="0"/>
                  <a:cs typeface="Arial" panose="020B0604020202020204" pitchFamily="34" charset="0"/>
                  <a:sym typeface="Arial"/>
                </a:rPr>
                <a:t>Indicator A</a:t>
              </a: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solidFill>
                    <a:schemeClr val="bg1"/>
                  </a:solidFill>
                  <a:latin typeface="Arial" panose="020B0604020202020204" pitchFamily="34" charset="0"/>
                  <a:cs typeface="Arial" panose="020B0604020202020204" pitchFamily="34" charset="0"/>
                  <a:sym typeface="Arial"/>
                </a:rPr>
                <a:t>Indicator B</a:t>
              </a: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solidFill>
                    <a:schemeClr val="bg1"/>
                  </a:solidFill>
                  <a:latin typeface="Arial" panose="020B0604020202020204" pitchFamily="34" charset="0"/>
                  <a:cs typeface="Arial" panose="020B0604020202020204" pitchFamily="34" charset="0"/>
                  <a:sym typeface="Arial"/>
                </a:rPr>
                <a:t>Indicator C</a:t>
              </a:r>
            </a:p>
          </p:txBody>
        </p:sp>
      </p:grpSp>
      <p:sp>
        <p:nvSpPr>
          <p:cNvPr id="10" name="Google Shape;555;p22">
            <a:extLst>
              <a:ext uri="{FF2B5EF4-FFF2-40B4-BE49-F238E27FC236}">
                <a16:creationId xmlns:a16="http://schemas.microsoft.com/office/drawing/2014/main" id="{516605A3-7AAD-2C5A-FFD0-1AA004744435}"/>
              </a:ext>
            </a:extLst>
          </p:cNvPr>
          <p:cNvSpPr/>
          <p:nvPr/>
        </p:nvSpPr>
        <p:spPr>
          <a:xfrm>
            <a:off x="351258" y="2726487"/>
            <a:ext cx="1233710" cy="2419903"/>
          </a:xfrm>
          <a:prstGeom prst="roundRect">
            <a:avLst>
              <a:gd name="adj" fmla="val 16667"/>
            </a:avLst>
          </a:prstGeom>
          <a:ln/>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45700" rIns="91425" bIns="45700" anchor="t" anchorCtr="0">
            <a:spAutoFit/>
          </a:bodyPr>
          <a:lstStyle/>
          <a:p>
            <a:pPr>
              <a:buClr>
                <a:schemeClr val="lt1"/>
              </a:buClr>
              <a:buSzPts val="1800"/>
            </a:pPr>
            <a:endParaRPr sz="1800" b="1" dirty="0">
              <a:solidFill>
                <a:schemeClr val="lt1"/>
              </a:solidFill>
              <a:latin typeface="Arial" panose="020B0604020202020204" pitchFamily="34" charset="0"/>
              <a:cs typeface="Arial" panose="020B0604020202020204" pitchFamily="34" charset="0"/>
            </a:endParaRPr>
          </a:p>
          <a:p>
            <a:pPr>
              <a:buClr>
                <a:schemeClr val="lt1"/>
              </a:buClr>
              <a:buSzPts val="1800"/>
            </a:pPr>
            <a:r>
              <a:rPr lang="en-US" sz="1800" b="1" dirty="0">
                <a:solidFill>
                  <a:schemeClr val="lt1"/>
                </a:solidFill>
                <a:latin typeface="Arial" panose="020B0604020202020204" pitchFamily="34" charset="0"/>
                <a:cs typeface="Arial" panose="020B0604020202020204" pitchFamily="34" charset="0"/>
              </a:rPr>
              <a:t>2. Track and report Data </a:t>
            </a:r>
          </a:p>
          <a:p>
            <a:pPr>
              <a:buClr>
                <a:schemeClr val="lt1"/>
              </a:buClr>
              <a:buSzPts val="1800"/>
            </a:pPr>
            <a:endParaRPr lang="en-US" sz="1800" b="1" dirty="0">
              <a:solidFill>
                <a:schemeClr val="lt1"/>
              </a:solidFill>
              <a:latin typeface="Arial" panose="020B0604020202020204" pitchFamily="34" charset="0"/>
              <a:cs typeface="Arial" panose="020B0604020202020204" pitchFamily="34" charset="0"/>
            </a:endParaRPr>
          </a:p>
          <a:p>
            <a:pPr>
              <a:buClr>
                <a:schemeClr val="lt1"/>
              </a:buClr>
              <a:buSzPts val="1800"/>
            </a:pPr>
            <a:endParaRPr lang="en-US" sz="1800" b="1" dirty="0">
              <a:solidFill>
                <a:schemeClr val="lt1"/>
              </a:solidFill>
              <a:latin typeface="Arial" panose="020B0604020202020204" pitchFamily="34" charset="0"/>
              <a:cs typeface="Arial" panose="020B0604020202020204" pitchFamily="34" charset="0"/>
            </a:endParaRPr>
          </a:p>
          <a:p>
            <a:pPr>
              <a:buClr>
                <a:schemeClr val="lt1"/>
              </a:buClr>
              <a:buSzPts val="1800"/>
            </a:pPr>
            <a:endParaRPr sz="1800" b="1" dirty="0">
              <a:solidFill>
                <a:schemeClr val="lt1"/>
              </a:solidFill>
              <a:latin typeface="Arial" panose="020B0604020202020204" pitchFamily="34" charset="0"/>
              <a:cs typeface="Arial" panose="020B0604020202020204" pitchFamily="34" charset="0"/>
            </a:endParaRPr>
          </a:p>
        </p:txBody>
      </p:sp>
      <p:sp>
        <p:nvSpPr>
          <p:cNvPr id="12" name="Google Shape;557;p22">
            <a:extLst>
              <a:ext uri="{FF2B5EF4-FFF2-40B4-BE49-F238E27FC236}">
                <a16:creationId xmlns:a16="http://schemas.microsoft.com/office/drawing/2014/main" id="{D00518AF-318C-FA7E-432D-763DD679D52E}"/>
              </a:ext>
            </a:extLst>
          </p:cNvPr>
          <p:cNvSpPr/>
          <p:nvPr/>
        </p:nvSpPr>
        <p:spPr>
          <a:xfrm>
            <a:off x="5553332" y="4101382"/>
            <a:ext cx="345990" cy="347685"/>
          </a:xfrm>
          <a:prstGeom prst="plus">
            <a:avLst>
              <a:gd name="adj" fmla="val 42895"/>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latin typeface="Arial" panose="020B0604020202020204" pitchFamily="34" charset="0"/>
              <a:cs typeface="Arial" panose="020B0604020202020204" pitchFamily="34" charset="0"/>
              <a:sym typeface="Arial"/>
            </a:endParaRPr>
          </a:p>
        </p:txBody>
      </p:sp>
      <p:sp>
        <p:nvSpPr>
          <p:cNvPr id="13" name="Google Shape;558;p22">
            <a:extLst>
              <a:ext uri="{FF2B5EF4-FFF2-40B4-BE49-F238E27FC236}">
                <a16:creationId xmlns:a16="http://schemas.microsoft.com/office/drawing/2014/main" id="{883573CF-1A79-EB05-C1FA-6E0AA164FD30}"/>
              </a:ext>
            </a:extLst>
          </p:cNvPr>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14</a:t>
            </a:fld>
            <a:endParaRPr>
              <a:latin typeface="Arial" panose="020B0604020202020204" pitchFamily="34" charset="0"/>
              <a:cs typeface="Arial" panose="020B0604020202020204" pitchFamily="34" charset="0"/>
            </a:endParaRPr>
          </a:p>
        </p:txBody>
      </p:sp>
      <p:cxnSp>
        <p:nvCxnSpPr>
          <p:cNvPr id="16" name="Google Shape;475;p18">
            <a:extLst>
              <a:ext uri="{FF2B5EF4-FFF2-40B4-BE49-F238E27FC236}">
                <a16:creationId xmlns:a16="http://schemas.microsoft.com/office/drawing/2014/main" id="{E6C36E04-5EEE-379D-415F-8D3AC55002E8}"/>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17" name="Google Shape;476;p18">
            <a:extLst>
              <a:ext uri="{FF2B5EF4-FFF2-40B4-BE49-F238E27FC236}">
                <a16:creationId xmlns:a16="http://schemas.microsoft.com/office/drawing/2014/main" id="{1897ABB5-9976-9D27-1F34-6AEF96F21419}"/>
              </a:ext>
            </a:extLst>
          </p:cNvPr>
          <p:cNvSpPr txBox="1"/>
          <p:nvPr/>
        </p:nvSpPr>
        <p:spPr>
          <a:xfrm>
            <a:off x="691069" y="723377"/>
            <a:ext cx="97769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accent2"/>
                </a:solidFill>
                <a:latin typeface="Arial" panose="020B0604020202020204" pitchFamily="34" charset="0"/>
                <a:ea typeface="Arial Black"/>
                <a:cs typeface="Arial" panose="020B0604020202020204" pitchFamily="34" charset="0"/>
                <a:sym typeface="Arial Black"/>
              </a:rPr>
              <a:t>Data Indicators Reference Guide – WE Finance Code indicators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18" name="Google Shape;476;p18">
            <a:extLst>
              <a:ext uri="{FF2B5EF4-FFF2-40B4-BE49-F238E27FC236}">
                <a16:creationId xmlns:a16="http://schemas.microsoft.com/office/drawing/2014/main" id="{98A27BAD-213C-7863-2440-836EF51D36A9}"/>
              </a:ext>
            </a:extLst>
          </p:cNvPr>
          <p:cNvSpPr txBox="1"/>
          <p:nvPr/>
        </p:nvSpPr>
        <p:spPr>
          <a:xfrm>
            <a:off x="1805136" y="171466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The Code Commitment</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3" name="Google Shape;550;p22">
            <a:extLst>
              <a:ext uri="{FF2B5EF4-FFF2-40B4-BE49-F238E27FC236}">
                <a16:creationId xmlns:a16="http://schemas.microsoft.com/office/drawing/2014/main" id="{76921567-0E78-500A-C6A8-C7ED04D57A87}"/>
              </a:ext>
            </a:extLst>
          </p:cNvPr>
          <p:cNvSpPr txBox="1"/>
          <p:nvPr/>
        </p:nvSpPr>
        <p:spPr>
          <a:xfrm>
            <a:off x="9325771" y="2325705"/>
            <a:ext cx="256188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Arial" panose="020B0604020202020204" pitchFamily="34" charset="0"/>
                <a:cs typeface="Arial" panose="020B0604020202020204" pitchFamily="34" charset="0"/>
                <a:sym typeface="Arial"/>
              </a:rPr>
              <a:t>Proposed extra indicators</a:t>
            </a:r>
            <a:endParaRPr lang="en-US" sz="1400" b="1"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9" name="Rectangle 1">
            <a:extLst>
              <a:ext uri="{FF2B5EF4-FFF2-40B4-BE49-F238E27FC236}">
                <a16:creationId xmlns:a16="http://schemas.microsoft.com/office/drawing/2014/main" id="{5032CC69-2D41-1767-1105-9861B47C5F2C}"/>
              </a:ext>
            </a:extLst>
          </p:cNvPr>
          <p:cNvSpPr>
            <a:spLocks noChangeArrowheads="1"/>
          </p:cNvSpPr>
          <p:nvPr/>
        </p:nvSpPr>
        <p:spPr bwMode="auto">
          <a:xfrm>
            <a:off x="2143125" y="6519445"/>
            <a:ext cx="90138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1" u="none" strike="noStrike" cap="none" normalizeH="0" baseline="0" dirty="0">
                <a:ln>
                  <a:noFill/>
                </a:ln>
                <a:solidFill>
                  <a:schemeClr val="tx1"/>
                </a:solidFill>
                <a:effectLst/>
                <a:latin typeface="Arial" panose="020B0604020202020204" pitchFamily="34" charset="0"/>
              </a:rPr>
              <a:t>All indicators will be disaggregated by women/non-women led AND SME/Micro.</a:t>
            </a:r>
          </a:p>
        </p:txBody>
      </p:sp>
      <p:sp>
        <p:nvSpPr>
          <p:cNvPr id="14" name="Rectangle: Rounded Corners 13">
            <a:extLst>
              <a:ext uri="{FF2B5EF4-FFF2-40B4-BE49-F238E27FC236}">
                <a16:creationId xmlns:a16="http://schemas.microsoft.com/office/drawing/2014/main" id="{3873F0BB-030A-DF06-FA72-414708B1059B}"/>
              </a:ext>
            </a:extLst>
          </p:cNvPr>
          <p:cNvSpPr/>
          <p:nvPr/>
        </p:nvSpPr>
        <p:spPr>
          <a:xfrm>
            <a:off x="10514541" y="373533"/>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2</a:t>
            </a:r>
          </a:p>
        </p:txBody>
      </p:sp>
    </p:spTree>
    <p:extLst>
      <p:ext uri="{BB962C8B-B14F-4D97-AF65-F5344CB8AC3E}">
        <p14:creationId xmlns:p14="http://schemas.microsoft.com/office/powerpoint/2010/main" val="170162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4E304685-229B-732B-325C-A739A377C74B}"/>
              </a:ext>
            </a:extLst>
          </p:cNvPr>
          <p:cNvSpPr/>
          <p:nvPr/>
        </p:nvSpPr>
        <p:spPr>
          <a:xfrm>
            <a:off x="402784" y="5208915"/>
            <a:ext cx="1226697" cy="124123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 name="Google Shape;475;p18">
            <a:extLst>
              <a:ext uri="{FF2B5EF4-FFF2-40B4-BE49-F238E27FC236}">
                <a16:creationId xmlns:a16="http://schemas.microsoft.com/office/drawing/2014/main" id="{E8F90633-5BCA-AD25-7554-B39D38BE8006}"/>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4" name="Google Shape;476;p18">
            <a:extLst>
              <a:ext uri="{FF2B5EF4-FFF2-40B4-BE49-F238E27FC236}">
                <a16:creationId xmlns:a16="http://schemas.microsoft.com/office/drawing/2014/main" id="{57517894-05A1-77B5-E5CD-D3311CFB36D4}"/>
              </a:ext>
            </a:extLst>
          </p:cNvPr>
          <p:cNvSpPr txBox="1"/>
          <p:nvPr/>
        </p:nvSpPr>
        <p:spPr>
          <a:xfrm>
            <a:off x="691069" y="723377"/>
            <a:ext cx="1012550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accent2"/>
                </a:solidFill>
                <a:latin typeface="Arial" panose="020B0604020202020204" pitchFamily="34" charset="0"/>
                <a:ea typeface="Arial Black"/>
                <a:cs typeface="Arial" panose="020B0604020202020204" pitchFamily="34" charset="0"/>
                <a:sym typeface="Arial Black"/>
              </a:rPr>
              <a:t>Data Indicators Reference Guide – WMSME Data sources</a:t>
            </a:r>
            <a:endParaRPr lang="en-US"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grpSp>
        <p:nvGrpSpPr>
          <p:cNvPr id="34" name="Group 33">
            <a:extLst>
              <a:ext uri="{FF2B5EF4-FFF2-40B4-BE49-F238E27FC236}">
                <a16:creationId xmlns:a16="http://schemas.microsoft.com/office/drawing/2014/main" id="{3E2BD197-8DB1-E2D4-80A8-D89D4EFBBDD5}"/>
              </a:ext>
            </a:extLst>
          </p:cNvPr>
          <p:cNvGrpSpPr/>
          <p:nvPr/>
        </p:nvGrpSpPr>
        <p:grpSpPr>
          <a:xfrm>
            <a:off x="274124" y="1617535"/>
            <a:ext cx="11721910" cy="4885786"/>
            <a:chOff x="398189" y="1276075"/>
            <a:chExt cx="11721910" cy="4885786"/>
          </a:xfrm>
        </p:grpSpPr>
        <p:sp>
          <p:nvSpPr>
            <p:cNvPr id="5" name="Rectangle 4">
              <a:extLst>
                <a:ext uri="{FF2B5EF4-FFF2-40B4-BE49-F238E27FC236}">
                  <a16:creationId xmlns:a16="http://schemas.microsoft.com/office/drawing/2014/main" id="{8431C396-2271-CBA2-8028-D6FCC1E8B426}"/>
                </a:ext>
              </a:extLst>
            </p:cNvPr>
            <p:cNvSpPr/>
            <p:nvPr/>
          </p:nvSpPr>
          <p:spPr>
            <a:xfrm>
              <a:off x="4961411" y="1600200"/>
              <a:ext cx="5062674" cy="1014413"/>
            </a:xfrm>
            <a:prstGeom prst="rect">
              <a:avLst/>
            </a:prstGeom>
            <a:solidFill>
              <a:schemeClr val="bg1"/>
            </a:solidFill>
            <a:ln>
              <a:solidFill>
                <a:srgbClr val="8C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dirty="0">
                  <a:solidFill>
                    <a:schemeClr val="tx1">
                      <a:lumMod val="85000"/>
                      <a:lumOff val="15000"/>
                    </a:schemeClr>
                  </a:solidFill>
                </a:rPr>
                <a:t>National ID offers unique identification for all individuals (both sole proprietors and SME owners/managers). The gender disaggregation is based on the unique IDs in one of two possible ways:</a:t>
              </a:r>
            </a:p>
            <a:p>
              <a:pPr marL="228600" indent="-228600">
                <a:buAutoNum type="alphaLcParenR"/>
              </a:pPr>
              <a:r>
                <a:rPr lang="en-US" sz="800" dirty="0">
                  <a:solidFill>
                    <a:schemeClr val="tx1">
                      <a:lumMod val="85000"/>
                      <a:lumOff val="15000"/>
                    </a:schemeClr>
                  </a:solidFill>
                </a:rPr>
                <a:t>The gender information is coded into the National ID number (e.g., IDs ending in odd number are females, in even numbers are males). This allows sex-disaggregation to all stakeholders who has the ID number data.</a:t>
              </a:r>
            </a:p>
            <a:p>
              <a:pPr marL="228600" indent="-228600">
                <a:buFontTx/>
                <a:buAutoNum type="alphaLcParenR"/>
              </a:pPr>
              <a:r>
                <a:rPr lang="en-US" sz="800" dirty="0">
                  <a:solidFill>
                    <a:schemeClr val="tx1">
                      <a:lumMod val="85000"/>
                      <a:lumOff val="15000"/>
                    </a:schemeClr>
                  </a:solidFill>
                </a:rPr>
                <a:t>The gender information is not coded into the National ID number – in this case, during the disaggregation it must be triangulated with a database that has gender information (such as National ID database at the Ministry of Interior)</a:t>
              </a:r>
            </a:p>
          </p:txBody>
        </p:sp>
        <p:sp>
          <p:nvSpPr>
            <p:cNvPr id="6" name="Rectangle 5">
              <a:extLst>
                <a:ext uri="{FF2B5EF4-FFF2-40B4-BE49-F238E27FC236}">
                  <a16:creationId xmlns:a16="http://schemas.microsoft.com/office/drawing/2014/main" id="{CD0E9E54-A239-3AEC-1283-478EE6919849}"/>
                </a:ext>
              </a:extLst>
            </p:cNvPr>
            <p:cNvSpPr/>
            <p:nvPr/>
          </p:nvSpPr>
          <p:spPr>
            <a:xfrm>
              <a:off x="4961411" y="2719252"/>
              <a:ext cx="5062674" cy="1014413"/>
            </a:xfrm>
            <a:prstGeom prst="rect">
              <a:avLst/>
            </a:prstGeom>
            <a:solidFill>
              <a:schemeClr val="bg1"/>
            </a:solidFill>
            <a:ln>
              <a:solidFill>
                <a:srgbClr val="E35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Annual revenue is most often used as the main criterion for categorizing SMEs by size. </a:t>
              </a:r>
            </a:p>
          </p:txBody>
        </p:sp>
        <p:sp>
          <p:nvSpPr>
            <p:cNvPr id="7" name="Rectangle 6">
              <a:extLst>
                <a:ext uri="{FF2B5EF4-FFF2-40B4-BE49-F238E27FC236}">
                  <a16:creationId xmlns:a16="http://schemas.microsoft.com/office/drawing/2014/main" id="{F2F32313-C3EE-D21C-01D9-9153AE45DEA7}"/>
                </a:ext>
              </a:extLst>
            </p:cNvPr>
            <p:cNvSpPr/>
            <p:nvPr/>
          </p:nvSpPr>
          <p:spPr>
            <a:xfrm>
              <a:off x="10104099" y="1600200"/>
              <a:ext cx="2016000" cy="1014413"/>
            </a:xfrm>
            <a:prstGeom prst="rect">
              <a:avLst/>
            </a:prstGeom>
            <a:solidFill>
              <a:schemeClr val="bg1"/>
            </a:solidFill>
            <a:ln>
              <a:solidFill>
                <a:srgbClr val="8C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Any stakeholders with ID data stored upon registration.</a:t>
              </a:r>
              <a:r>
                <a:rPr lang="es-MX" sz="800" b="1" baseline="30000" dirty="0"/>
                <a:t> </a:t>
              </a:r>
              <a:r>
                <a:rPr lang="es-MX" sz="800" b="1" baseline="30000" dirty="0">
                  <a:solidFill>
                    <a:schemeClr val="tx1"/>
                  </a:solidFill>
                </a:rPr>
                <a:t>2</a:t>
              </a:r>
              <a:endParaRPr lang="en-US" sz="800" dirty="0">
                <a:solidFill>
                  <a:schemeClr val="tx1"/>
                </a:solidFill>
              </a:endParaRPr>
            </a:p>
            <a:p>
              <a:pPr marL="90488" indent="-90488">
                <a:buFontTx/>
                <a:buChar char="-"/>
              </a:pPr>
              <a:r>
                <a:rPr lang="en-US" sz="800" dirty="0">
                  <a:solidFill>
                    <a:schemeClr val="tx1">
                      <a:lumMod val="85000"/>
                      <a:lumOff val="15000"/>
                    </a:schemeClr>
                  </a:solidFill>
                </a:rPr>
                <a:t>Public institution responsible for national ID registration / national ID database management (e.g., Ministry of Interior, Public Registry)</a:t>
              </a:r>
            </a:p>
          </p:txBody>
        </p:sp>
        <p:sp>
          <p:nvSpPr>
            <p:cNvPr id="8" name="Rectangle 7">
              <a:extLst>
                <a:ext uri="{FF2B5EF4-FFF2-40B4-BE49-F238E27FC236}">
                  <a16:creationId xmlns:a16="http://schemas.microsoft.com/office/drawing/2014/main" id="{34785640-A34C-FAC1-0CB2-E117CE3B3CCD}"/>
                </a:ext>
              </a:extLst>
            </p:cNvPr>
            <p:cNvSpPr/>
            <p:nvPr/>
          </p:nvSpPr>
          <p:spPr>
            <a:xfrm>
              <a:off x="10104099" y="2719252"/>
              <a:ext cx="2016000" cy="1014413"/>
            </a:xfrm>
            <a:prstGeom prst="rect">
              <a:avLst/>
            </a:prstGeom>
            <a:solidFill>
              <a:schemeClr val="bg1"/>
            </a:solidFill>
            <a:ln>
              <a:solidFill>
                <a:srgbClr val="E35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FSPs, Tax Authority / Revenue Services</a:t>
              </a:r>
            </a:p>
          </p:txBody>
        </p:sp>
        <p:sp>
          <p:nvSpPr>
            <p:cNvPr id="9" name="CuadroTexto 24">
              <a:extLst>
                <a:ext uri="{FF2B5EF4-FFF2-40B4-BE49-F238E27FC236}">
                  <a16:creationId xmlns:a16="http://schemas.microsoft.com/office/drawing/2014/main" id="{AEE3CC28-BFC7-D8F3-7E97-943167D360D0}"/>
                </a:ext>
              </a:extLst>
            </p:cNvPr>
            <p:cNvSpPr txBox="1"/>
            <p:nvPr/>
          </p:nvSpPr>
          <p:spPr>
            <a:xfrm>
              <a:off x="10260330" y="1276075"/>
              <a:ext cx="1795456" cy="276999"/>
            </a:xfrm>
            <a:prstGeom prst="rect">
              <a:avLst/>
            </a:prstGeom>
            <a:noFill/>
          </p:spPr>
          <p:txBody>
            <a:bodyPr wrap="square" rtlCol="0">
              <a:spAutoFit/>
            </a:bodyPr>
            <a:lstStyle/>
            <a:p>
              <a:pPr algn="ctr"/>
              <a:r>
                <a:rPr lang="en-US" sz="1200" b="1">
                  <a:solidFill>
                    <a:srgbClr val="9B2068"/>
                  </a:solidFill>
                </a:rPr>
                <a:t>Potential data sources</a:t>
              </a:r>
            </a:p>
          </p:txBody>
        </p:sp>
        <p:sp>
          <p:nvSpPr>
            <p:cNvPr id="10" name="CuadroTexto 25">
              <a:extLst>
                <a:ext uri="{FF2B5EF4-FFF2-40B4-BE49-F238E27FC236}">
                  <a16:creationId xmlns:a16="http://schemas.microsoft.com/office/drawing/2014/main" id="{1F6298EA-DE28-F2F5-AA48-583BCF1D5DF2}"/>
                </a:ext>
              </a:extLst>
            </p:cNvPr>
            <p:cNvSpPr txBox="1"/>
            <p:nvPr/>
          </p:nvSpPr>
          <p:spPr>
            <a:xfrm>
              <a:off x="3524345" y="1276075"/>
              <a:ext cx="1360113" cy="276999"/>
            </a:xfrm>
            <a:prstGeom prst="rect">
              <a:avLst/>
            </a:prstGeom>
            <a:noFill/>
          </p:spPr>
          <p:txBody>
            <a:bodyPr wrap="square" rtlCol="0">
              <a:spAutoFit/>
            </a:bodyPr>
            <a:lstStyle/>
            <a:p>
              <a:pPr algn="ctr"/>
              <a:r>
                <a:rPr lang="es-MX" sz="1200" b="1" dirty="0">
                  <a:solidFill>
                    <a:srgbClr val="9B2068"/>
                  </a:solidFill>
                </a:rPr>
                <a:t>Data </a:t>
              </a:r>
              <a:r>
                <a:rPr lang="en-US" sz="1200" b="1" dirty="0">
                  <a:solidFill>
                    <a:srgbClr val="9B2068"/>
                  </a:solidFill>
                </a:rPr>
                <a:t>attributes</a:t>
              </a:r>
              <a:endParaRPr lang="es-MX" sz="1200" b="1" dirty="0">
                <a:solidFill>
                  <a:srgbClr val="9B2068"/>
                </a:solidFill>
              </a:endParaRPr>
            </a:p>
          </p:txBody>
        </p:sp>
        <p:sp>
          <p:nvSpPr>
            <p:cNvPr id="11" name="CuadroTexto 24">
              <a:extLst>
                <a:ext uri="{FF2B5EF4-FFF2-40B4-BE49-F238E27FC236}">
                  <a16:creationId xmlns:a16="http://schemas.microsoft.com/office/drawing/2014/main" id="{6CAD3D9A-5C78-0480-1BFE-1E434945716E}"/>
                </a:ext>
              </a:extLst>
            </p:cNvPr>
            <p:cNvSpPr txBox="1"/>
            <p:nvPr/>
          </p:nvSpPr>
          <p:spPr>
            <a:xfrm>
              <a:off x="5117641" y="1276075"/>
              <a:ext cx="1795456" cy="276999"/>
            </a:xfrm>
            <a:prstGeom prst="rect">
              <a:avLst/>
            </a:prstGeom>
            <a:noFill/>
          </p:spPr>
          <p:txBody>
            <a:bodyPr wrap="square" rtlCol="0">
              <a:spAutoFit/>
            </a:bodyPr>
            <a:lstStyle/>
            <a:p>
              <a:pPr algn="ctr"/>
              <a:r>
                <a:rPr lang="en-US" sz="1200" b="1" dirty="0">
                  <a:solidFill>
                    <a:srgbClr val="9B2068"/>
                  </a:solidFill>
                </a:rPr>
                <a:t>Explanation</a:t>
              </a:r>
            </a:p>
          </p:txBody>
        </p:sp>
        <p:sp>
          <p:nvSpPr>
            <p:cNvPr id="12" name="Rectangle 11">
              <a:extLst>
                <a:ext uri="{FF2B5EF4-FFF2-40B4-BE49-F238E27FC236}">
                  <a16:creationId xmlns:a16="http://schemas.microsoft.com/office/drawing/2014/main" id="{15CCAAB9-3020-C6D0-8AB8-4ED028297529}"/>
                </a:ext>
              </a:extLst>
            </p:cNvPr>
            <p:cNvSpPr/>
            <p:nvPr/>
          </p:nvSpPr>
          <p:spPr>
            <a:xfrm>
              <a:off x="4961411" y="3814560"/>
              <a:ext cx="5062674" cy="537336"/>
            </a:xfrm>
            <a:prstGeom prst="rect">
              <a:avLst/>
            </a:prstGeom>
            <a:solidFill>
              <a:schemeClr val="bg1"/>
            </a:solidFill>
            <a:ln>
              <a:solidFill>
                <a:srgbClr val="815F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Business IDs are essential data attributes for mapping SME data, as they provide a unique identifier for each enterprise. They enable accurate data integration across different sources, helping to create a comprehensive and cohesive view of the SME ecosystem.</a:t>
              </a:r>
            </a:p>
          </p:txBody>
        </p:sp>
        <p:sp>
          <p:nvSpPr>
            <p:cNvPr id="13" name="Rectangle 12">
              <a:extLst>
                <a:ext uri="{FF2B5EF4-FFF2-40B4-BE49-F238E27FC236}">
                  <a16:creationId xmlns:a16="http://schemas.microsoft.com/office/drawing/2014/main" id="{010E6CD7-EC7B-4699-76E0-7B0DA1549AE0}"/>
                </a:ext>
              </a:extLst>
            </p:cNvPr>
            <p:cNvSpPr/>
            <p:nvPr/>
          </p:nvSpPr>
          <p:spPr>
            <a:xfrm>
              <a:off x="10104099" y="3814560"/>
              <a:ext cx="2016000" cy="537336"/>
            </a:xfrm>
            <a:prstGeom prst="rect">
              <a:avLst/>
            </a:prstGeom>
            <a:solidFill>
              <a:schemeClr val="bg1"/>
            </a:solidFill>
            <a:ln>
              <a:solidFill>
                <a:srgbClr val="815F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Any stakeholders with business ID data stored upon registration.</a:t>
              </a:r>
            </a:p>
            <a:p>
              <a:pPr marL="90488" indent="-90488">
                <a:buFontTx/>
                <a:buChar char="-"/>
              </a:pPr>
              <a:r>
                <a:rPr lang="en-US" sz="800" dirty="0">
                  <a:solidFill>
                    <a:schemeClr val="tx1">
                      <a:lumMod val="85000"/>
                      <a:lumOff val="15000"/>
                    </a:schemeClr>
                  </a:solidFill>
                </a:rPr>
                <a:t>Chamber of Commerce, Tax Authority / Revenue Services</a:t>
              </a:r>
            </a:p>
          </p:txBody>
        </p:sp>
        <p:sp>
          <p:nvSpPr>
            <p:cNvPr id="14" name="Rectangle 13">
              <a:extLst>
                <a:ext uri="{FF2B5EF4-FFF2-40B4-BE49-F238E27FC236}">
                  <a16:creationId xmlns:a16="http://schemas.microsoft.com/office/drawing/2014/main" id="{71DEA301-F79A-572F-122E-3C98DF3174BC}"/>
                </a:ext>
              </a:extLst>
            </p:cNvPr>
            <p:cNvSpPr/>
            <p:nvPr/>
          </p:nvSpPr>
          <p:spPr>
            <a:xfrm>
              <a:off x="4961411" y="4399075"/>
              <a:ext cx="5062674" cy="537336"/>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The number of full-time employees (FTEs) is another commonly used criterion for categorizing SMEs by size. Some existing definitions also take into account the gender ratio of employees to identify WMSMEs, considering enterprises with a higher proportion of female employees to qualify as such.</a:t>
              </a:r>
            </a:p>
          </p:txBody>
        </p:sp>
        <p:sp>
          <p:nvSpPr>
            <p:cNvPr id="15" name="Rectangle 14">
              <a:extLst>
                <a:ext uri="{FF2B5EF4-FFF2-40B4-BE49-F238E27FC236}">
                  <a16:creationId xmlns:a16="http://schemas.microsoft.com/office/drawing/2014/main" id="{1A3BDFA6-C5F7-1D70-7D92-41D2891F053B}"/>
                </a:ext>
              </a:extLst>
            </p:cNvPr>
            <p:cNvSpPr/>
            <p:nvPr/>
          </p:nvSpPr>
          <p:spPr>
            <a:xfrm>
              <a:off x="10104099" y="4399075"/>
              <a:ext cx="2016000" cy="537336"/>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Chamber of Commerce, Business Registry, National Statistics Agencies</a:t>
              </a:r>
            </a:p>
          </p:txBody>
        </p:sp>
        <p:sp>
          <p:nvSpPr>
            <p:cNvPr id="16" name="Rectangle 15">
              <a:extLst>
                <a:ext uri="{FF2B5EF4-FFF2-40B4-BE49-F238E27FC236}">
                  <a16:creationId xmlns:a16="http://schemas.microsoft.com/office/drawing/2014/main" id="{DC928C50-FEE6-C65A-DEEC-EADFA86D104B}"/>
                </a:ext>
              </a:extLst>
            </p:cNvPr>
            <p:cNvSpPr/>
            <p:nvPr/>
          </p:nvSpPr>
          <p:spPr>
            <a:xfrm>
              <a:off x="4961411" y="4984067"/>
              <a:ext cx="5062674" cy="537336"/>
            </a:xfrm>
            <a:prstGeom prst="rect">
              <a:avLst/>
            </a:prstGeom>
            <a:solidFill>
              <a:schemeClr val="bg1"/>
            </a:solidFill>
            <a:ln>
              <a:solidFill>
                <a:srgbClr val="DA5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One of the two main criteria when defining WSMEs, this refers to the proportion of a business owned by women. A business is typically classified as women-owned if women hold at least 51% of its ownership.</a:t>
              </a:r>
            </a:p>
          </p:txBody>
        </p:sp>
        <p:sp>
          <p:nvSpPr>
            <p:cNvPr id="17" name="Rectangle 16">
              <a:extLst>
                <a:ext uri="{FF2B5EF4-FFF2-40B4-BE49-F238E27FC236}">
                  <a16:creationId xmlns:a16="http://schemas.microsoft.com/office/drawing/2014/main" id="{7B74E70A-88A8-BCE6-1460-C73D230A22D1}"/>
                </a:ext>
              </a:extLst>
            </p:cNvPr>
            <p:cNvSpPr/>
            <p:nvPr/>
          </p:nvSpPr>
          <p:spPr>
            <a:xfrm>
              <a:off x="10104099" y="4984067"/>
              <a:ext cx="2016000" cy="537336"/>
            </a:xfrm>
            <a:prstGeom prst="rect">
              <a:avLst/>
            </a:prstGeom>
            <a:solidFill>
              <a:schemeClr val="bg1"/>
            </a:solidFill>
            <a:ln>
              <a:solidFill>
                <a:srgbClr val="DA5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750" dirty="0">
                  <a:solidFill>
                    <a:schemeClr val="tx1">
                      <a:lumMod val="85000"/>
                      <a:lumOff val="15000"/>
                    </a:schemeClr>
                  </a:solidFill>
                </a:rPr>
                <a:t>FSPs if recording upon account registration / loan request</a:t>
              </a:r>
            </a:p>
            <a:p>
              <a:pPr marL="90488" indent="-90488">
                <a:buFontTx/>
                <a:buChar char="-"/>
              </a:pPr>
              <a:r>
                <a:rPr lang="en-US" sz="750" dirty="0">
                  <a:solidFill>
                    <a:schemeClr val="tx1">
                      <a:lumMod val="85000"/>
                      <a:lumOff val="15000"/>
                    </a:schemeClr>
                  </a:solidFill>
                </a:rPr>
                <a:t>Chamber of Commerce, Tax Authorities, Public Registry, National Statistical Offices</a:t>
              </a:r>
            </a:p>
          </p:txBody>
        </p:sp>
        <p:pic>
          <p:nvPicPr>
            <p:cNvPr id="19" name="Imagen 18">
              <a:extLst>
                <a:ext uri="{FF2B5EF4-FFF2-40B4-BE49-F238E27FC236}">
                  <a16:creationId xmlns:a16="http://schemas.microsoft.com/office/drawing/2014/main" id="{7EFDE644-AAEA-F4BF-53A8-4A092D92BD34}"/>
                </a:ext>
              </a:extLst>
            </p:cNvPr>
            <p:cNvPicPr>
              <a:picLocks noChangeAspect="1"/>
            </p:cNvPicPr>
            <p:nvPr/>
          </p:nvPicPr>
          <p:blipFill>
            <a:blip r:embed="rId3"/>
            <a:stretch>
              <a:fillRect/>
            </a:stretch>
          </p:blipFill>
          <p:spPr>
            <a:xfrm>
              <a:off x="398189" y="1567805"/>
              <a:ext cx="4518434" cy="4594056"/>
            </a:xfrm>
            <a:prstGeom prst="rect">
              <a:avLst/>
            </a:prstGeom>
          </p:spPr>
        </p:pic>
        <p:sp>
          <p:nvSpPr>
            <p:cNvPr id="20" name="CuadroTexto 19">
              <a:extLst>
                <a:ext uri="{FF2B5EF4-FFF2-40B4-BE49-F238E27FC236}">
                  <a16:creationId xmlns:a16="http://schemas.microsoft.com/office/drawing/2014/main" id="{7E1A250D-BA7C-B300-DD38-73EF2FB68841}"/>
                </a:ext>
              </a:extLst>
            </p:cNvPr>
            <p:cNvSpPr txBox="1"/>
            <p:nvPr/>
          </p:nvSpPr>
          <p:spPr>
            <a:xfrm>
              <a:off x="3620240" y="1994204"/>
              <a:ext cx="1152000" cy="253916"/>
            </a:xfrm>
            <a:prstGeom prst="rect">
              <a:avLst/>
            </a:prstGeom>
            <a:noFill/>
          </p:spPr>
          <p:txBody>
            <a:bodyPr wrap="square" rtlCol="0">
              <a:spAutoFit/>
            </a:bodyPr>
            <a:lstStyle/>
            <a:p>
              <a:pPr algn="r"/>
              <a:r>
                <a:rPr lang="es-MX" sz="1050" b="1" dirty="0"/>
                <a:t>Individual ID</a:t>
              </a:r>
              <a:r>
                <a:rPr lang="es-MX" sz="1050" b="1" baseline="30000" dirty="0"/>
                <a:t>1</a:t>
              </a:r>
            </a:p>
          </p:txBody>
        </p:sp>
        <p:sp>
          <p:nvSpPr>
            <p:cNvPr id="21" name="CuadroTexto 20">
              <a:extLst>
                <a:ext uri="{FF2B5EF4-FFF2-40B4-BE49-F238E27FC236}">
                  <a16:creationId xmlns:a16="http://schemas.microsoft.com/office/drawing/2014/main" id="{2537C79E-275D-0EA3-D5EE-D71D3B548B87}"/>
                </a:ext>
              </a:extLst>
            </p:cNvPr>
            <p:cNvSpPr txBox="1"/>
            <p:nvPr/>
          </p:nvSpPr>
          <p:spPr>
            <a:xfrm>
              <a:off x="3620240" y="3123584"/>
              <a:ext cx="1152000" cy="253916"/>
            </a:xfrm>
            <a:prstGeom prst="rect">
              <a:avLst/>
            </a:prstGeom>
            <a:noFill/>
          </p:spPr>
          <p:txBody>
            <a:bodyPr wrap="square" rtlCol="0">
              <a:spAutoFit/>
            </a:bodyPr>
            <a:lstStyle/>
            <a:p>
              <a:pPr algn="r"/>
              <a:r>
                <a:rPr lang="es-MX" sz="1050" dirty="0" err="1"/>
                <a:t>Annual</a:t>
              </a:r>
              <a:r>
                <a:rPr lang="es-MX" sz="1050" dirty="0"/>
                <a:t> </a:t>
              </a:r>
              <a:r>
                <a:rPr lang="es-MX" sz="1050" dirty="0" err="1"/>
                <a:t>Revenue</a:t>
              </a:r>
              <a:endParaRPr lang="es-MX" sz="1050" dirty="0"/>
            </a:p>
          </p:txBody>
        </p:sp>
        <p:sp>
          <p:nvSpPr>
            <p:cNvPr id="22" name="CuadroTexto 21">
              <a:extLst>
                <a:ext uri="{FF2B5EF4-FFF2-40B4-BE49-F238E27FC236}">
                  <a16:creationId xmlns:a16="http://schemas.microsoft.com/office/drawing/2014/main" id="{F46F4401-1A4E-8A0F-37C8-B0FC44B24A1D}"/>
                </a:ext>
              </a:extLst>
            </p:cNvPr>
            <p:cNvSpPr txBox="1"/>
            <p:nvPr/>
          </p:nvSpPr>
          <p:spPr>
            <a:xfrm>
              <a:off x="3620240" y="3960301"/>
              <a:ext cx="1152000" cy="253916"/>
            </a:xfrm>
            <a:prstGeom prst="rect">
              <a:avLst/>
            </a:prstGeom>
            <a:noFill/>
          </p:spPr>
          <p:txBody>
            <a:bodyPr wrap="square" rtlCol="0">
              <a:spAutoFit/>
            </a:bodyPr>
            <a:lstStyle/>
            <a:p>
              <a:pPr algn="r"/>
              <a:r>
                <a:rPr lang="es-MX" sz="1050" b="1" dirty="0"/>
                <a:t>Business ID*</a:t>
              </a:r>
            </a:p>
          </p:txBody>
        </p:sp>
        <p:sp>
          <p:nvSpPr>
            <p:cNvPr id="23" name="CuadroTexto 22">
              <a:extLst>
                <a:ext uri="{FF2B5EF4-FFF2-40B4-BE49-F238E27FC236}">
                  <a16:creationId xmlns:a16="http://schemas.microsoft.com/office/drawing/2014/main" id="{1210B562-C9EE-B1EB-4FF5-822CB014D4E7}"/>
                </a:ext>
              </a:extLst>
            </p:cNvPr>
            <p:cNvSpPr txBox="1"/>
            <p:nvPr/>
          </p:nvSpPr>
          <p:spPr>
            <a:xfrm>
              <a:off x="3620240" y="4543039"/>
              <a:ext cx="1152000" cy="253916"/>
            </a:xfrm>
            <a:prstGeom prst="rect">
              <a:avLst/>
            </a:prstGeom>
            <a:noFill/>
          </p:spPr>
          <p:txBody>
            <a:bodyPr wrap="square" rtlCol="0">
              <a:spAutoFit/>
            </a:bodyPr>
            <a:lstStyle/>
            <a:p>
              <a:pPr algn="r"/>
              <a:r>
                <a:rPr lang="es-MX" sz="1050" dirty="0" err="1"/>
                <a:t>Number</a:t>
              </a:r>
              <a:r>
                <a:rPr lang="es-MX" sz="1050" dirty="0"/>
                <a:t> of </a:t>
              </a:r>
              <a:r>
                <a:rPr lang="es-MX" sz="1050" dirty="0" err="1"/>
                <a:t>FTEs</a:t>
              </a:r>
              <a:endParaRPr lang="es-MX" sz="1050" dirty="0"/>
            </a:p>
          </p:txBody>
        </p:sp>
        <p:sp>
          <p:nvSpPr>
            <p:cNvPr id="24" name="CuadroTexto 23">
              <a:extLst>
                <a:ext uri="{FF2B5EF4-FFF2-40B4-BE49-F238E27FC236}">
                  <a16:creationId xmlns:a16="http://schemas.microsoft.com/office/drawing/2014/main" id="{DA9F54C7-143A-3B2F-B1D2-318D49DC3321}"/>
                </a:ext>
              </a:extLst>
            </p:cNvPr>
            <p:cNvSpPr txBox="1"/>
            <p:nvPr/>
          </p:nvSpPr>
          <p:spPr>
            <a:xfrm>
              <a:off x="3194560" y="5125777"/>
              <a:ext cx="1577680" cy="253916"/>
            </a:xfrm>
            <a:prstGeom prst="rect">
              <a:avLst/>
            </a:prstGeom>
            <a:noFill/>
          </p:spPr>
          <p:txBody>
            <a:bodyPr wrap="square" rtlCol="0">
              <a:spAutoFit/>
            </a:bodyPr>
            <a:lstStyle/>
            <a:p>
              <a:pPr algn="r"/>
              <a:r>
                <a:rPr lang="es-MX" sz="1050" dirty="0" err="1"/>
                <a:t>Ownership</a:t>
              </a:r>
              <a:r>
                <a:rPr lang="es-MX" sz="1050" dirty="0"/>
                <a:t> </a:t>
              </a:r>
              <a:r>
                <a:rPr lang="es-MX" sz="1050" dirty="0" err="1"/>
                <a:t>gender</a:t>
              </a:r>
              <a:r>
                <a:rPr lang="es-MX" sz="1050" dirty="0"/>
                <a:t> ratio</a:t>
              </a:r>
            </a:p>
          </p:txBody>
        </p:sp>
        <p:sp>
          <p:nvSpPr>
            <p:cNvPr id="25" name="CuadroTexto 24">
              <a:extLst>
                <a:ext uri="{FF2B5EF4-FFF2-40B4-BE49-F238E27FC236}">
                  <a16:creationId xmlns:a16="http://schemas.microsoft.com/office/drawing/2014/main" id="{CF29B5AF-FD3F-686E-40F2-2FF21C151E77}"/>
                </a:ext>
              </a:extLst>
            </p:cNvPr>
            <p:cNvSpPr txBox="1"/>
            <p:nvPr/>
          </p:nvSpPr>
          <p:spPr>
            <a:xfrm>
              <a:off x="3004060" y="5733929"/>
              <a:ext cx="1768180" cy="253916"/>
            </a:xfrm>
            <a:prstGeom prst="rect">
              <a:avLst/>
            </a:prstGeom>
            <a:noFill/>
          </p:spPr>
          <p:txBody>
            <a:bodyPr wrap="square" rtlCol="0">
              <a:spAutoFit/>
            </a:bodyPr>
            <a:lstStyle/>
            <a:p>
              <a:pPr algn="r"/>
              <a:r>
                <a:rPr lang="es-MX" sz="1050" dirty="0" err="1"/>
                <a:t>Leadership</a:t>
              </a:r>
              <a:r>
                <a:rPr lang="es-MX" sz="1050" dirty="0"/>
                <a:t> </a:t>
              </a:r>
              <a:r>
                <a:rPr lang="es-MX" sz="1050" dirty="0" err="1"/>
                <a:t>gender</a:t>
              </a:r>
              <a:r>
                <a:rPr lang="es-MX" sz="1050" dirty="0"/>
                <a:t> ratio </a:t>
              </a:r>
            </a:p>
          </p:txBody>
        </p:sp>
        <p:sp>
          <p:nvSpPr>
            <p:cNvPr id="26" name="CuadroTexto 25">
              <a:extLst>
                <a:ext uri="{FF2B5EF4-FFF2-40B4-BE49-F238E27FC236}">
                  <a16:creationId xmlns:a16="http://schemas.microsoft.com/office/drawing/2014/main" id="{1187D551-F16D-772B-62CF-70006CCA64D4}"/>
                </a:ext>
              </a:extLst>
            </p:cNvPr>
            <p:cNvSpPr txBox="1"/>
            <p:nvPr/>
          </p:nvSpPr>
          <p:spPr>
            <a:xfrm>
              <a:off x="606174" y="2006176"/>
              <a:ext cx="1081431" cy="415498"/>
            </a:xfrm>
            <a:prstGeom prst="rect">
              <a:avLst/>
            </a:prstGeom>
            <a:noFill/>
          </p:spPr>
          <p:txBody>
            <a:bodyPr wrap="square" rtlCol="0">
              <a:spAutoFit/>
            </a:bodyPr>
            <a:lstStyle/>
            <a:p>
              <a:r>
                <a:rPr lang="es-MX" sz="1050" dirty="0"/>
                <a:t>Individual / Sole </a:t>
              </a:r>
              <a:r>
                <a:rPr lang="es-MX" sz="1050" dirty="0" err="1"/>
                <a:t>Proprietors</a:t>
              </a:r>
              <a:endParaRPr lang="es-MX" sz="1050" dirty="0"/>
            </a:p>
          </p:txBody>
        </p:sp>
        <p:sp>
          <p:nvSpPr>
            <p:cNvPr id="27" name="CuadroTexto 26">
              <a:extLst>
                <a:ext uri="{FF2B5EF4-FFF2-40B4-BE49-F238E27FC236}">
                  <a16:creationId xmlns:a16="http://schemas.microsoft.com/office/drawing/2014/main" id="{AF5E3D3B-4B7B-6DD5-66E6-1EC0684D5D01}"/>
                </a:ext>
              </a:extLst>
            </p:cNvPr>
            <p:cNvSpPr txBox="1"/>
            <p:nvPr/>
          </p:nvSpPr>
          <p:spPr>
            <a:xfrm>
              <a:off x="606174" y="4214217"/>
              <a:ext cx="1449726" cy="415498"/>
            </a:xfrm>
            <a:prstGeom prst="rect">
              <a:avLst/>
            </a:prstGeom>
            <a:noFill/>
          </p:spPr>
          <p:txBody>
            <a:bodyPr wrap="square" rtlCol="0">
              <a:spAutoFit/>
            </a:bodyPr>
            <a:lstStyle/>
            <a:p>
              <a:r>
                <a:rPr lang="es-MX" sz="1050" dirty="0"/>
                <a:t>MSME / </a:t>
              </a:r>
              <a:br>
                <a:rPr lang="es-MX" sz="1050" dirty="0"/>
              </a:br>
              <a:r>
                <a:rPr lang="es-MX" sz="1050" dirty="0"/>
                <a:t>Business </a:t>
              </a:r>
              <a:r>
                <a:rPr lang="es-MX" sz="1050" dirty="0" err="1"/>
                <a:t>Partnerships</a:t>
              </a:r>
              <a:endParaRPr lang="es-MX" sz="1050" dirty="0"/>
            </a:p>
          </p:txBody>
        </p:sp>
        <p:sp>
          <p:nvSpPr>
            <p:cNvPr id="28" name="Rectangle 15">
              <a:extLst>
                <a:ext uri="{FF2B5EF4-FFF2-40B4-BE49-F238E27FC236}">
                  <a16:creationId xmlns:a16="http://schemas.microsoft.com/office/drawing/2014/main" id="{BFEAE482-CDE8-ED3E-0E0F-ADD70F4E1093}"/>
                </a:ext>
              </a:extLst>
            </p:cNvPr>
            <p:cNvSpPr/>
            <p:nvPr/>
          </p:nvSpPr>
          <p:spPr>
            <a:xfrm>
              <a:off x="4961411" y="5592219"/>
              <a:ext cx="5062674" cy="537336"/>
            </a:xfrm>
            <a:prstGeom prst="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The other key dimension in defining WSMEs, this reflects the percentage of leadership or decision-making roles held by women. It highlights businesses where women play a significant role in driving strategy and operations (e.g., share of women in senior management, or share of women on the Board).</a:t>
              </a:r>
            </a:p>
          </p:txBody>
        </p:sp>
        <p:sp>
          <p:nvSpPr>
            <p:cNvPr id="29" name="Rectangle 16">
              <a:extLst>
                <a:ext uri="{FF2B5EF4-FFF2-40B4-BE49-F238E27FC236}">
                  <a16:creationId xmlns:a16="http://schemas.microsoft.com/office/drawing/2014/main" id="{FC346C88-605F-D59D-D203-C01B5E3A8CC9}"/>
                </a:ext>
              </a:extLst>
            </p:cNvPr>
            <p:cNvSpPr/>
            <p:nvPr/>
          </p:nvSpPr>
          <p:spPr>
            <a:xfrm>
              <a:off x="10104099" y="5592219"/>
              <a:ext cx="2016000" cy="537336"/>
            </a:xfrm>
            <a:prstGeom prst="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FSPs if recording upon account registration / loan request</a:t>
              </a:r>
            </a:p>
            <a:p>
              <a:pPr marL="90488" indent="-90488">
                <a:buFontTx/>
                <a:buChar char="-"/>
              </a:pPr>
              <a:r>
                <a:rPr lang="en-US" sz="800" dirty="0">
                  <a:solidFill>
                    <a:schemeClr val="tx1">
                      <a:lumMod val="85000"/>
                      <a:lumOff val="15000"/>
                    </a:schemeClr>
                  </a:solidFill>
                </a:rPr>
                <a:t>Chamber of Commerce, Tax Authorities, Public Registry, National Statistical Offices</a:t>
              </a:r>
            </a:p>
          </p:txBody>
        </p:sp>
        <p:sp>
          <p:nvSpPr>
            <p:cNvPr id="32" name="CuadroTexto 25">
              <a:extLst>
                <a:ext uri="{FF2B5EF4-FFF2-40B4-BE49-F238E27FC236}">
                  <a16:creationId xmlns:a16="http://schemas.microsoft.com/office/drawing/2014/main" id="{5EF9D22C-70AA-42A9-1867-33C88BFEA43F}"/>
                </a:ext>
              </a:extLst>
            </p:cNvPr>
            <p:cNvSpPr txBox="1"/>
            <p:nvPr/>
          </p:nvSpPr>
          <p:spPr>
            <a:xfrm>
              <a:off x="492089" y="1276075"/>
              <a:ext cx="1360113" cy="276999"/>
            </a:xfrm>
            <a:prstGeom prst="rect">
              <a:avLst/>
            </a:prstGeom>
            <a:noFill/>
          </p:spPr>
          <p:txBody>
            <a:bodyPr wrap="square" rtlCol="0">
              <a:spAutoFit/>
            </a:bodyPr>
            <a:lstStyle/>
            <a:p>
              <a:pPr algn="ctr"/>
              <a:r>
                <a:rPr lang="en-US" sz="1200" b="1" dirty="0">
                  <a:solidFill>
                    <a:srgbClr val="9B2068"/>
                  </a:solidFill>
                </a:rPr>
                <a:t>Business type</a:t>
              </a:r>
              <a:endParaRPr lang="es-MX" sz="1200" b="1" dirty="0">
                <a:solidFill>
                  <a:srgbClr val="9B2068"/>
                </a:solidFill>
              </a:endParaRPr>
            </a:p>
          </p:txBody>
        </p:sp>
      </p:grpSp>
      <p:sp>
        <p:nvSpPr>
          <p:cNvPr id="33" name="CuadroTexto 21">
            <a:extLst>
              <a:ext uri="{FF2B5EF4-FFF2-40B4-BE49-F238E27FC236}">
                <a16:creationId xmlns:a16="http://schemas.microsoft.com/office/drawing/2014/main" id="{06350BED-E007-C60D-1B85-B437BC4B7221}"/>
              </a:ext>
            </a:extLst>
          </p:cNvPr>
          <p:cNvSpPr txBox="1"/>
          <p:nvPr/>
        </p:nvSpPr>
        <p:spPr>
          <a:xfrm>
            <a:off x="1076960" y="6473571"/>
            <a:ext cx="11012658" cy="369332"/>
          </a:xfrm>
          <a:prstGeom prst="rect">
            <a:avLst/>
          </a:prstGeom>
          <a:noFill/>
        </p:spPr>
        <p:txBody>
          <a:bodyPr wrap="square" rtlCol="0">
            <a:spAutoFit/>
          </a:bodyPr>
          <a:lstStyle/>
          <a:p>
            <a:pPr algn="r"/>
            <a:r>
              <a:rPr lang="es-MX" sz="900" b="1" baseline="30000" dirty="0"/>
              <a:t>1</a:t>
            </a:r>
            <a:r>
              <a:rPr lang="es-MX" sz="900" i="1" dirty="0"/>
              <a:t> – </a:t>
            </a:r>
            <a:r>
              <a:rPr lang="en-US" sz="900" i="1" dirty="0"/>
              <a:t>The individual ID and Business ID are the most important data attributes for WMSME data mapping. They help identify unique sole proprietors and businesses and connect information from different sources.</a:t>
            </a:r>
          </a:p>
          <a:p>
            <a:pPr algn="r"/>
            <a:r>
              <a:rPr lang="es-MX" sz="900" b="1" baseline="30000" dirty="0"/>
              <a:t>2 </a:t>
            </a:r>
            <a:r>
              <a:rPr lang="es-MX" sz="900" i="1" dirty="0"/>
              <a:t>– </a:t>
            </a:r>
            <a:r>
              <a:rPr lang="es-MX" sz="900" i="1" dirty="0" err="1"/>
              <a:t>Besides</a:t>
            </a:r>
            <a:r>
              <a:rPr lang="es-MX" sz="900" i="1" dirty="0"/>
              <a:t> </a:t>
            </a:r>
            <a:r>
              <a:rPr lang="es-MX" sz="900" i="1" dirty="0" err="1"/>
              <a:t>referring</a:t>
            </a:r>
            <a:r>
              <a:rPr lang="es-MX" sz="900" i="1" dirty="0"/>
              <a:t> </a:t>
            </a:r>
            <a:r>
              <a:rPr lang="es-MX" sz="900" i="1" dirty="0" err="1"/>
              <a:t>to</a:t>
            </a:r>
            <a:r>
              <a:rPr lang="es-MX" sz="900" i="1" dirty="0"/>
              <a:t> country-</a:t>
            </a:r>
            <a:r>
              <a:rPr lang="es-MX" sz="900" i="1" dirty="0" err="1"/>
              <a:t>level</a:t>
            </a:r>
            <a:r>
              <a:rPr lang="es-MX" sz="900" i="1" dirty="0"/>
              <a:t> </a:t>
            </a:r>
            <a:r>
              <a:rPr lang="es-MX" sz="900" i="1" dirty="0" err="1"/>
              <a:t>sources</a:t>
            </a:r>
            <a:r>
              <a:rPr lang="es-MX" sz="900" i="1" dirty="0"/>
              <a:t> (</a:t>
            </a:r>
            <a:r>
              <a:rPr lang="es-MX" sz="900" i="1" dirty="0" err="1"/>
              <a:t>such</a:t>
            </a:r>
            <a:r>
              <a:rPr lang="es-MX" sz="900" i="1" dirty="0"/>
              <a:t> as Business </a:t>
            </a:r>
            <a:r>
              <a:rPr lang="es-MX" sz="900" i="1" dirty="0" err="1"/>
              <a:t>Registry</a:t>
            </a:r>
            <a:r>
              <a:rPr lang="es-MX" sz="900" i="1" dirty="0"/>
              <a:t> </a:t>
            </a:r>
            <a:r>
              <a:rPr lang="es-MX" sz="900" i="1" dirty="0" err="1"/>
              <a:t>or</a:t>
            </a:r>
            <a:r>
              <a:rPr lang="es-MX" sz="900" i="1" dirty="0"/>
              <a:t> </a:t>
            </a:r>
            <a:r>
              <a:rPr lang="es-MX" sz="900" i="1" dirty="0" err="1"/>
              <a:t>Statistical</a:t>
            </a:r>
            <a:r>
              <a:rPr lang="es-MX" sz="900" i="1" dirty="0"/>
              <a:t> Bureau data), </a:t>
            </a:r>
            <a:r>
              <a:rPr lang="es-MX" sz="900" i="1" dirty="0" err="1"/>
              <a:t>you</a:t>
            </a:r>
            <a:r>
              <a:rPr lang="es-MX" sz="900" i="1" dirty="0"/>
              <a:t> can </a:t>
            </a:r>
            <a:r>
              <a:rPr lang="es-MX" sz="900" i="1" dirty="0" err="1"/>
              <a:t>also</a:t>
            </a:r>
            <a:r>
              <a:rPr lang="es-MX" sz="900" i="1" dirty="0"/>
              <a:t> </a:t>
            </a:r>
            <a:r>
              <a:rPr lang="es-MX" sz="900" i="1" dirty="0" err="1"/>
              <a:t>refer</a:t>
            </a:r>
            <a:r>
              <a:rPr lang="es-MX" sz="900" i="1" dirty="0"/>
              <a:t> </a:t>
            </a:r>
            <a:r>
              <a:rPr lang="es-MX" sz="900" i="1" dirty="0" err="1"/>
              <a:t>to</a:t>
            </a:r>
            <a:r>
              <a:rPr lang="es-MX" sz="900" i="1" dirty="0"/>
              <a:t> </a:t>
            </a:r>
            <a:r>
              <a:rPr lang="es-MX" sz="900" i="1" dirty="0" err="1"/>
              <a:t>the</a:t>
            </a:r>
            <a:r>
              <a:rPr lang="es-MX" sz="900" i="1" dirty="0"/>
              <a:t> </a:t>
            </a:r>
            <a:r>
              <a:rPr lang="es-MX" sz="900" i="1" dirty="0">
                <a:hlinkClick r:id="rId4"/>
              </a:rPr>
              <a:t>World </a:t>
            </a:r>
            <a:r>
              <a:rPr lang="es-MX" sz="900" i="1" dirty="0" err="1">
                <a:hlinkClick r:id="rId4"/>
              </a:rPr>
              <a:t>Bank’s</a:t>
            </a:r>
            <a:r>
              <a:rPr lang="es-MX" sz="900" i="1" dirty="0">
                <a:hlinkClick r:id="rId4"/>
              </a:rPr>
              <a:t> </a:t>
            </a:r>
            <a:r>
              <a:rPr lang="es-MX" sz="900" i="1" dirty="0" err="1">
                <a:hlinkClick r:id="rId4"/>
              </a:rPr>
              <a:t>Entrepreneurship</a:t>
            </a:r>
            <a:r>
              <a:rPr lang="es-MX" sz="900" i="1" dirty="0">
                <a:hlinkClick r:id="rId4"/>
              </a:rPr>
              <a:t> </a:t>
            </a:r>
            <a:r>
              <a:rPr lang="es-MX" sz="900" i="1" dirty="0" err="1">
                <a:hlinkClick r:id="rId4"/>
              </a:rPr>
              <a:t>Database</a:t>
            </a:r>
            <a:r>
              <a:rPr lang="es-MX" sz="900" i="1" dirty="0"/>
              <a:t>, </a:t>
            </a:r>
            <a:r>
              <a:rPr lang="es-MX" sz="900" i="1" dirty="0" err="1"/>
              <a:t>which</a:t>
            </a:r>
            <a:r>
              <a:rPr lang="es-MX" sz="900" i="1" dirty="0"/>
              <a:t> </a:t>
            </a:r>
            <a:r>
              <a:rPr lang="es-MX" sz="900" i="1" dirty="0" err="1"/>
              <a:t>also</a:t>
            </a:r>
            <a:r>
              <a:rPr lang="es-MX" sz="900" i="1" dirty="0"/>
              <a:t> </a:t>
            </a:r>
            <a:r>
              <a:rPr lang="es-MX" sz="900" i="1" dirty="0" err="1"/>
              <a:t>collects</a:t>
            </a:r>
            <a:r>
              <a:rPr lang="es-MX" sz="900" i="1" dirty="0"/>
              <a:t> data </a:t>
            </a:r>
            <a:r>
              <a:rPr lang="es-MX" sz="900" i="1" dirty="0" err="1"/>
              <a:t>on</a:t>
            </a:r>
            <a:r>
              <a:rPr lang="es-MX" sz="900" i="1" dirty="0"/>
              <a:t> </a:t>
            </a:r>
            <a:r>
              <a:rPr lang="es-MX" sz="900" i="1" dirty="0" err="1"/>
              <a:t>female</a:t>
            </a:r>
            <a:r>
              <a:rPr lang="es-MX" sz="900" i="1" dirty="0"/>
              <a:t> </a:t>
            </a:r>
            <a:r>
              <a:rPr lang="es-MX" sz="900" i="1" dirty="0" err="1"/>
              <a:t>entrepreneurial</a:t>
            </a:r>
            <a:r>
              <a:rPr lang="es-MX" sz="900" i="1" dirty="0"/>
              <a:t> </a:t>
            </a:r>
            <a:r>
              <a:rPr lang="es-MX" sz="900" i="1" dirty="0" err="1"/>
              <a:t>activity</a:t>
            </a:r>
            <a:r>
              <a:rPr lang="es-MX" sz="900" i="1" dirty="0"/>
              <a:t>.</a:t>
            </a:r>
          </a:p>
        </p:txBody>
      </p:sp>
      <p:sp>
        <p:nvSpPr>
          <p:cNvPr id="35" name="CuadroTexto 21">
            <a:extLst>
              <a:ext uri="{FF2B5EF4-FFF2-40B4-BE49-F238E27FC236}">
                <a16:creationId xmlns:a16="http://schemas.microsoft.com/office/drawing/2014/main" id="{2E459326-2CEA-C398-D802-85557DAA1C55}"/>
              </a:ext>
            </a:extLst>
          </p:cNvPr>
          <p:cNvSpPr txBox="1"/>
          <p:nvPr/>
        </p:nvSpPr>
        <p:spPr>
          <a:xfrm>
            <a:off x="691070" y="1162244"/>
            <a:ext cx="11240652" cy="461665"/>
          </a:xfrm>
          <a:prstGeom prst="rect">
            <a:avLst/>
          </a:prstGeom>
          <a:noFill/>
        </p:spPr>
        <p:txBody>
          <a:bodyPr wrap="square" rtlCol="0">
            <a:spAutoFit/>
          </a:bodyPr>
          <a:lstStyle/>
          <a:p>
            <a:r>
              <a:rPr lang="en-US" sz="1200" dirty="0"/>
              <a:t>To collect the WMSME Data Indicators, the following introduces the key data attributes necessary for disaggregating data by sex for sole proprietors and business enterprises. Additionally, we have included potential data sources. Please note that the availability of these data sources can vary significantly across different markets.</a:t>
            </a:r>
            <a:endParaRPr lang="es-MX" sz="1200" dirty="0"/>
          </a:p>
        </p:txBody>
      </p:sp>
      <p:sp>
        <p:nvSpPr>
          <p:cNvPr id="2" name="Rectangle: Rounded Corners 1">
            <a:extLst>
              <a:ext uri="{FF2B5EF4-FFF2-40B4-BE49-F238E27FC236}">
                <a16:creationId xmlns:a16="http://schemas.microsoft.com/office/drawing/2014/main" id="{8DE0923E-54B5-F418-023D-C12A75702B55}"/>
              </a:ext>
            </a:extLst>
          </p:cNvPr>
          <p:cNvSpPr/>
          <p:nvPr/>
        </p:nvSpPr>
        <p:spPr>
          <a:xfrm>
            <a:off x="10514541" y="373533"/>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2</a:t>
            </a:r>
          </a:p>
        </p:txBody>
      </p:sp>
    </p:spTree>
    <p:extLst>
      <p:ext uri="{BB962C8B-B14F-4D97-AF65-F5344CB8AC3E}">
        <p14:creationId xmlns:p14="http://schemas.microsoft.com/office/powerpoint/2010/main" val="99649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85BC7-8FA6-3905-D303-10C8498247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2B6E12-E74E-34A6-3714-E1A2F2C4269A}"/>
              </a:ext>
            </a:extLst>
          </p:cNvPr>
          <p:cNvSpPr>
            <a:spLocks noGrp="1"/>
          </p:cNvSpPr>
          <p:nvPr>
            <p:ph type="title"/>
          </p:nvPr>
        </p:nvSpPr>
        <p:spPr/>
        <p:txBody>
          <a:bodyPr>
            <a:normAutofit/>
          </a:bodyPr>
          <a:lstStyle/>
          <a:p>
            <a:r>
              <a:rPr lang="en-US" dirty="0"/>
              <a:t>Annex 2 –  Stakeholder List</a:t>
            </a:r>
          </a:p>
        </p:txBody>
      </p:sp>
      <p:sp>
        <p:nvSpPr>
          <p:cNvPr id="5" name="Text Placeholder 4">
            <a:extLst>
              <a:ext uri="{FF2B5EF4-FFF2-40B4-BE49-F238E27FC236}">
                <a16:creationId xmlns:a16="http://schemas.microsoft.com/office/drawing/2014/main" id="{CA14E7DF-D465-4C0D-18B6-824535708C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901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D319-0B9B-E211-7FE9-A64362D570BF}"/>
              </a:ext>
            </a:extLst>
          </p:cNvPr>
          <p:cNvSpPr>
            <a:spLocks noGrp="1"/>
          </p:cNvSpPr>
          <p:nvPr>
            <p:ph type="title"/>
          </p:nvPr>
        </p:nvSpPr>
        <p:spPr/>
        <p:txBody>
          <a:bodyPr/>
          <a:lstStyle/>
          <a:p>
            <a:r>
              <a:rPr lang="en-US" dirty="0"/>
              <a:t>Stakeholder list</a:t>
            </a:r>
          </a:p>
        </p:txBody>
      </p:sp>
      <p:graphicFrame>
        <p:nvGraphicFramePr>
          <p:cNvPr id="5" name="Content Placeholder 4">
            <a:extLst>
              <a:ext uri="{FF2B5EF4-FFF2-40B4-BE49-F238E27FC236}">
                <a16:creationId xmlns:a16="http://schemas.microsoft.com/office/drawing/2014/main" id="{B30F26C1-FD44-6A9A-2EDF-846253491FC3}"/>
              </a:ext>
            </a:extLst>
          </p:cNvPr>
          <p:cNvGraphicFramePr>
            <a:graphicFrameLocks noGrp="1"/>
          </p:cNvGraphicFramePr>
          <p:nvPr>
            <p:ph idx="1"/>
            <p:extLst>
              <p:ext uri="{D42A27DB-BD31-4B8C-83A1-F6EECF244321}">
                <p14:modId xmlns:p14="http://schemas.microsoft.com/office/powerpoint/2010/main" val="2247134992"/>
              </p:ext>
            </p:extLst>
          </p:nvPr>
        </p:nvGraphicFramePr>
        <p:xfrm>
          <a:off x="1" y="1194446"/>
          <a:ext cx="12191999" cy="5663563"/>
        </p:xfrm>
        <a:graphic>
          <a:graphicData uri="http://schemas.openxmlformats.org/drawingml/2006/table">
            <a:tbl>
              <a:tblPr/>
              <a:tblGrid>
                <a:gridCol w="762000">
                  <a:extLst>
                    <a:ext uri="{9D8B030D-6E8A-4147-A177-3AD203B41FA5}">
                      <a16:colId xmlns:a16="http://schemas.microsoft.com/office/drawing/2014/main" val="3103784554"/>
                    </a:ext>
                  </a:extLst>
                </a:gridCol>
                <a:gridCol w="2114550">
                  <a:extLst>
                    <a:ext uri="{9D8B030D-6E8A-4147-A177-3AD203B41FA5}">
                      <a16:colId xmlns:a16="http://schemas.microsoft.com/office/drawing/2014/main" val="40351018"/>
                    </a:ext>
                  </a:extLst>
                </a:gridCol>
                <a:gridCol w="9315449">
                  <a:extLst>
                    <a:ext uri="{9D8B030D-6E8A-4147-A177-3AD203B41FA5}">
                      <a16:colId xmlns:a16="http://schemas.microsoft.com/office/drawing/2014/main" val="3328437197"/>
                    </a:ext>
                  </a:extLst>
                </a:gridCol>
              </a:tblGrid>
              <a:tr h="209644">
                <a:tc>
                  <a:txBody>
                    <a:bodyPr/>
                    <a:lstStyle/>
                    <a:p>
                      <a:pPr algn="l" rtl="0" fontAlgn="ctr"/>
                      <a:r>
                        <a:rPr lang="en-US" sz="1100" b="1" i="0" u="none" strike="noStrike">
                          <a:solidFill>
                            <a:srgbClr val="FFFFFF"/>
                          </a:solidFill>
                          <a:effectLst/>
                          <a:latin typeface="Aptos Narrow" panose="020B0004020202020204" pitchFamily="34" charset="0"/>
                        </a:rPr>
                        <a:t>Category</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2068"/>
                    </a:solidFill>
                  </a:tcPr>
                </a:tc>
                <a:tc>
                  <a:txBody>
                    <a:bodyPr/>
                    <a:lstStyle/>
                    <a:p>
                      <a:pPr algn="l" rtl="0" fontAlgn="ctr"/>
                      <a:r>
                        <a:rPr lang="en-US" sz="1100" b="1" i="0" u="none" strike="noStrike" dirty="0">
                          <a:solidFill>
                            <a:srgbClr val="FFFFFF"/>
                          </a:solidFill>
                          <a:effectLst/>
                          <a:latin typeface="Aptos Narrow" panose="020B0004020202020204" pitchFamily="34" charset="0"/>
                        </a:rPr>
                        <a:t>Inst./Org.</a:t>
                      </a:r>
                    </a:p>
                  </a:txBody>
                  <a:tcPr marL="1661" marR="1661" marT="166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2068"/>
                    </a:solidFill>
                  </a:tcPr>
                </a:tc>
                <a:tc>
                  <a:txBody>
                    <a:bodyPr/>
                    <a:lstStyle/>
                    <a:p>
                      <a:pPr algn="l" rtl="0" fontAlgn="ctr"/>
                      <a:r>
                        <a:rPr lang="en-US" sz="1100" b="1" i="0" u="none" strike="noStrike" dirty="0">
                          <a:solidFill>
                            <a:srgbClr val="FFFFFF"/>
                          </a:solidFill>
                          <a:effectLst/>
                          <a:latin typeface="Aptos Narrow" panose="020B0004020202020204" pitchFamily="34" charset="0"/>
                        </a:rPr>
                        <a:t>Short description and relevance</a:t>
                      </a:r>
                    </a:p>
                  </a:txBody>
                  <a:tcPr marL="1661" marR="1661" marT="1661" marB="0" anchor="ctr">
                    <a:lnL>
                      <a:noFill/>
                    </a:lnL>
                    <a:lnR>
                      <a:noFill/>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2068"/>
                    </a:solidFill>
                  </a:tcPr>
                </a:tc>
                <a:extLst>
                  <a:ext uri="{0D108BD9-81ED-4DB2-BD59-A6C34878D82A}">
                    <a16:rowId xmlns:a16="http://schemas.microsoft.com/office/drawing/2014/main" val="4205913260"/>
                  </a:ext>
                </a:extLst>
              </a:tr>
              <a:tr h="209644">
                <a:tc rowSpan="9">
                  <a:txBody>
                    <a:bodyPr/>
                    <a:lstStyle/>
                    <a:p>
                      <a:pPr algn="ctr" rtl="0" fontAlgn="ctr"/>
                      <a:r>
                        <a:rPr lang="en-US" sz="1100" b="0" i="0" u="none" strike="noStrike" dirty="0">
                          <a:solidFill>
                            <a:srgbClr val="000000"/>
                          </a:solidFill>
                          <a:effectLst/>
                          <a:latin typeface="Aptos Narrow" panose="020B0004020202020204" pitchFamily="34" charset="0"/>
                        </a:rPr>
                        <a:t>FSP</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Commercial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rowSpan="9">
                  <a:txBody>
                    <a:bodyPr/>
                    <a:lstStyle/>
                    <a:p>
                      <a:pPr algn="l" rtl="0" fontAlgn="ctr"/>
                      <a:r>
                        <a:rPr lang="en-US" sz="1100" b="0" i="0" u="none" strike="noStrike" dirty="0">
                          <a:solidFill>
                            <a:srgbClr val="000000"/>
                          </a:solidFill>
                          <a:effectLst/>
                          <a:latin typeface="Aptos Narrow" panose="020B0004020202020204" pitchFamily="34" charset="0"/>
                        </a:rPr>
                        <a:t>Offering financial and non-financial services for WSMEs. Data providers on financial inclusion data. Understand if sex-disaggregated data is being generated, reported, and used as part of their strategy / product development.</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2422111241"/>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Development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4153917601"/>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Microfinance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lang="en-US"/>
                    </a:p>
                  </a:txBody>
                  <a:tcPr/>
                </a:tc>
                <a:extLst>
                  <a:ext uri="{0D108BD9-81ED-4DB2-BD59-A6C34878D82A}">
                    <a16:rowId xmlns:a16="http://schemas.microsoft.com/office/drawing/2014/main" val="3828570950"/>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Microfinance institution</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1465515555"/>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Fintech</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lang="en-US"/>
                    </a:p>
                  </a:txBody>
                  <a:tcPr/>
                </a:tc>
                <a:extLst>
                  <a:ext uri="{0D108BD9-81ED-4DB2-BD59-A6C34878D82A}">
                    <a16:rowId xmlns:a16="http://schemas.microsoft.com/office/drawing/2014/main" val="4068321602"/>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Other financial institutions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1143099898"/>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Cooperatives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lang="en-US"/>
                    </a:p>
                  </a:txBody>
                  <a:tcPr/>
                </a:tc>
                <a:extLst>
                  <a:ext uri="{0D108BD9-81ED-4DB2-BD59-A6C34878D82A}">
                    <a16:rowId xmlns:a16="http://schemas.microsoft.com/office/drawing/2014/main" val="4264601616"/>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Credit Unions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3960025748"/>
                  </a:ext>
                </a:extLst>
              </a:tr>
              <a:tr h="209644">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Payment Service Providers (PSPs)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dirty="0"/>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2555849292"/>
                  </a:ext>
                </a:extLst>
              </a:tr>
              <a:tr h="209644">
                <a:tc rowSpan="5">
                  <a:txBody>
                    <a:bodyPr/>
                    <a:lstStyle/>
                    <a:p>
                      <a:pPr algn="ctr" rtl="0" fontAlgn="ctr"/>
                      <a:r>
                        <a:rPr lang="en-US" sz="1100" b="0" i="0" u="none" strike="noStrike">
                          <a:solidFill>
                            <a:srgbClr val="000000"/>
                          </a:solidFill>
                          <a:effectLst/>
                          <a:latin typeface="Aptos Narrow" panose="020B0004020202020204" pitchFamily="34" charset="0"/>
                        </a:rPr>
                        <a:t>Public Institutions</a:t>
                      </a:r>
                    </a:p>
                  </a:txBody>
                  <a:tcPr marL="1661" marR="1661" marT="166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Central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Oversees financial stability and inclusion. Key for macro-level data on credit, lending, and WSME financial access. </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2955444897"/>
                  </a:ext>
                </a:extLst>
              </a:tr>
              <a:tr h="209644">
                <a:tc vMerge="1">
                  <a:txBody>
                    <a:bodyPr/>
                    <a:lstStyle/>
                    <a:p>
                      <a:endParaRPr lang="en-US"/>
                    </a:p>
                  </a:txBody>
                  <a:tcPr/>
                </a:tc>
                <a:tc>
                  <a:txBody>
                    <a:bodyPr/>
                    <a:lstStyle/>
                    <a:p>
                      <a:pPr marL="0" algn="l" defTabSz="914400" rtl="0" eaLnBrk="1" fontAlgn="ctr" latinLnBrk="0" hangingPunct="1"/>
                      <a:r>
                        <a:rPr lang="en-US" sz="1100" b="0" i="0" u="none" strike="noStrike" kern="1200" dirty="0">
                          <a:solidFill>
                            <a:srgbClr val="000000"/>
                          </a:solidFill>
                          <a:effectLst/>
                          <a:latin typeface="Aptos Narrow" panose="020B0004020202020204" pitchFamily="34" charset="0"/>
                          <a:ea typeface="+mn-ea"/>
                          <a:cs typeface="+mn-cs"/>
                        </a:rPr>
                        <a:t>Regulatory Agencies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tc>
                  <a:txBody>
                    <a:bodyPr/>
                    <a:lstStyle/>
                    <a:p>
                      <a:pPr marL="0" algn="l" defTabSz="914400" rtl="0" eaLnBrk="1" fontAlgn="ctr" latinLnBrk="0" hangingPunct="1"/>
                      <a:r>
                        <a:rPr lang="en-US" sz="1100" b="0" i="0" u="none" strike="noStrike" kern="1200" dirty="0">
                          <a:solidFill>
                            <a:srgbClr val="000000"/>
                          </a:solidFill>
                          <a:effectLst/>
                          <a:latin typeface="Aptos Narrow" panose="020B0004020202020204" pitchFamily="34" charset="0"/>
                          <a:ea typeface="+mn-ea"/>
                          <a:cs typeface="+mn-cs"/>
                        </a:rPr>
                        <a:t>Ensure compliance and governance within the financial sector, providing insights into regulatory impacts on WSMEs. Collect/aggregate data from regulated institutions.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617468223"/>
                  </a:ext>
                </a:extLst>
              </a:tr>
              <a:tr h="209644">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National statistical bureau</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Produces official statistics, including data on WSMEs, which form the backbone for policy analysis and planning.</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3390595723"/>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Tax authority / Revenue service</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a:solidFill>
                            <a:srgbClr val="000000"/>
                          </a:solidFill>
                          <a:effectLst/>
                          <a:latin typeface="Aptos Narrow" panose="020B0004020202020204" pitchFamily="34" charset="0"/>
                        </a:rPr>
                        <a:t>Tracks tax compliance and revenue contributions of WSMEs, providing insights into their economic footprint.</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2415405209"/>
                  </a:ext>
                </a:extLst>
              </a:tr>
              <a:tr h="417229">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Ministries (Finance, Commerce, Women)</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a:solidFill>
                            <a:srgbClr val="000000"/>
                          </a:solidFill>
                          <a:effectLst/>
                          <a:latin typeface="Aptos Narrow" panose="020B0004020202020204" pitchFamily="34" charset="0"/>
                        </a:rPr>
                        <a:t>Responsible for policies impacting WSMEs. Key for accessing data on programs, budgets, and gender-focused initiatives.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1037714448"/>
                  </a:ext>
                </a:extLst>
              </a:tr>
              <a:tr h="209644">
                <a:tc rowSpan="9">
                  <a:txBody>
                    <a:bodyPr/>
                    <a:lstStyle/>
                    <a:p>
                      <a:pPr algn="ctr" rtl="0" fontAlgn="ctr"/>
                      <a:r>
                        <a:rPr lang="en-US" sz="1100" b="0" i="0" u="none" strike="noStrike" dirty="0">
                          <a:solidFill>
                            <a:srgbClr val="000000"/>
                          </a:solidFill>
                          <a:effectLst/>
                          <a:latin typeface="Aptos Narrow" panose="020B0004020202020204" pitchFamily="34" charset="0"/>
                        </a:rPr>
                        <a:t>Other Stakeholders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Chamber of commerce</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Represents the business community, including WSMEs. Key for understanding business challenges and aggregating membership data. </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3003516776"/>
                  </a:ext>
                </a:extLst>
              </a:tr>
              <a:tr h="209644">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Women’s chamber of commerce</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Focuses on women-led businesses, offering critical data on the needs and contributions of women entrepreneurs.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766629319"/>
                  </a:ext>
                </a:extLst>
              </a:tr>
              <a:tr h="209644">
                <a:tc vMerge="1">
                  <a:txBody>
                    <a:bodyPr/>
                    <a:lstStyle/>
                    <a:p>
                      <a:endParaRPr lang="en-US"/>
                    </a:p>
                  </a:txBody>
                  <a:tcPr>
                    <a:lnT w="19050" cap="flat" cmpd="sng" algn="ctr">
                      <a:solidFill>
                        <a:srgbClr val="FFFFFF"/>
                      </a:solidFill>
                      <a:prstDash val="solid"/>
                      <a:round/>
                      <a:headEnd type="none" w="med" len="med"/>
                      <a:tailEnd type="none" w="med" len="med"/>
                    </a:lnT>
                  </a:tcPr>
                </a:tc>
                <a:tc>
                  <a:txBody>
                    <a:bodyPr/>
                    <a:lstStyle/>
                    <a:p>
                      <a:pPr algn="l" rtl="0" fontAlgn="ctr"/>
                      <a:r>
                        <a:rPr lang="en-US" sz="1100" b="0" i="0" u="none" strike="noStrike" dirty="0">
                          <a:solidFill>
                            <a:srgbClr val="000000"/>
                          </a:solidFill>
                          <a:effectLst/>
                          <a:latin typeface="Aptos Narrow" panose="020B0004020202020204" pitchFamily="34" charset="0"/>
                        </a:rPr>
                        <a:t>Credit Bureaus or Credit Registries</a:t>
                      </a:r>
                    </a:p>
                  </a:txBody>
                  <a:tcPr marL="1661" marR="1661" marT="1661" marB="0" anchor="ctr">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Store credit history and scoring data, which is vital for understanding WSMEs’ access to credit and their financial health. Valuable consolidated and detailed data.</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368419970"/>
                  </a:ext>
                </a:extLst>
              </a:tr>
              <a:tr h="346577">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Industry Associations (banking, fintech, VC, cooperatives, etc.)</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Represent the subsector and provide aggregated data and insights into WSME-related initiatives across members.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1366769570"/>
                  </a:ext>
                </a:extLst>
              </a:tr>
              <a:tr h="289648">
                <a:tc vMerge="1">
                  <a:txBody>
                    <a:bodyPr/>
                    <a:lstStyle/>
                    <a:p>
                      <a:endParaRPr lang="en-US"/>
                    </a:p>
                  </a:txBody>
                  <a:tcPr>
                    <a:lnT w="19050" cap="flat" cmpd="sng" algn="ctr">
                      <a:solidFill>
                        <a:srgbClr val="FFFFFF"/>
                      </a:solidFill>
                      <a:prstDash val="solid"/>
                      <a:round/>
                      <a:headEnd type="none" w="med" len="med"/>
                      <a:tailEnd type="none" w="med" len="med"/>
                    </a:lnT>
                  </a:tcPr>
                </a:tc>
                <a:tc>
                  <a:txBody>
                    <a:bodyPr/>
                    <a:lstStyle/>
                    <a:p>
                      <a:pPr algn="l" rtl="0" fontAlgn="ctr"/>
                      <a:r>
                        <a:rPr lang="en-US" sz="1100" b="0" i="0" u="none" strike="noStrike" dirty="0">
                          <a:solidFill>
                            <a:srgbClr val="000000"/>
                          </a:solidFill>
                          <a:effectLst/>
                          <a:latin typeface="Aptos Narrow" panose="020B0004020202020204" pitchFamily="34" charset="0"/>
                        </a:rPr>
                        <a:t>Guarantee Agencies (Public/Private)</a:t>
                      </a:r>
                    </a:p>
                  </a:txBody>
                  <a:tcPr marL="1661" marR="1661" marT="1661" marB="0" anchor="ctr">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Provide financial guarantees to reduce credit risk for lenders, facilitating access to finance for small and medium enterprises, including women-owned businesses.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1760104129"/>
                  </a:ext>
                </a:extLst>
              </a:tr>
              <a:tr h="209644">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Collateral Registries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Systems that record and publicize security interests in movable and immovable assets to facilitate secured transactions and improve access to credit.</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2616425212"/>
                  </a:ext>
                </a:extLst>
              </a:tr>
              <a:tr h="417229">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International donors and investors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Entities (such as multilateral development banks) providing financial resources, technical assistance, and investment to support economic development, including initiatives targeting women-owned and small businesses. Requesting data from FSPs or data aggregators who are funded by their projects.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1338417368"/>
                  </a:ext>
                </a:extLst>
              </a:tr>
              <a:tr h="209644">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Pro-MSME organizations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Advocate for and support MSME development, often collecting specific data to track progress and challenges.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1919110297"/>
                  </a:ext>
                </a:extLst>
              </a:tr>
              <a:tr h="209644">
                <a:tc vMerge="1">
                  <a:txBody>
                    <a:bodyPr/>
                    <a:lstStyle/>
                    <a:p>
                      <a:pPr algn="ctr" rtl="0" fontAlgn="ctr"/>
                      <a:endParaRPr lang="en-US" sz="1100" b="0" i="0" u="none" strike="noStrike" dirty="0">
                        <a:solidFill>
                          <a:srgbClr val="000000"/>
                        </a:solidFill>
                        <a:effectLst/>
                        <a:latin typeface="Aptos Narrow" panose="020B0004020202020204" pitchFamily="34" charset="0"/>
                      </a:endParaRP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Funds/VCs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Provide funding and programs for women-led businesses, influencing data-driven policy and financial inclusion strategies.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3146029489"/>
                  </a:ext>
                </a:extLst>
              </a:tr>
            </a:tbl>
          </a:graphicData>
        </a:graphic>
      </p:graphicFrame>
      <p:sp>
        <p:nvSpPr>
          <p:cNvPr id="6" name="Rectangle: Rounded Corners 5">
            <a:extLst>
              <a:ext uri="{FF2B5EF4-FFF2-40B4-BE49-F238E27FC236}">
                <a16:creationId xmlns:a16="http://schemas.microsoft.com/office/drawing/2014/main" id="{891D2930-FE1C-5D9D-B5CA-288E8E3D2F70}"/>
              </a:ext>
            </a:extLst>
          </p:cNvPr>
          <p:cNvSpPr/>
          <p:nvPr/>
        </p:nvSpPr>
        <p:spPr>
          <a:xfrm>
            <a:off x="10514541" y="373533"/>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2</a:t>
            </a:r>
          </a:p>
        </p:txBody>
      </p:sp>
    </p:spTree>
    <p:extLst>
      <p:ext uri="{BB962C8B-B14F-4D97-AF65-F5344CB8AC3E}">
        <p14:creationId xmlns:p14="http://schemas.microsoft.com/office/powerpoint/2010/main" val="169970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AC3E-C050-994D-1A80-A3E3496325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40B833-D58C-8181-8D89-6BB38EFA334F}"/>
              </a:ext>
            </a:extLst>
          </p:cNvPr>
          <p:cNvSpPr>
            <a:spLocks noGrp="1"/>
          </p:cNvSpPr>
          <p:nvPr>
            <p:ph type="title"/>
          </p:nvPr>
        </p:nvSpPr>
        <p:spPr/>
        <p:txBody>
          <a:bodyPr>
            <a:normAutofit/>
          </a:bodyPr>
          <a:lstStyle/>
          <a:p>
            <a:r>
              <a:rPr lang="en-US" dirty="0"/>
              <a:t>Annex 3 –  Other Templates</a:t>
            </a:r>
          </a:p>
        </p:txBody>
      </p:sp>
      <p:sp>
        <p:nvSpPr>
          <p:cNvPr id="5" name="Text Placeholder 4">
            <a:extLst>
              <a:ext uri="{FF2B5EF4-FFF2-40B4-BE49-F238E27FC236}">
                <a16:creationId xmlns:a16="http://schemas.microsoft.com/office/drawing/2014/main" id="{AF0EF89D-E255-A772-8492-97E8F953D5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041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2B1EA-5D51-B78D-E86A-ED41C90A8C4A}"/>
              </a:ext>
            </a:extLst>
          </p:cNvPr>
          <p:cNvSpPr>
            <a:spLocks noGrp="1"/>
          </p:cNvSpPr>
          <p:nvPr>
            <p:ph type="title"/>
          </p:nvPr>
        </p:nvSpPr>
        <p:spPr>
          <a:xfrm>
            <a:off x="448734" y="724194"/>
            <a:ext cx="10047816" cy="470253"/>
          </a:xfrm>
        </p:spPr>
        <p:txBody>
          <a:bodyPr/>
          <a:lstStyle/>
          <a:p>
            <a:r>
              <a:rPr lang="es-MX" dirty="0" err="1"/>
              <a:t>Click</a:t>
            </a:r>
            <a:r>
              <a:rPr lang="es-MX" dirty="0"/>
              <a:t> </a:t>
            </a:r>
            <a:r>
              <a:rPr lang="es-MX" dirty="0" err="1"/>
              <a:t>on</a:t>
            </a:r>
            <a:r>
              <a:rPr lang="es-MX" dirty="0"/>
              <a:t> </a:t>
            </a:r>
            <a:r>
              <a:rPr lang="es-MX" dirty="0" err="1"/>
              <a:t>the</a:t>
            </a:r>
            <a:r>
              <a:rPr lang="es-MX" dirty="0"/>
              <a:t> links </a:t>
            </a:r>
            <a:r>
              <a:rPr lang="es-MX" dirty="0" err="1"/>
              <a:t>below</a:t>
            </a:r>
            <a:r>
              <a:rPr lang="es-MX" dirty="0"/>
              <a:t> </a:t>
            </a:r>
            <a:r>
              <a:rPr lang="es-MX" dirty="0" err="1"/>
              <a:t>to</a:t>
            </a:r>
            <a:r>
              <a:rPr lang="es-MX" dirty="0"/>
              <a:t> </a:t>
            </a:r>
            <a:r>
              <a:rPr lang="es-MX" dirty="0" err="1"/>
              <a:t>download</a:t>
            </a:r>
            <a:r>
              <a:rPr lang="es-MX" dirty="0"/>
              <a:t> </a:t>
            </a:r>
            <a:r>
              <a:rPr lang="es-MX" dirty="0" err="1"/>
              <a:t>the</a:t>
            </a:r>
            <a:r>
              <a:rPr lang="es-MX" dirty="0"/>
              <a:t> editable </a:t>
            </a:r>
            <a:r>
              <a:rPr lang="es-MX" dirty="0" err="1"/>
              <a:t>templates</a:t>
            </a:r>
            <a:r>
              <a:rPr lang="es-MX" dirty="0"/>
              <a:t> for:</a:t>
            </a:r>
          </a:p>
        </p:txBody>
      </p:sp>
      <p:grpSp>
        <p:nvGrpSpPr>
          <p:cNvPr id="8" name="Group 7">
            <a:extLst>
              <a:ext uri="{FF2B5EF4-FFF2-40B4-BE49-F238E27FC236}">
                <a16:creationId xmlns:a16="http://schemas.microsoft.com/office/drawing/2014/main" id="{2F0002C8-CF52-7BE0-74E7-A15EF4038C63}"/>
              </a:ext>
            </a:extLst>
          </p:cNvPr>
          <p:cNvGrpSpPr/>
          <p:nvPr/>
        </p:nvGrpSpPr>
        <p:grpSpPr>
          <a:xfrm>
            <a:off x="539036" y="1445241"/>
            <a:ext cx="11229102" cy="3893522"/>
            <a:chOff x="548802" y="1639534"/>
            <a:chExt cx="6831963" cy="3726216"/>
          </a:xfrm>
          <a:solidFill>
            <a:schemeClr val="accent3"/>
          </a:solidFill>
          <a:effectLst>
            <a:outerShdw blurRad="50800" dist="38100" dir="8100000" algn="tr" rotWithShape="0">
              <a:prstClr val="black">
                <a:alpha val="40000"/>
              </a:prstClr>
            </a:outerShdw>
          </a:effectLst>
        </p:grpSpPr>
        <p:sp>
          <p:nvSpPr>
            <p:cNvPr id="4" name="Rectangle 3">
              <a:extLst>
                <a:ext uri="{FF2B5EF4-FFF2-40B4-BE49-F238E27FC236}">
                  <a16:creationId xmlns:a16="http://schemas.microsoft.com/office/drawing/2014/main" id="{B3DA2C70-EB8A-FE31-9367-84F123E9A353}"/>
                </a:ext>
              </a:extLst>
            </p:cNvPr>
            <p:cNvSpPr/>
            <p:nvPr/>
          </p:nvSpPr>
          <p:spPr>
            <a:xfrm>
              <a:off x="548802" y="1639534"/>
              <a:ext cx="3184998" cy="16053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2"/>
                </a:rPr>
                <a:t>Annex 3a – </a:t>
              </a:r>
              <a:r>
                <a:rPr lang="en-US" sz="2400" b="1" u="sng" dirty="0">
                  <a:hlinkClick r:id="rId2"/>
                </a:rPr>
                <a:t>FSP survey template </a:t>
              </a:r>
              <a:br>
                <a:rPr lang="en-US" sz="2400" b="1" u="sng" dirty="0"/>
              </a:br>
              <a:r>
                <a:rPr lang="en-US" sz="2400" u="sng" dirty="0"/>
                <a:t>(Word document)</a:t>
              </a:r>
            </a:p>
          </p:txBody>
        </p:sp>
        <p:sp>
          <p:nvSpPr>
            <p:cNvPr id="5" name="Rectangle 4">
              <a:extLst>
                <a:ext uri="{FF2B5EF4-FFF2-40B4-BE49-F238E27FC236}">
                  <a16:creationId xmlns:a16="http://schemas.microsoft.com/office/drawing/2014/main" id="{EE191EE7-6116-17E6-1422-80BEA27B39E6}"/>
                </a:ext>
              </a:extLst>
            </p:cNvPr>
            <p:cNvSpPr/>
            <p:nvPr/>
          </p:nvSpPr>
          <p:spPr>
            <a:xfrm>
              <a:off x="4195767" y="1639534"/>
              <a:ext cx="3184998" cy="16053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3"/>
                </a:rPr>
                <a:t>Annex 3b – </a:t>
              </a:r>
              <a:r>
                <a:rPr lang="en-US" sz="2400" b="1" u="sng" dirty="0">
                  <a:hlinkClick r:id="rId3"/>
                </a:rPr>
                <a:t>FSP and other stakeholders </a:t>
              </a:r>
              <a:br>
                <a:rPr lang="en-US" sz="2400" b="1" u="sng" dirty="0">
                  <a:hlinkClick r:id="rId3"/>
                </a:rPr>
              </a:br>
              <a:r>
                <a:rPr lang="en-US" sz="2400" b="1" u="sng" dirty="0">
                  <a:hlinkClick r:id="rId3"/>
                </a:rPr>
                <a:t>interview guide template</a:t>
              </a:r>
              <a:endParaRPr lang="en-US" sz="2400" b="1" u="sng" dirty="0"/>
            </a:p>
            <a:p>
              <a:pPr algn="ctr"/>
              <a:r>
                <a:rPr lang="en-US" sz="2400" u="sng" dirty="0"/>
                <a:t>(Word document)</a:t>
              </a:r>
            </a:p>
          </p:txBody>
        </p:sp>
        <p:sp>
          <p:nvSpPr>
            <p:cNvPr id="7" name="Rectangle 6">
              <a:extLst>
                <a:ext uri="{FF2B5EF4-FFF2-40B4-BE49-F238E27FC236}">
                  <a16:creationId xmlns:a16="http://schemas.microsoft.com/office/drawing/2014/main" id="{921C054C-4875-7DC3-34A3-8A209D02485A}"/>
                </a:ext>
              </a:extLst>
            </p:cNvPr>
            <p:cNvSpPr/>
            <p:nvPr/>
          </p:nvSpPr>
          <p:spPr>
            <a:xfrm>
              <a:off x="548802" y="3760435"/>
              <a:ext cx="3184998" cy="16053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4"/>
                </a:rPr>
                <a:t>Annex 3c – </a:t>
              </a:r>
              <a:r>
                <a:rPr lang="en-US" sz="2400" b="1" u="sng" dirty="0">
                  <a:hlinkClick r:id="rId4"/>
                </a:rPr>
                <a:t>Key data gaps template</a:t>
              </a:r>
              <a:br>
                <a:rPr lang="en-US" sz="2400" b="1" u="sng" dirty="0"/>
              </a:br>
              <a:r>
                <a:rPr lang="en-US" sz="2400" u="sng" dirty="0"/>
                <a:t>(PPT document)</a:t>
              </a:r>
            </a:p>
          </p:txBody>
        </p:sp>
      </p:grpSp>
      <p:sp>
        <p:nvSpPr>
          <p:cNvPr id="9" name="Rectangle: Rounded Corners 8">
            <a:extLst>
              <a:ext uri="{FF2B5EF4-FFF2-40B4-BE49-F238E27FC236}">
                <a16:creationId xmlns:a16="http://schemas.microsoft.com/office/drawing/2014/main" id="{BFEFF00B-D4C9-B230-C74B-160790871BA4}"/>
              </a:ext>
            </a:extLst>
          </p:cNvPr>
          <p:cNvSpPr/>
          <p:nvPr/>
        </p:nvSpPr>
        <p:spPr>
          <a:xfrm>
            <a:off x="4438649" y="2628900"/>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3</a:t>
            </a:r>
          </a:p>
        </p:txBody>
      </p:sp>
      <p:sp>
        <p:nvSpPr>
          <p:cNvPr id="10" name="Rectangle: Rounded Corners 9">
            <a:extLst>
              <a:ext uri="{FF2B5EF4-FFF2-40B4-BE49-F238E27FC236}">
                <a16:creationId xmlns:a16="http://schemas.microsoft.com/office/drawing/2014/main" id="{1339EE99-3C91-CE39-9166-AF5DEB718289}"/>
              </a:ext>
            </a:extLst>
          </p:cNvPr>
          <p:cNvSpPr/>
          <p:nvPr/>
        </p:nvSpPr>
        <p:spPr>
          <a:xfrm>
            <a:off x="10414713" y="2628900"/>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3</a:t>
            </a:r>
          </a:p>
        </p:txBody>
      </p:sp>
      <p:sp>
        <p:nvSpPr>
          <p:cNvPr id="12" name="Rectangle: Rounded Corners 11">
            <a:extLst>
              <a:ext uri="{FF2B5EF4-FFF2-40B4-BE49-F238E27FC236}">
                <a16:creationId xmlns:a16="http://schemas.microsoft.com/office/drawing/2014/main" id="{46A75CEA-D834-E94E-7B24-8FA890BDF167}"/>
              </a:ext>
            </a:extLst>
          </p:cNvPr>
          <p:cNvSpPr/>
          <p:nvPr/>
        </p:nvSpPr>
        <p:spPr>
          <a:xfrm>
            <a:off x="4438649" y="4819650"/>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4 </a:t>
            </a:r>
          </a:p>
        </p:txBody>
      </p:sp>
      <p:sp>
        <p:nvSpPr>
          <p:cNvPr id="13" name="Rectangle 12">
            <a:extLst>
              <a:ext uri="{FF2B5EF4-FFF2-40B4-BE49-F238E27FC236}">
                <a16:creationId xmlns:a16="http://schemas.microsoft.com/office/drawing/2014/main" id="{E1A46D31-37A9-EAC3-7D0F-75189213B4E6}"/>
              </a:ext>
            </a:extLst>
          </p:cNvPr>
          <p:cNvSpPr/>
          <p:nvPr/>
        </p:nvSpPr>
        <p:spPr>
          <a:xfrm>
            <a:off x="6533234" y="3661369"/>
            <a:ext cx="5234904" cy="167739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5"/>
              </a:rPr>
              <a:t>Annex 3d – </a:t>
            </a:r>
            <a:r>
              <a:rPr lang="en-US" sz="2400" b="1" u="sng" dirty="0">
                <a:hlinkClick r:id="rId5"/>
              </a:rPr>
              <a:t>Data inventory template</a:t>
            </a:r>
            <a:br>
              <a:rPr lang="en-US" sz="2400" b="1" u="sng" dirty="0"/>
            </a:br>
            <a:r>
              <a:rPr lang="en-US" sz="2400" u="sng" dirty="0"/>
              <a:t>(Excel document)</a:t>
            </a:r>
          </a:p>
        </p:txBody>
      </p:sp>
      <p:sp>
        <p:nvSpPr>
          <p:cNvPr id="14" name="Rectangle: Rounded Corners 13">
            <a:extLst>
              <a:ext uri="{FF2B5EF4-FFF2-40B4-BE49-F238E27FC236}">
                <a16:creationId xmlns:a16="http://schemas.microsoft.com/office/drawing/2014/main" id="{C591EA5F-F5C8-14FD-B7C4-65E2EE15F3F9}"/>
              </a:ext>
            </a:extLst>
          </p:cNvPr>
          <p:cNvSpPr/>
          <p:nvPr/>
        </p:nvSpPr>
        <p:spPr>
          <a:xfrm>
            <a:off x="10414712" y="4843462"/>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4 </a:t>
            </a:r>
          </a:p>
        </p:txBody>
      </p:sp>
    </p:spTree>
    <p:extLst>
      <p:ext uri="{BB962C8B-B14F-4D97-AF65-F5344CB8AC3E}">
        <p14:creationId xmlns:p14="http://schemas.microsoft.com/office/powerpoint/2010/main" val="198136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59487-1C8D-A348-C691-7D5A0D0D10B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1DC8E4B-54A0-9DED-DEBC-BAE9CF4EEDE1}"/>
              </a:ext>
            </a:extLst>
          </p:cNvPr>
          <p:cNvSpPr/>
          <p:nvPr/>
        </p:nvSpPr>
        <p:spPr>
          <a:xfrm>
            <a:off x="0" y="0"/>
            <a:ext cx="12161764" cy="6858000"/>
          </a:xfrm>
          <a:prstGeom prst="rect">
            <a:avLst/>
          </a:prstGeom>
          <a:solidFill>
            <a:srgbClr val="1C16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E401CBE-E9B5-37FB-129E-DE3414C03800}"/>
              </a:ext>
            </a:extLst>
          </p:cNvPr>
          <p:cNvPicPr>
            <a:picLocks noChangeAspect="1"/>
          </p:cNvPicPr>
          <p:nvPr/>
        </p:nvPicPr>
        <p:blipFill>
          <a:blip r:embed="rId2">
            <a:clrChange>
              <a:clrFrom>
                <a:srgbClr val="000000"/>
              </a:clrFrom>
              <a:clrTo>
                <a:srgbClr val="000000">
                  <a:alpha val="0"/>
                </a:srgbClr>
              </a:clrTo>
            </a:clrChange>
            <a:alphaModFix amt="70000"/>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Lst>
          </a:blip>
          <a:srcRect l="2954" t="2721" r="604" b="2055"/>
          <a:stretch/>
        </p:blipFill>
        <p:spPr>
          <a:xfrm>
            <a:off x="0" y="0"/>
            <a:ext cx="11589657" cy="6853632"/>
          </a:xfrm>
          <a:prstGeom prst="rect">
            <a:avLst/>
          </a:prstGeom>
        </p:spPr>
      </p:pic>
      <p:sp>
        <p:nvSpPr>
          <p:cNvPr id="6" name="Rectangle 5">
            <a:extLst>
              <a:ext uri="{FF2B5EF4-FFF2-40B4-BE49-F238E27FC236}">
                <a16:creationId xmlns:a16="http://schemas.microsoft.com/office/drawing/2014/main" id="{835BCE9C-5CDC-9223-56C1-F1F9FAF0A766}"/>
              </a:ext>
            </a:extLst>
          </p:cNvPr>
          <p:cNvSpPr/>
          <p:nvPr/>
        </p:nvSpPr>
        <p:spPr>
          <a:xfrm>
            <a:off x="0" y="-4368"/>
            <a:ext cx="12161764" cy="6858000"/>
          </a:xfrm>
          <a:prstGeom prst="rect">
            <a:avLst/>
          </a:prstGeom>
          <a:solidFill>
            <a:srgbClr val="1C1630">
              <a:alpha val="8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4">
            <a:extLst>
              <a:ext uri="{FF2B5EF4-FFF2-40B4-BE49-F238E27FC236}">
                <a16:creationId xmlns:a16="http://schemas.microsoft.com/office/drawing/2014/main" id="{99215055-ECD9-68E9-D2B3-1CF643DBE6B2}"/>
              </a:ext>
            </a:extLst>
          </p:cNvPr>
          <p:cNvPicPr>
            <a:picLocks noChangeAspect="1"/>
          </p:cNvPicPr>
          <p:nvPr/>
        </p:nvPicPr>
        <p:blipFill>
          <a:blip r:embed="rId4"/>
          <a:srcRect l="-14532" t="53888" r="-15822" b="-32417"/>
          <a:stretch/>
        </p:blipFill>
        <p:spPr>
          <a:xfrm>
            <a:off x="4476555" y="2512091"/>
            <a:ext cx="8735999" cy="7422992"/>
          </a:xfrm>
          <a:prstGeom prst="ellipse">
            <a:avLst/>
          </a:prstGeom>
        </p:spPr>
      </p:pic>
      <p:sp>
        <p:nvSpPr>
          <p:cNvPr id="9" name="TextBox 8">
            <a:extLst>
              <a:ext uri="{FF2B5EF4-FFF2-40B4-BE49-F238E27FC236}">
                <a16:creationId xmlns:a16="http://schemas.microsoft.com/office/drawing/2014/main" id="{5CCA994E-EEF7-CED3-C4AF-AC8BB896DF91}"/>
              </a:ext>
            </a:extLst>
          </p:cNvPr>
          <p:cNvSpPr txBox="1"/>
          <p:nvPr/>
        </p:nvSpPr>
        <p:spPr>
          <a:xfrm>
            <a:off x="268379" y="2426366"/>
            <a:ext cx="5122771" cy="4062651"/>
          </a:xfrm>
          <a:prstGeom prst="rect">
            <a:avLst/>
          </a:prstGeom>
          <a:noFill/>
        </p:spPr>
        <p:txBody>
          <a:bodyPr wrap="square">
            <a:spAutoFit/>
          </a:bodyPr>
          <a:lstStyle/>
          <a:p>
            <a:pPr algn="just">
              <a:spcAft>
                <a:spcPts val="600"/>
              </a:spcAft>
            </a:pPr>
            <a:r>
              <a:rPr lang="en-US" sz="1600">
                <a:solidFill>
                  <a:schemeClr val="bg1"/>
                </a:solidFill>
              </a:rPr>
              <a:t>The guide provides a streamlined approach to researching, synthesizing, and visualizing Women-owned, Micro, Small, and Medium Enterprises (WMSME) data in a country. </a:t>
            </a:r>
          </a:p>
          <a:p>
            <a:pPr algn="just">
              <a:spcAft>
                <a:spcPts val="600"/>
              </a:spcAft>
            </a:pPr>
            <a:r>
              <a:rPr lang="en-US" sz="1600">
                <a:solidFill>
                  <a:schemeClr val="bg1"/>
                </a:solidFill>
              </a:rPr>
              <a:t>This document with its annexes is a tool for planning and decision-making meant for national coordinators and aggregators working on the WE Finance Code, to gain a comprehensive picture of the data ecosystem and flows related to finance for women-led businesses. It also supports identifying key partners for the </a:t>
            </a:r>
            <a:r>
              <a:rPr lang="en-US" sz="1600" b="1">
                <a:solidFill>
                  <a:schemeClr val="accent6"/>
                </a:solidFill>
                <a:hlinkClick r:id="rId5">
                  <a:extLst>
                    <a:ext uri="{A12FA001-AC4F-418D-AE19-62706E023703}">
                      <ahyp:hlinkClr xmlns:ahyp="http://schemas.microsoft.com/office/drawing/2018/hyperlinkcolor" val="tx"/>
                    </a:ext>
                  </a:extLst>
                </a:hlinkClick>
              </a:rPr>
              <a:t>WE Finance Code</a:t>
            </a:r>
            <a:r>
              <a:rPr lang="en-US" sz="1600">
                <a:solidFill>
                  <a:schemeClr val="accent6"/>
                </a:solidFill>
              </a:rPr>
              <a:t> </a:t>
            </a:r>
            <a:r>
              <a:rPr lang="en-US" sz="1600">
                <a:solidFill>
                  <a:schemeClr val="bg1"/>
                </a:solidFill>
              </a:rPr>
              <a:t>implementation and provide the foundation to the WSME data journey track.</a:t>
            </a:r>
          </a:p>
          <a:p>
            <a:pPr marL="0" indent="0" algn="just">
              <a:spcAft>
                <a:spcPts val="600"/>
              </a:spcAft>
              <a:buNone/>
            </a:pPr>
            <a:r>
              <a:rPr lang="en-US" sz="1600">
                <a:solidFill>
                  <a:schemeClr val="bg1"/>
                </a:solidFill>
              </a:rPr>
              <a:t>By mapping who collects, stores, and uses this data, you’ll gain meaningful insights and a clear overview of the WMSME data landscape, enabling informed decision-making with confidence.</a:t>
            </a:r>
            <a:endParaRPr lang="en-US" sz="1600" dirty="0">
              <a:solidFill>
                <a:schemeClr val="bg1"/>
              </a:solidFill>
            </a:endParaRPr>
          </a:p>
        </p:txBody>
      </p:sp>
      <p:grpSp>
        <p:nvGrpSpPr>
          <p:cNvPr id="16" name="Group 15">
            <a:extLst>
              <a:ext uri="{FF2B5EF4-FFF2-40B4-BE49-F238E27FC236}">
                <a16:creationId xmlns:a16="http://schemas.microsoft.com/office/drawing/2014/main" id="{DEF020EA-53D5-0800-2DBE-D3033C033B5F}"/>
              </a:ext>
            </a:extLst>
          </p:cNvPr>
          <p:cNvGrpSpPr/>
          <p:nvPr/>
        </p:nvGrpSpPr>
        <p:grpSpPr>
          <a:xfrm>
            <a:off x="309308" y="461573"/>
            <a:ext cx="4891341" cy="1748255"/>
            <a:chOff x="309308" y="461573"/>
            <a:chExt cx="4891341" cy="1748255"/>
          </a:xfrm>
        </p:grpSpPr>
        <p:sp>
          <p:nvSpPr>
            <p:cNvPr id="11" name="TextBox 10">
              <a:extLst>
                <a:ext uri="{FF2B5EF4-FFF2-40B4-BE49-F238E27FC236}">
                  <a16:creationId xmlns:a16="http://schemas.microsoft.com/office/drawing/2014/main" id="{BE6CF76A-7026-63C2-FCAB-AB58845AA4BE}"/>
                </a:ext>
              </a:extLst>
            </p:cNvPr>
            <p:cNvSpPr txBox="1"/>
            <p:nvPr/>
          </p:nvSpPr>
          <p:spPr>
            <a:xfrm>
              <a:off x="2015570" y="643204"/>
              <a:ext cx="3185079" cy="1384995"/>
            </a:xfrm>
            <a:prstGeom prst="rect">
              <a:avLst/>
            </a:prstGeom>
            <a:noFill/>
          </p:spPr>
          <p:txBody>
            <a:bodyPr wrap="square">
              <a:spAutoFit/>
            </a:bodyPr>
            <a:lstStyle/>
            <a:p>
              <a:pPr algn="just"/>
              <a:r>
                <a:rPr lang="en-US" sz="2400" b="1" dirty="0">
                  <a:solidFill>
                    <a:schemeClr val="accent2"/>
                  </a:solidFill>
                </a:rPr>
                <a:t>A GUIDE TO </a:t>
              </a:r>
            </a:p>
            <a:p>
              <a:pPr algn="just"/>
              <a:r>
                <a:rPr lang="en-US" sz="2000" b="1" dirty="0">
                  <a:solidFill>
                    <a:schemeClr val="bg1"/>
                  </a:solidFill>
                </a:rPr>
                <a:t>CREATE A VISUAL MAP </a:t>
              </a:r>
              <a:br>
                <a:rPr lang="en-US" sz="2000" b="1" dirty="0">
                  <a:solidFill>
                    <a:schemeClr val="bg1"/>
                  </a:solidFill>
                </a:rPr>
              </a:br>
              <a:r>
                <a:rPr lang="en-US" sz="2000" b="1" dirty="0">
                  <a:solidFill>
                    <a:schemeClr val="bg1"/>
                  </a:solidFill>
                </a:rPr>
                <a:t>OF WMSME DATA</a:t>
              </a:r>
            </a:p>
            <a:p>
              <a:pPr algn="just"/>
              <a:r>
                <a:rPr lang="en-US" sz="2000" i="1" dirty="0">
                  <a:solidFill>
                    <a:schemeClr val="bg1"/>
                  </a:solidFill>
                </a:rPr>
                <a:t>SUMMARY</a:t>
              </a:r>
            </a:p>
          </p:txBody>
        </p:sp>
        <p:pic>
          <p:nvPicPr>
            <p:cNvPr id="12" name="Picture 11" descr="A logo with text on it&#10;&#10;Description automatically generated">
              <a:extLst>
                <a:ext uri="{FF2B5EF4-FFF2-40B4-BE49-F238E27FC236}">
                  <a16:creationId xmlns:a16="http://schemas.microsoft.com/office/drawing/2014/main" id="{C190641D-EF63-602F-2A89-F5C0201F2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08" y="461573"/>
              <a:ext cx="1671126" cy="1748255"/>
            </a:xfrm>
            <a:prstGeom prst="rect">
              <a:avLst/>
            </a:prstGeom>
          </p:spPr>
        </p:pic>
      </p:grpSp>
      <p:cxnSp>
        <p:nvCxnSpPr>
          <p:cNvPr id="18" name="Straight Connector 17">
            <a:extLst>
              <a:ext uri="{FF2B5EF4-FFF2-40B4-BE49-F238E27FC236}">
                <a16:creationId xmlns:a16="http://schemas.microsoft.com/office/drawing/2014/main" id="{7EE700C7-056B-4ABB-FFB8-45948DBBC20B}"/>
              </a:ext>
            </a:extLst>
          </p:cNvPr>
          <p:cNvCxnSpPr>
            <a:cxnSpLocks/>
          </p:cNvCxnSpPr>
          <p:nvPr/>
        </p:nvCxnSpPr>
        <p:spPr>
          <a:xfrm>
            <a:off x="349218" y="2287982"/>
            <a:ext cx="460876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7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9EF9-8D36-6D66-2B15-141A7F149D9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52EC7FB-67FB-5C40-8CDF-2A88671083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030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B8ED-6C4E-1BBC-6B2D-B46E138B65A2}"/>
              </a:ext>
            </a:extLst>
          </p:cNvPr>
          <p:cNvSpPr>
            <a:spLocks noGrp="1"/>
          </p:cNvSpPr>
          <p:nvPr>
            <p:ph type="title"/>
          </p:nvPr>
        </p:nvSpPr>
        <p:spPr>
          <a:xfrm>
            <a:off x="448734" y="724194"/>
            <a:ext cx="8933391" cy="470253"/>
          </a:xfrm>
        </p:spPr>
        <p:txBody>
          <a:bodyPr/>
          <a:lstStyle/>
          <a:p>
            <a:r>
              <a:rPr lang="en-US" dirty="0"/>
              <a:t>Background: framework for implementing the WE Finance Code</a:t>
            </a:r>
          </a:p>
        </p:txBody>
      </p:sp>
      <p:grpSp>
        <p:nvGrpSpPr>
          <p:cNvPr id="251" name="Google Shape;251;p2"/>
          <p:cNvGrpSpPr/>
          <p:nvPr/>
        </p:nvGrpSpPr>
        <p:grpSpPr>
          <a:xfrm>
            <a:off x="1996816" y="4317813"/>
            <a:ext cx="7728031" cy="2023392"/>
            <a:chOff x="1497036" y="1055186"/>
            <a:chExt cx="10301778" cy="891825"/>
          </a:xfrm>
        </p:grpSpPr>
        <p:sp>
          <p:nvSpPr>
            <p:cNvPr id="252" name="Google Shape;252;p2"/>
            <p:cNvSpPr/>
            <p:nvPr/>
          </p:nvSpPr>
          <p:spPr>
            <a:xfrm>
              <a:off x="1497036"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a:t>
              </a:r>
              <a:endParaRPr/>
            </a:p>
          </p:txBody>
        </p:sp>
        <p:sp>
          <p:nvSpPr>
            <p:cNvPr id="253" name="Google Shape;253;p2"/>
            <p:cNvSpPr/>
            <p:nvPr/>
          </p:nvSpPr>
          <p:spPr>
            <a:xfrm>
              <a:off x="2935989"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II</a:t>
              </a:r>
              <a:endParaRPr/>
            </a:p>
          </p:txBody>
        </p:sp>
        <p:sp>
          <p:nvSpPr>
            <p:cNvPr id="254" name="Google Shape;254;p2"/>
            <p:cNvSpPr/>
            <p:nvPr/>
          </p:nvSpPr>
          <p:spPr>
            <a:xfrm>
              <a:off x="5041598"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III</a:t>
              </a:r>
              <a:endParaRPr/>
            </a:p>
          </p:txBody>
        </p:sp>
        <p:sp>
          <p:nvSpPr>
            <p:cNvPr id="255" name="Google Shape;255;p2"/>
            <p:cNvSpPr/>
            <p:nvPr/>
          </p:nvSpPr>
          <p:spPr>
            <a:xfrm>
              <a:off x="7334652"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IV</a:t>
              </a:r>
              <a:endParaRPr/>
            </a:p>
          </p:txBody>
        </p:sp>
        <p:sp>
          <p:nvSpPr>
            <p:cNvPr id="256" name="Google Shape;256;p2"/>
            <p:cNvSpPr/>
            <p:nvPr/>
          </p:nvSpPr>
          <p:spPr>
            <a:xfrm>
              <a:off x="9503341"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V</a:t>
              </a:r>
              <a:endParaRPr/>
            </a:p>
          </p:txBody>
        </p:sp>
      </p:grpSp>
      <p:grpSp>
        <p:nvGrpSpPr>
          <p:cNvPr id="258" name="Google Shape;258;p2"/>
          <p:cNvGrpSpPr/>
          <p:nvPr/>
        </p:nvGrpSpPr>
        <p:grpSpPr>
          <a:xfrm>
            <a:off x="46987" y="1584665"/>
            <a:ext cx="1927214" cy="3911100"/>
            <a:chOff x="201040" y="1409401"/>
            <a:chExt cx="2119936" cy="3911100"/>
          </a:xfrm>
        </p:grpSpPr>
        <p:sp>
          <p:nvSpPr>
            <p:cNvPr id="259" name="Google Shape;259;p2"/>
            <p:cNvSpPr/>
            <p:nvPr/>
          </p:nvSpPr>
          <p:spPr>
            <a:xfrm>
              <a:off x="375066" y="1409401"/>
              <a:ext cx="1779303" cy="44654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Continue to refine data collection, reporting and dissemination</a:t>
              </a:r>
              <a:endParaRPr sz="1100" b="0" i="0" u="none" strike="noStrike" cap="none">
                <a:solidFill>
                  <a:srgbClr val="000000"/>
                </a:solidFill>
                <a:latin typeface="Arial"/>
                <a:ea typeface="Arial"/>
                <a:cs typeface="Arial"/>
                <a:sym typeface="Arial"/>
              </a:endParaRPr>
            </a:p>
          </p:txBody>
        </p:sp>
        <p:sp>
          <p:nvSpPr>
            <p:cNvPr id="260" name="Google Shape;260;p2"/>
            <p:cNvSpPr/>
            <p:nvPr/>
          </p:nvSpPr>
          <p:spPr>
            <a:xfrm>
              <a:off x="332066" y="2342750"/>
              <a:ext cx="1815160" cy="4523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000000"/>
                  </a:solidFill>
                  <a:latin typeface="Arial"/>
                  <a:ea typeface="Arial"/>
                  <a:cs typeface="Arial"/>
                  <a:sym typeface="Arial"/>
                </a:rPr>
                <a:t>Scale the data pilot</a:t>
              </a:r>
              <a:r>
                <a:rPr lang="en-US" sz="1100" b="0" i="0" u="none" strike="noStrike" cap="none">
                  <a:solidFill>
                    <a:srgbClr val="000000"/>
                  </a:solidFill>
                  <a:latin typeface="Arial"/>
                  <a:ea typeface="Arial"/>
                  <a:cs typeface="Arial"/>
                  <a:sym typeface="Arial"/>
                </a:rPr>
                <a:t> to all market players, produce market insights report</a:t>
              </a:r>
              <a:endParaRPr sz="1100"/>
            </a:p>
          </p:txBody>
        </p:sp>
        <p:sp>
          <p:nvSpPr>
            <p:cNvPr id="261" name="Google Shape;261;p2"/>
            <p:cNvSpPr/>
            <p:nvPr/>
          </p:nvSpPr>
          <p:spPr>
            <a:xfrm>
              <a:off x="279400" y="3137192"/>
              <a:ext cx="1842478" cy="4465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000000"/>
                  </a:solidFill>
                  <a:latin typeface="Arial"/>
                  <a:ea typeface="Arial"/>
                  <a:cs typeface="Arial"/>
                  <a:sym typeface="Arial"/>
                </a:rPr>
                <a:t>Pilot</a:t>
              </a:r>
              <a:r>
                <a:rPr lang="en-US" sz="1100" b="0" i="0" u="none" strike="noStrike" cap="none">
                  <a:solidFill>
                    <a:srgbClr val="000000"/>
                  </a:solidFill>
                  <a:latin typeface="Arial"/>
                  <a:ea typeface="Arial"/>
                  <a:cs typeface="Arial"/>
                  <a:sym typeface="Arial"/>
                </a:rPr>
                <a:t> data collection and reporting</a:t>
              </a:r>
              <a:endParaRPr sz="1100"/>
            </a:p>
          </p:txBody>
        </p:sp>
        <p:sp>
          <p:nvSpPr>
            <p:cNvPr id="262" name="Google Shape;262;p2"/>
            <p:cNvSpPr/>
            <p:nvPr/>
          </p:nvSpPr>
          <p:spPr>
            <a:xfrm>
              <a:off x="201040" y="4044318"/>
              <a:ext cx="2119936" cy="4449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Align on </a:t>
              </a:r>
              <a:r>
                <a:rPr lang="en-US" sz="1100" b="1" i="0" u="none" strike="noStrike" cap="none">
                  <a:solidFill>
                    <a:srgbClr val="000000"/>
                  </a:solidFill>
                  <a:latin typeface="Arial"/>
                  <a:ea typeface="Arial"/>
                  <a:cs typeface="Arial"/>
                  <a:sym typeface="Arial"/>
                </a:rPr>
                <a:t>data aggregator, </a:t>
              </a:r>
              <a:br>
                <a:rPr lang="en-US" sz="1100" b="1" i="0" u="none" strike="noStrike" cap="none">
                  <a:solidFill>
                    <a:srgbClr val="000000"/>
                  </a:solidFill>
                  <a:latin typeface="Arial"/>
                  <a:ea typeface="Arial"/>
                  <a:cs typeface="Arial"/>
                  <a:sym typeface="Arial"/>
                </a:rPr>
              </a:br>
              <a:r>
                <a:rPr lang="en-US" sz="1100" b="1" i="0" u="none" strike="noStrike" cap="none">
                  <a:solidFill>
                    <a:srgbClr val="000000"/>
                  </a:solidFill>
                  <a:latin typeface="Arial"/>
                  <a:ea typeface="Arial"/>
                  <a:cs typeface="Arial"/>
                  <a:sym typeface="Arial"/>
                </a:rPr>
                <a:t>data reporting process</a:t>
              </a:r>
              <a:r>
                <a:rPr lang="en-US" sz="1100" b="0" i="0" u="none" strike="noStrike" cap="none">
                  <a:solidFill>
                    <a:srgbClr val="000000"/>
                  </a:solidFill>
                  <a:latin typeface="Arial"/>
                  <a:ea typeface="Arial"/>
                  <a:cs typeface="Arial"/>
                  <a:sym typeface="Arial"/>
                </a:rPr>
                <a:t>, and </a:t>
              </a:r>
              <a:r>
                <a:rPr lang="en-US" sz="1100" b="1" i="0" u="none" strike="noStrike" cap="none">
                  <a:solidFill>
                    <a:srgbClr val="000000"/>
                  </a:solidFill>
                  <a:latin typeface="Arial"/>
                  <a:ea typeface="Arial"/>
                  <a:cs typeface="Arial"/>
                  <a:sym typeface="Arial"/>
                </a:rPr>
                <a:t>WMSME definition</a:t>
              </a:r>
              <a:endParaRPr sz="1100" b="1" i="0" u="none" strike="noStrike" cap="none">
                <a:solidFill>
                  <a:srgbClr val="000000"/>
                </a:solidFill>
                <a:latin typeface="Arial"/>
                <a:ea typeface="Arial"/>
                <a:cs typeface="Arial"/>
                <a:sym typeface="Arial"/>
              </a:endParaRPr>
            </a:p>
          </p:txBody>
        </p:sp>
        <p:sp>
          <p:nvSpPr>
            <p:cNvPr id="263" name="Google Shape;263;p2"/>
            <p:cNvSpPr/>
            <p:nvPr/>
          </p:nvSpPr>
          <p:spPr>
            <a:xfrm>
              <a:off x="258464" y="4873957"/>
              <a:ext cx="2031978" cy="4465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Conduct </a:t>
              </a:r>
              <a:r>
                <a:rPr lang="en-US" sz="1100" b="1" i="0" u="none" strike="noStrike" cap="none">
                  <a:solidFill>
                    <a:srgbClr val="000000"/>
                  </a:solidFill>
                  <a:latin typeface="Arial"/>
                  <a:ea typeface="Arial"/>
                  <a:cs typeface="Arial"/>
                  <a:sym typeface="Arial"/>
                </a:rPr>
                <a:t>WMSME data ecosystem diagnostic</a:t>
              </a:r>
              <a:endParaRPr sz="1100"/>
            </a:p>
          </p:txBody>
        </p:sp>
      </p:grpSp>
      <p:grpSp>
        <p:nvGrpSpPr>
          <p:cNvPr id="264" name="Google Shape;264;p2"/>
          <p:cNvGrpSpPr/>
          <p:nvPr/>
        </p:nvGrpSpPr>
        <p:grpSpPr>
          <a:xfrm>
            <a:off x="1531610" y="5583818"/>
            <a:ext cx="7916770" cy="932330"/>
            <a:chOff x="2777089" y="5667395"/>
            <a:chExt cx="13304364" cy="830379"/>
          </a:xfrm>
        </p:grpSpPr>
        <p:sp>
          <p:nvSpPr>
            <p:cNvPr id="265" name="Google Shape;265;p2"/>
            <p:cNvSpPr/>
            <p:nvPr/>
          </p:nvSpPr>
          <p:spPr>
            <a:xfrm>
              <a:off x="7201568" y="5667395"/>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6" name="Google Shape;266;p2"/>
            <p:cNvSpPr/>
            <p:nvPr/>
          </p:nvSpPr>
          <p:spPr>
            <a:xfrm>
              <a:off x="9726909" y="5667397"/>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7" name="Google Shape;267;p2"/>
            <p:cNvSpPr/>
            <p:nvPr/>
          </p:nvSpPr>
          <p:spPr>
            <a:xfrm>
              <a:off x="12043515" y="5667397"/>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8" name="Google Shape;268;p2"/>
            <p:cNvSpPr/>
            <p:nvPr/>
          </p:nvSpPr>
          <p:spPr>
            <a:xfrm>
              <a:off x="2777089" y="5667397"/>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9" name="Google Shape;269;p2"/>
            <p:cNvSpPr/>
            <p:nvPr/>
          </p:nvSpPr>
          <p:spPr>
            <a:xfrm>
              <a:off x="5093695" y="5667397"/>
              <a:ext cx="1721333"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70" name="Google Shape;270;p2"/>
            <p:cNvSpPr/>
            <p:nvPr/>
          </p:nvSpPr>
          <p:spPr>
            <a:xfrm>
              <a:off x="14360122" y="5667395"/>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grpSp>
      <p:grpSp>
        <p:nvGrpSpPr>
          <p:cNvPr id="274" name="Google Shape;274;p2"/>
          <p:cNvGrpSpPr/>
          <p:nvPr/>
        </p:nvGrpSpPr>
        <p:grpSpPr>
          <a:xfrm>
            <a:off x="3263743" y="1478584"/>
            <a:ext cx="4836318" cy="3924000"/>
            <a:chOff x="4213565" y="1217830"/>
            <a:chExt cx="4836318" cy="3924000"/>
          </a:xfrm>
        </p:grpSpPr>
        <p:cxnSp>
          <p:nvCxnSpPr>
            <p:cNvPr id="275" name="Google Shape;275;p2"/>
            <p:cNvCxnSpPr>
              <a:cxnSpLocks/>
            </p:cNvCxnSpPr>
            <p:nvPr/>
          </p:nvCxnSpPr>
          <p:spPr>
            <a:xfrm rot="10800000">
              <a:off x="4213565" y="1217830"/>
              <a:ext cx="0" cy="3924000"/>
            </a:xfrm>
            <a:prstGeom prst="straightConnector1">
              <a:avLst/>
            </a:prstGeom>
            <a:noFill/>
            <a:ln w="19050" cap="flat" cmpd="sng">
              <a:solidFill>
                <a:srgbClr val="F2F2F2"/>
              </a:solidFill>
              <a:prstDash val="dot"/>
              <a:round/>
              <a:headEnd type="none" w="sm" len="sm"/>
              <a:tailEnd type="none" w="sm" len="sm"/>
            </a:ln>
          </p:spPr>
        </p:cxnSp>
        <p:cxnSp>
          <p:nvCxnSpPr>
            <p:cNvPr id="276" name="Google Shape;276;p2"/>
            <p:cNvCxnSpPr>
              <a:cxnSpLocks/>
            </p:cNvCxnSpPr>
            <p:nvPr/>
          </p:nvCxnSpPr>
          <p:spPr>
            <a:xfrm rot="10800000">
              <a:off x="5812383" y="1217830"/>
              <a:ext cx="0" cy="3924000"/>
            </a:xfrm>
            <a:prstGeom prst="straightConnector1">
              <a:avLst/>
            </a:prstGeom>
            <a:noFill/>
            <a:ln w="19050" cap="flat" cmpd="sng">
              <a:solidFill>
                <a:srgbClr val="F2F2F2"/>
              </a:solidFill>
              <a:prstDash val="dot"/>
              <a:round/>
              <a:headEnd type="none" w="sm" len="sm"/>
              <a:tailEnd type="none" w="sm" len="sm"/>
            </a:ln>
          </p:spPr>
        </p:cxnSp>
        <p:cxnSp>
          <p:nvCxnSpPr>
            <p:cNvPr id="277" name="Google Shape;277;p2"/>
            <p:cNvCxnSpPr>
              <a:cxnSpLocks/>
            </p:cNvCxnSpPr>
            <p:nvPr/>
          </p:nvCxnSpPr>
          <p:spPr>
            <a:xfrm rot="10800000">
              <a:off x="7297682" y="1217830"/>
              <a:ext cx="0" cy="3924000"/>
            </a:xfrm>
            <a:prstGeom prst="straightConnector1">
              <a:avLst/>
            </a:prstGeom>
            <a:noFill/>
            <a:ln w="19050" cap="flat" cmpd="sng">
              <a:solidFill>
                <a:srgbClr val="F2F2F2"/>
              </a:solidFill>
              <a:prstDash val="dot"/>
              <a:round/>
              <a:headEnd type="none" w="sm" len="sm"/>
              <a:tailEnd type="none" w="sm" len="sm"/>
            </a:ln>
          </p:spPr>
        </p:cxnSp>
        <p:cxnSp>
          <p:nvCxnSpPr>
            <p:cNvPr id="278" name="Google Shape;278;p2"/>
            <p:cNvCxnSpPr>
              <a:cxnSpLocks/>
            </p:cNvCxnSpPr>
            <p:nvPr/>
          </p:nvCxnSpPr>
          <p:spPr>
            <a:xfrm rot="10800000">
              <a:off x="9049883" y="1217830"/>
              <a:ext cx="0" cy="3924000"/>
            </a:xfrm>
            <a:prstGeom prst="straightConnector1">
              <a:avLst/>
            </a:prstGeom>
            <a:noFill/>
            <a:ln w="19050" cap="flat" cmpd="sng">
              <a:solidFill>
                <a:srgbClr val="F2F2F2"/>
              </a:solidFill>
              <a:prstDash val="dot"/>
              <a:round/>
              <a:headEnd type="none" w="sm" len="sm"/>
              <a:tailEnd type="none" w="sm" len="sm"/>
            </a:ln>
          </p:spPr>
        </p:cxnSp>
      </p:grpSp>
      <p:grpSp>
        <p:nvGrpSpPr>
          <p:cNvPr id="279" name="Google Shape;279;p2"/>
          <p:cNvGrpSpPr/>
          <p:nvPr/>
        </p:nvGrpSpPr>
        <p:grpSpPr>
          <a:xfrm>
            <a:off x="1880842" y="5915115"/>
            <a:ext cx="7863657" cy="517663"/>
            <a:chOff x="1975043" y="5285998"/>
            <a:chExt cx="9906258" cy="517663"/>
          </a:xfrm>
        </p:grpSpPr>
        <p:grpSp>
          <p:nvGrpSpPr>
            <p:cNvPr id="280" name="Google Shape;280;p2"/>
            <p:cNvGrpSpPr/>
            <p:nvPr/>
          </p:nvGrpSpPr>
          <p:grpSpPr>
            <a:xfrm>
              <a:off x="1975043" y="5285998"/>
              <a:ext cx="9906258" cy="517663"/>
              <a:chOff x="362862" y="5968220"/>
              <a:chExt cx="17764829" cy="517663"/>
            </a:xfrm>
          </p:grpSpPr>
          <p:sp>
            <p:nvSpPr>
              <p:cNvPr id="281" name="Google Shape;281;p2"/>
              <p:cNvSpPr/>
              <p:nvPr/>
            </p:nvSpPr>
            <p:spPr>
              <a:xfrm>
                <a:off x="362862" y="6002876"/>
                <a:ext cx="3395022"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Identify Public &amp; Private Sector Anchors</a:t>
                </a:r>
                <a:endParaRPr sz="1100" b="1" i="0" u="none" strike="noStrike" cap="none">
                  <a:solidFill>
                    <a:srgbClr val="FFFFFF"/>
                  </a:solidFill>
                  <a:latin typeface="Arial"/>
                  <a:ea typeface="Arial"/>
                  <a:cs typeface="Arial"/>
                  <a:sym typeface="Arial"/>
                </a:endParaRPr>
              </a:p>
            </p:txBody>
          </p:sp>
          <p:sp>
            <p:nvSpPr>
              <p:cNvPr id="282" name="Google Shape;282;p2"/>
              <p:cNvSpPr/>
              <p:nvPr/>
            </p:nvSpPr>
            <p:spPr>
              <a:xfrm>
                <a:off x="3385190" y="6002876"/>
                <a:ext cx="3473668"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Build a National Coalition</a:t>
                </a:r>
                <a:endParaRPr sz="1050"/>
              </a:p>
              <a:p>
                <a:pPr marL="0" marR="0" lvl="0" indent="0" algn="ctr" rtl="0">
                  <a:lnSpc>
                    <a:spcPct val="100000"/>
                  </a:lnSpc>
                  <a:spcBef>
                    <a:spcPts val="0"/>
                  </a:spcBef>
                  <a:spcAft>
                    <a:spcPts val="0"/>
                  </a:spcAft>
                  <a:buClr>
                    <a:schemeClr val="lt1"/>
                  </a:buClr>
                  <a:buSzPts val="1600"/>
                  <a:buFont typeface="Arial"/>
                  <a:buNone/>
                </a:pPr>
                <a:endParaRPr sz="1100" b="1" i="0" u="none" strike="noStrike" cap="none">
                  <a:solidFill>
                    <a:srgbClr val="0F2341"/>
                  </a:solidFill>
                  <a:latin typeface="Arial"/>
                  <a:ea typeface="Arial"/>
                  <a:cs typeface="Arial"/>
                  <a:sym typeface="Arial"/>
                </a:endParaRPr>
              </a:p>
            </p:txBody>
          </p:sp>
          <p:sp>
            <p:nvSpPr>
              <p:cNvPr id="283" name="Google Shape;283;p2"/>
              <p:cNvSpPr/>
              <p:nvPr/>
            </p:nvSpPr>
            <p:spPr>
              <a:xfrm>
                <a:off x="7899421" y="5968220"/>
                <a:ext cx="3473669"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400" b="1" i="0" u="none" strike="noStrike" cap="none">
                  <a:solidFill>
                    <a:srgbClr val="0F2341"/>
                  </a:solidFill>
                  <a:latin typeface="Arial"/>
                  <a:ea typeface="Arial"/>
                  <a:cs typeface="Arial"/>
                  <a:sym typeface="Arial"/>
                </a:endParaRPr>
              </a:p>
            </p:txBody>
          </p:sp>
          <p:sp>
            <p:nvSpPr>
              <p:cNvPr id="284" name="Google Shape;284;p2"/>
              <p:cNvSpPr/>
              <p:nvPr/>
            </p:nvSpPr>
            <p:spPr>
              <a:xfrm>
                <a:off x="14969042" y="5968220"/>
                <a:ext cx="3158649"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400" b="0" i="0" u="none" strike="noStrike" cap="none">
                  <a:solidFill>
                    <a:srgbClr val="0F2341"/>
                  </a:solidFill>
                  <a:latin typeface="Arial"/>
                  <a:ea typeface="Arial"/>
                  <a:cs typeface="Arial"/>
                  <a:sym typeface="Arial"/>
                </a:endParaRPr>
              </a:p>
            </p:txBody>
          </p:sp>
          <p:sp>
            <p:nvSpPr>
              <p:cNvPr id="285" name="Google Shape;285;p2"/>
              <p:cNvSpPr/>
              <p:nvPr/>
            </p:nvSpPr>
            <p:spPr>
              <a:xfrm>
                <a:off x="10682413" y="6002876"/>
                <a:ext cx="3158649"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Launch the Code</a:t>
                </a:r>
                <a:endParaRPr sz="1050"/>
              </a:p>
            </p:txBody>
          </p:sp>
          <p:sp>
            <p:nvSpPr>
              <p:cNvPr id="286" name="Google Shape;286;p2"/>
              <p:cNvSpPr/>
              <p:nvPr/>
            </p:nvSpPr>
            <p:spPr>
              <a:xfrm>
                <a:off x="14027292" y="6002876"/>
                <a:ext cx="4056001"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Track &amp; Accelerate Progress </a:t>
                </a:r>
                <a:endParaRPr sz="1050"/>
              </a:p>
            </p:txBody>
          </p:sp>
        </p:grpSp>
        <p:sp>
          <p:nvSpPr>
            <p:cNvPr id="287" name="Google Shape;287;p2"/>
            <p:cNvSpPr/>
            <p:nvPr/>
          </p:nvSpPr>
          <p:spPr>
            <a:xfrm>
              <a:off x="5617847" y="5320654"/>
              <a:ext cx="1943674"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Set up for </a:t>
              </a:r>
              <a:br>
                <a:rPr lang="en-US" sz="1100" b="1" i="0" u="none" strike="noStrike" cap="none">
                  <a:solidFill>
                    <a:srgbClr val="0F2341"/>
                  </a:solidFill>
                  <a:latin typeface="Arial"/>
                  <a:ea typeface="Arial"/>
                  <a:cs typeface="Arial"/>
                  <a:sym typeface="Arial"/>
                </a:rPr>
              </a:br>
              <a:r>
                <a:rPr lang="en-US" sz="1100" b="1" i="0" u="none" strike="noStrike" cap="none">
                  <a:solidFill>
                    <a:srgbClr val="0F2341"/>
                  </a:solidFill>
                  <a:latin typeface="Arial"/>
                  <a:ea typeface="Arial"/>
                  <a:cs typeface="Arial"/>
                  <a:sym typeface="Arial"/>
                </a:rPr>
                <a:t>Implementation</a:t>
              </a:r>
              <a:endParaRPr sz="1050"/>
            </a:p>
            <a:p>
              <a:pPr marL="0" marR="0" lvl="0" indent="0" algn="ctr" rtl="0">
                <a:lnSpc>
                  <a:spcPct val="100000"/>
                </a:lnSpc>
                <a:spcBef>
                  <a:spcPts val="0"/>
                </a:spcBef>
                <a:spcAft>
                  <a:spcPts val="0"/>
                </a:spcAft>
                <a:buClr>
                  <a:schemeClr val="lt1"/>
                </a:buClr>
                <a:buSzPts val="1600"/>
                <a:buFont typeface="Arial"/>
                <a:buNone/>
              </a:pPr>
              <a:endParaRPr sz="1100" b="1" i="0" u="none" strike="noStrike" cap="none">
                <a:solidFill>
                  <a:srgbClr val="0F2341"/>
                </a:solidFill>
                <a:latin typeface="Arial"/>
                <a:ea typeface="Arial"/>
                <a:cs typeface="Arial"/>
                <a:sym typeface="Arial"/>
              </a:endParaRPr>
            </a:p>
          </p:txBody>
        </p:sp>
      </p:grpSp>
      <p:sp>
        <p:nvSpPr>
          <p:cNvPr id="8" name="Rectangle 7">
            <a:extLst>
              <a:ext uri="{FF2B5EF4-FFF2-40B4-BE49-F238E27FC236}">
                <a16:creationId xmlns:a16="http://schemas.microsoft.com/office/drawing/2014/main" id="{50DC34BE-CDC3-41CD-058C-0506887DB9EB}"/>
              </a:ext>
            </a:extLst>
          </p:cNvPr>
          <p:cNvSpPr/>
          <p:nvPr/>
        </p:nvSpPr>
        <p:spPr>
          <a:xfrm>
            <a:off x="9569804" y="0"/>
            <a:ext cx="2622196" cy="6858000"/>
          </a:xfrm>
          <a:prstGeom prst="rect">
            <a:avLst/>
          </a:prstGeom>
          <a:solidFill>
            <a:srgbClr val="9B2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oogle Shape;271;p2"/>
          <p:cNvGrpSpPr/>
          <p:nvPr/>
        </p:nvGrpSpPr>
        <p:grpSpPr>
          <a:xfrm>
            <a:off x="2035111" y="1250512"/>
            <a:ext cx="7440481" cy="4522282"/>
            <a:chOff x="1970817" y="1112068"/>
            <a:chExt cx="9831617" cy="4155026"/>
          </a:xfrm>
        </p:grpSpPr>
        <p:cxnSp>
          <p:nvCxnSpPr>
            <p:cNvPr id="272" name="Google Shape;272;p2"/>
            <p:cNvCxnSpPr/>
            <p:nvPr/>
          </p:nvCxnSpPr>
          <p:spPr>
            <a:xfrm rot="10800000">
              <a:off x="1981203" y="1112068"/>
              <a:ext cx="0" cy="4155026"/>
            </a:xfrm>
            <a:prstGeom prst="straightConnector1">
              <a:avLst/>
            </a:prstGeom>
            <a:noFill/>
            <a:ln w="57150" cap="flat" cmpd="sng">
              <a:solidFill>
                <a:srgbClr val="FFC000"/>
              </a:solidFill>
              <a:prstDash val="solid"/>
              <a:round/>
              <a:headEnd type="none" w="sm" len="sm"/>
              <a:tailEnd type="triangle" w="med" len="med"/>
            </a:ln>
          </p:spPr>
        </p:cxnSp>
        <p:cxnSp>
          <p:nvCxnSpPr>
            <p:cNvPr id="273" name="Google Shape;273;p2"/>
            <p:cNvCxnSpPr/>
            <p:nvPr/>
          </p:nvCxnSpPr>
          <p:spPr>
            <a:xfrm>
              <a:off x="1970817" y="5236614"/>
              <a:ext cx="9831617" cy="0"/>
            </a:xfrm>
            <a:prstGeom prst="straightConnector1">
              <a:avLst/>
            </a:prstGeom>
            <a:noFill/>
            <a:ln w="57150" cap="flat" cmpd="sng">
              <a:solidFill>
                <a:srgbClr val="FFC000"/>
              </a:solidFill>
              <a:prstDash val="solid"/>
              <a:round/>
              <a:headEnd type="none" w="sm" len="sm"/>
              <a:tailEnd type="triangle" w="med" len="med"/>
            </a:ln>
          </p:spPr>
        </p:cxnSp>
      </p:grpSp>
      <p:sp>
        <p:nvSpPr>
          <p:cNvPr id="291" name="Google Shape;291;p2"/>
          <p:cNvSpPr/>
          <p:nvPr/>
        </p:nvSpPr>
        <p:spPr>
          <a:xfrm rot="16200000">
            <a:off x="888101" y="3201626"/>
            <a:ext cx="2343590" cy="374526"/>
          </a:xfrm>
          <a:prstGeom prst="roundRect">
            <a:avLst>
              <a:gd name="adj" fmla="val 16667"/>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400" b="1" i="0" u="none" strike="noStrike" cap="none">
                <a:solidFill>
                  <a:srgbClr val="272A2C"/>
                </a:solidFill>
                <a:latin typeface="Arial"/>
                <a:ea typeface="Arial"/>
                <a:cs typeface="Arial"/>
                <a:sym typeface="Arial"/>
              </a:rPr>
              <a:t>WMSME </a:t>
            </a:r>
            <a:r>
              <a:rPr lang="en-US" sz="1600" b="1" i="0" u="none" strike="noStrike" cap="none">
                <a:solidFill>
                  <a:srgbClr val="272A2C"/>
                </a:solidFill>
                <a:latin typeface="Arial"/>
                <a:ea typeface="Arial"/>
                <a:cs typeface="Arial"/>
                <a:sym typeface="Arial"/>
              </a:rPr>
              <a:t>Data</a:t>
            </a:r>
            <a:r>
              <a:rPr lang="en-US" sz="1400" b="1" i="0" u="none" strike="noStrike" cap="none">
                <a:solidFill>
                  <a:srgbClr val="272A2C"/>
                </a:solidFill>
                <a:latin typeface="Arial"/>
                <a:ea typeface="Arial"/>
                <a:cs typeface="Arial"/>
                <a:sym typeface="Arial"/>
              </a:rPr>
              <a:t> Journey</a:t>
            </a:r>
            <a:endParaRPr sz="1600" b="1" i="0" u="none" strike="noStrike" cap="none">
              <a:solidFill>
                <a:srgbClr val="272A2C"/>
              </a:solidFill>
              <a:latin typeface="Arial"/>
              <a:ea typeface="Arial"/>
              <a:cs typeface="Arial"/>
              <a:sym typeface="Arial"/>
            </a:endParaRPr>
          </a:p>
        </p:txBody>
      </p:sp>
      <p:sp>
        <p:nvSpPr>
          <p:cNvPr id="292" name="Google Shape;292;p2"/>
          <p:cNvSpPr/>
          <p:nvPr/>
        </p:nvSpPr>
        <p:spPr>
          <a:xfrm>
            <a:off x="3477374" y="5586301"/>
            <a:ext cx="4723650" cy="340474"/>
          </a:xfrm>
          <a:prstGeom prst="roundRect">
            <a:avLst>
              <a:gd name="adj" fmla="val 16667"/>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Black"/>
              <a:buNone/>
            </a:pPr>
            <a:r>
              <a:rPr lang="en-US" sz="1400" b="1" i="0" u="none" strike="noStrike" cap="none" dirty="0">
                <a:solidFill>
                  <a:srgbClr val="272A2C"/>
                </a:solidFill>
                <a:latin typeface="Arial"/>
                <a:ea typeface="Arial"/>
                <a:cs typeface="Arial"/>
                <a:sym typeface="Arial"/>
              </a:rPr>
              <a:t>WE Finance Code Coalition Engagement</a:t>
            </a:r>
            <a:endParaRPr sz="1400" b="1" i="0" u="none" strike="noStrike" cap="none" dirty="0">
              <a:solidFill>
                <a:srgbClr val="272A2C"/>
              </a:solidFill>
              <a:latin typeface="Arial"/>
              <a:ea typeface="Arial"/>
              <a:cs typeface="Arial"/>
              <a:sym typeface="Arial"/>
            </a:endParaRPr>
          </a:p>
        </p:txBody>
      </p:sp>
      <p:sp>
        <p:nvSpPr>
          <p:cNvPr id="10" name="CuadroTexto 9">
            <a:extLst>
              <a:ext uri="{FF2B5EF4-FFF2-40B4-BE49-F238E27FC236}">
                <a16:creationId xmlns:a16="http://schemas.microsoft.com/office/drawing/2014/main" id="{9C183C0E-3F63-0AF4-C314-13866395C04C}"/>
              </a:ext>
            </a:extLst>
          </p:cNvPr>
          <p:cNvSpPr txBox="1"/>
          <p:nvPr/>
        </p:nvSpPr>
        <p:spPr>
          <a:xfrm>
            <a:off x="9633204" y="516795"/>
            <a:ext cx="2529971" cy="6370975"/>
          </a:xfrm>
          <a:prstGeom prst="rect">
            <a:avLst/>
          </a:prstGeom>
          <a:noFill/>
        </p:spPr>
        <p:txBody>
          <a:bodyPr wrap="square" rtlCol="0">
            <a:spAutoFit/>
          </a:bodyPr>
          <a:lstStyle/>
          <a:p>
            <a:pPr algn="just"/>
            <a:r>
              <a:rPr lang="en-US" sz="1200" dirty="0">
                <a:solidFill>
                  <a:schemeClr val="bg1"/>
                </a:solidFill>
              </a:rPr>
              <a:t>The framework combines two critical dimensions essential for the success of the project:</a:t>
            </a:r>
          </a:p>
          <a:p>
            <a:pPr algn="just"/>
            <a:endParaRPr lang="en-US" sz="1200" dirty="0">
              <a:solidFill>
                <a:schemeClr val="bg1"/>
              </a:solidFill>
            </a:endParaRPr>
          </a:p>
          <a:p>
            <a:pPr algn="just"/>
            <a:r>
              <a:rPr lang="en-US" sz="1200" b="1" dirty="0">
                <a:solidFill>
                  <a:schemeClr val="bg1"/>
                </a:solidFill>
              </a:rPr>
              <a:t>1. Coalition Engagement:</a:t>
            </a:r>
          </a:p>
          <a:p>
            <a:pPr algn="just"/>
            <a:r>
              <a:rPr lang="en-US" sz="1200" dirty="0">
                <a:solidFill>
                  <a:schemeClr val="bg1"/>
                </a:solidFill>
              </a:rPr>
              <a:t>Axis X, emphasizes creating alliances and defining structures that will drive the project forward. It involves engaging public and private sector stakeholders, forming national coalitions, and setting up mechanisms to ensure the progress and sustainability of the Code.</a:t>
            </a:r>
          </a:p>
          <a:p>
            <a:pPr algn="just"/>
            <a:endParaRPr lang="en-US" sz="1200" b="1" dirty="0">
              <a:solidFill>
                <a:schemeClr val="bg1"/>
              </a:solidFill>
            </a:endParaRPr>
          </a:p>
          <a:p>
            <a:pPr algn="just"/>
            <a:r>
              <a:rPr lang="en-US" sz="1200" b="1" dirty="0">
                <a:solidFill>
                  <a:schemeClr val="bg1"/>
                </a:solidFill>
              </a:rPr>
              <a:t>2. WMSME Data Journey:</a:t>
            </a:r>
          </a:p>
          <a:p>
            <a:pPr algn="just"/>
            <a:r>
              <a:rPr lang="en-US" sz="1200" dirty="0">
                <a:solidFill>
                  <a:schemeClr val="bg1"/>
                </a:solidFill>
              </a:rPr>
              <a:t>Axis Y, focuses on assessing the state of WMSME data and establishing a structured data reporting process to collect relevant information from the market. It involves identifying key roles and responsibilities and building relationships among stakeholders. </a:t>
            </a:r>
          </a:p>
          <a:p>
            <a:pPr algn="just"/>
            <a:endParaRPr lang="en-US" sz="1200" dirty="0">
              <a:solidFill>
                <a:schemeClr val="bg1"/>
              </a:solidFill>
            </a:endParaRPr>
          </a:p>
          <a:p>
            <a:pPr algn="just"/>
            <a:r>
              <a:rPr lang="en-US" sz="1200" dirty="0">
                <a:solidFill>
                  <a:schemeClr val="bg1"/>
                </a:solidFill>
              </a:rPr>
              <a:t>The steps within each dimension are not necessarily sequential and could be happening at the same time, in Nigeria, some of the data work preceded the Code Launch happened, for example. </a:t>
            </a:r>
          </a:p>
          <a:p>
            <a:endParaRPr lang="en-US" sz="1200" dirty="0">
              <a:solidFill>
                <a:schemeClr val="bg1"/>
              </a:solidFill>
            </a:endParaRPr>
          </a:p>
          <a:p>
            <a:endParaRPr lang="en-US" sz="1200" dirty="0">
              <a:solidFill>
                <a:schemeClr val="bg1"/>
              </a:solidFill>
            </a:endParaRPr>
          </a:p>
          <a:p>
            <a:pPr algn="ctr"/>
            <a:r>
              <a:rPr lang="en-US" sz="1200" b="1" i="1" dirty="0">
                <a:solidFill>
                  <a:schemeClr val="accent6"/>
                </a:solidFill>
                <a:hlinkClick r:id="rId2">
                  <a:extLst>
                    <a:ext uri="{A12FA001-AC4F-418D-AE19-62706E023703}">
                      <ahyp:hlinkClr xmlns:ahyp="http://schemas.microsoft.com/office/drawing/2018/hyperlinkcolor" val="tx"/>
                    </a:ext>
                  </a:extLst>
                </a:hlinkClick>
              </a:rPr>
              <a:t>Link to the WE Finance Code Implementation Resources</a:t>
            </a:r>
            <a:endParaRPr lang="en-US" sz="1200" b="1" i="1" dirty="0">
              <a:solidFill>
                <a:schemeClr val="accent6"/>
              </a:solidFill>
            </a:endParaRPr>
          </a:p>
        </p:txBody>
      </p:sp>
      <p:sp>
        <p:nvSpPr>
          <p:cNvPr id="3" name="Arrow: Right 2">
            <a:extLst>
              <a:ext uri="{FF2B5EF4-FFF2-40B4-BE49-F238E27FC236}">
                <a16:creationId xmlns:a16="http://schemas.microsoft.com/office/drawing/2014/main" id="{150A9033-BB6D-436C-EFEE-BF468347C13F}"/>
              </a:ext>
            </a:extLst>
          </p:cNvPr>
          <p:cNvSpPr/>
          <p:nvPr/>
        </p:nvSpPr>
        <p:spPr>
          <a:xfrm rot="19856868">
            <a:off x="2594357" y="2853002"/>
            <a:ext cx="6642694" cy="1365450"/>
          </a:xfrm>
          <a:prstGeom prst="rightArrow">
            <a:avLst>
              <a:gd name="adj1" fmla="val 44309"/>
              <a:gd name="adj2" fmla="val 73992"/>
            </a:avLst>
          </a:prstGeom>
          <a:solidFill>
            <a:srgbClr val="4F81B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85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84A1-B520-33CD-50EB-CEAB1D86EB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E496AE-1B85-D76E-870A-4EFC279378A4}"/>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47A592-F19D-F20C-E044-D4423EA4D7AC}"/>
              </a:ext>
            </a:extLst>
          </p:cNvPr>
          <p:cNvSpPr>
            <a:spLocks noGrp="1"/>
          </p:cNvSpPr>
          <p:nvPr>
            <p:ph type="title"/>
          </p:nvPr>
        </p:nvSpPr>
        <p:spPr>
          <a:xfrm>
            <a:off x="448733" y="724194"/>
            <a:ext cx="7370557" cy="517145"/>
          </a:xfrm>
        </p:spPr>
        <p:txBody>
          <a:bodyPr/>
          <a:lstStyle/>
          <a:p>
            <a:r>
              <a:rPr lang="en-US" dirty="0"/>
              <a:t>Step 2 – Identify WMSME data producers and users </a:t>
            </a:r>
            <a:br>
              <a:rPr lang="en-US" dirty="0"/>
            </a:br>
            <a:endParaRPr lang="es-MX" dirty="0"/>
          </a:p>
        </p:txBody>
      </p:sp>
      <p:sp>
        <p:nvSpPr>
          <p:cNvPr id="3" name="Marcador de contenido 2">
            <a:extLst>
              <a:ext uri="{FF2B5EF4-FFF2-40B4-BE49-F238E27FC236}">
                <a16:creationId xmlns:a16="http://schemas.microsoft.com/office/drawing/2014/main" id="{4E38D187-2D42-D484-7B6D-71C1C7F0A165}"/>
              </a:ext>
            </a:extLst>
          </p:cNvPr>
          <p:cNvSpPr>
            <a:spLocks noGrp="1"/>
          </p:cNvSpPr>
          <p:nvPr>
            <p:ph idx="1"/>
          </p:nvPr>
        </p:nvSpPr>
        <p:spPr>
          <a:xfrm>
            <a:off x="448734" y="1066070"/>
            <a:ext cx="7450039" cy="5130171"/>
          </a:xfrm>
        </p:spPr>
        <p:txBody>
          <a:bodyPr>
            <a:noAutofit/>
          </a:bodyPr>
          <a:lstStyle/>
          <a:p>
            <a:pPr marL="0" indent="0">
              <a:buNone/>
            </a:pPr>
            <a:r>
              <a:rPr lang="en-US" sz="1300" dirty="0"/>
              <a:t>To understand the local WMSME data ecosystem, we need to map out where and how WMSME data is being generated, reported, and utilized. This involves identifying key producers</a:t>
            </a:r>
            <a:r>
              <a:rPr lang="en-US" sz="1300" baseline="30000" dirty="0"/>
              <a:t>1</a:t>
            </a:r>
            <a:r>
              <a:rPr lang="en-US" sz="1300" dirty="0"/>
              <a:t> and users</a:t>
            </a:r>
            <a:r>
              <a:rPr lang="en-US" sz="1300" baseline="30000" dirty="0"/>
              <a:t>2</a:t>
            </a:r>
            <a:r>
              <a:rPr lang="en-US" sz="1300" dirty="0"/>
              <a:t> of data, reports and analysis within the ecosystem, and categorizing the data they handle.</a:t>
            </a:r>
          </a:p>
          <a:p>
            <a:pPr marL="0" indent="0">
              <a:buNone/>
            </a:pPr>
            <a:r>
              <a:rPr lang="en-US" sz="1300" b="1" dirty="0"/>
              <a:t>Types of data to consider:</a:t>
            </a:r>
            <a:endParaRPr lang="en-US" sz="1300" dirty="0"/>
          </a:p>
          <a:p>
            <a:pPr>
              <a:spcBef>
                <a:spcPts val="0"/>
              </a:spcBef>
              <a:buFont typeface="+mj-lt"/>
              <a:buAutoNum type="arabicPeriod"/>
            </a:pPr>
            <a:r>
              <a:rPr lang="en-US" sz="1300" b="1" dirty="0"/>
              <a:t>Business Data:</a:t>
            </a:r>
            <a:r>
              <a:rPr lang="en-US" sz="1300" dirty="0"/>
              <a:t> Information that helps define/identify SMEs (and WMSMEs) such as business revenue, number of full-time employees (FTEs), and data on ownership and management.</a:t>
            </a:r>
          </a:p>
          <a:p>
            <a:pPr>
              <a:buFont typeface="+mj-lt"/>
              <a:buAutoNum type="arabicPeriod"/>
            </a:pPr>
            <a:r>
              <a:rPr lang="en-US" sz="1300" b="1" dirty="0"/>
              <a:t>Financial Data:</a:t>
            </a:r>
            <a:r>
              <a:rPr lang="en-US" sz="1300" dirty="0"/>
              <a:t> Details on access to and usage of formal financial services by WMSMEs (total number of business accounts/clients, share of businesses with a loan, business deposits total/average</a:t>
            </a:r>
            <a:r>
              <a:rPr lang="es-MX" sz="1300" dirty="0"/>
              <a:t>).</a:t>
            </a:r>
            <a:endParaRPr lang="en-US" sz="1300" dirty="0"/>
          </a:p>
          <a:p>
            <a:pPr>
              <a:buFont typeface="+mj-lt"/>
              <a:buAutoNum type="arabicPeriod"/>
            </a:pPr>
            <a:r>
              <a:rPr lang="en-US" sz="1300" b="1" dirty="0"/>
              <a:t>Contextual Data:</a:t>
            </a:r>
            <a:r>
              <a:rPr lang="en-US" sz="1300" dirty="0"/>
              <a:t> Broader sociodemographic information and other indicators related to financial inclusion (e.g., adult population to calculate financial inclusion [divide number of individuals with account by the adult population], labor force participation rate, education).</a:t>
            </a:r>
          </a:p>
          <a:p>
            <a:pPr marL="0" indent="0">
              <a:buNone/>
            </a:pPr>
            <a:r>
              <a:rPr lang="en-US" sz="1300" b="1" dirty="0"/>
              <a:t>Guidelines for Research:</a:t>
            </a:r>
            <a:endParaRPr lang="en-US" sz="1300" dirty="0"/>
          </a:p>
          <a:p>
            <a:pPr>
              <a:spcBef>
                <a:spcPts val="0"/>
              </a:spcBef>
              <a:buFont typeface="Arial" panose="020B0604020202020204" pitchFamily="34" charset="0"/>
              <a:buChar char="•"/>
            </a:pPr>
            <a:r>
              <a:rPr lang="en-US" sz="1300" dirty="0"/>
              <a:t>Investigate the local WMSME and financial ecosystem, including compiling an exhaustive list of public and private sector actors. Whenever possible, collect contact information for the institutions to be able to reach out to them directly for Step 3’s primary data collection. </a:t>
            </a:r>
          </a:p>
          <a:p>
            <a:pPr>
              <a:buFont typeface="Arial" panose="020B0604020202020204" pitchFamily="34" charset="0"/>
              <a:buChar char="•"/>
            </a:pPr>
            <a:r>
              <a:rPr lang="en-US" sz="1300" dirty="0"/>
              <a:t>Collect national data from public reports, surveys, and official statistics and databases, focusing on SMEs and WMSMEs.</a:t>
            </a:r>
          </a:p>
          <a:p>
            <a:pPr>
              <a:buFont typeface="Arial" panose="020B0604020202020204" pitchFamily="34" charset="0"/>
              <a:buChar char="•"/>
            </a:pPr>
            <a:r>
              <a:rPr lang="en-US" sz="1300" dirty="0"/>
              <a:t>Review reports published by local and international organizations. Analyze their data sources and note the frequency of updates.</a:t>
            </a:r>
          </a:p>
          <a:p>
            <a:pPr>
              <a:buFont typeface="Arial" panose="020B0604020202020204" pitchFamily="34" charset="0"/>
              <a:buChar char="•"/>
            </a:pPr>
            <a:r>
              <a:rPr lang="en-US" sz="1300" dirty="0"/>
              <a:t>Refer to the Data Indicators Reference Guide in the annex for the WE Finance Code indicators and WMSME Data sources.</a:t>
            </a:r>
          </a:p>
          <a:p>
            <a:pPr marL="0" indent="0">
              <a:buNone/>
            </a:pPr>
            <a:r>
              <a:rPr lang="en-US" sz="1300" dirty="0"/>
              <a:t>By mapping these elements, you will accomplish an important first step towards getting a comprehensive view of the local WMSME data ecosystem and identify the key players driving data production and usage. You should start collecting key findings for Step 3’s summary report to synthesize all the learnings from the secondary.</a:t>
            </a:r>
          </a:p>
        </p:txBody>
      </p:sp>
      <p:sp>
        <p:nvSpPr>
          <p:cNvPr id="6" name="Google Shape;326;p5">
            <a:extLst>
              <a:ext uri="{FF2B5EF4-FFF2-40B4-BE49-F238E27FC236}">
                <a16:creationId xmlns:a16="http://schemas.microsoft.com/office/drawing/2014/main" id="{B5E6CF28-B79B-BAE4-A3D7-EA10667DEA0B}"/>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dirty="0">
                <a:solidFill>
                  <a:srgbClr val="170E32"/>
                </a:solidFill>
                <a:latin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Outcome</a:t>
            </a:r>
            <a:endParaRPr lang="en-US" b="1" dirty="0">
              <a:solidFill>
                <a:srgbClr val="170E32"/>
              </a:solidFill>
              <a:latin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cxnSp>
        <p:nvCxnSpPr>
          <p:cNvPr id="8" name="Google Shape;328;p5">
            <a:extLst>
              <a:ext uri="{FF2B5EF4-FFF2-40B4-BE49-F238E27FC236}">
                <a16:creationId xmlns:a16="http://schemas.microsoft.com/office/drawing/2014/main" id="{4864A4C8-694F-01AD-4CA3-94773AF14479}"/>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2EF0D33F-EB0A-25BA-FF58-B5FBB068AACD}"/>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4090C185-0555-F8DF-8FE7-54F67D875354}"/>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Checklist</a:t>
            </a:r>
            <a:endParaRPr lang="en-US" b="1">
              <a:solidFill>
                <a:srgbClr val="170E32"/>
              </a:solidFill>
              <a:latin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cxnSp>
        <p:nvCxnSpPr>
          <p:cNvPr id="13" name="Google Shape;328;p5">
            <a:extLst>
              <a:ext uri="{FF2B5EF4-FFF2-40B4-BE49-F238E27FC236}">
                <a16:creationId xmlns:a16="http://schemas.microsoft.com/office/drawing/2014/main" id="{0332A32E-63C8-093E-A87B-2F89DB30A005}"/>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4876A568-61CD-BC10-047E-929BD9E0EBC0}"/>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Identify an exhaustive list of key stakeholders in the WMSME data ecosystem</a:t>
            </a:r>
          </a:p>
          <a:p>
            <a:pPr algn="just"/>
            <a:r>
              <a:rPr lang="en-US" sz="1800" dirty="0"/>
              <a:t>Initial understanding of the WMSME data flow based on secondary data</a:t>
            </a:r>
          </a:p>
          <a:p>
            <a:pPr algn="just"/>
            <a:r>
              <a:rPr lang="en-US" sz="1800" dirty="0"/>
              <a:t>Basic understanding of demand- and supply-side WMSME data generation</a:t>
            </a:r>
          </a:p>
          <a:p>
            <a:pPr marL="0" indent="0">
              <a:buFont typeface="Arial" panose="020B0604020202020204" pitchFamily="34" charset="0"/>
              <a:buNone/>
            </a:pPr>
            <a:endParaRPr lang="es-MX" sz="1800" dirty="0"/>
          </a:p>
        </p:txBody>
      </p:sp>
      <p:sp>
        <p:nvSpPr>
          <p:cNvPr id="16" name="Marcador de contenido 2">
            <a:extLst>
              <a:ext uri="{FF2B5EF4-FFF2-40B4-BE49-F238E27FC236}">
                <a16:creationId xmlns:a16="http://schemas.microsoft.com/office/drawing/2014/main" id="{52844CEB-94CC-4136-4EDB-EB17D51EB53A}"/>
              </a:ext>
            </a:extLst>
          </p:cNvPr>
          <p:cNvSpPr txBox="1">
            <a:spLocks/>
          </p:cNvSpPr>
          <p:nvPr/>
        </p:nvSpPr>
        <p:spPr>
          <a:xfrm>
            <a:off x="8075360" y="4381373"/>
            <a:ext cx="3943880" cy="202996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dirty="0"/>
              <a:t>List of relevant stakeholders created</a:t>
            </a:r>
          </a:p>
          <a:p>
            <a:pPr lvl="1">
              <a:buFont typeface="Wingdings" panose="05000000000000000000" pitchFamily="2" charset="2"/>
              <a:buChar char="q"/>
            </a:pPr>
            <a:r>
              <a:rPr lang="en-US" sz="1600" dirty="0"/>
              <a:t>Public institutions</a:t>
            </a:r>
          </a:p>
          <a:p>
            <a:pPr lvl="1">
              <a:buFont typeface="Wingdings" panose="05000000000000000000" pitchFamily="2" charset="2"/>
              <a:buChar char="q"/>
            </a:pPr>
            <a:r>
              <a:rPr lang="en-US" sz="1600" dirty="0"/>
              <a:t>Private institutions</a:t>
            </a:r>
          </a:p>
          <a:p>
            <a:pPr lvl="1">
              <a:buFont typeface="Wingdings" panose="05000000000000000000" pitchFamily="2" charset="2"/>
              <a:buChar char="q"/>
            </a:pPr>
            <a:r>
              <a:rPr lang="en-US" sz="1600" dirty="0"/>
              <a:t>NGOs, local and international stakeholders</a:t>
            </a:r>
          </a:p>
          <a:p>
            <a:pPr algn="just">
              <a:buFont typeface="Wingdings" panose="05000000000000000000" pitchFamily="2" charset="2"/>
              <a:buChar char="q"/>
            </a:pPr>
            <a:r>
              <a:rPr lang="en-US" sz="2000" dirty="0"/>
              <a:t>Key contact persons identified for each organization to be included in the surveying &amp;/or interviews</a:t>
            </a:r>
          </a:p>
          <a:p>
            <a:pPr algn="just">
              <a:buFont typeface="Wingdings" panose="05000000000000000000" pitchFamily="2" charset="2"/>
              <a:buChar char="q"/>
            </a:pPr>
            <a:r>
              <a:rPr lang="en-US" sz="2000" dirty="0"/>
              <a:t>Create an inventory of all demand- and supply-side data collection efforts (including regular, ad-hoc, and one-time reports) to capture the full scope of available data on WMSMEs created</a:t>
            </a:r>
          </a:p>
        </p:txBody>
      </p:sp>
      <p:sp>
        <p:nvSpPr>
          <p:cNvPr id="11" name="CuadroTexto 10">
            <a:extLst>
              <a:ext uri="{FF2B5EF4-FFF2-40B4-BE49-F238E27FC236}">
                <a16:creationId xmlns:a16="http://schemas.microsoft.com/office/drawing/2014/main" id="{F91DBFE5-95AC-C8A8-91DF-0600D1C718E4}"/>
              </a:ext>
            </a:extLst>
          </p:cNvPr>
          <p:cNvSpPr txBox="1"/>
          <p:nvPr/>
        </p:nvSpPr>
        <p:spPr>
          <a:xfrm>
            <a:off x="2269423" y="6500127"/>
            <a:ext cx="9983704" cy="369332"/>
          </a:xfrm>
          <a:prstGeom prst="rect">
            <a:avLst/>
          </a:prstGeom>
          <a:noFill/>
        </p:spPr>
        <p:txBody>
          <a:bodyPr wrap="square">
            <a:spAutoFit/>
          </a:bodyPr>
          <a:lstStyle/>
          <a:p>
            <a:pPr algn="r"/>
            <a:r>
              <a:rPr lang="en-US" sz="900" i="1" baseline="30000" dirty="0"/>
              <a:t>1 </a:t>
            </a:r>
            <a:r>
              <a:rPr lang="en-US" sz="900" i="1" dirty="0"/>
              <a:t> – Data producers: Are  entities that </a:t>
            </a:r>
            <a:r>
              <a:rPr lang="en-US" sz="900" b="1" i="1" dirty="0"/>
              <a:t>generate or collect </a:t>
            </a:r>
            <a:r>
              <a:rPr lang="en-US" sz="900" i="1" dirty="0"/>
              <a:t>data, such as government agencies, financial institutions, or research organizations.</a:t>
            </a:r>
          </a:p>
          <a:p>
            <a:pPr algn="r"/>
            <a:r>
              <a:rPr lang="en-US" sz="900" i="1" baseline="30000" dirty="0"/>
              <a:t>2</a:t>
            </a:r>
            <a:r>
              <a:rPr lang="en-US" sz="900" i="1" dirty="0"/>
              <a:t> – Data users: are those who </a:t>
            </a:r>
            <a:r>
              <a:rPr lang="en-US" sz="900" b="1" i="1" dirty="0"/>
              <a:t>collect, analyze, or apply </a:t>
            </a:r>
            <a:r>
              <a:rPr lang="en-US" sz="900" i="1" dirty="0"/>
              <a:t>the data for decision-making, including policymakers, researchers, and businesses.</a:t>
            </a:r>
          </a:p>
        </p:txBody>
      </p:sp>
    </p:spTree>
    <p:extLst>
      <p:ext uri="{BB962C8B-B14F-4D97-AF65-F5344CB8AC3E}">
        <p14:creationId xmlns:p14="http://schemas.microsoft.com/office/powerpoint/2010/main" val="91622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BE9527-C21B-1EF4-0EF3-A0D86B422682}"/>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4A9F73-695E-12F0-F525-53F57E5BA49E}"/>
              </a:ext>
            </a:extLst>
          </p:cNvPr>
          <p:cNvSpPr>
            <a:spLocks noGrp="1"/>
          </p:cNvSpPr>
          <p:nvPr>
            <p:ph type="title"/>
          </p:nvPr>
        </p:nvSpPr>
        <p:spPr>
          <a:xfrm>
            <a:off x="448734" y="724194"/>
            <a:ext cx="5818716" cy="470253"/>
          </a:xfrm>
        </p:spPr>
        <p:txBody>
          <a:bodyPr/>
          <a:lstStyle/>
          <a:p>
            <a:r>
              <a:rPr lang="en-US"/>
              <a:t>Step 1 – Define goals and desired outcomes</a:t>
            </a:r>
            <a:br>
              <a:rPr lang="en-US"/>
            </a:br>
            <a:endParaRPr lang="es-MX"/>
          </a:p>
        </p:txBody>
      </p:sp>
      <p:sp>
        <p:nvSpPr>
          <p:cNvPr id="3" name="Marcador de contenido 2">
            <a:extLst>
              <a:ext uri="{FF2B5EF4-FFF2-40B4-BE49-F238E27FC236}">
                <a16:creationId xmlns:a16="http://schemas.microsoft.com/office/drawing/2014/main" id="{00F5E2F5-5A2C-EDC3-0BB1-7B9D60B21289}"/>
              </a:ext>
            </a:extLst>
          </p:cNvPr>
          <p:cNvSpPr>
            <a:spLocks noGrp="1"/>
          </p:cNvSpPr>
          <p:nvPr>
            <p:ph idx="1"/>
          </p:nvPr>
        </p:nvSpPr>
        <p:spPr>
          <a:xfrm>
            <a:off x="448734" y="1066070"/>
            <a:ext cx="7485591" cy="5063998"/>
          </a:xfrm>
        </p:spPr>
        <p:txBody>
          <a:bodyPr>
            <a:normAutofit fontScale="62500" lnSpcReduction="20000"/>
          </a:bodyPr>
          <a:lstStyle/>
          <a:p>
            <a:pPr marL="0" indent="0" algn="just">
              <a:buNone/>
            </a:pPr>
            <a:r>
              <a:rPr lang="en-US" dirty="0"/>
              <a:t>To begin the exercise, the first step is aligning on the goals and desired outcomes for the WMSME Data Mapping. Start by defining the audience: who will be using the data map and with what objective? Identifying potential WE Finance Code Champions helps as they are the early adopters of and active contributors to the Code and Code-related materials. providing clarity to the exercise and efforts needed to achieve it.</a:t>
            </a:r>
          </a:p>
          <a:p>
            <a:pPr marL="0" indent="0" algn="just">
              <a:buNone/>
            </a:pPr>
            <a:r>
              <a:rPr lang="en-US" dirty="0"/>
              <a:t>General benefits/outcomes of doing the exercise include:</a:t>
            </a:r>
          </a:p>
          <a:p>
            <a:pPr algn="just"/>
            <a:r>
              <a:rPr lang="en-US" dirty="0"/>
              <a:t>Getting a clear picture of what data is being generated and reported within the country.</a:t>
            </a:r>
          </a:p>
          <a:p>
            <a:pPr algn="just"/>
            <a:r>
              <a:rPr lang="en-US" dirty="0"/>
              <a:t>Identifying key stakeholders and data sources to be used in (W)MSME market sizing.</a:t>
            </a:r>
          </a:p>
          <a:p>
            <a:pPr algn="just"/>
            <a:r>
              <a:rPr lang="en-US" dirty="0"/>
              <a:t>Establishing the foundation for the WE Finance Code implementation’s Data Journey.</a:t>
            </a:r>
          </a:p>
          <a:p>
            <a:pPr algn="just"/>
            <a:r>
              <a:rPr lang="en-US" dirty="0"/>
              <a:t>Raise awareness of the WE Finance Code implementation among ecosystem stakeholders.</a:t>
            </a:r>
          </a:p>
          <a:p>
            <a:pPr algn="just"/>
            <a:r>
              <a:rPr lang="en-US" dirty="0"/>
              <a:t>Collect baseline of the Code’s minimum key indicators*.</a:t>
            </a:r>
          </a:p>
          <a:p>
            <a:pPr marL="0" indent="0" algn="just">
              <a:buNone/>
            </a:pPr>
            <a:endParaRPr lang="en-US" dirty="0"/>
          </a:p>
          <a:p>
            <a:pPr marL="0" indent="0" algn="just">
              <a:buNone/>
            </a:pPr>
            <a:r>
              <a:rPr lang="en-US" dirty="0"/>
              <a:t>Keep in mind the following recommendations :</a:t>
            </a:r>
          </a:p>
          <a:p>
            <a:pPr algn="just"/>
            <a:r>
              <a:rPr lang="en-US" dirty="0"/>
              <a:t>Consider short-term and long-term objectives to ensure comprehensive data collection and utility.</a:t>
            </a:r>
          </a:p>
          <a:p>
            <a:pPr algn="just"/>
            <a:r>
              <a:rPr lang="en-US" dirty="0"/>
              <a:t>Define minimum requirements to accomplish, and out-of-scope limitations. </a:t>
            </a:r>
          </a:p>
          <a:p>
            <a:pPr algn="just"/>
            <a:r>
              <a:rPr lang="en-US" dirty="0"/>
              <a:t>Integrate different stakeholders to listen, consider their expectations, and define the audience of the project. Start listing all and each stakeholder mentioned or invited to the conversation.</a:t>
            </a:r>
          </a:p>
          <a:p>
            <a:pPr marL="0" indent="0" algn="just">
              <a:buNone/>
            </a:pPr>
            <a:r>
              <a:rPr lang="en-US" dirty="0"/>
              <a:t>Use this step to add any additional goals you would like to accomplish during the exercise beyond WMSME data mapping.</a:t>
            </a:r>
            <a:endParaRPr lang="es-MX" dirty="0"/>
          </a:p>
        </p:txBody>
      </p:sp>
      <p:sp>
        <p:nvSpPr>
          <p:cNvPr id="6" name="Google Shape;326;p5">
            <a:extLst>
              <a:ext uri="{FF2B5EF4-FFF2-40B4-BE49-F238E27FC236}">
                <a16:creationId xmlns:a16="http://schemas.microsoft.com/office/drawing/2014/main" id="{694A3769-E137-A696-F767-782E089A6F4C}"/>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a:solidFill>
                  <a:srgbClr val="170E32"/>
                </a:solidFill>
                <a:latin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Outcome</a:t>
            </a:r>
            <a:endParaRPr lang="en-US" b="1">
              <a:solidFill>
                <a:srgbClr val="170E32"/>
              </a:solidFill>
              <a:latin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cxnSp>
        <p:nvCxnSpPr>
          <p:cNvPr id="8" name="Google Shape;328;p5">
            <a:extLst>
              <a:ext uri="{FF2B5EF4-FFF2-40B4-BE49-F238E27FC236}">
                <a16:creationId xmlns:a16="http://schemas.microsoft.com/office/drawing/2014/main" id="{9B846B24-1958-5297-34C4-646A7A63A374}"/>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0A7016A8-A096-168E-287B-217AC08D2F14}"/>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96688963-7EB3-8F97-018E-7DC81BF7F92E}"/>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Checklist</a:t>
            </a:r>
            <a:endParaRPr lang="en-US" b="1">
              <a:solidFill>
                <a:srgbClr val="170E32"/>
              </a:solidFill>
              <a:latin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cxnSp>
        <p:nvCxnSpPr>
          <p:cNvPr id="13" name="Google Shape;328;p5">
            <a:extLst>
              <a:ext uri="{FF2B5EF4-FFF2-40B4-BE49-F238E27FC236}">
                <a16:creationId xmlns:a16="http://schemas.microsoft.com/office/drawing/2014/main" id="{CCB05DB5-B0BC-0BD2-EB49-46B3DCCD7B2D}"/>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C4825826-5736-D701-FEE6-AA7432E20FB7}"/>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Reach consensus on the data mapping exercise’s target audience, and the goals, and expected outcomes for them.</a:t>
            </a:r>
          </a:p>
          <a:p>
            <a:pPr algn="just"/>
            <a:r>
              <a:rPr lang="en-US" sz="2000" dirty="0"/>
              <a:t>Identify Code champions: key stakeholders to act as and first adopters.</a:t>
            </a:r>
          </a:p>
          <a:p>
            <a:pPr marL="0" indent="0">
              <a:buFont typeface="Arial" panose="020B0604020202020204" pitchFamily="34" charset="0"/>
              <a:buNone/>
            </a:pPr>
            <a:endParaRPr lang="en-US" sz="2000" dirty="0"/>
          </a:p>
          <a:p>
            <a:pPr marL="0" indent="0">
              <a:buFont typeface="Arial" panose="020B0604020202020204" pitchFamily="34" charset="0"/>
              <a:buNone/>
            </a:pPr>
            <a:endParaRPr lang="es-MX" sz="2000" dirty="0"/>
          </a:p>
        </p:txBody>
      </p:sp>
      <p:sp>
        <p:nvSpPr>
          <p:cNvPr id="16" name="Marcador de contenido 2">
            <a:extLst>
              <a:ext uri="{FF2B5EF4-FFF2-40B4-BE49-F238E27FC236}">
                <a16:creationId xmlns:a16="http://schemas.microsoft.com/office/drawing/2014/main" id="{056EA489-253E-E13F-0C62-1CC73C596540}"/>
              </a:ext>
            </a:extLst>
          </p:cNvPr>
          <p:cNvSpPr txBox="1">
            <a:spLocks/>
          </p:cNvSpPr>
          <p:nvPr/>
        </p:nvSpPr>
        <p:spPr>
          <a:xfrm>
            <a:off x="8075360" y="4381372"/>
            <a:ext cx="3943880" cy="215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a:t>Objectives defined</a:t>
            </a:r>
          </a:p>
          <a:p>
            <a:pPr>
              <a:buFont typeface="Wingdings" panose="05000000000000000000" pitchFamily="2" charset="2"/>
              <a:buChar char="q"/>
            </a:pPr>
            <a:r>
              <a:rPr lang="en-US" sz="2000"/>
              <a:t>Audience defined</a:t>
            </a:r>
          </a:p>
          <a:p>
            <a:pPr marL="457200" indent="-457200">
              <a:buFont typeface="+mj-lt"/>
              <a:buAutoNum type="arabicPeriod"/>
            </a:pPr>
            <a:endParaRPr lang="en-US" sz="2000"/>
          </a:p>
          <a:p>
            <a:pPr marL="457200" indent="-457200">
              <a:buFont typeface="+mj-lt"/>
              <a:buAutoNum type="arabicPeriod"/>
            </a:pPr>
            <a:endParaRPr lang="es-MX" sz="2000"/>
          </a:p>
        </p:txBody>
      </p:sp>
    </p:spTree>
    <p:extLst>
      <p:ext uri="{BB962C8B-B14F-4D97-AF65-F5344CB8AC3E}">
        <p14:creationId xmlns:p14="http://schemas.microsoft.com/office/powerpoint/2010/main" val="313097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6AD86-63E4-4F9D-C302-02C282FC8FD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178EC1A-811E-1D7D-13CE-AECF26AEA2F1}"/>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09F5411-32F4-1BF5-4237-06214C3B2ACB}"/>
              </a:ext>
            </a:extLst>
          </p:cNvPr>
          <p:cNvSpPr>
            <a:spLocks noGrp="1"/>
          </p:cNvSpPr>
          <p:nvPr>
            <p:ph idx="1"/>
          </p:nvPr>
        </p:nvSpPr>
        <p:spPr>
          <a:xfrm>
            <a:off x="448734" y="1066070"/>
            <a:ext cx="7485591" cy="5649690"/>
          </a:xfrm>
        </p:spPr>
        <p:txBody>
          <a:bodyPr vert="horz" lIns="91440" tIns="45720" rIns="91440" bIns="45720" rtlCol="0" anchor="t">
            <a:normAutofit lnSpcReduction="10000"/>
          </a:bodyPr>
          <a:lstStyle/>
          <a:p>
            <a:pPr marL="0" indent="0" algn="just">
              <a:buNone/>
            </a:pPr>
            <a:r>
              <a:rPr lang="en-US" sz="1300" dirty="0"/>
              <a:t>In this step, the goal is to evaluate from firsthand the current state of WMSME data collection, quality, and usage to develop a comprehensive understanding of the strengths and limitations within the local WMSME data ecosystem and reporting processes. This assessment will help identify gaps or discrepancies in sex-disaggregated data, highlight areas where critical data is missing or outdated, and determine priorities for further research. Additionally, it will provide insights into non-public data and reporting between financial service providers (FSPs) and regulators, including details on the WMSME portfolio.</a:t>
            </a:r>
          </a:p>
          <a:p>
            <a:pPr marL="0" indent="0" algn="just">
              <a:buNone/>
            </a:pPr>
            <a:r>
              <a:rPr lang="en-US" sz="1300" dirty="0"/>
              <a:t>To achieve this, the following primary research should be conducted with representatives from FSPs serving WMSMEs and key data users:</a:t>
            </a:r>
            <a:endParaRPr lang="en-US" sz="1300" dirty="0">
              <a:ea typeface="Calibri"/>
              <a:cs typeface="Calibri"/>
            </a:endParaRPr>
          </a:p>
          <a:p>
            <a:pPr algn="just"/>
            <a:r>
              <a:rPr lang="en-US" sz="1300" b="1" dirty="0"/>
              <a:t>Online survey to FSP</a:t>
            </a:r>
            <a:r>
              <a:rPr lang="en-US" sz="1300" b="1" baseline="30000" dirty="0"/>
              <a:t>1</a:t>
            </a:r>
            <a:r>
              <a:rPr lang="en-US" sz="1300" dirty="0"/>
              <a:t>: This survey aims to capture insights on the WMSME clientele and FSPs’ attitudes towards serving them. It should focus on establishing a baseline for key areas such as WMSMEs definition, indicators collected, financial inclusion metrics, and service usage. </a:t>
            </a:r>
            <a:endParaRPr lang="en-US" sz="1300" dirty="0">
              <a:ea typeface="Calibri"/>
              <a:cs typeface="Calibri"/>
            </a:endParaRPr>
          </a:p>
          <a:p>
            <a:pPr algn="just"/>
            <a:r>
              <a:rPr lang="en-US" sz="1300" b="1" dirty="0"/>
              <a:t>Qualitative, in-depth interviews</a:t>
            </a:r>
            <a:r>
              <a:rPr lang="en-US" sz="1300" dirty="0"/>
              <a:t>: To complement the survey, it is also recommended to conduct qualitative interviews* with a select group of FSPs. The interviews provide a deeper understanding of the types of data being collected, the analytical efforts in place, and the baseline capabilities of existing systems. They also help uncover barriers and challenges faced by both data producers and users, giving a chance to identify opportunities for improvement.</a:t>
            </a:r>
            <a:endParaRPr lang="en-US" sz="1300" dirty="0">
              <a:ea typeface="Calibri"/>
              <a:cs typeface="Calibri"/>
            </a:endParaRPr>
          </a:p>
          <a:p>
            <a:pPr lvl="1" algn="just"/>
            <a:r>
              <a:rPr lang="en-US" sz="1300" dirty="0"/>
              <a:t>Key areas for data users: Current policies/practices for collecting and analyzing gender-disaggregated data, WSME policies.</a:t>
            </a:r>
            <a:endParaRPr lang="en-US" sz="1300" dirty="0">
              <a:ea typeface="Calibri"/>
              <a:cs typeface="Calibri"/>
            </a:endParaRPr>
          </a:p>
          <a:p>
            <a:pPr lvl="1" algn="just"/>
            <a:r>
              <a:rPr lang="en-US" sz="1300" dirty="0"/>
              <a:t>Key areas for data providers/FSPs: portfolio size, definitions, WMSME propositions and solutions, data collection and reporting with key challenges (availability, quality, and usage). </a:t>
            </a:r>
          </a:p>
          <a:p>
            <a:pPr marL="0" lvl="1" indent="0" algn="just">
              <a:buNone/>
            </a:pPr>
            <a:endParaRPr lang="en-US" sz="1400" dirty="0"/>
          </a:p>
          <a:p>
            <a:pPr marL="0" lvl="1" indent="0" algn="just">
              <a:buNone/>
            </a:pPr>
            <a:r>
              <a:rPr lang="en-US" sz="1400" dirty="0"/>
              <a:t>An alternative approach to the detailed primary research could be a co-creation workshop, bringing together the top 10 experts in the country to map out key insights in a single day. This rapid assessment method could streamline data collection while still providing valuable input, making it a viable option in cases where extensive primary research is not feasible.</a:t>
            </a:r>
          </a:p>
          <a:p>
            <a:pPr marL="0" lvl="1" indent="0" algn="just">
              <a:buNone/>
            </a:pPr>
            <a:endParaRPr lang="en-US" sz="1400" dirty="0"/>
          </a:p>
          <a:p>
            <a:pPr marL="0" lvl="1" indent="0" algn="just">
              <a:buNone/>
            </a:pPr>
            <a:r>
              <a:rPr lang="en-US" sz="1400" dirty="0"/>
              <a:t>At the end of this step, you should be able to produce a summary report to synthesize all the key findings to review &amp; share with other parties. </a:t>
            </a:r>
            <a:endParaRPr lang="en-US" sz="1400" dirty="0">
              <a:ea typeface="Calibri"/>
              <a:cs typeface="Calibri"/>
            </a:endParaRPr>
          </a:p>
        </p:txBody>
      </p:sp>
      <p:sp>
        <p:nvSpPr>
          <p:cNvPr id="6" name="Google Shape;326;p5">
            <a:extLst>
              <a:ext uri="{FF2B5EF4-FFF2-40B4-BE49-F238E27FC236}">
                <a16:creationId xmlns:a16="http://schemas.microsoft.com/office/drawing/2014/main" id="{ED970CEC-7559-5D17-01C1-88A770592463}"/>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dirty="0">
                <a:solidFill>
                  <a:srgbClr val="170E32"/>
                </a:solidFill>
                <a:latin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Outcome</a:t>
            </a:r>
            <a:endParaRPr lang="en-US" b="1" dirty="0">
              <a:solidFill>
                <a:srgbClr val="170E32"/>
              </a:solidFill>
              <a:latin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cxnSp>
        <p:nvCxnSpPr>
          <p:cNvPr id="8" name="Google Shape;328;p5">
            <a:extLst>
              <a:ext uri="{FF2B5EF4-FFF2-40B4-BE49-F238E27FC236}">
                <a16:creationId xmlns:a16="http://schemas.microsoft.com/office/drawing/2014/main" id="{BF5F96F6-1C13-AF6B-9711-F010FB080293}"/>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CC863961-4648-BA2B-9B31-E47EA4F5C874}"/>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03CD86B9-B8D1-B649-A2A3-A452B5BA37EF}"/>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Checklist</a:t>
            </a:r>
            <a:endParaRPr lang="en-US" b="1">
              <a:solidFill>
                <a:srgbClr val="170E32"/>
              </a:solidFill>
              <a:latin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cxnSp>
        <p:nvCxnSpPr>
          <p:cNvPr id="13" name="Google Shape;328;p5">
            <a:extLst>
              <a:ext uri="{FF2B5EF4-FFF2-40B4-BE49-F238E27FC236}">
                <a16:creationId xmlns:a16="http://schemas.microsoft.com/office/drawing/2014/main" id="{4FD31D0E-A379-939F-B7BA-C411D71C308F}"/>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E2AA5749-5E6F-3592-00B7-A16C342230A9}"/>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Collect data to understand main data users and providers attitude towards WSME data and serving the WSME market</a:t>
            </a:r>
          </a:p>
          <a:p>
            <a:pPr algn="just"/>
            <a:r>
              <a:rPr lang="en-US" sz="1600" dirty="0"/>
              <a:t>Compile a comprehensive summary report highlighting key findings, focusing on trends, gaps, and insights related to WMSMEs data and reporting.</a:t>
            </a:r>
          </a:p>
          <a:p>
            <a:pPr algn="just"/>
            <a:r>
              <a:rPr lang="en-US" sz="1600" dirty="0"/>
              <a:t>Strengthen relationships with FSPs and other key stakeholders</a:t>
            </a:r>
          </a:p>
        </p:txBody>
      </p:sp>
      <p:sp>
        <p:nvSpPr>
          <p:cNvPr id="16" name="Marcador de contenido 2">
            <a:extLst>
              <a:ext uri="{FF2B5EF4-FFF2-40B4-BE49-F238E27FC236}">
                <a16:creationId xmlns:a16="http://schemas.microsoft.com/office/drawing/2014/main" id="{08DB0303-9B29-9508-54C8-EF4E6098B517}"/>
              </a:ext>
            </a:extLst>
          </p:cNvPr>
          <p:cNvSpPr txBox="1">
            <a:spLocks/>
          </p:cNvSpPr>
          <p:nvPr/>
        </p:nvSpPr>
        <p:spPr>
          <a:xfrm>
            <a:off x="8075359" y="4381372"/>
            <a:ext cx="4162213" cy="215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US" sz="1800"/>
              <a:t>Survey designed and conducted</a:t>
            </a:r>
          </a:p>
          <a:p>
            <a:pPr algn="just">
              <a:buFont typeface="Wingdings" panose="05000000000000000000" pitchFamily="2" charset="2"/>
              <a:buChar char="q"/>
            </a:pPr>
            <a:r>
              <a:rPr lang="en-US" sz="1800"/>
              <a:t>Interviews conducted</a:t>
            </a:r>
          </a:p>
          <a:p>
            <a:pPr algn="just">
              <a:buFont typeface="Wingdings" panose="05000000000000000000" pitchFamily="2" charset="2"/>
              <a:buChar char="q"/>
            </a:pPr>
            <a:r>
              <a:rPr lang="en-US" sz="1800"/>
              <a:t>Summary report updated with insights and inputs from the interviews</a:t>
            </a:r>
          </a:p>
          <a:p>
            <a:pPr algn="just">
              <a:buFont typeface="Wingdings" panose="05000000000000000000" pitchFamily="2" charset="2"/>
              <a:buChar char="q"/>
            </a:pPr>
            <a:r>
              <a:rPr lang="en-US" sz="1800"/>
              <a:t>Update Data inventory to reflect any new learnings from Step 3 research</a:t>
            </a:r>
          </a:p>
        </p:txBody>
      </p:sp>
      <p:sp>
        <p:nvSpPr>
          <p:cNvPr id="11" name="Título 1">
            <a:extLst>
              <a:ext uri="{FF2B5EF4-FFF2-40B4-BE49-F238E27FC236}">
                <a16:creationId xmlns:a16="http://schemas.microsoft.com/office/drawing/2014/main" id="{555E4FE3-DAE7-563A-6F29-3190BF4E22C1}"/>
              </a:ext>
            </a:extLst>
          </p:cNvPr>
          <p:cNvSpPr txBox="1">
            <a:spLocks/>
          </p:cNvSpPr>
          <p:nvPr/>
        </p:nvSpPr>
        <p:spPr>
          <a:xfrm>
            <a:off x="448732" y="724194"/>
            <a:ext cx="10743141" cy="470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t>Step 3 – Collect information through surveys and interviews with key stakeholders</a:t>
            </a:r>
            <a:br>
              <a:rPr lang="en-US" dirty="0"/>
            </a:br>
            <a:endParaRPr lang="es-MX" dirty="0"/>
          </a:p>
        </p:txBody>
      </p:sp>
      <p:sp>
        <p:nvSpPr>
          <p:cNvPr id="4" name="CuadroTexto 3">
            <a:extLst>
              <a:ext uri="{FF2B5EF4-FFF2-40B4-BE49-F238E27FC236}">
                <a16:creationId xmlns:a16="http://schemas.microsoft.com/office/drawing/2014/main" id="{A1AF1B0E-6B72-2859-4EF0-D0110261D1D2}"/>
              </a:ext>
            </a:extLst>
          </p:cNvPr>
          <p:cNvSpPr txBox="1"/>
          <p:nvPr/>
        </p:nvSpPr>
        <p:spPr>
          <a:xfrm>
            <a:off x="7934325" y="6530108"/>
            <a:ext cx="4165252" cy="230832"/>
          </a:xfrm>
          <a:prstGeom prst="rect">
            <a:avLst/>
          </a:prstGeom>
          <a:noFill/>
        </p:spPr>
        <p:txBody>
          <a:bodyPr wrap="square">
            <a:spAutoFit/>
          </a:bodyPr>
          <a:lstStyle/>
          <a:p>
            <a:pPr algn="r"/>
            <a:r>
              <a:rPr lang="en-US" sz="900" i="1" dirty="0"/>
              <a:t>* – Template can be found in the annex</a:t>
            </a:r>
          </a:p>
        </p:txBody>
      </p:sp>
    </p:spTree>
    <p:extLst>
      <p:ext uri="{BB962C8B-B14F-4D97-AF65-F5344CB8AC3E}">
        <p14:creationId xmlns:p14="http://schemas.microsoft.com/office/powerpoint/2010/main" val="329274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EA35-33CA-0C51-330B-7E71909EC19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14F13FD-B9B8-E0BB-D99A-1C73D4548CC2}"/>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249AF8-3F78-F6AD-F4D7-0DF71449DB41}"/>
              </a:ext>
            </a:extLst>
          </p:cNvPr>
          <p:cNvSpPr>
            <a:spLocks noGrp="1"/>
          </p:cNvSpPr>
          <p:nvPr>
            <p:ph idx="1"/>
          </p:nvPr>
        </p:nvSpPr>
        <p:spPr>
          <a:xfrm>
            <a:off x="448734" y="1066070"/>
            <a:ext cx="7485591" cy="5063998"/>
          </a:xfrm>
        </p:spPr>
        <p:txBody>
          <a:bodyPr vert="horz" lIns="91440" tIns="45720" rIns="91440" bIns="45720" rtlCol="0" anchor="t">
            <a:normAutofit/>
          </a:bodyPr>
          <a:lstStyle/>
          <a:p>
            <a:pPr marL="0" indent="0" algn="just">
              <a:buNone/>
            </a:pPr>
            <a:r>
              <a:rPr lang="en-US" sz="1600" dirty="0"/>
              <a:t>Now it’s time to bring everything together into a visual map that shows how WMSME data flows within the local system. The goal here is to create a clear, easy-to-read representation of how stakeholders interact identifying the demand/supply side and the availability of disaggregated WMSME data by sex.</a:t>
            </a:r>
          </a:p>
          <a:p>
            <a:pPr marL="0" indent="0" algn="just">
              <a:buNone/>
            </a:pPr>
            <a:r>
              <a:rPr lang="en-US" sz="1600" dirty="0"/>
              <a:t>Here’s how to approach this step:</a:t>
            </a:r>
            <a:endParaRPr lang="en-US" sz="1600" dirty="0">
              <a:ea typeface="Calibri"/>
              <a:cs typeface="Calibri"/>
            </a:endParaRPr>
          </a:p>
          <a:p>
            <a:pPr algn="just"/>
            <a:r>
              <a:rPr lang="en-US" sz="1600" b="1" dirty="0"/>
              <a:t>Group Stakeholders by sector:</a:t>
            </a:r>
            <a:r>
              <a:rPr lang="en-US" sz="1600" dirty="0"/>
              <a:t> Group institutions, organizations, or other stakeholders in a way that reflects how the local financial system operates. Consider their roles and interactions within the WMSME ecosystem.</a:t>
            </a:r>
            <a:endParaRPr lang="en-US" sz="1600" dirty="0">
              <a:ea typeface="Calibri"/>
              <a:cs typeface="Calibri"/>
            </a:endParaRPr>
          </a:p>
          <a:p>
            <a:pPr algn="just"/>
            <a:r>
              <a:rPr lang="en-US" sz="1600" b="1" dirty="0"/>
              <a:t>Highlight Producers and Users of Data:</a:t>
            </a:r>
            <a:r>
              <a:rPr lang="en-US" sz="1600" dirty="0"/>
              <a:t> Clearly mark which stakeholders are producing data and which are using it. This helps to visualize the flow of information and understand its lifecycle.</a:t>
            </a:r>
            <a:endParaRPr lang="en-US" sz="1600" dirty="0">
              <a:ea typeface="Calibri"/>
              <a:cs typeface="Calibri"/>
            </a:endParaRPr>
          </a:p>
          <a:p>
            <a:pPr algn="just"/>
            <a:r>
              <a:rPr lang="en-US" sz="1600" b="1" dirty="0"/>
              <a:t>Map Sex-Disaggregated Data:</a:t>
            </a:r>
            <a:r>
              <a:rPr lang="en-US" sz="1600" dirty="0"/>
              <a:t> Differentiate between flows of sex-disaggregated and non-sex-disaggregated data. This distinction is critical for identifying areas where gender-related insights are lacking.</a:t>
            </a:r>
            <a:endParaRPr lang="en-US" sz="1600" dirty="0">
              <a:ea typeface="Calibri"/>
              <a:cs typeface="Calibri"/>
            </a:endParaRPr>
          </a:p>
          <a:p>
            <a:pPr algn="just"/>
            <a:r>
              <a:rPr lang="en-US" sz="1600" b="1" dirty="0"/>
              <a:t>Follow the Template</a:t>
            </a:r>
            <a:r>
              <a:rPr lang="en-US" sz="1600" dirty="0"/>
              <a:t> including shapes and legends: Use the provided template as a starting point to structure your map. This will ensure consistency and make it easier to communicate findings to others.</a:t>
            </a:r>
            <a:endParaRPr lang="en-US" sz="1600" dirty="0">
              <a:ea typeface="Calibri"/>
              <a:cs typeface="Calibri"/>
            </a:endParaRPr>
          </a:p>
          <a:p>
            <a:pPr marL="0" indent="0" algn="just">
              <a:buNone/>
            </a:pPr>
            <a:r>
              <a:rPr lang="en-US" sz="1600" dirty="0"/>
              <a:t>The map should help identify data gaps and priority actions at a glance, making it easier for everyone involved to align on next steps. </a:t>
            </a:r>
            <a:endParaRPr lang="en-US" sz="1600" dirty="0">
              <a:ea typeface="Calibri"/>
              <a:cs typeface="Calibri"/>
            </a:endParaRPr>
          </a:p>
        </p:txBody>
      </p:sp>
      <p:sp>
        <p:nvSpPr>
          <p:cNvPr id="6" name="Google Shape;326;p5">
            <a:extLst>
              <a:ext uri="{FF2B5EF4-FFF2-40B4-BE49-F238E27FC236}">
                <a16:creationId xmlns:a16="http://schemas.microsoft.com/office/drawing/2014/main" id="{5684D04F-5A8A-96DA-F8B3-E2C7882106F9}"/>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dirty="0">
                <a:solidFill>
                  <a:srgbClr val="170E32"/>
                </a:solidFill>
                <a:latin typeface="Arial Black"/>
                <a:sym typeface="Arial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Outcome</a:t>
            </a:r>
            <a:endParaRPr lang="en-US" b="1" dirty="0">
              <a:solidFill>
                <a:srgbClr val="170E32"/>
              </a:solidFill>
              <a:latin typeface="Arial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endParaRPr>
          </a:p>
        </p:txBody>
      </p:sp>
      <p:cxnSp>
        <p:nvCxnSpPr>
          <p:cNvPr id="8" name="Google Shape;328;p5">
            <a:extLst>
              <a:ext uri="{FF2B5EF4-FFF2-40B4-BE49-F238E27FC236}">
                <a16:creationId xmlns:a16="http://schemas.microsoft.com/office/drawing/2014/main" id="{C3403242-391F-F68B-6FAF-12A1D766B1CB}"/>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EAF6D516-9ADE-DED6-20CF-868BC13905FB}"/>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42F78F91-A1EF-E2D4-09BE-57982C3B1468}"/>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Checklist</a:t>
            </a:r>
            <a:endParaRPr lang="en-US" b="1">
              <a:solidFill>
                <a:srgbClr val="170E32"/>
              </a:solidFill>
              <a:latin typeface="Arial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endParaRPr>
          </a:p>
        </p:txBody>
      </p:sp>
      <p:cxnSp>
        <p:nvCxnSpPr>
          <p:cNvPr id="13" name="Google Shape;328;p5">
            <a:extLst>
              <a:ext uri="{FF2B5EF4-FFF2-40B4-BE49-F238E27FC236}">
                <a16:creationId xmlns:a16="http://schemas.microsoft.com/office/drawing/2014/main" id="{BB93AE7E-A514-1F44-042C-8E4F18E3CDB5}"/>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99AFDFEF-BDA2-CBD6-9C0A-511B057BA573}"/>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t>Visualized WMSME data ecosystem (data producers, data users, disaggregated WMSME data flow)</a:t>
            </a:r>
          </a:p>
          <a:p>
            <a:pPr algn="just"/>
            <a:r>
              <a:rPr lang="en-US" sz="1600"/>
              <a:t>Key data gaps and priority areas identified</a:t>
            </a:r>
          </a:p>
        </p:txBody>
      </p:sp>
      <p:sp>
        <p:nvSpPr>
          <p:cNvPr id="16" name="Marcador de contenido 2">
            <a:extLst>
              <a:ext uri="{FF2B5EF4-FFF2-40B4-BE49-F238E27FC236}">
                <a16:creationId xmlns:a16="http://schemas.microsoft.com/office/drawing/2014/main" id="{D43791C5-0BD4-C8A4-16A5-463C4767ABDF}"/>
              </a:ext>
            </a:extLst>
          </p:cNvPr>
          <p:cNvSpPr txBox="1">
            <a:spLocks/>
          </p:cNvSpPr>
          <p:nvPr/>
        </p:nvSpPr>
        <p:spPr>
          <a:xfrm>
            <a:off x="8075360" y="4381372"/>
            <a:ext cx="3943880" cy="215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US" sz="1800" dirty="0"/>
              <a:t>Map/data flowchart created</a:t>
            </a:r>
          </a:p>
          <a:p>
            <a:pPr algn="just">
              <a:buFont typeface="Wingdings" panose="05000000000000000000" pitchFamily="2" charset="2"/>
              <a:buChar char="q"/>
            </a:pPr>
            <a:r>
              <a:rPr lang="en-US" sz="1800" dirty="0"/>
              <a:t>Different data roles and data flows mapped within the chart</a:t>
            </a:r>
          </a:p>
          <a:p>
            <a:pPr algn="just">
              <a:buFont typeface="Wingdings" panose="05000000000000000000" pitchFamily="2" charset="2"/>
              <a:buChar char="q"/>
            </a:pPr>
            <a:r>
              <a:rPr lang="en-US" sz="1800" dirty="0"/>
              <a:t>Key data gaps template* filled out</a:t>
            </a:r>
          </a:p>
        </p:txBody>
      </p:sp>
      <p:sp>
        <p:nvSpPr>
          <p:cNvPr id="11" name="Título 1">
            <a:extLst>
              <a:ext uri="{FF2B5EF4-FFF2-40B4-BE49-F238E27FC236}">
                <a16:creationId xmlns:a16="http://schemas.microsoft.com/office/drawing/2014/main" id="{CC74E425-8066-5D32-CCEF-C8630ABE4D04}"/>
              </a:ext>
            </a:extLst>
          </p:cNvPr>
          <p:cNvSpPr txBox="1">
            <a:spLocks/>
          </p:cNvSpPr>
          <p:nvPr/>
        </p:nvSpPr>
        <p:spPr>
          <a:xfrm>
            <a:off x="448732" y="724194"/>
            <a:ext cx="10047817" cy="470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t>Step 4 – Visualize data flow and identify key data gaps and priority actions</a:t>
            </a:r>
          </a:p>
          <a:p>
            <a:endParaRPr lang="es-MX" dirty="0"/>
          </a:p>
        </p:txBody>
      </p:sp>
      <p:sp>
        <p:nvSpPr>
          <p:cNvPr id="4" name="CuadroTexto 3">
            <a:extLst>
              <a:ext uri="{FF2B5EF4-FFF2-40B4-BE49-F238E27FC236}">
                <a16:creationId xmlns:a16="http://schemas.microsoft.com/office/drawing/2014/main" id="{C18572D2-7C6A-9AEE-FEEF-184CD45E8F4B}"/>
              </a:ext>
            </a:extLst>
          </p:cNvPr>
          <p:cNvSpPr txBox="1"/>
          <p:nvPr/>
        </p:nvSpPr>
        <p:spPr>
          <a:xfrm>
            <a:off x="2115873" y="6533643"/>
            <a:ext cx="9983704" cy="230832"/>
          </a:xfrm>
          <a:prstGeom prst="rect">
            <a:avLst/>
          </a:prstGeom>
          <a:noFill/>
        </p:spPr>
        <p:txBody>
          <a:bodyPr wrap="square">
            <a:spAutoFit/>
          </a:bodyPr>
          <a:lstStyle/>
          <a:p>
            <a:pPr algn="r"/>
            <a:r>
              <a:rPr lang="en-US" sz="900" i="1" dirty="0"/>
              <a:t>* – Template can be found in the annex</a:t>
            </a:r>
            <a:endParaRPr lang="es-MX" sz="900" i="1" dirty="0"/>
          </a:p>
        </p:txBody>
      </p:sp>
    </p:spTree>
    <p:extLst>
      <p:ext uri="{BB962C8B-B14F-4D97-AF65-F5344CB8AC3E}">
        <p14:creationId xmlns:p14="http://schemas.microsoft.com/office/powerpoint/2010/main" val="212736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4EC4B-4CD2-F7CD-4FB0-48234B9605B1}"/>
              </a:ext>
            </a:extLst>
          </p:cNvPr>
          <p:cNvSpPr>
            <a:spLocks noGrp="1"/>
          </p:cNvSpPr>
          <p:nvPr>
            <p:ph type="title"/>
          </p:nvPr>
        </p:nvSpPr>
        <p:spPr/>
        <p:txBody>
          <a:bodyPr>
            <a:normAutofit fontScale="90000"/>
          </a:bodyPr>
          <a:lstStyle/>
          <a:p>
            <a:r>
              <a:rPr lang="en-US" dirty="0"/>
              <a:t>Annex 1 –  WMSME Data Mapping Guide and Template and Data Indicators Reference Guide</a:t>
            </a:r>
          </a:p>
        </p:txBody>
      </p:sp>
      <p:sp>
        <p:nvSpPr>
          <p:cNvPr id="5" name="Text Placeholder 4">
            <a:extLst>
              <a:ext uri="{FF2B5EF4-FFF2-40B4-BE49-F238E27FC236}">
                <a16:creationId xmlns:a16="http://schemas.microsoft.com/office/drawing/2014/main" id="{6B2EA870-CD17-7B2D-1236-B44700493F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778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BD50-8917-488A-5588-849EFDF0AEE0}"/>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19C2630F-7736-FCFC-E5B7-2524262A3AB2}"/>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310588FD-6A2A-0419-CF01-793D606ADA0D}"/>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56" name="Grupo 55">
            <a:extLst>
              <a:ext uri="{FF2B5EF4-FFF2-40B4-BE49-F238E27FC236}">
                <a16:creationId xmlns:a16="http://schemas.microsoft.com/office/drawing/2014/main" id="{922EC159-5D39-1B73-AE94-FF79222645D9}"/>
              </a:ext>
            </a:extLst>
          </p:cNvPr>
          <p:cNvGrpSpPr/>
          <p:nvPr/>
        </p:nvGrpSpPr>
        <p:grpSpPr>
          <a:xfrm>
            <a:off x="2418330" y="1174403"/>
            <a:ext cx="3881252" cy="3696908"/>
            <a:chOff x="2299062" y="1253915"/>
            <a:chExt cx="3881252" cy="3696908"/>
          </a:xfrm>
        </p:grpSpPr>
        <p:grpSp>
          <p:nvGrpSpPr>
            <p:cNvPr id="189" name="Group 6">
              <a:extLst>
                <a:ext uri="{FF2B5EF4-FFF2-40B4-BE49-F238E27FC236}">
                  <a16:creationId xmlns:a16="http://schemas.microsoft.com/office/drawing/2014/main" id="{BB2AE40E-20F7-8649-4CB6-8D861B55914C}"/>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7A34FCCF-A6E3-2391-5BFB-3BEB66ABEA23}"/>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1" name="TextBox 8">
                <a:extLst>
                  <a:ext uri="{FF2B5EF4-FFF2-40B4-BE49-F238E27FC236}">
                    <a16:creationId xmlns:a16="http://schemas.microsoft.com/office/drawing/2014/main" id="{58C20673-DF70-2DEC-E064-14D4D5000327}"/>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461C4329-DB6E-DF8B-452C-16415019EF74}"/>
                </a:ext>
              </a:extLst>
            </p:cNvPr>
            <p:cNvGrpSpPr/>
            <p:nvPr/>
          </p:nvGrpSpPr>
          <p:grpSpPr>
            <a:xfrm>
              <a:off x="2785277" y="1253915"/>
              <a:ext cx="2915817" cy="524609"/>
              <a:chOff x="0" y="82167"/>
              <a:chExt cx="1267121" cy="302279"/>
            </a:xfrm>
          </p:grpSpPr>
          <p:sp>
            <p:nvSpPr>
              <p:cNvPr id="199" name="Freeform 16">
                <a:extLst>
                  <a:ext uri="{FF2B5EF4-FFF2-40B4-BE49-F238E27FC236}">
                    <a16:creationId xmlns:a16="http://schemas.microsoft.com/office/drawing/2014/main" id="{3CBB7C86-79BD-827A-1E2E-94114899DD50}"/>
                  </a:ext>
                </a:extLst>
              </p:cNvPr>
              <p:cNvSpPr/>
              <p:nvPr/>
            </p:nvSpPr>
            <p:spPr>
              <a:xfrm>
                <a:off x="2763" y="108416"/>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dirty="0"/>
              </a:p>
            </p:txBody>
          </p:sp>
          <p:sp>
            <p:nvSpPr>
              <p:cNvPr id="200" name="TextBox 17">
                <a:extLst>
                  <a:ext uri="{FF2B5EF4-FFF2-40B4-BE49-F238E27FC236}">
                    <a16:creationId xmlns:a16="http://schemas.microsoft.com/office/drawing/2014/main" id="{B52BDD95-9E57-4476-64A0-1C6F3E7F6D6A}"/>
                  </a:ext>
                </a:extLst>
              </p:cNvPr>
              <p:cNvSpPr txBox="1"/>
              <p:nvPr/>
            </p:nvSpPr>
            <p:spPr>
              <a:xfrm>
                <a:off x="0" y="82167"/>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9E321634-5B95-B0E7-61CB-8BDD754AE68D}"/>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084E1A95-76BE-778F-C9C2-E2B48ACC522A}"/>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dirty="0"/>
              </a:p>
            </p:txBody>
          </p:sp>
          <p:sp>
            <p:nvSpPr>
              <p:cNvPr id="209" name="TextBox 26">
                <a:extLst>
                  <a:ext uri="{FF2B5EF4-FFF2-40B4-BE49-F238E27FC236}">
                    <a16:creationId xmlns:a16="http://schemas.microsoft.com/office/drawing/2014/main" id="{0819C62D-E98B-36CF-0F50-5A5EF20764D7}"/>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B9DAFC3D-9437-CE66-F2D5-0017BCA05704}"/>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E3084775-C18D-7091-484F-D7A529490B73}"/>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a:p>
            </p:txBody>
          </p:sp>
          <p:sp>
            <p:nvSpPr>
              <p:cNvPr id="212" name="TextBox 29">
                <a:extLst>
                  <a:ext uri="{FF2B5EF4-FFF2-40B4-BE49-F238E27FC236}">
                    <a16:creationId xmlns:a16="http://schemas.microsoft.com/office/drawing/2014/main" id="{D7EACC86-2D2B-45A4-4E97-4B3CBAB9F317}"/>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748EEAE5-8ABD-152E-B484-2E4630B526D7}"/>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711B7D5C-D735-4438-001B-C67CD4B7D2E6}"/>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FE4BF535-01ED-9E7B-942C-616B5CA9CD4E}"/>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64EEA59E-DDC9-C7FB-7089-90EE5407A4A6}"/>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01FD353B-4FBC-8930-1322-ACF2A2B02A87}"/>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026B5C7D-BDD8-A92C-0D8B-BE6291C607C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DEDC28EF-F4EE-AE6D-5E03-945E2F3CDEA8}"/>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C098C077-B18C-26D8-4C8D-5D21FE5293FD}"/>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7F7044BB-4276-BC5A-1270-B0361488434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7B436123-FBFE-E03D-9FEA-860B45822BB8}"/>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416281F0-4FF6-B144-4F2C-3081C0845876}"/>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D56CBE57-D231-0F0F-295B-692B6F10A301}"/>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A154FD3C-373E-F681-B34B-83CF3C703CEC}"/>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C2DD0523-F541-8711-7C68-18ADF57FA0DA}"/>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E0418DC5-5A65-2947-E8FE-177D582AEC9E}"/>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2AF674A3-C50F-7E84-614A-EC1D046B7FBA}"/>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A19F4E61-098C-49EE-6AE3-61CB255BCCFB}"/>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62BEADF0-9E2B-7522-C957-EB3122593E39}"/>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BC913730-00EF-7FE1-0870-1331E72953B9}"/>
                </a:ext>
              </a:extLst>
            </p:cNvPr>
            <p:cNvGrpSpPr/>
            <p:nvPr/>
          </p:nvGrpSpPr>
          <p:grpSpPr>
            <a:xfrm>
              <a:off x="3332172" y="3722037"/>
              <a:ext cx="828864" cy="540240"/>
              <a:chOff x="3181400" y="3722037"/>
              <a:chExt cx="911750" cy="540240"/>
            </a:xfrm>
          </p:grpSpPr>
          <p:grpSp>
            <p:nvGrpSpPr>
              <p:cNvPr id="225" name="Group 42">
                <a:extLst>
                  <a:ext uri="{FF2B5EF4-FFF2-40B4-BE49-F238E27FC236}">
                    <a16:creationId xmlns:a16="http://schemas.microsoft.com/office/drawing/2014/main" id="{BB246A0C-51AB-9FA0-D2A4-32BFCEB3B57B}"/>
                  </a:ext>
                </a:extLst>
              </p:cNvPr>
              <p:cNvGrpSpPr/>
              <p:nvPr/>
            </p:nvGrpSpPr>
            <p:grpSpPr>
              <a:xfrm>
                <a:off x="3181400" y="3722037"/>
                <a:ext cx="911750" cy="540240"/>
                <a:chOff x="0" y="0"/>
                <a:chExt cx="396217" cy="234771"/>
              </a:xfrm>
            </p:grpSpPr>
            <p:sp>
              <p:nvSpPr>
                <p:cNvPr id="226" name="Freeform 43">
                  <a:extLst>
                    <a:ext uri="{FF2B5EF4-FFF2-40B4-BE49-F238E27FC236}">
                      <a16:creationId xmlns:a16="http://schemas.microsoft.com/office/drawing/2014/main" id="{6BCBC991-FDB5-FB4F-B737-39D198C0CA79}"/>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4CD87F39-7667-3D9D-37E5-637B9353A421}"/>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1CCD890C-59B3-6119-F96B-861A8222BE8B}"/>
                  </a:ext>
                </a:extLst>
              </p:cNvPr>
              <p:cNvSpPr txBox="1"/>
              <p:nvPr/>
            </p:nvSpPr>
            <p:spPr>
              <a:xfrm>
                <a:off x="3284896" y="3852259"/>
                <a:ext cx="704258" cy="27979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BDE0934F-63AD-7E1F-BDC1-03887F13725A}"/>
                </a:ext>
              </a:extLst>
            </p:cNvPr>
            <p:cNvGrpSpPr/>
            <p:nvPr/>
          </p:nvGrpSpPr>
          <p:grpSpPr>
            <a:xfrm>
              <a:off x="4293542" y="3722037"/>
              <a:ext cx="911750" cy="540240"/>
              <a:chOff x="4373054" y="3722037"/>
              <a:chExt cx="911750" cy="540240"/>
            </a:xfrm>
          </p:grpSpPr>
          <p:grpSp>
            <p:nvGrpSpPr>
              <p:cNvPr id="228" name="Group 45">
                <a:extLst>
                  <a:ext uri="{FF2B5EF4-FFF2-40B4-BE49-F238E27FC236}">
                    <a16:creationId xmlns:a16="http://schemas.microsoft.com/office/drawing/2014/main" id="{379D0FC2-C37C-4FF7-F9D7-B8552943BEC1}"/>
                  </a:ext>
                </a:extLst>
              </p:cNvPr>
              <p:cNvGrpSpPr/>
              <p:nvPr/>
            </p:nvGrpSpPr>
            <p:grpSpPr>
              <a:xfrm>
                <a:off x="4373054" y="3722037"/>
                <a:ext cx="911750" cy="540240"/>
                <a:chOff x="0" y="0"/>
                <a:chExt cx="396217" cy="234771"/>
              </a:xfrm>
            </p:grpSpPr>
            <p:sp>
              <p:nvSpPr>
                <p:cNvPr id="230" name="TextBox 47">
                  <a:extLst>
                    <a:ext uri="{FF2B5EF4-FFF2-40B4-BE49-F238E27FC236}">
                      <a16:creationId xmlns:a16="http://schemas.microsoft.com/office/drawing/2014/main" id="{3322D4D3-0225-AD66-3846-A03A199F4642}"/>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E9794EA6-20AD-0269-5A5A-34A1D9D51790}"/>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C856BE5F-B41E-E267-AA83-6DD27DA33595}"/>
                  </a:ext>
                </a:extLst>
              </p:cNvPr>
              <p:cNvSpPr txBox="1"/>
              <p:nvPr/>
            </p:nvSpPr>
            <p:spPr>
              <a:xfrm>
                <a:off x="4436420" y="3792394"/>
                <a:ext cx="813990" cy="419695"/>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21A38301-7F58-E649-8F8F-591B3761236F}"/>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3AFC4F6B-9F52-4478-6E4C-194969FBA4E5}"/>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C14537A5-C597-C964-3349-F53345E72FA6}"/>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8712AD8F-2569-3DA2-4CB5-08645112D511}"/>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A1806B15-B5F0-5873-4582-65A51F546612}"/>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1298630B-1D0E-53B5-1931-8AC511EC0249}"/>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A</a:t>
            </a:r>
          </a:p>
        </p:txBody>
      </p:sp>
      <p:sp>
        <p:nvSpPr>
          <p:cNvPr id="2" name="TextBox 51">
            <a:extLst>
              <a:ext uri="{FF2B5EF4-FFF2-40B4-BE49-F238E27FC236}">
                <a16:creationId xmlns:a16="http://schemas.microsoft.com/office/drawing/2014/main" id="{B06EEA76-A193-D60C-DC30-82E5B7D6EF50}"/>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3A0E4A12-E38F-A505-BE85-6A51EDA86E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grpSp>
        <p:nvGrpSpPr>
          <p:cNvPr id="57" name="Group 91">
            <a:extLst>
              <a:ext uri="{FF2B5EF4-FFF2-40B4-BE49-F238E27FC236}">
                <a16:creationId xmlns:a16="http://schemas.microsoft.com/office/drawing/2014/main" id="{9B7AF967-51D0-3969-B3A4-8825F635DEDA}"/>
              </a:ext>
            </a:extLst>
          </p:cNvPr>
          <p:cNvGrpSpPr/>
          <p:nvPr/>
        </p:nvGrpSpPr>
        <p:grpSpPr>
          <a:xfrm>
            <a:off x="212720" y="5042991"/>
            <a:ext cx="8366044" cy="782296"/>
            <a:chOff x="-5713" y="-47625"/>
            <a:chExt cx="4900607" cy="309055"/>
          </a:xfrm>
        </p:grpSpPr>
        <p:sp>
          <p:nvSpPr>
            <p:cNvPr id="58" name="Freeform 92">
              <a:extLst>
                <a:ext uri="{FF2B5EF4-FFF2-40B4-BE49-F238E27FC236}">
                  <a16:creationId xmlns:a16="http://schemas.microsoft.com/office/drawing/2014/main" id="{F0A9A302-2372-A875-707B-5DB380E532BC}"/>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59" name="TextBox 93">
              <a:extLst>
                <a:ext uri="{FF2B5EF4-FFF2-40B4-BE49-F238E27FC236}">
                  <a16:creationId xmlns:a16="http://schemas.microsoft.com/office/drawing/2014/main" id="{DB334F9F-46CE-69B2-0E41-DDD00964D79F}"/>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60" name="Group 6">
            <a:extLst>
              <a:ext uri="{FF2B5EF4-FFF2-40B4-BE49-F238E27FC236}">
                <a16:creationId xmlns:a16="http://schemas.microsoft.com/office/drawing/2014/main" id="{A4A7AA1A-11EE-4FE5-055F-27BFF095DB6F}"/>
              </a:ext>
            </a:extLst>
          </p:cNvPr>
          <p:cNvGrpSpPr/>
          <p:nvPr/>
        </p:nvGrpSpPr>
        <p:grpSpPr>
          <a:xfrm>
            <a:off x="1082589" y="5340805"/>
            <a:ext cx="1163285" cy="307777"/>
            <a:chOff x="1466215" y="6248483"/>
            <a:chExt cx="1163285" cy="307777"/>
          </a:xfrm>
        </p:grpSpPr>
        <p:grpSp>
          <p:nvGrpSpPr>
            <p:cNvPr id="61" name="Group 109">
              <a:extLst>
                <a:ext uri="{FF2B5EF4-FFF2-40B4-BE49-F238E27FC236}">
                  <a16:creationId xmlns:a16="http://schemas.microsoft.com/office/drawing/2014/main" id="{A74C0B7F-EE13-CFED-0F4C-CF41684E6C87}"/>
                </a:ext>
              </a:extLst>
            </p:cNvPr>
            <p:cNvGrpSpPr/>
            <p:nvPr/>
          </p:nvGrpSpPr>
          <p:grpSpPr>
            <a:xfrm>
              <a:off x="1466215" y="6309745"/>
              <a:ext cx="190500" cy="190500"/>
              <a:chOff x="0" y="0"/>
              <a:chExt cx="75259" cy="75259"/>
            </a:xfrm>
          </p:grpSpPr>
          <p:sp>
            <p:nvSpPr>
              <p:cNvPr id="63" name="Freeform 110">
                <a:extLst>
                  <a:ext uri="{FF2B5EF4-FFF2-40B4-BE49-F238E27FC236}">
                    <a16:creationId xmlns:a16="http://schemas.microsoft.com/office/drawing/2014/main" id="{5D92FECB-7D43-65F2-9158-603C345403C7}"/>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128" name="TextBox 111">
                <a:extLst>
                  <a:ext uri="{FF2B5EF4-FFF2-40B4-BE49-F238E27FC236}">
                    <a16:creationId xmlns:a16="http://schemas.microsoft.com/office/drawing/2014/main" id="{814D6907-5787-3F3E-4019-E27AC713C0B2}"/>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62" name="TextBox 123">
              <a:extLst>
                <a:ext uri="{FF2B5EF4-FFF2-40B4-BE49-F238E27FC236}">
                  <a16:creationId xmlns:a16="http://schemas.microsoft.com/office/drawing/2014/main" id="{E666B961-DFE5-3056-4814-4EBB625739F8}"/>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130" name="TextBox 132">
            <a:extLst>
              <a:ext uri="{FF2B5EF4-FFF2-40B4-BE49-F238E27FC236}">
                <a16:creationId xmlns:a16="http://schemas.microsoft.com/office/drawing/2014/main" id="{6536AF2D-77C4-AA3A-6DE5-C75A660656A3}"/>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a:solidFill>
                  <a:srgbClr val="FFFFFF"/>
                </a:solidFill>
                <a:latin typeface="Arial"/>
                <a:ea typeface="Arial"/>
                <a:cs typeface="Arial"/>
                <a:sym typeface="Arial"/>
              </a:rPr>
              <a:t>LEGEND:</a:t>
            </a:r>
          </a:p>
        </p:txBody>
      </p:sp>
      <p:sp>
        <p:nvSpPr>
          <p:cNvPr id="10" name="TextBox 119">
            <a:extLst>
              <a:ext uri="{FF2B5EF4-FFF2-40B4-BE49-F238E27FC236}">
                <a16:creationId xmlns:a16="http://schemas.microsoft.com/office/drawing/2014/main" id="{13DD95DD-100E-99C5-3B66-1E0008ADC19B}"/>
              </a:ext>
            </a:extLst>
          </p:cNvPr>
          <p:cNvSpPr txBox="1"/>
          <p:nvPr/>
        </p:nvSpPr>
        <p:spPr>
          <a:xfrm>
            <a:off x="8813152" y="1432031"/>
            <a:ext cx="3200404" cy="3939540"/>
          </a:xfrm>
          <a:prstGeom prst="rect">
            <a:avLst/>
          </a:prstGeom>
        </p:spPr>
        <p:txBody>
          <a:bodyPr wrap="square" lIns="0" tIns="0" rIns="0" bIns="0" rtlCol="0" anchor="t">
            <a:spAutoFit/>
          </a:bodyPr>
          <a:lstStyle/>
          <a:p>
            <a:pPr marL="342900" indent="-342900" algn="just">
              <a:buAutoNum type="arabicParenR"/>
            </a:pPr>
            <a:r>
              <a:rPr lang="en-US" sz="1600" dirty="0">
                <a:solidFill>
                  <a:schemeClr val="bg1"/>
                </a:solidFill>
              </a:rPr>
              <a:t>Start off the visualization / mapping by collecting and adding the data providers. </a:t>
            </a:r>
          </a:p>
          <a:p>
            <a:pPr marL="342900" indent="-342900" algn="just">
              <a:buAutoNum type="arabicParenR"/>
            </a:pPr>
            <a:endParaRPr lang="en-US" sz="1600" dirty="0">
              <a:solidFill>
                <a:schemeClr val="bg1"/>
              </a:solidFill>
            </a:endParaRPr>
          </a:p>
          <a:p>
            <a:pPr marL="342900" indent="-342900" algn="just">
              <a:buFontTx/>
              <a:buAutoNum type="arabicParenR"/>
            </a:pPr>
            <a:r>
              <a:rPr lang="en-US" sz="1600" dirty="0">
                <a:solidFill>
                  <a:schemeClr val="bg1"/>
                </a:solidFill>
              </a:rPr>
              <a:t>Besides the FSPs, list other stakeholders generating data relevant for the SMEs (e.g., # of FTEs, annual turnover, ownership / management structure)</a:t>
            </a:r>
          </a:p>
          <a:p>
            <a:pPr marL="342900" indent="-342900" algn="just">
              <a:buFontTx/>
              <a:buAutoNum type="arabicParenR"/>
            </a:pPr>
            <a:endParaRPr lang="en-US" sz="1600" dirty="0">
              <a:solidFill>
                <a:schemeClr val="bg1"/>
              </a:solidFill>
            </a:endParaRPr>
          </a:p>
          <a:p>
            <a:pPr marL="342900" indent="-342900" algn="just">
              <a:buFontTx/>
              <a:buAutoNum type="arabicParenR"/>
            </a:pPr>
            <a:r>
              <a:rPr lang="en-US" sz="1600" dirty="0">
                <a:solidFill>
                  <a:schemeClr val="bg1"/>
                </a:solidFill>
              </a:rPr>
              <a:t>You can refer to the stakeholder list in the Stakeholder Template (see Annex 2). This list represents a non-exhaustive selection of key stakeholders, outlining commonly involved parties.</a:t>
            </a:r>
          </a:p>
        </p:txBody>
      </p:sp>
    </p:spTree>
    <p:extLst>
      <p:ext uri="{BB962C8B-B14F-4D97-AF65-F5344CB8AC3E}">
        <p14:creationId xmlns:p14="http://schemas.microsoft.com/office/powerpoint/2010/main" val="379906958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9B2068"/>
      </a:accent2>
      <a:accent3>
        <a:srgbClr val="800080"/>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C62E0-1964-416E-9F48-1488685569A8}">
  <ds:schemaRefs>
    <ds:schemaRef ds:uri="http://schemas.microsoft.com/sharepoint/v3/contenttype/forms"/>
  </ds:schemaRefs>
</ds:datastoreItem>
</file>

<file path=customXml/itemProps2.xml><?xml version="1.0" encoding="utf-8"?>
<ds:datastoreItem xmlns:ds="http://schemas.openxmlformats.org/officeDocument/2006/customXml" ds:itemID="{F40A33B1-5B8E-4873-80E4-0D70F59CBF94}">
  <ds:schemaRefs>
    <ds:schemaRef ds:uri="http://purl.org/dc/elements/1.1/"/>
    <ds:schemaRef ds:uri="http://schemas.openxmlformats.org/package/2006/metadata/core-properties"/>
    <ds:schemaRef ds:uri="806bd97b-199c-451f-a468-324424410b3c"/>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http://www.w3.org/XML/1998/namespace"/>
    <ds:schemaRef ds:uri="fc5acc4e-0c25-495a-afe8-cebdbe1b35e5"/>
    <ds:schemaRef ds:uri="3e02667f-0271-471b-bd6e-11a2e16def1d"/>
    <ds:schemaRef ds:uri="http://schemas.microsoft.com/sharepoint/v3"/>
  </ds:schemaRefs>
</ds:datastoreItem>
</file>

<file path=customXml/itemProps3.xml><?xml version="1.0" encoding="utf-8"?>
<ds:datastoreItem xmlns:ds="http://schemas.openxmlformats.org/officeDocument/2006/customXml" ds:itemID="{022B2A91-E5A1-4B38-B826-10DFD816B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3254</TotalTime>
  <Words>4287</Words>
  <Application>Microsoft Office PowerPoint</Application>
  <PresentationFormat>Widescreen</PresentationFormat>
  <Paragraphs>397</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Aptos Narrow</vt:lpstr>
      <vt:lpstr>Arial</vt:lpstr>
      <vt:lpstr>Arial Black</vt:lpstr>
      <vt:lpstr>Calibri</vt:lpstr>
      <vt:lpstr>Calibri (MS)</vt:lpstr>
      <vt:lpstr>Calibri (MS) Bold</vt:lpstr>
      <vt:lpstr>Calibri Light</vt:lpstr>
      <vt:lpstr>FUTURA MEDIUM</vt:lpstr>
      <vt:lpstr>Georgia</vt:lpstr>
      <vt:lpstr>Helvetica Neue</vt:lpstr>
      <vt:lpstr>Wingdings</vt:lpstr>
      <vt:lpstr>Office Theme</vt:lpstr>
      <vt:lpstr>WE Finance Code WMSME Data Mapping Guidelines </vt:lpstr>
      <vt:lpstr>PowerPoint Presentation</vt:lpstr>
      <vt:lpstr>Background: framework for implementing the WE Finance Code</vt:lpstr>
      <vt:lpstr>Step 2 – Identify WMSME data producers and users  </vt:lpstr>
      <vt:lpstr>Step 1 – Define goals and desired outcomes </vt:lpstr>
      <vt:lpstr>PowerPoint Presentation</vt:lpstr>
      <vt:lpstr>PowerPoint Presentation</vt:lpstr>
      <vt:lpstr>Annex 1 –  WMSME Data Mapping Guide and Template and Data Indicators Reference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 2 –  Stakeholder List</vt:lpstr>
      <vt:lpstr>Stakeholder list</vt:lpstr>
      <vt:lpstr>Annex 3 –  Other Templates</vt:lpstr>
      <vt:lpstr>Click on the links below to download the editable templates for:</vt:lpstr>
      <vt:lpstr>PowerPoint Presentation</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through Empowerment</dc:title>
  <dc:creator>istvan.szepesy@consumercentrix.ch</dc:creator>
  <cp:lastModifiedBy>Suzanne Perez</cp:lastModifiedBy>
  <cp:revision>2</cp:revision>
  <dcterms:created xsi:type="dcterms:W3CDTF">2024-06-05T18:26:53Z</dcterms:created>
  <dcterms:modified xsi:type="dcterms:W3CDTF">2025-05-22T13:50:27Z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