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71"/>
  </p:notesMasterIdLst>
  <p:sldIdLst>
    <p:sldId id="365" r:id="rId5"/>
    <p:sldId id="16090" r:id="rId6"/>
    <p:sldId id="4803" r:id="rId7"/>
    <p:sldId id="4780" r:id="rId8"/>
    <p:sldId id="4804" r:id="rId9"/>
    <p:sldId id="2147374507" r:id="rId10"/>
    <p:sldId id="2147374519" r:id="rId11"/>
    <p:sldId id="2147374511" r:id="rId12"/>
    <p:sldId id="4798" r:id="rId13"/>
    <p:sldId id="4769" r:id="rId14"/>
    <p:sldId id="4824" r:id="rId15"/>
    <p:sldId id="16097" r:id="rId16"/>
    <p:sldId id="2147374509" r:id="rId17"/>
    <p:sldId id="4799" r:id="rId18"/>
    <p:sldId id="4800" r:id="rId19"/>
    <p:sldId id="2147374512" r:id="rId20"/>
    <p:sldId id="2147374514" r:id="rId21"/>
    <p:sldId id="2147374515" r:id="rId22"/>
    <p:sldId id="4776" r:id="rId23"/>
    <p:sldId id="4815" r:id="rId24"/>
    <p:sldId id="4781" r:id="rId25"/>
    <p:sldId id="4816" r:id="rId26"/>
    <p:sldId id="4782" r:id="rId27"/>
    <p:sldId id="4817" r:id="rId28"/>
    <p:sldId id="4783" r:id="rId29"/>
    <p:sldId id="4818" r:id="rId30"/>
    <p:sldId id="4830" r:id="rId31"/>
    <p:sldId id="4831" r:id="rId32"/>
    <p:sldId id="16096" r:id="rId33"/>
    <p:sldId id="2147374510" r:id="rId34"/>
    <p:sldId id="4801" r:id="rId35"/>
    <p:sldId id="4802" r:id="rId36"/>
    <p:sldId id="4383" r:id="rId37"/>
    <p:sldId id="2147374516" r:id="rId38"/>
    <p:sldId id="4788" r:id="rId39"/>
    <p:sldId id="4819" r:id="rId40"/>
    <p:sldId id="4785" r:id="rId41"/>
    <p:sldId id="4821" r:id="rId42"/>
    <p:sldId id="4832" r:id="rId43"/>
    <p:sldId id="4833" r:id="rId44"/>
    <p:sldId id="4786" r:id="rId45"/>
    <p:sldId id="4822" r:id="rId46"/>
    <p:sldId id="4787" r:id="rId47"/>
    <p:sldId id="4823" r:id="rId48"/>
    <p:sldId id="4834" r:id="rId49"/>
    <p:sldId id="4835" r:id="rId50"/>
    <p:sldId id="16092" r:id="rId51"/>
    <p:sldId id="2147374508" r:id="rId52"/>
    <p:sldId id="4796" r:id="rId53"/>
    <p:sldId id="4790" r:id="rId54"/>
    <p:sldId id="4795" r:id="rId55"/>
    <p:sldId id="4793" r:id="rId56"/>
    <p:sldId id="4791" r:id="rId57"/>
    <p:sldId id="4771" r:id="rId58"/>
    <p:sldId id="4810" r:id="rId59"/>
    <p:sldId id="4772" r:id="rId60"/>
    <p:sldId id="4811" r:id="rId61"/>
    <p:sldId id="4773" r:id="rId62"/>
    <p:sldId id="4812" r:id="rId63"/>
    <p:sldId id="4774" r:id="rId64"/>
    <p:sldId id="4813" r:id="rId65"/>
    <p:sldId id="4775" r:id="rId66"/>
    <p:sldId id="4814" r:id="rId67"/>
    <p:sldId id="2147374521" r:id="rId68"/>
    <p:sldId id="2147374520" r:id="rId69"/>
    <p:sldId id="16086" r:id="rId70"/>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4A5534-0EBB-30CB-4933-EDD61A14E879}" name="Zsofia Zambo" initials="ZZ" userId="9a60003679d68f59" providerId="Windows Live"/>
  <p188:author id="{8FA21B35-12FA-51BB-9A0F-BF8F9664692B}" name="Wendy Teleki" initials="WT" userId="S::wteleki@worldbank.org::9546bf58-4b62-4bd3-89ba-4458cba74195" providerId="AD"/>
  <p188:author id="{1463725D-64B2-F058-D7F7-F5F8F111B829}" name="Diana Ioana Dezso" initials="DD" userId="S::ddezso@worldbank.org::743fdfd2-500d-4699-8b0d-9615252771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EE"/>
    <a:srgbClr val="FFFF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295BA-90A1-DC80-E537-9EE2FB1F368B}" v="3" dt="2025-05-16T15:32:27.238"/>
    <p1510:client id="{5B3CF22D-27C7-ACF5-6404-1079C068C503}" v="87" dt="2025-05-15T14:50:30.322"/>
    <p1510:client id="{82A6C8E8-9C8A-2911-14CC-848D324EDD9A}" v="2275" dt="2025-05-15T23:17:45.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4" autoAdjust="0"/>
    <p:restoredTop sz="93447" autoAdjust="0"/>
  </p:normalViewPr>
  <p:slideViewPr>
    <p:cSldViewPr snapToGrid="0">
      <p:cViewPr varScale="1">
        <p:scale>
          <a:sx n="60" d="100"/>
          <a:sy n="60" d="100"/>
        </p:scale>
        <p:origin x="648"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Ioana Dezso" userId="S::ddezso@worldbank.org::743fdfd2-500d-4699-8b0d-961525277147" providerId="AD" clId="Web-{4255FD1B-03AF-BD4E-9C40-8DCBF6DADFC5}"/>
    <pc:docChg chg="mod">
      <pc:chgData name="Diana Ioana Dezso" userId="S::ddezso@worldbank.org::743fdfd2-500d-4699-8b0d-961525277147" providerId="AD" clId="Web-{4255FD1B-03AF-BD4E-9C40-8DCBF6DADFC5}" dt="2025-04-30T12:41:55.437" v="0"/>
      <pc:docMkLst>
        <pc:docMk/>
      </pc:docMkLst>
    </pc:docChg>
  </pc:docChgLst>
  <pc:docChgLst>
    <pc:chgData name="Diana Ioana Dezso" userId="S::ddezso@worldbank.org::743fdfd2-500d-4699-8b0d-961525277147" providerId="AD" clId="Web-{5B3CF22D-27C7-ACF5-6404-1079C068C503}"/>
    <pc:docChg chg="modSld">
      <pc:chgData name="Diana Ioana Dezso" userId="S::ddezso@worldbank.org::743fdfd2-500d-4699-8b0d-961525277147" providerId="AD" clId="Web-{5B3CF22D-27C7-ACF5-6404-1079C068C503}" dt="2025-05-15T14:53:54.267" v="172"/>
      <pc:docMkLst>
        <pc:docMk/>
      </pc:docMkLst>
      <pc:sldChg chg="modSp">
        <pc:chgData name="Diana Ioana Dezso" userId="S::ddezso@worldbank.org::743fdfd2-500d-4699-8b0d-961525277147" providerId="AD" clId="Web-{5B3CF22D-27C7-ACF5-6404-1079C068C503}" dt="2025-05-15T14:42:15.961" v="20" actId="20577"/>
        <pc:sldMkLst>
          <pc:docMk/>
          <pc:sldMk cId="1036237239" sldId="365"/>
        </pc:sldMkLst>
        <pc:spChg chg="mod">
          <ac:chgData name="Diana Ioana Dezso" userId="S::ddezso@worldbank.org::743fdfd2-500d-4699-8b0d-961525277147" providerId="AD" clId="Web-{5B3CF22D-27C7-ACF5-6404-1079C068C503}" dt="2025-05-15T14:42:15.961" v="20" actId="20577"/>
          <ac:spMkLst>
            <pc:docMk/>
            <pc:sldMk cId="1036237239" sldId="365"/>
            <ac:spMk id="227" creationId="{00000000-0000-0000-0000-000000000000}"/>
          </ac:spMkLst>
        </pc:spChg>
      </pc:sldChg>
      <pc:sldChg chg="modSp mod setBg modNotes">
        <pc:chgData name="Diana Ioana Dezso" userId="S::ddezso@worldbank.org::743fdfd2-500d-4699-8b0d-961525277147" providerId="AD" clId="Web-{5B3CF22D-27C7-ACF5-6404-1079C068C503}" dt="2025-05-15T14:53:54.267" v="172"/>
        <pc:sldMkLst>
          <pc:docMk/>
          <pc:sldMk cId="2704655293" sldId="16090"/>
        </pc:sldMkLst>
        <pc:spChg chg="mod">
          <ac:chgData name="Diana Ioana Dezso" userId="S::ddezso@worldbank.org::743fdfd2-500d-4699-8b0d-961525277147" providerId="AD" clId="Web-{5B3CF22D-27C7-ACF5-6404-1079C068C503}" dt="2025-05-15T14:50:30.338" v="57" actId="20577"/>
          <ac:spMkLst>
            <pc:docMk/>
            <pc:sldMk cId="2704655293" sldId="16090"/>
            <ac:spMk id="4" creationId="{E9975E39-3A19-5753-9E5F-A37448B61849}"/>
          </ac:spMkLst>
        </pc:spChg>
        <pc:spChg chg="mod">
          <ac:chgData name="Diana Ioana Dezso" userId="S::ddezso@worldbank.org::743fdfd2-500d-4699-8b0d-961525277147" providerId="AD" clId="Web-{5B3CF22D-27C7-ACF5-6404-1079C068C503}" dt="2025-05-15T14:48:41.037" v="38" actId="20577"/>
          <ac:spMkLst>
            <pc:docMk/>
            <pc:sldMk cId="2704655293" sldId="16090"/>
            <ac:spMk id="5" creationId="{2041F306-702F-6F69-E436-C91FEE0CABB7}"/>
          </ac:spMkLst>
        </pc:spChg>
        <pc:spChg chg="mod">
          <ac:chgData name="Diana Ioana Dezso" userId="S::ddezso@worldbank.org::743fdfd2-500d-4699-8b0d-961525277147" providerId="AD" clId="Web-{5B3CF22D-27C7-ACF5-6404-1079C068C503}" dt="2025-05-15T14:50:14.228" v="55" actId="20577"/>
          <ac:spMkLst>
            <pc:docMk/>
            <pc:sldMk cId="2704655293" sldId="16090"/>
            <ac:spMk id="6" creationId="{BE7BD5EC-CDFA-F52E-B36C-E694826BC8EB}"/>
          </ac:spMkLst>
        </pc:spChg>
      </pc:sldChg>
    </pc:docChg>
  </pc:docChgLst>
  <pc:docChgLst>
    <pc:chgData name="Diana Ioana Dezso" userId="S::ddezso@worldbank.org::743fdfd2-500d-4699-8b0d-961525277147" providerId="AD" clId="Web-{82A6C8E8-9C8A-2911-14CC-848D324EDD9A}"/>
    <pc:docChg chg="addSld delSld modSld">
      <pc:chgData name="Diana Ioana Dezso" userId="S::ddezso@worldbank.org::743fdfd2-500d-4699-8b0d-961525277147" providerId="AD" clId="Web-{82A6C8E8-9C8A-2911-14CC-848D324EDD9A}" dt="2025-05-15T23:17:45.061" v="1498"/>
      <pc:docMkLst>
        <pc:docMk/>
      </pc:docMkLst>
      <pc:sldChg chg="modSp del mod setBg">
        <pc:chgData name="Diana Ioana Dezso" userId="S::ddezso@worldbank.org::743fdfd2-500d-4699-8b0d-961525277147" providerId="AD" clId="Web-{82A6C8E8-9C8A-2911-14CC-848D324EDD9A}" dt="2025-05-15T21:55:01.501" v="98"/>
        <pc:sldMkLst>
          <pc:docMk/>
          <pc:sldMk cId="1732198139" sldId="379"/>
        </pc:sldMkLst>
        <pc:spChg chg="mod">
          <ac:chgData name="Diana Ioana Dezso" userId="S::ddezso@worldbank.org::743fdfd2-500d-4699-8b0d-961525277147" providerId="AD" clId="Web-{82A6C8E8-9C8A-2911-14CC-848D324EDD9A}" dt="2025-05-15T21:49:33.922" v="74" actId="20577"/>
          <ac:spMkLst>
            <pc:docMk/>
            <pc:sldMk cId="1732198139" sldId="379"/>
            <ac:spMk id="2" creationId="{24EA2679-BB89-E7E3-62B3-183176125AD6}"/>
          </ac:spMkLst>
        </pc:spChg>
      </pc:sldChg>
      <pc:sldChg chg="del">
        <pc:chgData name="Diana Ioana Dezso" userId="S::ddezso@worldbank.org::743fdfd2-500d-4699-8b0d-961525277147" providerId="AD" clId="Web-{82A6C8E8-9C8A-2911-14CC-848D324EDD9A}" dt="2025-05-15T22:09:30.657" v="230"/>
        <pc:sldMkLst>
          <pc:docMk/>
          <pc:sldMk cId="1416824924" sldId="4768"/>
        </pc:sldMkLst>
      </pc:sldChg>
      <pc:sldChg chg="modSp mod setBg">
        <pc:chgData name="Diana Ioana Dezso" userId="S::ddezso@worldbank.org::743fdfd2-500d-4699-8b0d-961525277147" providerId="AD" clId="Web-{82A6C8E8-9C8A-2911-14CC-848D324EDD9A}" dt="2025-05-15T22:38:43.373" v="874" actId="20577"/>
        <pc:sldMkLst>
          <pc:docMk/>
          <pc:sldMk cId="2429252929" sldId="4769"/>
        </pc:sldMkLst>
        <pc:spChg chg="mod">
          <ac:chgData name="Diana Ioana Dezso" userId="S::ddezso@worldbank.org::743fdfd2-500d-4699-8b0d-961525277147" providerId="AD" clId="Web-{82A6C8E8-9C8A-2911-14CC-848D324EDD9A}" dt="2025-05-15T22:38:43.373" v="874" actId="20577"/>
          <ac:spMkLst>
            <pc:docMk/>
            <pc:sldMk cId="2429252929" sldId="4769"/>
            <ac:spMk id="5" creationId="{D1E11D17-B942-53C4-FAEF-CC28BB56FEE7}"/>
          </ac:spMkLst>
        </pc:spChg>
        <pc:spChg chg="mod">
          <ac:chgData name="Diana Ioana Dezso" userId="S::ddezso@worldbank.org::743fdfd2-500d-4699-8b0d-961525277147" providerId="AD" clId="Web-{82A6C8E8-9C8A-2911-14CC-848D324EDD9A}" dt="2025-05-15T22:11:16.923" v="244" actId="20577"/>
          <ac:spMkLst>
            <pc:docMk/>
            <pc:sldMk cId="2429252929" sldId="4769"/>
            <ac:spMk id="10" creationId="{81400F41-3075-D24C-9F7C-7240D4CCAE81}"/>
          </ac:spMkLst>
        </pc:spChg>
      </pc:sldChg>
      <pc:sldChg chg="modSp mod setBg">
        <pc:chgData name="Diana Ioana Dezso" userId="S::ddezso@worldbank.org::743fdfd2-500d-4699-8b0d-961525277147" providerId="AD" clId="Web-{82A6C8E8-9C8A-2911-14CC-848D324EDD9A}" dt="2025-05-15T23:03:52.577" v="1174"/>
        <pc:sldMkLst>
          <pc:docMk/>
          <pc:sldMk cId="1695622459" sldId="4771"/>
        </pc:sldMkLst>
        <pc:spChg chg="mod">
          <ac:chgData name="Diana Ioana Dezso" userId="S::ddezso@worldbank.org::743fdfd2-500d-4699-8b0d-961525277147" providerId="AD" clId="Web-{82A6C8E8-9C8A-2911-14CC-848D324EDD9A}" dt="2025-05-15T23:00:07.357" v="1103" actId="20577"/>
          <ac:spMkLst>
            <pc:docMk/>
            <pc:sldMk cId="1695622459" sldId="4771"/>
            <ac:spMk id="5" creationId="{0A448C0A-C4BF-66E8-BAA4-48FBB9978F75}"/>
          </ac:spMkLst>
        </pc:spChg>
        <pc:spChg chg="mod">
          <ac:chgData name="Diana Ioana Dezso" userId="S::ddezso@worldbank.org::743fdfd2-500d-4699-8b0d-961525277147" providerId="AD" clId="Web-{82A6C8E8-9C8A-2911-14CC-848D324EDD9A}" dt="2025-05-15T23:00:01.779" v="1101" actId="20577"/>
          <ac:spMkLst>
            <pc:docMk/>
            <pc:sldMk cId="1695622459" sldId="4771"/>
            <ac:spMk id="12" creationId="{2E660995-A69F-63AC-A2DA-2CCCB737E362}"/>
          </ac:spMkLst>
        </pc:spChg>
      </pc:sldChg>
      <pc:sldChg chg="modSp mod setBg">
        <pc:chgData name="Diana Ioana Dezso" userId="S::ddezso@worldbank.org::743fdfd2-500d-4699-8b0d-961525277147" providerId="AD" clId="Web-{82A6C8E8-9C8A-2911-14CC-848D324EDD9A}" dt="2025-05-15T23:03:51.984" v="1166"/>
        <pc:sldMkLst>
          <pc:docMk/>
          <pc:sldMk cId="1386884836" sldId="4772"/>
        </pc:sldMkLst>
        <pc:spChg chg="mod">
          <ac:chgData name="Diana Ioana Dezso" userId="S::ddezso@worldbank.org::743fdfd2-500d-4699-8b0d-961525277147" providerId="AD" clId="Web-{82A6C8E8-9C8A-2911-14CC-848D324EDD9A}" dt="2025-05-15T23:00:31.404" v="1119" actId="20577"/>
          <ac:spMkLst>
            <pc:docMk/>
            <pc:sldMk cId="1386884836" sldId="4772"/>
            <ac:spMk id="5" creationId="{753976CA-5C2F-A2B0-00AB-4F56524B5C30}"/>
          </ac:spMkLst>
        </pc:spChg>
        <pc:spChg chg="mod">
          <ac:chgData name="Diana Ioana Dezso" userId="S::ddezso@worldbank.org::743fdfd2-500d-4699-8b0d-961525277147" providerId="AD" clId="Web-{82A6C8E8-9C8A-2911-14CC-848D324EDD9A}" dt="2025-05-15T23:00:43.904" v="1121" actId="20577"/>
          <ac:spMkLst>
            <pc:docMk/>
            <pc:sldMk cId="1386884836" sldId="4772"/>
            <ac:spMk id="12" creationId="{7895D3A8-52F3-E8BF-6EBE-E142A4A13A3E}"/>
          </ac:spMkLst>
        </pc:spChg>
      </pc:sldChg>
      <pc:sldChg chg="modSp mod setBg">
        <pc:chgData name="Diana Ioana Dezso" userId="S::ddezso@worldbank.org::743fdfd2-500d-4699-8b0d-961525277147" providerId="AD" clId="Web-{82A6C8E8-9C8A-2911-14CC-848D324EDD9A}" dt="2025-05-15T23:03:52.124" v="1168"/>
        <pc:sldMkLst>
          <pc:docMk/>
          <pc:sldMk cId="1585564895" sldId="4773"/>
        </pc:sldMkLst>
        <pc:spChg chg="mod">
          <ac:chgData name="Diana Ioana Dezso" userId="S::ddezso@worldbank.org::743fdfd2-500d-4699-8b0d-961525277147" providerId="AD" clId="Web-{82A6C8E8-9C8A-2911-14CC-848D324EDD9A}" dt="2025-05-15T23:01:27.045" v="1130" actId="20577"/>
          <ac:spMkLst>
            <pc:docMk/>
            <pc:sldMk cId="1585564895" sldId="4773"/>
            <ac:spMk id="5" creationId="{3E757F08-322C-762B-D717-18B0E282EDD8}"/>
          </ac:spMkLst>
        </pc:spChg>
        <pc:spChg chg="mod">
          <ac:chgData name="Diana Ioana Dezso" userId="S::ddezso@worldbank.org::743fdfd2-500d-4699-8b0d-961525277147" providerId="AD" clId="Web-{82A6C8E8-9C8A-2911-14CC-848D324EDD9A}" dt="2025-05-15T23:01:42.748" v="1132" actId="20577"/>
          <ac:spMkLst>
            <pc:docMk/>
            <pc:sldMk cId="1585564895" sldId="4773"/>
            <ac:spMk id="12" creationId="{EA08ACEF-2416-C596-1C6F-253165A0A7F8}"/>
          </ac:spMkLst>
        </pc:spChg>
      </pc:sldChg>
      <pc:sldChg chg="modSp mod setBg">
        <pc:chgData name="Diana Ioana Dezso" userId="S::ddezso@worldbank.org::743fdfd2-500d-4699-8b0d-961525277147" providerId="AD" clId="Web-{82A6C8E8-9C8A-2911-14CC-848D324EDD9A}" dt="2025-05-15T23:03:52.281" v="1170"/>
        <pc:sldMkLst>
          <pc:docMk/>
          <pc:sldMk cId="2980334590" sldId="4774"/>
        </pc:sldMkLst>
        <pc:spChg chg="mod">
          <ac:chgData name="Diana Ioana Dezso" userId="S::ddezso@worldbank.org::743fdfd2-500d-4699-8b0d-961525277147" providerId="AD" clId="Web-{82A6C8E8-9C8A-2911-14CC-848D324EDD9A}" dt="2025-05-15T23:02:27.185" v="1147" actId="20577"/>
          <ac:spMkLst>
            <pc:docMk/>
            <pc:sldMk cId="2980334590" sldId="4774"/>
            <ac:spMk id="5" creationId="{3B998109-B0A1-0736-418C-6F3872B76CC8}"/>
          </ac:spMkLst>
        </pc:spChg>
        <pc:spChg chg="mod">
          <ac:chgData name="Diana Ioana Dezso" userId="S::ddezso@worldbank.org::743fdfd2-500d-4699-8b0d-961525277147" providerId="AD" clId="Web-{82A6C8E8-9C8A-2911-14CC-848D324EDD9A}" dt="2025-05-15T23:02:36.201" v="1150" actId="20577"/>
          <ac:spMkLst>
            <pc:docMk/>
            <pc:sldMk cId="2980334590" sldId="4774"/>
            <ac:spMk id="12" creationId="{40728947-4DDA-7C67-4286-E524CB8F8E87}"/>
          </ac:spMkLst>
        </pc:spChg>
      </pc:sldChg>
      <pc:sldChg chg="modSp mod setBg">
        <pc:chgData name="Diana Ioana Dezso" userId="S::ddezso@worldbank.org::743fdfd2-500d-4699-8b0d-961525277147" providerId="AD" clId="Web-{82A6C8E8-9C8A-2911-14CC-848D324EDD9A}" dt="2025-05-15T23:03:52.437" v="1172"/>
        <pc:sldMkLst>
          <pc:docMk/>
          <pc:sldMk cId="4290470634" sldId="4775"/>
        </pc:sldMkLst>
        <pc:spChg chg="mod">
          <ac:chgData name="Diana Ioana Dezso" userId="S::ddezso@worldbank.org::743fdfd2-500d-4699-8b0d-961525277147" providerId="AD" clId="Web-{82A6C8E8-9C8A-2911-14CC-848D324EDD9A}" dt="2025-05-15T23:03:06.748" v="1157" actId="20577"/>
          <ac:spMkLst>
            <pc:docMk/>
            <pc:sldMk cId="4290470634" sldId="4775"/>
            <ac:spMk id="5" creationId="{B027021C-4428-1ACB-FFFF-D0528A9C528C}"/>
          </ac:spMkLst>
        </pc:spChg>
        <pc:spChg chg="mod">
          <ac:chgData name="Diana Ioana Dezso" userId="S::ddezso@worldbank.org::743fdfd2-500d-4699-8b0d-961525277147" providerId="AD" clId="Web-{82A6C8E8-9C8A-2911-14CC-848D324EDD9A}" dt="2025-05-15T23:03:12.217" v="1164" actId="20577"/>
          <ac:spMkLst>
            <pc:docMk/>
            <pc:sldMk cId="4290470634" sldId="4775"/>
            <ac:spMk id="12" creationId="{00D20A01-5AE4-A302-4BB1-8A81A09A6C21}"/>
          </ac:spMkLst>
        </pc:spChg>
      </pc:sldChg>
      <pc:sldChg chg="modSp mod setBg">
        <pc:chgData name="Diana Ioana Dezso" userId="S::ddezso@worldbank.org::743fdfd2-500d-4699-8b0d-961525277147" providerId="AD" clId="Web-{82A6C8E8-9C8A-2911-14CC-848D324EDD9A}" dt="2025-05-15T22:39:35.920" v="880" actId="20577"/>
        <pc:sldMkLst>
          <pc:docMk/>
          <pc:sldMk cId="2879116576" sldId="4776"/>
        </pc:sldMkLst>
        <pc:spChg chg="mod">
          <ac:chgData name="Diana Ioana Dezso" userId="S::ddezso@worldbank.org::743fdfd2-500d-4699-8b0d-961525277147" providerId="AD" clId="Web-{82A6C8E8-9C8A-2911-14CC-848D324EDD9A}" dt="2025-05-15T22:21:05.266" v="331" actId="20577"/>
          <ac:spMkLst>
            <pc:docMk/>
            <pc:sldMk cId="2879116576" sldId="4776"/>
            <ac:spMk id="5" creationId="{53CD6BA6-0692-2EB3-0A16-9A9C7CDFE953}"/>
          </ac:spMkLst>
        </pc:spChg>
        <pc:spChg chg="mod">
          <ac:chgData name="Diana Ioana Dezso" userId="S::ddezso@worldbank.org::743fdfd2-500d-4699-8b0d-961525277147" providerId="AD" clId="Web-{82A6C8E8-9C8A-2911-14CC-848D324EDD9A}" dt="2025-05-15T22:39:35.920" v="880" actId="20577"/>
          <ac:spMkLst>
            <pc:docMk/>
            <pc:sldMk cId="2879116576" sldId="4776"/>
            <ac:spMk id="12" creationId="{5C471C02-A8DA-B002-E009-CAA74D10B90C}"/>
          </ac:spMkLst>
        </pc:spChg>
      </pc:sldChg>
      <pc:sldChg chg="modSp mod setBg">
        <pc:chgData name="Diana Ioana Dezso" userId="S::ddezso@worldbank.org::743fdfd2-500d-4699-8b0d-961525277147" providerId="AD" clId="Web-{82A6C8E8-9C8A-2911-14CC-848D324EDD9A}" dt="2025-05-15T22:39:47.029" v="882" actId="20577"/>
        <pc:sldMkLst>
          <pc:docMk/>
          <pc:sldMk cId="3972565131" sldId="4781"/>
        </pc:sldMkLst>
        <pc:spChg chg="mod">
          <ac:chgData name="Diana Ioana Dezso" userId="S::ddezso@worldbank.org::743fdfd2-500d-4699-8b0d-961525277147" providerId="AD" clId="Web-{82A6C8E8-9C8A-2911-14CC-848D324EDD9A}" dt="2025-05-15T22:22:14.563" v="344" actId="20577"/>
          <ac:spMkLst>
            <pc:docMk/>
            <pc:sldMk cId="3972565131" sldId="4781"/>
            <ac:spMk id="6" creationId="{6070C69B-C448-169D-4592-9C4A705A632C}"/>
          </ac:spMkLst>
        </pc:spChg>
        <pc:spChg chg="mod">
          <ac:chgData name="Diana Ioana Dezso" userId="S::ddezso@worldbank.org::743fdfd2-500d-4699-8b0d-961525277147" providerId="AD" clId="Web-{82A6C8E8-9C8A-2911-14CC-848D324EDD9A}" dt="2025-05-15T22:39:47.029" v="882" actId="20577"/>
          <ac:spMkLst>
            <pc:docMk/>
            <pc:sldMk cId="3972565131" sldId="4781"/>
            <ac:spMk id="12" creationId="{E254EB48-1B8F-17E2-AED6-90A1758E209E}"/>
          </ac:spMkLst>
        </pc:spChg>
      </pc:sldChg>
      <pc:sldChg chg="modSp mod setBg">
        <pc:chgData name="Diana Ioana Dezso" userId="S::ddezso@worldbank.org::743fdfd2-500d-4699-8b0d-961525277147" providerId="AD" clId="Web-{82A6C8E8-9C8A-2911-14CC-848D324EDD9A}" dt="2025-05-15T22:25:55.187" v="397" actId="20577"/>
        <pc:sldMkLst>
          <pc:docMk/>
          <pc:sldMk cId="3853421488" sldId="4782"/>
        </pc:sldMkLst>
        <pc:spChg chg="mod">
          <ac:chgData name="Diana Ioana Dezso" userId="S::ddezso@worldbank.org::743fdfd2-500d-4699-8b0d-961525277147" providerId="AD" clId="Web-{82A6C8E8-9C8A-2911-14CC-848D324EDD9A}" dt="2025-05-15T22:22:52.781" v="353" actId="20577"/>
          <ac:spMkLst>
            <pc:docMk/>
            <pc:sldMk cId="3853421488" sldId="4782"/>
            <ac:spMk id="6" creationId="{ABF5A22F-D332-B768-64D2-E3BADDBDBE00}"/>
          </ac:spMkLst>
        </pc:spChg>
        <pc:spChg chg="mod">
          <ac:chgData name="Diana Ioana Dezso" userId="S::ddezso@worldbank.org::743fdfd2-500d-4699-8b0d-961525277147" providerId="AD" clId="Web-{82A6C8E8-9C8A-2911-14CC-848D324EDD9A}" dt="2025-05-15T22:25:55.187" v="397" actId="20577"/>
          <ac:spMkLst>
            <pc:docMk/>
            <pc:sldMk cId="3853421488" sldId="4782"/>
            <ac:spMk id="12" creationId="{66EA04D0-4455-8C0B-C4C8-9A8694BD9549}"/>
          </ac:spMkLst>
        </pc:spChg>
      </pc:sldChg>
      <pc:sldChg chg="modSp mod setBg">
        <pc:chgData name="Diana Ioana Dezso" userId="S::ddezso@worldbank.org::743fdfd2-500d-4699-8b0d-961525277147" providerId="AD" clId="Web-{82A6C8E8-9C8A-2911-14CC-848D324EDD9A}" dt="2025-05-15T22:25:42.109" v="395" actId="20577"/>
        <pc:sldMkLst>
          <pc:docMk/>
          <pc:sldMk cId="1890173898" sldId="4783"/>
        </pc:sldMkLst>
        <pc:spChg chg="mod">
          <ac:chgData name="Diana Ioana Dezso" userId="S::ddezso@worldbank.org::743fdfd2-500d-4699-8b0d-961525277147" providerId="AD" clId="Web-{82A6C8E8-9C8A-2911-14CC-848D324EDD9A}" dt="2025-05-15T22:23:38.610" v="372" actId="20577"/>
          <ac:spMkLst>
            <pc:docMk/>
            <pc:sldMk cId="1890173898" sldId="4783"/>
            <ac:spMk id="6" creationId="{F3CEE992-48D0-D64C-3DDB-E15930FBD18F}"/>
          </ac:spMkLst>
        </pc:spChg>
        <pc:spChg chg="mod">
          <ac:chgData name="Diana Ioana Dezso" userId="S::ddezso@worldbank.org::743fdfd2-500d-4699-8b0d-961525277147" providerId="AD" clId="Web-{82A6C8E8-9C8A-2911-14CC-848D324EDD9A}" dt="2025-05-15T22:25:42.109" v="395" actId="20577"/>
          <ac:spMkLst>
            <pc:docMk/>
            <pc:sldMk cId="1890173898" sldId="4783"/>
            <ac:spMk id="12" creationId="{89BBCA2D-A344-7BB0-E4EB-6D1332108DF4}"/>
          </ac:spMkLst>
        </pc:spChg>
      </pc:sldChg>
      <pc:sldChg chg="modSp mod setBg">
        <pc:chgData name="Diana Ioana Dezso" userId="S::ddezso@worldbank.org::743fdfd2-500d-4699-8b0d-961525277147" providerId="AD" clId="Web-{82A6C8E8-9C8A-2911-14CC-848D324EDD9A}" dt="2025-05-15T22:48:59.967" v="980" actId="20577"/>
        <pc:sldMkLst>
          <pc:docMk/>
          <pc:sldMk cId="1819719416" sldId="4785"/>
        </pc:sldMkLst>
        <pc:spChg chg="mod">
          <ac:chgData name="Diana Ioana Dezso" userId="S::ddezso@worldbank.org::743fdfd2-500d-4699-8b0d-961525277147" providerId="AD" clId="Web-{82A6C8E8-9C8A-2911-14CC-848D324EDD9A}" dt="2025-05-15T22:48:59.967" v="980" actId="20577"/>
          <ac:spMkLst>
            <pc:docMk/>
            <pc:sldMk cId="1819719416" sldId="4785"/>
            <ac:spMk id="6" creationId="{C55DC6E7-2E96-A86B-D6E7-07B9C16394E2}"/>
          </ac:spMkLst>
        </pc:spChg>
        <pc:spChg chg="mod">
          <ac:chgData name="Diana Ioana Dezso" userId="S::ddezso@worldbank.org::743fdfd2-500d-4699-8b0d-961525277147" providerId="AD" clId="Web-{82A6C8E8-9C8A-2911-14CC-848D324EDD9A}" dt="2025-05-15T22:48:54.233" v="977" actId="20577"/>
          <ac:spMkLst>
            <pc:docMk/>
            <pc:sldMk cId="1819719416" sldId="4785"/>
            <ac:spMk id="12" creationId="{059C9ECA-EF85-A40C-BEF4-2C6AFE59E76E}"/>
          </ac:spMkLst>
        </pc:spChg>
      </pc:sldChg>
      <pc:sldChg chg="modSp mod setBg">
        <pc:chgData name="Diana Ioana Dezso" userId="S::ddezso@worldbank.org::743fdfd2-500d-4699-8b0d-961525277147" providerId="AD" clId="Web-{82A6C8E8-9C8A-2911-14CC-848D324EDD9A}" dt="2025-05-15T22:51:01.202" v="1014" actId="20577"/>
        <pc:sldMkLst>
          <pc:docMk/>
          <pc:sldMk cId="245564689" sldId="4786"/>
        </pc:sldMkLst>
        <pc:spChg chg="mod">
          <ac:chgData name="Diana Ioana Dezso" userId="S::ddezso@worldbank.org::743fdfd2-500d-4699-8b0d-961525277147" providerId="AD" clId="Web-{82A6C8E8-9C8A-2911-14CC-848D324EDD9A}" dt="2025-05-15T22:51:01.202" v="1014" actId="20577"/>
          <ac:spMkLst>
            <pc:docMk/>
            <pc:sldMk cId="245564689" sldId="4786"/>
            <ac:spMk id="6" creationId="{BF8D3064-D001-5250-493C-D1FD27DF8896}"/>
          </ac:spMkLst>
        </pc:spChg>
      </pc:sldChg>
      <pc:sldChg chg="modSp mod setBg">
        <pc:chgData name="Diana Ioana Dezso" userId="S::ddezso@worldbank.org::743fdfd2-500d-4699-8b0d-961525277147" providerId="AD" clId="Web-{82A6C8E8-9C8A-2911-14CC-848D324EDD9A}" dt="2025-05-15T22:52:24.186" v="1046" actId="20577"/>
        <pc:sldMkLst>
          <pc:docMk/>
          <pc:sldMk cId="373925655" sldId="4787"/>
        </pc:sldMkLst>
        <pc:spChg chg="mod">
          <ac:chgData name="Diana Ioana Dezso" userId="S::ddezso@worldbank.org::743fdfd2-500d-4699-8b0d-961525277147" providerId="AD" clId="Web-{82A6C8E8-9C8A-2911-14CC-848D324EDD9A}" dt="2025-05-15T22:51:42.905" v="1031" actId="20577"/>
          <ac:spMkLst>
            <pc:docMk/>
            <pc:sldMk cId="373925655" sldId="4787"/>
            <ac:spMk id="6" creationId="{C78E5D5B-1D1F-F6EF-7914-5A5CF683254B}"/>
          </ac:spMkLst>
        </pc:spChg>
        <pc:spChg chg="mod">
          <ac:chgData name="Diana Ioana Dezso" userId="S::ddezso@worldbank.org::743fdfd2-500d-4699-8b0d-961525277147" providerId="AD" clId="Web-{82A6C8E8-9C8A-2911-14CC-848D324EDD9A}" dt="2025-05-15T22:52:24.186" v="1046" actId="20577"/>
          <ac:spMkLst>
            <pc:docMk/>
            <pc:sldMk cId="373925655" sldId="4787"/>
            <ac:spMk id="11" creationId="{CF6EEC5B-A1A1-C1E1-FCCB-74E85BC5B173}"/>
          </ac:spMkLst>
        </pc:spChg>
      </pc:sldChg>
      <pc:sldChg chg="modSp">
        <pc:chgData name="Diana Ioana Dezso" userId="S::ddezso@worldbank.org::743fdfd2-500d-4699-8b0d-961525277147" providerId="AD" clId="Web-{82A6C8E8-9C8A-2911-14CC-848D324EDD9A}" dt="2025-05-15T22:48:01.686" v="962" actId="20577"/>
        <pc:sldMkLst>
          <pc:docMk/>
          <pc:sldMk cId="2712040122" sldId="4788"/>
        </pc:sldMkLst>
        <pc:spChg chg="mod">
          <ac:chgData name="Diana Ioana Dezso" userId="S::ddezso@worldbank.org::743fdfd2-500d-4699-8b0d-961525277147" providerId="AD" clId="Web-{82A6C8E8-9C8A-2911-14CC-848D324EDD9A}" dt="2025-05-15T22:48:01.686" v="962" actId="20577"/>
          <ac:spMkLst>
            <pc:docMk/>
            <pc:sldMk cId="2712040122" sldId="4788"/>
            <ac:spMk id="6" creationId="{32CDB90B-1766-4595-3F60-E0159510F650}"/>
          </ac:spMkLst>
        </pc:spChg>
      </pc:sldChg>
      <pc:sldChg chg="modSp mod setBg">
        <pc:chgData name="Diana Ioana Dezso" userId="S::ddezso@worldbank.org::743fdfd2-500d-4699-8b0d-961525277147" providerId="AD" clId="Web-{82A6C8E8-9C8A-2911-14CC-848D324EDD9A}" dt="2025-05-15T22:11:04.579" v="239" actId="20577"/>
        <pc:sldMkLst>
          <pc:docMk/>
          <pc:sldMk cId="1191623055" sldId="4798"/>
        </pc:sldMkLst>
        <pc:spChg chg="mod">
          <ac:chgData name="Diana Ioana Dezso" userId="S::ddezso@worldbank.org::743fdfd2-500d-4699-8b0d-961525277147" providerId="AD" clId="Web-{82A6C8E8-9C8A-2911-14CC-848D324EDD9A}" dt="2025-05-15T22:11:04.579" v="239" actId="20577"/>
          <ac:spMkLst>
            <pc:docMk/>
            <pc:sldMk cId="1191623055" sldId="4798"/>
            <ac:spMk id="5" creationId="{001FD85D-D8B5-DC97-6115-71F7C82DA4BE}"/>
          </ac:spMkLst>
        </pc:spChg>
      </pc:sldChg>
      <pc:sldChg chg="modSp">
        <pc:chgData name="Diana Ioana Dezso" userId="S::ddezso@worldbank.org::743fdfd2-500d-4699-8b0d-961525277147" providerId="AD" clId="Web-{82A6C8E8-9C8A-2911-14CC-848D324EDD9A}" dt="2025-05-15T21:44:53.672" v="55" actId="20577"/>
        <pc:sldMkLst>
          <pc:docMk/>
          <pc:sldMk cId="3183844535" sldId="4803"/>
        </pc:sldMkLst>
        <pc:spChg chg="mod">
          <ac:chgData name="Diana Ioana Dezso" userId="S::ddezso@worldbank.org::743fdfd2-500d-4699-8b0d-961525277147" providerId="AD" clId="Web-{82A6C8E8-9C8A-2911-14CC-848D324EDD9A}" dt="2025-05-15T21:44:53.672" v="55" actId="20577"/>
          <ac:spMkLst>
            <pc:docMk/>
            <pc:sldMk cId="3183844535" sldId="4803"/>
            <ac:spMk id="2" creationId="{35CA14FD-6B2C-0709-1332-8674D9366046}"/>
          </ac:spMkLst>
        </pc:spChg>
        <pc:spChg chg="mod">
          <ac:chgData name="Diana Ioana Dezso" userId="S::ddezso@worldbank.org::743fdfd2-500d-4699-8b0d-961525277147" providerId="AD" clId="Web-{82A6C8E8-9C8A-2911-14CC-848D324EDD9A}" dt="2025-05-15T21:44:17.141" v="52" actId="20577"/>
          <ac:spMkLst>
            <pc:docMk/>
            <pc:sldMk cId="3183844535" sldId="4803"/>
            <ac:spMk id="5" creationId="{93DEBAA0-F684-A2E7-F9CB-D455E9971D6C}"/>
          </ac:spMkLst>
        </pc:spChg>
        <pc:spChg chg="mod">
          <ac:chgData name="Diana Ioana Dezso" userId="S::ddezso@worldbank.org::743fdfd2-500d-4699-8b0d-961525277147" providerId="AD" clId="Web-{82A6C8E8-9C8A-2911-14CC-848D324EDD9A}" dt="2025-05-15T21:43:43.375" v="50" actId="1076"/>
          <ac:spMkLst>
            <pc:docMk/>
            <pc:sldMk cId="3183844535" sldId="4803"/>
            <ac:spMk id="6" creationId="{92836188-14A0-5775-361E-1CCCDAE74A08}"/>
          </ac:spMkLst>
        </pc:spChg>
      </pc:sldChg>
      <pc:sldChg chg="modSp">
        <pc:chgData name="Diana Ioana Dezso" userId="S::ddezso@worldbank.org::743fdfd2-500d-4699-8b0d-961525277147" providerId="AD" clId="Web-{82A6C8E8-9C8A-2911-14CC-848D324EDD9A}" dt="2025-05-15T21:47:01.922" v="69" actId="14100"/>
        <pc:sldMkLst>
          <pc:docMk/>
          <pc:sldMk cId="3534107356" sldId="4804"/>
        </pc:sldMkLst>
        <pc:spChg chg="mod">
          <ac:chgData name="Diana Ioana Dezso" userId="S::ddezso@worldbank.org::743fdfd2-500d-4699-8b0d-961525277147" providerId="AD" clId="Web-{82A6C8E8-9C8A-2911-14CC-848D324EDD9A}" dt="2025-05-15T21:47:01.922" v="69" actId="14100"/>
          <ac:spMkLst>
            <pc:docMk/>
            <pc:sldMk cId="3534107356" sldId="4804"/>
            <ac:spMk id="8" creationId="{25C16236-5A24-AA2D-9433-DB72D249FE77}"/>
          </ac:spMkLst>
        </pc:spChg>
      </pc:sldChg>
      <pc:sldChg chg="modSp mod setBg">
        <pc:chgData name="Diana Ioana Dezso" userId="S::ddezso@worldbank.org::743fdfd2-500d-4699-8b0d-961525277147" providerId="AD" clId="Web-{82A6C8E8-9C8A-2911-14CC-848D324EDD9A}" dt="2025-05-15T23:03:51.906" v="1165"/>
        <pc:sldMkLst>
          <pc:docMk/>
          <pc:sldMk cId="2190255825" sldId="4810"/>
        </pc:sldMkLst>
        <pc:spChg chg="mod">
          <ac:chgData name="Diana Ioana Dezso" userId="S::ddezso@worldbank.org::743fdfd2-500d-4699-8b0d-961525277147" providerId="AD" clId="Web-{82A6C8E8-9C8A-2911-14CC-848D324EDD9A}" dt="2025-05-15T23:00:18.451" v="1116" actId="20577"/>
          <ac:spMkLst>
            <pc:docMk/>
            <pc:sldMk cId="2190255825" sldId="4810"/>
            <ac:spMk id="5" creationId="{8676F7B4-8442-A0CD-676F-9DC1B2B070CC}"/>
          </ac:spMkLst>
        </pc:spChg>
      </pc:sldChg>
      <pc:sldChg chg="modSp mod setBg">
        <pc:chgData name="Diana Ioana Dezso" userId="S::ddezso@worldbank.org::743fdfd2-500d-4699-8b0d-961525277147" providerId="AD" clId="Web-{82A6C8E8-9C8A-2911-14CC-848D324EDD9A}" dt="2025-05-15T23:03:52.046" v="1167"/>
        <pc:sldMkLst>
          <pc:docMk/>
          <pc:sldMk cId="466210704" sldId="4811"/>
        </pc:sldMkLst>
        <pc:spChg chg="mod">
          <ac:chgData name="Diana Ioana Dezso" userId="S::ddezso@worldbank.org::743fdfd2-500d-4699-8b0d-961525277147" providerId="AD" clId="Web-{82A6C8E8-9C8A-2911-14CC-848D324EDD9A}" dt="2025-05-15T23:01:15.248" v="1127" actId="20577"/>
          <ac:spMkLst>
            <pc:docMk/>
            <pc:sldMk cId="466210704" sldId="4811"/>
            <ac:spMk id="5" creationId="{0127F9C6-10C6-363E-DFE8-595E6DE15FDE}"/>
          </ac:spMkLst>
        </pc:spChg>
      </pc:sldChg>
      <pc:sldChg chg="modSp mod setBg">
        <pc:chgData name="Diana Ioana Dezso" userId="S::ddezso@worldbank.org::743fdfd2-500d-4699-8b0d-961525277147" providerId="AD" clId="Web-{82A6C8E8-9C8A-2911-14CC-848D324EDD9A}" dt="2025-05-15T23:03:52.187" v="1169"/>
        <pc:sldMkLst>
          <pc:docMk/>
          <pc:sldMk cId="2557384064" sldId="4812"/>
        </pc:sldMkLst>
        <pc:spChg chg="mod">
          <ac:chgData name="Diana Ioana Dezso" userId="S::ddezso@worldbank.org::743fdfd2-500d-4699-8b0d-961525277147" providerId="AD" clId="Web-{82A6C8E8-9C8A-2911-14CC-848D324EDD9A}" dt="2025-05-15T23:01:53.529" v="1138" actId="20577"/>
          <ac:spMkLst>
            <pc:docMk/>
            <pc:sldMk cId="2557384064" sldId="4812"/>
            <ac:spMk id="5" creationId="{88C37BB7-9D23-7F5C-EF85-850E3D14D567}"/>
          </ac:spMkLst>
        </pc:spChg>
      </pc:sldChg>
      <pc:sldChg chg="modSp mod setBg">
        <pc:chgData name="Diana Ioana Dezso" userId="S::ddezso@worldbank.org::743fdfd2-500d-4699-8b0d-961525277147" providerId="AD" clId="Web-{82A6C8E8-9C8A-2911-14CC-848D324EDD9A}" dt="2025-05-15T23:03:52.343" v="1171"/>
        <pc:sldMkLst>
          <pc:docMk/>
          <pc:sldMk cId="3799596971" sldId="4813"/>
        </pc:sldMkLst>
        <pc:spChg chg="mod">
          <ac:chgData name="Diana Ioana Dezso" userId="S::ddezso@worldbank.org::743fdfd2-500d-4699-8b0d-961525277147" providerId="AD" clId="Web-{82A6C8E8-9C8A-2911-14CC-848D324EDD9A}" dt="2025-05-15T23:02:57.982" v="1155" actId="20577"/>
          <ac:spMkLst>
            <pc:docMk/>
            <pc:sldMk cId="3799596971" sldId="4813"/>
            <ac:spMk id="5" creationId="{638A1F4D-D70E-F8B2-314B-6D097D3BE19D}"/>
          </ac:spMkLst>
        </pc:spChg>
      </pc:sldChg>
      <pc:sldChg chg="modSp mod setBg">
        <pc:chgData name="Diana Ioana Dezso" userId="S::ddezso@worldbank.org::743fdfd2-500d-4699-8b0d-961525277147" providerId="AD" clId="Web-{82A6C8E8-9C8A-2911-14CC-848D324EDD9A}" dt="2025-05-15T23:04:50.718" v="1182" actId="20577"/>
        <pc:sldMkLst>
          <pc:docMk/>
          <pc:sldMk cId="3628092425" sldId="4814"/>
        </pc:sldMkLst>
        <pc:spChg chg="mod">
          <ac:chgData name="Diana Ioana Dezso" userId="S::ddezso@worldbank.org::743fdfd2-500d-4699-8b0d-961525277147" providerId="AD" clId="Web-{82A6C8E8-9C8A-2911-14CC-848D324EDD9A}" dt="2025-05-15T23:04:50.718" v="1182" actId="20577"/>
          <ac:spMkLst>
            <pc:docMk/>
            <pc:sldMk cId="3628092425" sldId="4814"/>
            <ac:spMk id="5" creationId="{5C4346ED-BCBA-BECF-F0D0-A012FD40486C}"/>
          </ac:spMkLst>
        </pc:spChg>
      </pc:sldChg>
      <pc:sldChg chg="modSp mod setBg">
        <pc:chgData name="Diana Ioana Dezso" userId="S::ddezso@worldbank.org::743fdfd2-500d-4699-8b0d-961525277147" providerId="AD" clId="Web-{82A6C8E8-9C8A-2911-14CC-848D324EDD9A}" dt="2025-05-15T22:21:59.953" v="340"/>
        <pc:sldMkLst>
          <pc:docMk/>
          <pc:sldMk cId="2832528144" sldId="4815"/>
        </pc:sldMkLst>
        <pc:spChg chg="mod">
          <ac:chgData name="Diana Ioana Dezso" userId="S::ddezso@worldbank.org::743fdfd2-500d-4699-8b0d-961525277147" providerId="AD" clId="Web-{82A6C8E8-9C8A-2911-14CC-848D324EDD9A}" dt="2025-05-15T22:21:51.531" v="339" actId="20577"/>
          <ac:spMkLst>
            <pc:docMk/>
            <pc:sldMk cId="2832528144" sldId="4815"/>
            <ac:spMk id="5" creationId="{C1211F41-2A8C-35E4-1053-FB8256A067D0}"/>
          </ac:spMkLst>
        </pc:spChg>
      </pc:sldChg>
      <pc:sldChg chg="modSp mod setBg">
        <pc:chgData name="Diana Ioana Dezso" userId="S::ddezso@worldbank.org::743fdfd2-500d-4699-8b0d-961525277147" providerId="AD" clId="Web-{82A6C8E8-9C8A-2911-14CC-848D324EDD9A}" dt="2025-05-15T22:22:34.313" v="349"/>
        <pc:sldMkLst>
          <pc:docMk/>
          <pc:sldMk cId="3197997848" sldId="4816"/>
        </pc:sldMkLst>
        <pc:spChg chg="mod">
          <ac:chgData name="Diana Ioana Dezso" userId="S::ddezso@worldbank.org::743fdfd2-500d-4699-8b0d-961525277147" providerId="AD" clId="Web-{82A6C8E8-9C8A-2911-14CC-848D324EDD9A}" dt="2025-05-15T22:22:34.110" v="348" actId="20577"/>
          <ac:spMkLst>
            <pc:docMk/>
            <pc:sldMk cId="3197997848" sldId="4816"/>
            <ac:spMk id="6" creationId="{C8889489-2D26-0C2E-05C1-E5BAE1466D1E}"/>
          </ac:spMkLst>
        </pc:spChg>
      </pc:sldChg>
      <pc:sldChg chg="modSp mod setBg">
        <pc:chgData name="Diana Ioana Dezso" userId="S::ddezso@worldbank.org::743fdfd2-500d-4699-8b0d-961525277147" providerId="AD" clId="Web-{82A6C8E8-9C8A-2911-14CC-848D324EDD9A}" dt="2025-05-15T22:23:11.750" v="368"/>
        <pc:sldMkLst>
          <pc:docMk/>
          <pc:sldMk cId="1686061597" sldId="4817"/>
        </pc:sldMkLst>
        <pc:spChg chg="mod">
          <ac:chgData name="Diana Ioana Dezso" userId="S::ddezso@worldbank.org::743fdfd2-500d-4699-8b0d-961525277147" providerId="AD" clId="Web-{82A6C8E8-9C8A-2911-14CC-848D324EDD9A}" dt="2025-05-15T22:23:11.547" v="367" actId="20577"/>
          <ac:spMkLst>
            <pc:docMk/>
            <pc:sldMk cId="1686061597" sldId="4817"/>
            <ac:spMk id="6" creationId="{2B426D45-16CE-780A-2910-AA8940E3174B}"/>
          </ac:spMkLst>
        </pc:spChg>
      </pc:sldChg>
      <pc:sldChg chg="modSp mod setBg">
        <pc:chgData name="Diana Ioana Dezso" userId="S::ddezso@worldbank.org::743fdfd2-500d-4699-8b0d-961525277147" providerId="AD" clId="Web-{82A6C8E8-9C8A-2911-14CC-848D324EDD9A}" dt="2025-05-15T22:23:55.141" v="380"/>
        <pc:sldMkLst>
          <pc:docMk/>
          <pc:sldMk cId="4266094996" sldId="4818"/>
        </pc:sldMkLst>
        <pc:spChg chg="mod">
          <ac:chgData name="Diana Ioana Dezso" userId="S::ddezso@worldbank.org::743fdfd2-500d-4699-8b0d-961525277147" providerId="AD" clId="Web-{82A6C8E8-9C8A-2911-14CC-848D324EDD9A}" dt="2025-05-15T22:23:50.110" v="379" actId="20577"/>
          <ac:spMkLst>
            <pc:docMk/>
            <pc:sldMk cId="4266094996" sldId="4818"/>
            <ac:spMk id="6" creationId="{1E73211A-64CA-513D-C7A5-AF6ED29947CF}"/>
          </ac:spMkLst>
        </pc:spChg>
      </pc:sldChg>
      <pc:sldChg chg="modSp mod setBg">
        <pc:chgData name="Diana Ioana Dezso" userId="S::ddezso@worldbank.org::743fdfd2-500d-4699-8b0d-961525277147" providerId="AD" clId="Web-{82A6C8E8-9C8A-2911-14CC-848D324EDD9A}" dt="2025-05-15T22:48:36.077" v="975"/>
        <pc:sldMkLst>
          <pc:docMk/>
          <pc:sldMk cId="1867684554" sldId="4819"/>
        </pc:sldMkLst>
        <pc:spChg chg="mod">
          <ac:chgData name="Diana Ioana Dezso" userId="S::ddezso@worldbank.org::743fdfd2-500d-4699-8b0d-961525277147" providerId="AD" clId="Web-{82A6C8E8-9C8A-2911-14CC-848D324EDD9A}" dt="2025-05-15T22:48:35.686" v="972" actId="20577"/>
          <ac:spMkLst>
            <pc:docMk/>
            <pc:sldMk cId="1867684554" sldId="4819"/>
            <ac:spMk id="6" creationId="{EC208928-9A50-6538-7CC9-97CD9DDC3E3C}"/>
          </ac:spMkLst>
        </pc:spChg>
      </pc:sldChg>
      <pc:sldChg chg="modSp mod setBg">
        <pc:chgData name="Diana Ioana Dezso" userId="S::ddezso@worldbank.org::743fdfd2-500d-4699-8b0d-961525277147" providerId="AD" clId="Web-{82A6C8E8-9C8A-2911-14CC-848D324EDD9A}" dt="2025-05-15T22:49:22.249" v="991" actId="20577"/>
        <pc:sldMkLst>
          <pc:docMk/>
          <pc:sldMk cId="3121122840" sldId="4821"/>
        </pc:sldMkLst>
        <pc:spChg chg="mod">
          <ac:chgData name="Diana Ioana Dezso" userId="S::ddezso@worldbank.org::743fdfd2-500d-4699-8b0d-961525277147" providerId="AD" clId="Web-{82A6C8E8-9C8A-2911-14CC-848D324EDD9A}" dt="2025-05-15T22:49:22.249" v="991" actId="20577"/>
          <ac:spMkLst>
            <pc:docMk/>
            <pc:sldMk cId="3121122840" sldId="4821"/>
            <ac:spMk id="6" creationId="{80000409-AD9F-CB1E-A3E9-4B2F7E7A76BA}"/>
          </ac:spMkLst>
        </pc:spChg>
      </pc:sldChg>
      <pc:sldChg chg="modSp mod setBg">
        <pc:chgData name="Diana Ioana Dezso" userId="S::ddezso@worldbank.org::743fdfd2-500d-4699-8b0d-961525277147" providerId="AD" clId="Web-{82A6C8E8-9C8A-2911-14CC-848D324EDD9A}" dt="2025-05-15T22:51:12.217" v="1021" actId="20577"/>
        <pc:sldMkLst>
          <pc:docMk/>
          <pc:sldMk cId="1463760724" sldId="4822"/>
        </pc:sldMkLst>
        <pc:spChg chg="mod">
          <ac:chgData name="Diana Ioana Dezso" userId="S::ddezso@worldbank.org::743fdfd2-500d-4699-8b0d-961525277147" providerId="AD" clId="Web-{82A6C8E8-9C8A-2911-14CC-848D324EDD9A}" dt="2025-05-15T22:51:12.217" v="1021" actId="20577"/>
          <ac:spMkLst>
            <pc:docMk/>
            <pc:sldMk cId="1463760724" sldId="4822"/>
            <ac:spMk id="6" creationId="{45621D24-5405-22AB-1CCB-428C4D10DDBF}"/>
          </ac:spMkLst>
        </pc:spChg>
      </pc:sldChg>
      <pc:sldChg chg="modSp mod setBg">
        <pc:chgData name="Diana Ioana Dezso" userId="S::ddezso@worldbank.org::743fdfd2-500d-4699-8b0d-961525277147" providerId="AD" clId="Web-{82A6C8E8-9C8A-2911-14CC-848D324EDD9A}" dt="2025-05-15T22:51:52.577" v="1039" actId="20577"/>
        <pc:sldMkLst>
          <pc:docMk/>
          <pc:sldMk cId="937888802" sldId="4823"/>
        </pc:sldMkLst>
        <pc:spChg chg="mod">
          <ac:chgData name="Diana Ioana Dezso" userId="S::ddezso@worldbank.org::743fdfd2-500d-4699-8b0d-961525277147" providerId="AD" clId="Web-{82A6C8E8-9C8A-2911-14CC-848D324EDD9A}" dt="2025-05-15T22:51:52.577" v="1039" actId="20577"/>
          <ac:spMkLst>
            <pc:docMk/>
            <pc:sldMk cId="937888802" sldId="4823"/>
            <ac:spMk id="6" creationId="{D057BA67-F781-ECBE-8265-FE34F06EB3A6}"/>
          </ac:spMkLst>
        </pc:spChg>
      </pc:sldChg>
      <pc:sldChg chg="modSp mod setBg">
        <pc:chgData name="Diana Ioana Dezso" userId="S::ddezso@worldbank.org::743fdfd2-500d-4699-8b0d-961525277147" providerId="AD" clId="Web-{82A6C8E8-9C8A-2911-14CC-848D324EDD9A}" dt="2025-05-15T22:18:14.500" v="316"/>
        <pc:sldMkLst>
          <pc:docMk/>
          <pc:sldMk cId="2473026062" sldId="4824"/>
        </pc:sldMkLst>
        <pc:spChg chg="mod">
          <ac:chgData name="Diana Ioana Dezso" userId="S::ddezso@worldbank.org::743fdfd2-500d-4699-8b0d-961525277147" providerId="AD" clId="Web-{82A6C8E8-9C8A-2911-14CC-848D324EDD9A}" dt="2025-05-15T22:11:33.016" v="247" actId="20577"/>
          <ac:spMkLst>
            <pc:docMk/>
            <pc:sldMk cId="2473026062" sldId="4824"/>
            <ac:spMk id="5" creationId="{11B6DF6C-8A63-B97A-A7AB-6C2B8C981EC4}"/>
          </ac:spMkLst>
        </pc:spChg>
        <pc:spChg chg="mod">
          <ac:chgData name="Diana Ioana Dezso" userId="S::ddezso@worldbank.org::743fdfd2-500d-4699-8b0d-961525277147" providerId="AD" clId="Web-{82A6C8E8-9C8A-2911-14CC-848D324EDD9A}" dt="2025-05-15T22:11:51.860" v="251" actId="20577"/>
          <ac:spMkLst>
            <pc:docMk/>
            <pc:sldMk cId="2473026062" sldId="4824"/>
            <ac:spMk id="10" creationId="{B2CDFF3C-7433-E0F6-6512-9C9E9A78C335}"/>
          </ac:spMkLst>
        </pc:spChg>
        <pc:spChg chg="mod">
          <ac:chgData name="Diana Ioana Dezso" userId="S::ddezso@worldbank.org::743fdfd2-500d-4699-8b0d-961525277147" providerId="AD" clId="Web-{82A6C8E8-9C8A-2911-14CC-848D324EDD9A}" dt="2025-05-15T22:05:01.204" v="205" actId="20577"/>
          <ac:spMkLst>
            <pc:docMk/>
            <pc:sldMk cId="2473026062" sldId="4824"/>
            <ac:spMk id="11" creationId="{BEF8051A-DD6E-F1A9-13A1-2470E4AE44F3}"/>
          </ac:spMkLst>
        </pc:spChg>
      </pc:sldChg>
      <pc:sldChg chg="modSp mod setBg">
        <pc:chgData name="Diana Ioana Dezso" userId="S::ddezso@worldbank.org::743fdfd2-500d-4699-8b0d-961525277147" providerId="AD" clId="Web-{82A6C8E8-9C8A-2911-14CC-848D324EDD9A}" dt="2025-05-15T22:40:22.029" v="884" actId="20577"/>
        <pc:sldMkLst>
          <pc:docMk/>
          <pc:sldMk cId="3538081717" sldId="4830"/>
        </pc:sldMkLst>
        <pc:spChg chg="mod">
          <ac:chgData name="Diana Ioana Dezso" userId="S::ddezso@worldbank.org::743fdfd2-500d-4699-8b0d-961525277147" providerId="AD" clId="Web-{82A6C8E8-9C8A-2911-14CC-848D324EDD9A}" dt="2025-05-15T22:40:22.029" v="884" actId="20577"/>
          <ac:spMkLst>
            <pc:docMk/>
            <pc:sldMk cId="3538081717" sldId="4830"/>
            <ac:spMk id="12" creationId="{2B2919A2-3BF5-16C6-40AA-259A64548029}"/>
          </ac:spMkLst>
        </pc:spChg>
      </pc:sldChg>
      <pc:sldChg chg="modSp mod setBg">
        <pc:chgData name="Diana Ioana Dezso" userId="S::ddezso@worldbank.org::743fdfd2-500d-4699-8b0d-961525277147" providerId="AD" clId="Web-{82A6C8E8-9C8A-2911-14CC-848D324EDD9A}" dt="2025-05-15T22:40:35.232" v="886" actId="20577"/>
        <pc:sldMkLst>
          <pc:docMk/>
          <pc:sldMk cId="3865515132" sldId="4831"/>
        </pc:sldMkLst>
        <pc:spChg chg="mod">
          <ac:chgData name="Diana Ioana Dezso" userId="S::ddezso@worldbank.org::743fdfd2-500d-4699-8b0d-961525277147" providerId="AD" clId="Web-{82A6C8E8-9C8A-2911-14CC-848D324EDD9A}" dt="2025-05-15T22:24:30.313" v="392" actId="20577"/>
          <ac:spMkLst>
            <pc:docMk/>
            <pc:sldMk cId="3865515132" sldId="4831"/>
            <ac:spMk id="6" creationId="{0CBC298A-4248-537A-6525-C83D77BA864E}"/>
          </ac:spMkLst>
        </pc:spChg>
        <pc:spChg chg="mod">
          <ac:chgData name="Diana Ioana Dezso" userId="S::ddezso@worldbank.org::743fdfd2-500d-4699-8b0d-961525277147" providerId="AD" clId="Web-{82A6C8E8-9C8A-2911-14CC-848D324EDD9A}" dt="2025-05-15T22:40:35.232" v="886" actId="20577"/>
          <ac:spMkLst>
            <pc:docMk/>
            <pc:sldMk cId="3865515132" sldId="4831"/>
            <ac:spMk id="10" creationId="{2230860F-E8FA-D472-F062-EB9253F0581A}"/>
          </ac:spMkLst>
        </pc:spChg>
      </pc:sldChg>
      <pc:sldChg chg="modSp mod setBg">
        <pc:chgData name="Diana Ioana Dezso" userId="S::ddezso@worldbank.org::743fdfd2-500d-4699-8b0d-961525277147" providerId="AD" clId="Web-{82A6C8E8-9C8A-2911-14CC-848D324EDD9A}" dt="2025-05-15T22:50:22.358" v="997"/>
        <pc:sldMkLst>
          <pc:docMk/>
          <pc:sldMk cId="2497892065" sldId="4832"/>
        </pc:sldMkLst>
        <pc:spChg chg="mod">
          <ac:chgData name="Diana Ioana Dezso" userId="S::ddezso@worldbank.org::743fdfd2-500d-4699-8b0d-961525277147" providerId="AD" clId="Web-{82A6C8E8-9C8A-2911-14CC-848D324EDD9A}" dt="2025-05-15T22:50:21.170" v="993" actId="20577"/>
          <ac:spMkLst>
            <pc:docMk/>
            <pc:sldMk cId="2497892065" sldId="4832"/>
            <ac:spMk id="6" creationId="{BA983413-A09E-870E-ADC3-0BDEC586F411}"/>
          </ac:spMkLst>
        </pc:spChg>
      </pc:sldChg>
      <pc:sldChg chg="modSp mod setBg">
        <pc:chgData name="Diana Ioana Dezso" userId="S::ddezso@worldbank.org::743fdfd2-500d-4699-8b0d-961525277147" providerId="AD" clId="Web-{82A6C8E8-9C8A-2911-14CC-848D324EDD9A}" dt="2025-05-15T22:50:46.530" v="1012" actId="20577"/>
        <pc:sldMkLst>
          <pc:docMk/>
          <pc:sldMk cId="2767030665" sldId="4833"/>
        </pc:sldMkLst>
        <pc:spChg chg="mod">
          <ac:chgData name="Diana Ioana Dezso" userId="S::ddezso@worldbank.org::743fdfd2-500d-4699-8b0d-961525277147" providerId="AD" clId="Web-{82A6C8E8-9C8A-2911-14CC-848D324EDD9A}" dt="2025-05-15T22:50:46.530" v="1012" actId="20577"/>
          <ac:spMkLst>
            <pc:docMk/>
            <pc:sldMk cId="2767030665" sldId="4833"/>
            <ac:spMk id="6" creationId="{FA5D1EAA-4703-5A23-C7F5-3105EC02EC0A}"/>
          </ac:spMkLst>
        </pc:spChg>
      </pc:sldChg>
      <pc:sldChg chg="modSp mod setBg">
        <pc:chgData name="Diana Ioana Dezso" userId="S::ddezso@worldbank.org::743fdfd2-500d-4699-8b0d-961525277147" providerId="AD" clId="Web-{82A6C8E8-9C8A-2911-14CC-848D324EDD9A}" dt="2025-05-15T22:52:06.952" v="1043" actId="20577"/>
        <pc:sldMkLst>
          <pc:docMk/>
          <pc:sldMk cId="3276736338" sldId="4834"/>
        </pc:sldMkLst>
        <pc:spChg chg="mod">
          <ac:chgData name="Diana Ioana Dezso" userId="S::ddezso@worldbank.org::743fdfd2-500d-4699-8b0d-961525277147" providerId="AD" clId="Web-{82A6C8E8-9C8A-2911-14CC-848D324EDD9A}" dt="2025-05-15T22:52:02.061" v="1041" actId="20577"/>
          <ac:spMkLst>
            <pc:docMk/>
            <pc:sldMk cId="3276736338" sldId="4834"/>
            <ac:spMk id="6" creationId="{822B4433-A946-82A1-B9E8-3F932DDC65F6}"/>
          </ac:spMkLst>
        </pc:spChg>
        <pc:spChg chg="mod">
          <ac:chgData name="Diana Ioana Dezso" userId="S::ddezso@worldbank.org::743fdfd2-500d-4699-8b0d-961525277147" providerId="AD" clId="Web-{82A6C8E8-9C8A-2911-14CC-848D324EDD9A}" dt="2025-05-15T22:52:06.952" v="1043" actId="20577"/>
          <ac:spMkLst>
            <pc:docMk/>
            <pc:sldMk cId="3276736338" sldId="4834"/>
            <ac:spMk id="11" creationId="{B3EAD3A5-3868-7C7C-ED2C-4AF7D003CFCB}"/>
          </ac:spMkLst>
        </pc:spChg>
      </pc:sldChg>
      <pc:sldChg chg="modSp mod setBg">
        <pc:chgData name="Diana Ioana Dezso" userId="S::ddezso@worldbank.org::743fdfd2-500d-4699-8b0d-961525277147" providerId="AD" clId="Web-{82A6C8E8-9C8A-2911-14CC-848D324EDD9A}" dt="2025-05-15T22:52:36.858" v="1054" actId="20577"/>
        <pc:sldMkLst>
          <pc:docMk/>
          <pc:sldMk cId="3673943168" sldId="4835"/>
        </pc:sldMkLst>
        <pc:spChg chg="mod">
          <ac:chgData name="Diana Ioana Dezso" userId="S::ddezso@worldbank.org::743fdfd2-500d-4699-8b0d-961525277147" providerId="AD" clId="Web-{82A6C8E8-9C8A-2911-14CC-848D324EDD9A}" dt="2025-05-15T22:52:36.858" v="1054" actId="20577"/>
          <ac:spMkLst>
            <pc:docMk/>
            <pc:sldMk cId="3673943168" sldId="4835"/>
            <ac:spMk id="6" creationId="{217F0049-F274-0433-3C78-0C5D204DA599}"/>
          </ac:spMkLst>
        </pc:spChg>
      </pc:sldChg>
      <pc:sldChg chg="modSp">
        <pc:chgData name="Diana Ioana Dezso" userId="S::ddezso@worldbank.org::743fdfd2-500d-4699-8b0d-961525277147" providerId="AD" clId="Web-{82A6C8E8-9C8A-2911-14CC-848D324EDD9A}" dt="2025-05-15T22:37:21.358" v="872" actId="1076"/>
        <pc:sldMkLst>
          <pc:docMk/>
          <pc:sldMk cId="2704655293" sldId="16090"/>
        </pc:sldMkLst>
        <pc:spChg chg="mod">
          <ac:chgData name="Diana Ioana Dezso" userId="S::ddezso@worldbank.org::743fdfd2-500d-4699-8b0d-961525277147" providerId="AD" clId="Web-{82A6C8E8-9C8A-2911-14CC-848D324EDD9A}" dt="2025-05-15T21:40:52.719" v="46" actId="20577"/>
          <ac:spMkLst>
            <pc:docMk/>
            <pc:sldMk cId="2704655293" sldId="16090"/>
            <ac:spMk id="3" creationId="{A319B6D9-95AA-95C0-86C0-E71DB81CC2C9}"/>
          </ac:spMkLst>
        </pc:spChg>
        <pc:spChg chg="mod">
          <ac:chgData name="Diana Ioana Dezso" userId="S::ddezso@worldbank.org::743fdfd2-500d-4699-8b0d-961525277147" providerId="AD" clId="Web-{82A6C8E8-9C8A-2911-14CC-848D324EDD9A}" dt="2025-05-15T22:36:59.670" v="868" actId="14100"/>
          <ac:spMkLst>
            <pc:docMk/>
            <pc:sldMk cId="2704655293" sldId="16090"/>
            <ac:spMk id="4" creationId="{E9975E39-3A19-5753-9E5F-A37448B61849}"/>
          </ac:spMkLst>
        </pc:spChg>
        <pc:spChg chg="mod">
          <ac:chgData name="Diana Ioana Dezso" userId="S::ddezso@worldbank.org::743fdfd2-500d-4699-8b0d-961525277147" providerId="AD" clId="Web-{82A6C8E8-9C8A-2911-14CC-848D324EDD9A}" dt="2025-05-15T21:39:25.891" v="12" actId="1076"/>
          <ac:spMkLst>
            <pc:docMk/>
            <pc:sldMk cId="2704655293" sldId="16090"/>
            <ac:spMk id="5" creationId="{2041F306-702F-6F69-E436-C91FEE0CABB7}"/>
          </ac:spMkLst>
        </pc:spChg>
        <pc:spChg chg="mod">
          <ac:chgData name="Diana Ioana Dezso" userId="S::ddezso@worldbank.org::743fdfd2-500d-4699-8b0d-961525277147" providerId="AD" clId="Web-{82A6C8E8-9C8A-2911-14CC-848D324EDD9A}" dt="2025-05-15T22:37:21.358" v="872" actId="1076"/>
          <ac:spMkLst>
            <pc:docMk/>
            <pc:sldMk cId="2704655293" sldId="16090"/>
            <ac:spMk id="6" creationId="{BE7BD5EC-CDFA-F52E-B36C-E694826BC8EB}"/>
          </ac:spMkLst>
        </pc:spChg>
        <pc:spChg chg="mod">
          <ac:chgData name="Diana Ioana Dezso" userId="S::ddezso@worldbank.org::743fdfd2-500d-4699-8b0d-961525277147" providerId="AD" clId="Web-{82A6C8E8-9C8A-2911-14CC-848D324EDD9A}" dt="2025-05-15T21:40:45.078" v="45" actId="20577"/>
          <ac:spMkLst>
            <pc:docMk/>
            <pc:sldMk cId="2704655293" sldId="16090"/>
            <ac:spMk id="7" creationId="{517BF135-E2E0-38BA-332D-DCE358B77BDC}"/>
          </ac:spMkLst>
        </pc:spChg>
      </pc:sldChg>
      <pc:sldChg chg="delSp modSp mod setBg">
        <pc:chgData name="Diana Ioana Dezso" userId="S::ddezso@worldbank.org::743fdfd2-500d-4699-8b0d-961525277147" providerId="AD" clId="Web-{82A6C8E8-9C8A-2911-14CC-848D324EDD9A}" dt="2025-05-15T22:53:14.811" v="1063" actId="20577"/>
        <pc:sldMkLst>
          <pc:docMk/>
          <pc:sldMk cId="1962756433" sldId="16092"/>
        </pc:sldMkLst>
        <pc:spChg chg="mod">
          <ac:chgData name="Diana Ioana Dezso" userId="S::ddezso@worldbank.org::743fdfd2-500d-4699-8b0d-961525277147" providerId="AD" clId="Web-{82A6C8E8-9C8A-2911-14CC-848D324EDD9A}" dt="2025-05-15T22:53:14.811" v="1063" actId="20577"/>
          <ac:spMkLst>
            <pc:docMk/>
            <pc:sldMk cId="1962756433" sldId="16092"/>
            <ac:spMk id="2" creationId="{2685D923-2C2C-9C90-FE5F-8CF0A3A2256E}"/>
          </ac:spMkLst>
        </pc:spChg>
        <pc:spChg chg="del">
          <ac:chgData name="Diana Ioana Dezso" userId="S::ddezso@worldbank.org::743fdfd2-500d-4699-8b0d-961525277147" providerId="AD" clId="Web-{82A6C8E8-9C8A-2911-14CC-848D324EDD9A}" dt="2025-05-15T22:53:04.155" v="1056"/>
          <ac:spMkLst>
            <pc:docMk/>
            <pc:sldMk cId="1962756433" sldId="16092"/>
            <ac:spMk id="3" creationId="{4BBBFF68-33B1-2C66-081D-8F3D3FE7B066}"/>
          </ac:spMkLst>
        </pc:spChg>
      </pc:sldChg>
      <pc:sldChg chg="delSp modSp mod setBg">
        <pc:chgData name="Diana Ioana Dezso" userId="S::ddezso@worldbank.org::743fdfd2-500d-4699-8b0d-961525277147" providerId="AD" clId="Web-{82A6C8E8-9C8A-2911-14CC-848D324EDD9A}" dt="2025-05-15T22:53:33.170" v="1075" actId="20577"/>
        <pc:sldMkLst>
          <pc:docMk/>
          <pc:sldMk cId="1395686125" sldId="16096"/>
        </pc:sldMkLst>
        <pc:spChg chg="mod">
          <ac:chgData name="Diana Ioana Dezso" userId="S::ddezso@worldbank.org::743fdfd2-500d-4699-8b0d-961525277147" providerId="AD" clId="Web-{82A6C8E8-9C8A-2911-14CC-848D324EDD9A}" dt="2025-05-15T22:53:33.170" v="1075" actId="20577"/>
          <ac:spMkLst>
            <pc:docMk/>
            <pc:sldMk cId="1395686125" sldId="16096"/>
            <ac:spMk id="2" creationId="{5CDB4E62-C869-A0B0-F475-1A951ECA61E5}"/>
          </ac:spMkLst>
        </pc:spChg>
        <pc:spChg chg="del">
          <ac:chgData name="Diana Ioana Dezso" userId="S::ddezso@worldbank.org::743fdfd2-500d-4699-8b0d-961525277147" providerId="AD" clId="Web-{82A6C8E8-9C8A-2911-14CC-848D324EDD9A}" dt="2025-05-15T22:41:09.920" v="889"/>
          <ac:spMkLst>
            <pc:docMk/>
            <pc:sldMk cId="1395686125" sldId="16096"/>
            <ac:spMk id="3" creationId="{48071302-AA8F-B2E8-8C0B-59ADF375287A}"/>
          </ac:spMkLst>
        </pc:spChg>
      </pc:sldChg>
      <pc:sldChg chg="delSp modSp mod setBg">
        <pc:chgData name="Diana Ioana Dezso" userId="S::ddezso@worldbank.org::743fdfd2-500d-4699-8b0d-961525277147" providerId="AD" clId="Web-{82A6C8E8-9C8A-2911-14CC-848D324EDD9A}" dt="2025-05-15T22:12:58.641" v="260" actId="20577"/>
        <pc:sldMkLst>
          <pc:docMk/>
          <pc:sldMk cId="2127753288" sldId="16097"/>
        </pc:sldMkLst>
        <pc:spChg chg="mod">
          <ac:chgData name="Diana Ioana Dezso" userId="S::ddezso@worldbank.org::743fdfd2-500d-4699-8b0d-961525277147" providerId="AD" clId="Web-{82A6C8E8-9C8A-2911-14CC-848D324EDD9A}" dt="2025-05-15T22:12:58.641" v="260" actId="20577"/>
          <ac:spMkLst>
            <pc:docMk/>
            <pc:sldMk cId="2127753288" sldId="16097"/>
            <ac:spMk id="2" creationId="{7527E860-51DC-32BE-A5AA-FEB5DDB1BA71}"/>
          </ac:spMkLst>
        </pc:spChg>
        <pc:spChg chg="del">
          <ac:chgData name="Diana Ioana Dezso" userId="S::ddezso@worldbank.org::743fdfd2-500d-4699-8b0d-961525277147" providerId="AD" clId="Web-{82A6C8E8-9C8A-2911-14CC-848D324EDD9A}" dt="2025-05-15T22:12:31.095" v="253"/>
          <ac:spMkLst>
            <pc:docMk/>
            <pc:sldMk cId="2127753288" sldId="16097"/>
            <ac:spMk id="3" creationId="{B2B9D4B8-A2C1-9DF4-D08D-CDDE3E4DE85D}"/>
          </ac:spMkLst>
        </pc:spChg>
      </pc:sldChg>
      <pc:sldChg chg="del">
        <pc:chgData name="Diana Ioana Dezso" userId="S::ddezso@worldbank.org::743fdfd2-500d-4699-8b0d-961525277147" providerId="AD" clId="Web-{82A6C8E8-9C8A-2911-14CC-848D324EDD9A}" dt="2025-05-15T22:30:14.296" v="587"/>
        <pc:sldMkLst>
          <pc:docMk/>
          <pc:sldMk cId="1249217304" sldId="2147374506"/>
        </pc:sldMkLst>
      </pc:sldChg>
      <pc:sldChg chg="delSp modSp">
        <pc:chgData name="Diana Ioana Dezso" userId="S::ddezso@worldbank.org::743fdfd2-500d-4699-8b0d-961525277147" providerId="AD" clId="Web-{82A6C8E8-9C8A-2911-14CC-848D324EDD9A}" dt="2025-05-15T21:55:00.547" v="97" actId="20577"/>
        <pc:sldMkLst>
          <pc:docMk/>
          <pc:sldMk cId="267245057" sldId="2147374507"/>
        </pc:sldMkLst>
        <pc:spChg chg="mod">
          <ac:chgData name="Diana Ioana Dezso" userId="S::ddezso@worldbank.org::743fdfd2-500d-4699-8b0d-961525277147" providerId="AD" clId="Web-{82A6C8E8-9C8A-2911-14CC-848D324EDD9A}" dt="2025-05-15T21:55:00.547" v="97" actId="20577"/>
          <ac:spMkLst>
            <pc:docMk/>
            <pc:sldMk cId="267245057" sldId="2147374507"/>
            <ac:spMk id="5" creationId="{F709FF60-14F2-CBE2-35AB-79AC065BA455}"/>
          </ac:spMkLst>
        </pc:spChg>
        <pc:spChg chg="del">
          <ac:chgData name="Diana Ioana Dezso" userId="S::ddezso@worldbank.org::743fdfd2-500d-4699-8b0d-961525277147" providerId="AD" clId="Web-{82A6C8E8-9C8A-2911-14CC-848D324EDD9A}" dt="2025-05-15T21:54:40.204" v="86"/>
          <ac:spMkLst>
            <pc:docMk/>
            <pc:sldMk cId="267245057" sldId="2147374507"/>
            <ac:spMk id="6" creationId="{88A5B868-903D-A5DE-3DF0-79387F63057E}"/>
          </ac:spMkLst>
        </pc:spChg>
      </pc:sldChg>
      <pc:sldChg chg="modSp mod setBg">
        <pc:chgData name="Diana Ioana Dezso" userId="S::ddezso@worldbank.org::743fdfd2-500d-4699-8b0d-961525277147" providerId="AD" clId="Web-{82A6C8E8-9C8A-2911-14CC-848D324EDD9A}" dt="2025-05-15T22:59:30.810" v="1099" actId="20577"/>
        <pc:sldMkLst>
          <pc:docMk/>
          <pc:sldMk cId="2959962635" sldId="2147374508"/>
        </pc:sldMkLst>
        <pc:spChg chg="mod">
          <ac:chgData name="Diana Ioana Dezso" userId="S::ddezso@worldbank.org::743fdfd2-500d-4699-8b0d-961525277147" providerId="AD" clId="Web-{82A6C8E8-9C8A-2911-14CC-848D324EDD9A}" dt="2025-05-15T22:59:30.810" v="1099" actId="20577"/>
          <ac:spMkLst>
            <pc:docMk/>
            <pc:sldMk cId="2959962635" sldId="2147374508"/>
            <ac:spMk id="5" creationId="{156911B4-5D70-6E31-6587-FFBA8D843AC2}"/>
          </ac:spMkLst>
        </pc:spChg>
        <pc:spChg chg="mod">
          <ac:chgData name="Diana Ioana Dezso" userId="S::ddezso@worldbank.org::743fdfd2-500d-4699-8b0d-961525277147" providerId="AD" clId="Web-{82A6C8E8-9C8A-2911-14CC-848D324EDD9A}" dt="2025-05-15T22:58:58.373" v="1079" actId="20577"/>
          <ac:spMkLst>
            <pc:docMk/>
            <pc:sldMk cId="2959962635" sldId="2147374508"/>
            <ac:spMk id="6" creationId="{3BCD050F-FA68-272F-79B7-2C2ACE048966}"/>
          </ac:spMkLst>
        </pc:spChg>
      </pc:sldChg>
      <pc:sldChg chg="modSp mod setBg">
        <pc:chgData name="Diana Ioana Dezso" userId="S::ddezso@worldbank.org::743fdfd2-500d-4699-8b0d-961525277147" providerId="AD" clId="Web-{82A6C8E8-9C8A-2911-14CC-848D324EDD9A}" dt="2025-05-15T22:38:57.842" v="875" actId="20577"/>
        <pc:sldMkLst>
          <pc:docMk/>
          <pc:sldMk cId="4446995" sldId="2147374509"/>
        </pc:sldMkLst>
        <pc:spChg chg="mod">
          <ac:chgData name="Diana Ioana Dezso" userId="S::ddezso@worldbank.org::743fdfd2-500d-4699-8b0d-961525277147" providerId="AD" clId="Web-{82A6C8E8-9C8A-2911-14CC-848D324EDD9A}" dt="2025-05-15T22:14:07.360" v="288" actId="1076"/>
          <ac:spMkLst>
            <pc:docMk/>
            <pc:sldMk cId="4446995" sldId="2147374509"/>
            <ac:spMk id="2" creationId="{E62EA095-C251-BC2A-8313-2B8D8D0BA633}"/>
          </ac:spMkLst>
        </pc:spChg>
        <pc:spChg chg="mod">
          <ac:chgData name="Diana Ioana Dezso" userId="S::ddezso@worldbank.org::743fdfd2-500d-4699-8b0d-961525277147" providerId="AD" clId="Web-{82A6C8E8-9C8A-2911-14CC-848D324EDD9A}" dt="2025-05-15T22:38:57.842" v="875" actId="20577"/>
          <ac:spMkLst>
            <pc:docMk/>
            <pc:sldMk cId="4446995" sldId="2147374509"/>
            <ac:spMk id="5" creationId="{2D186FBA-DFC2-421B-79C6-635F66117D81}"/>
          </ac:spMkLst>
        </pc:spChg>
        <pc:spChg chg="mod">
          <ac:chgData name="Diana Ioana Dezso" userId="S::ddezso@worldbank.org::743fdfd2-500d-4699-8b0d-961525277147" providerId="AD" clId="Web-{82A6C8E8-9C8A-2911-14CC-848D324EDD9A}" dt="2025-05-15T22:15:41.297" v="314" actId="20577"/>
          <ac:spMkLst>
            <pc:docMk/>
            <pc:sldMk cId="4446995" sldId="2147374509"/>
            <ac:spMk id="6" creationId="{C9A5238C-216F-95AA-9164-9BCD22EBAAEC}"/>
          </ac:spMkLst>
        </pc:spChg>
        <pc:picChg chg="mod">
          <ac:chgData name="Diana Ioana Dezso" userId="S::ddezso@worldbank.org::743fdfd2-500d-4699-8b0d-961525277147" providerId="AD" clId="Web-{82A6C8E8-9C8A-2911-14CC-848D324EDD9A}" dt="2025-05-15T22:14:02.844" v="287" actId="1076"/>
          <ac:picMkLst>
            <pc:docMk/>
            <pc:sldMk cId="4446995" sldId="2147374509"/>
            <ac:picMk id="8" creationId="{8947E881-C35B-6146-61D7-2521FDD77696}"/>
          </ac:picMkLst>
        </pc:picChg>
      </pc:sldChg>
      <pc:sldChg chg="modSp mod setBg">
        <pc:chgData name="Diana Ioana Dezso" userId="S::ddezso@worldbank.org::743fdfd2-500d-4699-8b0d-961525277147" providerId="AD" clId="Web-{82A6C8E8-9C8A-2911-14CC-848D324EDD9A}" dt="2025-05-15T22:46:55.093" v="959" actId="20577"/>
        <pc:sldMkLst>
          <pc:docMk/>
          <pc:sldMk cId="1364312562" sldId="2147374510"/>
        </pc:sldMkLst>
        <pc:spChg chg="mod">
          <ac:chgData name="Diana Ioana Dezso" userId="S::ddezso@worldbank.org::743fdfd2-500d-4699-8b0d-961525277147" providerId="AD" clId="Web-{82A6C8E8-9C8A-2911-14CC-848D324EDD9A}" dt="2025-05-15T22:46:55.093" v="959" actId="20577"/>
          <ac:spMkLst>
            <pc:docMk/>
            <pc:sldMk cId="1364312562" sldId="2147374510"/>
            <ac:spMk id="5" creationId="{D7B45CB5-A7D8-7BC6-ED81-B5C82BA6CBEA}"/>
          </ac:spMkLst>
        </pc:spChg>
        <pc:spChg chg="mod">
          <ac:chgData name="Diana Ioana Dezso" userId="S::ddezso@worldbank.org::743fdfd2-500d-4699-8b0d-961525277147" providerId="AD" clId="Web-{82A6C8E8-9C8A-2911-14CC-848D324EDD9A}" dt="2025-05-15T22:46:10.108" v="940" actId="20577"/>
          <ac:spMkLst>
            <pc:docMk/>
            <pc:sldMk cId="1364312562" sldId="2147374510"/>
            <ac:spMk id="6" creationId="{7A5876F6-8344-CA31-1338-33D50445C571}"/>
          </ac:spMkLst>
        </pc:spChg>
        <pc:spChg chg="mod">
          <ac:chgData name="Diana Ioana Dezso" userId="S::ddezso@worldbank.org::743fdfd2-500d-4699-8b0d-961525277147" providerId="AD" clId="Web-{82A6C8E8-9C8A-2911-14CC-848D324EDD9A}" dt="2025-05-15T22:45:20.655" v="933" actId="20577"/>
          <ac:spMkLst>
            <pc:docMk/>
            <pc:sldMk cId="1364312562" sldId="2147374510"/>
            <ac:spMk id="7" creationId="{2E1F4963-1D7C-B96F-8B9D-58EB785F77BD}"/>
          </ac:spMkLst>
        </pc:spChg>
        <pc:picChg chg="mod">
          <ac:chgData name="Diana Ioana Dezso" userId="S::ddezso@worldbank.org::743fdfd2-500d-4699-8b0d-961525277147" providerId="AD" clId="Web-{82A6C8E8-9C8A-2911-14CC-848D324EDD9A}" dt="2025-05-15T22:43:51.280" v="893" actId="1076"/>
          <ac:picMkLst>
            <pc:docMk/>
            <pc:sldMk cId="1364312562" sldId="2147374510"/>
            <ac:picMk id="8" creationId="{856FA564-C139-23C0-FEE3-6E9BBAFC93F9}"/>
          </ac:picMkLst>
        </pc:picChg>
      </pc:sldChg>
      <pc:sldChg chg="modSp">
        <pc:chgData name="Diana Ioana Dezso" userId="S::ddezso@worldbank.org::743fdfd2-500d-4699-8b0d-961525277147" providerId="AD" clId="Web-{82A6C8E8-9C8A-2911-14CC-848D324EDD9A}" dt="2025-05-15T22:09:54.766" v="233" actId="20577"/>
        <pc:sldMkLst>
          <pc:docMk/>
          <pc:sldMk cId="610034654" sldId="2147374511"/>
        </pc:sldMkLst>
        <pc:spChg chg="mod">
          <ac:chgData name="Diana Ioana Dezso" userId="S::ddezso@worldbank.org::743fdfd2-500d-4699-8b0d-961525277147" providerId="AD" clId="Web-{82A6C8E8-9C8A-2911-14CC-848D324EDD9A}" dt="2025-05-15T22:09:54.766" v="233" actId="20577"/>
          <ac:spMkLst>
            <pc:docMk/>
            <pc:sldMk cId="610034654" sldId="2147374511"/>
            <ac:spMk id="5" creationId="{442FCCE5-FFE5-66FD-284A-C07036FD2B10}"/>
          </ac:spMkLst>
        </pc:spChg>
        <pc:spChg chg="mod">
          <ac:chgData name="Diana Ioana Dezso" userId="S::ddezso@worldbank.org::743fdfd2-500d-4699-8b0d-961525277147" providerId="AD" clId="Web-{82A6C8E8-9C8A-2911-14CC-848D324EDD9A}" dt="2025-05-15T21:53:05.938" v="79" actId="20577"/>
          <ac:spMkLst>
            <pc:docMk/>
            <pc:sldMk cId="610034654" sldId="2147374511"/>
            <ac:spMk id="8" creationId="{2B314E78-D2B1-7496-E6BE-77547C72A244}"/>
          </ac:spMkLst>
        </pc:spChg>
      </pc:sldChg>
      <pc:sldChg chg="modSp">
        <pc:chgData name="Diana Ioana Dezso" userId="S::ddezso@worldbank.org::743fdfd2-500d-4699-8b0d-961525277147" providerId="AD" clId="Web-{82A6C8E8-9C8A-2911-14CC-848D324EDD9A}" dt="2025-05-15T22:20:04.016" v="321" actId="20577"/>
        <pc:sldMkLst>
          <pc:docMk/>
          <pc:sldMk cId="809627093" sldId="2147374512"/>
        </pc:sldMkLst>
        <pc:spChg chg="mod">
          <ac:chgData name="Diana Ioana Dezso" userId="S::ddezso@worldbank.org::743fdfd2-500d-4699-8b0d-961525277147" providerId="AD" clId="Web-{82A6C8E8-9C8A-2911-14CC-848D324EDD9A}" dt="2025-05-15T22:20:04.016" v="321" actId="20577"/>
          <ac:spMkLst>
            <pc:docMk/>
            <pc:sldMk cId="809627093" sldId="2147374512"/>
            <ac:spMk id="11" creationId="{445819EF-F63A-01B0-98A5-5D7C8B426C89}"/>
          </ac:spMkLst>
        </pc:spChg>
      </pc:sldChg>
      <pc:sldChg chg="modSp">
        <pc:chgData name="Diana Ioana Dezso" userId="S::ddezso@worldbank.org::743fdfd2-500d-4699-8b0d-961525277147" providerId="AD" clId="Web-{82A6C8E8-9C8A-2911-14CC-848D324EDD9A}" dt="2025-05-15T22:20:18.922" v="324" actId="20577"/>
        <pc:sldMkLst>
          <pc:docMk/>
          <pc:sldMk cId="2202547615" sldId="2147374514"/>
        </pc:sldMkLst>
        <pc:spChg chg="mod">
          <ac:chgData name="Diana Ioana Dezso" userId="S::ddezso@worldbank.org::743fdfd2-500d-4699-8b0d-961525277147" providerId="AD" clId="Web-{82A6C8E8-9C8A-2911-14CC-848D324EDD9A}" dt="2025-05-15T22:20:18.922" v="324" actId="20577"/>
          <ac:spMkLst>
            <pc:docMk/>
            <pc:sldMk cId="2202547615" sldId="2147374514"/>
            <ac:spMk id="3" creationId="{BBC68A13-8307-9206-C4AF-B94921E63093}"/>
          </ac:spMkLst>
        </pc:spChg>
      </pc:sldChg>
      <pc:sldChg chg="modSp">
        <pc:chgData name="Diana Ioana Dezso" userId="S::ddezso@worldbank.org::743fdfd2-500d-4699-8b0d-961525277147" providerId="AD" clId="Web-{82A6C8E8-9C8A-2911-14CC-848D324EDD9A}" dt="2025-05-15T22:20:29.907" v="328" actId="1076"/>
        <pc:sldMkLst>
          <pc:docMk/>
          <pc:sldMk cId="3685686365" sldId="2147374515"/>
        </pc:sldMkLst>
        <pc:spChg chg="mod">
          <ac:chgData name="Diana Ioana Dezso" userId="S::ddezso@worldbank.org::743fdfd2-500d-4699-8b0d-961525277147" providerId="AD" clId="Web-{82A6C8E8-9C8A-2911-14CC-848D324EDD9A}" dt="2025-05-15T22:20:29.907" v="328" actId="1076"/>
          <ac:spMkLst>
            <pc:docMk/>
            <pc:sldMk cId="3685686365" sldId="2147374515"/>
            <ac:spMk id="3" creationId="{44A1237E-9EA2-8758-B6EE-31185CDFD160}"/>
          </ac:spMkLst>
        </pc:spChg>
      </pc:sldChg>
      <pc:sldChg chg="del">
        <pc:chgData name="Diana Ioana Dezso" userId="S::ddezso@worldbank.org::743fdfd2-500d-4699-8b0d-961525277147" providerId="AD" clId="Web-{82A6C8E8-9C8A-2911-14CC-848D324EDD9A}" dt="2025-05-15T22:30:17.734" v="588"/>
        <pc:sldMkLst>
          <pc:docMk/>
          <pc:sldMk cId="3732284784" sldId="2147374518"/>
        </pc:sldMkLst>
      </pc:sldChg>
      <pc:sldChg chg="addSp delSp modSp add mod replId setBg modNotes">
        <pc:chgData name="Diana Ioana Dezso" userId="S::ddezso@worldbank.org::743fdfd2-500d-4699-8b0d-961525277147" providerId="AD" clId="Web-{82A6C8E8-9C8A-2911-14CC-848D324EDD9A}" dt="2025-05-15T22:08:57.157" v="229" actId="20577"/>
        <pc:sldMkLst>
          <pc:docMk/>
          <pc:sldMk cId="437095642" sldId="2147374519"/>
        </pc:sldMkLst>
        <pc:spChg chg="add mod">
          <ac:chgData name="Diana Ioana Dezso" userId="S::ddezso@worldbank.org::743fdfd2-500d-4699-8b0d-961525277147" providerId="AD" clId="Web-{82A6C8E8-9C8A-2911-14CC-848D324EDD9A}" dt="2025-05-15T21:59:13.422" v="180" actId="20577"/>
          <ac:spMkLst>
            <pc:docMk/>
            <pc:sldMk cId="437095642" sldId="2147374519"/>
            <ac:spMk id="2" creationId="{98001281-6D92-376F-62D0-772961A89D9B}"/>
          </ac:spMkLst>
        </pc:spChg>
        <pc:spChg chg="mod">
          <ac:chgData name="Diana Ioana Dezso" userId="S::ddezso@worldbank.org::743fdfd2-500d-4699-8b0d-961525277147" providerId="AD" clId="Web-{82A6C8E8-9C8A-2911-14CC-848D324EDD9A}" dt="2025-05-15T22:08:57.157" v="229" actId="20577"/>
          <ac:spMkLst>
            <pc:docMk/>
            <pc:sldMk cId="437095642" sldId="2147374519"/>
            <ac:spMk id="5" creationId="{127C49C6-48D2-220E-C6B6-CCC8FBAC79B4}"/>
          </ac:spMkLst>
        </pc:spChg>
        <pc:spChg chg="del">
          <ac:chgData name="Diana Ioana Dezso" userId="S::ddezso@worldbank.org::743fdfd2-500d-4699-8b0d-961525277147" providerId="AD" clId="Web-{82A6C8E8-9C8A-2911-14CC-848D324EDD9A}" dt="2025-05-15T21:55:32.329" v="100"/>
          <ac:spMkLst>
            <pc:docMk/>
            <pc:sldMk cId="437095642" sldId="2147374519"/>
            <ac:spMk id="6" creationId="{B1C3B047-E5CC-0352-3459-E57A35BBF174}"/>
          </ac:spMkLst>
        </pc:spChg>
      </pc:sldChg>
      <pc:sldChg chg="delSp modSp add">
        <pc:chgData name="Diana Ioana Dezso" userId="S::ddezso@worldbank.org::743fdfd2-500d-4699-8b0d-961525277147" providerId="AD" clId="Web-{82A6C8E8-9C8A-2911-14CC-848D324EDD9A}" dt="2025-05-15T23:17:45.061" v="1498"/>
        <pc:sldMkLst>
          <pc:docMk/>
          <pc:sldMk cId="60773424" sldId="2147374520"/>
        </pc:sldMkLst>
        <pc:spChg chg="del mod">
          <ac:chgData name="Diana Ioana Dezso" userId="S::ddezso@worldbank.org::743fdfd2-500d-4699-8b0d-961525277147" providerId="AD" clId="Web-{82A6C8E8-9C8A-2911-14CC-848D324EDD9A}" dt="2025-05-15T23:17:45.061" v="1498"/>
          <ac:spMkLst>
            <pc:docMk/>
            <pc:sldMk cId="60773424" sldId="2147374520"/>
            <ac:spMk id="2" creationId="{4FF86E4C-A3C7-5677-61B8-8C618B86B2F4}"/>
          </ac:spMkLst>
        </pc:spChg>
        <pc:spChg chg="mod">
          <ac:chgData name="Diana Ioana Dezso" userId="S::ddezso@worldbank.org::743fdfd2-500d-4699-8b0d-961525277147" providerId="AD" clId="Web-{82A6C8E8-9C8A-2911-14CC-848D324EDD9A}" dt="2025-05-15T23:17:37.077" v="1490" actId="20577"/>
          <ac:spMkLst>
            <pc:docMk/>
            <pc:sldMk cId="60773424" sldId="2147374520"/>
            <ac:spMk id="2318" creationId="{00000000-0000-0000-0000-000000000000}"/>
          </ac:spMkLst>
        </pc:spChg>
      </pc:sldChg>
      <pc:sldChg chg="delSp modSp add mod replId setBg">
        <pc:chgData name="Diana Ioana Dezso" userId="S::ddezso@worldbank.org::743fdfd2-500d-4699-8b0d-961525277147" providerId="AD" clId="Web-{82A6C8E8-9C8A-2911-14CC-848D324EDD9A}" dt="2025-05-15T23:14:46.608" v="1483" actId="20577"/>
        <pc:sldMkLst>
          <pc:docMk/>
          <pc:sldMk cId="493518720" sldId="2147374521"/>
        </pc:sldMkLst>
        <pc:spChg chg="mod">
          <ac:chgData name="Diana Ioana Dezso" userId="S::ddezso@worldbank.org::743fdfd2-500d-4699-8b0d-961525277147" providerId="AD" clId="Web-{82A6C8E8-9C8A-2911-14CC-848D324EDD9A}" dt="2025-05-15T23:14:46.608" v="1483" actId="20577"/>
          <ac:spMkLst>
            <pc:docMk/>
            <pc:sldMk cId="493518720" sldId="2147374521"/>
            <ac:spMk id="2" creationId="{33D436B3-9471-9DF0-9C60-712456C23BD8}"/>
          </ac:spMkLst>
        </pc:spChg>
        <pc:spChg chg="del">
          <ac:chgData name="Diana Ioana Dezso" userId="S::ddezso@worldbank.org::743fdfd2-500d-4699-8b0d-961525277147" providerId="AD" clId="Web-{82A6C8E8-9C8A-2911-14CC-848D324EDD9A}" dt="2025-05-15T23:13:32.046" v="1369"/>
          <ac:spMkLst>
            <pc:docMk/>
            <pc:sldMk cId="493518720" sldId="2147374521"/>
            <ac:spMk id="3" creationId="{33DAF02C-B5A4-3982-6C61-880EB95EDB20}"/>
          </ac:spMkLst>
        </pc:spChg>
        <pc:spChg chg="mod">
          <ac:chgData name="Diana Ioana Dezso" userId="S::ddezso@worldbank.org::743fdfd2-500d-4699-8b0d-961525277147" providerId="AD" clId="Web-{82A6C8E8-9C8A-2911-14CC-848D324EDD9A}" dt="2025-05-15T23:11:14.749" v="1194" actId="20577"/>
          <ac:spMkLst>
            <pc:docMk/>
            <pc:sldMk cId="493518720" sldId="2147374521"/>
            <ac:spMk id="11" creationId="{AF9597B4-4A24-AA3F-991B-8A13FD712FD8}"/>
          </ac:spMkLst>
        </pc:spChg>
        <pc:picChg chg="mod">
          <ac:chgData name="Diana Ioana Dezso" userId="S::ddezso@worldbank.org::743fdfd2-500d-4699-8b0d-961525277147" providerId="AD" clId="Web-{82A6C8E8-9C8A-2911-14CC-848D324EDD9A}" dt="2025-05-15T23:14:11.265" v="1427" actId="1076"/>
          <ac:picMkLst>
            <pc:docMk/>
            <pc:sldMk cId="493518720" sldId="2147374521"/>
            <ac:picMk id="8" creationId="{0A32525C-EEBA-32E4-49C8-BE2962849B68}"/>
          </ac:picMkLst>
        </pc:picChg>
      </pc:sldChg>
      <pc:sldChg chg="delSp modSp add del replId">
        <pc:chgData name="Diana Ioana Dezso" userId="S::ddezso@worldbank.org::743fdfd2-500d-4699-8b0d-961525277147" providerId="AD" clId="Web-{82A6C8E8-9C8A-2911-14CC-848D324EDD9A}" dt="2025-05-15T23:16:38.780" v="1488"/>
        <pc:sldMkLst>
          <pc:docMk/>
          <pc:sldMk cId="873645440" sldId="2147374522"/>
        </pc:sldMkLst>
        <pc:spChg chg="del mod">
          <ac:chgData name="Diana Ioana Dezso" userId="S::ddezso@worldbank.org::743fdfd2-500d-4699-8b0d-961525277147" providerId="AD" clId="Web-{82A6C8E8-9C8A-2911-14CC-848D324EDD9A}" dt="2025-05-15T23:16:09.155" v="1487"/>
          <ac:spMkLst>
            <pc:docMk/>
            <pc:sldMk cId="873645440" sldId="2147374522"/>
            <ac:spMk id="6" creationId="{A8D4DC6B-0B4F-4779-52F9-A1C7FE7568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206CB-E98B-7043-B9F6-3ADB214FEFD7}" type="datetimeFigureOut">
              <a:rPr lang="en-PT" smtClean="0"/>
              <a:t>05/16/2025</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B36C3-807C-EE43-A808-46613A6E589E}" type="slidenum">
              <a:rPr lang="en-PT" smtClean="0"/>
              <a:t>‹#›</a:t>
            </a:fld>
            <a:endParaRPr lang="en-PT"/>
          </a:p>
        </p:txBody>
      </p:sp>
    </p:spTree>
    <p:extLst>
      <p:ext uri="{BB962C8B-B14F-4D97-AF65-F5344CB8AC3E}">
        <p14:creationId xmlns:p14="http://schemas.microsoft.com/office/powerpoint/2010/main" val="233665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e-fi.org/we-finance-code/resource-guid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6683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a:extLst>
            <a:ext uri="{FF2B5EF4-FFF2-40B4-BE49-F238E27FC236}">
              <a16:creationId xmlns:a16="http://schemas.microsoft.com/office/drawing/2014/main" id="{31DDAA79-0244-9F2D-6DD9-101FED4C7C81}"/>
            </a:ext>
          </a:extLst>
        </p:cNvPr>
        <p:cNvGrpSpPr/>
        <p:nvPr/>
      </p:nvGrpSpPr>
      <p:grpSpPr>
        <a:xfrm>
          <a:off x="0" y="0"/>
          <a:ext cx="0" cy="0"/>
          <a:chOff x="0" y="0"/>
          <a:chExt cx="0" cy="0"/>
        </a:xfrm>
      </p:grpSpPr>
      <p:sp>
        <p:nvSpPr>
          <p:cNvPr id="1420" name="Google Shape;1420;p59:notes">
            <a:extLst>
              <a:ext uri="{FF2B5EF4-FFF2-40B4-BE49-F238E27FC236}">
                <a16:creationId xmlns:a16="http://schemas.microsoft.com/office/drawing/2014/main" id="{E561A008-47B4-CC8E-416B-E8C0A4C4313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1" name="Google Shape;1421;p59:notes">
            <a:extLst>
              <a:ext uri="{FF2B5EF4-FFF2-40B4-BE49-F238E27FC236}">
                <a16:creationId xmlns:a16="http://schemas.microsoft.com/office/drawing/2014/main" id="{75E5D6EE-95F6-9368-497D-785D3AF1C6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815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a:extLst>
            <a:ext uri="{FF2B5EF4-FFF2-40B4-BE49-F238E27FC236}">
              <a16:creationId xmlns:a16="http://schemas.microsoft.com/office/drawing/2014/main" id="{DF8A64B7-38DF-8E1B-E868-590B2BB3556B}"/>
            </a:ext>
          </a:extLst>
        </p:cNvPr>
        <p:cNvGrpSpPr/>
        <p:nvPr/>
      </p:nvGrpSpPr>
      <p:grpSpPr>
        <a:xfrm>
          <a:off x="0" y="0"/>
          <a:ext cx="0" cy="0"/>
          <a:chOff x="0" y="0"/>
          <a:chExt cx="0" cy="0"/>
        </a:xfrm>
      </p:grpSpPr>
      <p:sp>
        <p:nvSpPr>
          <p:cNvPr id="1420" name="Google Shape;1420;p59:notes">
            <a:extLst>
              <a:ext uri="{FF2B5EF4-FFF2-40B4-BE49-F238E27FC236}">
                <a16:creationId xmlns:a16="http://schemas.microsoft.com/office/drawing/2014/main" id="{70AD2339-4F17-D3BF-60B6-34E9E7BDC52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1" name="Google Shape;1421;p59:notes">
            <a:extLst>
              <a:ext uri="{FF2B5EF4-FFF2-40B4-BE49-F238E27FC236}">
                <a16:creationId xmlns:a16="http://schemas.microsoft.com/office/drawing/2014/main" id="{61FBE2C6-AC77-5519-2DE0-3A1B273309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119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a:extLst>
            <a:ext uri="{FF2B5EF4-FFF2-40B4-BE49-F238E27FC236}">
              <a16:creationId xmlns:a16="http://schemas.microsoft.com/office/drawing/2014/main" id="{B0FD004E-34B9-4021-2932-F216BF533E91}"/>
            </a:ext>
          </a:extLst>
        </p:cNvPr>
        <p:cNvGrpSpPr/>
        <p:nvPr/>
      </p:nvGrpSpPr>
      <p:grpSpPr>
        <a:xfrm>
          <a:off x="0" y="0"/>
          <a:ext cx="0" cy="0"/>
          <a:chOff x="0" y="0"/>
          <a:chExt cx="0" cy="0"/>
        </a:xfrm>
      </p:grpSpPr>
      <p:sp>
        <p:nvSpPr>
          <p:cNvPr id="1420" name="Google Shape;1420;p59:notes">
            <a:extLst>
              <a:ext uri="{FF2B5EF4-FFF2-40B4-BE49-F238E27FC236}">
                <a16:creationId xmlns:a16="http://schemas.microsoft.com/office/drawing/2014/main" id="{74E8930C-FEF5-0F52-4267-E7FAD40D396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1" name="Google Shape;1421;p59:notes">
            <a:extLst>
              <a:ext uri="{FF2B5EF4-FFF2-40B4-BE49-F238E27FC236}">
                <a16:creationId xmlns:a16="http://schemas.microsoft.com/office/drawing/2014/main" id="{672593A7-5F4F-D225-8F98-318DD22DAD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493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a:extLst>
            <a:ext uri="{FF2B5EF4-FFF2-40B4-BE49-F238E27FC236}">
              <a16:creationId xmlns:a16="http://schemas.microsoft.com/office/drawing/2014/main" id="{D6F7B303-0694-7054-855B-3D02F0D14130}"/>
            </a:ext>
          </a:extLst>
        </p:cNvPr>
        <p:cNvGrpSpPr/>
        <p:nvPr/>
      </p:nvGrpSpPr>
      <p:grpSpPr>
        <a:xfrm>
          <a:off x="0" y="0"/>
          <a:ext cx="0" cy="0"/>
          <a:chOff x="0" y="0"/>
          <a:chExt cx="0" cy="0"/>
        </a:xfrm>
      </p:grpSpPr>
      <p:sp>
        <p:nvSpPr>
          <p:cNvPr id="1420" name="Google Shape;1420;p59:notes">
            <a:extLst>
              <a:ext uri="{FF2B5EF4-FFF2-40B4-BE49-F238E27FC236}">
                <a16:creationId xmlns:a16="http://schemas.microsoft.com/office/drawing/2014/main" id="{9250A967-6624-16D7-B408-DA593F915D7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1" name="Google Shape;1421;p59:notes">
            <a:extLst>
              <a:ext uri="{FF2B5EF4-FFF2-40B4-BE49-F238E27FC236}">
                <a16:creationId xmlns:a16="http://schemas.microsoft.com/office/drawing/2014/main" id="{09D24F65-2AD9-F157-4C57-355D79A403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375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B0C61D16-A105-0916-ACAA-92F3E37546FD}"/>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2E5D5B4B-AEF6-F4A3-2ED2-AF6D67E84F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B248C83A-E8B0-BCB8-F266-7E7E42A4CAF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a:extLst>
              <a:ext uri="{FF2B5EF4-FFF2-40B4-BE49-F238E27FC236}">
                <a16:creationId xmlns:a16="http://schemas.microsoft.com/office/drawing/2014/main" id="{13E23185-0424-8E06-4508-099838D3084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9319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5F831DDC-5BB5-23E7-E43D-00A72E03CD22}"/>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66F1685A-96D6-82BC-CBE6-E18F0F8AE5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0772DE04-37F4-F53D-5B90-F73C1F20A08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a:extLst>
              <a:ext uri="{FF2B5EF4-FFF2-40B4-BE49-F238E27FC236}">
                <a16:creationId xmlns:a16="http://schemas.microsoft.com/office/drawing/2014/main" id="{65225B5D-A4C5-0B1C-635A-9216DCB8F40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4166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a:extLst>
            <a:ext uri="{FF2B5EF4-FFF2-40B4-BE49-F238E27FC236}">
              <a16:creationId xmlns:a16="http://schemas.microsoft.com/office/drawing/2014/main" id="{96B2BEC3-0B2E-2B72-17E9-8E8C5622EB2E}"/>
            </a:ext>
          </a:extLst>
        </p:cNvPr>
        <p:cNvGrpSpPr/>
        <p:nvPr/>
      </p:nvGrpSpPr>
      <p:grpSpPr>
        <a:xfrm>
          <a:off x="0" y="0"/>
          <a:ext cx="0" cy="0"/>
          <a:chOff x="0" y="0"/>
          <a:chExt cx="0" cy="0"/>
        </a:xfrm>
      </p:grpSpPr>
      <p:sp>
        <p:nvSpPr>
          <p:cNvPr id="1276" name="Google Shape;1276;p51:notes">
            <a:extLst>
              <a:ext uri="{FF2B5EF4-FFF2-40B4-BE49-F238E27FC236}">
                <a16:creationId xmlns:a16="http://schemas.microsoft.com/office/drawing/2014/main" id="{0D4C3DC9-09E0-9995-BA7F-E5B0620A13B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77" name="Google Shape;1277;p51:notes">
            <a:extLst>
              <a:ext uri="{FF2B5EF4-FFF2-40B4-BE49-F238E27FC236}">
                <a16:creationId xmlns:a16="http://schemas.microsoft.com/office/drawing/2014/main" id="{330EFC8B-F73D-E69F-6973-0B28185DCE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7976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a:extLst>
            <a:ext uri="{FF2B5EF4-FFF2-40B4-BE49-F238E27FC236}">
              <a16:creationId xmlns:a16="http://schemas.microsoft.com/office/drawing/2014/main" id="{7B5A4009-7C52-F08A-5E1A-060F7C0F6C48}"/>
            </a:ext>
          </a:extLst>
        </p:cNvPr>
        <p:cNvGrpSpPr/>
        <p:nvPr/>
      </p:nvGrpSpPr>
      <p:grpSpPr>
        <a:xfrm>
          <a:off x="0" y="0"/>
          <a:ext cx="0" cy="0"/>
          <a:chOff x="0" y="0"/>
          <a:chExt cx="0" cy="0"/>
        </a:xfrm>
      </p:grpSpPr>
      <p:sp>
        <p:nvSpPr>
          <p:cNvPr id="1294" name="Google Shape;1294;p52:notes">
            <a:extLst>
              <a:ext uri="{FF2B5EF4-FFF2-40B4-BE49-F238E27FC236}">
                <a16:creationId xmlns:a16="http://schemas.microsoft.com/office/drawing/2014/main" id="{BF84E4F4-2B4B-36C3-D18D-9EFB51E1A6F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95" name="Google Shape;1295;p52:notes">
            <a:extLst>
              <a:ext uri="{FF2B5EF4-FFF2-40B4-BE49-F238E27FC236}">
                <a16:creationId xmlns:a16="http://schemas.microsoft.com/office/drawing/2014/main" id="{DECF926C-93CB-1163-3B72-D5092A376A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9998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MFI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204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a:extLst>
            <a:ext uri="{FF2B5EF4-FFF2-40B4-BE49-F238E27FC236}">
              <a16:creationId xmlns:a16="http://schemas.microsoft.com/office/drawing/2014/main" id="{560E4D07-C545-DB04-FECF-E8CCE95A5923}"/>
            </a:ext>
          </a:extLst>
        </p:cNvPr>
        <p:cNvGrpSpPr/>
        <p:nvPr/>
      </p:nvGrpSpPr>
      <p:grpSpPr>
        <a:xfrm>
          <a:off x="0" y="0"/>
          <a:ext cx="0" cy="0"/>
          <a:chOff x="0" y="0"/>
          <a:chExt cx="0" cy="0"/>
        </a:xfrm>
      </p:grpSpPr>
      <p:sp>
        <p:nvSpPr>
          <p:cNvPr id="1294" name="Google Shape;1294;p52:notes">
            <a:extLst>
              <a:ext uri="{FF2B5EF4-FFF2-40B4-BE49-F238E27FC236}">
                <a16:creationId xmlns:a16="http://schemas.microsoft.com/office/drawing/2014/main" id="{9626A8E8-2178-0A68-D6EE-EFF5D5D397A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95" name="Google Shape;1295;p52:notes">
            <a:extLst>
              <a:ext uri="{FF2B5EF4-FFF2-40B4-BE49-F238E27FC236}">
                <a16:creationId xmlns:a16="http://schemas.microsoft.com/office/drawing/2014/main" id="{0A0BE2C2-F803-6877-FDC1-93981C51EE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121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7225" indent="-342900" algn="just">
              <a:lnSpc>
                <a:spcPct val="110000"/>
              </a:lnSpc>
              <a:spcAft>
                <a:spcPts val="1200"/>
              </a:spcAft>
              <a:buAutoNum type="arabicPeriod"/>
            </a:pPr>
            <a:r>
              <a:rPr lang="en-US" b="1" dirty="0"/>
              <a:t>Adapt</a:t>
            </a:r>
            <a:r>
              <a:rPr lang="hu-HU" b="1" dirty="0"/>
              <a:t> </a:t>
            </a:r>
            <a:r>
              <a:rPr lang="hu-HU" b="1" dirty="0" err="1"/>
              <a:t>these</a:t>
            </a:r>
            <a:r>
              <a:rPr lang="hu-HU" b="1" dirty="0"/>
              <a:t> </a:t>
            </a:r>
            <a:r>
              <a:rPr lang="hu-HU" b="1" dirty="0" err="1"/>
              <a:t>materials</a:t>
            </a:r>
            <a:r>
              <a:rPr lang="hu-HU" b="1" dirty="0"/>
              <a:t> </a:t>
            </a:r>
            <a:r>
              <a:rPr lang="hu-HU" b="1" dirty="0" err="1"/>
              <a:t>for</a:t>
            </a:r>
            <a:r>
              <a:rPr lang="hu-HU" b="1" dirty="0"/>
              <a:t> </a:t>
            </a:r>
            <a:r>
              <a:rPr lang="hu-HU" b="1" dirty="0" err="1"/>
              <a:t>your</a:t>
            </a:r>
            <a:r>
              <a:rPr lang="hu-HU" b="1" dirty="0"/>
              <a:t> country</a:t>
            </a:r>
            <a:r>
              <a:rPr lang="en-US" dirty="0"/>
              <a:t>: </a:t>
            </a:r>
            <a:r>
              <a:rPr lang="hu-HU" dirty="0"/>
              <a:t>T</a:t>
            </a:r>
            <a:r>
              <a:rPr lang="en-US" dirty="0"/>
              <a:t>he slides provided </a:t>
            </a:r>
            <a:r>
              <a:rPr lang="hu-HU" dirty="0"/>
              <a:t>here </a:t>
            </a:r>
            <a:r>
              <a:rPr lang="en-US"/>
              <a:t>are designed as thought starters. The primary goal of these sessions  are to enable countries to adapt the Code to their unique context</a:t>
            </a:r>
            <a:r>
              <a:rPr lang="hu-HU" dirty="0"/>
              <a:t>.</a:t>
            </a:r>
            <a:endParaRPr lang="en-US" dirty="0"/>
          </a:p>
          <a:p>
            <a:pPr marL="657225" indent="-342900" algn="just">
              <a:lnSpc>
                <a:spcPct val="110000"/>
              </a:lnSpc>
              <a:spcAft>
                <a:spcPts val="1200"/>
              </a:spcAft>
              <a:buAutoNum type="arabicPeriod"/>
            </a:pPr>
            <a:r>
              <a:rPr lang="en-US" b="1" dirty="0"/>
              <a:t>Structure </a:t>
            </a:r>
            <a:r>
              <a:rPr lang="hu-HU" b="1" err="1"/>
              <a:t>your</a:t>
            </a:r>
            <a:r>
              <a:rPr lang="en-US" b="1" dirty="0"/>
              <a:t> </a:t>
            </a:r>
            <a:r>
              <a:rPr lang="hu-HU" b="1" dirty="0"/>
              <a:t>s</a:t>
            </a:r>
            <a:r>
              <a:rPr lang="en-US" b="1" err="1"/>
              <a:t>essions</a:t>
            </a:r>
            <a:r>
              <a:rPr lang="en-US" dirty="0"/>
              <a:t>: </a:t>
            </a:r>
            <a:r>
              <a:rPr lang="hu-HU" dirty="0"/>
              <a:t>A</a:t>
            </a:r>
            <a:r>
              <a:rPr lang="en-US" err="1"/>
              <a:t>llocat</a:t>
            </a:r>
            <a:r>
              <a:rPr lang="hu-HU" dirty="0"/>
              <a:t>e </a:t>
            </a:r>
            <a:r>
              <a:rPr lang="hu-HU" err="1"/>
              <a:t>sufficient</a:t>
            </a:r>
            <a:r>
              <a:rPr lang="hu-HU" dirty="0"/>
              <a:t> </a:t>
            </a:r>
            <a:r>
              <a:rPr lang="hu-HU"/>
              <a:t>time</a:t>
            </a:r>
            <a:r>
              <a:rPr lang="en-US" dirty="0"/>
              <a:t> for each of the four sections, whether conducted as separate workshops or combined into a single day. Adjust timing as needed to fit the group’s preferences and needs</a:t>
            </a:r>
            <a:r>
              <a:rPr lang="hu-HU" dirty="0"/>
              <a:t>.</a:t>
            </a:r>
            <a:endParaRPr lang="en-US" dirty="0"/>
          </a:p>
          <a:p>
            <a:pPr marL="657225" indent="-342900" algn="just">
              <a:lnSpc>
                <a:spcPct val="110000"/>
              </a:lnSpc>
              <a:spcAft>
                <a:spcPts val="1200"/>
              </a:spcAft>
              <a:buAutoNum type="arabicPeriod"/>
            </a:pPr>
            <a:r>
              <a:rPr lang="hu-HU" b="1"/>
              <a:t>Select </a:t>
            </a:r>
            <a:r>
              <a:rPr lang="en-US" b="1"/>
              <a:t>Participant</a:t>
            </a:r>
            <a:r>
              <a:rPr lang="hu-HU" b="1"/>
              <a:t>s</a:t>
            </a:r>
            <a:r>
              <a:rPr lang="en-US"/>
              <a:t>: </a:t>
            </a:r>
            <a:r>
              <a:rPr lang="hu-HU"/>
              <a:t>Decide which organizations should be part of the National Coalition and carefully select </a:t>
            </a:r>
            <a:r>
              <a:rPr lang="en-US"/>
              <a:t>who should attend the workshops and the ideal number of participants to foster </a:t>
            </a:r>
            <a:r>
              <a:rPr lang="hu-HU"/>
              <a:t>a </a:t>
            </a:r>
            <a:r>
              <a:rPr lang="en-US"/>
              <a:t>meaningful discussion and outcomes</a:t>
            </a:r>
            <a:r>
              <a:rPr lang="hu-HU"/>
              <a:t>.</a:t>
            </a:r>
            <a:endParaRPr lang="en-US"/>
          </a:p>
          <a:p>
            <a:pPr marL="657225" indent="-342900" algn="just">
              <a:lnSpc>
                <a:spcPct val="110000"/>
              </a:lnSpc>
              <a:spcAft>
                <a:spcPts val="1200"/>
              </a:spcAft>
              <a:buAutoNum type="arabicPeriod"/>
            </a:pPr>
            <a:r>
              <a:rPr lang="en-US" b="1" dirty="0"/>
              <a:t>Prepare Participants</a:t>
            </a:r>
            <a:r>
              <a:rPr lang="en-US" dirty="0"/>
              <a:t>: Ensure that all participants are familiar with the </a:t>
            </a:r>
            <a:r>
              <a:rPr lang="hu-HU" dirty="0"/>
              <a:t>WE </a:t>
            </a:r>
            <a:r>
              <a:rPr lang="hu-HU" dirty="0" err="1"/>
              <a:t>Finance</a:t>
            </a:r>
            <a:r>
              <a:rPr lang="hu-HU" dirty="0"/>
              <a:t> </a:t>
            </a:r>
            <a:r>
              <a:rPr lang="en-US" dirty="0"/>
              <a:t>Code. Share the </a:t>
            </a:r>
            <a:r>
              <a:rPr lang="hu-HU" dirty="0"/>
              <a:t>b</a:t>
            </a:r>
            <a:r>
              <a:rPr lang="en-US" dirty="0" err="1"/>
              <a:t>asic</a:t>
            </a:r>
            <a:r>
              <a:rPr lang="en-US" dirty="0"/>
              <a:t> </a:t>
            </a:r>
            <a:r>
              <a:rPr lang="hu-HU" dirty="0">
                <a:hlinkClick r:id="rId3">
                  <a:extLst>
                    <a:ext uri="{A12FA001-AC4F-418D-AE19-62706E023703}">
                      <ahyp:hlinkClr xmlns:ahyp="http://schemas.microsoft.com/office/drawing/2018/hyperlinkcolor" val="tx"/>
                    </a:ext>
                  </a:extLst>
                </a:hlinkClick>
              </a:rPr>
              <a:t>resources of the WE Finance Code </a:t>
            </a:r>
            <a:r>
              <a:rPr lang="en-US" dirty="0"/>
              <a:t>as pre-reading ahead of the workshop</a:t>
            </a:r>
            <a:r>
              <a:rPr lang="hu-HU" dirty="0"/>
              <a:t> OR </a:t>
            </a:r>
            <a:r>
              <a:rPr lang="hu-HU" dirty="0" err="1"/>
              <a:t>conduct</a:t>
            </a:r>
            <a:r>
              <a:rPr lang="hu-HU" dirty="0"/>
              <a:t> </a:t>
            </a:r>
            <a:r>
              <a:rPr lang="hu-HU" dirty="0" err="1"/>
              <a:t>the</a:t>
            </a:r>
            <a:r>
              <a:rPr lang="hu-HU" dirty="0"/>
              <a:t>  </a:t>
            </a:r>
            <a:r>
              <a:rPr lang="hu-HU" dirty="0" err="1"/>
              <a:t>introductory</a:t>
            </a:r>
            <a:r>
              <a:rPr lang="hu-HU" dirty="0"/>
              <a:t> </a:t>
            </a:r>
            <a:r>
              <a:rPr lang="hu-HU" dirty="0" err="1"/>
              <a:t>Modules</a:t>
            </a:r>
            <a:r>
              <a:rPr lang="hu-HU" dirty="0"/>
              <a:t> </a:t>
            </a:r>
            <a:r>
              <a:rPr lang="hu-HU" dirty="0" err="1"/>
              <a:t>from</a:t>
            </a:r>
            <a:r>
              <a:rPr lang="hu-HU" dirty="0"/>
              <a:t> </a:t>
            </a:r>
            <a:r>
              <a:rPr lang="hu-HU" dirty="0" err="1"/>
              <a:t>the</a:t>
            </a:r>
            <a:r>
              <a:rPr lang="hu-HU" dirty="0"/>
              <a:t> Workshop in a </a:t>
            </a:r>
            <a:r>
              <a:rPr lang="hu-HU" dirty="0" err="1"/>
              <a:t>Box</a:t>
            </a:r>
            <a:r>
              <a:rPr lang="hu-HU" dirty="0"/>
              <a:t> </a:t>
            </a:r>
            <a:r>
              <a:rPr lang="hu-HU"/>
              <a:t>package.</a:t>
            </a:r>
            <a:endParaRPr lang="en-US" dirty="0"/>
          </a:p>
          <a:p>
            <a:pPr marL="657225" indent="-342900" algn="just">
              <a:lnSpc>
                <a:spcPct val="110000"/>
              </a:lnSpc>
              <a:spcAft>
                <a:spcPts val="1200"/>
              </a:spcAft>
              <a:buAutoNum type="arabicPeriod"/>
            </a:pPr>
            <a:r>
              <a:rPr lang="en-US" b="1" dirty="0"/>
              <a:t>Making Decisions</a:t>
            </a:r>
            <a:r>
              <a:rPr lang="en-US"/>
              <a:t> – the facilitator could guide discussions and help the group arrive at consensus for each of the key discussion questions in these modules, or draft some options ahead of time and present them to the group during these workshops.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64B36C3-807C-EE43-A808-46613A6E589E}" type="slidenum">
              <a:rPr lang="en-PT" smtClean="0"/>
              <a:t>2</a:t>
            </a:fld>
            <a:endParaRPr lang="en-PT"/>
          </a:p>
        </p:txBody>
      </p:sp>
    </p:spTree>
    <p:extLst>
      <p:ext uri="{BB962C8B-B14F-4D97-AF65-F5344CB8AC3E}">
        <p14:creationId xmlns:p14="http://schemas.microsoft.com/office/powerpoint/2010/main" val="3518328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A86166B-4075-5C5F-25DC-A39D2EF5DDA5}"/>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C8DCA3B0-308B-0D17-BD4E-B352D05BF4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D51722E4-3DFA-3F90-1931-46DE3D6558D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a:extLst>
              <a:ext uri="{FF2B5EF4-FFF2-40B4-BE49-F238E27FC236}">
                <a16:creationId xmlns:a16="http://schemas.microsoft.com/office/drawing/2014/main" id="{32205044-BAD6-58A7-8026-760B7CB4150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34951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1829B5E2-3021-B193-D42F-DE14B104BBA8}"/>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948808F6-4E6D-781E-AC2F-990BFB7F46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CF6A6D93-9845-EFD7-2666-11BDA1843F4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a:extLst>
              <a:ext uri="{FF2B5EF4-FFF2-40B4-BE49-F238E27FC236}">
                <a16:creationId xmlns:a16="http://schemas.microsoft.com/office/drawing/2014/main" id="{4CF73A89-CF22-ED3E-EABF-60D5612CE20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94092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a:extLst>
            <a:ext uri="{FF2B5EF4-FFF2-40B4-BE49-F238E27FC236}">
              <a16:creationId xmlns:a16="http://schemas.microsoft.com/office/drawing/2014/main" id="{69C45677-40E4-3366-12B4-CC97EAD52592}"/>
            </a:ext>
          </a:extLst>
        </p:cNvPr>
        <p:cNvGrpSpPr/>
        <p:nvPr/>
      </p:nvGrpSpPr>
      <p:grpSpPr>
        <a:xfrm>
          <a:off x="0" y="0"/>
          <a:ext cx="0" cy="0"/>
          <a:chOff x="0" y="0"/>
          <a:chExt cx="0" cy="0"/>
        </a:xfrm>
      </p:grpSpPr>
      <p:sp>
        <p:nvSpPr>
          <p:cNvPr id="950" name="Google Shape;950;p41:notes">
            <a:extLst>
              <a:ext uri="{FF2B5EF4-FFF2-40B4-BE49-F238E27FC236}">
                <a16:creationId xmlns:a16="http://schemas.microsoft.com/office/drawing/2014/main" id="{2511A0F8-6FC9-41D1-4067-E7C3E4F700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41:notes">
            <a:extLst>
              <a:ext uri="{FF2B5EF4-FFF2-40B4-BE49-F238E27FC236}">
                <a16:creationId xmlns:a16="http://schemas.microsoft.com/office/drawing/2014/main" id="{CBA569F0-56CA-6D1E-A2FE-0D79CF7B89E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2" name="Google Shape;952;p41:notes">
            <a:extLst>
              <a:ext uri="{FF2B5EF4-FFF2-40B4-BE49-F238E27FC236}">
                <a16:creationId xmlns:a16="http://schemas.microsoft.com/office/drawing/2014/main" id="{F8F0AC95-48A2-86F6-5409-96066D81855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34382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a:extLst>
            <a:ext uri="{FF2B5EF4-FFF2-40B4-BE49-F238E27FC236}">
              <a16:creationId xmlns:a16="http://schemas.microsoft.com/office/drawing/2014/main" id="{B6FA433E-0700-73A7-A053-B10140C1E730}"/>
            </a:ext>
          </a:extLst>
        </p:cNvPr>
        <p:cNvGrpSpPr/>
        <p:nvPr/>
      </p:nvGrpSpPr>
      <p:grpSpPr>
        <a:xfrm>
          <a:off x="0" y="0"/>
          <a:ext cx="0" cy="0"/>
          <a:chOff x="0" y="0"/>
          <a:chExt cx="0" cy="0"/>
        </a:xfrm>
      </p:grpSpPr>
      <p:sp>
        <p:nvSpPr>
          <p:cNvPr id="641" name="Google Shape;641;p27:notes">
            <a:extLst>
              <a:ext uri="{FF2B5EF4-FFF2-40B4-BE49-F238E27FC236}">
                <a16:creationId xmlns:a16="http://schemas.microsoft.com/office/drawing/2014/main" id="{20259913-ECD7-3F4B-2D81-7AEBFBF1897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42" name="Google Shape;642;p27:notes">
            <a:extLst>
              <a:ext uri="{FF2B5EF4-FFF2-40B4-BE49-F238E27FC236}">
                <a16:creationId xmlns:a16="http://schemas.microsoft.com/office/drawing/2014/main" id="{A1F599DA-07AA-463D-8276-1DC18BDA02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4149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a:extLst>
            <a:ext uri="{FF2B5EF4-FFF2-40B4-BE49-F238E27FC236}">
              <a16:creationId xmlns:a16="http://schemas.microsoft.com/office/drawing/2014/main" id="{98AEDBC9-3A33-4B14-5E85-74BCA244CC30}"/>
            </a:ext>
          </a:extLst>
        </p:cNvPr>
        <p:cNvGrpSpPr/>
        <p:nvPr/>
      </p:nvGrpSpPr>
      <p:grpSpPr>
        <a:xfrm>
          <a:off x="0" y="0"/>
          <a:ext cx="0" cy="0"/>
          <a:chOff x="0" y="0"/>
          <a:chExt cx="0" cy="0"/>
        </a:xfrm>
      </p:grpSpPr>
      <p:sp>
        <p:nvSpPr>
          <p:cNvPr id="726" name="Google Shape;726;p32:notes">
            <a:extLst>
              <a:ext uri="{FF2B5EF4-FFF2-40B4-BE49-F238E27FC236}">
                <a16:creationId xmlns:a16="http://schemas.microsoft.com/office/drawing/2014/main" id="{95AB851D-9DC3-5013-4081-E764823733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32:notes">
            <a:extLst>
              <a:ext uri="{FF2B5EF4-FFF2-40B4-BE49-F238E27FC236}">
                <a16:creationId xmlns:a16="http://schemas.microsoft.com/office/drawing/2014/main" id="{CDAFE4B5-11E4-F6F1-F0C5-1A0F5575CA0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32:notes">
            <a:extLst>
              <a:ext uri="{FF2B5EF4-FFF2-40B4-BE49-F238E27FC236}">
                <a16:creationId xmlns:a16="http://schemas.microsoft.com/office/drawing/2014/main" id="{B9F645D5-462E-C897-83FB-024187A5816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8600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4A8EAAE9-2C59-D271-EC18-A6C230750CEA}"/>
            </a:ext>
          </a:extLst>
        </p:cNvPr>
        <p:cNvGrpSpPr/>
        <p:nvPr/>
      </p:nvGrpSpPr>
      <p:grpSpPr>
        <a:xfrm>
          <a:off x="0" y="0"/>
          <a:ext cx="0" cy="0"/>
          <a:chOff x="0" y="0"/>
          <a:chExt cx="0" cy="0"/>
        </a:xfrm>
      </p:grpSpPr>
      <p:sp>
        <p:nvSpPr>
          <p:cNvPr id="688" name="Google Shape;688;p30:notes">
            <a:extLst>
              <a:ext uri="{FF2B5EF4-FFF2-40B4-BE49-F238E27FC236}">
                <a16:creationId xmlns:a16="http://schemas.microsoft.com/office/drawing/2014/main" id="{E9D17C8B-338D-F06D-A81C-7A4AFBDF4AC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89" name="Google Shape;689;p30:notes">
            <a:extLst>
              <a:ext uri="{FF2B5EF4-FFF2-40B4-BE49-F238E27FC236}">
                <a16:creationId xmlns:a16="http://schemas.microsoft.com/office/drawing/2014/main" id="{2640BFC8-62FE-33BE-8DD9-C45C5874BE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877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a:extLst>
            <a:ext uri="{FF2B5EF4-FFF2-40B4-BE49-F238E27FC236}">
              <a16:creationId xmlns:a16="http://schemas.microsoft.com/office/drawing/2014/main" id="{368B5CDF-634F-1D4A-EEDF-A854955B1A52}"/>
            </a:ext>
          </a:extLst>
        </p:cNvPr>
        <p:cNvGrpSpPr/>
        <p:nvPr/>
      </p:nvGrpSpPr>
      <p:grpSpPr>
        <a:xfrm>
          <a:off x="0" y="0"/>
          <a:ext cx="0" cy="0"/>
          <a:chOff x="0" y="0"/>
          <a:chExt cx="0" cy="0"/>
        </a:xfrm>
      </p:grpSpPr>
      <p:sp>
        <p:nvSpPr>
          <p:cNvPr id="654" name="Google Shape;654;p28:notes">
            <a:extLst>
              <a:ext uri="{FF2B5EF4-FFF2-40B4-BE49-F238E27FC236}">
                <a16:creationId xmlns:a16="http://schemas.microsoft.com/office/drawing/2014/main" id="{573A1960-0969-3134-E2F5-E586B2BCC3C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From CVP Slide – Why join the code: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[For regulators and policy makers] The Code can allow them to catalyze action by financial service providers – to increase financial inclusion of WMSMEs. It is also a mechanism that helps drive the tracking and use of data in policymaking. The Code offers a platform for to engage with the broader ecosystem – a network that provides reinforcing incentives to support WMSMEs.</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655" name="Google Shape;655;p28:notes">
            <a:extLst>
              <a:ext uri="{FF2B5EF4-FFF2-40B4-BE49-F238E27FC236}">
                <a16:creationId xmlns:a16="http://schemas.microsoft.com/office/drawing/2014/main" id="{6551BBC2-38DF-CD31-13B6-2B812760B8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030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1" name="Google Shape;2311;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3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2BBE-8E25-10CE-C667-6C6005711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1A940-5DE9-87A6-2060-F8AF01D97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0A4A1-F4C5-0D61-086B-0BB66B9345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5FCB94-C86B-080E-4254-54C528264CD6}"/>
              </a:ext>
            </a:extLst>
          </p:cNvPr>
          <p:cNvSpPr>
            <a:spLocks noGrp="1"/>
          </p:cNvSpPr>
          <p:nvPr>
            <p:ph type="sldNum" sz="quarter" idx="5"/>
          </p:nvPr>
        </p:nvSpPr>
        <p:spPr/>
        <p:txBody>
          <a:bodyPr/>
          <a:lstStyle/>
          <a:p>
            <a:fld id="{664B36C3-807C-EE43-A808-46613A6E589E}" type="slidenum">
              <a:rPr lang="en-PT" smtClean="0"/>
              <a:t>3</a:t>
            </a:fld>
            <a:endParaRPr lang="en-PT"/>
          </a:p>
        </p:txBody>
      </p:sp>
    </p:spTree>
    <p:extLst>
      <p:ext uri="{BB962C8B-B14F-4D97-AF65-F5344CB8AC3E}">
        <p14:creationId xmlns:p14="http://schemas.microsoft.com/office/powerpoint/2010/main" val="15781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5095E-9ECD-F80B-D5DC-D30877BB4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5463A-2C53-D387-E1B3-FB000AA33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A2B7F-8273-D569-4742-E24A460E02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DB54A5-866D-3FEE-19D9-72180B81A8B0}"/>
              </a:ext>
            </a:extLst>
          </p:cNvPr>
          <p:cNvSpPr>
            <a:spLocks noGrp="1"/>
          </p:cNvSpPr>
          <p:nvPr>
            <p:ph type="sldNum" sz="quarter" idx="5"/>
          </p:nvPr>
        </p:nvSpPr>
        <p:spPr/>
        <p:txBody>
          <a:bodyPr/>
          <a:lstStyle/>
          <a:p>
            <a:fld id="{664B36C3-807C-EE43-A808-46613A6E589E}" type="slidenum">
              <a:rPr lang="en-PT" smtClean="0"/>
              <a:t>5</a:t>
            </a:fld>
            <a:endParaRPr lang="en-PT"/>
          </a:p>
        </p:txBody>
      </p:sp>
    </p:spTree>
    <p:extLst>
      <p:ext uri="{BB962C8B-B14F-4D97-AF65-F5344CB8AC3E}">
        <p14:creationId xmlns:p14="http://schemas.microsoft.com/office/powerpoint/2010/main" val="39030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BE39427-A90F-F8EE-A07F-FE18CB840DF3}"/>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DF453745-E0DC-B46F-67FD-7930A8CAC5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1763B133-1566-B4C6-973B-1B8A1AB85CE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a:extLst>
              <a:ext uri="{FF2B5EF4-FFF2-40B4-BE49-F238E27FC236}">
                <a16:creationId xmlns:a16="http://schemas.microsoft.com/office/drawing/2014/main" id="{0826572B-20F3-007C-C34B-765DF011202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033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4C87DE72-A4BA-28F5-1291-53AA86EEBE23}"/>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EEE12406-DD02-8CDE-9387-1EBAB8A84F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0E46FBFA-BBC6-13AB-A692-E02D034DA3D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indent="-228600"/>
            <a:r>
              <a:rPr lang="en-US"/>
              <a:t>Notes for the facilitator:</a:t>
            </a:r>
          </a:p>
          <a:p>
            <a:pPr marL="457200" indent="-228600"/>
            <a:r>
              <a:rPr lang="en-US"/>
              <a:t>The slides with the orange background are intended for the session facilitators only, as they plan their session. These can be removed or adjusted as needed when presenting to the group.</a:t>
            </a:r>
          </a:p>
          <a:p>
            <a:pPr marL="0" lvl="0" indent="0" algn="l">
              <a:lnSpc>
                <a:spcPct val="100000"/>
              </a:lnSpc>
              <a:spcBef>
                <a:spcPts val="0"/>
              </a:spcBef>
              <a:spcAft>
                <a:spcPts val="0"/>
              </a:spcAft>
              <a:buSzPts val="1400"/>
              <a:buNone/>
            </a:pPr>
            <a:endParaRPr dirty="0">
              <a:ea typeface="Calibri"/>
              <a:cs typeface="Calibri"/>
            </a:endParaRPr>
          </a:p>
        </p:txBody>
      </p:sp>
      <p:sp>
        <p:nvSpPr>
          <p:cNvPr id="223" name="Google Shape;223;p1:notes">
            <a:extLst>
              <a:ext uri="{FF2B5EF4-FFF2-40B4-BE49-F238E27FC236}">
                <a16:creationId xmlns:a16="http://schemas.microsoft.com/office/drawing/2014/main" id="{05CE6702-AC71-A59A-5E92-571A8220AF2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7114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B0D8E4F-6152-FEC9-7CC9-446B54B12C6A}"/>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846A9826-3017-422F-8599-F354BBB5D3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BD32AB1A-ACEE-557D-1263-1496D4E9780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a:extLst>
              <a:ext uri="{FF2B5EF4-FFF2-40B4-BE49-F238E27FC236}">
                <a16:creationId xmlns:a16="http://schemas.microsoft.com/office/drawing/2014/main" id="{49E3EFAE-58A1-231A-304A-6EB68C6298D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568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86620E4A-0A38-24A6-B657-F5D528D9EC46}"/>
            </a:ext>
          </a:extLst>
        </p:cNvPr>
        <p:cNvGrpSpPr/>
        <p:nvPr/>
      </p:nvGrpSpPr>
      <p:grpSpPr>
        <a:xfrm>
          <a:off x="0" y="0"/>
          <a:ext cx="0" cy="0"/>
          <a:chOff x="0" y="0"/>
          <a:chExt cx="0" cy="0"/>
        </a:xfrm>
      </p:grpSpPr>
      <p:sp>
        <p:nvSpPr>
          <p:cNvPr id="221" name="Google Shape;221;p1:notes">
            <a:extLst>
              <a:ext uri="{FF2B5EF4-FFF2-40B4-BE49-F238E27FC236}">
                <a16:creationId xmlns:a16="http://schemas.microsoft.com/office/drawing/2014/main" id="{BDF12B0B-5317-2E65-583F-69D8696555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a:extLst>
              <a:ext uri="{FF2B5EF4-FFF2-40B4-BE49-F238E27FC236}">
                <a16:creationId xmlns:a16="http://schemas.microsoft.com/office/drawing/2014/main" id="{3BAAB76E-AF80-8D07-A284-DC791216EB9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a:extLst>
              <a:ext uri="{FF2B5EF4-FFF2-40B4-BE49-F238E27FC236}">
                <a16:creationId xmlns:a16="http://schemas.microsoft.com/office/drawing/2014/main" id="{47DE3EE5-18FC-FAC5-53EA-797BBA0097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4533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a:extLst>
            <a:ext uri="{FF2B5EF4-FFF2-40B4-BE49-F238E27FC236}">
              <a16:creationId xmlns:a16="http://schemas.microsoft.com/office/drawing/2014/main" id="{ECF5A0D8-F887-1983-90AA-A0DF1E46FDB1}"/>
            </a:ext>
          </a:extLst>
        </p:cNvPr>
        <p:cNvGrpSpPr/>
        <p:nvPr/>
      </p:nvGrpSpPr>
      <p:grpSpPr>
        <a:xfrm>
          <a:off x="0" y="0"/>
          <a:ext cx="0" cy="0"/>
          <a:chOff x="0" y="0"/>
          <a:chExt cx="0" cy="0"/>
        </a:xfrm>
      </p:grpSpPr>
      <p:sp>
        <p:nvSpPr>
          <p:cNvPr id="1237" name="Google Shape;1237;p50:notes">
            <a:extLst>
              <a:ext uri="{FF2B5EF4-FFF2-40B4-BE49-F238E27FC236}">
                <a16:creationId xmlns:a16="http://schemas.microsoft.com/office/drawing/2014/main" id="{788BAC85-6DE3-BDFF-4B3E-A51743B92B3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38" name="Google Shape;1238;p50:notes">
            <a:extLst>
              <a:ext uri="{FF2B5EF4-FFF2-40B4-BE49-F238E27FC236}">
                <a16:creationId xmlns:a16="http://schemas.microsoft.com/office/drawing/2014/main" id="{F37EB70F-35BA-3D28-4CDE-1C51ED1815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018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8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1867"/>
              <a:buNone/>
              <a:defRPr sz="2400"/>
            </a:lvl1pPr>
            <a:lvl2pPr lvl="1" algn="ctr">
              <a:lnSpc>
                <a:spcPct val="90000"/>
              </a:lnSpc>
              <a:spcBef>
                <a:spcPts val="800"/>
              </a:spcBef>
              <a:spcAft>
                <a:spcPts val="0"/>
              </a:spcAft>
              <a:buSzPts val="1867"/>
              <a:buNone/>
              <a:defRPr sz="2000"/>
            </a:lvl2pPr>
            <a:lvl3pPr lvl="2" algn="ctr">
              <a:lnSpc>
                <a:spcPct val="90000"/>
              </a:lnSpc>
              <a:spcBef>
                <a:spcPts val="0"/>
              </a:spcBef>
              <a:spcAft>
                <a:spcPts val="0"/>
              </a:spcAft>
              <a:buSzPts val="1867"/>
              <a:buNone/>
              <a:defRPr sz="1800"/>
            </a:lvl3pPr>
            <a:lvl4pPr lvl="3" algn="ctr">
              <a:lnSpc>
                <a:spcPct val="90000"/>
              </a:lnSpc>
              <a:spcBef>
                <a:spcPts val="0"/>
              </a:spcBef>
              <a:spcAft>
                <a:spcPts val="0"/>
              </a:spcAft>
              <a:buSzPts val="1867"/>
              <a:buNone/>
              <a:defRPr sz="1600"/>
            </a:lvl4pPr>
            <a:lvl5pPr lvl="4" algn="ctr">
              <a:lnSpc>
                <a:spcPct val="90000"/>
              </a:lnSpc>
              <a:spcBef>
                <a:spcPts val="800"/>
              </a:spcBef>
              <a:spcAft>
                <a:spcPts val="0"/>
              </a:spcAft>
              <a:buSzPts val="1467"/>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extLst>
      <p:ext uri="{BB962C8B-B14F-4D97-AF65-F5344CB8AC3E}">
        <p14:creationId xmlns:p14="http://schemas.microsoft.com/office/powerpoint/2010/main" val="26866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1"/>
        <p:cNvGrpSpPr/>
        <p:nvPr/>
      </p:nvGrpSpPr>
      <p:grpSpPr>
        <a:xfrm>
          <a:off x="0" y="0"/>
          <a:ext cx="0" cy="0"/>
          <a:chOff x="0" y="0"/>
          <a:chExt cx="0" cy="0"/>
        </a:xfrm>
      </p:grpSpPr>
      <p:sp>
        <p:nvSpPr>
          <p:cNvPr id="112" name="Google Shape;112;p95"/>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95"/>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888888"/>
              </a:buClr>
              <a:buSzPts val="2400"/>
              <a:buNone/>
              <a:defRPr sz="2400">
                <a:solidFill>
                  <a:srgbClr val="888888"/>
                </a:solidFill>
              </a:defRPr>
            </a:lvl1pPr>
            <a:lvl2pPr marL="914400" lvl="1" indent="-228600" algn="l">
              <a:lnSpc>
                <a:spcPct val="90000"/>
              </a:lnSpc>
              <a:spcBef>
                <a:spcPts val="800"/>
              </a:spcBef>
              <a:spcAft>
                <a:spcPts val="0"/>
              </a:spcAft>
              <a:buClr>
                <a:srgbClr val="888888"/>
              </a:buClr>
              <a:buSzPts val="2000"/>
              <a:buNone/>
              <a:defRPr sz="2000">
                <a:solidFill>
                  <a:srgbClr val="888888"/>
                </a:solidFill>
              </a:defRPr>
            </a:lvl2pPr>
            <a:lvl3pPr marL="1371600" lvl="2" indent="-228600" algn="l">
              <a:lnSpc>
                <a:spcPct val="90000"/>
              </a:lnSpc>
              <a:spcBef>
                <a:spcPts val="0"/>
              </a:spcBef>
              <a:spcAft>
                <a:spcPts val="0"/>
              </a:spcAft>
              <a:buClr>
                <a:srgbClr val="888888"/>
              </a:buClr>
              <a:buSzPts val="1800"/>
              <a:buNone/>
              <a:defRPr sz="1800">
                <a:solidFill>
                  <a:srgbClr val="888888"/>
                </a:solidFill>
              </a:defRPr>
            </a:lvl3pPr>
            <a:lvl4pPr marL="1828800" lvl="3" indent="-228600" algn="l">
              <a:lnSpc>
                <a:spcPct val="90000"/>
              </a:lnSpc>
              <a:spcBef>
                <a:spcPts val="0"/>
              </a:spcBef>
              <a:spcAft>
                <a:spcPts val="0"/>
              </a:spcAft>
              <a:buClr>
                <a:srgbClr val="888888"/>
              </a:buClr>
              <a:buSzPts val="1600"/>
              <a:buNone/>
              <a:defRPr sz="1600">
                <a:solidFill>
                  <a:srgbClr val="888888"/>
                </a:solidFill>
              </a:defRPr>
            </a:lvl4pPr>
            <a:lvl5pPr marL="2286000" lvl="4" indent="-228600" algn="l">
              <a:lnSpc>
                <a:spcPct val="90000"/>
              </a:lnSpc>
              <a:spcBef>
                <a:spcPts val="8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9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9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16" name="Google Shape;116;p9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p9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8" name="Google Shape;118;p9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56660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7"/>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7"/>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34" name="Google Shape;134;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36" name="Google Shape;136;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40744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7"/>
        <p:cNvGrpSpPr/>
        <p:nvPr/>
      </p:nvGrpSpPr>
      <p:grpSpPr>
        <a:xfrm>
          <a:off x="0" y="0"/>
          <a:ext cx="0" cy="0"/>
          <a:chOff x="0" y="0"/>
          <a:chExt cx="0" cy="0"/>
        </a:xfrm>
      </p:grpSpPr>
      <p:sp>
        <p:nvSpPr>
          <p:cNvPr id="138" name="Google Shape;138;p9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8"/>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9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43" name="Google Shape;143;p9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45" name="Google Shape;145;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02892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46"/>
        <p:cNvGrpSpPr/>
        <p:nvPr/>
      </p:nvGrpSpPr>
      <p:grpSpPr>
        <a:xfrm>
          <a:off x="0" y="0"/>
          <a:ext cx="0" cy="0"/>
          <a:chOff x="0" y="0"/>
          <a:chExt cx="0" cy="0"/>
        </a:xfrm>
      </p:grpSpPr>
      <p:sp>
        <p:nvSpPr>
          <p:cNvPr id="147" name="Google Shape;147;p9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9"/>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52" name="Google Shape;152;p9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4" name="Google Shape;154;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162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0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61" name="Google Shape;161;p10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63" name="Google Shape;163;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46278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01"/>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0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01"/>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0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70" name="Google Shape;170;p1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2" name="Google Shape;172;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15863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
        <p:cNvGrpSpPr/>
        <p:nvPr/>
      </p:nvGrpSpPr>
      <p:grpSpPr>
        <a:xfrm>
          <a:off x="0" y="0"/>
          <a:ext cx="0" cy="0"/>
          <a:chOff x="0" y="0"/>
          <a:chExt cx="0" cy="0"/>
        </a:xfrm>
      </p:grpSpPr>
      <p:sp>
        <p:nvSpPr>
          <p:cNvPr id="174" name="Google Shape;174;p10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0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79" name="Google Shape;179;p10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81" name="Google Shape;181;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66311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2"/>
        <p:cNvGrpSpPr/>
        <p:nvPr/>
      </p:nvGrpSpPr>
      <p:grpSpPr>
        <a:xfrm>
          <a:off x="0" y="0"/>
          <a:ext cx="0" cy="0"/>
          <a:chOff x="0" y="0"/>
          <a:chExt cx="0" cy="0"/>
        </a:xfrm>
      </p:grpSpPr>
      <p:sp>
        <p:nvSpPr>
          <p:cNvPr id="183" name="Google Shape;183;p10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10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0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88" name="Google Shape;188;p10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0" name="Google Shape;190;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617104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4"/>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0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104"/>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0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97" name="Google Shape;197;p10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9" name="Google Shape;199;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984278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00"/>
        <p:cNvGrpSpPr/>
        <p:nvPr/>
      </p:nvGrpSpPr>
      <p:grpSpPr>
        <a:xfrm>
          <a:off x="0" y="0"/>
          <a:ext cx="0" cy="0"/>
          <a:chOff x="0" y="0"/>
          <a:chExt cx="0" cy="0"/>
        </a:xfrm>
      </p:grpSpPr>
      <p:sp>
        <p:nvSpPr>
          <p:cNvPr id="201" name="Google Shape;201;p105"/>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05"/>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105"/>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0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206" name="Google Shape;206;p10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08" name="Google Shape;208;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79884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B">
  <p:cSld name="Quote B">
    <p:bg>
      <p:bgPr>
        <a:solidFill>
          <a:schemeClr val="accent1"/>
        </a:solidFill>
        <a:effectLst/>
      </p:bgPr>
    </p:bg>
    <p:spTree>
      <p:nvGrpSpPr>
        <p:cNvPr id="1" name="Shape 34"/>
        <p:cNvGrpSpPr/>
        <p:nvPr/>
      </p:nvGrpSpPr>
      <p:grpSpPr>
        <a:xfrm>
          <a:off x="0" y="0"/>
          <a:ext cx="0" cy="0"/>
          <a:chOff x="0" y="0"/>
          <a:chExt cx="0" cy="0"/>
        </a:xfrm>
      </p:grpSpPr>
      <p:sp>
        <p:nvSpPr>
          <p:cNvPr id="35" name="Google Shape;35;p87"/>
          <p:cNvSpPr txBox="1">
            <a:spLocks noGrp="1"/>
          </p:cNvSpPr>
          <p:nvPr>
            <p:ph type="body" idx="1"/>
          </p:nvPr>
        </p:nvSpPr>
        <p:spPr>
          <a:xfrm>
            <a:off x="4296616" y="2727042"/>
            <a:ext cx="7451003" cy="2791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800"/>
              <a:buNone/>
              <a:defRPr sz="4800"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7"/>
          <p:cNvSpPr txBox="1">
            <a:spLocks noGrp="1"/>
          </p:cNvSpPr>
          <p:nvPr>
            <p:ph type="body" idx="2"/>
          </p:nvPr>
        </p:nvSpPr>
        <p:spPr>
          <a:xfrm>
            <a:off x="9730783" y="5587294"/>
            <a:ext cx="2016837" cy="63404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67"/>
              <a:buNone/>
              <a:defRPr>
                <a:solidFill>
                  <a:schemeClr val="dk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7"/>
          <p:cNvSpPr/>
          <p:nvPr/>
        </p:nvSpPr>
        <p:spPr>
          <a:xfrm>
            <a:off x="9730783" y="-7575"/>
            <a:ext cx="2461217" cy="1288472"/>
          </a:xfrm>
          <a:prstGeom prst="rect">
            <a:avLst/>
          </a:prstGeom>
          <a:solidFill>
            <a:srgbClr val="9B20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58568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A">
  <p:cSld name="Quote A">
    <p:bg>
      <p:bgPr>
        <a:solidFill>
          <a:schemeClr val="accent2"/>
        </a:solidFill>
        <a:effectLst/>
      </p:bgPr>
    </p:bg>
    <p:spTree>
      <p:nvGrpSpPr>
        <p:cNvPr id="1" name="Shape 209"/>
        <p:cNvGrpSpPr/>
        <p:nvPr/>
      </p:nvGrpSpPr>
      <p:grpSpPr>
        <a:xfrm>
          <a:off x="0" y="0"/>
          <a:ext cx="0" cy="0"/>
          <a:chOff x="0" y="0"/>
          <a:chExt cx="0" cy="0"/>
        </a:xfrm>
      </p:grpSpPr>
      <p:sp>
        <p:nvSpPr>
          <p:cNvPr id="210" name="Google Shape;210;p106"/>
          <p:cNvSpPr txBox="1">
            <a:spLocks noGrp="1"/>
          </p:cNvSpPr>
          <p:nvPr>
            <p:ph type="body" idx="1"/>
          </p:nvPr>
        </p:nvSpPr>
        <p:spPr>
          <a:xfrm>
            <a:off x="4296616" y="2727042"/>
            <a:ext cx="7451003" cy="27918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4533"/>
              <a:buNone/>
              <a:defRPr sz="4533" b="0">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06"/>
          <p:cNvSpPr txBox="1">
            <a:spLocks noGrp="1"/>
          </p:cNvSpPr>
          <p:nvPr>
            <p:ph type="body" idx="2"/>
          </p:nvPr>
        </p:nvSpPr>
        <p:spPr>
          <a:xfrm>
            <a:off x="9730783" y="5587294"/>
            <a:ext cx="2016837" cy="63404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1867"/>
              <a:buNone/>
              <a:defRPr>
                <a:solidFill>
                  <a:schemeClr val="lt1"/>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106"/>
          <p:cNvSpPr/>
          <p:nvPr/>
        </p:nvSpPr>
        <p:spPr>
          <a:xfrm>
            <a:off x="9730783" y="-7575"/>
            <a:ext cx="2461217" cy="1288472"/>
          </a:xfrm>
          <a:prstGeom prst="rect">
            <a:avLst/>
          </a:prstGeom>
          <a:solidFill>
            <a:srgbClr val="EB62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8820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3"/>
        <p:cNvGrpSpPr/>
        <p:nvPr/>
      </p:nvGrpSpPr>
      <p:grpSpPr>
        <a:xfrm>
          <a:off x="0" y="0"/>
          <a:ext cx="0" cy="0"/>
          <a:chOff x="0" y="0"/>
          <a:chExt cx="0" cy="0"/>
        </a:xfrm>
      </p:grpSpPr>
      <p:sp>
        <p:nvSpPr>
          <p:cNvPr id="214" name="Google Shape;214;p107"/>
          <p:cNvSpPr txBox="1">
            <a:spLocks noGrp="1"/>
          </p:cNvSpPr>
          <p:nvPr>
            <p:ph type="body" idx="1"/>
          </p:nvPr>
        </p:nvSpPr>
        <p:spPr>
          <a:xfrm>
            <a:off x="432847" y="1511299"/>
            <a:ext cx="11303523" cy="484505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10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217" name="Google Shape;217;p10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19" name="Google Shape;219;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591491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1"/>
        <p:cNvGrpSpPr/>
        <p:nvPr/>
      </p:nvGrpSpPr>
      <p:grpSpPr>
        <a:xfrm>
          <a:off x="0" y="0"/>
          <a:ext cx="0" cy="0"/>
          <a:chOff x="0" y="0"/>
          <a:chExt cx="0" cy="0"/>
        </a:xfrm>
      </p:grpSpPr>
      <p:sp>
        <p:nvSpPr>
          <p:cNvPr id="22" name="Google Shape;22;p85"/>
          <p:cNvSpPr txBox="1">
            <a:spLocks noGrp="1"/>
          </p:cNvSpPr>
          <p:nvPr>
            <p:ph type="body" idx="1"/>
          </p:nvPr>
        </p:nvSpPr>
        <p:spPr>
          <a:xfrm>
            <a:off x="432847" y="1511299"/>
            <a:ext cx="11303523" cy="4845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5"/>
          <p:cNvSpPr txBox="1">
            <a:spLocks noGrp="1"/>
          </p:cNvSpPr>
          <p:nvPr>
            <p:ph type="title"/>
          </p:nvPr>
        </p:nvSpPr>
        <p:spPr>
          <a:xfrm>
            <a:off x="0" y="-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8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25" name="Google Shape;25;p8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85209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66BBC5DC-F7B7-4C04-845F-4798D0EB587C}" type="datetime1">
              <a:rPr lang="en-US" smtClean="0"/>
              <a:t>5/16/2025</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09656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86"/>
          <p:cNvSpPr txBox="1">
            <a:spLocks noGrp="1"/>
          </p:cNvSpPr>
          <p:nvPr>
            <p:ph type="title"/>
          </p:nvPr>
        </p:nvSpPr>
        <p:spPr>
          <a:xfrm>
            <a:off x="340242" y="162678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31" name="Google Shape;31;p8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8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33" name="Google Shape;33;p8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7918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454619"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9" name="Google Shape;49;p89"/>
          <p:cNvSpPr txBox="1">
            <a:spLocks noGrp="1"/>
          </p:cNvSpPr>
          <p:nvPr>
            <p:ph type="body" idx="2"/>
          </p:nvPr>
        </p:nvSpPr>
        <p:spPr>
          <a:xfrm>
            <a:off x="6096000"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 name="Google Shape;50;p8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51" name="Google Shape;51;p8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53" name="Google Shape;53;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69370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54"/>
        <p:cNvGrpSpPr/>
        <p:nvPr/>
      </p:nvGrpSpPr>
      <p:grpSpPr>
        <a:xfrm>
          <a:off x="0" y="0"/>
          <a:ext cx="0" cy="0"/>
          <a:chOff x="0" y="0"/>
          <a:chExt cx="0" cy="0"/>
        </a:xfrm>
      </p:grpSpPr>
      <p:sp>
        <p:nvSpPr>
          <p:cNvPr id="55" name="Google Shape;55;p9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60" name="Google Shape;60;p9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9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2" name="Google Shape;62;p9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8880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3"/>
        <p:cNvGrpSpPr/>
        <p:nvPr/>
      </p:nvGrpSpPr>
      <p:grpSpPr>
        <a:xfrm>
          <a:off x="0" y="0"/>
          <a:ext cx="0" cy="0"/>
          <a:chOff x="0" y="0"/>
          <a:chExt cx="0" cy="0"/>
        </a:xfrm>
      </p:grpSpPr>
      <p:sp>
        <p:nvSpPr>
          <p:cNvPr id="64" name="Google Shape;64;p91"/>
          <p:cNvSpPr txBox="1">
            <a:spLocks noGrp="1"/>
          </p:cNvSpPr>
          <p:nvPr>
            <p:ph type="body" idx="1"/>
          </p:nvPr>
        </p:nvSpPr>
        <p:spPr>
          <a:xfrm>
            <a:off x="554110" y="1704782"/>
            <a:ext cx="11082185" cy="4381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91"/>
          <p:cNvSpPr txBox="1">
            <a:spLocks noGrp="1"/>
          </p:cNvSpPr>
          <p:nvPr>
            <p:ph type="title"/>
          </p:nvPr>
        </p:nvSpPr>
        <p:spPr>
          <a:xfrm>
            <a:off x="554110" y="449233"/>
            <a:ext cx="9768741" cy="83588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67" name="Google Shape;67;p9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9" name="Google Shape;69;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82047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70"/>
        <p:cNvGrpSpPr/>
        <p:nvPr/>
      </p:nvGrpSpPr>
      <p:grpSpPr>
        <a:xfrm>
          <a:off x="0" y="0"/>
          <a:ext cx="0" cy="0"/>
          <a:chOff x="0" y="0"/>
          <a:chExt cx="0" cy="0"/>
        </a:xfrm>
      </p:grpSpPr>
      <p:sp>
        <p:nvSpPr>
          <p:cNvPr id="71" name="Google Shape;71;p9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3" name="Google Shape;73;p9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9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sz="3000" b="0" i="0">
                <a:solidFill>
                  <a:schemeClr val="accent2"/>
                </a:solidFill>
                <a:latin typeface="Arial"/>
                <a:ea typeface="Arial"/>
                <a:cs typeface="Arial"/>
                <a:sym typeface="Arial"/>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5" name="Google Shape;75;p9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76" name="Google Shape;76;p9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7" name="Google Shape;77;p9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78" name="Google Shape;78;p9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228981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79"/>
        <p:cNvGrpSpPr/>
        <p:nvPr/>
      </p:nvGrpSpPr>
      <p:grpSpPr>
        <a:xfrm>
          <a:off x="0" y="0"/>
          <a:ext cx="0" cy="0"/>
          <a:chOff x="0" y="0"/>
          <a:chExt cx="0" cy="0"/>
        </a:xfrm>
      </p:grpSpPr>
      <p:sp>
        <p:nvSpPr>
          <p:cNvPr id="80" name="Google Shape;80;p9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9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2" name="Google Shape;82;p9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9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sz="3000" b="0" i="0">
                <a:solidFill>
                  <a:schemeClr val="accent2"/>
                </a:solidFill>
                <a:latin typeface="Arial"/>
                <a:ea typeface="Arial"/>
                <a:cs typeface="Arial"/>
                <a:sym typeface="Arial"/>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4" name="Google Shape;84;p9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85" name="Google Shape;85;p9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6" name="Google Shape;86;p9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87" name="Google Shape;87;p9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4806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88"/>
        <p:cNvGrpSpPr/>
        <p:nvPr/>
      </p:nvGrpSpPr>
      <p:grpSpPr>
        <a:xfrm>
          <a:off x="0" y="0"/>
          <a:ext cx="0" cy="0"/>
          <a:chOff x="0" y="0"/>
          <a:chExt cx="0" cy="0"/>
        </a:xfrm>
      </p:grpSpPr>
      <p:sp>
        <p:nvSpPr>
          <p:cNvPr id="89" name="Google Shape;89;p12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122"/>
          <p:cNvSpPr txBox="1"/>
          <p:nvPr/>
        </p:nvSpPr>
        <p:spPr>
          <a:xfrm>
            <a:off x="11100267" y="122809"/>
            <a:ext cx="766557"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953E3E"/>
                </a:solidFill>
                <a:latin typeface="Arial"/>
                <a:ea typeface="Arial"/>
                <a:cs typeface="Arial"/>
                <a:sym typeface="Arial"/>
              </a:rPr>
              <a:t>BID Invest</a:t>
            </a:r>
            <a:endParaRPr sz="1400" b="0" i="0" u="none" strike="noStrike" cap="none">
              <a:solidFill>
                <a:srgbClr val="000000"/>
              </a:solidFill>
              <a:latin typeface="Arial"/>
              <a:ea typeface="Arial"/>
              <a:cs typeface="Arial"/>
              <a:sym typeface="Arial"/>
            </a:endParaRPr>
          </a:p>
        </p:txBody>
      </p:sp>
      <p:sp>
        <p:nvSpPr>
          <p:cNvPr id="91" name="Google Shape;91;p122"/>
          <p:cNvSpPr txBox="1">
            <a:spLocks noGrp="1"/>
          </p:cNvSpPr>
          <p:nvPr>
            <p:ph type="title"/>
          </p:nvPr>
        </p:nvSpPr>
        <p:spPr>
          <a:xfrm>
            <a:off x="394450" y="122808"/>
            <a:ext cx="2691650" cy="334391"/>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sz="900" b="0" i="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2"/>
          <p:cNvSpPr txBox="1">
            <a:spLocks noGrp="1"/>
          </p:cNvSpPr>
          <p:nvPr>
            <p:ph type="body" idx="1"/>
          </p:nvPr>
        </p:nvSpPr>
        <p:spPr>
          <a:xfrm>
            <a:off x="3345873" y="122808"/>
            <a:ext cx="5531427" cy="3343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sz="900" b="0" i="0">
                <a:latin typeface="Verdana"/>
                <a:ea typeface="Verdana"/>
                <a:cs typeface="Verdana"/>
                <a:sym typeface="Verdana"/>
              </a:defRPr>
            </a:lvl1pPr>
            <a:lvl2pPr marL="914400" lvl="1" indent="-347154" algn="l">
              <a:lnSpc>
                <a:spcPct val="90000"/>
              </a:lnSpc>
              <a:spcBef>
                <a:spcPts val="800"/>
              </a:spcBef>
              <a:spcAft>
                <a:spcPts val="0"/>
              </a:spcAft>
              <a:buSzPts val="1867"/>
              <a:buChar char="•"/>
              <a:defRPr sz="900"/>
            </a:lvl2pPr>
            <a:lvl3pPr marL="1371600" lvl="2" indent="-347154" algn="l">
              <a:lnSpc>
                <a:spcPct val="90000"/>
              </a:lnSpc>
              <a:spcBef>
                <a:spcPts val="0"/>
              </a:spcBef>
              <a:spcAft>
                <a:spcPts val="0"/>
              </a:spcAft>
              <a:buSzPts val="1867"/>
              <a:buChar char="•"/>
              <a:defRPr sz="900"/>
            </a:lvl3pPr>
            <a:lvl4pPr marL="1828800" lvl="3" indent="-347154" algn="l">
              <a:lnSpc>
                <a:spcPct val="90000"/>
              </a:lnSpc>
              <a:spcBef>
                <a:spcPts val="0"/>
              </a:spcBef>
              <a:spcAft>
                <a:spcPts val="0"/>
              </a:spcAft>
              <a:buSzPts val="1867"/>
              <a:buChar char="•"/>
              <a:defRPr sz="900"/>
            </a:lvl4pPr>
            <a:lvl5pPr marL="2286000" lvl="4" indent="-228600" algn="l">
              <a:lnSpc>
                <a:spcPct val="90000"/>
              </a:lnSpc>
              <a:spcBef>
                <a:spcPts val="800"/>
              </a:spcBef>
              <a:spcAft>
                <a:spcPts val="0"/>
              </a:spcAft>
              <a:buSzPts val="1467"/>
              <a:buNone/>
              <a:defRPr sz="9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58468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1F1EE"/>
        </a:solidFill>
        <a:effectLst/>
      </p:bgPr>
    </p:bg>
    <p:spTree>
      <p:nvGrpSpPr>
        <p:cNvPr id="1" name="Shape 93"/>
        <p:cNvGrpSpPr/>
        <p:nvPr/>
      </p:nvGrpSpPr>
      <p:grpSpPr>
        <a:xfrm>
          <a:off x="0" y="0"/>
          <a:ext cx="0" cy="0"/>
          <a:chOff x="0" y="0"/>
          <a:chExt cx="0" cy="0"/>
        </a:xfrm>
      </p:grpSpPr>
      <p:sp>
        <p:nvSpPr>
          <p:cNvPr id="94" name="Google Shape;94;p94"/>
          <p:cNvSpPr txBox="1">
            <a:spLocks noGrp="1"/>
          </p:cNvSpPr>
          <p:nvPr>
            <p:ph type="body" idx="1"/>
          </p:nvPr>
        </p:nvSpPr>
        <p:spPr>
          <a:xfrm>
            <a:off x="4619241" y="2058194"/>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4"/>
          <p:cNvSpPr txBox="1">
            <a:spLocks noGrp="1"/>
          </p:cNvSpPr>
          <p:nvPr>
            <p:ph type="body" idx="2"/>
          </p:nvPr>
        </p:nvSpPr>
        <p:spPr>
          <a:xfrm>
            <a:off x="4619241" y="274094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4"/>
          <p:cNvSpPr txBox="1">
            <a:spLocks noGrp="1"/>
          </p:cNvSpPr>
          <p:nvPr>
            <p:ph type="body" idx="3"/>
          </p:nvPr>
        </p:nvSpPr>
        <p:spPr>
          <a:xfrm>
            <a:off x="4619241" y="3423698"/>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4"/>
          <p:cNvSpPr txBox="1">
            <a:spLocks noGrp="1"/>
          </p:cNvSpPr>
          <p:nvPr>
            <p:ph type="body" idx="4"/>
          </p:nvPr>
        </p:nvSpPr>
        <p:spPr>
          <a:xfrm>
            <a:off x="4619241" y="4106450"/>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94"/>
          <p:cNvSpPr txBox="1">
            <a:spLocks noGrp="1"/>
          </p:cNvSpPr>
          <p:nvPr>
            <p:ph type="body" idx="5"/>
          </p:nvPr>
        </p:nvSpPr>
        <p:spPr>
          <a:xfrm>
            <a:off x="4619241" y="4789202"/>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94"/>
          <p:cNvSpPr txBox="1">
            <a:spLocks noGrp="1"/>
          </p:cNvSpPr>
          <p:nvPr>
            <p:ph type="body" idx="6"/>
          </p:nvPr>
        </p:nvSpPr>
        <p:spPr>
          <a:xfrm>
            <a:off x="4619241" y="547195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94"/>
          <p:cNvSpPr txBox="1">
            <a:spLocks noGrp="1"/>
          </p:cNvSpPr>
          <p:nvPr>
            <p:ph type="body" idx="7"/>
          </p:nvPr>
        </p:nvSpPr>
        <p:spPr>
          <a:xfrm>
            <a:off x="4217623" y="2058194"/>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4"/>
          <p:cNvSpPr txBox="1">
            <a:spLocks noGrp="1"/>
          </p:cNvSpPr>
          <p:nvPr>
            <p:ph type="body" idx="8"/>
          </p:nvPr>
        </p:nvSpPr>
        <p:spPr>
          <a:xfrm>
            <a:off x="4217623" y="274094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4"/>
          <p:cNvSpPr txBox="1">
            <a:spLocks noGrp="1"/>
          </p:cNvSpPr>
          <p:nvPr>
            <p:ph type="body" idx="9"/>
          </p:nvPr>
        </p:nvSpPr>
        <p:spPr>
          <a:xfrm>
            <a:off x="4217623" y="3423698"/>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94"/>
          <p:cNvSpPr txBox="1">
            <a:spLocks noGrp="1"/>
          </p:cNvSpPr>
          <p:nvPr>
            <p:ph type="body" idx="13"/>
          </p:nvPr>
        </p:nvSpPr>
        <p:spPr>
          <a:xfrm>
            <a:off x="4217623" y="4106450"/>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4"/>
          <p:cNvSpPr txBox="1">
            <a:spLocks noGrp="1"/>
          </p:cNvSpPr>
          <p:nvPr>
            <p:ph type="body" idx="14"/>
          </p:nvPr>
        </p:nvSpPr>
        <p:spPr>
          <a:xfrm>
            <a:off x="4217623" y="4789202"/>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4"/>
          <p:cNvSpPr txBox="1">
            <a:spLocks noGrp="1"/>
          </p:cNvSpPr>
          <p:nvPr>
            <p:ph type="body" idx="15"/>
          </p:nvPr>
        </p:nvSpPr>
        <p:spPr>
          <a:xfrm>
            <a:off x="4217623" y="547195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08" name="Google Shape;108;p9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0" name="Google Shape;110;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129277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467"/>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dirty="0"/>
              <a:t>Workshop in a BOX I  Prepared by We-fi </a:t>
            </a:r>
            <a:endParaRPr dirty="0"/>
          </a:p>
        </p:txBody>
      </p:sp>
      <p:sp>
        <p:nvSpPr>
          <p:cNvPr id="13" name="Google Shape;13;p8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 name="Google Shape;15;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 name="Google Shape;17;p83"/>
          <p:cNvSpPr/>
          <p:nvPr/>
        </p:nvSpPr>
        <p:spPr>
          <a:xfrm>
            <a:off x="0" y="6721474"/>
            <a:ext cx="12192000" cy="136525"/>
          </a:xfrm>
          <a:prstGeom prst="rect">
            <a:avLst/>
          </a:prstGeom>
          <a:gradFill>
            <a:gsLst>
              <a:gs pos="0">
                <a:srgbClr val="9B2068"/>
              </a:gs>
              <a:gs pos="100000">
                <a:srgbClr val="EB625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5873136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7" r:id="rId22"/>
    <p:sldLayoutId id="2147483688" r:id="rId23"/>
    <p:sldLayoutId id="2147483695" r:id="rId2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e-fi.org/wp-content/uploads/2023/10/FSP-Commitment_vF.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e-fi.org/wp-content/uploads/2023/10/Ecosystem-Commitment_vF.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we-fi.org/we-finance-code/resource-guide/"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we-fi.org/we-finance-code/resource-gui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8.xml"/><Relationship Id="rId7"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8" Type="http://schemas.openxmlformats.org/officeDocument/2006/relationships/hyperlink" Target="https://we-fi.org/wp-content/uploads/2023/10/FSP-Commitment_vF.pdf" TargetMode="External"/><Relationship Id="rId13" Type="http://schemas.openxmlformats.org/officeDocument/2006/relationships/image" Target="../media/image25.png"/><Relationship Id="rId3" Type="http://schemas.openxmlformats.org/officeDocument/2006/relationships/hyperlink" Target="https://we-fi.org/wp-content/uploads/2024/02/WE-Finance-Code-Pitch-2-2-2024.pptx" TargetMode="External"/><Relationship Id="rId7" Type="http://schemas.openxmlformats.org/officeDocument/2006/relationships/hyperlink" Target="https://we-fi.org/wp-content/uploads/2023/10/Sample-Declaration-of-Intent-to-launch-a-National-Code_vF.pdf" TargetMode="External"/><Relationship Id="rId12" Type="http://schemas.openxmlformats.org/officeDocument/2006/relationships/hyperlink" Target="https://we-fi.org/wp-content/uploads/2024/04/Kick-off-Presentation_2024.pptx"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we-fi.org/wp-content/uploads/2023/10/WE-Finance-Code-Briefing-Note-vF.pdf" TargetMode="External"/><Relationship Id="rId11" Type="http://schemas.openxmlformats.org/officeDocument/2006/relationships/hyperlink" Target="https://we-fi.org/wp-content/uploads/2023/10/WE-Finance-Code-Guidance-Note-for-IPs-vF.pdf" TargetMode="External"/><Relationship Id="rId5" Type="http://schemas.openxmlformats.org/officeDocument/2006/relationships/hyperlink" Target="https://www.we-fi.org/wp-content/uploads/2024/01/WE-Finance-Code-Media-Toolkit.pdf" TargetMode="External"/><Relationship Id="rId10" Type="http://schemas.openxmlformats.org/officeDocument/2006/relationships/hyperlink" Target="https://we-fi.org/wp-content/uploads/2024/02/WECode-CoC-Flier.pdf" TargetMode="External"/><Relationship Id="rId4" Type="http://schemas.openxmlformats.org/officeDocument/2006/relationships/hyperlink" Target="https://we-fi.org/wp-content/uploads/2023/10/WE-Finance-Code-brochure_Oct2023.pdf" TargetMode="External"/><Relationship Id="rId9" Type="http://schemas.openxmlformats.org/officeDocument/2006/relationships/hyperlink" Target="https://we-fi.org/wp-content/uploads/2023/10/Ecosystem-Commitment_vF.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p:nvPr/>
        </p:nvSpPr>
        <p:spPr>
          <a:xfrm>
            <a:off x="0" y="10633"/>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500"/>
              <a:buFont typeface="Arial"/>
              <a:buNone/>
              <a:tabLst/>
              <a:defRPr/>
            </a:pPr>
            <a:endParaRPr kumimoji="0" sz="1500" b="0" i="0" u="none" strike="noStrike" kern="0" cap="none" spc="0" normalizeH="0" baseline="0" noProof="0">
              <a:ln>
                <a:noFill/>
              </a:ln>
              <a:solidFill>
                <a:srgbClr val="FFFFFF"/>
              </a:solidFill>
              <a:effectLst/>
              <a:uLnTx/>
              <a:uFillTx/>
              <a:latin typeface="Arial" panose="020B0604020202020204" pitchFamily="34" charset="0"/>
              <a:ea typeface="Calibri"/>
              <a:cs typeface="Arial" panose="020B0604020202020204" pitchFamily="34" charset="0"/>
              <a:sym typeface="Calibri"/>
            </a:endParaRPr>
          </a:p>
        </p:txBody>
      </p:sp>
      <p:sp>
        <p:nvSpPr>
          <p:cNvPr id="227" name="Google Shape;227;p1"/>
          <p:cNvSpPr txBox="1"/>
          <p:nvPr/>
        </p:nvSpPr>
        <p:spPr>
          <a:xfrm>
            <a:off x="218349" y="840272"/>
            <a:ext cx="11116979" cy="5401438"/>
          </a:xfrm>
          <a:prstGeom prst="rect">
            <a:avLst/>
          </a:prstGeom>
          <a:noFill/>
          <a:ln>
            <a:noFill/>
          </a:ln>
        </p:spPr>
        <p:txBody>
          <a:bodyPr spcFirstLastPara="1" wrap="square" lIns="91425" tIns="45700" rIns="91425" bIns="45700" anchor="t" anchorCtr="0">
            <a:spAutoFit/>
          </a:bodyPr>
          <a:lstStyle/>
          <a:p>
            <a:pPr>
              <a:lnSpc>
                <a:spcPct val="125000"/>
              </a:lnSpc>
              <a:buClr>
                <a:srgbClr val="FFFFFF"/>
              </a:buClr>
              <a:buSzPts val="3600"/>
              <a:defRPr/>
            </a:pPr>
            <a:endParaRPr kumimoji="0" lang="hu-HU" sz="3200" b="1" i="0" u="none" strike="noStrike" kern="0" cap="none" spc="0" normalizeH="0" baseline="0" noProof="0" dirty="0">
              <a:ln>
                <a:noFill/>
              </a:ln>
              <a:solidFill>
                <a:srgbClr val="FFFFFF"/>
              </a:solidFill>
              <a:effectLst/>
              <a:uLnTx/>
              <a:uFillTx/>
              <a:latin typeface="Arial" panose="020B0604020202020204" pitchFamily="34" charset="0"/>
              <a:ea typeface="Arial Black"/>
              <a:cs typeface="Arial" panose="020B0604020202020204" pitchFamily="34" charset="0"/>
              <a:sym typeface="Arial Black"/>
            </a:endParaRPr>
          </a:p>
          <a:p>
            <a:pPr>
              <a:lnSpc>
                <a:spcPct val="125000"/>
              </a:lnSpc>
              <a:buClr>
                <a:srgbClr val="FFFFFF"/>
              </a:buClr>
              <a:buSzPts val="3600"/>
              <a:defRPr/>
            </a:pPr>
            <a:endParaRPr lang="hu-HU" sz="3200" b="1" kern="0" dirty="0">
              <a:solidFill>
                <a:srgbClr val="FFFFFF"/>
              </a:solidFill>
              <a:latin typeface="Arial" panose="020B0604020202020204" pitchFamily="34" charset="0"/>
              <a:ea typeface="Arial Black"/>
              <a:cs typeface="Arial" panose="020B0604020202020204" pitchFamily="34" charset="0"/>
              <a:sym typeface="Arial Black"/>
            </a:endParaRPr>
          </a:p>
          <a:p>
            <a:pPr>
              <a:lnSpc>
                <a:spcPct val="125000"/>
              </a:lnSpc>
              <a:buClr>
                <a:srgbClr val="FFFFFF"/>
              </a:buClr>
              <a:buSzPts val="3600"/>
              <a:buFont typeface="Arial Black"/>
              <a:defRPr/>
            </a:pPr>
            <a:r>
              <a:rPr lang="en-US" sz="3600" b="1" kern="0" dirty="0">
                <a:solidFill>
                  <a:srgbClr val="FFFFFF"/>
                </a:solidFill>
                <a:latin typeface="Arial"/>
                <a:ea typeface="Arial Black"/>
                <a:cs typeface="Arial"/>
              </a:rPr>
              <a:t>Women Entrepreneurs Finance Code</a:t>
            </a:r>
            <a:endParaRPr lang="en-US" sz="3600" kern="0" dirty="0">
              <a:solidFill>
                <a:srgbClr val="000000"/>
              </a:solidFill>
              <a:latin typeface="Arial"/>
              <a:ea typeface="Arial Black"/>
              <a:cs typeface="Arial"/>
            </a:endParaRPr>
          </a:p>
          <a:p>
            <a:pPr>
              <a:lnSpc>
                <a:spcPct val="125000"/>
              </a:lnSpc>
              <a:defRPr/>
            </a:pPr>
            <a:endParaRPr lang="en-US" sz="4000" b="1" kern="0" dirty="0">
              <a:solidFill>
                <a:srgbClr val="FFFFFF"/>
              </a:solidFill>
              <a:latin typeface="Arial"/>
              <a:ea typeface="Arial Black"/>
              <a:cs typeface="Arial"/>
            </a:endParaRPr>
          </a:p>
          <a:p>
            <a:pPr>
              <a:lnSpc>
                <a:spcPct val="125000"/>
              </a:lnSpc>
              <a:defRPr/>
            </a:pPr>
            <a:r>
              <a:rPr lang="en-US" sz="4000" b="1" kern="0" dirty="0">
                <a:solidFill>
                  <a:srgbClr val="FFFFFF"/>
                </a:solidFill>
                <a:latin typeface="Arial"/>
                <a:ea typeface="Arial Black"/>
                <a:cs typeface="Arial"/>
              </a:rPr>
              <a:t>Workshop In A Box: Module 6</a:t>
            </a:r>
            <a:endParaRPr lang="en-US" dirty="0">
              <a:solidFill>
                <a:srgbClr val="713030"/>
              </a:solidFill>
              <a:latin typeface="Arial"/>
              <a:ea typeface="Arial Black"/>
              <a:cs typeface="Arial"/>
            </a:endParaRPr>
          </a:p>
          <a:p>
            <a:pPr>
              <a:lnSpc>
                <a:spcPct val="125000"/>
              </a:lnSpc>
              <a:defRPr/>
            </a:pPr>
            <a:r>
              <a:rPr lang="en-US" sz="3200" b="1" kern="0" dirty="0">
                <a:solidFill>
                  <a:srgbClr val="FFFFFF"/>
                </a:solidFill>
                <a:latin typeface="Arial"/>
                <a:ea typeface="Arial Black"/>
                <a:cs typeface="Arial"/>
              </a:rPr>
              <a:t>National</a:t>
            </a:r>
            <a:r>
              <a:rPr kumimoji="0" lang="en-US" sz="3200" b="1" i="0" u="none" strike="noStrike" kern="0" cap="none" spc="0" normalizeH="0" baseline="0" noProof="0" dirty="0">
                <a:ln>
                  <a:noFill/>
                </a:ln>
                <a:solidFill>
                  <a:srgbClr val="FFFFFF"/>
                </a:solidFill>
                <a:effectLst/>
                <a:uLnTx/>
                <a:uFillTx/>
                <a:latin typeface="Arial"/>
                <a:ea typeface="Arial Black"/>
                <a:cs typeface="Arial"/>
                <a:sym typeface="Arial Black"/>
              </a:rPr>
              <a:t> WE Finance Code Design Workshop</a:t>
            </a:r>
            <a:endParaRPr lang="en-US">
              <a:cs typeface="Arial"/>
            </a:endParaRPr>
          </a:p>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Arial Black"/>
              <a:cs typeface="Arial" panose="020B0604020202020204" pitchFamily="34" charset="0"/>
              <a:sym typeface="Arial Black"/>
            </a:endParaRPr>
          </a:p>
          <a:p>
            <a:pPr marL="0" marR="0" lvl="0" indent="0" algn="l" defTabSz="914400" rtl="0" eaLnBrk="1" fontAlgn="auto" latinLnBrk="0" hangingPunct="1">
              <a:lnSpc>
                <a:spcPct val="125000"/>
              </a:lnSpc>
              <a:spcBef>
                <a:spcPts val="0"/>
              </a:spcBef>
              <a:spcAft>
                <a:spcPts val="0"/>
              </a:spcAft>
              <a:buClr>
                <a:srgbClr val="FFFFFF"/>
              </a:buClr>
              <a:buSzPts val="3600"/>
              <a:buFont typeface="Arial Black"/>
              <a:buNone/>
              <a:tabLst/>
              <a:defRPr/>
            </a:pPr>
            <a:endParaRPr lang="en-US" sz="3200" b="1" kern="0" dirty="0">
              <a:solidFill>
                <a:srgbClr val="FFFFFF"/>
              </a:solidFill>
              <a:latin typeface="Arial" panose="020B0604020202020204" pitchFamily="34" charset="0"/>
              <a:ea typeface="Arial"/>
              <a:cs typeface="Arial" panose="020B0604020202020204" pitchFamily="34" charset="0"/>
              <a:sym typeface="Arial Black"/>
            </a:endParaRPr>
          </a:p>
        </p:txBody>
      </p:sp>
      <p:pic>
        <p:nvPicPr>
          <p:cNvPr id="2" name="Google Shape;226;p1" descr="Logo&#10;&#10;Description automatically generated">
            <a:extLst>
              <a:ext uri="{FF2B5EF4-FFF2-40B4-BE49-F238E27FC236}">
                <a16:creationId xmlns:a16="http://schemas.microsoft.com/office/drawing/2014/main" id="{9BF602DD-0FE6-66B9-6F5B-EF8E0B2C7E2E}"/>
              </a:ext>
            </a:extLst>
          </p:cNvPr>
          <p:cNvPicPr preferRelativeResize="0"/>
          <p:nvPr/>
        </p:nvPicPr>
        <p:blipFill rotWithShape="1">
          <a:blip r:embed="rId3">
            <a:alphaModFix/>
          </a:blip>
          <a:srcRect/>
          <a:stretch/>
        </p:blipFill>
        <p:spPr>
          <a:xfrm>
            <a:off x="10359659" y="260237"/>
            <a:ext cx="1520880" cy="613777"/>
          </a:xfrm>
          <a:prstGeom prst="rect">
            <a:avLst/>
          </a:prstGeom>
          <a:noFill/>
          <a:ln>
            <a:noFill/>
          </a:ln>
        </p:spPr>
      </p:pic>
      <p:pic>
        <p:nvPicPr>
          <p:cNvPr id="3" name="Google Shape;228;p1" descr="A logo with text on it&#10;&#10;Description automatically generated">
            <a:extLst>
              <a:ext uri="{FF2B5EF4-FFF2-40B4-BE49-F238E27FC236}">
                <a16:creationId xmlns:a16="http://schemas.microsoft.com/office/drawing/2014/main" id="{A1D0A690-A495-A9A7-3443-DB28BB70AF98}"/>
              </a:ext>
            </a:extLst>
          </p:cNvPr>
          <p:cNvPicPr preferRelativeResize="0"/>
          <p:nvPr/>
        </p:nvPicPr>
        <p:blipFill rotWithShape="1">
          <a:blip r:embed="rId4">
            <a:alphaModFix/>
          </a:blip>
          <a:srcRect/>
          <a:stretch/>
        </p:blipFill>
        <p:spPr>
          <a:xfrm>
            <a:off x="8686153" y="1275977"/>
            <a:ext cx="2642991" cy="2594612"/>
          </a:xfrm>
          <a:prstGeom prst="rect">
            <a:avLst/>
          </a:prstGeom>
          <a:noFill/>
          <a:ln>
            <a:noFill/>
          </a:ln>
        </p:spPr>
      </p:pic>
    </p:spTree>
    <p:extLst>
      <p:ext uri="{BB962C8B-B14F-4D97-AF65-F5344CB8AC3E}">
        <p14:creationId xmlns:p14="http://schemas.microsoft.com/office/powerpoint/2010/main" val="10362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A59114E0-48BC-378D-33DE-5C0026DA05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96DC7E-4F02-A319-E7B5-EE7E5E3F043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3CF7ADD-0FB5-A78F-6ED8-DFF28072A43D}"/>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1" name="Content Placeholder 2">
            <a:extLst>
              <a:ext uri="{FF2B5EF4-FFF2-40B4-BE49-F238E27FC236}">
                <a16:creationId xmlns:a16="http://schemas.microsoft.com/office/drawing/2014/main" id="{89DFCF26-C290-783C-883A-66C1BBE9DB30}"/>
              </a:ext>
            </a:extLst>
          </p:cNvPr>
          <p:cNvSpPr>
            <a:spLocks noGrp="1"/>
          </p:cNvSpPr>
          <p:nvPr/>
        </p:nvSpPr>
        <p:spPr bwMode="auto">
          <a:xfrm>
            <a:off x="5636610" y="1202075"/>
            <a:ext cx="4997810"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dirty="0">
              <a:solidFill>
                <a:schemeClr val="accent1"/>
              </a:solidFill>
            </a:endParaRPr>
          </a:p>
        </p:txBody>
      </p:sp>
      <p:sp>
        <p:nvSpPr>
          <p:cNvPr id="2" name="Content Placeholder 2">
            <a:extLst>
              <a:ext uri="{FF2B5EF4-FFF2-40B4-BE49-F238E27FC236}">
                <a16:creationId xmlns:a16="http://schemas.microsoft.com/office/drawing/2014/main" id="{D0402E61-8772-A892-E624-1CE2A00DC5D6}"/>
              </a:ext>
            </a:extLst>
          </p:cNvPr>
          <p:cNvSpPr>
            <a:spLocks noGrp="1"/>
          </p:cNvSpPr>
          <p:nvPr/>
        </p:nvSpPr>
        <p:spPr bwMode="auto">
          <a:xfrm>
            <a:off x="838107" y="1434678"/>
            <a:ext cx="9180093"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2</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are the practical metrics/targets that will signal progress on </a:t>
            </a:r>
            <a:r>
              <a:rPr lang="hu-HU" sz="2400" b="1" dirty="0">
                <a:solidFill>
                  <a:schemeClr val="accent1"/>
                </a:solidFill>
              </a:rPr>
              <a:t>our</a:t>
            </a:r>
            <a:r>
              <a:rPr lang="en-US" sz="2400" b="1" dirty="0">
                <a:solidFill>
                  <a:schemeClr val="accent1"/>
                </a:solidFill>
              </a:rPr>
              <a:t> objectives? </a:t>
            </a:r>
          </a:p>
        </p:txBody>
      </p:sp>
      <p:sp>
        <p:nvSpPr>
          <p:cNvPr id="5" name="Content Placeholder 2">
            <a:extLst>
              <a:ext uri="{FF2B5EF4-FFF2-40B4-BE49-F238E27FC236}">
                <a16:creationId xmlns:a16="http://schemas.microsoft.com/office/drawing/2014/main" id="{D1E11D17-B942-53C4-FAEF-CC28BB56FEE7}"/>
              </a:ext>
            </a:extLst>
          </p:cNvPr>
          <p:cNvSpPr>
            <a:spLocks noGrp="1"/>
          </p:cNvSpPr>
          <p:nvPr/>
        </p:nvSpPr>
        <p:spPr bwMode="auto">
          <a:xfrm>
            <a:off x="838107" y="2871556"/>
            <a:ext cx="11061125" cy="344127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1600" b="1" dirty="0">
              <a:solidFill>
                <a:schemeClr val="accent1"/>
              </a:solidFill>
            </a:endParaRPr>
          </a:p>
          <a:p>
            <a:pPr marL="180975">
              <a:spcAft>
                <a:spcPts val="12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18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264795" indent="-180975">
              <a:spcAft>
                <a:spcPts val="0"/>
              </a:spcAft>
              <a:buFont typeface="Arial" panose="020B0604020202020204" pitchFamily="34" charset="0"/>
              <a:buChar char="•"/>
            </a:pPr>
            <a:r>
              <a:rPr lang="en-US" sz="1600" i="1" dirty="0">
                <a:solidFill>
                  <a:schemeClr val="bg2"/>
                </a:solidFill>
              </a:rPr>
              <a:t>Increasing financial service providers’ focus on and investment (financial and nonfinancial) in serving the WMSME segment </a:t>
            </a:r>
            <a:endParaRPr lang="hu-HU" sz="1600" i="1" dirty="0">
              <a:solidFill>
                <a:schemeClr val="bg2"/>
              </a:solidFill>
              <a:cs typeface="Arial"/>
            </a:endParaRPr>
          </a:p>
          <a:p>
            <a:pPr marL="502920" lvl="1" indent="-180975">
              <a:spcAft>
                <a:spcPts val="0"/>
              </a:spcAft>
            </a:pPr>
            <a:r>
              <a:rPr lang="en-US" sz="1600" i="1" dirty="0">
                <a:solidFill>
                  <a:schemeClr val="bg2"/>
                </a:solidFill>
              </a:rPr>
              <a:t>Getting holders of X% of financial system assets to sign the Code, with a leader identified. Include targets by type of finance provider where possible </a:t>
            </a:r>
            <a:endParaRPr lang="hu-HU" sz="1600" i="1" dirty="0">
              <a:solidFill>
                <a:schemeClr val="bg2"/>
              </a:solidFill>
              <a:cs typeface="Arial"/>
            </a:endParaRPr>
          </a:p>
          <a:p>
            <a:pPr marL="744220" lvl="2" indent="-180975">
              <a:spcAft>
                <a:spcPts val="0"/>
              </a:spcAft>
            </a:pPr>
            <a:r>
              <a:rPr lang="en-US" sz="1600" i="1" dirty="0">
                <a:solidFill>
                  <a:schemeClr val="bg2"/>
                </a:solidFill>
              </a:rPr>
              <a:t>i.e.</a:t>
            </a:r>
            <a:r>
              <a:rPr lang="hu-HU" sz="1600" i="1" dirty="0">
                <a:solidFill>
                  <a:schemeClr val="bg2"/>
                </a:solidFill>
              </a:rPr>
              <a:t> </a:t>
            </a:r>
            <a:r>
              <a:rPr lang="en-US" sz="1600" i="1" dirty="0">
                <a:solidFill>
                  <a:schemeClr val="bg2"/>
                </a:solidFill>
              </a:rPr>
              <a:t># banks representing X% of national banking assets by year 2</a:t>
            </a:r>
            <a:r>
              <a:rPr lang="hu-HU" sz="1600" i="1" dirty="0">
                <a:solidFill>
                  <a:schemeClr val="bg2"/>
                </a:solidFill>
              </a:rPr>
              <a:t>, </a:t>
            </a:r>
            <a:r>
              <a:rPr lang="en-US" sz="1600" i="1" dirty="0">
                <a:solidFill>
                  <a:schemeClr val="bg2"/>
                </a:solidFill>
              </a:rPr>
              <a:t># microfinance banks representing X% of microfinance sector assets by end of year 2</a:t>
            </a:r>
            <a:r>
              <a:rPr lang="hu-HU" sz="1600" i="1" dirty="0">
                <a:solidFill>
                  <a:schemeClr val="bg2"/>
                </a:solidFill>
              </a:rPr>
              <a:t>, </a:t>
            </a:r>
            <a:r>
              <a:rPr lang="en-US" sz="1600" i="1" dirty="0">
                <a:solidFill>
                  <a:schemeClr val="bg2"/>
                </a:solidFill>
              </a:rPr>
              <a:t> # co-operatives representing X% of co-operative sector assets by end of year 2 </a:t>
            </a:r>
            <a:r>
              <a:rPr lang="hu-HU" sz="1600" i="1" dirty="0">
                <a:solidFill>
                  <a:schemeClr val="bg2"/>
                </a:solidFill>
              </a:rPr>
              <a:t>, </a:t>
            </a:r>
            <a:r>
              <a:rPr lang="en-US" sz="1600" i="1" dirty="0">
                <a:solidFill>
                  <a:schemeClr val="bg2"/>
                </a:solidFill>
              </a:rPr>
              <a:t># Angels/Angel syndicates representing X% of Angel funding by end of year 2 </a:t>
            </a:r>
            <a:r>
              <a:rPr lang="hu-HU" sz="1600" i="1" dirty="0">
                <a:solidFill>
                  <a:schemeClr val="bg2"/>
                </a:solidFill>
              </a:rPr>
              <a:t>, </a:t>
            </a:r>
            <a:r>
              <a:rPr lang="en-US" sz="1600" i="1" dirty="0">
                <a:solidFill>
                  <a:schemeClr val="bg2"/>
                </a:solidFill>
              </a:rPr>
              <a:t># venture capital funds representing X% of VC funding by end of year 2 </a:t>
            </a:r>
            <a:r>
              <a:rPr lang="hu-HU" sz="1600" i="1" dirty="0">
                <a:solidFill>
                  <a:schemeClr val="bg2"/>
                </a:solidFill>
              </a:rPr>
              <a:t>,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Baseline data from 90% of signatories within 1 year of signing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X% increase in number of women-led enterprises receiving financial services by end of year 3 </a:t>
            </a:r>
            <a:r>
              <a:rPr lang="hu-HU" sz="1600" i="1" dirty="0">
                <a:solidFill>
                  <a:schemeClr val="bg2"/>
                </a:solidFill>
              </a:rPr>
              <a:t>,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X% increase in share of MSME finance going to women-led enterprises by year 3 </a:t>
            </a:r>
            <a:r>
              <a:rPr lang="hu-HU" sz="1600" i="1" dirty="0">
                <a:solidFill>
                  <a:schemeClr val="bg2"/>
                </a:solidFill>
              </a:rPr>
              <a:t>,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X% increase in women-led enterprises’ accessing non-financial supports by year 3.</a:t>
            </a:r>
            <a:endParaRPr lang="en-US" sz="16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180975"/>
            <a:endParaRPr lang="en-US" sz="16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p:txBody>
      </p:sp>
      <p:pic>
        <p:nvPicPr>
          <p:cNvPr id="8" name="Google Shape;228;p1" descr="A logo with text on it&#10;&#10;Description automatically generated">
            <a:extLst>
              <a:ext uri="{FF2B5EF4-FFF2-40B4-BE49-F238E27FC236}">
                <a16:creationId xmlns:a16="http://schemas.microsoft.com/office/drawing/2014/main" id="{7283EAE1-49B0-2415-9854-C2CE6B34F0D4}"/>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10" name="Google Shape;474;p18">
            <a:extLst>
              <a:ext uri="{FF2B5EF4-FFF2-40B4-BE49-F238E27FC236}">
                <a16:creationId xmlns:a16="http://schemas.microsoft.com/office/drawing/2014/main" id="{81400F41-3075-D24C-9F7C-7240D4CCAE81}"/>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Goals</a:t>
            </a:r>
            <a:r>
              <a:rPr lang="hu-HU" sz="2000" b="1" dirty="0">
                <a:solidFill>
                  <a:srgbClr val="00B050"/>
                </a:solidFill>
                <a:latin typeface="Arial"/>
                <a:cs typeface="Arial"/>
                <a:sym typeface="Arial Black"/>
              </a:rPr>
              <a:t> of </a:t>
            </a:r>
            <a:r>
              <a:rPr lang="hu-HU" sz="2000" b="1" dirty="0" err="1">
                <a:solidFill>
                  <a:srgbClr val="00B050"/>
                </a:solidFill>
                <a:latin typeface="Arial"/>
                <a:cs typeface="Arial"/>
                <a:sym typeface="Arial Black"/>
              </a:rPr>
              <a:t>the</a:t>
            </a:r>
            <a:r>
              <a:rPr lang="hu-HU" sz="2000" b="1" dirty="0">
                <a:solidFill>
                  <a:srgbClr val="00B050"/>
                </a:solidFill>
                <a:latin typeface="Arial"/>
                <a:cs typeface="Arial"/>
                <a:sym typeface="Arial Black"/>
              </a:rPr>
              <a:t> National WE </a:t>
            </a:r>
            <a:r>
              <a:rPr lang="hu-HU" sz="2000" b="1" dirty="0" err="1">
                <a:solidFill>
                  <a:srgbClr val="00B050"/>
                </a:solidFill>
                <a:latin typeface="Arial"/>
                <a:cs typeface="Arial"/>
                <a:sym typeface="Arial Black"/>
              </a:rPr>
              <a:t>Finance</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Code</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Tree>
    <p:extLst>
      <p:ext uri="{BB962C8B-B14F-4D97-AF65-F5344CB8AC3E}">
        <p14:creationId xmlns:p14="http://schemas.microsoft.com/office/powerpoint/2010/main" val="242925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49EE0273-DA1E-5921-70CD-BF9B16BD1CF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8AC3C3-6BB5-F0FC-4940-6C82CCEA5F2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C1E0F448-B841-6C55-B46C-72551963A711}"/>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B2CDFF3C-7433-E0F6-6512-9C9E9A78C335}"/>
              </a:ext>
            </a:extLst>
          </p:cNvPr>
          <p:cNvSpPr>
            <a:spLocks noGrp="1"/>
          </p:cNvSpPr>
          <p:nvPr/>
        </p:nvSpPr>
        <p:spPr bwMode="auto">
          <a:xfrm>
            <a:off x="838107" y="1434678"/>
            <a:ext cx="9180093"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1 </a:t>
            </a:r>
            <a:r>
              <a:rPr lang="hu-HU" sz="2400" b="1" dirty="0">
                <a:solidFill>
                  <a:schemeClr val="accent1"/>
                </a:solidFill>
              </a:rPr>
              <a:t>&amp; 2</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are the ultimate objectives </a:t>
            </a:r>
            <a:r>
              <a:rPr lang="hu-HU" sz="2400" b="1" dirty="0">
                <a:solidFill>
                  <a:schemeClr val="accent1"/>
                </a:solidFill>
              </a:rPr>
              <a:t>we</a:t>
            </a:r>
            <a:r>
              <a:rPr lang="en-US" sz="2400" b="1" dirty="0">
                <a:solidFill>
                  <a:schemeClr val="accent1"/>
                </a:solidFill>
              </a:rPr>
              <a:t> hope to achieve through </a:t>
            </a:r>
            <a:r>
              <a:rPr lang="hu-HU" sz="2400" b="1" dirty="0">
                <a:solidFill>
                  <a:schemeClr val="accent1"/>
                </a:solidFill>
              </a:rPr>
              <a:t>our</a:t>
            </a:r>
            <a:r>
              <a:rPr lang="en-US" sz="2400" b="1" dirty="0">
                <a:solidFill>
                  <a:schemeClr val="accent1"/>
                </a:solidFill>
              </a:rPr>
              <a:t> [Country] Code?</a:t>
            </a:r>
            <a:r>
              <a:rPr lang="hu-HU" sz="2400" b="1" dirty="0">
                <a:solidFill>
                  <a:schemeClr val="accent1"/>
                </a:solidFill>
              </a:rPr>
              <a:t> </a:t>
            </a:r>
            <a:endParaRPr lang="hu-HU" sz="2400" b="1" dirty="0">
              <a:solidFill>
                <a:schemeClr val="accent1"/>
              </a:solidFill>
              <a:cs typeface="Arial"/>
            </a:endParaRPr>
          </a:p>
          <a:p>
            <a:r>
              <a:rPr lang="en-US" sz="2400" b="1" dirty="0">
                <a:solidFill>
                  <a:schemeClr val="accent1"/>
                </a:solidFill>
              </a:rPr>
              <a:t>What are the practical metrics/targets that will signal progress on </a:t>
            </a:r>
            <a:r>
              <a:rPr lang="hu-HU" sz="2400" b="1" dirty="0">
                <a:solidFill>
                  <a:schemeClr val="accent1"/>
                </a:solidFill>
              </a:rPr>
              <a:t>our</a:t>
            </a:r>
            <a:r>
              <a:rPr lang="en-US" sz="2400" b="1" dirty="0">
                <a:solidFill>
                  <a:schemeClr val="accent1"/>
                </a:solidFill>
              </a:rPr>
              <a:t> objectives? </a:t>
            </a:r>
          </a:p>
          <a:p>
            <a:endParaRPr lang="en-US" sz="36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p:txBody>
      </p:sp>
      <p:sp>
        <p:nvSpPr>
          <p:cNvPr id="12" name="Content Placeholder 2">
            <a:extLst>
              <a:ext uri="{FF2B5EF4-FFF2-40B4-BE49-F238E27FC236}">
                <a16:creationId xmlns:a16="http://schemas.microsoft.com/office/drawing/2014/main" id="{F14587B2-FCA4-2E9A-E624-503824FB4554}"/>
              </a:ext>
            </a:extLst>
          </p:cNvPr>
          <p:cNvSpPr>
            <a:spLocks noGrp="1"/>
          </p:cNvSpPr>
          <p:nvPr/>
        </p:nvSpPr>
        <p:spPr bwMode="auto">
          <a:xfrm>
            <a:off x="838107" y="3432435"/>
            <a:ext cx="8846162" cy="2923916"/>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endParaRPr lang="en-US" sz="4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p:txBody>
      </p:sp>
      <p:pic>
        <p:nvPicPr>
          <p:cNvPr id="2" name="Google Shape;228;p1" descr="A logo with text on it&#10;&#10;Description automatically generated">
            <a:extLst>
              <a:ext uri="{FF2B5EF4-FFF2-40B4-BE49-F238E27FC236}">
                <a16:creationId xmlns:a16="http://schemas.microsoft.com/office/drawing/2014/main" id="{FF2E759C-2F26-7A16-C689-2845944D6AD7}"/>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11B6DF6C-8A63-B97A-A7AB-6C2B8C981EC4}"/>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Goals</a:t>
            </a:r>
            <a:r>
              <a:rPr lang="hu-HU" sz="2000" b="1" dirty="0">
                <a:solidFill>
                  <a:srgbClr val="00B050"/>
                </a:solidFill>
                <a:latin typeface="Arial"/>
                <a:cs typeface="Arial"/>
                <a:sym typeface="Arial Black"/>
              </a:rPr>
              <a:t> of </a:t>
            </a:r>
            <a:r>
              <a:rPr lang="hu-HU" sz="2000" b="1" dirty="0" err="1">
                <a:solidFill>
                  <a:srgbClr val="00B050"/>
                </a:solidFill>
                <a:latin typeface="Arial"/>
                <a:cs typeface="Arial"/>
                <a:sym typeface="Arial Black"/>
              </a:rPr>
              <a:t>the</a:t>
            </a:r>
            <a:r>
              <a:rPr lang="hu-HU" sz="2000" b="1" dirty="0">
                <a:solidFill>
                  <a:srgbClr val="00B050"/>
                </a:solidFill>
                <a:latin typeface="Arial"/>
                <a:cs typeface="Arial"/>
                <a:sym typeface="Arial Black"/>
              </a:rPr>
              <a:t> National WE </a:t>
            </a:r>
            <a:r>
              <a:rPr lang="hu-HU" sz="2000" b="1" dirty="0" err="1">
                <a:solidFill>
                  <a:srgbClr val="00B050"/>
                </a:solidFill>
                <a:latin typeface="Arial"/>
                <a:cs typeface="Arial"/>
                <a:sym typeface="Arial Black"/>
              </a:rPr>
              <a:t>Finance</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Code</a:t>
            </a:r>
            <a:r>
              <a:rPr lang="hu-HU" sz="2000" b="1" dirty="0">
                <a:solidFill>
                  <a:srgbClr val="00B050"/>
                </a:solidFill>
                <a:latin typeface="Arial"/>
                <a:cs typeface="Arial"/>
                <a:sym typeface="Arial Black"/>
              </a:rPr>
              <a:t>  – GROUP DECISION </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BEF8051A-DD6E-F1A9-13A1-2470E4AE44F3}"/>
              </a:ext>
            </a:extLst>
          </p:cNvPr>
          <p:cNvSpPr txBox="1"/>
          <p:nvPr/>
        </p:nvSpPr>
        <p:spPr>
          <a:xfrm>
            <a:off x="707235" y="3549187"/>
            <a:ext cx="6096000" cy="369332"/>
          </a:xfrm>
          <a:prstGeom prst="rect">
            <a:avLst/>
          </a:prstGeom>
          <a:noFill/>
        </p:spPr>
        <p:txBody>
          <a:bodyPr wrap="square" lIns="91440" tIns="45720" rIns="91440" bIns="45720" anchor="t">
            <a:spAutoFit/>
          </a:bodyPr>
          <a:lstStyle/>
          <a:p>
            <a:pPr marL="180975">
              <a:spcAft>
                <a:spcPts val="1200"/>
              </a:spcAft>
            </a:pPr>
            <a:r>
              <a:rPr lang="hu-HU" b="1" dirty="0">
                <a:solidFill>
                  <a:schemeClr val="bg2"/>
                </a:solidFill>
              </a:rPr>
              <a:t>OUR ANSWER</a:t>
            </a:r>
            <a:r>
              <a:rPr lang="hu-HU" sz="1800" b="1" dirty="0">
                <a:solidFill>
                  <a:schemeClr val="bg2"/>
                </a:solidFill>
              </a:rPr>
              <a:t>:</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247302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a:extLst>
            <a:ext uri="{FF2B5EF4-FFF2-40B4-BE49-F238E27FC236}">
              <a16:creationId xmlns:a16="http://schemas.microsoft.com/office/drawing/2014/main" id="{85A8F25C-8959-6EC6-2417-E0E21299FF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527E860-51DC-32BE-A5AA-FEB5DDB1BA71}"/>
              </a:ext>
            </a:extLst>
          </p:cNvPr>
          <p:cNvSpPr>
            <a:spLocks noGrp="1"/>
          </p:cNvSpPr>
          <p:nvPr>
            <p:ph type="body" idx="1"/>
          </p:nvPr>
        </p:nvSpPr>
        <p:spPr>
          <a:xfrm>
            <a:off x="595423" y="2727042"/>
            <a:ext cx="11152197" cy="2791884"/>
          </a:xfrm>
        </p:spPr>
        <p:txBody>
          <a:bodyPr/>
          <a:lstStyle/>
          <a:p>
            <a:pPr marL="177800" indent="0"/>
            <a:r>
              <a:rPr lang="hu-HU" b="1" dirty="0">
                <a:solidFill>
                  <a:schemeClr val="bg1"/>
                </a:solidFill>
                <a:latin typeface="Arial"/>
                <a:ea typeface="Arial Black"/>
                <a:cs typeface="Arial"/>
                <a:sym typeface="Arial Black"/>
              </a:rPr>
              <a:t>SESSION</a:t>
            </a:r>
            <a:r>
              <a:rPr lang="hu-HU" sz="4800" b="1" i="0" u="none" strike="noStrike" cap="none" dirty="0">
                <a:solidFill>
                  <a:schemeClr val="bg1"/>
                </a:solidFill>
                <a:latin typeface="Arial"/>
                <a:ea typeface="Arial Black"/>
                <a:cs typeface="Arial"/>
                <a:sym typeface="Arial Black"/>
              </a:rPr>
              <a:t> </a:t>
            </a:r>
            <a:r>
              <a:rPr lang="hu-HU" b="1" dirty="0">
                <a:solidFill>
                  <a:schemeClr val="bg1"/>
                </a:solidFill>
                <a:latin typeface="Arial"/>
                <a:ea typeface="Arial Black"/>
                <a:cs typeface="Arial"/>
                <a:sym typeface="Arial Black"/>
              </a:rPr>
              <a:t>II</a:t>
            </a:r>
            <a:endParaRPr lang="en-US" dirty="0">
              <a:solidFill>
                <a:schemeClr val="bg1"/>
              </a:solidFill>
              <a:sym typeface="Arial Black"/>
            </a:endParaRPr>
          </a:p>
          <a:p>
            <a:pPr marL="177800" indent="0"/>
            <a:r>
              <a:rPr lang="hu-HU" b="1" dirty="0" err="1">
                <a:solidFill>
                  <a:schemeClr val="bg1"/>
                </a:solidFill>
                <a:latin typeface="Arial"/>
                <a:ea typeface="Arial Black"/>
                <a:cs typeface="Arial"/>
                <a:sym typeface="Arial Black"/>
              </a:rPr>
              <a:t>Signatory</a:t>
            </a:r>
            <a:r>
              <a:rPr lang="hu-HU" b="1" dirty="0">
                <a:solidFill>
                  <a:schemeClr val="bg1"/>
                </a:solidFill>
                <a:latin typeface="Arial"/>
                <a:ea typeface="Arial Black"/>
                <a:cs typeface="Arial"/>
                <a:sym typeface="Arial Black"/>
              </a:rPr>
              <a:t> </a:t>
            </a:r>
            <a:r>
              <a:rPr lang="hu-HU" b="1" dirty="0" err="1">
                <a:solidFill>
                  <a:schemeClr val="bg1"/>
                </a:solidFill>
                <a:latin typeface="Arial"/>
                <a:ea typeface="Arial Black"/>
                <a:cs typeface="Arial"/>
                <a:sym typeface="Arial Black"/>
              </a:rPr>
              <a:t>recruiting</a:t>
            </a:r>
            <a:r>
              <a:rPr lang="hu-HU" b="1" dirty="0">
                <a:solidFill>
                  <a:schemeClr val="bg1"/>
                </a:solidFill>
                <a:latin typeface="Arial"/>
                <a:ea typeface="Arial Black"/>
                <a:cs typeface="Arial"/>
                <a:sym typeface="Arial Black"/>
              </a:rPr>
              <a:t> and </a:t>
            </a:r>
            <a:r>
              <a:rPr lang="hu-HU" b="1" dirty="0" err="1">
                <a:solidFill>
                  <a:schemeClr val="bg1"/>
                </a:solidFill>
                <a:latin typeface="Arial"/>
                <a:ea typeface="Arial Black"/>
                <a:cs typeface="Arial"/>
                <a:sym typeface="Arial Black"/>
              </a:rPr>
              <a:t>onboarding</a:t>
            </a:r>
            <a:r>
              <a:rPr lang="hu-HU" b="1" dirty="0">
                <a:solidFill>
                  <a:schemeClr val="bg1"/>
                </a:solidFill>
                <a:latin typeface="Arial"/>
                <a:ea typeface="Arial Black"/>
                <a:cs typeface="Arial"/>
                <a:sym typeface="Arial Black"/>
              </a:rPr>
              <a:t> </a:t>
            </a:r>
            <a:r>
              <a:rPr lang="hu-HU" b="1" dirty="0" err="1">
                <a:solidFill>
                  <a:schemeClr val="bg1"/>
                </a:solidFill>
                <a:latin typeface="Arial"/>
                <a:ea typeface="Arial Black"/>
                <a:cs typeface="Arial"/>
                <a:sym typeface="Arial Black"/>
              </a:rPr>
              <a:t>decisions</a:t>
            </a:r>
            <a:r>
              <a:rPr lang="hu-HU" b="1" dirty="0">
                <a:solidFill>
                  <a:schemeClr val="bg1"/>
                </a:solidFill>
                <a:latin typeface="Arial"/>
                <a:ea typeface="Arial Black"/>
                <a:cs typeface="Arial"/>
                <a:sym typeface="Arial Black"/>
              </a:rPr>
              <a:t> </a:t>
            </a:r>
            <a:endParaRPr lang="hu-HU" dirty="0">
              <a:solidFill>
                <a:schemeClr val="bg1"/>
              </a:solidFill>
            </a:endParaRPr>
          </a:p>
        </p:txBody>
      </p:sp>
    </p:spTree>
    <p:extLst>
      <p:ext uri="{BB962C8B-B14F-4D97-AF65-F5344CB8AC3E}">
        <p14:creationId xmlns:p14="http://schemas.microsoft.com/office/powerpoint/2010/main" val="212775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24">
          <a:extLst>
            <a:ext uri="{FF2B5EF4-FFF2-40B4-BE49-F238E27FC236}">
              <a16:creationId xmlns:a16="http://schemas.microsoft.com/office/drawing/2014/main" id="{1E9742C0-588A-537C-AB88-4AD157D1BFB8}"/>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2D186FBA-DFC2-421B-79C6-635F66117D81}"/>
              </a:ext>
            </a:extLst>
          </p:cNvPr>
          <p:cNvSpPr>
            <a:spLocks noGrp="1"/>
          </p:cNvSpPr>
          <p:nvPr>
            <p:ph type="body" idx="1"/>
          </p:nvPr>
        </p:nvSpPr>
        <p:spPr>
          <a:xfrm>
            <a:off x="398691" y="957119"/>
            <a:ext cx="11318388" cy="4455042"/>
          </a:xfrm>
        </p:spPr>
        <p:txBody>
          <a:bodyPr/>
          <a:lstStyle/>
          <a:p>
            <a:endParaRPr lang="hu-HU" sz="2400" b="1" kern="1200" dirty="0">
              <a:solidFill>
                <a:schemeClr val="accent2"/>
              </a:solidFill>
              <a:highlight>
                <a:srgbClr val="FFFF00"/>
              </a:highlight>
              <a:latin typeface="Arial" panose="020B0604020202020204" pitchFamily="34" charset="0"/>
              <a:ea typeface="+mn-ea"/>
              <a:cs typeface="Arial" panose="020B0604020202020204" pitchFamily="34" charset="0"/>
            </a:endParaRPr>
          </a:p>
          <a:p>
            <a:r>
              <a:rPr lang="hu-HU" sz="2000" b="1" kern="1200" dirty="0">
                <a:solidFill>
                  <a:schemeClr val="accent6"/>
                </a:solidFill>
                <a:latin typeface="Arial"/>
                <a:ea typeface="+mn-ea"/>
                <a:cs typeface="Arial"/>
              </a:rPr>
              <a:t>In </a:t>
            </a:r>
            <a:r>
              <a:rPr lang="hu-HU" sz="2000" b="1" kern="1200" dirty="0" err="1">
                <a:solidFill>
                  <a:schemeClr val="accent6"/>
                </a:solidFill>
                <a:latin typeface="Arial"/>
                <a:ea typeface="+mn-ea"/>
                <a:cs typeface="Arial"/>
              </a:rPr>
              <a:t>this</a:t>
            </a:r>
            <a:r>
              <a:rPr lang="hu-HU" sz="2000" b="1" kern="1200" dirty="0">
                <a:solidFill>
                  <a:schemeClr val="accent6"/>
                </a:solidFill>
                <a:latin typeface="Arial"/>
                <a:ea typeface="+mn-ea"/>
                <a:cs typeface="Arial"/>
              </a:rPr>
              <a:t> session </a:t>
            </a:r>
            <a:r>
              <a:rPr lang="hu-HU" sz="2000" b="1" kern="1200" dirty="0" err="1">
                <a:solidFill>
                  <a:schemeClr val="accent6"/>
                </a:solidFill>
                <a:latin typeface="Arial"/>
                <a:ea typeface="+mn-ea"/>
                <a:cs typeface="Arial"/>
              </a:rPr>
              <a:t>we</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will</a:t>
            </a:r>
            <a:r>
              <a:rPr lang="hu-HU" sz="2000" b="1" kern="1200" dirty="0">
                <a:solidFill>
                  <a:schemeClr val="accent6"/>
                </a:solidFill>
                <a:latin typeface="Arial"/>
                <a:ea typeface="+mn-ea"/>
                <a:cs typeface="Arial"/>
              </a:rPr>
              <a:t> e</a:t>
            </a:r>
            <a:r>
              <a:rPr lang="en-US" sz="2000" b="1" kern="1200" dirty="0">
                <a:solidFill>
                  <a:schemeClr val="accent6"/>
                </a:solidFill>
                <a:latin typeface="Arial"/>
                <a:ea typeface="+mn-ea"/>
                <a:cs typeface="Arial"/>
              </a:rPr>
              <a:t>stablish </a:t>
            </a:r>
            <a:r>
              <a:rPr lang="hu-HU" sz="2000" b="1" kern="1200" dirty="0" err="1">
                <a:solidFill>
                  <a:schemeClr val="accent6"/>
                </a:solidFill>
                <a:latin typeface="Arial"/>
                <a:ea typeface="+mn-ea"/>
                <a:cs typeface="Arial"/>
              </a:rPr>
              <a:t>which</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type</a:t>
            </a:r>
            <a:r>
              <a:rPr lang="hu-HU" sz="2000" b="1" kern="1200" dirty="0">
                <a:solidFill>
                  <a:schemeClr val="accent6"/>
                </a:solidFill>
                <a:latin typeface="Arial"/>
                <a:ea typeface="+mn-ea"/>
                <a:cs typeface="Arial"/>
              </a:rPr>
              <a:t> of </a:t>
            </a:r>
            <a:r>
              <a:rPr lang="hu-HU" sz="2000" b="1" kern="1200" dirty="0" err="1">
                <a:solidFill>
                  <a:schemeClr val="accent6"/>
                </a:solidFill>
                <a:latin typeface="Arial"/>
                <a:ea typeface="+mn-ea"/>
                <a:cs typeface="Arial"/>
              </a:rPr>
              <a:t>FIs</a:t>
            </a:r>
            <a:r>
              <a:rPr lang="hu-HU" sz="2000" b="1" kern="1200" dirty="0">
                <a:solidFill>
                  <a:schemeClr val="accent6"/>
                </a:solidFill>
                <a:latin typeface="Arial"/>
                <a:ea typeface="+mn-ea"/>
                <a:cs typeface="Arial"/>
              </a:rPr>
              <a:t> will be able to sign up to our Code, how will they make commitments and be onboarded.</a:t>
            </a:r>
            <a:endParaRPr lang="hu-HU" sz="2000" kern="1200">
              <a:solidFill>
                <a:schemeClr val="accent6"/>
              </a:solidFill>
              <a:latin typeface="Arial"/>
              <a:ea typeface="+mn-ea"/>
              <a:cs typeface="Arial"/>
            </a:endParaRPr>
          </a:p>
          <a:p>
            <a:endParaRPr lang="hu-HU" sz="2400" kern="1200" dirty="0">
              <a:solidFill>
                <a:schemeClr val="accent6"/>
              </a:solidFill>
              <a:latin typeface="Arial" panose="020B0604020202020204" pitchFamily="34" charset="0"/>
              <a:ea typeface="+mn-ea"/>
              <a:cs typeface="Arial" panose="020B0604020202020204" pitchFamily="34" charset="0"/>
            </a:endParaRPr>
          </a:p>
          <a:p>
            <a:r>
              <a:rPr lang="hu-HU" sz="2400" b="1" kern="1200" dirty="0">
                <a:solidFill>
                  <a:schemeClr val="accent2"/>
                </a:solidFill>
                <a:latin typeface="Arial" panose="020B0604020202020204" pitchFamily="34" charset="0"/>
                <a:ea typeface="+mn-ea"/>
                <a:cs typeface="Arial" panose="020B0604020202020204" pitchFamily="34" charset="0"/>
              </a:rPr>
              <a:t>K</a:t>
            </a:r>
            <a:r>
              <a:rPr lang="en-US" sz="2400" b="1" kern="1200" dirty="0" err="1">
                <a:solidFill>
                  <a:schemeClr val="accent2"/>
                </a:solidFill>
                <a:latin typeface="Arial" panose="020B0604020202020204" pitchFamily="34" charset="0"/>
                <a:ea typeface="+mn-ea"/>
                <a:cs typeface="Arial" panose="020B0604020202020204" pitchFamily="34" charset="0"/>
              </a:rPr>
              <a:t>ey</a:t>
            </a:r>
            <a:r>
              <a:rPr lang="en-US" sz="2400" b="1" kern="1200" dirty="0">
                <a:solidFill>
                  <a:schemeClr val="accent2"/>
                </a:solidFill>
                <a:latin typeface="Arial" panose="020B0604020202020204" pitchFamily="34" charset="0"/>
                <a:ea typeface="+mn-ea"/>
                <a:cs typeface="Arial" panose="020B0604020202020204" pitchFamily="34" charset="0"/>
              </a:rPr>
              <a:t> questions </a:t>
            </a:r>
            <a:r>
              <a:rPr lang="hu-HU" sz="2400" b="1" kern="1200" dirty="0">
                <a:solidFill>
                  <a:schemeClr val="accent2"/>
                </a:solidFill>
                <a:latin typeface="Arial" panose="020B0604020202020204" pitchFamily="34" charset="0"/>
                <a:ea typeface="+mn-ea"/>
                <a:cs typeface="Arial" panose="020B0604020202020204" pitchFamily="34" charset="0"/>
              </a:rPr>
              <a:t>to </a:t>
            </a:r>
            <a:r>
              <a:rPr lang="en-US" sz="2400" b="1" kern="1200" dirty="0">
                <a:solidFill>
                  <a:schemeClr val="accent2"/>
                </a:solidFill>
                <a:latin typeface="Arial" panose="020B0604020202020204" pitchFamily="34" charset="0"/>
                <a:ea typeface="+mn-ea"/>
                <a:cs typeface="Arial" panose="020B0604020202020204" pitchFamily="34" charset="0"/>
              </a:rPr>
              <a:t>address</a:t>
            </a:r>
            <a:r>
              <a:rPr lang="hu-HU" sz="2400" b="1" kern="1200" dirty="0">
                <a:solidFill>
                  <a:schemeClr val="accent2"/>
                </a:solidFill>
                <a:latin typeface="Arial" panose="020B0604020202020204" pitchFamily="34" charset="0"/>
                <a:ea typeface="+mn-ea"/>
                <a:cs typeface="Arial" panose="020B0604020202020204" pitchFamily="34" charset="0"/>
              </a:rPr>
              <a:t> in this section:</a:t>
            </a:r>
            <a:endParaRPr lang="hu-HU" sz="2400" kern="1200" dirty="0">
              <a:solidFill>
                <a:schemeClr val="accent6"/>
              </a:solidFill>
              <a:highlight>
                <a:srgbClr val="FFFF00"/>
              </a:highlight>
              <a:latin typeface="Arial" panose="020B0604020202020204" pitchFamily="34" charset="0"/>
              <a:ea typeface="+mn-ea"/>
              <a:cs typeface="Arial" panose="020B0604020202020204" pitchFamily="34" charset="0"/>
            </a:endParaRPr>
          </a:p>
          <a:p>
            <a:pPr marL="11430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Q1. </a:t>
            </a:r>
            <a:r>
              <a:rPr lang="en-US" sz="1800" kern="1200" dirty="0">
                <a:solidFill>
                  <a:schemeClr val="accent6"/>
                </a:solidFill>
                <a:latin typeface="Arial"/>
                <a:cs typeface="Arial"/>
              </a:rPr>
              <a:t>What types of FI signatories </a:t>
            </a:r>
            <a:r>
              <a:rPr lang="hu-HU" sz="1800" kern="1200" dirty="0">
                <a:solidFill>
                  <a:schemeClr val="accent6"/>
                </a:solidFill>
                <a:latin typeface="Arial"/>
                <a:cs typeface="Arial"/>
              </a:rPr>
              <a:t>can </a:t>
            </a:r>
            <a:r>
              <a:rPr lang="en-US" sz="1800" kern="1200" dirty="0">
                <a:solidFill>
                  <a:schemeClr val="accent6"/>
                </a:solidFill>
                <a:latin typeface="Arial"/>
                <a:cs typeface="Arial"/>
              </a:rPr>
              <a:t>adopt </a:t>
            </a:r>
            <a:r>
              <a:rPr lang="hu-HU" sz="1800" kern="1200" dirty="0">
                <a:solidFill>
                  <a:schemeClr val="accent6"/>
                </a:solidFill>
                <a:latin typeface="Arial"/>
                <a:cs typeface="Arial"/>
              </a:rPr>
              <a:t>our</a:t>
            </a:r>
            <a:r>
              <a:rPr lang="en-US" sz="1800" kern="1200" dirty="0">
                <a:solidFill>
                  <a:schemeClr val="accent6"/>
                </a:solidFill>
                <a:latin typeface="Arial"/>
                <a:cs typeface="Arial"/>
              </a:rPr>
              <a:t> Code? </a:t>
            </a:r>
            <a:endParaRPr lang="hu-HU" sz="1800" kern="1200" dirty="0">
              <a:solidFill>
                <a:schemeClr val="accent6"/>
              </a:solidFill>
              <a:latin typeface="Arial"/>
              <a:cs typeface="Arial"/>
            </a:endParaRPr>
          </a:p>
          <a:p>
            <a:pPr marL="11430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Q2. </a:t>
            </a:r>
            <a:r>
              <a:rPr lang="en-US" sz="1800" kern="1200" dirty="0">
                <a:solidFill>
                  <a:schemeClr val="accent6"/>
                </a:solidFill>
                <a:latin typeface="Arial"/>
                <a:cs typeface="Arial"/>
              </a:rPr>
              <a:t>What is the </a:t>
            </a:r>
            <a:r>
              <a:rPr lang="hu-HU" sz="1800" kern="1200" dirty="0">
                <a:solidFill>
                  <a:schemeClr val="accent6"/>
                </a:solidFill>
                <a:latin typeface="Arial"/>
                <a:cs typeface="Arial"/>
              </a:rPr>
              <a:t>ideal </a:t>
            </a:r>
            <a:r>
              <a:rPr lang="en-US" sz="1800" kern="1200" dirty="0">
                <a:solidFill>
                  <a:schemeClr val="accent6"/>
                </a:solidFill>
                <a:latin typeface="Arial"/>
                <a:cs typeface="Arial"/>
              </a:rPr>
              <a:t># of signatories </a:t>
            </a:r>
            <a:r>
              <a:rPr lang="hu-HU" sz="1800" kern="1200" dirty="0">
                <a:solidFill>
                  <a:schemeClr val="accent6"/>
                </a:solidFill>
                <a:latin typeface="Arial"/>
                <a:cs typeface="Arial"/>
              </a:rPr>
              <a:t>we would like to</a:t>
            </a:r>
            <a:r>
              <a:rPr lang="en-US" sz="1800" kern="1200" dirty="0">
                <a:solidFill>
                  <a:schemeClr val="accent6"/>
                </a:solidFill>
                <a:latin typeface="Arial"/>
                <a:cs typeface="Arial"/>
              </a:rPr>
              <a:t> adopt </a:t>
            </a:r>
            <a:r>
              <a:rPr lang="hu-HU" sz="1800" kern="1200" dirty="0">
                <a:solidFill>
                  <a:schemeClr val="accent6"/>
                </a:solidFill>
                <a:latin typeface="Arial"/>
                <a:cs typeface="Arial"/>
              </a:rPr>
              <a:t>our</a:t>
            </a:r>
            <a:r>
              <a:rPr lang="en-US" sz="1800" kern="1200" dirty="0">
                <a:solidFill>
                  <a:schemeClr val="accent6"/>
                </a:solidFill>
                <a:latin typeface="Arial"/>
                <a:cs typeface="Arial"/>
              </a:rPr>
              <a:t> Code </a:t>
            </a:r>
            <a:r>
              <a:rPr lang="hu-HU" sz="1800" kern="1200" dirty="0">
                <a:solidFill>
                  <a:schemeClr val="accent6"/>
                </a:solidFill>
                <a:latin typeface="Arial"/>
                <a:cs typeface="Arial"/>
              </a:rPr>
              <a:t>in</a:t>
            </a:r>
            <a:r>
              <a:rPr lang="en-US" sz="1800" kern="1200" dirty="0">
                <a:solidFill>
                  <a:schemeClr val="accent6"/>
                </a:solidFill>
                <a:latin typeface="Arial"/>
                <a:cs typeface="Arial"/>
              </a:rPr>
              <a:t> Year 1 and </a:t>
            </a:r>
            <a:r>
              <a:rPr lang="hu-HU" sz="1800" kern="1200" dirty="0">
                <a:solidFill>
                  <a:schemeClr val="accent6"/>
                </a:solidFill>
                <a:latin typeface="Arial"/>
                <a:cs typeface="Arial"/>
              </a:rPr>
              <a:t>in </a:t>
            </a:r>
            <a:r>
              <a:rPr lang="en-US" sz="1800" kern="1200" dirty="0">
                <a:solidFill>
                  <a:schemeClr val="accent6"/>
                </a:solidFill>
                <a:latin typeface="Arial"/>
                <a:cs typeface="Arial"/>
              </a:rPr>
              <a:t>Year 2, by FI type?</a:t>
            </a:r>
            <a:endParaRPr lang="hu-HU" sz="1800" kern="1200" dirty="0">
              <a:solidFill>
                <a:schemeClr val="accent6"/>
              </a:solidFill>
              <a:latin typeface="Arial"/>
              <a:cs typeface="Arial"/>
            </a:endParaRPr>
          </a:p>
          <a:p>
            <a:pPr marL="11430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Q3. </a:t>
            </a:r>
            <a:r>
              <a:rPr lang="en-US" sz="1800" kern="1200" dirty="0">
                <a:solidFill>
                  <a:schemeClr val="accent6"/>
                </a:solidFill>
                <a:latin typeface="Arial"/>
                <a:cs typeface="Arial"/>
              </a:rPr>
              <a:t>What </a:t>
            </a:r>
            <a:r>
              <a:rPr lang="hu-HU" sz="1800" kern="1200" dirty="0">
                <a:solidFill>
                  <a:schemeClr val="accent6"/>
                </a:solidFill>
                <a:latin typeface="Arial"/>
                <a:cs typeface="Arial"/>
              </a:rPr>
              <a:t>will be our </a:t>
            </a:r>
            <a:r>
              <a:rPr lang="en-US" sz="1800" kern="1200" dirty="0">
                <a:solidFill>
                  <a:schemeClr val="accent6"/>
                </a:solidFill>
                <a:latin typeface="Arial"/>
                <a:cs typeface="Arial"/>
              </a:rPr>
              <a:t>strategy to persuade financial institutions </a:t>
            </a:r>
            <a:r>
              <a:rPr lang="hu-HU" sz="1800" kern="1200" dirty="0">
                <a:solidFill>
                  <a:schemeClr val="accent6"/>
                </a:solidFill>
                <a:latin typeface="Arial"/>
                <a:cs typeface="Arial"/>
              </a:rPr>
              <a:t>in </a:t>
            </a:r>
            <a:r>
              <a:rPr lang="en-US" sz="1800" kern="1200" dirty="0">
                <a:solidFill>
                  <a:schemeClr val="accent6"/>
                </a:solidFill>
                <a:latin typeface="Arial"/>
                <a:cs typeface="Arial"/>
              </a:rPr>
              <a:t>[</a:t>
            </a:r>
            <a:r>
              <a:rPr lang="hu-HU" sz="1800" kern="1200" dirty="0">
                <a:solidFill>
                  <a:schemeClr val="accent6"/>
                </a:solidFill>
                <a:latin typeface="Arial"/>
                <a:cs typeface="Arial"/>
              </a:rPr>
              <a:t>Country</a:t>
            </a:r>
            <a:r>
              <a:rPr lang="en-US" sz="1800" kern="1200" dirty="0">
                <a:solidFill>
                  <a:schemeClr val="accent6"/>
                </a:solidFill>
                <a:latin typeface="Arial"/>
                <a:cs typeface="Arial"/>
              </a:rPr>
              <a:t>]</a:t>
            </a:r>
            <a:r>
              <a:rPr lang="hu-HU" sz="1800" kern="1200" dirty="0">
                <a:solidFill>
                  <a:schemeClr val="accent6"/>
                </a:solidFill>
                <a:latin typeface="Arial"/>
                <a:cs typeface="Arial"/>
              </a:rPr>
              <a:t> </a:t>
            </a:r>
            <a:r>
              <a:rPr lang="en-US" sz="1800" kern="1200" dirty="0">
                <a:solidFill>
                  <a:schemeClr val="accent6"/>
                </a:solidFill>
                <a:latin typeface="Arial"/>
                <a:cs typeface="Arial"/>
              </a:rPr>
              <a:t>to sign on</a:t>
            </a:r>
            <a:r>
              <a:rPr lang="hu-HU" sz="1800" kern="1200" dirty="0">
                <a:solidFill>
                  <a:schemeClr val="accent6"/>
                </a:solidFill>
                <a:latin typeface="Arial"/>
                <a:cs typeface="Arial"/>
              </a:rPr>
              <a:t> to the Code</a:t>
            </a:r>
            <a:r>
              <a:rPr lang="en-US" sz="1800" kern="1200" dirty="0">
                <a:solidFill>
                  <a:schemeClr val="accent6"/>
                </a:solidFill>
                <a:latin typeface="Arial"/>
                <a:cs typeface="Arial"/>
              </a:rPr>
              <a:t>?</a:t>
            </a:r>
            <a:r>
              <a:rPr lang="hu-HU" sz="1800" kern="1200" dirty="0">
                <a:solidFill>
                  <a:schemeClr val="accent6"/>
                </a:solidFill>
                <a:latin typeface="Arial"/>
                <a:cs typeface="Arial"/>
              </a:rPr>
              <a:t> </a:t>
            </a:r>
            <a:r>
              <a:rPr lang="en-US" sz="1800" kern="1200" dirty="0">
                <a:solidFill>
                  <a:schemeClr val="accent6"/>
                </a:solidFill>
                <a:latin typeface="Arial"/>
                <a:cs typeface="Arial"/>
              </a:rPr>
              <a:t>What incentives will </a:t>
            </a:r>
            <a:r>
              <a:rPr lang="hu-HU" sz="1800" kern="1200" dirty="0">
                <a:solidFill>
                  <a:schemeClr val="accent6"/>
                </a:solidFill>
                <a:latin typeface="Arial"/>
                <a:cs typeface="Arial"/>
              </a:rPr>
              <a:t>we put </a:t>
            </a:r>
            <a:r>
              <a:rPr lang="en-US" sz="1800" kern="1200" dirty="0">
                <a:solidFill>
                  <a:schemeClr val="accent6"/>
                </a:solidFill>
                <a:latin typeface="Arial"/>
                <a:cs typeface="Arial"/>
              </a:rPr>
              <a:t>in place?</a:t>
            </a:r>
            <a:endParaRPr lang="hu-HU" sz="1800" kern="1200" dirty="0">
              <a:solidFill>
                <a:schemeClr val="accent6"/>
              </a:solidFill>
              <a:latin typeface="Arial"/>
              <a:cs typeface="Arial"/>
            </a:endParaRPr>
          </a:p>
          <a:p>
            <a:pPr marL="11430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Q4. What exact language will </a:t>
            </a:r>
            <a:r>
              <a:rPr lang="en-US" sz="1800" kern="1200" dirty="0">
                <a:solidFill>
                  <a:schemeClr val="accent6"/>
                </a:solidFill>
                <a:latin typeface="Arial"/>
                <a:cs typeface="Arial"/>
              </a:rPr>
              <a:t>signatories officially </a:t>
            </a:r>
            <a:r>
              <a:rPr lang="hu-HU" sz="1800" kern="1200" dirty="0">
                <a:solidFill>
                  <a:schemeClr val="accent6"/>
                </a:solidFill>
                <a:latin typeface="Arial"/>
                <a:cs typeface="Arial"/>
              </a:rPr>
              <a:t>sign in order to commit</a:t>
            </a:r>
            <a:r>
              <a:rPr lang="en-US" sz="1800" kern="1200" dirty="0">
                <a:solidFill>
                  <a:schemeClr val="accent6"/>
                </a:solidFill>
                <a:latin typeface="Arial"/>
                <a:cs typeface="Arial"/>
              </a:rPr>
              <a:t> to the [</a:t>
            </a:r>
            <a:r>
              <a:rPr lang="hu-HU" sz="1800" kern="1200" dirty="0">
                <a:solidFill>
                  <a:schemeClr val="accent6"/>
                </a:solidFill>
                <a:latin typeface="Arial"/>
                <a:cs typeface="Arial"/>
              </a:rPr>
              <a:t>Country</a:t>
            </a:r>
            <a:r>
              <a:rPr lang="en-US" sz="1800" kern="1200" dirty="0">
                <a:solidFill>
                  <a:schemeClr val="accent6"/>
                </a:solidFill>
                <a:latin typeface="Arial"/>
                <a:cs typeface="Arial"/>
              </a:rPr>
              <a:t>]</a:t>
            </a:r>
            <a:r>
              <a:rPr lang="hu-HU" sz="1800" kern="1200" dirty="0">
                <a:solidFill>
                  <a:schemeClr val="accent6"/>
                </a:solidFill>
                <a:latin typeface="Arial"/>
                <a:cs typeface="Arial"/>
              </a:rPr>
              <a:t> </a:t>
            </a:r>
            <a:r>
              <a:rPr lang="en-US" sz="1800" kern="1200" dirty="0">
                <a:solidFill>
                  <a:schemeClr val="accent6"/>
                </a:solidFill>
                <a:latin typeface="Arial"/>
                <a:cs typeface="Arial"/>
              </a:rPr>
              <a:t>Code</a:t>
            </a:r>
            <a:r>
              <a:rPr lang="hu-HU" sz="1800" kern="1200" dirty="0">
                <a:solidFill>
                  <a:schemeClr val="accent6"/>
                </a:solidFill>
                <a:latin typeface="Arial"/>
                <a:cs typeface="Arial"/>
              </a:rPr>
              <a:t>?</a:t>
            </a:r>
            <a:r>
              <a:rPr lang="en-US" sz="1800" kern="1200" dirty="0">
                <a:solidFill>
                  <a:schemeClr val="accent6"/>
                </a:solidFill>
                <a:latin typeface="Arial"/>
                <a:cs typeface="Arial"/>
              </a:rPr>
              <a:t> </a:t>
            </a:r>
            <a:endParaRPr lang="hu-HU" sz="1800" kern="1200" dirty="0">
              <a:solidFill>
                <a:schemeClr val="accent6"/>
              </a:solidFill>
              <a:latin typeface="Arial"/>
              <a:cs typeface="Arial"/>
            </a:endParaRPr>
          </a:p>
          <a:p>
            <a:pPr marL="11430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Q5. W</a:t>
            </a:r>
            <a:r>
              <a:rPr lang="en-US" sz="1800" kern="1200" dirty="0">
                <a:solidFill>
                  <a:schemeClr val="accent6"/>
                </a:solidFill>
                <a:latin typeface="Arial"/>
                <a:cs typeface="Arial"/>
              </a:rPr>
              <a:t>hat will </a:t>
            </a:r>
            <a:r>
              <a:rPr lang="hu-HU" sz="1800" kern="1200" dirty="0">
                <a:solidFill>
                  <a:schemeClr val="accent6"/>
                </a:solidFill>
                <a:latin typeface="Arial"/>
                <a:cs typeface="Arial"/>
              </a:rPr>
              <a:t>our</a:t>
            </a:r>
            <a:r>
              <a:rPr lang="en-US" sz="1800" kern="1200" dirty="0">
                <a:solidFill>
                  <a:schemeClr val="accent6"/>
                </a:solidFill>
                <a:latin typeface="Arial"/>
                <a:cs typeface="Arial"/>
              </a:rPr>
              <a:t> onboarding process </a:t>
            </a:r>
            <a:r>
              <a:rPr lang="hu-HU" sz="1800" kern="1200" dirty="0">
                <a:solidFill>
                  <a:schemeClr val="accent6"/>
                </a:solidFill>
                <a:latin typeface="Arial"/>
                <a:cs typeface="Arial"/>
              </a:rPr>
              <a:t>and template </a:t>
            </a:r>
            <a:r>
              <a:rPr lang="en-US" sz="1800" kern="1200" dirty="0">
                <a:solidFill>
                  <a:schemeClr val="accent6"/>
                </a:solidFill>
                <a:latin typeface="Arial"/>
                <a:cs typeface="Arial"/>
              </a:rPr>
              <a:t>look like?</a:t>
            </a:r>
            <a:endParaRPr lang="hu-HU" sz="1800" kern="1200" dirty="0">
              <a:solidFill>
                <a:schemeClr val="accent6"/>
              </a:solidFill>
              <a:latin typeface="Arial"/>
              <a:cs typeface="Arial"/>
            </a:endParaRPr>
          </a:p>
          <a:p>
            <a:pPr marL="114300" indent="0" algn="just">
              <a:lnSpc>
                <a:spcPct val="100000"/>
              </a:lnSpc>
              <a:spcBef>
                <a:spcPts val="750"/>
              </a:spcBef>
              <a:spcAft>
                <a:spcPts val="750"/>
              </a:spcAft>
              <a:buClr>
                <a:schemeClr val="accent2"/>
              </a:buClr>
            </a:pPr>
            <a:endParaRPr lang="en-US" sz="20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endParaRPr lang="en-US" sz="36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endParaRPr lang="en-GB" sz="2400" kern="1200" dirty="0">
              <a:solidFill>
                <a:schemeClr val="accent6"/>
              </a:solidFill>
              <a:highlight>
                <a:srgbClr val="FFFF00"/>
              </a:highlight>
              <a:latin typeface="Arial" panose="020B0604020202020204" pitchFamily="34" charset="0"/>
              <a:ea typeface="+mn-ea"/>
              <a:cs typeface="Arial" panose="020B0604020202020204" pitchFamily="34" charset="0"/>
            </a:endParaRPr>
          </a:p>
        </p:txBody>
      </p:sp>
      <p:sp>
        <p:nvSpPr>
          <p:cNvPr id="6" name="Google Shape;474;p18">
            <a:extLst>
              <a:ext uri="{FF2B5EF4-FFF2-40B4-BE49-F238E27FC236}">
                <a16:creationId xmlns:a16="http://schemas.microsoft.com/office/drawing/2014/main" id="{C9A5238C-216F-95AA-9164-9BCD22EBAAEC}"/>
              </a:ext>
            </a:extLst>
          </p:cNvPr>
          <p:cNvSpPr txBox="1"/>
          <p:nvPr/>
        </p:nvSpPr>
        <p:spPr>
          <a:xfrm>
            <a:off x="385010" y="221196"/>
            <a:ext cx="11150515" cy="769401"/>
          </a:xfrm>
          <a:prstGeom prst="rect">
            <a:avLst/>
          </a:prstGeom>
          <a:noFill/>
          <a:ln>
            <a:noFill/>
          </a:ln>
        </p:spPr>
        <p:txBody>
          <a:bodyPr spcFirstLastPara="1" wrap="square" lIns="91425" tIns="45700" rIns="91425" bIns="45700" anchor="t" anchorCtr="0">
            <a:spAutoFit/>
          </a:bodyPr>
          <a:lstStyle/>
          <a:p>
            <a:r>
              <a:rPr lang="hu-HU" sz="2400" b="1" dirty="0" err="1">
                <a:solidFill>
                  <a:srgbClr val="EA6159"/>
                </a:solidFill>
                <a:latin typeface="Arial"/>
                <a:cs typeface="Arial"/>
              </a:rPr>
              <a:t>Facilitation</a:t>
            </a:r>
            <a:r>
              <a:rPr lang="hu-HU" sz="2400" b="1" dirty="0">
                <a:solidFill>
                  <a:srgbClr val="EA6159"/>
                </a:solidFill>
                <a:latin typeface="Arial"/>
                <a:cs typeface="Arial"/>
              </a:rPr>
              <a:t> </a:t>
            </a:r>
            <a:r>
              <a:rPr lang="hu-HU" sz="2400" b="1" dirty="0" err="1">
                <a:solidFill>
                  <a:srgbClr val="EA6159"/>
                </a:solidFill>
                <a:latin typeface="Arial"/>
                <a:cs typeface="Arial"/>
              </a:rPr>
              <a:t>Notes</a:t>
            </a:r>
            <a:r>
              <a:rPr lang="hu-HU" sz="2400" b="1" dirty="0">
                <a:solidFill>
                  <a:srgbClr val="EA6159"/>
                </a:solidFill>
                <a:latin typeface="Arial"/>
                <a:cs typeface="Arial"/>
              </a:rPr>
              <a:t>:</a:t>
            </a:r>
            <a:endParaRPr lang="hu-HU" sz="2400" dirty="0">
              <a:solidFill>
                <a:schemeClr val="accent6"/>
              </a:solidFill>
              <a:latin typeface="Arial"/>
              <a:cs typeface="Arial"/>
            </a:endParaRPr>
          </a:p>
          <a:p>
            <a:pPr marL="174625" marR="0" lvl="0" indent="0">
              <a:lnSpc>
                <a:spcPct val="100000"/>
              </a:lnSpc>
              <a:spcBef>
                <a:spcPts val="0"/>
              </a:spcBef>
              <a:spcAft>
                <a:spcPts val="0"/>
              </a:spcAft>
              <a:buSzPts val="2300"/>
              <a:buFont typeface="Arial"/>
              <a:buNone/>
            </a:pPr>
            <a:endParaRPr lang="hu-HU" sz="2000" b="1" dirty="0">
              <a:solidFill>
                <a:schemeClr val="accent6"/>
              </a:solidFill>
              <a:latin typeface="Arial" panose="020B0604020202020204" pitchFamily="34" charset="0"/>
              <a:cs typeface="Arial" panose="020B0604020202020204" pitchFamily="34" charset="0"/>
            </a:endParaRPr>
          </a:p>
        </p:txBody>
      </p:sp>
      <p:sp>
        <p:nvSpPr>
          <p:cNvPr id="2" name="Google Shape;2318;p120">
            <a:extLst>
              <a:ext uri="{FF2B5EF4-FFF2-40B4-BE49-F238E27FC236}">
                <a16:creationId xmlns:a16="http://schemas.microsoft.com/office/drawing/2014/main" id="{E62EA095-C251-BC2A-8313-2B8D8D0BA633}"/>
              </a:ext>
            </a:extLst>
          </p:cNvPr>
          <p:cNvSpPr txBox="1"/>
          <p:nvPr/>
        </p:nvSpPr>
        <p:spPr>
          <a:xfrm>
            <a:off x="7899327" y="5400144"/>
            <a:ext cx="4073346" cy="1257333"/>
          </a:xfrm>
          <a:prstGeom prst="rect">
            <a:avLst/>
          </a:prstGeom>
          <a:noFill/>
          <a:ln>
            <a:noFill/>
          </a:ln>
        </p:spPr>
        <p:txBody>
          <a:bodyPr spcFirstLastPara="1" wrap="square" lIns="0" tIns="0" rIns="0" bIns="0" anchor="t" anchorCtr="0">
            <a:noAutofit/>
          </a:bodyPr>
          <a:lstStyle/>
          <a:p>
            <a:pPr marL="457200" marR="0" lvl="0" indent="-228600" defTabSz="914400" rtl="0" eaLnBrk="1" fontAlgn="auto" latinLnBrk="0" hangingPunct="1">
              <a:lnSpc>
                <a:spcPct val="150000"/>
              </a:lnSpc>
              <a:spcBef>
                <a:spcPts val="0"/>
              </a:spcBef>
              <a:spcAft>
                <a:spcPts val="0"/>
              </a:spcAft>
              <a:buClr>
                <a:schemeClr val="bg1"/>
              </a:buClr>
              <a:buSzPts val="1867"/>
              <a:buFont typeface="Arial"/>
              <a:buChar char="•"/>
              <a:tabLst/>
              <a:defRPr/>
            </a:pPr>
            <a:r>
              <a:rPr kumimoji="0" lang="en-US" sz="1200" b="0" i="0" u="sng" strike="noStrike" kern="0" cap="none" spc="0" normalizeH="0" baseline="0" noProof="0" dirty="0">
                <a:ln>
                  <a:noFill/>
                </a:ln>
                <a:solidFill>
                  <a:schemeClr val="accent6"/>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FSP Commitment Letter</a:t>
            </a:r>
            <a:endParaRPr lang="en-US" sz="1200" b="0" i="0" u="none" strike="noStrike" kern="0" cap="none" spc="0" normalizeH="0" baseline="0" noProof="0">
              <a:ln>
                <a:noFill/>
              </a:ln>
              <a:solidFill>
                <a:schemeClr val="accent6"/>
              </a:solidFill>
              <a:effectLst/>
              <a:uLnTx/>
              <a:uFillTx/>
              <a:latin typeface="Arial"/>
              <a:ea typeface="Arial"/>
              <a:cs typeface="Arial"/>
            </a:endParaRPr>
          </a:p>
          <a:p>
            <a:pPr marL="457200" marR="0" lvl="0" indent="-228600" defTabSz="914400" rtl="0" eaLnBrk="1" fontAlgn="auto" latinLnBrk="0" hangingPunct="1">
              <a:lnSpc>
                <a:spcPct val="150000"/>
              </a:lnSpc>
              <a:spcBef>
                <a:spcPts val="0"/>
              </a:spcBef>
              <a:spcAft>
                <a:spcPts val="0"/>
              </a:spcAft>
              <a:buClr>
                <a:schemeClr val="bg1"/>
              </a:buClr>
              <a:buSzPts val="1867"/>
              <a:buFont typeface="Arial"/>
              <a:buChar char="•"/>
              <a:tabLst/>
              <a:defRPr/>
            </a:pPr>
            <a:r>
              <a:rPr kumimoji="0" lang="en-US" sz="1200" b="0" i="0" u="sng" strike="noStrike" kern="0" cap="none" spc="0" normalizeH="0" baseline="0" noProof="0" dirty="0">
                <a:ln>
                  <a:noFill/>
                </a:ln>
                <a:solidFill>
                  <a:schemeClr val="accent6"/>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Ecosystem Commitment Letter</a:t>
            </a:r>
            <a:endParaRPr sz="1200" b="0" i="0" u="none" strike="noStrike" kern="0" cap="none" spc="0" normalizeH="0" baseline="0" noProof="0">
              <a:ln>
                <a:noFill/>
              </a:ln>
              <a:solidFill>
                <a:schemeClr val="accent6"/>
              </a:solidFill>
              <a:effectLst/>
              <a:uLnTx/>
              <a:uFillTx/>
              <a:latin typeface="Arial"/>
              <a:ea typeface="Arial"/>
              <a:cs typeface="Arial"/>
            </a:endParaRPr>
          </a:p>
          <a:p>
            <a:pPr marL="228600" marR="0" lvl="0" indent="0" defTabSz="914400" rtl="0" eaLnBrk="1" fontAlgn="auto" latinLnBrk="0" hangingPunct="1">
              <a:lnSpc>
                <a:spcPct val="150000"/>
              </a:lnSpc>
              <a:spcBef>
                <a:spcPts val="0"/>
              </a:spcBef>
              <a:spcAft>
                <a:spcPts val="0"/>
              </a:spcAft>
              <a:buClr>
                <a:srgbClr val="713030"/>
              </a:buClr>
              <a:buSzPts val="1867"/>
              <a:buFont typeface="Arial"/>
              <a:buNone/>
              <a:tabLst/>
              <a:defRPr/>
            </a:pPr>
            <a:endParaRPr lang="hu-HU" sz="1100" b="0" i="0" u="none" strike="noStrike" kern="0" cap="none" spc="0" normalizeH="0" baseline="0" noProof="0" dirty="0">
              <a:ln>
                <a:noFill/>
              </a:ln>
              <a:solidFill>
                <a:schemeClr val="accent6"/>
              </a:solidFill>
              <a:effectLst/>
              <a:uLnTx/>
              <a:uFillTx/>
              <a:latin typeface="Arial" panose="020B0604020202020204" pitchFamily="34" charset="0"/>
              <a:ea typeface="Arial"/>
              <a:cs typeface="Arial" panose="020B0604020202020204" pitchFamily="34" charset="0"/>
            </a:endParaRPr>
          </a:p>
          <a:p>
            <a:pPr marL="228600" marR="0" lvl="0" indent="0" defTabSz="914400" rtl="0" eaLnBrk="1" fontAlgn="auto" latinLnBrk="0" hangingPunct="1">
              <a:lnSpc>
                <a:spcPct val="150000"/>
              </a:lnSpc>
              <a:spcBef>
                <a:spcPts val="0"/>
              </a:spcBef>
              <a:spcAft>
                <a:spcPts val="0"/>
              </a:spcAft>
              <a:buClr>
                <a:srgbClr val="713030"/>
              </a:buClr>
              <a:buSzPts val="1867"/>
              <a:buFont typeface="Arial"/>
              <a:buNone/>
              <a:tabLst/>
              <a:defRPr/>
            </a:pPr>
            <a:r>
              <a:rPr kumimoji="0" lang="en-US" sz="1100" b="0" i="0" u="none" strike="noStrike" kern="0" cap="none" spc="0" normalizeH="0" baseline="0" noProof="0" dirty="0">
                <a:ln>
                  <a:noFill/>
                </a:ln>
                <a:solidFill>
                  <a:schemeClr val="accent6"/>
                </a:solidFill>
                <a:effectLst/>
                <a:uLnTx/>
                <a:uFillTx/>
                <a:latin typeface="Arial"/>
                <a:ea typeface="Arial"/>
                <a:cs typeface="Arial"/>
                <a:sym typeface="Arial"/>
              </a:rPr>
              <a:t>Source: </a:t>
            </a:r>
            <a:r>
              <a:rPr lang="en-US" sz="1100" kern="0" dirty="0">
                <a:solidFill>
                  <a:schemeClr val="accent6"/>
                </a:solidFill>
                <a:ea typeface="+mn-lt"/>
                <a:cs typeface="+mn-lt"/>
                <a:sym typeface="Arial"/>
              </a:rPr>
              <a:t>https://www.we-fi.org/we-finance-code/resources/</a:t>
            </a:r>
            <a:endParaRPr kumimoji="0" sz="900" b="0" i="0" u="none" strike="noStrike" kern="0" cap="none" spc="0" normalizeH="0" baseline="0" noProof="0">
              <a:ln>
                <a:noFill/>
              </a:ln>
              <a:solidFill>
                <a:schemeClr val="accent6"/>
              </a:solidFill>
              <a:effectLst/>
              <a:uLnTx/>
              <a:uFillTx/>
              <a:latin typeface="Arial"/>
              <a:ea typeface="Arial"/>
              <a:cs typeface="Arial"/>
              <a:sym typeface="Arial"/>
            </a:endParaRPr>
          </a:p>
          <a:p>
            <a:pPr marL="457200" marR="0" lvl="0" indent="-228600"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200" b="0" i="0" u="none" strike="noStrike" kern="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endParaRPr>
          </a:p>
        </p:txBody>
      </p:sp>
      <p:pic>
        <p:nvPicPr>
          <p:cNvPr id="8" name="Graphic 3" descr="Tools with solid fill">
            <a:extLst>
              <a:ext uri="{FF2B5EF4-FFF2-40B4-BE49-F238E27FC236}">
                <a16:creationId xmlns:a16="http://schemas.microsoft.com/office/drawing/2014/main" id="{8947E881-C35B-6146-61D7-2521FDD776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9817" y="5785987"/>
            <a:ext cx="486988" cy="489801"/>
          </a:xfrm>
          <a:prstGeom prst="rect">
            <a:avLst/>
          </a:prstGeom>
        </p:spPr>
      </p:pic>
    </p:spTree>
    <p:extLst>
      <p:ext uri="{BB962C8B-B14F-4D97-AF65-F5344CB8AC3E}">
        <p14:creationId xmlns:p14="http://schemas.microsoft.com/office/powerpoint/2010/main" val="444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9">
          <a:extLst>
            <a:ext uri="{FF2B5EF4-FFF2-40B4-BE49-F238E27FC236}">
              <a16:creationId xmlns:a16="http://schemas.microsoft.com/office/drawing/2014/main" id="{E1322E62-D488-D71C-9E70-CE52B9267829}"/>
            </a:ext>
          </a:extLst>
        </p:cNvPr>
        <p:cNvGrpSpPr/>
        <p:nvPr/>
      </p:nvGrpSpPr>
      <p:grpSpPr>
        <a:xfrm>
          <a:off x="0" y="0"/>
          <a:ext cx="0" cy="0"/>
          <a:chOff x="0" y="0"/>
          <a:chExt cx="0" cy="0"/>
        </a:xfrm>
      </p:grpSpPr>
      <p:sp>
        <p:nvSpPr>
          <p:cNvPr id="1247" name="Google Shape;1247;p50">
            <a:extLst>
              <a:ext uri="{FF2B5EF4-FFF2-40B4-BE49-F238E27FC236}">
                <a16:creationId xmlns:a16="http://schemas.microsoft.com/office/drawing/2014/main" id="{35648550-0B92-FE04-7D93-78AE9A1DB249}"/>
              </a:ext>
            </a:extLst>
          </p:cNvPr>
          <p:cNvSpPr/>
          <p:nvPr/>
        </p:nvSpPr>
        <p:spPr>
          <a:xfrm>
            <a:off x="538039" y="1535089"/>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Recruit initial Signatories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248" name="Google Shape;1248;p50">
            <a:extLst>
              <a:ext uri="{FF2B5EF4-FFF2-40B4-BE49-F238E27FC236}">
                <a16:creationId xmlns:a16="http://schemas.microsoft.com/office/drawing/2014/main" id="{85F0DBFF-0C8F-6237-3F14-3B13D910462D}"/>
              </a:ext>
            </a:extLst>
          </p:cNvPr>
          <p:cNvSpPr/>
          <p:nvPr/>
        </p:nvSpPr>
        <p:spPr>
          <a:xfrm>
            <a:off x="2333075" y="2040550"/>
            <a:ext cx="7279863" cy="3091170"/>
          </a:xfrm>
          <a:custGeom>
            <a:avLst/>
            <a:gdLst/>
            <a:ahLst/>
            <a:cxnLst/>
            <a:rect l="l" t="t" r="r" b="b"/>
            <a:pathLst>
              <a:path w="6932530" h="3549761" extrusionOk="0">
                <a:moveTo>
                  <a:pt x="6489294" y="1138030"/>
                </a:moveTo>
                <a:cubicBezTo>
                  <a:pt x="6502629" y="1269475"/>
                  <a:pt x="6616929" y="1366630"/>
                  <a:pt x="6580734" y="1652380"/>
                </a:cubicBezTo>
                <a:cubicBezTo>
                  <a:pt x="6660744" y="1854310"/>
                  <a:pt x="6521679" y="1745726"/>
                  <a:pt x="6512154" y="1926701"/>
                </a:cubicBezTo>
                <a:cubicBezTo>
                  <a:pt x="6569304" y="2056241"/>
                  <a:pt x="6373089" y="1860026"/>
                  <a:pt x="6374994" y="1995281"/>
                </a:cubicBezTo>
                <a:cubicBezTo>
                  <a:pt x="6445479" y="2103866"/>
                  <a:pt x="6323559" y="1147556"/>
                  <a:pt x="6317844" y="1206611"/>
                </a:cubicBezTo>
                <a:cubicBezTo>
                  <a:pt x="6312129" y="1265666"/>
                  <a:pt x="7336547" y="2587952"/>
                  <a:pt x="6752503" y="2703911"/>
                </a:cubicBezTo>
                <a:cubicBezTo>
                  <a:pt x="6168459" y="2819870"/>
                  <a:pt x="2012542" y="3441115"/>
                  <a:pt x="717142" y="3549761"/>
                </a:cubicBezTo>
                <a:cubicBezTo>
                  <a:pt x="-338228" y="3098276"/>
                  <a:pt x="71347" y="1118981"/>
                  <a:pt x="111352" y="612251"/>
                </a:cubicBezTo>
                <a:cubicBezTo>
                  <a:pt x="151357" y="105521"/>
                  <a:pt x="-353934" y="-33541"/>
                  <a:pt x="762862" y="6461"/>
                </a:cubicBezTo>
                <a:cubicBezTo>
                  <a:pt x="1879658" y="46463"/>
                  <a:pt x="5695848" y="629355"/>
                  <a:pt x="6812127" y="852261"/>
                </a:cubicBezTo>
              </a:path>
            </a:pathLst>
          </a:custGeom>
          <a:solidFill>
            <a:srgbClr val="E6E6E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49" name="Google Shape;1249;p50">
            <a:extLst>
              <a:ext uri="{FF2B5EF4-FFF2-40B4-BE49-F238E27FC236}">
                <a16:creationId xmlns:a16="http://schemas.microsoft.com/office/drawing/2014/main" id="{F43B1C73-12A0-0C07-14B4-20F495862B6E}"/>
              </a:ext>
            </a:extLst>
          </p:cNvPr>
          <p:cNvCxnSpPr/>
          <p:nvPr/>
        </p:nvCxnSpPr>
        <p:spPr>
          <a:xfrm>
            <a:off x="9439277" y="4360787"/>
            <a:ext cx="0" cy="1255372"/>
          </a:xfrm>
          <a:prstGeom prst="straightConnector1">
            <a:avLst/>
          </a:prstGeom>
          <a:noFill/>
          <a:ln w="9525" cap="flat" cmpd="sng">
            <a:solidFill>
              <a:srgbClr val="64457B"/>
            </a:solidFill>
            <a:prstDash val="solid"/>
            <a:round/>
            <a:headEnd type="none" w="sm" len="sm"/>
            <a:tailEnd type="none" w="sm" len="sm"/>
          </a:ln>
        </p:spPr>
      </p:cxnSp>
      <p:sp>
        <p:nvSpPr>
          <p:cNvPr id="1250" name="Google Shape;1250;p50">
            <a:extLst>
              <a:ext uri="{FF2B5EF4-FFF2-40B4-BE49-F238E27FC236}">
                <a16:creationId xmlns:a16="http://schemas.microsoft.com/office/drawing/2014/main" id="{6C927A01-3BF5-53A3-4774-60DB33CA4AF6}"/>
              </a:ext>
            </a:extLst>
          </p:cNvPr>
          <p:cNvSpPr/>
          <p:nvPr/>
        </p:nvSpPr>
        <p:spPr>
          <a:xfrm rot="5400000">
            <a:off x="9377317" y="5442339"/>
            <a:ext cx="163860" cy="199246"/>
          </a:xfrm>
          <a:prstGeom prst="ellipse">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51" name="Google Shape;1251;p50">
            <a:extLst>
              <a:ext uri="{FF2B5EF4-FFF2-40B4-BE49-F238E27FC236}">
                <a16:creationId xmlns:a16="http://schemas.microsoft.com/office/drawing/2014/main" id="{ADF3F010-798B-974D-BAE5-A649678E561F}"/>
              </a:ext>
            </a:extLst>
          </p:cNvPr>
          <p:cNvSpPr/>
          <p:nvPr/>
        </p:nvSpPr>
        <p:spPr>
          <a:xfrm rot="5400000" flipH="1">
            <a:off x="8614785" y="3059561"/>
            <a:ext cx="1648983" cy="1102521"/>
          </a:xfrm>
          <a:prstGeom prst="can">
            <a:avLst>
              <a:gd name="adj" fmla="val 25000"/>
            </a:avLst>
          </a:prstGeom>
          <a:solidFill>
            <a:srgbClr val="64457B"/>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52" name="Google Shape;1252;p50">
            <a:extLst>
              <a:ext uri="{FF2B5EF4-FFF2-40B4-BE49-F238E27FC236}">
                <a16:creationId xmlns:a16="http://schemas.microsoft.com/office/drawing/2014/main" id="{85BA96D9-B5EB-C8B7-2079-0F16C27039E2}"/>
              </a:ext>
            </a:extLst>
          </p:cNvPr>
          <p:cNvCxnSpPr/>
          <p:nvPr/>
        </p:nvCxnSpPr>
        <p:spPr>
          <a:xfrm rot="5400000">
            <a:off x="6884578" y="4868820"/>
            <a:ext cx="1418929" cy="0"/>
          </a:xfrm>
          <a:prstGeom prst="straightConnector1">
            <a:avLst/>
          </a:prstGeom>
          <a:noFill/>
          <a:ln w="9525" cap="flat" cmpd="sng">
            <a:solidFill>
              <a:srgbClr val="735167"/>
            </a:solidFill>
            <a:prstDash val="solid"/>
            <a:round/>
            <a:headEnd type="none" w="sm" len="sm"/>
            <a:tailEnd type="none" w="sm" len="sm"/>
          </a:ln>
        </p:spPr>
      </p:cxnSp>
      <p:sp>
        <p:nvSpPr>
          <p:cNvPr id="1253" name="Google Shape;1253;p50">
            <a:extLst>
              <a:ext uri="{FF2B5EF4-FFF2-40B4-BE49-F238E27FC236}">
                <a16:creationId xmlns:a16="http://schemas.microsoft.com/office/drawing/2014/main" id="{89C5B891-8F81-285B-312C-6A52DA3C705C}"/>
              </a:ext>
            </a:extLst>
          </p:cNvPr>
          <p:cNvSpPr/>
          <p:nvPr/>
        </p:nvSpPr>
        <p:spPr>
          <a:xfrm rot="5400000">
            <a:off x="7532083" y="5404465"/>
            <a:ext cx="163860" cy="199246"/>
          </a:xfrm>
          <a:prstGeom prst="ellipse">
            <a:avLst/>
          </a:prstGeom>
          <a:solidFill>
            <a:srgbClr val="73516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54" name="Google Shape;1254;p50">
            <a:extLst>
              <a:ext uri="{FF2B5EF4-FFF2-40B4-BE49-F238E27FC236}">
                <a16:creationId xmlns:a16="http://schemas.microsoft.com/office/drawing/2014/main" id="{72BFB1E3-E613-22FE-556E-889A4A81066F}"/>
              </a:ext>
            </a:extLst>
          </p:cNvPr>
          <p:cNvSpPr/>
          <p:nvPr/>
        </p:nvSpPr>
        <p:spPr>
          <a:xfrm rot="5400000" flipH="1">
            <a:off x="6586332" y="3012146"/>
            <a:ext cx="2015424" cy="1102521"/>
          </a:xfrm>
          <a:prstGeom prst="can">
            <a:avLst>
              <a:gd name="adj" fmla="val 25000"/>
            </a:avLst>
          </a:prstGeom>
          <a:solidFill>
            <a:srgbClr val="735167"/>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55" name="Google Shape;1255;p50">
            <a:extLst>
              <a:ext uri="{FF2B5EF4-FFF2-40B4-BE49-F238E27FC236}">
                <a16:creationId xmlns:a16="http://schemas.microsoft.com/office/drawing/2014/main" id="{18E05664-D3D4-CF35-A51F-10FABD897E17}"/>
              </a:ext>
            </a:extLst>
          </p:cNvPr>
          <p:cNvCxnSpPr/>
          <p:nvPr/>
        </p:nvCxnSpPr>
        <p:spPr>
          <a:xfrm rot="5400000">
            <a:off x="5206740" y="4921606"/>
            <a:ext cx="1418929" cy="0"/>
          </a:xfrm>
          <a:prstGeom prst="straightConnector1">
            <a:avLst/>
          </a:prstGeom>
          <a:noFill/>
          <a:ln w="9525" cap="flat" cmpd="sng">
            <a:solidFill>
              <a:schemeClr val="accent2"/>
            </a:solidFill>
            <a:prstDash val="solid"/>
            <a:round/>
            <a:headEnd type="none" w="sm" len="sm"/>
            <a:tailEnd type="none" w="sm" len="sm"/>
          </a:ln>
        </p:spPr>
      </p:cxnSp>
      <p:sp>
        <p:nvSpPr>
          <p:cNvPr id="1256" name="Google Shape;1256;p50">
            <a:extLst>
              <a:ext uri="{FF2B5EF4-FFF2-40B4-BE49-F238E27FC236}">
                <a16:creationId xmlns:a16="http://schemas.microsoft.com/office/drawing/2014/main" id="{107C9463-43FB-CC68-B263-3DBEAE5B18D1}"/>
              </a:ext>
            </a:extLst>
          </p:cNvPr>
          <p:cNvSpPr/>
          <p:nvPr/>
        </p:nvSpPr>
        <p:spPr>
          <a:xfrm rot="5400000">
            <a:off x="5854245" y="5446779"/>
            <a:ext cx="163860" cy="19924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57" name="Google Shape;1257;p50">
            <a:extLst>
              <a:ext uri="{FF2B5EF4-FFF2-40B4-BE49-F238E27FC236}">
                <a16:creationId xmlns:a16="http://schemas.microsoft.com/office/drawing/2014/main" id="{EDED220D-8640-8C38-8BF8-3600F3AA35D5}"/>
              </a:ext>
            </a:extLst>
          </p:cNvPr>
          <p:cNvSpPr/>
          <p:nvPr/>
        </p:nvSpPr>
        <p:spPr>
          <a:xfrm rot="5400000" flipH="1">
            <a:off x="4722729" y="3052583"/>
            <a:ext cx="2386952" cy="1102521"/>
          </a:xfrm>
          <a:prstGeom prst="can">
            <a:avLst>
              <a:gd name="adj" fmla="val 25000"/>
            </a:avLst>
          </a:prstGeom>
          <a:solidFill>
            <a:schemeClr val="accent2"/>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58" name="Google Shape;1258;p50">
            <a:extLst>
              <a:ext uri="{FF2B5EF4-FFF2-40B4-BE49-F238E27FC236}">
                <a16:creationId xmlns:a16="http://schemas.microsoft.com/office/drawing/2014/main" id="{04D7E571-0E0C-36ED-4C17-93E9ADCC64D3}"/>
              </a:ext>
            </a:extLst>
          </p:cNvPr>
          <p:cNvCxnSpPr/>
          <p:nvPr/>
        </p:nvCxnSpPr>
        <p:spPr>
          <a:xfrm rot="5400000">
            <a:off x="1743488" y="4818934"/>
            <a:ext cx="1418929" cy="0"/>
          </a:xfrm>
          <a:prstGeom prst="straightConnector1">
            <a:avLst/>
          </a:prstGeom>
          <a:noFill/>
          <a:ln w="9525" cap="flat" cmpd="sng">
            <a:solidFill>
              <a:schemeClr val="accent1"/>
            </a:solidFill>
            <a:prstDash val="solid"/>
            <a:round/>
            <a:headEnd type="none" w="sm" len="sm"/>
            <a:tailEnd type="none" w="sm" len="sm"/>
          </a:ln>
        </p:spPr>
      </p:cxnSp>
      <p:sp>
        <p:nvSpPr>
          <p:cNvPr id="1259" name="Google Shape;1259;p50">
            <a:extLst>
              <a:ext uri="{FF2B5EF4-FFF2-40B4-BE49-F238E27FC236}">
                <a16:creationId xmlns:a16="http://schemas.microsoft.com/office/drawing/2014/main" id="{66E21684-5185-154C-9D7A-2037DB6384FE}"/>
              </a:ext>
            </a:extLst>
          </p:cNvPr>
          <p:cNvSpPr/>
          <p:nvPr/>
        </p:nvSpPr>
        <p:spPr>
          <a:xfrm rot="5400000">
            <a:off x="2390993" y="5449975"/>
            <a:ext cx="163860" cy="19924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60" name="Google Shape;1260;p50">
            <a:extLst>
              <a:ext uri="{FF2B5EF4-FFF2-40B4-BE49-F238E27FC236}">
                <a16:creationId xmlns:a16="http://schemas.microsoft.com/office/drawing/2014/main" id="{F7052BF6-6248-CD4E-AF4E-874114CC922C}"/>
              </a:ext>
            </a:extLst>
          </p:cNvPr>
          <p:cNvSpPr/>
          <p:nvPr/>
        </p:nvSpPr>
        <p:spPr>
          <a:xfrm rot="5400000" flipH="1">
            <a:off x="895579" y="3023087"/>
            <a:ext cx="3114745" cy="1102521"/>
          </a:xfrm>
          <a:prstGeom prst="can">
            <a:avLst>
              <a:gd name="adj" fmla="val 25000"/>
            </a:avLst>
          </a:prstGeom>
          <a:solidFill>
            <a:srgbClr val="AD2D67"/>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cxnSp>
        <p:nvCxnSpPr>
          <p:cNvPr id="1261" name="Google Shape;1261;p50">
            <a:extLst>
              <a:ext uri="{FF2B5EF4-FFF2-40B4-BE49-F238E27FC236}">
                <a16:creationId xmlns:a16="http://schemas.microsoft.com/office/drawing/2014/main" id="{58BB8141-3618-5D7E-ADCB-708F0B5626BE}"/>
              </a:ext>
            </a:extLst>
          </p:cNvPr>
          <p:cNvCxnSpPr/>
          <p:nvPr/>
        </p:nvCxnSpPr>
        <p:spPr>
          <a:xfrm rot="5400000">
            <a:off x="3530358" y="4918660"/>
            <a:ext cx="1418929" cy="0"/>
          </a:xfrm>
          <a:prstGeom prst="straightConnector1">
            <a:avLst/>
          </a:prstGeom>
          <a:noFill/>
          <a:ln w="9525" cap="flat" cmpd="sng">
            <a:solidFill>
              <a:schemeClr val="accent3"/>
            </a:solidFill>
            <a:prstDash val="solid"/>
            <a:round/>
            <a:headEnd type="none" w="sm" len="sm"/>
            <a:tailEnd type="none" w="sm" len="sm"/>
          </a:ln>
        </p:spPr>
      </p:cxnSp>
      <p:sp>
        <p:nvSpPr>
          <p:cNvPr id="1262" name="Google Shape;1262;p50">
            <a:extLst>
              <a:ext uri="{FF2B5EF4-FFF2-40B4-BE49-F238E27FC236}">
                <a16:creationId xmlns:a16="http://schemas.microsoft.com/office/drawing/2014/main" id="{115A5090-97C5-55FE-EBF2-F3E11A4C82FA}"/>
              </a:ext>
            </a:extLst>
          </p:cNvPr>
          <p:cNvSpPr/>
          <p:nvPr/>
        </p:nvSpPr>
        <p:spPr>
          <a:xfrm rot="5400000">
            <a:off x="4177862" y="5454304"/>
            <a:ext cx="163860" cy="19924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63" name="Google Shape;1263;p50">
            <a:extLst>
              <a:ext uri="{FF2B5EF4-FFF2-40B4-BE49-F238E27FC236}">
                <a16:creationId xmlns:a16="http://schemas.microsoft.com/office/drawing/2014/main" id="{837EFEFC-3732-A2BF-AF77-E9C5CFE97A78}"/>
              </a:ext>
            </a:extLst>
          </p:cNvPr>
          <p:cNvSpPr/>
          <p:nvPr/>
        </p:nvSpPr>
        <p:spPr>
          <a:xfrm rot="5400000" flipH="1">
            <a:off x="2865670" y="3045545"/>
            <a:ext cx="2748306" cy="1102521"/>
          </a:xfrm>
          <a:prstGeom prst="can">
            <a:avLst>
              <a:gd name="adj" fmla="val 25000"/>
            </a:avLst>
          </a:prstGeom>
          <a:solidFill>
            <a:schemeClr val="accent3"/>
          </a:solidFill>
          <a:ln w="22225" cap="flat" cmpd="sng">
            <a:solidFill>
              <a:srgbClr val="4D0F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264" name="Google Shape;1264;p50">
            <a:extLst>
              <a:ext uri="{FF2B5EF4-FFF2-40B4-BE49-F238E27FC236}">
                <a16:creationId xmlns:a16="http://schemas.microsoft.com/office/drawing/2014/main" id="{87C14EA7-B617-D01E-E081-20F7E14D7FF8}"/>
              </a:ext>
            </a:extLst>
          </p:cNvPr>
          <p:cNvSpPr txBox="1"/>
          <p:nvPr/>
        </p:nvSpPr>
        <p:spPr>
          <a:xfrm>
            <a:off x="1747693" y="5659298"/>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Unaware</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65" name="Google Shape;1265;p50">
            <a:extLst>
              <a:ext uri="{FF2B5EF4-FFF2-40B4-BE49-F238E27FC236}">
                <a16:creationId xmlns:a16="http://schemas.microsoft.com/office/drawing/2014/main" id="{FF170687-3F59-BA62-8FAA-7826CFFF8BCA}"/>
              </a:ext>
            </a:extLst>
          </p:cNvPr>
          <p:cNvSpPr txBox="1"/>
          <p:nvPr/>
        </p:nvSpPr>
        <p:spPr>
          <a:xfrm>
            <a:off x="1590633" y="5949812"/>
            <a:ext cx="1840712"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Unaware of the WE Finance Code in general</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66" name="Google Shape;1266;p50">
            <a:extLst>
              <a:ext uri="{FF2B5EF4-FFF2-40B4-BE49-F238E27FC236}">
                <a16:creationId xmlns:a16="http://schemas.microsoft.com/office/drawing/2014/main" id="{A068664E-163A-2D3C-2ABC-9800418ED094}"/>
              </a:ext>
            </a:extLst>
          </p:cNvPr>
          <p:cNvSpPr txBox="1"/>
          <p:nvPr/>
        </p:nvSpPr>
        <p:spPr>
          <a:xfrm>
            <a:off x="3594473" y="5659298"/>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Aware</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67" name="Google Shape;1267;p50">
            <a:extLst>
              <a:ext uri="{FF2B5EF4-FFF2-40B4-BE49-F238E27FC236}">
                <a16:creationId xmlns:a16="http://schemas.microsoft.com/office/drawing/2014/main" id="{98B8830B-4395-348B-7394-07AC9BE8AE9C}"/>
              </a:ext>
            </a:extLst>
          </p:cNvPr>
          <p:cNvSpPr txBox="1"/>
          <p:nvPr/>
        </p:nvSpPr>
        <p:spPr>
          <a:xfrm>
            <a:off x="3187693" y="5924173"/>
            <a:ext cx="2078162"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Aware of the gap &amp;  opportunity globally/ regionally/ within own country</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68" name="Google Shape;1268;p50">
            <a:extLst>
              <a:ext uri="{FF2B5EF4-FFF2-40B4-BE49-F238E27FC236}">
                <a16:creationId xmlns:a16="http://schemas.microsoft.com/office/drawing/2014/main" id="{46D33A95-1944-F0D0-720A-D3F76015A894}"/>
              </a:ext>
            </a:extLst>
          </p:cNvPr>
          <p:cNvSpPr txBox="1"/>
          <p:nvPr/>
        </p:nvSpPr>
        <p:spPr>
          <a:xfrm>
            <a:off x="5125874" y="5637704"/>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Consider</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69" name="Google Shape;1269;p50">
            <a:extLst>
              <a:ext uri="{FF2B5EF4-FFF2-40B4-BE49-F238E27FC236}">
                <a16:creationId xmlns:a16="http://schemas.microsoft.com/office/drawing/2014/main" id="{2E6D9B86-BE74-4989-2E50-09FD08D20652}"/>
              </a:ext>
            </a:extLst>
          </p:cNvPr>
          <p:cNvSpPr txBox="1"/>
          <p:nvPr/>
        </p:nvSpPr>
        <p:spPr>
          <a:xfrm>
            <a:off x="4995848" y="5903074"/>
            <a:ext cx="1840711"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Considering committing to the WE Finance Code but not yet actioned</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70" name="Google Shape;1270;p50">
            <a:extLst>
              <a:ext uri="{FF2B5EF4-FFF2-40B4-BE49-F238E27FC236}">
                <a16:creationId xmlns:a16="http://schemas.microsoft.com/office/drawing/2014/main" id="{FD52C2AE-202C-C8C2-7770-7A63FC1D271F}"/>
              </a:ext>
            </a:extLst>
          </p:cNvPr>
          <p:cNvSpPr txBox="1"/>
          <p:nvPr/>
        </p:nvSpPr>
        <p:spPr>
          <a:xfrm>
            <a:off x="7030713" y="5623769"/>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Action</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71" name="Google Shape;1271;p50">
            <a:extLst>
              <a:ext uri="{FF2B5EF4-FFF2-40B4-BE49-F238E27FC236}">
                <a16:creationId xmlns:a16="http://schemas.microsoft.com/office/drawing/2014/main" id="{12FAC46B-C1CA-9D91-DA3F-9E4A1ED7D49F}"/>
              </a:ext>
            </a:extLst>
          </p:cNvPr>
          <p:cNvSpPr txBox="1"/>
          <p:nvPr/>
        </p:nvSpPr>
        <p:spPr>
          <a:xfrm>
            <a:off x="6830358" y="5914940"/>
            <a:ext cx="1840710"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In the process of signing the WE Finance Code in the country </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72" name="Google Shape;1272;p50">
            <a:extLst>
              <a:ext uri="{FF2B5EF4-FFF2-40B4-BE49-F238E27FC236}">
                <a16:creationId xmlns:a16="http://schemas.microsoft.com/office/drawing/2014/main" id="{CF2952E3-1822-FB8E-720D-88216F8E9C12}"/>
              </a:ext>
            </a:extLst>
          </p:cNvPr>
          <p:cNvSpPr txBox="1"/>
          <p:nvPr/>
        </p:nvSpPr>
        <p:spPr>
          <a:xfrm>
            <a:off x="8790661" y="5629302"/>
            <a:ext cx="14400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Black"/>
              <a:buNone/>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rPr>
              <a:t>Champion</a:t>
            </a:r>
            <a:endParaRPr kumimoji="0" sz="1600" b="1" i="0" u="none" strike="noStrike" kern="0" cap="none" spc="0" normalizeH="0" baseline="0" noProof="0">
              <a:ln>
                <a:noFill/>
              </a:ln>
              <a:solidFill>
                <a:srgbClr val="3F3F3F"/>
              </a:solidFill>
              <a:effectLst/>
              <a:uLnTx/>
              <a:uFillTx/>
              <a:latin typeface="Arial" panose="020B0604020202020204" pitchFamily="34" charset="0"/>
              <a:ea typeface="Arial Black"/>
              <a:cs typeface="Arial" panose="020B0604020202020204" pitchFamily="34" charset="0"/>
              <a:sym typeface="Arial Black"/>
            </a:endParaRPr>
          </a:p>
        </p:txBody>
      </p:sp>
      <p:sp>
        <p:nvSpPr>
          <p:cNvPr id="1273" name="Google Shape;1273;p50">
            <a:extLst>
              <a:ext uri="{FF2B5EF4-FFF2-40B4-BE49-F238E27FC236}">
                <a16:creationId xmlns:a16="http://schemas.microsoft.com/office/drawing/2014/main" id="{AD855878-64AF-4A8C-55B5-AB3D717B05DE}"/>
              </a:ext>
            </a:extLst>
          </p:cNvPr>
          <p:cNvSpPr txBox="1"/>
          <p:nvPr/>
        </p:nvSpPr>
        <p:spPr>
          <a:xfrm>
            <a:off x="8538718" y="5872105"/>
            <a:ext cx="2040303"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200"/>
              <a:buFont typeface="Arial"/>
              <a:buNone/>
              <a:tabLst/>
              <a:defRPr/>
            </a:pPr>
            <a:r>
              <a:rPr kumimoji="0" lang="en-US"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Signed and Became WE Finance Code Champion</a:t>
            </a:r>
            <a:endParaRPr kumimoji="0" sz="12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274" name="Google Shape;1274;p50">
            <a:extLst>
              <a:ext uri="{FF2B5EF4-FFF2-40B4-BE49-F238E27FC236}">
                <a16:creationId xmlns:a16="http://schemas.microsoft.com/office/drawing/2014/main" id="{C394FAE6-C172-7E07-660F-2B25D37C2303}"/>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14</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6" name="Footer Placeholder 5">
            <a:extLst>
              <a:ext uri="{FF2B5EF4-FFF2-40B4-BE49-F238E27FC236}">
                <a16:creationId xmlns:a16="http://schemas.microsoft.com/office/drawing/2014/main" id="{F39DB2BD-CECB-B9C3-AF6F-DB1FF7B41A5C}"/>
              </a:ext>
            </a:extLst>
          </p:cNvPr>
          <p:cNvSpPr>
            <a:spLocks noGrp="1"/>
          </p:cNvSpPr>
          <p:nvPr>
            <p:ph type="ftr" idx="11"/>
          </p:nvPr>
        </p:nvSpPr>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B84BD252-AEB5-FEBB-E69E-2D34CE22DA0C}"/>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7" name="Google Shape;474;p18">
            <a:extLst>
              <a:ext uri="{FF2B5EF4-FFF2-40B4-BE49-F238E27FC236}">
                <a16:creationId xmlns:a16="http://schemas.microsoft.com/office/drawing/2014/main" id="{0A184181-6278-17AF-A3EC-B172A4674871}"/>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3"/>
            <a:r>
              <a:rPr kumimoji="0" lang="hu-HU" sz="20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Recruiting - RECAP</a:t>
            </a:r>
            <a:endParaRPr lang="en-PT" sz="5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80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2">
          <a:extLst>
            <a:ext uri="{FF2B5EF4-FFF2-40B4-BE49-F238E27FC236}">
              <a16:creationId xmlns:a16="http://schemas.microsoft.com/office/drawing/2014/main" id="{0DA92CD9-CC7C-0BF5-09FE-25583974EDC1}"/>
            </a:ext>
          </a:extLst>
        </p:cNvPr>
        <p:cNvGrpSpPr/>
        <p:nvPr/>
      </p:nvGrpSpPr>
      <p:grpSpPr>
        <a:xfrm>
          <a:off x="0" y="0"/>
          <a:ext cx="0" cy="0"/>
          <a:chOff x="0" y="0"/>
          <a:chExt cx="0" cy="0"/>
        </a:xfrm>
      </p:grpSpPr>
      <p:sp>
        <p:nvSpPr>
          <p:cNvPr id="1430" name="Google Shape;1430;p59">
            <a:extLst>
              <a:ext uri="{FF2B5EF4-FFF2-40B4-BE49-F238E27FC236}">
                <a16:creationId xmlns:a16="http://schemas.microsoft.com/office/drawing/2014/main" id="{3760BC96-1DA1-7BF9-3124-B74C27B9A41F}"/>
              </a:ext>
            </a:extLst>
          </p:cNvPr>
          <p:cNvSpPr/>
          <p:nvPr/>
        </p:nvSpPr>
        <p:spPr>
          <a:xfrm>
            <a:off x="553784" y="1618147"/>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Onboarding Signatories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1431" name="Google Shape;1431;p59">
            <a:extLst>
              <a:ext uri="{FF2B5EF4-FFF2-40B4-BE49-F238E27FC236}">
                <a16:creationId xmlns:a16="http://schemas.microsoft.com/office/drawing/2014/main" id="{331EA218-F271-662E-9824-2EC1C7AD1AE9}"/>
              </a:ext>
            </a:extLst>
          </p:cNvPr>
          <p:cNvGrpSpPr/>
          <p:nvPr/>
        </p:nvGrpSpPr>
        <p:grpSpPr>
          <a:xfrm>
            <a:off x="688262" y="2654855"/>
            <a:ext cx="10577481" cy="3728765"/>
            <a:chOff x="3617" y="0"/>
            <a:chExt cx="10577481" cy="3728765"/>
          </a:xfrm>
        </p:grpSpPr>
        <p:sp>
          <p:nvSpPr>
            <p:cNvPr id="1432" name="Google Shape;1432;p59">
              <a:extLst>
                <a:ext uri="{FF2B5EF4-FFF2-40B4-BE49-F238E27FC236}">
                  <a16:creationId xmlns:a16="http://schemas.microsoft.com/office/drawing/2014/main" id="{6436415F-D5E8-30AC-2A81-335E3B97A517}"/>
                </a:ext>
              </a:extLst>
            </p:cNvPr>
            <p:cNvSpPr/>
            <p:nvPr/>
          </p:nvSpPr>
          <p:spPr>
            <a:xfrm>
              <a:off x="793853" y="0"/>
              <a:ext cx="8997009" cy="3728765"/>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3" name="Google Shape;1433;p59">
              <a:extLst>
                <a:ext uri="{FF2B5EF4-FFF2-40B4-BE49-F238E27FC236}">
                  <a16:creationId xmlns:a16="http://schemas.microsoft.com/office/drawing/2014/main" id="{DC8347D8-33E1-506A-97BC-AE5D4B6B8946}"/>
                </a:ext>
              </a:extLst>
            </p:cNvPr>
            <p:cNvSpPr/>
            <p:nvPr/>
          </p:nvSpPr>
          <p:spPr>
            <a:xfrm>
              <a:off x="3617" y="1118629"/>
              <a:ext cx="2350551" cy="1491506"/>
            </a:xfrm>
            <a:prstGeom prst="roundRect">
              <a:avLst>
                <a:gd name="adj" fmla="val 16667"/>
              </a:avLst>
            </a:prstGeom>
            <a:solidFill>
              <a:srgbClr val="AD2D67"/>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4" name="Google Shape;1434;p59">
              <a:extLst>
                <a:ext uri="{FF2B5EF4-FFF2-40B4-BE49-F238E27FC236}">
                  <a16:creationId xmlns:a16="http://schemas.microsoft.com/office/drawing/2014/main" id="{9003D0A4-5210-DAEF-997C-410E9A0B6364}"/>
                </a:ext>
              </a:extLst>
            </p:cNvPr>
            <p:cNvSpPr txBox="1"/>
            <p:nvPr/>
          </p:nvSpPr>
          <p:spPr>
            <a:xfrm>
              <a:off x="7642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Signatory</a:t>
              </a:r>
              <a:r>
                <a:rPr kumimoji="0" lang="en-US" sz="1600" b="0"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rPr>
                <a:t> submits commitment, including checklist of potential actions </a:t>
              </a:r>
              <a:endParaRPr kumimoji="0" sz="1600" b="0" i="0" u="none" strike="noStrike" kern="0" cap="none" spc="0" normalizeH="0" baseline="0" noProof="0" dirty="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1435" name="Google Shape;1435;p59">
              <a:extLst>
                <a:ext uri="{FF2B5EF4-FFF2-40B4-BE49-F238E27FC236}">
                  <a16:creationId xmlns:a16="http://schemas.microsoft.com/office/drawing/2014/main" id="{5014D842-2BCC-920F-41E8-0BE8CF4E34EC}"/>
                </a:ext>
              </a:extLst>
            </p:cNvPr>
            <p:cNvSpPr/>
            <p:nvPr/>
          </p:nvSpPr>
          <p:spPr>
            <a:xfrm>
              <a:off x="2745927" y="1118629"/>
              <a:ext cx="2350551" cy="1491506"/>
            </a:xfrm>
            <a:prstGeom prst="roundRect">
              <a:avLst>
                <a:gd name="adj" fmla="val 16667"/>
              </a:avLst>
            </a:prstGeom>
            <a:solidFill>
              <a:srgbClr val="AD2D67"/>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6" name="Google Shape;1436;p59">
              <a:extLst>
                <a:ext uri="{FF2B5EF4-FFF2-40B4-BE49-F238E27FC236}">
                  <a16:creationId xmlns:a16="http://schemas.microsoft.com/office/drawing/2014/main" id="{F0B62E75-FE83-B813-72CD-59B7766B681F}"/>
                </a:ext>
              </a:extLst>
            </p:cNvPr>
            <p:cNvSpPr txBox="1"/>
            <p:nvPr/>
          </p:nvSpPr>
          <p:spPr>
            <a:xfrm>
              <a:off x="281873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Signatory</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completes onboarding form within 1-2 months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7" name="Google Shape;1437;p59">
              <a:extLst>
                <a:ext uri="{FF2B5EF4-FFF2-40B4-BE49-F238E27FC236}">
                  <a16:creationId xmlns:a16="http://schemas.microsoft.com/office/drawing/2014/main" id="{06070347-7544-BAE7-1CA5-CA9461079448}"/>
                </a:ext>
              </a:extLst>
            </p:cNvPr>
            <p:cNvSpPr/>
            <p:nvPr/>
          </p:nvSpPr>
          <p:spPr>
            <a:xfrm>
              <a:off x="5488237" y="1118629"/>
              <a:ext cx="2350551" cy="1491506"/>
            </a:xfrm>
            <a:prstGeom prst="roundRect">
              <a:avLst>
                <a:gd name="adj" fmla="val 16667"/>
              </a:avLst>
            </a:prstGeom>
            <a:solidFill>
              <a:srgbClr val="AD2D67"/>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8" name="Google Shape;1438;p59">
              <a:extLst>
                <a:ext uri="{FF2B5EF4-FFF2-40B4-BE49-F238E27FC236}">
                  <a16:creationId xmlns:a16="http://schemas.microsoft.com/office/drawing/2014/main" id="{B30074A3-DC58-746F-297D-0AF61D43B18C}"/>
                </a:ext>
              </a:extLst>
            </p:cNvPr>
            <p:cNvSpPr txBox="1"/>
            <p:nvPr/>
          </p:nvSpPr>
          <p:spPr>
            <a:xfrm>
              <a:off x="556104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Coordinator</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validates that submission meets minimum criteria and includes Signatory in public list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39" name="Google Shape;1439;p59">
              <a:extLst>
                <a:ext uri="{FF2B5EF4-FFF2-40B4-BE49-F238E27FC236}">
                  <a16:creationId xmlns:a16="http://schemas.microsoft.com/office/drawing/2014/main" id="{3E0E877C-167D-5CBB-4680-F2D84ED6F6AB}"/>
                </a:ext>
              </a:extLst>
            </p:cNvPr>
            <p:cNvSpPr/>
            <p:nvPr/>
          </p:nvSpPr>
          <p:spPr>
            <a:xfrm>
              <a:off x="8230547" y="1118629"/>
              <a:ext cx="2350551" cy="1491506"/>
            </a:xfrm>
            <a:prstGeom prst="roundRect">
              <a:avLst>
                <a:gd name="adj" fmla="val 16667"/>
              </a:avLst>
            </a:prstGeom>
            <a:solidFill>
              <a:schemeClr val="accent2"/>
            </a:solidFill>
            <a:ln w="25400" cap="flat" cmpd="sng">
              <a:solidFill>
                <a:srgbClr val="8C19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440" name="Google Shape;1440;p59">
              <a:extLst>
                <a:ext uri="{FF2B5EF4-FFF2-40B4-BE49-F238E27FC236}">
                  <a16:creationId xmlns:a16="http://schemas.microsoft.com/office/drawing/2014/main" id="{0569ABD4-0036-0D91-B44F-D77BA82ABD3F}"/>
                </a:ext>
              </a:extLst>
            </p:cNvPr>
            <p:cNvSpPr txBox="1"/>
            <p:nvPr/>
          </p:nvSpPr>
          <p:spPr>
            <a:xfrm>
              <a:off x="8303356" y="1191438"/>
              <a:ext cx="2204933" cy="1345888"/>
            </a:xfrm>
            <a:prstGeom prst="rect">
              <a:avLst/>
            </a:prstGeom>
            <a:noFill/>
            <a:ln>
              <a:noFill/>
            </a:ln>
          </p:spPr>
          <p:txBody>
            <a:bodyPr spcFirstLastPara="1" wrap="square" lIns="60950" tIns="60950" rIns="60950" bIns="609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Signatory</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rPr>
                <a:t> provides first year of data one year from signature</a:t>
              </a:r>
              <a:endParaRPr kumimoji="0" sz="16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grpSp>
      <p:sp>
        <p:nvSpPr>
          <p:cNvPr id="1441" name="Google Shape;1441;p59">
            <a:extLst>
              <a:ext uri="{FF2B5EF4-FFF2-40B4-BE49-F238E27FC236}">
                <a16:creationId xmlns:a16="http://schemas.microsoft.com/office/drawing/2014/main" id="{0B4F6244-D989-49FF-5B1A-6B1724ED142D}"/>
              </a:ext>
            </a:extLst>
          </p:cNvPr>
          <p:cNvSpPr txBox="1"/>
          <p:nvPr/>
        </p:nvSpPr>
        <p:spPr>
          <a:xfrm>
            <a:off x="684645" y="2701453"/>
            <a:ext cx="8049908"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An efficient digital process should be established by the Coordinator to onboard as many signatories as possible, and to track the commitments they have made over time.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1442" name="Google Shape;1442;p59">
            <a:extLst>
              <a:ext uri="{FF2B5EF4-FFF2-40B4-BE49-F238E27FC236}">
                <a16:creationId xmlns:a16="http://schemas.microsoft.com/office/drawing/2014/main" id="{1D986FB3-857C-9929-4BDE-674F21C6E2D5}"/>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15</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0C4D0453-5234-0129-6611-6E1502F58622}"/>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6C13C726-2144-2554-E53F-E957374EEEBB}"/>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6" name="Google Shape;474;p18">
            <a:extLst>
              <a:ext uri="{FF2B5EF4-FFF2-40B4-BE49-F238E27FC236}">
                <a16:creationId xmlns:a16="http://schemas.microsoft.com/office/drawing/2014/main" id="{EE3B3EB1-6B6A-F8EF-1FA9-454DDE353BA5}"/>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3"/>
            <a:r>
              <a:rPr lang="hu-HU" sz="2000" b="1" kern="0" dirty="0">
                <a:solidFill>
                  <a:schemeClr val="accent2"/>
                </a:solidFill>
                <a:latin typeface="Arial" panose="020B0604020202020204" pitchFamily="34" charset="0"/>
                <a:ea typeface="Arial Black"/>
                <a:cs typeface="Arial" panose="020B0604020202020204" pitchFamily="34" charset="0"/>
                <a:sym typeface="Arial Black"/>
              </a:rPr>
              <a:t>On</a:t>
            </a:r>
            <a:r>
              <a:rPr kumimoji="0" lang="hu-HU" sz="20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boarding - RECAP</a:t>
            </a:r>
            <a:endParaRPr lang="en-PT" sz="5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337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2">
          <a:extLst>
            <a:ext uri="{FF2B5EF4-FFF2-40B4-BE49-F238E27FC236}">
              <a16:creationId xmlns:a16="http://schemas.microsoft.com/office/drawing/2014/main" id="{947FD957-A1C5-4B45-1EDD-6C704B9631F5}"/>
            </a:ext>
          </a:extLst>
        </p:cNvPr>
        <p:cNvGrpSpPr/>
        <p:nvPr/>
      </p:nvGrpSpPr>
      <p:grpSpPr>
        <a:xfrm>
          <a:off x="0" y="0"/>
          <a:ext cx="0" cy="0"/>
          <a:chOff x="0" y="0"/>
          <a:chExt cx="0" cy="0"/>
        </a:xfrm>
      </p:grpSpPr>
      <p:sp>
        <p:nvSpPr>
          <p:cNvPr id="1442" name="Google Shape;1442;p59">
            <a:extLst>
              <a:ext uri="{FF2B5EF4-FFF2-40B4-BE49-F238E27FC236}">
                <a16:creationId xmlns:a16="http://schemas.microsoft.com/office/drawing/2014/main" id="{0E6A0B29-D787-A88F-D86A-C426EB63D5CC}"/>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16</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A11CCBF4-FAEE-678E-D474-CBD0B4F2DFB8}"/>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B16B048B-4C2A-C8A5-F343-E6C38E5302CA}"/>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6" name="Google Shape;474;p18">
            <a:extLst>
              <a:ext uri="{FF2B5EF4-FFF2-40B4-BE49-F238E27FC236}">
                <a16:creationId xmlns:a16="http://schemas.microsoft.com/office/drawing/2014/main" id="{53E02AF7-AD78-A953-59A6-199B4121AF36}"/>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3"/>
            <a:r>
              <a:rPr lang="en-US" sz="2000" b="1" kern="0" dirty="0">
                <a:solidFill>
                  <a:schemeClr val="accent2"/>
                </a:solidFill>
                <a:latin typeface="Arial" panose="020B0604020202020204" pitchFamily="34" charset="0"/>
                <a:cs typeface="Arial" panose="020B0604020202020204" pitchFamily="34" charset="0"/>
              </a:rPr>
              <a:t>Menu of options to fulfill Code commitment</a:t>
            </a:r>
            <a:r>
              <a:rPr lang="hu-HU" sz="2000" b="1" kern="0" dirty="0">
                <a:solidFill>
                  <a:schemeClr val="accent2"/>
                </a:solidFill>
                <a:latin typeface="Arial" panose="020B0604020202020204" pitchFamily="34" charset="0"/>
                <a:cs typeface="Arial" panose="020B0604020202020204" pitchFamily="34" charset="0"/>
              </a:rPr>
              <a:t> #1 on Leadership</a:t>
            </a:r>
            <a:r>
              <a:rPr lang="en-US" sz="2000" b="1" kern="0" dirty="0">
                <a:solidFill>
                  <a:schemeClr val="accent2"/>
                </a:solidFill>
                <a:latin typeface="Arial" panose="020B0604020202020204" pitchFamily="34" charset="0"/>
                <a:cs typeface="Arial" panose="020B0604020202020204" pitchFamily="34" charset="0"/>
              </a:rPr>
              <a:t> </a:t>
            </a:r>
            <a:r>
              <a:rPr lang="en-US" sz="2000" b="1" kern="0" dirty="0">
                <a:solidFill>
                  <a:schemeClr val="accent2"/>
                </a:solidFill>
                <a:latin typeface="Arial" panose="020B0604020202020204" pitchFamily="34" charset="0"/>
                <a:cs typeface="Arial" panose="020B0604020202020204" pitchFamily="34" charset="0"/>
                <a:sym typeface="Arial"/>
              </a:rPr>
              <a:t> </a:t>
            </a:r>
            <a:r>
              <a:rPr lang="hu-HU" sz="2000" b="1" kern="0" dirty="0">
                <a:solidFill>
                  <a:schemeClr val="accent2"/>
                </a:solidFill>
                <a:latin typeface="Arial" panose="020B0604020202020204" pitchFamily="34" charset="0"/>
                <a:cs typeface="Arial" panose="020B0604020202020204" pitchFamily="34" charset="0"/>
                <a:sym typeface="Arial Black"/>
              </a:rPr>
              <a:t>- RECAP</a:t>
            </a:r>
            <a:endParaRPr lang="en-PT" sz="2000" b="1" kern="0" dirty="0">
              <a:solidFill>
                <a:schemeClr val="accent2"/>
              </a:solidFill>
              <a:latin typeface="Arial" panose="020B0604020202020204" pitchFamily="34" charset="0"/>
              <a:cs typeface="Arial" panose="020B0604020202020204" pitchFamily="34" charset="0"/>
            </a:endParaRPr>
          </a:p>
        </p:txBody>
      </p:sp>
      <p:sp>
        <p:nvSpPr>
          <p:cNvPr id="8" name="Google Shape;1247;p50">
            <a:extLst>
              <a:ext uri="{FF2B5EF4-FFF2-40B4-BE49-F238E27FC236}">
                <a16:creationId xmlns:a16="http://schemas.microsoft.com/office/drawing/2014/main" id="{FC9A2D21-4285-0ADF-F2B0-0E5197D41B39}"/>
              </a:ext>
            </a:extLst>
          </p:cNvPr>
          <p:cNvSpPr/>
          <p:nvPr/>
        </p:nvSpPr>
        <p:spPr>
          <a:xfrm>
            <a:off x="538039" y="1535089"/>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lang="en-US" sz="2400" b="1" kern="0" dirty="0">
              <a:solidFill>
                <a:srgbClr val="9B1F68"/>
              </a:solidFill>
              <a:latin typeface="Arial" panose="020B0604020202020204" pitchFamily="34"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445819EF-F63A-01B0-98A5-5D7C8B426C89}"/>
              </a:ext>
            </a:extLst>
          </p:cNvPr>
          <p:cNvSpPr txBox="1"/>
          <p:nvPr/>
        </p:nvSpPr>
        <p:spPr>
          <a:xfrm>
            <a:off x="1119059" y="1240876"/>
            <a:ext cx="9538247" cy="4247317"/>
          </a:xfrm>
          <a:prstGeom prst="rect">
            <a:avLst/>
          </a:prstGeom>
          <a:noFill/>
        </p:spPr>
        <p:txBody>
          <a:bodyPr wrap="square" lIns="91440" tIns="45720" rIns="91440" bIns="45720" rtlCol="0" anchor="t">
            <a:spAutoFit/>
          </a:bodyPr>
          <a:lstStyle/>
          <a:p>
            <a:r>
              <a:rPr lang="en-US" b="1" dirty="0">
                <a:solidFill>
                  <a:schemeClr val="accent6"/>
                </a:solidFill>
              </a:rPr>
              <a:t>Leadership</a:t>
            </a:r>
            <a:r>
              <a:rPr lang="en-US" dirty="0">
                <a:solidFill>
                  <a:schemeClr val="accent6"/>
                </a:solidFill>
              </a:rPr>
              <a:t>: activities related to internal leadership around Code-related activities and advancing support for women entrepreneurs.</a:t>
            </a:r>
            <a:endParaRPr lang="hu-HU">
              <a:solidFill>
                <a:schemeClr val="accent6"/>
              </a:solidFill>
              <a:cs typeface="Arial"/>
            </a:endParaRPr>
          </a:p>
          <a:p>
            <a:endParaRPr lang="en-US" dirty="0">
              <a:solidFill>
                <a:schemeClr val="accent6"/>
              </a:solidFill>
              <a:cs typeface="Arial"/>
            </a:endParaRPr>
          </a:p>
          <a:p>
            <a:pPr marL="628650" indent="-264795">
              <a:buFont typeface="Wingdings" panose="05000000000000000000" pitchFamily="2" charset="2"/>
              <a:buChar char="ü"/>
            </a:pPr>
            <a:r>
              <a:rPr lang="en-US" dirty="0">
                <a:solidFill>
                  <a:schemeClr val="accent6"/>
                </a:solidFill>
              </a:rPr>
              <a:t>Designate a senior leader to drive the organization's efforts to support women-led businesses and promote gender equity internally (mandatory)</a:t>
            </a:r>
            <a:endParaRPr lang="hu-HU">
              <a:solidFill>
                <a:schemeClr val="accent6"/>
              </a:solidFill>
              <a:cs typeface="Arial"/>
            </a:endParaRPr>
          </a:p>
          <a:p>
            <a:pPr marL="628650" indent="-264795">
              <a:buFont typeface="Wingdings" panose="05000000000000000000" pitchFamily="2" charset="2"/>
              <a:buChar char="ü"/>
            </a:pPr>
            <a:r>
              <a:rPr lang="en-US" dirty="0">
                <a:solidFill>
                  <a:schemeClr val="accent6"/>
                </a:solidFill>
              </a:rPr>
              <a:t>Foster organizational awareness of the unique needs of women entrepreneurs and encourage stakeholders to enhance support for WSMEs</a:t>
            </a:r>
            <a:endParaRPr lang="en-US" dirty="0">
              <a:solidFill>
                <a:schemeClr val="accent6"/>
              </a:solidFill>
              <a:cs typeface="Arial"/>
            </a:endParaRPr>
          </a:p>
          <a:p>
            <a:pPr marL="628650" indent="-264795">
              <a:buFont typeface="Wingdings" panose="05000000000000000000" pitchFamily="2" charset="2"/>
              <a:buChar char="ü"/>
            </a:pPr>
            <a:r>
              <a:rPr lang="en-US" dirty="0">
                <a:solidFill>
                  <a:schemeClr val="accent6"/>
                </a:solidFill>
              </a:rPr>
              <a:t>Actively promote and implement gender-inclusive policies and practices within your organization, potentially advocate externally for women entrepreneurs</a:t>
            </a:r>
            <a:endParaRPr lang="en-US" dirty="0">
              <a:solidFill>
                <a:schemeClr val="accent6"/>
              </a:solidFill>
              <a:cs typeface="Arial"/>
            </a:endParaRPr>
          </a:p>
          <a:p>
            <a:pPr marL="628650" indent="-264795">
              <a:buFont typeface="Wingdings" panose="05000000000000000000" pitchFamily="2" charset="2"/>
              <a:buChar char="ü"/>
            </a:pPr>
            <a:r>
              <a:rPr lang="en-US" dirty="0">
                <a:solidFill>
                  <a:schemeClr val="accent6"/>
                </a:solidFill>
              </a:rPr>
              <a:t>Support the development of products and services tailored to women entrepreneurs, ensuring that their specific needs are met</a:t>
            </a:r>
            <a:endParaRPr lang="en-US" dirty="0">
              <a:solidFill>
                <a:schemeClr val="accent6"/>
              </a:solidFill>
              <a:cs typeface="Arial"/>
            </a:endParaRPr>
          </a:p>
          <a:p>
            <a:pPr marL="628650" indent="-264795">
              <a:buFont typeface="Wingdings" panose="05000000000000000000" pitchFamily="2" charset="2"/>
              <a:buChar char="ü"/>
            </a:pPr>
            <a:r>
              <a:rPr lang="en-US" dirty="0">
                <a:solidFill>
                  <a:schemeClr val="accent6"/>
                </a:solidFill>
              </a:rPr>
              <a:t>Serve as a point person for the WE Finance Code, facilitating peer learning, sharing best practices, and participating in advocacy efforts that promote gender equity in financial services</a:t>
            </a:r>
            <a:endParaRPr lang="en-US" dirty="0">
              <a:solidFill>
                <a:schemeClr val="accent6"/>
              </a:solidFill>
              <a:cs typeface="Arial"/>
            </a:endParaRPr>
          </a:p>
          <a:p>
            <a:pPr marL="628650" indent="-264795">
              <a:buFont typeface="Wingdings" panose="05000000000000000000" pitchFamily="2" charset="2"/>
              <a:buChar char="ü"/>
            </a:pPr>
            <a:r>
              <a:rPr lang="en-US" dirty="0">
                <a:solidFill>
                  <a:schemeClr val="accent6"/>
                </a:solidFill>
              </a:rPr>
              <a:t>Other ………………….</a:t>
            </a:r>
            <a:endParaRPr lang="en-US" dirty="0">
              <a:solidFill>
                <a:schemeClr val="accent6"/>
              </a:solidFill>
              <a:cs typeface="Arial"/>
            </a:endParaRPr>
          </a:p>
        </p:txBody>
      </p:sp>
    </p:spTree>
    <p:extLst>
      <p:ext uri="{BB962C8B-B14F-4D97-AF65-F5344CB8AC3E}">
        <p14:creationId xmlns:p14="http://schemas.microsoft.com/office/powerpoint/2010/main" val="80962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1422">
          <a:extLst>
            <a:ext uri="{FF2B5EF4-FFF2-40B4-BE49-F238E27FC236}">
              <a16:creationId xmlns:a16="http://schemas.microsoft.com/office/drawing/2014/main" id="{979E25F6-3E82-8723-C1C5-18052A54AC01}"/>
            </a:ext>
          </a:extLst>
        </p:cNvPr>
        <p:cNvGrpSpPr/>
        <p:nvPr/>
      </p:nvGrpSpPr>
      <p:grpSpPr>
        <a:xfrm>
          <a:off x="0" y="0"/>
          <a:ext cx="0" cy="0"/>
          <a:chOff x="0" y="0"/>
          <a:chExt cx="0" cy="0"/>
        </a:xfrm>
      </p:grpSpPr>
      <p:sp>
        <p:nvSpPr>
          <p:cNvPr id="7" name="Footer Placeholder 2">
            <a:extLst>
              <a:ext uri="{FF2B5EF4-FFF2-40B4-BE49-F238E27FC236}">
                <a16:creationId xmlns:a16="http://schemas.microsoft.com/office/drawing/2014/main" id="{4E0F2EC8-377A-EB6D-7D8F-16C0DCD67870}"/>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sp>
        <p:nvSpPr>
          <p:cNvPr id="1442" name="Google Shape;1442;p59">
            <a:extLst>
              <a:ext uri="{FF2B5EF4-FFF2-40B4-BE49-F238E27FC236}">
                <a16:creationId xmlns:a16="http://schemas.microsoft.com/office/drawing/2014/main" id="{5DBBA64F-B05A-0CC0-F345-7AC9F50D1245}"/>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17</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pic>
        <p:nvPicPr>
          <p:cNvPr id="2" name="Google Shape;228;p1" descr="A logo with text on it&#10;&#10;Description automatically generated">
            <a:extLst>
              <a:ext uri="{FF2B5EF4-FFF2-40B4-BE49-F238E27FC236}">
                <a16:creationId xmlns:a16="http://schemas.microsoft.com/office/drawing/2014/main" id="{790F95B8-F5FC-7F0A-8850-3DBDFCC05C8B}"/>
              </a:ext>
            </a:extLst>
          </p:cNvPr>
          <p:cNvPicPr preferRelativeResize="0"/>
          <p:nvPr/>
        </p:nvPicPr>
        <p:blipFill rotWithShape="1">
          <a:blip r:embed="rId4">
            <a:alphaModFix/>
          </a:blip>
          <a:srcRect/>
          <a:stretch/>
        </p:blipFill>
        <p:spPr>
          <a:xfrm>
            <a:off x="11434471" y="0"/>
            <a:ext cx="745037" cy="693135"/>
          </a:xfrm>
          <a:prstGeom prst="rect">
            <a:avLst/>
          </a:prstGeom>
          <a:noFill/>
          <a:ln>
            <a:noFill/>
          </a:ln>
        </p:spPr>
      </p:pic>
      <p:sp>
        <p:nvSpPr>
          <p:cNvPr id="6" name="Google Shape;474;p18">
            <a:extLst>
              <a:ext uri="{FF2B5EF4-FFF2-40B4-BE49-F238E27FC236}">
                <a16:creationId xmlns:a16="http://schemas.microsoft.com/office/drawing/2014/main" id="{7D854950-2453-55D0-42DD-970B02D507E4}"/>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lang="en-US" sz="2000" b="1" kern="0" dirty="0">
                <a:solidFill>
                  <a:schemeClr val="accent2"/>
                </a:solidFill>
                <a:latin typeface="Arial" panose="020B0604020202020204" pitchFamily="34" charset="0"/>
                <a:cs typeface="Arial" panose="020B0604020202020204" pitchFamily="34" charset="0"/>
              </a:rPr>
              <a:t>Menu of options to fulfill Code commitment</a:t>
            </a:r>
            <a:r>
              <a:rPr lang="hu-HU" sz="2000" b="1" kern="0" dirty="0">
                <a:solidFill>
                  <a:schemeClr val="accent2"/>
                </a:solidFill>
                <a:latin typeface="Arial" panose="020B0604020202020204" pitchFamily="34" charset="0"/>
                <a:cs typeface="Arial" panose="020B0604020202020204" pitchFamily="34" charset="0"/>
              </a:rPr>
              <a:t> #2 on Data</a:t>
            </a:r>
            <a:r>
              <a:rPr lang="en-US" sz="2000" b="1" kern="0" dirty="0">
                <a:solidFill>
                  <a:schemeClr val="accent2"/>
                </a:solidFill>
                <a:latin typeface="Arial" panose="020B0604020202020204" pitchFamily="34" charset="0"/>
                <a:cs typeface="Arial" panose="020B0604020202020204" pitchFamily="34" charset="0"/>
              </a:rPr>
              <a:t> </a:t>
            </a:r>
            <a:r>
              <a:rPr lang="en-US" sz="2000" b="1" kern="0" dirty="0">
                <a:solidFill>
                  <a:schemeClr val="accent2"/>
                </a:solidFill>
                <a:latin typeface="Arial" panose="020B0604020202020204" pitchFamily="34" charset="0"/>
                <a:cs typeface="Arial" panose="020B0604020202020204" pitchFamily="34" charset="0"/>
                <a:sym typeface="Arial"/>
              </a:rPr>
              <a:t> </a:t>
            </a:r>
          </a:p>
        </p:txBody>
      </p:sp>
      <p:sp>
        <p:nvSpPr>
          <p:cNvPr id="8" name="Google Shape;1247;p50">
            <a:extLst>
              <a:ext uri="{FF2B5EF4-FFF2-40B4-BE49-F238E27FC236}">
                <a16:creationId xmlns:a16="http://schemas.microsoft.com/office/drawing/2014/main" id="{2C52A44A-C584-80FE-F103-BED96312EAD3}"/>
              </a:ext>
            </a:extLst>
          </p:cNvPr>
          <p:cNvSpPr/>
          <p:nvPr/>
        </p:nvSpPr>
        <p:spPr>
          <a:xfrm>
            <a:off x="538039" y="1566987"/>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lang="en-US" sz="2400" b="1" kern="0" dirty="0">
              <a:solidFill>
                <a:srgbClr val="9B1F68"/>
              </a:solidFill>
              <a:latin typeface="Arial" panose="020B0604020202020204" pitchFamily="34" charset="0"/>
              <a:cs typeface="Arial" panose="020B0604020202020204" pitchFamily="34" charset="0"/>
              <a:sym typeface="Arial"/>
            </a:endParaRPr>
          </a:p>
        </p:txBody>
      </p:sp>
      <p:sp>
        <p:nvSpPr>
          <p:cNvPr id="3" name="TextBox 2">
            <a:extLst>
              <a:ext uri="{FF2B5EF4-FFF2-40B4-BE49-F238E27FC236}">
                <a16:creationId xmlns:a16="http://schemas.microsoft.com/office/drawing/2014/main" id="{BBC68A13-8307-9206-C4AF-B94921E63093}"/>
              </a:ext>
            </a:extLst>
          </p:cNvPr>
          <p:cNvSpPr txBox="1"/>
          <p:nvPr/>
        </p:nvSpPr>
        <p:spPr>
          <a:xfrm>
            <a:off x="1950330" y="1764269"/>
            <a:ext cx="8291340" cy="3693319"/>
          </a:xfrm>
          <a:prstGeom prst="rect">
            <a:avLst/>
          </a:prstGeom>
          <a:noFill/>
        </p:spPr>
        <p:txBody>
          <a:bodyPr wrap="square" lIns="91440" tIns="45720" rIns="91440" bIns="45720" rtlCol="0" anchor="t">
            <a:spAutoFit/>
          </a:bodyPr>
          <a:lstStyle/>
          <a:p>
            <a:r>
              <a:rPr lang="en-US" b="1" dirty="0">
                <a:solidFill>
                  <a:schemeClr val="accent6"/>
                </a:solidFill>
              </a:rPr>
              <a:t>Data</a:t>
            </a:r>
            <a:r>
              <a:rPr lang="en-US" dirty="0">
                <a:solidFill>
                  <a:schemeClr val="accent6"/>
                </a:solidFill>
              </a:rPr>
              <a:t>: activities related to mainstreaming the collection and reporting of sex-disaggregation of MSME finance data internally and within the organization’s sphere of influence.</a:t>
            </a:r>
            <a:endParaRPr lang="en-US" dirty="0">
              <a:solidFill>
                <a:schemeClr val="accent6"/>
              </a:solidFill>
              <a:cs typeface="Arial"/>
            </a:endParaRPr>
          </a:p>
          <a:p>
            <a:endParaRPr lang="en-US" dirty="0">
              <a:solidFill>
                <a:schemeClr val="accent6"/>
              </a:solidFill>
              <a:cs typeface="Arial"/>
            </a:endParaRPr>
          </a:p>
          <a:p>
            <a:pPr marL="542925" indent="-277495"/>
            <a:r>
              <a:rPr lang="en-US" dirty="0">
                <a:solidFill>
                  <a:schemeClr val="accent6"/>
                </a:solidFill>
              </a:rPr>
              <a:t>🗸 Incorporate the Code’s indicators into [Organization name] data collection, analytics and reporting for its own MSME financing activities. (mandatory)</a:t>
            </a:r>
            <a:endParaRPr lang="en-US" dirty="0">
              <a:solidFill>
                <a:schemeClr val="accent6"/>
              </a:solidFill>
              <a:cs typeface="Arial"/>
            </a:endParaRPr>
          </a:p>
          <a:p>
            <a:pPr marL="542925" indent="-277495"/>
            <a:r>
              <a:rPr lang="en-US" dirty="0">
                <a:solidFill>
                  <a:schemeClr val="accent6"/>
                </a:solidFill>
              </a:rPr>
              <a:t>🗸  Annually share aggregate data on the Core indicators with aggregator1. (mandatory)</a:t>
            </a:r>
            <a:endParaRPr lang="en-US" dirty="0">
              <a:solidFill>
                <a:schemeClr val="accent6"/>
              </a:solidFill>
              <a:cs typeface="Arial"/>
            </a:endParaRPr>
          </a:p>
          <a:p>
            <a:pPr marL="542925" indent="-277495">
              <a:buFont typeface="Wingdings" panose="05000000000000000000" pitchFamily="2" charset="2"/>
              <a:buChar char="ü"/>
            </a:pPr>
            <a:r>
              <a:rPr lang="en-US" dirty="0">
                <a:solidFill>
                  <a:schemeClr val="accent6"/>
                </a:solidFill>
              </a:rPr>
              <a:t>Encourage or support clients/members/partners to collect, analyze and report the Code’s indicators when required to report on MSME financing activities.</a:t>
            </a:r>
            <a:endParaRPr lang="en-US" dirty="0">
              <a:solidFill>
                <a:schemeClr val="accent6"/>
              </a:solidFill>
              <a:cs typeface="Arial"/>
            </a:endParaRPr>
          </a:p>
          <a:p>
            <a:pPr marL="542925" indent="-277495">
              <a:buFont typeface="Wingdings" panose="05000000000000000000" pitchFamily="2" charset="2"/>
              <a:buChar char="ü"/>
            </a:pPr>
            <a:r>
              <a:rPr lang="en-US" dirty="0">
                <a:solidFill>
                  <a:schemeClr val="accent6"/>
                </a:solidFill>
              </a:rPr>
              <a:t>Undertake research and analytics and develop tools that will improve collection, analysis, use and reporting on sex-disaggregated data</a:t>
            </a:r>
            <a:endParaRPr lang="en-US" dirty="0">
              <a:solidFill>
                <a:schemeClr val="accent6"/>
              </a:solidFill>
              <a:cs typeface="Arial"/>
            </a:endParaRPr>
          </a:p>
        </p:txBody>
      </p:sp>
    </p:spTree>
    <p:extLst>
      <p:ext uri="{BB962C8B-B14F-4D97-AF65-F5344CB8AC3E}">
        <p14:creationId xmlns:p14="http://schemas.microsoft.com/office/powerpoint/2010/main" val="2202547615"/>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2">
          <a:extLst>
            <a:ext uri="{FF2B5EF4-FFF2-40B4-BE49-F238E27FC236}">
              <a16:creationId xmlns:a16="http://schemas.microsoft.com/office/drawing/2014/main" id="{AE9D103F-B43B-0627-C3B6-D1D7AF23B48F}"/>
            </a:ext>
          </a:extLst>
        </p:cNvPr>
        <p:cNvGrpSpPr/>
        <p:nvPr/>
      </p:nvGrpSpPr>
      <p:grpSpPr>
        <a:xfrm>
          <a:off x="0" y="0"/>
          <a:ext cx="0" cy="0"/>
          <a:chOff x="0" y="0"/>
          <a:chExt cx="0" cy="0"/>
        </a:xfrm>
      </p:grpSpPr>
      <p:sp>
        <p:nvSpPr>
          <p:cNvPr id="7" name="Footer Placeholder 2">
            <a:extLst>
              <a:ext uri="{FF2B5EF4-FFF2-40B4-BE49-F238E27FC236}">
                <a16:creationId xmlns:a16="http://schemas.microsoft.com/office/drawing/2014/main" id="{46D2BC7D-0E86-3612-4B1C-ED282C8B8F5F}"/>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sp>
        <p:nvSpPr>
          <p:cNvPr id="1442" name="Google Shape;1442;p59">
            <a:extLst>
              <a:ext uri="{FF2B5EF4-FFF2-40B4-BE49-F238E27FC236}">
                <a16:creationId xmlns:a16="http://schemas.microsoft.com/office/drawing/2014/main" id="{10003543-EA2C-249F-FFE4-DA1C7D899FFC}"/>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18</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pic>
        <p:nvPicPr>
          <p:cNvPr id="2" name="Google Shape;228;p1" descr="A logo with text on it&#10;&#10;Description automatically generated">
            <a:extLst>
              <a:ext uri="{FF2B5EF4-FFF2-40B4-BE49-F238E27FC236}">
                <a16:creationId xmlns:a16="http://schemas.microsoft.com/office/drawing/2014/main" id="{F6B45D0B-0FE2-ED0C-90BF-9F3A54E060FA}"/>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6" name="Google Shape;474;p18">
            <a:extLst>
              <a:ext uri="{FF2B5EF4-FFF2-40B4-BE49-F238E27FC236}">
                <a16:creationId xmlns:a16="http://schemas.microsoft.com/office/drawing/2014/main" id="{2DEB5590-7ED5-6706-A77C-80E0BB87085A}"/>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defRPr/>
            </a:pPr>
            <a:r>
              <a:rPr lang="en-US" sz="2000" b="1" kern="0" dirty="0">
                <a:solidFill>
                  <a:schemeClr val="accent2"/>
                </a:solidFill>
                <a:latin typeface="Arial" panose="020B0604020202020204" pitchFamily="34" charset="0"/>
                <a:cs typeface="Arial" panose="020B0604020202020204" pitchFamily="34" charset="0"/>
              </a:rPr>
              <a:t>Menu of options to fulfill Code commitment</a:t>
            </a:r>
            <a:r>
              <a:rPr lang="hu-HU" sz="2000" b="1" kern="0" dirty="0">
                <a:solidFill>
                  <a:schemeClr val="accent2"/>
                </a:solidFill>
                <a:latin typeface="Arial" panose="020B0604020202020204" pitchFamily="34" charset="0"/>
                <a:cs typeface="Arial" panose="020B0604020202020204" pitchFamily="34" charset="0"/>
              </a:rPr>
              <a:t> #3 on Actions</a:t>
            </a:r>
            <a:r>
              <a:rPr lang="en-US" sz="2000" b="1" kern="0" dirty="0">
                <a:solidFill>
                  <a:schemeClr val="accent2"/>
                </a:solidFill>
                <a:latin typeface="Arial" panose="020B0604020202020204" pitchFamily="34" charset="0"/>
                <a:cs typeface="Arial" panose="020B0604020202020204" pitchFamily="34" charset="0"/>
              </a:rPr>
              <a:t> </a:t>
            </a:r>
            <a:r>
              <a:rPr lang="en-US" sz="2000" b="1" kern="0" dirty="0">
                <a:solidFill>
                  <a:schemeClr val="accent2"/>
                </a:solidFill>
                <a:latin typeface="Arial" panose="020B0604020202020204" pitchFamily="34" charset="0"/>
                <a:cs typeface="Arial" panose="020B0604020202020204" pitchFamily="34" charset="0"/>
                <a:sym typeface="Arial"/>
              </a:rPr>
              <a:t> </a:t>
            </a:r>
          </a:p>
        </p:txBody>
      </p:sp>
      <p:sp>
        <p:nvSpPr>
          <p:cNvPr id="8" name="Google Shape;1247;p50">
            <a:extLst>
              <a:ext uri="{FF2B5EF4-FFF2-40B4-BE49-F238E27FC236}">
                <a16:creationId xmlns:a16="http://schemas.microsoft.com/office/drawing/2014/main" id="{C9082F48-76C7-3F6E-372C-E0A1D9BCF91C}"/>
              </a:ext>
            </a:extLst>
          </p:cNvPr>
          <p:cNvSpPr/>
          <p:nvPr/>
        </p:nvSpPr>
        <p:spPr>
          <a:xfrm>
            <a:off x="538039" y="1535089"/>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lang="en-US" sz="2400" b="1" kern="0" dirty="0">
              <a:solidFill>
                <a:srgbClr val="9B1F68"/>
              </a:solidFill>
              <a:latin typeface="Arial" panose="020B0604020202020204" pitchFamily="34" charset="0"/>
              <a:cs typeface="Arial" panose="020B0604020202020204" pitchFamily="34" charset="0"/>
              <a:sym typeface="Arial"/>
            </a:endParaRPr>
          </a:p>
        </p:txBody>
      </p:sp>
      <p:sp>
        <p:nvSpPr>
          <p:cNvPr id="3" name="TextBox 2">
            <a:extLst>
              <a:ext uri="{FF2B5EF4-FFF2-40B4-BE49-F238E27FC236}">
                <a16:creationId xmlns:a16="http://schemas.microsoft.com/office/drawing/2014/main" id="{44A1237E-9EA2-8758-B6EE-31185CDFD160}"/>
              </a:ext>
            </a:extLst>
          </p:cNvPr>
          <p:cNvSpPr txBox="1"/>
          <p:nvPr/>
        </p:nvSpPr>
        <p:spPr>
          <a:xfrm>
            <a:off x="1455698" y="1029006"/>
            <a:ext cx="8291340" cy="5324535"/>
          </a:xfrm>
          <a:prstGeom prst="rect">
            <a:avLst/>
          </a:prstGeom>
          <a:noFill/>
        </p:spPr>
        <p:txBody>
          <a:bodyPr wrap="square" lIns="91440" tIns="45720" rIns="91440" bIns="45720" rtlCol="0" anchor="t">
            <a:spAutoFit/>
          </a:bodyPr>
          <a:lstStyle/>
          <a:p>
            <a:r>
              <a:rPr lang="en-US" b="1" dirty="0">
                <a:solidFill>
                  <a:schemeClr val="accent6"/>
                </a:solidFill>
              </a:rPr>
              <a:t>Action</a:t>
            </a:r>
            <a:r>
              <a:rPr lang="en-US" dirty="0">
                <a:solidFill>
                  <a:schemeClr val="accent6"/>
                </a:solidFill>
              </a:rPr>
              <a:t>: Other activities within the organization’s relevant domain and sphere of influence that will address constraints and close finance gaps for women-led enterprises. (Please select at least 1.)</a:t>
            </a:r>
            <a:endParaRPr lang="en-US" dirty="0">
              <a:solidFill>
                <a:schemeClr val="accent6"/>
              </a:solidFill>
              <a:cs typeface="Arial"/>
            </a:endParaRPr>
          </a:p>
          <a:p>
            <a:endParaRPr lang="en-US" dirty="0">
              <a:solidFill>
                <a:schemeClr val="accent6"/>
              </a:solidFill>
              <a:cs typeface="Arial"/>
            </a:endParaRPr>
          </a:p>
          <a:p>
            <a:pPr marL="626745" indent="-361950">
              <a:buFont typeface="Wingdings" panose="05000000000000000000" pitchFamily="2" charset="2"/>
              <a:buChar char="ü"/>
            </a:pPr>
            <a:r>
              <a:rPr lang="en-US" dirty="0">
                <a:solidFill>
                  <a:schemeClr val="accent6"/>
                </a:solidFill>
              </a:rPr>
              <a:t>Develop new financial products and non-financial services to expand financing for women- led enterprises -- within the organization or with stakeholders.</a:t>
            </a:r>
            <a:endParaRPr lang="en-US" dirty="0">
              <a:solidFill>
                <a:schemeClr val="accent6"/>
              </a:solidFill>
              <a:cs typeface="Arial"/>
            </a:endParaRPr>
          </a:p>
          <a:p>
            <a:pPr marL="626745" indent="-361950">
              <a:buFont typeface="Wingdings" panose="05000000000000000000" pitchFamily="2" charset="2"/>
              <a:buChar char="ü"/>
            </a:pPr>
            <a:r>
              <a:rPr lang="en-US" dirty="0">
                <a:solidFill>
                  <a:schemeClr val="accent6"/>
                </a:solidFill>
              </a:rPr>
              <a:t>Set targets and develop strategies, policies and standards to expand financing for women- led enterprises.</a:t>
            </a:r>
            <a:endParaRPr lang="en-US" dirty="0">
              <a:solidFill>
                <a:schemeClr val="accent6"/>
              </a:solidFill>
              <a:cs typeface="Arial"/>
            </a:endParaRPr>
          </a:p>
          <a:p>
            <a:pPr marL="626745" indent="-361950">
              <a:buFont typeface="Wingdings" panose="05000000000000000000" pitchFamily="2" charset="2"/>
              <a:buChar char="ü"/>
            </a:pPr>
            <a:r>
              <a:rPr lang="en-US" dirty="0">
                <a:solidFill>
                  <a:schemeClr val="accent6"/>
                </a:solidFill>
              </a:rPr>
              <a:t>Strengthen and communicate the business case for financing women-led enterprises, using market research and business analytics.</a:t>
            </a:r>
            <a:endParaRPr lang="en-US" dirty="0">
              <a:solidFill>
                <a:schemeClr val="accent6"/>
              </a:solidFill>
              <a:cs typeface="Arial"/>
            </a:endParaRPr>
          </a:p>
          <a:p>
            <a:pPr marL="626745" indent="-361950">
              <a:buFont typeface="Wingdings" panose="05000000000000000000" pitchFamily="2" charset="2"/>
              <a:buChar char="ü"/>
            </a:pPr>
            <a:r>
              <a:rPr lang="en-US" dirty="0">
                <a:solidFill>
                  <a:schemeClr val="accent6"/>
                </a:solidFill>
              </a:rPr>
              <a:t>Increase the volume of commercial or blended finance for women-led enterprises, directly or through financial service partners, including through bonds, credit lines, equity financing, trade and embedded financing, performance incentives, etc.</a:t>
            </a:r>
            <a:endParaRPr lang="en-US" dirty="0">
              <a:solidFill>
                <a:schemeClr val="accent6"/>
              </a:solidFill>
              <a:cs typeface="Arial"/>
            </a:endParaRPr>
          </a:p>
          <a:p>
            <a:pPr marL="626745" indent="-361950">
              <a:buFont typeface="Wingdings" panose="05000000000000000000" pitchFamily="2" charset="2"/>
              <a:buChar char="ü"/>
            </a:pPr>
            <a:r>
              <a:rPr lang="en-US" dirty="0">
                <a:solidFill>
                  <a:schemeClr val="accent6"/>
                </a:solidFill>
              </a:rPr>
              <a:t>Promote/contribute to peer learning and documentation of case experience.</a:t>
            </a:r>
            <a:endParaRPr lang="en-US" dirty="0">
              <a:solidFill>
                <a:schemeClr val="accent6"/>
              </a:solidFill>
              <a:cs typeface="Arial"/>
            </a:endParaRPr>
          </a:p>
          <a:p>
            <a:pPr marL="626745" indent="-361950">
              <a:buFont typeface="Wingdings" panose="05000000000000000000" pitchFamily="2" charset="2"/>
              <a:buChar char="ü"/>
            </a:pPr>
            <a:r>
              <a:rPr lang="en-US" dirty="0">
                <a:solidFill>
                  <a:schemeClr val="accent6"/>
                </a:solidFill>
              </a:rPr>
              <a:t>Other ……………</a:t>
            </a:r>
            <a:endParaRPr lang="en-US" dirty="0">
              <a:solidFill>
                <a:schemeClr val="accent6"/>
              </a:solidFill>
              <a:cs typeface="Arial"/>
            </a:endParaRPr>
          </a:p>
          <a:p>
            <a:pPr marL="542925" indent="-277495">
              <a:buFont typeface="Wingdings" panose="05000000000000000000" pitchFamily="2" charset="2"/>
              <a:buChar char="ü"/>
            </a:pPr>
            <a:endParaRPr lang="en-US" sz="1600" dirty="0">
              <a:solidFill>
                <a:schemeClr val="accent6"/>
              </a:solidFill>
              <a:cs typeface="Arial"/>
            </a:endParaRPr>
          </a:p>
        </p:txBody>
      </p:sp>
    </p:spTree>
    <p:extLst>
      <p:ext uri="{BB962C8B-B14F-4D97-AF65-F5344CB8AC3E}">
        <p14:creationId xmlns:p14="http://schemas.microsoft.com/office/powerpoint/2010/main" val="368568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F7553C41-132F-D52E-CEBD-9B81C2CAFEF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5ED24D-1DC7-9689-BB39-2D6FB7BDD36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19</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52A4641-51AC-BDFE-414F-D187F56C484F}"/>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8A112E3D-2A24-0825-4A01-E4A63901548C}"/>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1</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types of FI signatories will we encourage to participate in the Code? </a:t>
            </a:r>
          </a:p>
        </p:txBody>
      </p:sp>
      <p:sp>
        <p:nvSpPr>
          <p:cNvPr id="12" name="Content Placeholder 2">
            <a:extLst>
              <a:ext uri="{FF2B5EF4-FFF2-40B4-BE49-F238E27FC236}">
                <a16:creationId xmlns:a16="http://schemas.microsoft.com/office/drawing/2014/main" id="{5C471C02-A8DA-B002-E009-CAA74D10B90C}"/>
              </a:ext>
            </a:extLst>
          </p:cNvPr>
          <p:cNvSpPr>
            <a:spLocks noGrp="1"/>
          </p:cNvSpPr>
          <p:nvPr/>
        </p:nvSpPr>
        <p:spPr bwMode="auto">
          <a:xfrm>
            <a:off x="838106" y="2871556"/>
            <a:ext cx="11049093" cy="33673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6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83820">
              <a:spcAft>
                <a:spcPts val="600"/>
              </a:spcAft>
            </a:pPr>
            <a:endParaRPr lang="hu-HU" sz="1400" b="1" i="1" dirty="0">
              <a:solidFill>
                <a:schemeClr val="bg2"/>
              </a:solidFill>
              <a:cs typeface="Arial"/>
            </a:endParaRPr>
          </a:p>
          <a:p>
            <a:pPr marL="369570" indent="-285750">
              <a:spcAft>
                <a:spcPts val="600"/>
              </a:spcAft>
              <a:buChar char="•"/>
            </a:pPr>
            <a:r>
              <a:rPr lang="en-GB" sz="1400" i="1" dirty="0">
                <a:solidFill>
                  <a:schemeClr val="bg2"/>
                </a:solidFill>
              </a:rPr>
              <a:t>Regulated commercial banks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GB" sz="1400" i="1" dirty="0">
                <a:solidFill>
                  <a:schemeClr val="bg2"/>
                </a:solidFill>
              </a:rPr>
              <a:t>Non-bank financial institutions i.e. Microfinance Institutions, cooperatives, </a:t>
            </a:r>
            <a:r>
              <a:rPr lang="en-GB" sz="1400" i="1" dirty="0" err="1">
                <a:solidFill>
                  <a:schemeClr val="bg2"/>
                </a:solidFill>
              </a:rPr>
              <a:t>fintechs</a:t>
            </a:r>
            <a:r>
              <a:rPr lang="en-GB" sz="1400" i="1" dirty="0">
                <a:solidFill>
                  <a:schemeClr val="bg2"/>
                </a:solidFill>
              </a:rPr>
              <a:t>, etc.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GB" sz="1400" i="1" dirty="0">
                <a:solidFill>
                  <a:schemeClr val="bg2"/>
                </a:solidFill>
              </a:rPr>
              <a:t>Equity providers i.e. Angel investors, Venture Capital firms, etc.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GB" sz="1400" i="1" dirty="0">
                <a:solidFill>
                  <a:schemeClr val="bg2"/>
                </a:solidFill>
              </a:rPr>
              <a:t>Ecosystem partners: technical assistance providers, researchers, training entities, industry associations, development partners</a:t>
            </a:r>
            <a:endParaRPr lang="hu-HU" sz="14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3A294DD1-CBD4-F75D-DA78-50F8F1C4FB94}"/>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53CD6BA6-0692-2EB3-0A16-9A9C7CDFE953}"/>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Tree>
    <p:extLst>
      <p:ext uri="{BB962C8B-B14F-4D97-AF65-F5344CB8AC3E}">
        <p14:creationId xmlns:p14="http://schemas.microsoft.com/office/powerpoint/2010/main" val="287911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9975E39-3A19-5753-9E5F-A37448B61849}"/>
              </a:ext>
            </a:extLst>
          </p:cNvPr>
          <p:cNvSpPr txBox="1">
            <a:spLocks/>
          </p:cNvSpPr>
          <p:nvPr/>
        </p:nvSpPr>
        <p:spPr>
          <a:xfrm>
            <a:off x="310409" y="4234857"/>
            <a:ext cx="11235919" cy="2107007"/>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8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800"/>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57225" indent="-342900" algn="just">
              <a:lnSpc>
                <a:spcPct val="110000"/>
              </a:lnSpc>
              <a:spcAft>
                <a:spcPts val="1200"/>
              </a:spcAft>
              <a:buClr>
                <a:schemeClr val="bg1"/>
              </a:buClr>
              <a:buSzPct val="100000"/>
              <a:buFont typeface="+mj-lt"/>
              <a:buAutoNum type="arabicPeriod"/>
            </a:pPr>
            <a:endParaRPr lang="hu-HU" sz="1400" kern="0" dirty="0">
              <a:solidFill>
                <a:schemeClr val="accent6"/>
              </a:solidFill>
              <a:latin typeface="Arial"/>
              <a:cs typeface="Arial"/>
            </a:endParaRPr>
          </a:p>
          <a:p>
            <a:pPr marL="314325" indent="0" algn="just">
              <a:lnSpc>
                <a:spcPct val="110000"/>
              </a:lnSpc>
              <a:spcAft>
                <a:spcPts val="1200"/>
              </a:spcAft>
            </a:pPr>
            <a:endParaRPr lang="en-US" sz="1800" i="1" kern="0" dirty="0">
              <a:solidFill>
                <a:schemeClr val="accent2"/>
              </a:solidFill>
              <a:latin typeface="Arial"/>
              <a:cs typeface="Arial"/>
            </a:endParaRPr>
          </a:p>
          <a:p>
            <a:pPr marL="314325" indent="0" algn="just">
              <a:lnSpc>
                <a:spcPct val="110000"/>
              </a:lnSpc>
              <a:spcAft>
                <a:spcPts val="1200"/>
              </a:spcAft>
            </a:pPr>
            <a:endParaRPr lang="en-US" sz="1800" i="1" kern="0" dirty="0">
              <a:solidFill>
                <a:schemeClr val="accent2"/>
              </a:solidFill>
              <a:latin typeface="Arial"/>
              <a:cs typeface="Arial"/>
            </a:endParaRPr>
          </a:p>
          <a:p>
            <a:pPr marL="314325" indent="0" algn="just">
              <a:lnSpc>
                <a:spcPct val="110000"/>
              </a:lnSpc>
              <a:spcAft>
                <a:spcPts val="1200"/>
              </a:spcAft>
            </a:pPr>
            <a:endParaRPr lang="en-US" sz="1800" i="1" kern="0" dirty="0">
              <a:solidFill>
                <a:schemeClr val="accent2"/>
              </a:solidFill>
              <a:latin typeface="Arial"/>
              <a:cs typeface="Arial"/>
            </a:endParaRPr>
          </a:p>
          <a:p>
            <a:pPr marL="314325" indent="0" algn="just">
              <a:lnSpc>
                <a:spcPct val="110000"/>
              </a:lnSpc>
              <a:spcAft>
                <a:spcPts val="1200"/>
              </a:spcAft>
            </a:pPr>
            <a:r>
              <a:rPr lang="en-US" sz="1800" i="1" kern="0" dirty="0">
                <a:solidFill>
                  <a:schemeClr val="accent2"/>
                </a:solidFill>
                <a:latin typeface="Arial"/>
                <a:cs typeface="Arial"/>
              </a:rPr>
              <a:t>*Please see slide notes for more details</a:t>
            </a:r>
            <a:endParaRPr lang="hu-HU" dirty="0">
              <a:solidFill>
                <a:schemeClr val="accent2"/>
              </a:solidFill>
            </a:endParaRPr>
          </a:p>
        </p:txBody>
      </p:sp>
      <p:sp>
        <p:nvSpPr>
          <p:cNvPr id="5" name="Google Shape;474;p18">
            <a:extLst>
              <a:ext uri="{FF2B5EF4-FFF2-40B4-BE49-F238E27FC236}">
                <a16:creationId xmlns:a16="http://schemas.microsoft.com/office/drawing/2014/main" id="{2041F306-702F-6F69-E436-C91FEE0CABB7}"/>
              </a:ext>
            </a:extLst>
          </p:cNvPr>
          <p:cNvSpPr txBox="1"/>
          <p:nvPr/>
        </p:nvSpPr>
        <p:spPr>
          <a:xfrm>
            <a:off x="353112" y="494659"/>
            <a:ext cx="11150515" cy="523180"/>
          </a:xfrm>
          <a:prstGeom prst="rect">
            <a:avLst/>
          </a:prstGeom>
          <a:noFill/>
          <a:ln>
            <a:noFill/>
          </a:ln>
        </p:spPr>
        <p:txBody>
          <a:bodyPr spcFirstLastPara="1" wrap="square" lIns="91425" tIns="45700" rIns="91425" bIns="45700" anchor="t" anchorCtr="0">
            <a:spAutoFit/>
          </a:bodyPr>
          <a:lstStyle/>
          <a:p>
            <a:pPr marL="174625"/>
            <a:r>
              <a:rPr lang="en-US" sz="2800" b="1" dirty="0">
                <a:solidFill>
                  <a:schemeClr val="accent2"/>
                </a:solidFill>
              </a:rPr>
              <a:t>Facilitation Notes*</a:t>
            </a:r>
            <a:endParaRPr lang="en-US" dirty="0">
              <a:solidFill>
                <a:schemeClr val="accent2"/>
              </a:solidFill>
            </a:endParaRPr>
          </a:p>
        </p:txBody>
      </p:sp>
      <p:sp>
        <p:nvSpPr>
          <p:cNvPr id="6" name="TextBox 5">
            <a:extLst>
              <a:ext uri="{FF2B5EF4-FFF2-40B4-BE49-F238E27FC236}">
                <a16:creationId xmlns:a16="http://schemas.microsoft.com/office/drawing/2014/main" id="{BE7BD5EC-CDFA-F52E-B36C-E694826BC8EB}"/>
              </a:ext>
            </a:extLst>
          </p:cNvPr>
          <p:cNvSpPr txBox="1"/>
          <p:nvPr/>
        </p:nvSpPr>
        <p:spPr>
          <a:xfrm>
            <a:off x="355259" y="1172077"/>
            <a:ext cx="10902820" cy="7061451"/>
          </a:xfrm>
          <a:prstGeom prst="rect">
            <a:avLst/>
          </a:prstGeom>
          <a:noFill/>
        </p:spPr>
        <p:txBody>
          <a:bodyPr wrap="square" lIns="91440" tIns="45720" rIns="91440" bIns="45720" rtlCol="0" anchor="t">
            <a:spAutoFit/>
          </a:bodyPr>
          <a:lstStyle/>
          <a:p>
            <a:pPr marL="314325">
              <a:spcAft>
                <a:spcPts val="1200"/>
              </a:spcAft>
              <a:buClr>
                <a:schemeClr val="bg2"/>
              </a:buClr>
            </a:pPr>
            <a:r>
              <a:rPr lang="hu-HU" b="1" i="1" dirty="0">
                <a:solidFill>
                  <a:schemeClr val="accent6"/>
                </a:solidFill>
              </a:rPr>
              <a:t>The purpose of this Workshop </a:t>
            </a:r>
            <a:r>
              <a:rPr lang="hu-HU" i="1" dirty="0">
                <a:solidFill>
                  <a:schemeClr val="accent6"/>
                </a:solidFill>
              </a:rPr>
              <a:t>is </a:t>
            </a:r>
            <a:r>
              <a:rPr lang="hu-HU" i="1" dirty="0" err="1">
                <a:solidFill>
                  <a:schemeClr val="accent6"/>
                </a:solidFill>
              </a:rPr>
              <a:t>to</a:t>
            </a:r>
            <a:r>
              <a:rPr lang="hu-HU" i="1" dirty="0">
                <a:solidFill>
                  <a:schemeClr val="accent6"/>
                </a:solidFill>
              </a:rPr>
              <a:t> </a:t>
            </a:r>
            <a:r>
              <a:rPr lang="hu-HU" i="1" dirty="0" err="1">
                <a:solidFill>
                  <a:schemeClr val="accent6"/>
                </a:solidFill>
              </a:rPr>
              <a:t>gather</a:t>
            </a:r>
            <a:r>
              <a:rPr lang="hu-HU" i="1" dirty="0">
                <a:solidFill>
                  <a:schemeClr val="accent6"/>
                </a:solidFill>
              </a:rPr>
              <a:t> </a:t>
            </a:r>
            <a:r>
              <a:rPr lang="hu-HU" i="1" dirty="0" err="1">
                <a:solidFill>
                  <a:schemeClr val="accent6"/>
                </a:solidFill>
              </a:rPr>
              <a:t>all</a:t>
            </a:r>
            <a:r>
              <a:rPr lang="hu-HU" i="1" dirty="0">
                <a:solidFill>
                  <a:schemeClr val="accent6"/>
                </a:solidFill>
              </a:rPr>
              <a:t> </a:t>
            </a:r>
            <a:r>
              <a:rPr lang="hu-HU" i="1" dirty="0" err="1">
                <a:solidFill>
                  <a:schemeClr val="accent6"/>
                </a:solidFill>
              </a:rPr>
              <a:t>the</a:t>
            </a:r>
            <a:r>
              <a:rPr lang="hu-HU" i="1" dirty="0">
                <a:solidFill>
                  <a:schemeClr val="accent6"/>
                </a:solidFill>
              </a:rPr>
              <a:t> </a:t>
            </a:r>
            <a:r>
              <a:rPr lang="hu-HU" i="1" dirty="0" err="1">
                <a:solidFill>
                  <a:schemeClr val="accent6"/>
                </a:solidFill>
              </a:rPr>
              <a:t>relevant</a:t>
            </a:r>
            <a:r>
              <a:rPr lang="hu-HU" i="1" dirty="0">
                <a:solidFill>
                  <a:schemeClr val="accent6"/>
                </a:solidFill>
              </a:rPr>
              <a:t> </a:t>
            </a:r>
            <a:r>
              <a:rPr lang="hu-HU" i="1" dirty="0" err="1">
                <a:solidFill>
                  <a:schemeClr val="accent6"/>
                </a:solidFill>
              </a:rPr>
              <a:t>stakeholders</a:t>
            </a:r>
            <a:r>
              <a:rPr lang="hu-HU" i="1" dirty="0">
                <a:solidFill>
                  <a:schemeClr val="accent6"/>
                </a:solidFill>
              </a:rPr>
              <a:t> </a:t>
            </a:r>
            <a:r>
              <a:rPr lang="hu-HU" i="1" dirty="0" err="1">
                <a:solidFill>
                  <a:schemeClr val="accent6"/>
                </a:solidFill>
              </a:rPr>
              <a:t>from</a:t>
            </a:r>
            <a:r>
              <a:rPr lang="hu-HU" i="1" dirty="0">
                <a:solidFill>
                  <a:schemeClr val="accent6"/>
                </a:solidFill>
              </a:rPr>
              <a:t> </a:t>
            </a:r>
            <a:r>
              <a:rPr lang="hu-HU" i="1" dirty="0" err="1">
                <a:solidFill>
                  <a:schemeClr val="accent6"/>
                </a:solidFill>
              </a:rPr>
              <a:t>your</a:t>
            </a:r>
            <a:r>
              <a:rPr lang="hu-HU" i="1" dirty="0">
                <a:solidFill>
                  <a:schemeClr val="accent6"/>
                </a:solidFill>
              </a:rPr>
              <a:t> Country </a:t>
            </a:r>
            <a:r>
              <a:rPr lang="hu-HU" i="1" dirty="0" err="1">
                <a:solidFill>
                  <a:schemeClr val="accent6"/>
                </a:solidFill>
              </a:rPr>
              <a:t>to</a:t>
            </a:r>
            <a:r>
              <a:rPr lang="hu-HU" i="1" dirty="0">
                <a:solidFill>
                  <a:schemeClr val="accent6"/>
                </a:solidFill>
              </a:rPr>
              <a:t> be </a:t>
            </a:r>
            <a:r>
              <a:rPr lang="hu-HU" i="1" dirty="0" err="1">
                <a:solidFill>
                  <a:schemeClr val="accent6"/>
                </a:solidFill>
              </a:rPr>
              <a:t>able</a:t>
            </a:r>
            <a:r>
              <a:rPr lang="hu-HU" i="1" dirty="0">
                <a:solidFill>
                  <a:schemeClr val="accent6"/>
                </a:solidFill>
              </a:rPr>
              <a:t> </a:t>
            </a:r>
            <a:r>
              <a:rPr lang="hu-HU" i="1" dirty="0" err="1">
                <a:solidFill>
                  <a:schemeClr val="accent6"/>
                </a:solidFill>
              </a:rPr>
              <a:t>to</a:t>
            </a:r>
            <a:r>
              <a:rPr lang="hu-HU" i="1" dirty="0">
                <a:solidFill>
                  <a:schemeClr val="accent6"/>
                </a:solidFill>
              </a:rPr>
              <a:t> c</a:t>
            </a:r>
            <a:r>
              <a:rPr lang="en-US" i="1" dirty="0" err="1">
                <a:solidFill>
                  <a:schemeClr val="accent6"/>
                </a:solidFill>
              </a:rPr>
              <a:t>ome</a:t>
            </a:r>
            <a:r>
              <a:rPr lang="en-US" i="1" dirty="0">
                <a:solidFill>
                  <a:schemeClr val="accent6"/>
                </a:solidFill>
              </a:rPr>
              <a:t> to consensus on key design features o</a:t>
            </a:r>
            <a:r>
              <a:rPr lang="hu-HU" i="1" dirty="0">
                <a:solidFill>
                  <a:schemeClr val="accent6"/>
                </a:solidFill>
              </a:rPr>
              <a:t>n your National WE </a:t>
            </a:r>
            <a:r>
              <a:rPr lang="hu-HU" i="1" dirty="0" err="1">
                <a:solidFill>
                  <a:schemeClr val="accent6"/>
                </a:solidFill>
              </a:rPr>
              <a:t>Finance</a:t>
            </a:r>
            <a:r>
              <a:rPr lang="hu-HU" i="1" dirty="0">
                <a:solidFill>
                  <a:schemeClr val="accent6"/>
                </a:solidFill>
              </a:rPr>
              <a:t> </a:t>
            </a:r>
            <a:r>
              <a:rPr lang="hu-HU" i="1" dirty="0" err="1">
                <a:solidFill>
                  <a:schemeClr val="accent6"/>
                </a:solidFill>
              </a:rPr>
              <a:t>Code</a:t>
            </a:r>
            <a:r>
              <a:rPr lang="en-US" i="1" dirty="0">
                <a:solidFill>
                  <a:schemeClr val="accent6"/>
                </a:solidFill>
              </a:rPr>
              <a:t>. The content is organized in 4 sessions to facilitate discussion and decisions on:</a:t>
            </a:r>
            <a:endParaRPr lang="hu-HU" sz="1600" dirty="0">
              <a:solidFill>
                <a:schemeClr val="accent6"/>
              </a:solidFill>
            </a:endParaRPr>
          </a:p>
          <a:p>
            <a:pPr marL="600075" indent="-285750">
              <a:spcAft>
                <a:spcPts val="1200"/>
              </a:spcAft>
              <a:buFont typeface="Arial"/>
              <a:buChar char="•"/>
            </a:pPr>
            <a:r>
              <a:rPr lang="hu-HU" sz="1600" dirty="0">
                <a:solidFill>
                  <a:schemeClr val="accent6"/>
                </a:solidFill>
              </a:rPr>
              <a:t>Session 1: </a:t>
            </a:r>
            <a:r>
              <a:rPr lang="hu-HU" sz="1600" dirty="0" err="1">
                <a:solidFill>
                  <a:schemeClr val="accent6"/>
                </a:solidFill>
              </a:rPr>
              <a:t>Purpose</a:t>
            </a:r>
            <a:r>
              <a:rPr lang="hu-HU" sz="1600" dirty="0">
                <a:solidFill>
                  <a:schemeClr val="accent6"/>
                </a:solidFill>
              </a:rPr>
              <a:t> and </a:t>
            </a:r>
            <a:r>
              <a:rPr lang="hu-HU" sz="1600" dirty="0" err="1">
                <a:solidFill>
                  <a:schemeClr val="accent6"/>
                </a:solidFill>
              </a:rPr>
              <a:t>goals</a:t>
            </a:r>
            <a:r>
              <a:rPr lang="hu-HU" sz="1600" dirty="0">
                <a:solidFill>
                  <a:schemeClr val="accent6"/>
                </a:solidFill>
              </a:rPr>
              <a:t> of </a:t>
            </a:r>
            <a:r>
              <a:rPr lang="hu-HU" sz="1600" dirty="0" err="1">
                <a:solidFill>
                  <a:schemeClr val="accent6"/>
                </a:solidFill>
              </a:rPr>
              <a:t>the</a:t>
            </a:r>
            <a:r>
              <a:rPr lang="hu-HU" sz="1600" dirty="0">
                <a:solidFill>
                  <a:schemeClr val="accent6"/>
                </a:solidFill>
              </a:rPr>
              <a:t> National WE </a:t>
            </a:r>
            <a:r>
              <a:rPr lang="hu-HU" sz="1600" dirty="0" err="1">
                <a:solidFill>
                  <a:schemeClr val="accent6"/>
                </a:solidFill>
              </a:rPr>
              <a:t>Finance</a:t>
            </a:r>
            <a:r>
              <a:rPr lang="hu-HU" sz="1600" dirty="0">
                <a:solidFill>
                  <a:schemeClr val="accent6"/>
                </a:solidFill>
              </a:rPr>
              <a:t> </a:t>
            </a:r>
            <a:r>
              <a:rPr lang="hu-HU" sz="1600" dirty="0" err="1">
                <a:solidFill>
                  <a:schemeClr val="accent6"/>
                </a:solidFill>
              </a:rPr>
              <a:t>Code</a:t>
            </a:r>
            <a:endParaRPr lang="hu-HU" sz="1600" dirty="0" err="1">
              <a:solidFill>
                <a:schemeClr val="accent6"/>
              </a:solidFill>
              <a:cs typeface="Arial"/>
            </a:endParaRPr>
          </a:p>
          <a:p>
            <a:pPr marL="600075" indent="-285750">
              <a:spcAft>
                <a:spcPts val="1200"/>
              </a:spcAft>
              <a:buFont typeface="Arial"/>
              <a:buChar char="•"/>
            </a:pPr>
            <a:r>
              <a:rPr lang="hu-HU" sz="1600" dirty="0">
                <a:solidFill>
                  <a:schemeClr val="accent6"/>
                </a:solidFill>
              </a:rPr>
              <a:t>Session 2: </a:t>
            </a:r>
            <a:r>
              <a:rPr lang="hu-HU" sz="1600" err="1">
                <a:solidFill>
                  <a:schemeClr val="accent6"/>
                </a:solidFill>
              </a:rPr>
              <a:t>Governance</a:t>
            </a:r>
            <a:r>
              <a:rPr lang="hu-HU" sz="1600" dirty="0">
                <a:solidFill>
                  <a:schemeClr val="accent6"/>
                </a:solidFill>
              </a:rPr>
              <a:t> </a:t>
            </a:r>
            <a:r>
              <a:rPr lang="hu-HU" sz="1600" err="1">
                <a:solidFill>
                  <a:schemeClr val="accent6"/>
                </a:solidFill>
              </a:rPr>
              <a:t>structure</a:t>
            </a:r>
            <a:r>
              <a:rPr lang="hu-HU" sz="1600" dirty="0">
                <a:solidFill>
                  <a:schemeClr val="accent6"/>
                </a:solidFill>
              </a:rPr>
              <a:t> and </a:t>
            </a:r>
            <a:r>
              <a:rPr lang="hu-HU" sz="1600" err="1">
                <a:solidFill>
                  <a:schemeClr val="accent6"/>
                </a:solidFill>
              </a:rPr>
              <a:t>operating</a:t>
            </a:r>
            <a:r>
              <a:rPr lang="hu-HU" sz="1600" dirty="0">
                <a:solidFill>
                  <a:schemeClr val="accent6"/>
                </a:solidFill>
              </a:rPr>
              <a:t> </a:t>
            </a:r>
            <a:r>
              <a:rPr lang="hu-HU" sz="1600" err="1">
                <a:solidFill>
                  <a:schemeClr val="accent6"/>
                </a:solidFill>
              </a:rPr>
              <a:t>procedures</a:t>
            </a:r>
            <a:r>
              <a:rPr lang="hu-HU" sz="1600" dirty="0">
                <a:solidFill>
                  <a:schemeClr val="accent6"/>
                </a:solidFill>
              </a:rPr>
              <a:t> </a:t>
            </a:r>
            <a:endParaRPr lang="hu-HU" sz="1600">
              <a:solidFill>
                <a:schemeClr val="accent6"/>
              </a:solidFill>
              <a:cs typeface="Arial"/>
            </a:endParaRPr>
          </a:p>
          <a:p>
            <a:pPr marL="600075" indent="-285750">
              <a:spcAft>
                <a:spcPts val="1200"/>
              </a:spcAft>
              <a:buFont typeface="Arial"/>
              <a:buChar char="•"/>
            </a:pPr>
            <a:r>
              <a:rPr lang="hu-HU" sz="1600">
                <a:solidFill>
                  <a:schemeClr val="accent6"/>
                </a:solidFill>
              </a:rPr>
              <a:t>Session 3: </a:t>
            </a:r>
            <a:r>
              <a:rPr lang="hu-HU" sz="1600" err="1">
                <a:solidFill>
                  <a:schemeClr val="accent6"/>
                </a:solidFill>
              </a:rPr>
              <a:t>Recruitment</a:t>
            </a:r>
            <a:r>
              <a:rPr lang="hu-HU" sz="1600" dirty="0">
                <a:solidFill>
                  <a:schemeClr val="accent6"/>
                </a:solidFill>
              </a:rPr>
              <a:t> and </a:t>
            </a:r>
            <a:r>
              <a:rPr lang="hu-HU" sz="1600" err="1">
                <a:solidFill>
                  <a:schemeClr val="accent6"/>
                </a:solidFill>
              </a:rPr>
              <a:t>onboarding</a:t>
            </a:r>
            <a:r>
              <a:rPr lang="hu-HU" sz="1600" dirty="0">
                <a:solidFill>
                  <a:schemeClr val="accent6"/>
                </a:solidFill>
              </a:rPr>
              <a:t> </a:t>
            </a:r>
            <a:endParaRPr lang="hu-HU" sz="1600">
              <a:solidFill>
                <a:schemeClr val="accent6"/>
              </a:solidFill>
              <a:cs typeface="Arial"/>
            </a:endParaRPr>
          </a:p>
          <a:p>
            <a:pPr marL="600075" indent="-285750">
              <a:spcAft>
                <a:spcPts val="1200"/>
              </a:spcAft>
              <a:buClr>
                <a:schemeClr val="bg1"/>
              </a:buClr>
              <a:buFont typeface="Arial"/>
              <a:buChar char="•"/>
            </a:pPr>
            <a:r>
              <a:rPr lang="hu-HU" sz="1600" dirty="0">
                <a:solidFill>
                  <a:schemeClr val="accent6"/>
                </a:solidFill>
              </a:rPr>
              <a:t>Session 4: Data </a:t>
            </a:r>
            <a:r>
              <a:rPr lang="hu-HU" sz="1600" err="1">
                <a:solidFill>
                  <a:schemeClr val="accent6"/>
                </a:solidFill>
              </a:rPr>
              <a:t>collection</a:t>
            </a:r>
            <a:r>
              <a:rPr lang="hu-HU" sz="1600" dirty="0">
                <a:solidFill>
                  <a:schemeClr val="accent6"/>
                </a:solidFill>
              </a:rPr>
              <a:t> and </a:t>
            </a:r>
            <a:r>
              <a:rPr lang="hu-HU" sz="1600" err="1">
                <a:solidFill>
                  <a:schemeClr val="accent6"/>
                </a:solidFill>
              </a:rPr>
              <a:t>reporting</a:t>
            </a:r>
            <a:r>
              <a:rPr lang="hu-HU" sz="1600" dirty="0">
                <a:solidFill>
                  <a:schemeClr val="accent6"/>
                </a:solidFill>
              </a:rPr>
              <a:t> </a:t>
            </a:r>
            <a:r>
              <a:rPr lang="hu-HU" sz="1600" err="1">
                <a:solidFill>
                  <a:schemeClr val="accent6"/>
                </a:solidFill>
              </a:rPr>
              <a:t>mechanism</a:t>
            </a:r>
            <a:r>
              <a:rPr lang="hu-HU" sz="1600" dirty="0">
                <a:solidFill>
                  <a:schemeClr val="accent6"/>
                </a:solidFill>
              </a:rPr>
              <a:t> </a:t>
            </a:r>
            <a:endParaRPr lang="hu-HU" sz="1600" dirty="0">
              <a:solidFill>
                <a:schemeClr val="accent6"/>
              </a:solidFill>
              <a:cs typeface="Arial"/>
            </a:endParaRPr>
          </a:p>
          <a:p>
            <a:pPr>
              <a:buClr>
                <a:schemeClr val="bg1"/>
              </a:buClr>
            </a:pPr>
            <a:endParaRPr lang="hu-HU" sz="1600" i="1" dirty="0" err="1">
              <a:solidFill>
                <a:schemeClr val="accent6"/>
              </a:solidFill>
              <a:cs typeface="Arial"/>
            </a:endParaRPr>
          </a:p>
          <a:p>
            <a:r>
              <a:rPr lang="hu-HU" sz="1600" i="1" dirty="0" err="1">
                <a:solidFill>
                  <a:schemeClr val="accent6"/>
                </a:solidFill>
                <a:cs typeface="Arial"/>
              </a:rPr>
              <a:t>Within</a:t>
            </a:r>
            <a:r>
              <a:rPr lang="hu-HU" sz="1600" i="1" dirty="0">
                <a:solidFill>
                  <a:schemeClr val="accent6"/>
                </a:solidFill>
                <a:cs typeface="Arial"/>
              </a:rPr>
              <a:t> </a:t>
            </a:r>
            <a:r>
              <a:rPr lang="hu-HU" sz="1600" i="1" dirty="0" err="1">
                <a:solidFill>
                  <a:schemeClr val="accent6"/>
                </a:solidFill>
                <a:cs typeface="Arial"/>
              </a:rPr>
              <a:t>each</a:t>
            </a:r>
            <a:r>
              <a:rPr lang="hu-HU" sz="1600" i="1" dirty="0">
                <a:solidFill>
                  <a:schemeClr val="accent6"/>
                </a:solidFill>
                <a:cs typeface="Arial"/>
              </a:rPr>
              <a:t> session </a:t>
            </a:r>
            <a:r>
              <a:rPr lang="hu-HU" sz="1600" i="1" dirty="0" err="1">
                <a:solidFill>
                  <a:schemeClr val="accent6"/>
                </a:solidFill>
                <a:cs typeface="Arial"/>
              </a:rPr>
              <a:t>the</a:t>
            </a:r>
            <a:r>
              <a:rPr lang="hu-HU" sz="1600" i="1" dirty="0">
                <a:solidFill>
                  <a:schemeClr val="accent6"/>
                </a:solidFill>
                <a:cs typeface="Arial"/>
              </a:rPr>
              <a:t> </a:t>
            </a:r>
            <a:r>
              <a:rPr lang="hu-HU" sz="1600" i="1" dirty="0" err="1">
                <a:solidFill>
                  <a:schemeClr val="accent6"/>
                </a:solidFill>
                <a:cs typeface="Arial"/>
              </a:rPr>
              <a:t>materials</a:t>
            </a:r>
            <a:r>
              <a:rPr lang="hu-HU" sz="1600" i="1" dirty="0">
                <a:solidFill>
                  <a:schemeClr val="accent6"/>
                </a:solidFill>
                <a:cs typeface="Arial"/>
              </a:rPr>
              <a:t> </a:t>
            </a:r>
            <a:r>
              <a:rPr lang="hu-HU" sz="1600" i="1" dirty="0" err="1">
                <a:solidFill>
                  <a:schemeClr val="accent6"/>
                </a:solidFill>
                <a:cs typeface="Arial"/>
              </a:rPr>
              <a:t>include</a:t>
            </a:r>
            <a:r>
              <a:rPr lang="hu-HU" sz="1600" i="1" dirty="0">
                <a:solidFill>
                  <a:schemeClr val="accent6"/>
                </a:solidFill>
                <a:cs typeface="Arial"/>
              </a:rPr>
              <a:t>: </a:t>
            </a:r>
            <a:r>
              <a:rPr lang="hu-HU" sz="1600" dirty="0">
                <a:solidFill>
                  <a:schemeClr val="accent6"/>
                </a:solidFill>
                <a:ea typeface="+mn-lt"/>
                <a:cs typeface="+mn-lt"/>
              </a:rPr>
              <a:t>1) A </a:t>
            </a:r>
            <a:r>
              <a:rPr lang="hu-HU" sz="1600" dirty="0" err="1">
                <a:solidFill>
                  <a:schemeClr val="accent6"/>
                </a:solidFill>
                <a:ea typeface="+mn-lt"/>
                <a:cs typeface="+mn-lt"/>
              </a:rPr>
              <a:t>brief</a:t>
            </a:r>
            <a:r>
              <a:rPr lang="hu-HU" sz="1600" dirty="0">
                <a:solidFill>
                  <a:schemeClr val="accent6"/>
                </a:solidFill>
                <a:ea typeface="+mn-lt"/>
                <a:cs typeface="+mn-lt"/>
              </a:rPr>
              <a:t> </a:t>
            </a:r>
            <a:r>
              <a:rPr lang="hu-HU" sz="1600" dirty="0" err="1">
                <a:solidFill>
                  <a:schemeClr val="accent6"/>
                </a:solidFill>
                <a:ea typeface="+mn-lt"/>
                <a:cs typeface="+mn-lt"/>
              </a:rPr>
              <a:t>recap</a:t>
            </a:r>
            <a:r>
              <a:rPr lang="hu-HU" sz="1600" dirty="0">
                <a:solidFill>
                  <a:schemeClr val="accent6"/>
                </a:solidFill>
                <a:ea typeface="+mn-lt"/>
                <a:cs typeface="+mn-lt"/>
              </a:rPr>
              <a:t> of </a:t>
            </a:r>
            <a:r>
              <a:rPr lang="hu-HU" sz="1600" dirty="0" err="1">
                <a:solidFill>
                  <a:schemeClr val="accent6"/>
                </a:solidFill>
                <a:ea typeface="+mn-lt"/>
                <a:cs typeface="+mn-lt"/>
              </a:rPr>
              <a:t>the</a:t>
            </a:r>
            <a:r>
              <a:rPr lang="hu-HU" sz="1600" dirty="0">
                <a:solidFill>
                  <a:schemeClr val="accent6"/>
                </a:solidFill>
                <a:ea typeface="+mn-lt"/>
                <a:cs typeface="+mn-lt"/>
              </a:rPr>
              <a:t> </a:t>
            </a:r>
            <a:r>
              <a:rPr lang="hu-HU" sz="1600" dirty="0" err="1">
                <a:solidFill>
                  <a:schemeClr val="accent6"/>
                </a:solidFill>
                <a:ea typeface="+mn-lt"/>
                <a:cs typeface="+mn-lt"/>
              </a:rPr>
              <a:t>relevant</a:t>
            </a:r>
            <a:r>
              <a:rPr lang="hu-HU" sz="1600" dirty="0">
                <a:solidFill>
                  <a:schemeClr val="accent6"/>
                </a:solidFill>
                <a:ea typeface="+mn-lt"/>
                <a:cs typeface="+mn-lt"/>
              </a:rPr>
              <a:t> </a:t>
            </a:r>
            <a:r>
              <a:rPr lang="hu-HU" sz="1600" dirty="0" err="1">
                <a:solidFill>
                  <a:schemeClr val="accent6"/>
                </a:solidFill>
                <a:ea typeface="+mn-lt"/>
                <a:cs typeface="+mn-lt"/>
              </a:rPr>
              <a:t>Code</a:t>
            </a:r>
            <a:r>
              <a:rPr lang="hu-HU" sz="1600" dirty="0">
                <a:solidFill>
                  <a:schemeClr val="accent6"/>
                </a:solidFill>
                <a:ea typeface="+mn-lt"/>
                <a:cs typeface="+mn-lt"/>
              </a:rPr>
              <a:t> </a:t>
            </a:r>
            <a:r>
              <a:rPr lang="hu-HU" sz="1600" dirty="0" err="1">
                <a:solidFill>
                  <a:schemeClr val="accent6"/>
                </a:solidFill>
                <a:ea typeface="+mn-lt"/>
                <a:cs typeface="+mn-lt"/>
              </a:rPr>
              <a:t>guidance</a:t>
            </a:r>
            <a:r>
              <a:rPr lang="hu-HU" sz="1600" dirty="0">
                <a:solidFill>
                  <a:schemeClr val="accent6"/>
                </a:solidFill>
                <a:ea typeface="+mn-lt"/>
                <a:cs typeface="+mn-lt"/>
              </a:rPr>
              <a:t> 2) </a:t>
            </a:r>
            <a:r>
              <a:rPr lang="hu-HU" sz="1600" dirty="0" err="1">
                <a:solidFill>
                  <a:schemeClr val="accent6"/>
                </a:solidFill>
                <a:ea typeface="+mn-lt"/>
                <a:cs typeface="+mn-lt"/>
              </a:rPr>
              <a:t>Slides</a:t>
            </a:r>
            <a:r>
              <a:rPr lang="hu-HU" sz="1600" dirty="0">
                <a:solidFill>
                  <a:schemeClr val="accent6"/>
                </a:solidFill>
                <a:ea typeface="+mn-lt"/>
                <a:cs typeface="+mn-lt"/>
              </a:rPr>
              <a:t> </a:t>
            </a:r>
            <a:r>
              <a:rPr lang="hu-HU" sz="1600" dirty="0" err="1">
                <a:solidFill>
                  <a:schemeClr val="accent6"/>
                </a:solidFill>
                <a:ea typeface="+mn-lt"/>
                <a:cs typeface="+mn-lt"/>
              </a:rPr>
              <a:t>with</a:t>
            </a:r>
            <a:r>
              <a:rPr lang="hu-HU" sz="1600" dirty="0">
                <a:solidFill>
                  <a:schemeClr val="accent6"/>
                </a:solidFill>
                <a:ea typeface="+mn-lt"/>
                <a:cs typeface="+mn-lt"/>
              </a:rPr>
              <a:t> </a:t>
            </a:r>
            <a:r>
              <a:rPr lang="hu-HU" sz="1600" dirty="0" err="1">
                <a:solidFill>
                  <a:schemeClr val="accent6"/>
                </a:solidFill>
                <a:ea typeface="+mn-lt"/>
                <a:cs typeface="+mn-lt"/>
              </a:rPr>
              <a:t>key</a:t>
            </a:r>
            <a:r>
              <a:rPr lang="hu-HU" sz="1600" dirty="0">
                <a:solidFill>
                  <a:schemeClr val="accent6"/>
                </a:solidFill>
                <a:ea typeface="+mn-lt"/>
                <a:cs typeface="+mn-lt"/>
              </a:rPr>
              <a:t> </a:t>
            </a:r>
            <a:r>
              <a:rPr lang="hu-HU" sz="1600" dirty="0" err="1">
                <a:solidFill>
                  <a:schemeClr val="accent6"/>
                </a:solidFill>
                <a:ea typeface="+mn-lt"/>
                <a:cs typeface="+mn-lt"/>
              </a:rPr>
              <a:t>questions</a:t>
            </a:r>
            <a:r>
              <a:rPr lang="hu-HU" sz="1600" dirty="0">
                <a:solidFill>
                  <a:schemeClr val="accent6"/>
                </a:solidFill>
                <a:ea typeface="+mn-lt"/>
                <a:cs typeface="+mn-lt"/>
              </a:rPr>
              <a:t> and </a:t>
            </a:r>
            <a:r>
              <a:rPr lang="hu-HU" sz="1600" dirty="0" err="1">
                <a:solidFill>
                  <a:schemeClr val="accent6"/>
                </a:solidFill>
                <a:ea typeface="+mn-lt"/>
                <a:cs typeface="+mn-lt"/>
              </a:rPr>
              <a:t>decisions</a:t>
            </a:r>
            <a:r>
              <a:rPr lang="hu-HU" sz="1600" dirty="0">
                <a:solidFill>
                  <a:schemeClr val="accent6"/>
                </a:solidFill>
                <a:ea typeface="+mn-lt"/>
                <a:cs typeface="+mn-lt"/>
              </a:rPr>
              <a:t> </a:t>
            </a:r>
            <a:r>
              <a:rPr lang="hu-HU" sz="1600" dirty="0" err="1">
                <a:solidFill>
                  <a:schemeClr val="accent6"/>
                </a:solidFill>
                <a:ea typeface="+mn-lt"/>
                <a:cs typeface="+mn-lt"/>
              </a:rPr>
              <a:t>to</a:t>
            </a:r>
            <a:r>
              <a:rPr lang="hu-HU" sz="1600" dirty="0">
                <a:solidFill>
                  <a:schemeClr val="accent6"/>
                </a:solidFill>
                <a:ea typeface="+mn-lt"/>
                <a:cs typeface="+mn-lt"/>
              </a:rPr>
              <a:t> be </a:t>
            </a:r>
            <a:r>
              <a:rPr lang="hu-HU" sz="1600" dirty="0" err="1">
                <a:solidFill>
                  <a:schemeClr val="accent6"/>
                </a:solidFill>
                <a:ea typeface="+mn-lt"/>
                <a:cs typeface="+mn-lt"/>
              </a:rPr>
              <a:t>discussed</a:t>
            </a:r>
            <a:r>
              <a:rPr lang="hu-HU" sz="1600" dirty="0">
                <a:solidFill>
                  <a:schemeClr val="accent6"/>
                </a:solidFill>
                <a:ea typeface="+mn-lt"/>
                <a:cs typeface="+mn-lt"/>
              </a:rPr>
              <a:t> </a:t>
            </a:r>
            <a:r>
              <a:rPr lang="hu-HU" sz="1600" dirty="0" err="1">
                <a:solidFill>
                  <a:schemeClr val="accent6"/>
                </a:solidFill>
                <a:ea typeface="+mn-lt"/>
                <a:cs typeface="+mn-lt"/>
              </a:rPr>
              <a:t>with</a:t>
            </a:r>
            <a:r>
              <a:rPr lang="hu-HU" sz="1600" dirty="0">
                <a:solidFill>
                  <a:schemeClr val="accent6"/>
                </a:solidFill>
                <a:ea typeface="+mn-lt"/>
                <a:cs typeface="+mn-lt"/>
              </a:rPr>
              <a:t> </a:t>
            </a:r>
            <a:r>
              <a:rPr lang="hu-HU" sz="1600" dirty="0" err="1">
                <a:solidFill>
                  <a:schemeClr val="accent6"/>
                </a:solidFill>
                <a:ea typeface="+mn-lt"/>
                <a:cs typeface="+mn-lt"/>
              </a:rPr>
              <a:t>the</a:t>
            </a:r>
            <a:r>
              <a:rPr lang="hu-HU" sz="1600" dirty="0">
                <a:solidFill>
                  <a:schemeClr val="accent6"/>
                </a:solidFill>
                <a:ea typeface="+mn-lt"/>
                <a:cs typeface="+mn-lt"/>
              </a:rPr>
              <a:t> </a:t>
            </a:r>
            <a:r>
              <a:rPr lang="hu-HU" sz="1600" dirty="0" err="1">
                <a:solidFill>
                  <a:schemeClr val="accent6"/>
                </a:solidFill>
                <a:ea typeface="+mn-lt"/>
                <a:cs typeface="+mn-lt"/>
              </a:rPr>
              <a:t>group</a:t>
            </a:r>
            <a:r>
              <a:rPr lang="hu-HU" sz="1600" dirty="0">
                <a:solidFill>
                  <a:schemeClr val="accent6"/>
                </a:solidFill>
                <a:ea typeface="+mn-lt"/>
                <a:cs typeface="+mn-lt"/>
              </a:rPr>
              <a:t>, </a:t>
            </a:r>
            <a:r>
              <a:rPr lang="hu-HU" sz="1600" dirty="0" err="1">
                <a:solidFill>
                  <a:schemeClr val="accent6"/>
                </a:solidFill>
                <a:ea typeface="+mn-lt"/>
                <a:cs typeface="+mn-lt"/>
              </a:rPr>
              <a:t>including</a:t>
            </a:r>
            <a:r>
              <a:rPr lang="hu-HU" sz="1600" dirty="0">
                <a:solidFill>
                  <a:schemeClr val="accent6"/>
                </a:solidFill>
                <a:ea typeface="+mn-lt"/>
                <a:cs typeface="+mn-lt"/>
              </a:rPr>
              <a:t> </a:t>
            </a:r>
            <a:r>
              <a:rPr lang="hu-HU" sz="1600" dirty="0" err="1">
                <a:solidFill>
                  <a:schemeClr val="accent6"/>
                </a:solidFill>
                <a:ea typeface="+mn-lt"/>
                <a:cs typeface="+mn-lt"/>
              </a:rPr>
              <a:t>sample</a:t>
            </a:r>
            <a:r>
              <a:rPr lang="hu-HU" sz="1600" dirty="0">
                <a:solidFill>
                  <a:schemeClr val="accent6"/>
                </a:solidFill>
                <a:ea typeface="+mn-lt"/>
                <a:cs typeface="+mn-lt"/>
              </a:rPr>
              <a:t> </a:t>
            </a:r>
            <a:r>
              <a:rPr lang="hu-HU" sz="1600" dirty="0" err="1">
                <a:solidFill>
                  <a:schemeClr val="accent6"/>
                </a:solidFill>
                <a:ea typeface="+mn-lt"/>
                <a:cs typeface="+mn-lt"/>
              </a:rPr>
              <a:t>answers</a:t>
            </a:r>
            <a:r>
              <a:rPr lang="hu-HU" sz="1600" dirty="0">
                <a:solidFill>
                  <a:schemeClr val="accent6"/>
                </a:solidFill>
                <a:ea typeface="+mn-lt"/>
                <a:cs typeface="+mn-lt"/>
              </a:rPr>
              <a:t>, and 3) </a:t>
            </a:r>
            <a:r>
              <a:rPr lang="hu-HU" sz="1600" dirty="0" err="1">
                <a:solidFill>
                  <a:schemeClr val="accent6"/>
                </a:solidFill>
                <a:ea typeface="+mn-lt"/>
                <a:cs typeface="+mn-lt"/>
              </a:rPr>
              <a:t>Slides</a:t>
            </a:r>
            <a:r>
              <a:rPr lang="hu-HU" sz="1600" dirty="0">
                <a:solidFill>
                  <a:schemeClr val="accent6"/>
                </a:solidFill>
                <a:ea typeface="+mn-lt"/>
                <a:cs typeface="+mn-lt"/>
              </a:rPr>
              <a:t> </a:t>
            </a:r>
            <a:r>
              <a:rPr lang="hu-HU" sz="1600" dirty="0" err="1">
                <a:solidFill>
                  <a:schemeClr val="accent6"/>
                </a:solidFill>
                <a:ea typeface="+mn-lt"/>
                <a:cs typeface="+mn-lt"/>
              </a:rPr>
              <a:t>to</a:t>
            </a:r>
            <a:r>
              <a:rPr lang="hu-HU" sz="1600" dirty="0">
                <a:solidFill>
                  <a:schemeClr val="accent6"/>
                </a:solidFill>
                <a:ea typeface="+mn-lt"/>
                <a:cs typeface="+mn-lt"/>
              </a:rPr>
              <a:t> </a:t>
            </a:r>
            <a:r>
              <a:rPr lang="hu-HU" sz="1600" dirty="0" err="1">
                <a:solidFill>
                  <a:schemeClr val="accent6"/>
                </a:solidFill>
                <a:ea typeface="+mn-lt"/>
                <a:cs typeface="+mn-lt"/>
              </a:rPr>
              <a:t>record</a:t>
            </a:r>
            <a:r>
              <a:rPr lang="hu-HU" sz="1600" dirty="0">
                <a:solidFill>
                  <a:schemeClr val="accent6"/>
                </a:solidFill>
                <a:ea typeface="+mn-lt"/>
                <a:cs typeface="+mn-lt"/>
              </a:rPr>
              <a:t> </a:t>
            </a:r>
            <a:r>
              <a:rPr lang="hu-HU" sz="1600" dirty="0" err="1">
                <a:solidFill>
                  <a:schemeClr val="accent6"/>
                </a:solidFill>
                <a:ea typeface="+mn-lt"/>
                <a:cs typeface="+mn-lt"/>
              </a:rPr>
              <a:t>the</a:t>
            </a:r>
            <a:r>
              <a:rPr lang="hu-HU" sz="1600" dirty="0">
                <a:solidFill>
                  <a:schemeClr val="accent6"/>
                </a:solidFill>
                <a:ea typeface="+mn-lt"/>
                <a:cs typeface="+mn-lt"/>
              </a:rPr>
              <a:t> </a:t>
            </a:r>
            <a:r>
              <a:rPr lang="hu-HU" sz="1600" dirty="0" err="1">
                <a:solidFill>
                  <a:schemeClr val="accent6"/>
                </a:solidFill>
                <a:ea typeface="+mn-lt"/>
                <a:cs typeface="+mn-lt"/>
              </a:rPr>
              <a:t>group's</a:t>
            </a:r>
            <a:r>
              <a:rPr lang="hu-HU" sz="1600" dirty="0">
                <a:solidFill>
                  <a:schemeClr val="accent6"/>
                </a:solidFill>
                <a:ea typeface="+mn-lt"/>
                <a:cs typeface="+mn-lt"/>
              </a:rPr>
              <a:t> </a:t>
            </a:r>
            <a:r>
              <a:rPr lang="hu-HU" sz="1600" dirty="0" err="1">
                <a:solidFill>
                  <a:schemeClr val="accent6"/>
                </a:solidFill>
                <a:ea typeface="+mn-lt"/>
                <a:cs typeface="+mn-lt"/>
              </a:rPr>
              <a:t>decisions</a:t>
            </a:r>
            <a:r>
              <a:rPr lang="hu-HU" sz="1600" dirty="0">
                <a:solidFill>
                  <a:schemeClr val="accent6"/>
                </a:solidFill>
                <a:ea typeface="+mn-lt"/>
                <a:cs typeface="+mn-lt"/>
              </a:rPr>
              <a:t> </a:t>
            </a:r>
            <a:r>
              <a:rPr lang="hu-HU" sz="1600" dirty="0" err="1">
                <a:solidFill>
                  <a:schemeClr val="accent6"/>
                </a:solidFill>
                <a:ea typeface="+mn-lt"/>
                <a:cs typeface="+mn-lt"/>
              </a:rPr>
              <a:t>on</a:t>
            </a:r>
            <a:r>
              <a:rPr lang="hu-HU" sz="1600" dirty="0">
                <a:solidFill>
                  <a:schemeClr val="accent6"/>
                </a:solidFill>
                <a:ea typeface="+mn-lt"/>
                <a:cs typeface="+mn-lt"/>
              </a:rPr>
              <a:t> </a:t>
            </a:r>
            <a:r>
              <a:rPr lang="hu-HU" sz="1600" dirty="0" err="1">
                <a:solidFill>
                  <a:schemeClr val="accent6"/>
                </a:solidFill>
                <a:ea typeface="+mn-lt"/>
                <a:cs typeface="+mn-lt"/>
              </a:rPr>
              <a:t>each</a:t>
            </a:r>
            <a:r>
              <a:rPr lang="hu-HU" sz="1600" dirty="0">
                <a:solidFill>
                  <a:schemeClr val="accent6"/>
                </a:solidFill>
                <a:ea typeface="+mn-lt"/>
                <a:cs typeface="+mn-lt"/>
              </a:rPr>
              <a:t> of </a:t>
            </a:r>
            <a:r>
              <a:rPr lang="hu-HU" sz="1600" dirty="0" err="1">
                <a:solidFill>
                  <a:schemeClr val="accent6"/>
                </a:solidFill>
                <a:ea typeface="+mn-lt"/>
                <a:cs typeface="+mn-lt"/>
              </a:rPr>
              <a:t>the</a:t>
            </a:r>
            <a:r>
              <a:rPr lang="hu-HU" sz="1600" dirty="0">
                <a:solidFill>
                  <a:schemeClr val="accent6"/>
                </a:solidFill>
                <a:ea typeface="+mn-lt"/>
                <a:cs typeface="+mn-lt"/>
              </a:rPr>
              <a:t> </a:t>
            </a:r>
            <a:r>
              <a:rPr lang="hu-HU" sz="1600" dirty="0" err="1">
                <a:solidFill>
                  <a:schemeClr val="accent6"/>
                </a:solidFill>
                <a:ea typeface="+mn-lt"/>
                <a:cs typeface="+mn-lt"/>
              </a:rPr>
              <a:t>key</a:t>
            </a:r>
            <a:r>
              <a:rPr lang="hu-HU" sz="1600" dirty="0">
                <a:solidFill>
                  <a:schemeClr val="accent6"/>
                </a:solidFill>
                <a:ea typeface="+mn-lt"/>
                <a:cs typeface="+mn-lt"/>
              </a:rPr>
              <a:t> </a:t>
            </a:r>
            <a:r>
              <a:rPr lang="hu-HU" sz="1600" dirty="0" err="1">
                <a:solidFill>
                  <a:schemeClr val="accent6"/>
                </a:solidFill>
                <a:ea typeface="+mn-lt"/>
                <a:cs typeface="+mn-lt"/>
              </a:rPr>
              <a:t>questions</a:t>
            </a:r>
            <a:endParaRPr lang="hu-HU" sz="1600" i="1" dirty="0">
              <a:solidFill>
                <a:schemeClr val="accent6"/>
              </a:solidFill>
              <a:cs typeface="Arial"/>
            </a:endParaRPr>
          </a:p>
          <a:p>
            <a:endParaRPr lang="hu-HU" sz="1600" i="1" dirty="0">
              <a:solidFill>
                <a:schemeClr val="accent6"/>
              </a:solidFill>
            </a:endParaRPr>
          </a:p>
          <a:p>
            <a:r>
              <a:rPr lang="hu-HU" sz="1600" i="1" dirty="0" err="1">
                <a:solidFill>
                  <a:schemeClr val="accent6"/>
                </a:solidFill>
              </a:rPr>
              <a:t>Ultimately</a:t>
            </a:r>
            <a:r>
              <a:rPr lang="hu-HU" sz="1600" i="1" dirty="0">
                <a:solidFill>
                  <a:schemeClr val="accent6"/>
                </a:solidFill>
              </a:rPr>
              <a:t>, </a:t>
            </a:r>
            <a:r>
              <a:rPr lang="hu-HU" sz="1600" i="1" dirty="0" err="1">
                <a:solidFill>
                  <a:schemeClr val="accent6"/>
                </a:solidFill>
              </a:rPr>
              <a:t>the</a:t>
            </a:r>
            <a:r>
              <a:rPr lang="hu-HU" sz="1600" i="1" dirty="0">
                <a:solidFill>
                  <a:schemeClr val="accent6"/>
                </a:solidFill>
              </a:rPr>
              <a:t> </a:t>
            </a:r>
            <a:r>
              <a:rPr lang="hu-HU" sz="1600" i="1" dirty="0" err="1">
                <a:solidFill>
                  <a:schemeClr val="accent6"/>
                </a:solidFill>
              </a:rPr>
              <a:t>consensus</a:t>
            </a:r>
            <a:r>
              <a:rPr lang="hu-HU" sz="1600" i="1" dirty="0">
                <a:solidFill>
                  <a:schemeClr val="accent6"/>
                </a:solidFill>
              </a:rPr>
              <a:t> </a:t>
            </a:r>
            <a:r>
              <a:rPr lang="hu-HU" sz="1600" i="1" dirty="0" err="1">
                <a:solidFill>
                  <a:schemeClr val="accent6"/>
                </a:solidFill>
              </a:rPr>
              <a:t>you</a:t>
            </a:r>
            <a:r>
              <a:rPr lang="hu-HU" sz="1600" i="1" dirty="0">
                <a:solidFill>
                  <a:schemeClr val="accent6"/>
                </a:solidFill>
              </a:rPr>
              <a:t> </a:t>
            </a:r>
            <a:r>
              <a:rPr lang="hu-HU" sz="1600" i="1" dirty="0" err="1">
                <a:solidFill>
                  <a:schemeClr val="accent6"/>
                </a:solidFill>
              </a:rPr>
              <a:t>come</a:t>
            </a:r>
            <a:r>
              <a:rPr lang="hu-HU" sz="1600" i="1" dirty="0">
                <a:solidFill>
                  <a:schemeClr val="accent6"/>
                </a:solidFill>
              </a:rPr>
              <a:t> </a:t>
            </a:r>
            <a:r>
              <a:rPr lang="hu-HU" sz="1600" i="1" dirty="0" err="1">
                <a:solidFill>
                  <a:schemeClr val="accent6"/>
                </a:solidFill>
              </a:rPr>
              <a:t>to</a:t>
            </a:r>
            <a:r>
              <a:rPr lang="hu-HU" sz="1600" i="1" dirty="0">
                <a:solidFill>
                  <a:schemeClr val="accent6"/>
                </a:solidFill>
              </a:rPr>
              <a:t> in </a:t>
            </a:r>
            <a:r>
              <a:rPr lang="hu-HU" sz="1600" i="1" dirty="0" err="1">
                <a:solidFill>
                  <a:schemeClr val="accent6"/>
                </a:solidFill>
              </a:rPr>
              <a:t>these</a:t>
            </a:r>
            <a:r>
              <a:rPr lang="hu-HU" sz="1600" i="1" dirty="0">
                <a:solidFill>
                  <a:schemeClr val="accent6"/>
                </a:solidFill>
              </a:rPr>
              <a:t> session(s) </a:t>
            </a:r>
            <a:r>
              <a:rPr lang="hu-HU" sz="1600" i="1" dirty="0" err="1">
                <a:solidFill>
                  <a:schemeClr val="accent6"/>
                </a:solidFill>
              </a:rPr>
              <a:t>can</a:t>
            </a:r>
            <a:r>
              <a:rPr lang="hu-HU" sz="1600" i="1" dirty="0">
                <a:solidFill>
                  <a:schemeClr val="accent6"/>
                </a:solidFill>
              </a:rPr>
              <a:t> be </a:t>
            </a:r>
            <a:r>
              <a:rPr lang="hu-HU" sz="1600" i="1" dirty="0" err="1">
                <a:solidFill>
                  <a:schemeClr val="accent6"/>
                </a:solidFill>
              </a:rPr>
              <a:t>leveraged</a:t>
            </a:r>
            <a:r>
              <a:rPr lang="hu-HU" sz="1600" i="1" dirty="0">
                <a:solidFill>
                  <a:schemeClr val="accent6"/>
                </a:solidFill>
              </a:rPr>
              <a:t> in a</a:t>
            </a:r>
            <a:r>
              <a:rPr lang="en-US" sz="1600" i="1" dirty="0">
                <a:solidFill>
                  <a:schemeClr val="accent6"/>
                </a:solidFill>
              </a:rPr>
              <a:t> document that codifies the framework for the in-country Code, meeting the global Code requirements and customizing it to country context</a:t>
            </a:r>
            <a:r>
              <a:rPr lang="hu-HU" sz="1600" i="1" dirty="0">
                <a:solidFill>
                  <a:schemeClr val="accent6"/>
                </a:solidFill>
              </a:rPr>
              <a:t> – </a:t>
            </a:r>
            <a:r>
              <a:rPr lang="hu-HU" sz="1600" i="1" dirty="0" err="1">
                <a:solidFill>
                  <a:schemeClr val="accent6"/>
                </a:solidFill>
              </a:rPr>
              <a:t>called</a:t>
            </a:r>
            <a:r>
              <a:rPr lang="hu-HU" sz="1600" i="1" dirty="0">
                <a:solidFill>
                  <a:schemeClr val="accent6"/>
                </a:solidFill>
              </a:rPr>
              <a:t> a National Charter.</a:t>
            </a:r>
            <a:endParaRPr lang="en-GB" sz="1600" i="1">
              <a:solidFill>
                <a:schemeClr val="accent6"/>
              </a:solidFill>
              <a:cs typeface="Arial"/>
            </a:endParaRPr>
          </a:p>
          <a:p>
            <a:pPr marL="314325"/>
            <a:endParaRPr lang="hu-HU" sz="1600" i="1" dirty="0">
              <a:solidFill>
                <a:schemeClr val="accent6"/>
              </a:solidFill>
              <a:cs typeface="Arial"/>
            </a:endParaRPr>
          </a:p>
          <a:p>
            <a:pPr marL="314325"/>
            <a:endParaRPr lang="hu-HU" sz="1600" i="1" dirty="0">
              <a:solidFill>
                <a:schemeClr val="accent6"/>
              </a:solidFill>
              <a:cs typeface="Arial"/>
            </a:endParaRPr>
          </a:p>
          <a:p>
            <a:pPr marL="314325"/>
            <a:endParaRPr lang="en-GB" sz="1600" i="1">
              <a:solidFill>
                <a:schemeClr val="accent6"/>
              </a:solidFill>
              <a:cs typeface="Arial"/>
            </a:endParaRPr>
          </a:p>
          <a:p>
            <a:pPr marL="314325"/>
            <a:endParaRPr lang="en-GB" sz="1600" i="1" dirty="0">
              <a:solidFill>
                <a:schemeClr val="accent6"/>
              </a:solidFill>
              <a:cs typeface="Arial"/>
            </a:endParaRPr>
          </a:p>
          <a:p>
            <a:pPr marL="314325"/>
            <a:endParaRPr lang="en-GB" sz="1600" i="1" dirty="0">
              <a:solidFill>
                <a:schemeClr val="accent6"/>
              </a:solidFill>
              <a:cs typeface="Arial"/>
            </a:endParaRPr>
          </a:p>
          <a:p>
            <a:pPr marL="314325">
              <a:buClr>
                <a:srgbClr val="FFFFFF"/>
              </a:buClr>
            </a:pPr>
            <a:endParaRPr lang="hu-HU" sz="1600" i="1" dirty="0">
              <a:solidFill>
                <a:schemeClr val="accent6"/>
              </a:solidFill>
              <a:cs typeface="Arial"/>
            </a:endParaRPr>
          </a:p>
          <a:p>
            <a:pPr marL="314325"/>
            <a:endParaRPr lang="hu-HU" sz="1600" i="1" dirty="0">
              <a:solidFill>
                <a:schemeClr val="accent6"/>
              </a:solidFill>
              <a:cs typeface="Arial"/>
            </a:endParaRPr>
          </a:p>
          <a:p>
            <a:pPr marL="314325">
              <a:spcAft>
                <a:spcPts val="1200"/>
              </a:spcAft>
              <a:buClr>
                <a:srgbClr val="3F3F3F"/>
              </a:buClr>
            </a:pPr>
            <a:endParaRPr lang="hu-HU" sz="1600" i="1" dirty="0">
              <a:solidFill>
                <a:schemeClr val="accent6"/>
              </a:solidFill>
              <a:cs typeface="Arial"/>
            </a:endParaRPr>
          </a:p>
          <a:p>
            <a:endParaRPr lang="en-GB" dirty="0">
              <a:solidFill>
                <a:schemeClr val="accent6"/>
              </a:solidFill>
              <a:cs typeface="Arial"/>
            </a:endParaRPr>
          </a:p>
        </p:txBody>
      </p:sp>
      <p:sp>
        <p:nvSpPr>
          <p:cNvPr id="7" name="Google Shape;2318;p120">
            <a:extLst>
              <a:ext uri="{FF2B5EF4-FFF2-40B4-BE49-F238E27FC236}">
                <a16:creationId xmlns:a16="http://schemas.microsoft.com/office/drawing/2014/main" id="{517BF135-E2E0-38BA-332D-DCE358B77BDC}"/>
              </a:ext>
            </a:extLst>
          </p:cNvPr>
          <p:cNvSpPr txBox="1"/>
          <p:nvPr/>
        </p:nvSpPr>
        <p:spPr>
          <a:xfrm>
            <a:off x="8133291" y="6135727"/>
            <a:ext cx="4073346" cy="1257333"/>
          </a:xfrm>
          <a:prstGeom prst="rect">
            <a:avLst/>
          </a:prstGeom>
          <a:noFill/>
          <a:ln>
            <a:noFill/>
          </a:ln>
        </p:spPr>
        <p:txBody>
          <a:bodyPr spcFirstLastPara="1" wrap="square" lIns="0" tIns="0" rIns="0" bIns="0" anchor="t" anchorCtr="0">
            <a:noAutofit/>
          </a:bodyPr>
          <a:lstStyle/>
          <a:p>
            <a:pPr marL="228600">
              <a:lnSpc>
                <a:spcPct val="150000"/>
              </a:lnSpc>
              <a:buClr>
                <a:srgbClr val="713030"/>
              </a:buClr>
              <a:buSzPts val="1867"/>
              <a:defRPr/>
            </a:pPr>
            <a:r>
              <a:rPr lang="en-US" sz="1200" b="1" i="0" u="none" strike="noStrike" dirty="0">
                <a:solidFill>
                  <a:schemeClr val="accent6"/>
                </a:solidFill>
                <a:effectLst/>
                <a:latin typeface="Lato"/>
                <a:ea typeface="Lato"/>
                <a:cs typeface="Lato"/>
              </a:rPr>
              <a:t>Workshop in A Box</a:t>
            </a:r>
            <a:r>
              <a:rPr lang="en-US" sz="1200" b="1" dirty="0">
                <a:solidFill>
                  <a:schemeClr val="accent6"/>
                </a:solidFill>
                <a:latin typeface="Lato"/>
                <a:ea typeface="Lato"/>
                <a:cs typeface="Lato"/>
              </a:rPr>
              <a:t>: Module 1 WE Finance Code Introduction</a:t>
            </a:r>
            <a:endParaRPr lang="en-GB" sz="1200" b="1" i="0" dirty="0">
              <a:solidFill>
                <a:schemeClr val="accent6"/>
              </a:solidFill>
              <a:effectLst/>
              <a:latin typeface="Lato" panose="020F0502020204030203" pitchFamily="34" charset="0"/>
            </a:endParaRPr>
          </a:p>
        </p:txBody>
      </p:sp>
      <p:pic>
        <p:nvPicPr>
          <p:cNvPr id="8" name="Graphic 3" descr="Tools with solid fill">
            <a:extLst>
              <a:ext uri="{FF2B5EF4-FFF2-40B4-BE49-F238E27FC236}">
                <a16:creationId xmlns:a16="http://schemas.microsoft.com/office/drawing/2014/main" id="{9F25D542-E2EF-E92E-337E-808484EACF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5030" y="6174692"/>
            <a:ext cx="486988" cy="489801"/>
          </a:xfrm>
          <a:prstGeom prst="rect">
            <a:avLst/>
          </a:prstGeom>
        </p:spPr>
      </p:pic>
      <p:sp>
        <p:nvSpPr>
          <p:cNvPr id="3" name="TextBox 2">
            <a:extLst>
              <a:ext uri="{FF2B5EF4-FFF2-40B4-BE49-F238E27FC236}">
                <a16:creationId xmlns:a16="http://schemas.microsoft.com/office/drawing/2014/main" id="{A319B6D9-95AA-95C0-86C0-E71DB81CC2C9}"/>
              </a:ext>
            </a:extLst>
          </p:cNvPr>
          <p:cNvSpPr txBox="1"/>
          <p:nvPr/>
        </p:nvSpPr>
        <p:spPr>
          <a:xfrm>
            <a:off x="4346407" y="6211994"/>
            <a:ext cx="3338623" cy="307777"/>
          </a:xfrm>
          <a:prstGeom prst="rect">
            <a:avLst/>
          </a:prstGeom>
          <a:noFill/>
        </p:spPr>
        <p:txBody>
          <a:bodyPr wrap="square" lIns="91440" tIns="45720" rIns="91440" bIns="45720" rtlCol="0" anchor="t">
            <a:spAutoFit/>
          </a:bodyPr>
          <a:lstStyle/>
          <a:p>
            <a:pPr algn="r"/>
            <a:r>
              <a:rPr lang="hu-HU" sz="1400" b="1" dirty="0">
                <a:solidFill>
                  <a:schemeClr val="accent6"/>
                </a:solidFill>
              </a:rPr>
              <a:t>Relevant available resources:</a:t>
            </a:r>
            <a:endParaRPr lang="en-GB" sz="1400" b="1">
              <a:solidFill>
                <a:schemeClr val="accent6"/>
              </a:solidFill>
              <a:cs typeface="Arial"/>
            </a:endParaRPr>
          </a:p>
        </p:txBody>
      </p:sp>
    </p:spTree>
    <p:extLst>
      <p:ext uri="{BB962C8B-B14F-4D97-AF65-F5344CB8AC3E}">
        <p14:creationId xmlns:p14="http://schemas.microsoft.com/office/powerpoint/2010/main" val="2704655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4A5E6606-D491-AE07-793B-BB0D656D912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607DCE-2939-9681-6B3A-FE70D2B83BF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20</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118259E1-F420-2404-6C1C-8CEA9D4A911D}"/>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03B6BA06-A57D-FA4A-0531-193B89836941}"/>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1</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types of FI signatories </a:t>
            </a:r>
            <a:r>
              <a:rPr lang="hu-HU" sz="2400" b="1" dirty="0">
                <a:solidFill>
                  <a:schemeClr val="accent1"/>
                </a:solidFill>
              </a:rPr>
              <a:t>can </a:t>
            </a:r>
            <a:r>
              <a:rPr lang="en-US" sz="2400" b="1" dirty="0">
                <a:solidFill>
                  <a:schemeClr val="accent1"/>
                </a:solidFill>
              </a:rPr>
              <a:t>adopt </a:t>
            </a:r>
            <a:r>
              <a:rPr lang="hu-HU" sz="2400" b="1" dirty="0">
                <a:solidFill>
                  <a:schemeClr val="accent1"/>
                </a:solidFill>
              </a:rPr>
              <a:t>our</a:t>
            </a:r>
            <a:r>
              <a:rPr lang="en-US" sz="2400" b="1" dirty="0">
                <a:solidFill>
                  <a:schemeClr val="accent1"/>
                </a:solidFill>
              </a:rPr>
              <a:t> Code? </a:t>
            </a:r>
          </a:p>
        </p:txBody>
      </p:sp>
      <p:sp>
        <p:nvSpPr>
          <p:cNvPr id="12" name="Content Placeholder 2">
            <a:extLst>
              <a:ext uri="{FF2B5EF4-FFF2-40B4-BE49-F238E27FC236}">
                <a16:creationId xmlns:a16="http://schemas.microsoft.com/office/drawing/2014/main" id="{248620CB-766F-1483-CE70-F6517B0E0F82}"/>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F9B4559A-FB59-167A-A391-672F366224FA}"/>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C1211F41-2A8C-35E4-1053-FB8256A067D0}"/>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53C071FE-01D1-3EDA-F916-2287DD3BFCE7}"/>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2832528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7ED380B5-B086-5AA5-2A94-5D238CC8EA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74B3C9-3950-85BB-FB3A-63AF027CD09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21</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6070C69B-C448-169D-4592-9C4A705A632C}"/>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F7B621EA-3BEB-12F6-9FFE-BF61596733BD}"/>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57B288AC-FD0C-9B35-53D7-6BF5F31B89ED}"/>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2</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is the </a:t>
            </a:r>
            <a:r>
              <a:rPr lang="hu-HU" sz="2400" b="1" dirty="0">
                <a:solidFill>
                  <a:schemeClr val="accent1"/>
                </a:solidFill>
              </a:rPr>
              <a:t>ideal </a:t>
            </a:r>
            <a:r>
              <a:rPr lang="en-US" sz="2400" b="1" dirty="0">
                <a:solidFill>
                  <a:schemeClr val="accent1"/>
                </a:solidFill>
              </a:rPr>
              <a:t># of signatories </a:t>
            </a:r>
            <a:r>
              <a:rPr lang="hu-HU" sz="2400" b="1" dirty="0">
                <a:solidFill>
                  <a:schemeClr val="accent1"/>
                </a:solidFill>
              </a:rPr>
              <a:t>we would like to</a:t>
            </a:r>
            <a:r>
              <a:rPr lang="en-US" sz="2400" b="1" dirty="0">
                <a:solidFill>
                  <a:schemeClr val="accent1"/>
                </a:solidFill>
              </a:rPr>
              <a:t> adopt </a:t>
            </a:r>
            <a:r>
              <a:rPr lang="hu-HU" sz="2400" b="1" dirty="0">
                <a:solidFill>
                  <a:schemeClr val="accent1"/>
                </a:solidFill>
              </a:rPr>
              <a:t>our</a:t>
            </a:r>
            <a:r>
              <a:rPr lang="en-US" sz="2400" b="1" dirty="0">
                <a:solidFill>
                  <a:schemeClr val="accent1"/>
                </a:solidFill>
              </a:rPr>
              <a:t> Code </a:t>
            </a:r>
            <a:r>
              <a:rPr lang="hu-HU" sz="2400" b="1" dirty="0">
                <a:solidFill>
                  <a:schemeClr val="accent1"/>
                </a:solidFill>
              </a:rPr>
              <a:t>in</a:t>
            </a:r>
            <a:r>
              <a:rPr lang="en-US" sz="2400" b="1" dirty="0">
                <a:solidFill>
                  <a:schemeClr val="accent1"/>
                </a:solidFill>
              </a:rPr>
              <a:t> Year 1 and </a:t>
            </a:r>
            <a:r>
              <a:rPr lang="hu-HU" sz="2400" b="1" dirty="0">
                <a:solidFill>
                  <a:schemeClr val="accent1"/>
                </a:solidFill>
              </a:rPr>
              <a:t>in </a:t>
            </a:r>
            <a:r>
              <a:rPr lang="en-US" sz="2400" b="1" dirty="0">
                <a:solidFill>
                  <a:schemeClr val="accent1"/>
                </a:solidFill>
              </a:rPr>
              <a:t>Year 2, by FI type?</a:t>
            </a:r>
          </a:p>
        </p:txBody>
      </p:sp>
      <p:sp>
        <p:nvSpPr>
          <p:cNvPr id="12" name="Content Placeholder 2">
            <a:extLst>
              <a:ext uri="{FF2B5EF4-FFF2-40B4-BE49-F238E27FC236}">
                <a16:creationId xmlns:a16="http://schemas.microsoft.com/office/drawing/2014/main" id="{E254EB48-1B8F-17E2-AED6-90A1758E209E}"/>
              </a:ext>
            </a:extLst>
          </p:cNvPr>
          <p:cNvSpPr>
            <a:spLocks noGrp="1"/>
          </p:cNvSpPr>
          <p:nvPr/>
        </p:nvSpPr>
        <p:spPr bwMode="auto">
          <a:xfrm>
            <a:off x="838106" y="2871556"/>
            <a:ext cx="11049093" cy="33673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6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83820">
              <a:spcAft>
                <a:spcPts val="600"/>
              </a:spcAft>
            </a:pPr>
            <a:endParaRPr lang="hu-HU" sz="1400" b="1" i="1" dirty="0">
              <a:solidFill>
                <a:schemeClr val="bg2"/>
              </a:solidFill>
              <a:cs typeface="Arial"/>
            </a:endParaRPr>
          </a:p>
          <a:p>
            <a:pPr marL="83820">
              <a:spcAft>
                <a:spcPts val="600"/>
              </a:spcAft>
            </a:pPr>
            <a:r>
              <a:rPr lang="en-US" sz="1400" b="1" i="1" dirty="0">
                <a:solidFill>
                  <a:schemeClr val="bg2"/>
                </a:solidFill>
              </a:rPr>
              <a:t>RECRUITMENT GOALS:</a:t>
            </a:r>
            <a:endParaRPr lang="hu-HU" sz="1400" b="1"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Our country has X banks with $ trillion in assets, and X funds with $ billion in assets under management.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In Year 1 we are targeting 8 commercial bank signatories; those that either have existing WMSME segment strategies </a:t>
            </a:r>
            <a:br>
              <a:rPr lang="hu-HU" sz="1400" i="1" dirty="0">
                <a:solidFill>
                  <a:schemeClr val="bg2"/>
                </a:solidFill>
              </a:rPr>
            </a:br>
            <a:r>
              <a:rPr lang="en-US" sz="1400" i="1" dirty="0">
                <a:solidFill>
                  <a:schemeClr val="bg2"/>
                </a:solidFill>
              </a:rPr>
              <a:t>or have expressed interest in developing them, representing X% of the banks in the country (or X% of banking assets in the country)</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In Year 2, we will seek to expand to 12 commercial bank signatories and 6 non-bank financial institutions. </a:t>
            </a:r>
            <a:endParaRPr lang="hu-HU" sz="14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A2662CFF-BC31-A191-B5E6-5FB75090353E}"/>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397256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DCC4B5A0-65FA-D215-055E-B77F93C4B15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338F1F-7F7D-3DF0-A521-FFFD46F72CA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22</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C8889489-2D26-0C2E-05C1-E5BAE1466D1E}"/>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0D13241B-3DD8-7B05-9D61-43B10750B140}"/>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F4C6ECF5-AA64-3ADD-AE4E-468346ABC98D}"/>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2</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is the </a:t>
            </a:r>
            <a:r>
              <a:rPr lang="hu-HU" sz="2400" b="1" dirty="0">
                <a:solidFill>
                  <a:schemeClr val="accent1"/>
                </a:solidFill>
              </a:rPr>
              <a:t>ideal </a:t>
            </a:r>
            <a:r>
              <a:rPr lang="en-US" sz="2400" b="1" dirty="0">
                <a:solidFill>
                  <a:schemeClr val="accent1"/>
                </a:solidFill>
              </a:rPr>
              <a:t># of signatories </a:t>
            </a:r>
            <a:r>
              <a:rPr lang="hu-HU" sz="2400" b="1" dirty="0">
                <a:solidFill>
                  <a:schemeClr val="accent1"/>
                </a:solidFill>
              </a:rPr>
              <a:t>we would like to</a:t>
            </a:r>
            <a:r>
              <a:rPr lang="en-US" sz="2400" b="1" dirty="0">
                <a:solidFill>
                  <a:schemeClr val="accent1"/>
                </a:solidFill>
              </a:rPr>
              <a:t> adopt </a:t>
            </a:r>
            <a:r>
              <a:rPr lang="hu-HU" sz="2400" b="1" dirty="0">
                <a:solidFill>
                  <a:schemeClr val="accent1"/>
                </a:solidFill>
              </a:rPr>
              <a:t>our</a:t>
            </a:r>
            <a:r>
              <a:rPr lang="en-US" sz="2400" b="1" dirty="0">
                <a:solidFill>
                  <a:schemeClr val="accent1"/>
                </a:solidFill>
              </a:rPr>
              <a:t> Code </a:t>
            </a:r>
            <a:r>
              <a:rPr lang="hu-HU" sz="2400" b="1" dirty="0">
                <a:solidFill>
                  <a:schemeClr val="accent1"/>
                </a:solidFill>
              </a:rPr>
              <a:t>in</a:t>
            </a:r>
            <a:r>
              <a:rPr lang="en-US" sz="2400" b="1" dirty="0">
                <a:solidFill>
                  <a:schemeClr val="accent1"/>
                </a:solidFill>
              </a:rPr>
              <a:t> Year 1 and </a:t>
            </a:r>
            <a:r>
              <a:rPr lang="hu-HU" sz="2400" b="1" dirty="0">
                <a:solidFill>
                  <a:schemeClr val="accent1"/>
                </a:solidFill>
              </a:rPr>
              <a:t>in </a:t>
            </a:r>
            <a:r>
              <a:rPr lang="en-US" sz="2400" b="1" dirty="0">
                <a:solidFill>
                  <a:schemeClr val="accent1"/>
                </a:solidFill>
              </a:rPr>
              <a:t>Year 2, by FI type?</a:t>
            </a:r>
          </a:p>
        </p:txBody>
      </p:sp>
      <p:sp>
        <p:nvSpPr>
          <p:cNvPr id="12" name="Content Placeholder 2">
            <a:extLst>
              <a:ext uri="{FF2B5EF4-FFF2-40B4-BE49-F238E27FC236}">
                <a16:creationId xmlns:a16="http://schemas.microsoft.com/office/drawing/2014/main" id="{D4754C81-1121-F8B4-0E82-013E22A708FD}"/>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980E3720-C193-4B91-D16D-9AA71DFA7EA7}"/>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TextBox 4">
            <a:extLst>
              <a:ext uri="{FF2B5EF4-FFF2-40B4-BE49-F238E27FC236}">
                <a16:creationId xmlns:a16="http://schemas.microsoft.com/office/drawing/2014/main" id="{D32DAB5A-A599-31E0-9455-39C974286673}"/>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319799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0C3230F5-706A-28FC-DB7A-EC70F01A025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E5524E-50B8-0AFB-869B-0A6DBD3F533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23</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ABF5A22F-D332-B768-64D2-E3BADDBDBE00}"/>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D3A8C34B-A068-25B2-F89A-E2E2B61E2502}"/>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A20D4451-6FCD-F9DF-FD7E-39963121AA86}"/>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3</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a:t>
            </a:r>
            <a:r>
              <a:rPr lang="hu-HU" sz="2400" b="1" dirty="0">
                <a:solidFill>
                  <a:schemeClr val="accent1"/>
                </a:solidFill>
              </a:rPr>
              <a:t>will be our </a:t>
            </a:r>
            <a:r>
              <a:rPr lang="en-US" sz="2400" b="1" dirty="0">
                <a:solidFill>
                  <a:schemeClr val="accent1"/>
                </a:solidFill>
              </a:rPr>
              <a:t>strategy to persuade financial institutions </a:t>
            </a:r>
            <a:r>
              <a:rPr lang="hu-HU" sz="2400" b="1" dirty="0">
                <a:solidFill>
                  <a:schemeClr val="accent1"/>
                </a:solidFill>
              </a:rPr>
              <a:t>in </a:t>
            </a:r>
            <a:r>
              <a:rPr lang="en-US" sz="2400" b="1" dirty="0">
                <a:solidFill>
                  <a:schemeClr val="accent1"/>
                </a:solidFill>
              </a:rPr>
              <a:t>[</a:t>
            </a:r>
            <a:r>
              <a:rPr lang="hu-HU" sz="2400" b="1" dirty="0">
                <a:solidFill>
                  <a:schemeClr val="accent1"/>
                </a:solidFill>
              </a:rPr>
              <a:t>Country</a:t>
            </a:r>
            <a:r>
              <a:rPr lang="en-US" sz="2400" b="1" dirty="0">
                <a:solidFill>
                  <a:schemeClr val="accent1"/>
                </a:solidFill>
              </a:rPr>
              <a:t>]</a:t>
            </a:r>
            <a:r>
              <a:rPr lang="hu-HU" sz="2400" b="1" dirty="0">
                <a:solidFill>
                  <a:schemeClr val="accent1"/>
                </a:solidFill>
              </a:rPr>
              <a:t> </a:t>
            </a:r>
            <a:r>
              <a:rPr lang="en-US" sz="2400" b="1" dirty="0">
                <a:solidFill>
                  <a:schemeClr val="accent1"/>
                </a:solidFill>
              </a:rPr>
              <a:t>to sign on</a:t>
            </a:r>
            <a:r>
              <a:rPr lang="hu-HU" sz="2400" b="1" dirty="0">
                <a:solidFill>
                  <a:schemeClr val="accent1"/>
                </a:solidFill>
              </a:rPr>
              <a:t> to the Code</a:t>
            </a:r>
            <a:r>
              <a:rPr lang="en-US" sz="2400" b="1" dirty="0">
                <a:solidFill>
                  <a:schemeClr val="accent1"/>
                </a:solidFill>
              </a:rPr>
              <a:t>?</a:t>
            </a:r>
            <a:r>
              <a:rPr lang="hu-HU" sz="2400" b="1" dirty="0">
                <a:solidFill>
                  <a:schemeClr val="accent1"/>
                </a:solidFill>
              </a:rPr>
              <a:t> </a:t>
            </a:r>
            <a:r>
              <a:rPr lang="en-US" sz="2400" b="1" dirty="0">
                <a:solidFill>
                  <a:schemeClr val="accent1"/>
                </a:solidFill>
              </a:rPr>
              <a:t>What incentives will </a:t>
            </a:r>
            <a:r>
              <a:rPr lang="hu-HU" sz="2400" b="1" dirty="0">
                <a:solidFill>
                  <a:schemeClr val="accent1"/>
                </a:solidFill>
              </a:rPr>
              <a:t>we put </a:t>
            </a:r>
            <a:r>
              <a:rPr lang="en-US" sz="2400" b="1" dirty="0">
                <a:solidFill>
                  <a:schemeClr val="accent1"/>
                </a:solidFill>
              </a:rPr>
              <a:t>in place?</a:t>
            </a:r>
          </a:p>
          <a:p>
            <a:r>
              <a:rPr lang="en-US" sz="2400" b="1" dirty="0">
                <a:solidFill>
                  <a:schemeClr val="accent1"/>
                </a:solidFill>
              </a:rPr>
              <a:t> </a:t>
            </a:r>
          </a:p>
        </p:txBody>
      </p:sp>
      <p:sp>
        <p:nvSpPr>
          <p:cNvPr id="12" name="Content Placeholder 2">
            <a:extLst>
              <a:ext uri="{FF2B5EF4-FFF2-40B4-BE49-F238E27FC236}">
                <a16:creationId xmlns:a16="http://schemas.microsoft.com/office/drawing/2014/main" id="{66EA04D0-4455-8C0B-C4C8-9A8694BD9549}"/>
              </a:ext>
            </a:extLst>
          </p:cNvPr>
          <p:cNvSpPr>
            <a:spLocks noGrp="1"/>
          </p:cNvSpPr>
          <p:nvPr/>
        </p:nvSpPr>
        <p:spPr bwMode="auto">
          <a:xfrm>
            <a:off x="838106" y="2871556"/>
            <a:ext cx="11049093" cy="33673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6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83820">
              <a:spcAft>
                <a:spcPts val="600"/>
              </a:spcAft>
            </a:pPr>
            <a:endParaRPr lang="hu-HU" sz="1400" b="1"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The Central Bank will play a key role in recruiting signatories by explicitly promoting the Code as it part of its national financial inclusion strategy and recommend that the banks it regulates join the Code.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The Bankers’ Association will work to promote the Code with its members and support their ability to implement the Code.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CEOs or other champions from the anchor private sector institutions [X FI, X FI, X FI] in the Council/Executive Committee/Board/etc. will exert their influence by reaching out to colleagues from other commercial banks and encourage them to sign the Code. </a:t>
            </a:r>
            <a:endParaRPr lang="hu-HU" sz="1200" i="1" dirty="0">
              <a:solidFill>
                <a:schemeClr val="bg2"/>
              </a:solidFill>
              <a:cs typeface="Arial"/>
            </a:endParaRPr>
          </a:p>
          <a:p>
            <a:pPr marL="83820">
              <a:spcAft>
                <a:spcPts val="600"/>
              </a:spcAft>
            </a:pPr>
            <a:r>
              <a:rPr lang="en-US" sz="1200" b="1" i="1" dirty="0">
                <a:solidFill>
                  <a:schemeClr val="bg2"/>
                </a:solidFill>
              </a:rPr>
              <a:t>Incentives for FIs to sign onto the Code:</a:t>
            </a:r>
            <a:endParaRPr lang="hu-HU" sz="1200" b="1"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X development finance institution will guarantee commercial bank signatories’ loans to WMSMEs (covering up to 50% losses due to loan defaults)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The Central Bank provides signatories with reputational incentives by featuring signatories’ incremental actions to support WMSMEs in a monthly circular and on the Code website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Signatories are further incentivized through access to trainings and capacity-building provided at the global level by WE Finance Code partners (specifically the Code Community of Champions, Gender Data Learning Series, and WMSME Primer developed by the Financial Alliance for Women).</a:t>
            </a:r>
            <a:endParaRPr lang="hu-HU" sz="1200" i="1" dirty="0">
              <a:solidFill>
                <a:schemeClr val="bg2"/>
              </a:solidFill>
              <a:cs typeface="Arial"/>
            </a:endParaRPr>
          </a:p>
          <a:p>
            <a:pPr marL="266700" indent="-182245">
              <a:spcAft>
                <a:spcPts val="600"/>
              </a:spcAft>
              <a:buFont typeface="Arial" panose="020B0604020202020204" pitchFamily="34" charset="0"/>
              <a:buChar char="•"/>
            </a:pPr>
            <a:endParaRPr lang="hu-HU" sz="14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F8204A04-C016-497C-C160-3227CF80E261}"/>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3853421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F9DB63C5-843D-1FED-3C98-A7E9E80261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4B328-CEFF-2BBF-D1F8-5DFF002D87D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24</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2B426D45-16CE-780A-2910-AA8940E3174B}"/>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A07883D8-2B58-88DE-99E3-411BBE79CDDD}"/>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A6A6E20A-ABAF-5A11-1B00-886140D53B87}"/>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3</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a:t>
            </a:r>
            <a:r>
              <a:rPr lang="hu-HU" sz="2400" b="1" dirty="0">
                <a:solidFill>
                  <a:schemeClr val="accent1"/>
                </a:solidFill>
              </a:rPr>
              <a:t>will be our </a:t>
            </a:r>
            <a:r>
              <a:rPr lang="en-US" sz="2400" b="1" dirty="0">
                <a:solidFill>
                  <a:schemeClr val="accent1"/>
                </a:solidFill>
              </a:rPr>
              <a:t>strategy to persuade financial institutions </a:t>
            </a:r>
            <a:r>
              <a:rPr lang="hu-HU" sz="2400" b="1" dirty="0">
                <a:solidFill>
                  <a:schemeClr val="accent1"/>
                </a:solidFill>
              </a:rPr>
              <a:t>in </a:t>
            </a:r>
            <a:r>
              <a:rPr lang="en-US" sz="2400" b="1" dirty="0">
                <a:solidFill>
                  <a:schemeClr val="accent1"/>
                </a:solidFill>
              </a:rPr>
              <a:t>[</a:t>
            </a:r>
            <a:r>
              <a:rPr lang="hu-HU" sz="2400" b="1" dirty="0">
                <a:solidFill>
                  <a:schemeClr val="accent1"/>
                </a:solidFill>
              </a:rPr>
              <a:t>Country</a:t>
            </a:r>
            <a:r>
              <a:rPr lang="en-US" sz="2400" b="1" dirty="0">
                <a:solidFill>
                  <a:schemeClr val="accent1"/>
                </a:solidFill>
              </a:rPr>
              <a:t>]</a:t>
            </a:r>
            <a:r>
              <a:rPr lang="hu-HU" sz="2400" b="1" dirty="0">
                <a:solidFill>
                  <a:schemeClr val="accent1"/>
                </a:solidFill>
              </a:rPr>
              <a:t> </a:t>
            </a:r>
            <a:r>
              <a:rPr lang="en-US" sz="2400" b="1" dirty="0">
                <a:solidFill>
                  <a:schemeClr val="accent1"/>
                </a:solidFill>
              </a:rPr>
              <a:t>to sign on</a:t>
            </a:r>
            <a:r>
              <a:rPr lang="hu-HU" sz="2400" b="1" dirty="0">
                <a:solidFill>
                  <a:schemeClr val="accent1"/>
                </a:solidFill>
              </a:rPr>
              <a:t> to the Code</a:t>
            </a:r>
            <a:r>
              <a:rPr lang="en-US" sz="2400" b="1" dirty="0">
                <a:solidFill>
                  <a:schemeClr val="accent1"/>
                </a:solidFill>
              </a:rPr>
              <a:t>?</a:t>
            </a:r>
            <a:r>
              <a:rPr lang="hu-HU" sz="2400" b="1" dirty="0">
                <a:solidFill>
                  <a:schemeClr val="accent1"/>
                </a:solidFill>
              </a:rPr>
              <a:t> </a:t>
            </a:r>
            <a:r>
              <a:rPr lang="en-US" sz="2400" b="1" dirty="0">
                <a:solidFill>
                  <a:schemeClr val="accent1"/>
                </a:solidFill>
              </a:rPr>
              <a:t>What incentives will </a:t>
            </a:r>
            <a:r>
              <a:rPr lang="hu-HU" sz="2400" b="1" dirty="0">
                <a:solidFill>
                  <a:schemeClr val="accent1"/>
                </a:solidFill>
              </a:rPr>
              <a:t>we put </a:t>
            </a:r>
            <a:r>
              <a:rPr lang="en-US" sz="2400" b="1" dirty="0">
                <a:solidFill>
                  <a:schemeClr val="accent1"/>
                </a:solidFill>
              </a:rPr>
              <a:t>in place?</a:t>
            </a:r>
          </a:p>
          <a:p>
            <a:r>
              <a:rPr lang="en-US" sz="2400" b="1" dirty="0">
                <a:solidFill>
                  <a:schemeClr val="accent1"/>
                </a:solidFill>
              </a:rPr>
              <a:t> </a:t>
            </a:r>
          </a:p>
        </p:txBody>
      </p:sp>
      <p:sp>
        <p:nvSpPr>
          <p:cNvPr id="12" name="Content Placeholder 2">
            <a:extLst>
              <a:ext uri="{FF2B5EF4-FFF2-40B4-BE49-F238E27FC236}">
                <a16:creationId xmlns:a16="http://schemas.microsoft.com/office/drawing/2014/main" id="{6259CCF0-656F-08FF-97E4-1443F8FC16A8}"/>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266700" indent="-182563">
              <a:spcAft>
                <a:spcPts val="600"/>
              </a:spcAft>
              <a:buFont typeface="Arial" panose="020B0604020202020204" pitchFamily="34" charset="0"/>
              <a:buChar char="•"/>
            </a:pPr>
            <a:endParaRPr lang="hu-HU" sz="1400" i="1" dirty="0">
              <a:solidFill>
                <a:schemeClr val="bg2"/>
              </a:solidFill>
            </a:endParaRPr>
          </a:p>
        </p:txBody>
      </p:sp>
      <p:pic>
        <p:nvPicPr>
          <p:cNvPr id="2" name="Google Shape;228;p1" descr="A logo with text on it&#10;&#10;Description automatically generated">
            <a:extLst>
              <a:ext uri="{FF2B5EF4-FFF2-40B4-BE49-F238E27FC236}">
                <a16:creationId xmlns:a16="http://schemas.microsoft.com/office/drawing/2014/main" id="{0018A02A-DBF4-5DEF-85B9-969F1E473B8F}"/>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TextBox 4">
            <a:extLst>
              <a:ext uri="{FF2B5EF4-FFF2-40B4-BE49-F238E27FC236}">
                <a16:creationId xmlns:a16="http://schemas.microsoft.com/office/drawing/2014/main" id="{ED93A6E5-D25E-E487-2CA0-BCD38E5E3F8C}"/>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168606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67288FDD-7B84-AD52-B850-1129D42FDB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9EC28E-0A82-7BBB-782D-892FAF257F8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25</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F3CEE992-48D0-D64C-3DDB-E15930FBD18F}"/>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DISCUSSION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F6BBA2FE-7683-5E04-B45A-FE77FED901E2}"/>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558A8481-5EB1-E71C-D9A6-ACF62294112A}"/>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4</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What exact language will </a:t>
            </a:r>
            <a:r>
              <a:rPr lang="en-US" sz="2400" b="1" dirty="0">
                <a:solidFill>
                  <a:schemeClr val="accent1"/>
                </a:solidFill>
              </a:rPr>
              <a:t>signatories officially </a:t>
            </a:r>
            <a:r>
              <a:rPr lang="hu-HU" sz="2400" b="1" dirty="0">
                <a:solidFill>
                  <a:schemeClr val="accent1"/>
                </a:solidFill>
              </a:rPr>
              <a:t>sign in order to commit</a:t>
            </a:r>
            <a:r>
              <a:rPr lang="en-US" sz="2400" b="1" dirty="0">
                <a:solidFill>
                  <a:schemeClr val="accent1"/>
                </a:solidFill>
              </a:rPr>
              <a:t> to the [</a:t>
            </a:r>
            <a:r>
              <a:rPr lang="hu-HU" sz="2400" b="1" dirty="0">
                <a:solidFill>
                  <a:schemeClr val="accent1"/>
                </a:solidFill>
              </a:rPr>
              <a:t>Country</a:t>
            </a:r>
            <a:r>
              <a:rPr lang="en-US" sz="2400" b="1" dirty="0">
                <a:solidFill>
                  <a:schemeClr val="accent1"/>
                </a:solidFill>
              </a:rPr>
              <a:t>]</a:t>
            </a:r>
            <a:r>
              <a:rPr lang="hu-HU" sz="2400" b="1" dirty="0">
                <a:solidFill>
                  <a:schemeClr val="accent1"/>
                </a:solidFill>
              </a:rPr>
              <a:t> </a:t>
            </a:r>
            <a:r>
              <a:rPr lang="en-US" sz="2400" b="1" dirty="0">
                <a:solidFill>
                  <a:schemeClr val="accent1"/>
                </a:solidFill>
              </a:rPr>
              <a:t>Code</a:t>
            </a:r>
            <a:r>
              <a:rPr lang="hu-HU" sz="2400" b="1" dirty="0">
                <a:solidFill>
                  <a:schemeClr val="accent1"/>
                </a:solidFill>
              </a:rPr>
              <a:t>?</a:t>
            </a:r>
            <a:r>
              <a:rPr lang="en-US" sz="2400" b="1" dirty="0">
                <a:solidFill>
                  <a:schemeClr val="accent1"/>
                </a:solidFill>
              </a:rPr>
              <a:t> </a:t>
            </a:r>
          </a:p>
        </p:txBody>
      </p:sp>
      <p:sp>
        <p:nvSpPr>
          <p:cNvPr id="12" name="Content Placeholder 2">
            <a:extLst>
              <a:ext uri="{FF2B5EF4-FFF2-40B4-BE49-F238E27FC236}">
                <a16:creationId xmlns:a16="http://schemas.microsoft.com/office/drawing/2014/main" id="{89BBCA2D-A344-7BB0-E4EB-6D1332108DF4}"/>
              </a:ext>
            </a:extLst>
          </p:cNvPr>
          <p:cNvSpPr>
            <a:spLocks noGrp="1"/>
          </p:cNvSpPr>
          <p:nvPr/>
        </p:nvSpPr>
        <p:spPr bwMode="auto">
          <a:xfrm>
            <a:off x="838106" y="2871556"/>
            <a:ext cx="11049093" cy="201615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1400" b="1" i="1" dirty="0">
              <a:solidFill>
                <a:schemeClr val="bg2"/>
              </a:solidFill>
            </a:endParaRPr>
          </a:p>
          <a:p>
            <a:pPr marL="266700" indent="-182245">
              <a:spcAft>
                <a:spcPts val="600"/>
              </a:spcAft>
              <a:buFont typeface="Arial" panose="020B0604020202020204" pitchFamily="34" charset="0"/>
              <a:buChar char="•"/>
            </a:pPr>
            <a:r>
              <a:rPr lang="en-US" sz="1400" dirty="0">
                <a:solidFill>
                  <a:schemeClr val="bg2"/>
                </a:solidFill>
              </a:rPr>
              <a:t>A Commitment Letter can be found on the National Aggregator’s website which signatories can complete, sign and submit. The signed letters will be reviewed and stored by the National Aggregator or National Coordinator (depending on the country). </a:t>
            </a:r>
            <a:endParaRPr lang="hu-HU" sz="1400" dirty="0">
              <a:solidFill>
                <a:schemeClr val="bg2"/>
              </a:solidFill>
              <a:cs typeface="Arial"/>
            </a:endParaRPr>
          </a:p>
          <a:p>
            <a:pPr marL="266700" indent="-182245">
              <a:spcAft>
                <a:spcPts val="600"/>
              </a:spcAft>
              <a:buFont typeface="Arial" panose="020B0604020202020204" pitchFamily="34" charset="0"/>
              <a:buChar char="•"/>
            </a:pPr>
            <a:r>
              <a:rPr lang="en-US" sz="1400" dirty="0">
                <a:solidFill>
                  <a:schemeClr val="bg2"/>
                </a:solidFill>
              </a:rPr>
              <a:t>The Commitment Letter includes a list of actions with milestones that the signatory institution can choose from to fulfill Commitment #2, “Expand and introduce measures that will support women entrepreneurs.” </a:t>
            </a:r>
            <a:endParaRPr lang="hu-HU" sz="1400" dirty="0">
              <a:solidFill>
                <a:schemeClr val="bg2"/>
              </a:solidFill>
              <a:cs typeface="Arial"/>
            </a:endParaRPr>
          </a:p>
          <a:p>
            <a:pPr marL="266700" indent="-182245">
              <a:spcAft>
                <a:spcPts val="1200"/>
              </a:spcAft>
              <a:buFont typeface="Arial" panose="020B0604020202020204" pitchFamily="34" charset="0"/>
              <a:buChar char="•"/>
            </a:pPr>
            <a:r>
              <a:rPr lang="en-US" sz="1400" dirty="0">
                <a:solidFill>
                  <a:schemeClr val="bg2"/>
                </a:solidFill>
              </a:rPr>
              <a:t>The Commitment Letter will be accompanied by a completed data template with baseline data (only if available). </a:t>
            </a:r>
            <a:endParaRPr lang="hu-HU" sz="1400"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C1AD3D46-B955-0148-BD55-B8B49C1E38C6}"/>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189017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B3BC43C2-FCB6-42DE-FB6E-89ADF737A6A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08EE96-83C9-111C-494F-738F1099ADB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26</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1E73211A-64CA-513D-C7A5-AF6ED29947CF}"/>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1A051F5C-1CC5-578E-4CDA-60554CF5724B}"/>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0227BA0F-84D2-F6F0-6F5C-2B2092E7B642}"/>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4</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What exact language will </a:t>
            </a:r>
            <a:r>
              <a:rPr lang="en-US" sz="2400" b="1" dirty="0">
                <a:solidFill>
                  <a:schemeClr val="accent1"/>
                </a:solidFill>
              </a:rPr>
              <a:t>signatories officially </a:t>
            </a:r>
            <a:r>
              <a:rPr lang="hu-HU" sz="2400" b="1" dirty="0">
                <a:solidFill>
                  <a:schemeClr val="accent1"/>
                </a:solidFill>
              </a:rPr>
              <a:t>sign in order to commit</a:t>
            </a:r>
            <a:r>
              <a:rPr lang="en-US" sz="2400" b="1" dirty="0">
                <a:solidFill>
                  <a:schemeClr val="accent1"/>
                </a:solidFill>
              </a:rPr>
              <a:t> to the [</a:t>
            </a:r>
            <a:r>
              <a:rPr lang="hu-HU" sz="2400" b="1" dirty="0">
                <a:solidFill>
                  <a:schemeClr val="accent1"/>
                </a:solidFill>
              </a:rPr>
              <a:t>Country</a:t>
            </a:r>
            <a:r>
              <a:rPr lang="en-US" sz="2400" b="1" dirty="0">
                <a:solidFill>
                  <a:schemeClr val="accent1"/>
                </a:solidFill>
              </a:rPr>
              <a:t>]</a:t>
            </a:r>
            <a:r>
              <a:rPr lang="hu-HU" sz="2400" b="1" dirty="0">
                <a:solidFill>
                  <a:schemeClr val="accent1"/>
                </a:solidFill>
              </a:rPr>
              <a:t> </a:t>
            </a:r>
            <a:r>
              <a:rPr lang="en-US" sz="2400" b="1" dirty="0">
                <a:solidFill>
                  <a:schemeClr val="accent1"/>
                </a:solidFill>
              </a:rPr>
              <a:t>Code</a:t>
            </a:r>
            <a:r>
              <a:rPr lang="hu-HU" sz="2400" b="1" dirty="0">
                <a:solidFill>
                  <a:schemeClr val="accent1"/>
                </a:solidFill>
              </a:rPr>
              <a:t>?</a:t>
            </a:r>
            <a:r>
              <a:rPr lang="en-US" sz="2400" b="1" dirty="0">
                <a:solidFill>
                  <a:schemeClr val="accent1"/>
                </a:solidFill>
              </a:rPr>
              <a:t> </a:t>
            </a:r>
          </a:p>
        </p:txBody>
      </p:sp>
      <p:sp>
        <p:nvSpPr>
          <p:cNvPr id="12" name="Content Placeholder 2">
            <a:extLst>
              <a:ext uri="{FF2B5EF4-FFF2-40B4-BE49-F238E27FC236}">
                <a16:creationId xmlns:a16="http://schemas.microsoft.com/office/drawing/2014/main" id="{AD3C8A7A-C80C-03EC-6E3D-C1FC0F3E06DF}"/>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387D7EC8-6B00-0104-4C29-AF6E7B2897D3}"/>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8" name="TextBox 7">
            <a:extLst>
              <a:ext uri="{FF2B5EF4-FFF2-40B4-BE49-F238E27FC236}">
                <a16:creationId xmlns:a16="http://schemas.microsoft.com/office/drawing/2014/main" id="{ECAF49E7-94C1-4935-23BF-926BB8AAB985}"/>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4266094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48DBDF86-141B-836A-0A81-2124E58EE4F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AE6E6F-F752-C137-8B7A-3AC66B0E52E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27</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C11ED05D-1716-73A1-442C-730E3611E968}"/>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panose="020B0604020202020204" pitchFamily="34" charset="0"/>
                <a:cs typeface="Arial" panose="020B0604020202020204" pitchFamily="34" charset="0"/>
                <a:sym typeface="Arial Black"/>
              </a:rPr>
              <a:t>Recruiting and Onboarding Signatories – FOR DISCUSSION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713062EA-0410-3860-3F6F-B9067E401B43}"/>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BC6AE183-A801-D991-A6C4-B0DDF896A4CF}"/>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5</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W</a:t>
            </a:r>
            <a:r>
              <a:rPr lang="en-US" sz="2400" b="1" dirty="0">
                <a:solidFill>
                  <a:schemeClr val="accent1"/>
                </a:solidFill>
              </a:rPr>
              <a:t>hat will </a:t>
            </a:r>
            <a:r>
              <a:rPr lang="hu-HU" sz="2400" b="1" dirty="0">
                <a:solidFill>
                  <a:schemeClr val="accent1"/>
                </a:solidFill>
              </a:rPr>
              <a:t>our</a:t>
            </a:r>
            <a:r>
              <a:rPr lang="en-US" sz="2400" b="1" dirty="0">
                <a:solidFill>
                  <a:schemeClr val="accent1"/>
                </a:solidFill>
              </a:rPr>
              <a:t> onboarding process </a:t>
            </a:r>
            <a:r>
              <a:rPr lang="hu-HU" sz="2400" b="1" dirty="0">
                <a:solidFill>
                  <a:schemeClr val="accent1"/>
                </a:solidFill>
              </a:rPr>
              <a:t>and template </a:t>
            </a:r>
            <a:r>
              <a:rPr lang="en-US" sz="2400" b="1" dirty="0">
                <a:solidFill>
                  <a:schemeClr val="accent1"/>
                </a:solidFill>
              </a:rPr>
              <a:t>look like?</a:t>
            </a:r>
          </a:p>
        </p:txBody>
      </p:sp>
      <p:sp>
        <p:nvSpPr>
          <p:cNvPr id="12" name="Content Placeholder 2">
            <a:extLst>
              <a:ext uri="{FF2B5EF4-FFF2-40B4-BE49-F238E27FC236}">
                <a16:creationId xmlns:a16="http://schemas.microsoft.com/office/drawing/2014/main" id="{2B2919A2-3BF5-16C6-40AA-259A64548029}"/>
              </a:ext>
            </a:extLst>
          </p:cNvPr>
          <p:cNvSpPr>
            <a:spLocks noGrp="1"/>
          </p:cNvSpPr>
          <p:nvPr/>
        </p:nvSpPr>
        <p:spPr bwMode="auto">
          <a:xfrm>
            <a:off x="838106" y="2871556"/>
            <a:ext cx="11049093" cy="33673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1400" b="1" i="1" dirty="0">
              <a:solidFill>
                <a:schemeClr val="bg2"/>
              </a:solidFill>
            </a:endParaRPr>
          </a:p>
          <a:p>
            <a:pPr marL="83820">
              <a:spcBef>
                <a:spcPts val="1200"/>
              </a:spcBef>
              <a:spcAft>
                <a:spcPts val="1800"/>
              </a:spcAft>
            </a:pPr>
            <a:r>
              <a:rPr lang="en-US" sz="1400" dirty="0">
                <a:solidFill>
                  <a:schemeClr val="bg2"/>
                </a:solidFill>
              </a:rPr>
              <a:t>After signing up to the Code, the main point of contact </a:t>
            </a:r>
            <a:r>
              <a:rPr lang="hu-HU" sz="1400" dirty="0">
                <a:solidFill>
                  <a:schemeClr val="bg2"/>
                </a:solidFill>
              </a:rPr>
              <a:t>of our</a:t>
            </a:r>
            <a:r>
              <a:rPr lang="en-US" sz="1400" dirty="0">
                <a:solidFill>
                  <a:schemeClr val="bg2"/>
                </a:solidFill>
              </a:rPr>
              <a:t> signatory institution</a:t>
            </a:r>
            <a:r>
              <a:rPr lang="hu-HU" sz="1400" dirty="0">
                <a:solidFill>
                  <a:schemeClr val="bg2"/>
                </a:solidFill>
              </a:rPr>
              <a:t>s</a:t>
            </a:r>
            <a:r>
              <a:rPr lang="en-US" sz="1400" dirty="0">
                <a:solidFill>
                  <a:schemeClr val="bg2"/>
                </a:solidFill>
              </a:rPr>
              <a:t> will receive onboarding materials including: </a:t>
            </a:r>
            <a:endParaRPr lang="hu-HU" sz="1400" dirty="0">
              <a:solidFill>
                <a:schemeClr val="bg2"/>
              </a:solidFill>
              <a:cs typeface="Arial"/>
            </a:endParaRPr>
          </a:p>
          <a:p>
            <a:pPr marL="266700" indent="-182245">
              <a:lnSpc>
                <a:spcPct val="150000"/>
              </a:lnSpc>
              <a:spcBef>
                <a:spcPts val="0"/>
              </a:spcBef>
              <a:spcAft>
                <a:spcPts val="600"/>
              </a:spcAft>
              <a:buFont typeface="Arial" panose="020B0604020202020204" pitchFamily="34" charset="0"/>
              <a:buChar char="•"/>
            </a:pPr>
            <a:r>
              <a:rPr lang="en-US" sz="1400" dirty="0">
                <a:solidFill>
                  <a:schemeClr val="bg2"/>
                </a:solidFill>
              </a:rPr>
              <a:t>Communications </a:t>
            </a:r>
            <a:r>
              <a:rPr lang="hu-HU" sz="1400" dirty="0">
                <a:solidFill>
                  <a:schemeClr val="bg2"/>
                </a:solidFill>
              </a:rPr>
              <a:t>guidelines</a:t>
            </a:r>
            <a:r>
              <a:rPr lang="en-US" sz="1400" dirty="0">
                <a:solidFill>
                  <a:schemeClr val="bg2"/>
                </a:solidFill>
              </a:rPr>
              <a:t> to publicize their adoption of the Code </a:t>
            </a:r>
            <a:endParaRPr lang="hu-HU" sz="1400" dirty="0">
              <a:solidFill>
                <a:schemeClr val="bg2"/>
              </a:solidFill>
              <a:cs typeface="Arial"/>
            </a:endParaRPr>
          </a:p>
          <a:p>
            <a:pPr marL="266700" indent="-182245">
              <a:lnSpc>
                <a:spcPct val="150000"/>
              </a:lnSpc>
              <a:spcBef>
                <a:spcPts val="0"/>
              </a:spcBef>
              <a:spcAft>
                <a:spcPts val="600"/>
              </a:spcAft>
              <a:buFont typeface="Arial" panose="020B0604020202020204" pitchFamily="34" charset="0"/>
              <a:buChar char="•"/>
            </a:pPr>
            <a:r>
              <a:rPr lang="en-US" sz="1400" dirty="0">
                <a:solidFill>
                  <a:schemeClr val="bg2"/>
                </a:solidFill>
              </a:rPr>
              <a:t>Guidance on the reporting timeline and indicators, including the process for reporting annually</a:t>
            </a:r>
            <a:endParaRPr lang="hu-HU" sz="1400" dirty="0">
              <a:solidFill>
                <a:schemeClr val="bg2"/>
              </a:solidFill>
              <a:cs typeface="Arial"/>
            </a:endParaRPr>
          </a:p>
          <a:p>
            <a:pPr marL="264795" lvl="1" indent="-179070">
              <a:lnSpc>
                <a:spcPct val="150000"/>
              </a:lnSpc>
              <a:spcBef>
                <a:spcPts val="0"/>
              </a:spcBef>
              <a:spcAft>
                <a:spcPts val="600"/>
              </a:spcAft>
            </a:pPr>
            <a:r>
              <a:rPr lang="en-US" sz="1400" dirty="0">
                <a:solidFill>
                  <a:schemeClr val="bg2"/>
                </a:solidFill>
              </a:rPr>
              <a:t>A data template to report on their current baseline financing to WMSMEs if the data is already available.</a:t>
            </a:r>
            <a:endParaRPr lang="hu-HU" sz="1400" dirty="0">
              <a:solidFill>
                <a:schemeClr val="bg2"/>
              </a:solidFill>
              <a:cs typeface="Arial"/>
            </a:endParaRPr>
          </a:p>
          <a:p>
            <a:pPr marL="264795" lvl="1" indent="-179070">
              <a:lnSpc>
                <a:spcPct val="150000"/>
              </a:lnSpc>
              <a:spcBef>
                <a:spcPts val="0"/>
              </a:spcBef>
              <a:spcAft>
                <a:spcPts val="600"/>
              </a:spcAft>
            </a:pPr>
            <a:r>
              <a:rPr lang="en-US" sz="1400" dirty="0">
                <a:solidFill>
                  <a:schemeClr val="bg2"/>
                </a:solidFill>
              </a:rPr>
              <a:t>A </a:t>
            </a:r>
            <a:r>
              <a:rPr lang="hu-HU" sz="1400" dirty="0">
                <a:solidFill>
                  <a:schemeClr val="bg2"/>
                </a:solidFill>
              </a:rPr>
              <a:t>menu of options</a:t>
            </a:r>
            <a:r>
              <a:rPr lang="en-US" sz="1400" dirty="0">
                <a:solidFill>
                  <a:schemeClr val="bg2"/>
                </a:solidFill>
              </a:rPr>
              <a:t> to </a:t>
            </a:r>
            <a:r>
              <a:rPr lang="hu-HU" sz="1400" dirty="0">
                <a:solidFill>
                  <a:schemeClr val="bg2"/>
                </a:solidFill>
              </a:rPr>
              <a:t>choose</a:t>
            </a:r>
            <a:r>
              <a:rPr lang="en-US" sz="1400" dirty="0">
                <a:solidFill>
                  <a:schemeClr val="bg2"/>
                </a:solidFill>
              </a:rPr>
              <a:t> actions </a:t>
            </a:r>
            <a:r>
              <a:rPr lang="hu-HU" sz="1400" dirty="0">
                <a:solidFill>
                  <a:schemeClr val="bg2"/>
                </a:solidFill>
              </a:rPr>
              <a:t>to be </a:t>
            </a:r>
            <a:r>
              <a:rPr lang="en-US" sz="1400" dirty="0">
                <a:solidFill>
                  <a:schemeClr val="bg2"/>
                </a:solidFill>
              </a:rPr>
              <a:t>taken to support WMSMEs </a:t>
            </a:r>
            <a:endParaRPr lang="hu-HU" sz="1400" dirty="0">
              <a:solidFill>
                <a:schemeClr val="bg2"/>
              </a:solidFill>
              <a:cs typeface="Arial"/>
            </a:endParaRPr>
          </a:p>
          <a:p>
            <a:pPr marL="264795" lvl="1" indent="-179070">
              <a:lnSpc>
                <a:spcPct val="150000"/>
              </a:lnSpc>
              <a:spcBef>
                <a:spcPts val="0"/>
              </a:spcBef>
              <a:spcAft>
                <a:spcPts val="600"/>
              </a:spcAft>
            </a:pPr>
            <a:r>
              <a:rPr lang="en-US" sz="1400" dirty="0">
                <a:solidFill>
                  <a:schemeClr val="bg2"/>
                </a:solidFill>
              </a:rPr>
              <a:t>An invitation to join the Working Groups</a:t>
            </a:r>
            <a:endParaRPr lang="hu-HU" sz="1400"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D08CA9D3-39A9-4FF0-37CB-7CD0EE87A22F}"/>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353808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C81587F7-1FCC-C033-48BE-0103DB23C8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7FBDBF-6D59-1148-FD12-D1779E2A034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28</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0CBC298A-4248-537A-6525-C83D77BA864E}"/>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Recruiting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Onboarding</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Signatories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2E2F6B71-EEBB-61B3-2974-7FD8F8E0126C}"/>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2230860F-E8FA-D472-F062-EB9253F0581A}"/>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5 – DESKTOP EXERCISE</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W</a:t>
            </a:r>
            <a:r>
              <a:rPr lang="en-US" sz="2400" b="1" dirty="0">
                <a:solidFill>
                  <a:schemeClr val="accent1"/>
                </a:solidFill>
              </a:rPr>
              <a:t>hat will </a:t>
            </a:r>
            <a:r>
              <a:rPr lang="hu-HU" sz="2400" b="1" dirty="0">
                <a:solidFill>
                  <a:schemeClr val="accent1"/>
                </a:solidFill>
              </a:rPr>
              <a:t>our</a:t>
            </a:r>
            <a:r>
              <a:rPr lang="en-US" sz="2400" b="1" dirty="0">
                <a:solidFill>
                  <a:schemeClr val="accent1"/>
                </a:solidFill>
              </a:rPr>
              <a:t> onboarding process </a:t>
            </a:r>
            <a:r>
              <a:rPr lang="hu-HU" sz="2400" b="1" dirty="0">
                <a:solidFill>
                  <a:schemeClr val="accent1"/>
                </a:solidFill>
              </a:rPr>
              <a:t>and </a:t>
            </a:r>
            <a:r>
              <a:rPr lang="hu-HU" sz="2400" b="1" dirty="0" err="1">
                <a:solidFill>
                  <a:schemeClr val="accent1"/>
                </a:solidFill>
              </a:rPr>
              <a:t>template</a:t>
            </a:r>
            <a:r>
              <a:rPr lang="hu-HU" sz="2400" b="1" dirty="0">
                <a:solidFill>
                  <a:schemeClr val="accent1"/>
                </a:solidFill>
              </a:rPr>
              <a:t> </a:t>
            </a:r>
            <a:r>
              <a:rPr lang="en-US" sz="2400" b="1" dirty="0">
                <a:solidFill>
                  <a:schemeClr val="accent1"/>
                </a:solidFill>
              </a:rPr>
              <a:t>look like?</a:t>
            </a:r>
            <a:r>
              <a:rPr lang="hu-HU" sz="2400" b="1" dirty="0">
                <a:solidFill>
                  <a:schemeClr val="accent1"/>
                </a:solidFill>
              </a:rPr>
              <a:t> </a:t>
            </a:r>
            <a:endParaRPr lang="hu-HU" sz="2000" b="1" i="1">
              <a:solidFill>
                <a:schemeClr val="accent1"/>
              </a:solidFill>
              <a:cs typeface="Arial"/>
            </a:endParaRPr>
          </a:p>
        </p:txBody>
      </p:sp>
      <p:sp>
        <p:nvSpPr>
          <p:cNvPr id="12" name="Content Placeholder 2">
            <a:extLst>
              <a:ext uri="{FF2B5EF4-FFF2-40B4-BE49-F238E27FC236}">
                <a16:creationId xmlns:a16="http://schemas.microsoft.com/office/drawing/2014/main" id="{AC524D6C-BD71-EBDF-2220-C04924D1341E}"/>
              </a:ext>
            </a:extLst>
          </p:cNvPr>
          <p:cNvSpPr>
            <a:spLocks noGrp="1"/>
          </p:cNvSpPr>
          <p:nvPr/>
        </p:nvSpPr>
        <p:spPr bwMode="auto">
          <a:xfrm>
            <a:off x="838107" y="3019683"/>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AEBAF5F7-DED6-651A-A234-01FA6F94773F}"/>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TextBox 4">
            <a:extLst>
              <a:ext uri="{FF2B5EF4-FFF2-40B4-BE49-F238E27FC236}">
                <a16:creationId xmlns:a16="http://schemas.microsoft.com/office/drawing/2014/main" id="{C2E8240E-19B3-26D9-A157-7CA4A5A32F89}"/>
              </a:ext>
            </a:extLst>
          </p:cNvPr>
          <p:cNvSpPr txBox="1"/>
          <p:nvPr/>
        </p:nvSpPr>
        <p:spPr>
          <a:xfrm>
            <a:off x="698008" y="3104817"/>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3865515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a:extLst>
            <a:ext uri="{FF2B5EF4-FFF2-40B4-BE49-F238E27FC236}">
              <a16:creationId xmlns:a16="http://schemas.microsoft.com/office/drawing/2014/main" id="{9D6A841F-849D-046E-7DCB-2B01701FCA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DB4E62-C869-A0B0-F475-1A951ECA61E5}"/>
              </a:ext>
            </a:extLst>
          </p:cNvPr>
          <p:cNvSpPr>
            <a:spLocks noGrp="1"/>
          </p:cNvSpPr>
          <p:nvPr>
            <p:ph type="body" idx="1"/>
          </p:nvPr>
        </p:nvSpPr>
        <p:spPr>
          <a:xfrm>
            <a:off x="595423" y="2727042"/>
            <a:ext cx="11152197" cy="2791884"/>
          </a:xfrm>
        </p:spPr>
        <p:txBody>
          <a:bodyPr/>
          <a:lstStyle/>
          <a:p>
            <a:pPr marL="177800" indent="0"/>
            <a:r>
              <a:rPr lang="hu-HU" b="1">
                <a:solidFill>
                  <a:schemeClr val="bg1"/>
                </a:solidFill>
                <a:latin typeface="Arial"/>
                <a:ea typeface="Arial Black"/>
                <a:cs typeface="Arial"/>
                <a:sym typeface="Arial Black"/>
              </a:rPr>
              <a:t>SESSION</a:t>
            </a:r>
            <a:r>
              <a:rPr lang="hu-HU" sz="4800" b="1" i="0" u="none" strike="noStrike" cap="none">
                <a:solidFill>
                  <a:schemeClr val="bg1"/>
                </a:solidFill>
                <a:latin typeface="Arial"/>
                <a:ea typeface="Arial Black"/>
                <a:cs typeface="Arial"/>
                <a:sym typeface="Arial Black"/>
              </a:rPr>
              <a:t> </a:t>
            </a:r>
            <a:r>
              <a:rPr lang="hu-HU" b="1">
                <a:solidFill>
                  <a:schemeClr val="bg1"/>
                </a:solidFill>
                <a:latin typeface="Arial"/>
                <a:ea typeface="Arial Black"/>
                <a:cs typeface="Arial"/>
                <a:sym typeface="Arial Black"/>
              </a:rPr>
              <a:t>III</a:t>
            </a:r>
            <a:endParaRPr lang="hu-HU" b="1" dirty="0" err="1">
              <a:solidFill>
                <a:schemeClr val="bg1"/>
              </a:solidFill>
              <a:latin typeface="Arial"/>
              <a:ea typeface="Arial Black"/>
              <a:cs typeface="Arial"/>
              <a:sym typeface="Arial Black"/>
            </a:endParaRPr>
          </a:p>
          <a:p>
            <a:pPr marL="177800" indent="0"/>
            <a:r>
              <a:rPr lang="hu-HU" b="1" dirty="0">
                <a:solidFill>
                  <a:schemeClr val="bg1"/>
                </a:solidFill>
                <a:latin typeface="Arial"/>
                <a:ea typeface="Arial Black"/>
                <a:cs typeface="Arial"/>
                <a:sym typeface="Arial Black"/>
              </a:rPr>
              <a:t>Data </a:t>
            </a:r>
            <a:r>
              <a:rPr lang="hu-HU" b="1" dirty="0" err="1">
                <a:solidFill>
                  <a:schemeClr val="bg1"/>
                </a:solidFill>
                <a:latin typeface="Arial"/>
                <a:ea typeface="Arial Black"/>
                <a:cs typeface="Arial"/>
                <a:sym typeface="Arial Black"/>
              </a:rPr>
              <a:t>collection</a:t>
            </a:r>
            <a:r>
              <a:rPr lang="hu-HU" b="1" dirty="0">
                <a:solidFill>
                  <a:schemeClr val="bg1"/>
                </a:solidFill>
                <a:latin typeface="Arial"/>
                <a:ea typeface="Arial Black"/>
                <a:cs typeface="Arial"/>
                <a:sym typeface="Arial Black"/>
              </a:rPr>
              <a:t>, </a:t>
            </a:r>
            <a:r>
              <a:rPr lang="hu-HU" b="1" dirty="0" err="1">
                <a:solidFill>
                  <a:schemeClr val="bg1"/>
                </a:solidFill>
                <a:latin typeface="Arial"/>
                <a:ea typeface="Arial Black"/>
                <a:cs typeface="Arial"/>
                <a:sym typeface="Arial Black"/>
              </a:rPr>
              <a:t>Reporting</a:t>
            </a:r>
            <a:r>
              <a:rPr lang="hu-HU" b="1" dirty="0">
                <a:solidFill>
                  <a:schemeClr val="bg1"/>
                </a:solidFill>
                <a:latin typeface="Arial"/>
                <a:ea typeface="Arial Black"/>
                <a:cs typeface="Arial"/>
                <a:sym typeface="Arial Black"/>
              </a:rPr>
              <a:t> </a:t>
            </a:r>
            <a:r>
              <a:rPr lang="hu-HU" b="1" dirty="0" err="1">
                <a:solidFill>
                  <a:schemeClr val="bg1"/>
                </a:solidFill>
                <a:latin typeface="Arial"/>
                <a:ea typeface="Arial Black"/>
                <a:cs typeface="Arial"/>
                <a:sym typeface="Arial Black"/>
              </a:rPr>
              <a:t>process</a:t>
            </a:r>
            <a:r>
              <a:rPr lang="hu-HU" b="1" dirty="0">
                <a:solidFill>
                  <a:schemeClr val="bg1"/>
                </a:solidFill>
                <a:latin typeface="Arial"/>
                <a:ea typeface="Arial Black"/>
                <a:cs typeface="Arial"/>
                <a:sym typeface="Arial Black"/>
              </a:rPr>
              <a:t>, </a:t>
            </a:r>
            <a:r>
              <a:rPr lang="hu-HU" b="1" dirty="0" err="1">
                <a:solidFill>
                  <a:schemeClr val="bg1"/>
                </a:solidFill>
                <a:latin typeface="Arial"/>
                <a:ea typeface="Arial Black"/>
                <a:cs typeface="Arial"/>
                <a:sym typeface="Arial Black"/>
              </a:rPr>
              <a:t>Definitions</a:t>
            </a:r>
            <a:endParaRPr lang="hu-HU" sz="4800" b="1" i="0" u="none" strike="noStrike" cap="none" dirty="0">
              <a:solidFill>
                <a:schemeClr val="bg1"/>
              </a:solidFill>
              <a:latin typeface="Arial"/>
              <a:ea typeface="Arial Black"/>
              <a:cs typeface="Arial"/>
            </a:endParaRPr>
          </a:p>
        </p:txBody>
      </p:sp>
    </p:spTree>
    <p:extLst>
      <p:ext uri="{BB962C8B-B14F-4D97-AF65-F5344CB8AC3E}">
        <p14:creationId xmlns:p14="http://schemas.microsoft.com/office/powerpoint/2010/main" val="139568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27A31-E35A-2997-4ACD-E3C05BAA32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CA14FD-6B2C-0709-1332-8674D9366046}"/>
              </a:ext>
            </a:extLst>
          </p:cNvPr>
          <p:cNvSpPr>
            <a:spLocks noGrp="1"/>
          </p:cNvSpPr>
          <p:nvPr>
            <p:ph type="body" idx="1"/>
          </p:nvPr>
        </p:nvSpPr>
        <p:spPr>
          <a:xfrm>
            <a:off x="432848" y="1511299"/>
            <a:ext cx="10508132" cy="4845051"/>
          </a:xfrm>
        </p:spPr>
        <p:txBody>
          <a:bodyPr>
            <a:normAutofit/>
          </a:bodyPr>
          <a:lstStyle/>
          <a:p>
            <a:pPr marL="571500" indent="-457200" algn="just">
              <a:spcBef>
                <a:spcPts val="750"/>
              </a:spcBef>
              <a:spcAft>
                <a:spcPts val="750"/>
              </a:spcAft>
              <a:buFont typeface="+mj-lt"/>
              <a:buAutoNum type="alphaUcPeriod"/>
            </a:pPr>
            <a:r>
              <a:rPr lang="hu-HU" sz="2000" b="1" dirty="0">
                <a:solidFill>
                  <a:schemeClr val="bg2"/>
                </a:solidFill>
                <a:latin typeface="Arial" panose="020B0604020202020204" pitchFamily="34" charset="0"/>
                <a:ea typeface="Calibri" panose="020F0502020204030204" pitchFamily="34" charset="0"/>
                <a:cs typeface="Arial" panose="020B0604020202020204" pitchFamily="34" charset="0"/>
              </a:rPr>
              <a:t>C</a:t>
            </a:r>
            <a:r>
              <a:rPr lang="en-US" sz="2000" b="1" dirty="0" err="1">
                <a:solidFill>
                  <a:schemeClr val="bg2"/>
                </a:solidFill>
                <a:effectLst/>
                <a:latin typeface="Arial" panose="020B0604020202020204" pitchFamily="34" charset="0"/>
                <a:ea typeface="Calibri" panose="020F0502020204030204" pitchFamily="34" charset="0"/>
                <a:cs typeface="Arial" panose="020B0604020202020204" pitchFamily="34" charset="0"/>
              </a:rPr>
              <a:t>ome</a:t>
            </a:r>
            <a:r>
              <a:rPr lang="en-US" sz="20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 to consensus on key design features of the Code: </a:t>
            </a:r>
            <a:endParaRPr lang="en-PT" sz="20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marL="600075" indent="-285750" algn="just">
              <a:spcAft>
                <a:spcPts val="1200"/>
              </a:spcAft>
              <a:buClr>
                <a:schemeClr val="bg2"/>
              </a:buClr>
              <a:buFont typeface="Arial" panose="020B0604020202020204" pitchFamily="34" charset="0"/>
              <a:buChar char="•"/>
            </a:pPr>
            <a:r>
              <a:rPr lang="hu-HU" sz="1800" dirty="0">
                <a:solidFill>
                  <a:schemeClr val="bg2"/>
                </a:solidFill>
                <a:effectLst/>
                <a:latin typeface="Arial" panose="020B0604020202020204" pitchFamily="34" charset="0"/>
                <a:ea typeface="Calibri" panose="020F0502020204030204" pitchFamily="34" charset="0"/>
                <a:cs typeface="Arial" panose="020B0604020202020204" pitchFamily="34" charset="0"/>
              </a:rPr>
              <a:t>Define the purpose and goals of the National WE Finance Code </a:t>
            </a:r>
          </a:p>
          <a:p>
            <a:pPr marL="600075" indent="-285750" algn="just">
              <a:spcAft>
                <a:spcPts val="1200"/>
              </a:spcAft>
              <a:buClr>
                <a:schemeClr val="bg2"/>
              </a:buClr>
              <a:buFont typeface="Arial" panose="020B0604020202020204" pitchFamily="34" charset="0"/>
              <a:buChar char="•"/>
            </a:pPr>
            <a:r>
              <a:rPr lang="hu-HU" sz="1800" dirty="0">
                <a:solidFill>
                  <a:schemeClr val="bg2"/>
                </a:solidFill>
                <a:effectLst/>
                <a:latin typeface="Arial" panose="020B0604020202020204" pitchFamily="34" charset="0"/>
                <a:ea typeface="Calibri" panose="020F0502020204030204" pitchFamily="34" charset="0"/>
                <a:cs typeface="Arial" panose="020B0604020202020204" pitchFamily="34" charset="0"/>
              </a:rPr>
              <a:t>Make decisions on recruitment and onboarding of Signatories</a:t>
            </a:r>
          </a:p>
          <a:p>
            <a:pPr marL="600075" indent="-285750" algn="just">
              <a:spcAft>
                <a:spcPts val="1200"/>
              </a:spcAft>
              <a:buClr>
                <a:schemeClr val="bg2"/>
              </a:buClr>
              <a:buFont typeface="Arial" panose="020B0604020202020204" pitchFamily="34" charset="0"/>
              <a:buChar char="•"/>
            </a:pPr>
            <a:r>
              <a:rPr lang="hu-HU" sz="1800" dirty="0">
                <a:solidFill>
                  <a:schemeClr val="bg2"/>
                </a:solidFill>
                <a:latin typeface="Arial" panose="020B0604020202020204" pitchFamily="34" charset="0"/>
                <a:ea typeface="Calibri" panose="020F0502020204030204" pitchFamily="34" charset="0"/>
                <a:cs typeface="Arial" panose="020B0604020202020204" pitchFamily="34" charset="0"/>
              </a:rPr>
              <a:t>Establish the data collection and reporting mechanism</a:t>
            </a:r>
          </a:p>
          <a:p>
            <a:pPr marL="600075" indent="-285750" algn="just">
              <a:spcAft>
                <a:spcPts val="1200"/>
              </a:spcAft>
              <a:buClr>
                <a:schemeClr val="bg2"/>
              </a:buClr>
              <a:buFont typeface="Arial" panose="020B0604020202020204" pitchFamily="34" charset="0"/>
              <a:buChar char="•"/>
            </a:pPr>
            <a:r>
              <a:rPr lang="hu-HU" sz="1800" dirty="0">
                <a:solidFill>
                  <a:schemeClr val="bg2"/>
                </a:solidFill>
                <a:latin typeface="Arial" panose="020B0604020202020204" pitchFamily="34" charset="0"/>
                <a:ea typeface="Calibri" panose="020F0502020204030204" pitchFamily="34" charset="0"/>
                <a:cs typeface="Arial" panose="020B0604020202020204" pitchFamily="34" charset="0"/>
              </a:rPr>
              <a:t>Align on governance structure and operating procedures </a:t>
            </a:r>
          </a:p>
          <a:p>
            <a:pPr marL="314325" indent="0" algn="just">
              <a:spcAft>
                <a:spcPts val="1200"/>
              </a:spcAft>
              <a:buClr>
                <a:schemeClr val="bg2"/>
              </a:buClr>
              <a:buNone/>
            </a:pPr>
            <a:endParaRPr lang="hu-HU" sz="1800" dirty="0">
              <a:solidFill>
                <a:schemeClr val="bg2"/>
              </a:solidFill>
              <a:latin typeface="Arial"/>
              <a:cs typeface="Arial"/>
            </a:endParaRPr>
          </a:p>
          <a:p>
            <a:pPr marL="544195" indent="-457200">
              <a:spcAft>
                <a:spcPts val="1200"/>
              </a:spcAft>
              <a:buClr>
                <a:schemeClr val="bg2"/>
              </a:buClr>
              <a:buFont typeface="+mj-lt"/>
              <a:buAutoNum type="alphaUcPeriod" startAt="2"/>
            </a:pPr>
            <a:r>
              <a:rPr lang="hu-HU" sz="2000" b="1" dirty="0">
                <a:solidFill>
                  <a:schemeClr val="bg2"/>
                </a:solidFill>
                <a:latin typeface="Arial" panose="020B0604020202020204" pitchFamily="34" charset="0"/>
                <a:ea typeface="Calibri" panose="020F0502020204030204" pitchFamily="34" charset="0"/>
                <a:cs typeface="Arial" panose="020B0604020202020204" pitchFamily="34" charset="0"/>
              </a:rPr>
              <a:t>C</a:t>
            </a:r>
            <a:r>
              <a:rPr lang="en-US" sz="2000" b="1" dirty="0" err="1">
                <a:solidFill>
                  <a:schemeClr val="bg2"/>
                </a:solidFill>
                <a:latin typeface="Arial" panose="020B0604020202020204" pitchFamily="34" charset="0"/>
                <a:ea typeface="Calibri" panose="020F0502020204030204" pitchFamily="34" charset="0"/>
                <a:cs typeface="Arial" panose="020B0604020202020204" pitchFamily="34" charset="0"/>
              </a:rPr>
              <a:t>odify</a:t>
            </a:r>
            <a:r>
              <a:rPr lang="en-US" sz="2000" b="1" dirty="0">
                <a:solidFill>
                  <a:schemeClr val="bg2"/>
                </a:solidFill>
                <a:latin typeface="Arial" panose="020B0604020202020204" pitchFamily="34" charset="0"/>
                <a:ea typeface="Calibri" panose="020F0502020204030204" pitchFamily="34" charset="0"/>
                <a:cs typeface="Arial" panose="020B0604020202020204" pitchFamily="34" charset="0"/>
              </a:rPr>
              <a:t> decisions </a:t>
            </a:r>
            <a:r>
              <a:rPr lang="hu-HU" sz="2000" b="1" dirty="0">
                <a:solidFill>
                  <a:schemeClr val="bg2"/>
                </a:solidFill>
                <a:latin typeface="Arial" panose="020B0604020202020204" pitchFamily="34" charset="0"/>
                <a:ea typeface="Calibri" panose="020F0502020204030204" pitchFamily="34" charset="0"/>
                <a:cs typeface="Arial" panose="020B0604020202020204" pitchFamily="34" charset="0"/>
              </a:rPr>
              <a:t>made on design features </a:t>
            </a:r>
            <a:r>
              <a:rPr lang="en-US" sz="2000" b="1" dirty="0">
                <a:solidFill>
                  <a:schemeClr val="bg2"/>
                </a:solidFill>
                <a:latin typeface="Arial" panose="020B0604020202020204" pitchFamily="34" charset="0"/>
                <a:ea typeface="Calibri" panose="020F0502020204030204" pitchFamily="34" charset="0"/>
                <a:cs typeface="Arial" panose="020B0604020202020204" pitchFamily="34" charset="0"/>
              </a:rPr>
              <a:t>in </a:t>
            </a:r>
            <a:r>
              <a:rPr lang="hu-HU" sz="2000" b="1" dirty="0">
                <a:solidFill>
                  <a:schemeClr val="bg2"/>
                </a:solidFill>
                <a:latin typeface="Arial" panose="020B0604020202020204" pitchFamily="34" charset="0"/>
                <a:ea typeface="Calibri" panose="020F0502020204030204" pitchFamily="34" charset="0"/>
                <a:cs typeface="Arial" panose="020B0604020202020204" pitchFamily="34" charset="0"/>
              </a:rPr>
              <a:t>a</a:t>
            </a:r>
            <a:br>
              <a:rPr lang="hu-HU" sz="2000" b="1" dirty="0">
                <a:solidFill>
                  <a:schemeClr val="bg2"/>
                </a:solidFill>
                <a:latin typeface="Arial" panose="020B0604020202020204" pitchFamily="34" charset="0"/>
                <a:ea typeface="Calibri" panose="020F0502020204030204" pitchFamily="34" charset="0"/>
                <a:cs typeface="Arial" panose="020B0604020202020204" pitchFamily="34" charset="0"/>
              </a:rPr>
            </a:br>
            <a:r>
              <a:rPr lang="hu-HU" sz="2000" b="1" dirty="0">
                <a:solidFill>
                  <a:schemeClr val="accent6"/>
                </a:solidFill>
                <a:latin typeface="Arial" panose="020B0604020202020204" pitchFamily="34" charset="0"/>
                <a:ea typeface="Calibri" panose="020F0502020204030204" pitchFamily="34" charset="0"/>
                <a:cs typeface="Arial" panose="020B0604020202020204" pitchFamily="34" charset="0"/>
              </a:rPr>
              <a:t>National Charter </a:t>
            </a:r>
            <a:r>
              <a:rPr lang="hu-HU" sz="2000" b="1" dirty="0">
                <a:solidFill>
                  <a:schemeClr val="bg2"/>
                </a:solidFill>
                <a:latin typeface="Arial" panose="020B0604020202020204" pitchFamily="34" charset="0"/>
                <a:ea typeface="Calibri" panose="020F0502020204030204" pitchFamily="34" charset="0"/>
                <a:cs typeface="Arial" panose="020B0604020202020204" pitchFamily="34" charset="0"/>
              </a:rPr>
              <a:t>document</a:t>
            </a:r>
          </a:p>
        </p:txBody>
      </p:sp>
      <p:sp>
        <p:nvSpPr>
          <p:cNvPr id="4" name="Slide Number Placeholder 3">
            <a:extLst>
              <a:ext uri="{FF2B5EF4-FFF2-40B4-BE49-F238E27FC236}">
                <a16:creationId xmlns:a16="http://schemas.microsoft.com/office/drawing/2014/main" id="{7A494D52-C2B1-5B37-16F2-A9E27309F4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92836188-14A0-5775-361E-1CCCDAE74A08}"/>
              </a:ext>
            </a:extLst>
          </p:cNvPr>
          <p:cNvSpPr txBox="1"/>
          <p:nvPr/>
        </p:nvSpPr>
        <p:spPr>
          <a:xfrm>
            <a:off x="398378" y="495249"/>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chemeClr val="accent2"/>
                </a:solidFill>
                <a:latin typeface="Arial" panose="020B0604020202020204" pitchFamily="34" charset="0"/>
                <a:cs typeface="Arial" panose="020B0604020202020204" pitchFamily="34" charset="0"/>
                <a:sym typeface="Arial Black"/>
              </a:rPr>
              <a:t>Objective of this Workshop</a:t>
            </a:r>
            <a:endParaRPr lang="en-US" sz="2000" b="1" dirty="0">
              <a:solidFill>
                <a:schemeClr val="accent2"/>
              </a:solidFill>
              <a:latin typeface="Arial" panose="020B0604020202020204" pitchFamily="34" charset="0"/>
              <a:cs typeface="Arial" panose="020B0604020202020204" pitchFamily="34" charset="0"/>
              <a:sym typeface="Arial"/>
            </a:endParaRPr>
          </a:p>
        </p:txBody>
      </p:sp>
      <p:pic>
        <p:nvPicPr>
          <p:cNvPr id="3" name="Google Shape;228;p1" descr="A logo with text on it&#10;&#10;Description automatically generated">
            <a:extLst>
              <a:ext uri="{FF2B5EF4-FFF2-40B4-BE49-F238E27FC236}">
                <a16:creationId xmlns:a16="http://schemas.microsoft.com/office/drawing/2014/main" id="{2F15C1A4-790F-9190-7E56-EB329E34AE7A}"/>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5" name="Google Shape;2318;p120">
            <a:extLst>
              <a:ext uri="{FF2B5EF4-FFF2-40B4-BE49-F238E27FC236}">
                <a16:creationId xmlns:a16="http://schemas.microsoft.com/office/drawing/2014/main" id="{93DEBAA0-F684-A2E7-F9CB-D455E9971D6C}"/>
              </a:ext>
            </a:extLst>
          </p:cNvPr>
          <p:cNvSpPr txBox="1"/>
          <p:nvPr/>
        </p:nvSpPr>
        <p:spPr>
          <a:xfrm>
            <a:off x="7915275" y="5281580"/>
            <a:ext cx="4073346" cy="1257333"/>
          </a:xfrm>
          <a:prstGeom prst="rect">
            <a:avLst/>
          </a:prstGeom>
          <a:noFill/>
          <a:ln>
            <a:noFill/>
          </a:ln>
        </p:spPr>
        <p:txBody>
          <a:bodyPr spcFirstLastPara="1" wrap="square" lIns="0" tIns="0" rIns="0" bIns="0" anchor="t" anchorCtr="0">
            <a:noAutofit/>
          </a:bodyPr>
          <a:lstStyle/>
          <a:p>
            <a:pPr marL="457200" indent="-228600">
              <a:lnSpc>
                <a:spcPct val="150000"/>
              </a:lnSpc>
              <a:buClr>
                <a:srgbClr val="713030"/>
              </a:buClr>
              <a:buSzPts val="1867"/>
              <a:buFont typeface="Arial"/>
              <a:buChar char="•"/>
              <a:defRPr/>
            </a:pPr>
            <a:r>
              <a:rPr lang="en-GB" sz="1200" b="1" i="0" u="none" strike="noStrike" dirty="0">
                <a:solidFill>
                  <a:srgbClr val="403D44"/>
                </a:solidFill>
                <a:effectLst/>
                <a:latin typeface="Lato" panose="020F0502020204030203" pitchFamily="34" charset="0"/>
                <a:hlinkClick r:id="rId4"/>
              </a:rPr>
              <a:t>National Charter Guidance</a:t>
            </a:r>
            <a:endParaRPr lang="hu-HU" sz="1200" b="1" i="0" u="none" strike="noStrike" dirty="0">
              <a:solidFill>
                <a:srgbClr val="403D44"/>
              </a:solidFill>
              <a:effectLst/>
              <a:latin typeface="Lato" panose="020F0502020204030203" pitchFamily="34" charset="0"/>
              <a:hlinkClick r:id="rId4"/>
            </a:endParaRPr>
          </a:p>
          <a:p>
            <a:pPr marL="457200" indent="-228600">
              <a:lnSpc>
                <a:spcPct val="150000"/>
              </a:lnSpc>
              <a:buClr>
                <a:srgbClr val="713030"/>
              </a:buClr>
              <a:buSzPts val="1867"/>
              <a:buFont typeface="Arial"/>
              <a:buChar char="•"/>
              <a:defRPr/>
            </a:pPr>
            <a:r>
              <a:rPr lang="en-GB" sz="1200" b="1" i="0" u="none" strike="noStrike" dirty="0">
                <a:solidFill>
                  <a:srgbClr val="403D44"/>
                </a:solidFill>
                <a:effectLst/>
                <a:latin typeface="Lato" panose="020F0502020204030203" pitchFamily="34" charset="0"/>
                <a:hlinkClick r:id="rId4"/>
              </a:rPr>
              <a:t>National Charter Template</a:t>
            </a:r>
            <a:endParaRPr lang="en-GB" sz="1200" b="1" i="0" dirty="0">
              <a:solidFill>
                <a:srgbClr val="403D44"/>
              </a:solidFill>
              <a:effectLst/>
              <a:latin typeface="Lato" panose="020F0502020204030203" pitchFamily="34" charset="0"/>
            </a:endParaRPr>
          </a:p>
          <a:p>
            <a:pPr marL="228600" marR="0" lvl="0" indent="0"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lang="hu-HU" sz="11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a:p>
            <a:pPr marL="228600" marR="0" lvl="0" indent="0" defTabSz="914400" rtl="0" eaLnBrk="1" fontAlgn="auto" latinLnBrk="0" hangingPunct="1">
              <a:lnSpc>
                <a:spcPct val="150000"/>
              </a:lnSpc>
              <a:spcBef>
                <a:spcPts val="0"/>
              </a:spcBef>
              <a:spcAft>
                <a:spcPts val="0"/>
              </a:spcAft>
              <a:buClr>
                <a:srgbClr val="713030"/>
              </a:buClr>
              <a:buSzPts val="1867"/>
              <a:buFont typeface="Arial"/>
              <a:buNone/>
              <a:tabLst/>
              <a:defRPr/>
            </a:pPr>
            <a:r>
              <a:rPr kumimoji="0" lang="en-US" sz="1100" b="0" i="0" u="none" strike="noStrike" kern="0" cap="none" spc="0" normalizeH="0" baseline="0" noProof="0" dirty="0">
                <a:ln>
                  <a:noFill/>
                </a:ln>
                <a:solidFill>
                  <a:srgbClr val="3F3F3F"/>
                </a:solidFill>
                <a:effectLst/>
                <a:uLnTx/>
                <a:uFillTx/>
                <a:latin typeface="Arial"/>
                <a:ea typeface="Arial"/>
                <a:cs typeface="Arial"/>
                <a:sym typeface="Arial"/>
              </a:rPr>
              <a:t>Source: </a:t>
            </a:r>
            <a:r>
              <a:rPr kumimoji="0" lang="en-US" sz="1100" b="0" i="0" u="none" strike="noStrike" kern="0" cap="none" spc="0" normalizeH="0" baseline="0" noProof="0" dirty="0">
                <a:ln>
                  <a:noFill/>
                </a:ln>
                <a:solidFill>
                  <a:srgbClr val="3F3F3F"/>
                </a:solidFill>
                <a:effectLst/>
                <a:uLnTx/>
                <a:uFillTx/>
                <a:ea typeface="+mn-lt"/>
                <a:cs typeface="+mn-lt"/>
                <a:sym typeface="Arial"/>
              </a:rPr>
              <a:t>https://</a:t>
            </a:r>
            <a:r>
              <a:rPr lang="en-US" sz="1100" kern="0" dirty="0">
                <a:solidFill>
                  <a:srgbClr val="3F3F3F"/>
                </a:solidFill>
                <a:ea typeface="+mn-lt"/>
                <a:cs typeface="+mn-lt"/>
                <a:sym typeface="Arial"/>
              </a:rPr>
              <a:t>www.</a:t>
            </a:r>
            <a:r>
              <a:rPr kumimoji="0" lang="en-US" sz="1100" b="0" i="0" u="none" strike="noStrike" kern="0" cap="none" spc="0" normalizeH="0" baseline="0" noProof="0" dirty="0">
                <a:ln>
                  <a:noFill/>
                </a:ln>
                <a:solidFill>
                  <a:srgbClr val="3F3F3F"/>
                </a:solidFill>
                <a:effectLst/>
                <a:uLnTx/>
                <a:uFillTx/>
                <a:ea typeface="+mn-lt"/>
                <a:cs typeface="+mn-lt"/>
                <a:sym typeface="Arial"/>
              </a:rPr>
              <a:t>we-fi.org/we-finance-code</a:t>
            </a:r>
            <a:r>
              <a:rPr lang="en-US" sz="1100" kern="0" dirty="0">
                <a:solidFill>
                  <a:srgbClr val="3F3F3F"/>
                </a:solidFill>
                <a:ea typeface="+mn-lt"/>
                <a:cs typeface="+mn-lt"/>
                <a:sym typeface="Arial"/>
              </a:rPr>
              <a:t>/resources</a:t>
            </a:r>
            <a:r>
              <a:rPr kumimoji="0" lang="en-US" sz="1100" b="0" i="0" u="none" strike="noStrike" kern="0" cap="none" spc="0" normalizeH="0" baseline="0" noProof="0" dirty="0">
                <a:ln>
                  <a:noFill/>
                </a:ln>
                <a:solidFill>
                  <a:srgbClr val="3F3F3F"/>
                </a:solidFill>
                <a:effectLst/>
                <a:uLnTx/>
                <a:uFillTx/>
                <a:ea typeface="+mn-lt"/>
                <a:cs typeface="+mn-lt"/>
                <a:sym typeface="Arial"/>
              </a:rPr>
              <a:t>/</a:t>
            </a:r>
            <a:endParaRPr kumimoji="0" sz="900" b="0" i="0" u="none" strike="noStrike" kern="0" cap="none" spc="0" normalizeH="0" baseline="0" noProof="0" dirty="0">
              <a:ln>
                <a:noFill/>
              </a:ln>
              <a:solidFill>
                <a:srgbClr val="3F3F3F"/>
              </a:solidFill>
              <a:effectLst/>
              <a:uLnTx/>
              <a:uFillTx/>
              <a:ea typeface="+mn-lt"/>
              <a:cs typeface="+mn-lt"/>
              <a:sym typeface="Arial"/>
            </a:endParaRPr>
          </a:p>
          <a:p>
            <a:pPr marL="457200" marR="0" lvl="0" indent="-228600"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2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pic>
        <p:nvPicPr>
          <p:cNvPr id="8" name="Graphic 3" descr="Tools with solid fill">
            <a:extLst>
              <a:ext uri="{FF2B5EF4-FFF2-40B4-BE49-F238E27FC236}">
                <a16:creationId xmlns:a16="http://schemas.microsoft.com/office/drawing/2014/main" id="{2DF4B1F2-269D-CD1B-7898-11612E1CAF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8287" y="5518336"/>
            <a:ext cx="486988" cy="489801"/>
          </a:xfrm>
          <a:prstGeom prst="rect">
            <a:avLst/>
          </a:prstGeom>
        </p:spPr>
      </p:pic>
    </p:spTree>
    <p:extLst>
      <p:ext uri="{BB962C8B-B14F-4D97-AF65-F5344CB8AC3E}">
        <p14:creationId xmlns:p14="http://schemas.microsoft.com/office/powerpoint/2010/main" val="3183844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24">
          <a:extLst>
            <a:ext uri="{FF2B5EF4-FFF2-40B4-BE49-F238E27FC236}">
              <a16:creationId xmlns:a16="http://schemas.microsoft.com/office/drawing/2014/main" id="{DDEEBDA7-73DE-AF3B-B12D-A97B88293757}"/>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D7B45CB5-A7D8-7BC6-ED81-B5C82BA6CBEA}"/>
              </a:ext>
            </a:extLst>
          </p:cNvPr>
          <p:cNvSpPr>
            <a:spLocks noGrp="1"/>
          </p:cNvSpPr>
          <p:nvPr>
            <p:ph type="body" idx="1"/>
          </p:nvPr>
        </p:nvSpPr>
        <p:spPr>
          <a:xfrm>
            <a:off x="164622" y="909895"/>
            <a:ext cx="11591290" cy="4455042"/>
          </a:xfrm>
        </p:spPr>
        <p:txBody>
          <a:bodyPr/>
          <a:lstStyle/>
          <a:p>
            <a:endParaRPr lang="hu-HU" sz="2400" b="1" kern="1200" dirty="0">
              <a:solidFill>
                <a:schemeClr val="accent2"/>
              </a:solidFill>
              <a:highlight>
                <a:srgbClr val="FFFF00"/>
              </a:highlight>
              <a:latin typeface="Arial" panose="020B0604020202020204" pitchFamily="34" charset="0"/>
              <a:ea typeface="+mn-ea"/>
              <a:cs typeface="Arial" panose="020B0604020202020204" pitchFamily="34" charset="0"/>
            </a:endParaRPr>
          </a:p>
          <a:p>
            <a:r>
              <a:rPr lang="hu-HU" sz="2000" b="1" kern="1200" dirty="0">
                <a:solidFill>
                  <a:schemeClr val="accent6"/>
                </a:solidFill>
                <a:latin typeface="Arial"/>
                <a:ea typeface="+mn-ea"/>
                <a:cs typeface="Arial"/>
              </a:rPr>
              <a:t>I</a:t>
            </a:r>
            <a:r>
              <a:rPr lang="hu-HU" sz="1800" b="1" kern="1200" dirty="0">
                <a:solidFill>
                  <a:schemeClr val="accent6"/>
                </a:solidFill>
                <a:latin typeface="Arial"/>
                <a:ea typeface="+mn-ea"/>
                <a:cs typeface="Arial"/>
              </a:rPr>
              <a:t>n </a:t>
            </a:r>
            <a:r>
              <a:rPr lang="hu-HU" sz="1800" b="1" kern="1200" dirty="0" err="1">
                <a:solidFill>
                  <a:schemeClr val="accent6"/>
                </a:solidFill>
                <a:latin typeface="Arial"/>
                <a:ea typeface="+mn-ea"/>
                <a:cs typeface="Arial"/>
              </a:rPr>
              <a:t>this</a:t>
            </a:r>
            <a:r>
              <a:rPr lang="hu-HU" sz="1800" b="1" kern="1200" dirty="0">
                <a:solidFill>
                  <a:schemeClr val="accent6"/>
                </a:solidFill>
                <a:latin typeface="Arial"/>
                <a:ea typeface="+mn-ea"/>
                <a:cs typeface="Arial"/>
              </a:rPr>
              <a:t> session </a:t>
            </a:r>
            <a:r>
              <a:rPr lang="hu-HU" sz="1800" b="1" kern="1200" dirty="0" err="1">
                <a:solidFill>
                  <a:schemeClr val="accent6"/>
                </a:solidFill>
                <a:latin typeface="Arial"/>
                <a:ea typeface="+mn-ea"/>
                <a:cs typeface="Arial"/>
              </a:rPr>
              <a:t>we</a:t>
            </a:r>
            <a:r>
              <a:rPr lang="hu-HU" sz="1800" b="1" kern="1200" dirty="0">
                <a:solidFill>
                  <a:schemeClr val="accent6"/>
                </a:solidFill>
                <a:latin typeface="Arial"/>
                <a:ea typeface="+mn-ea"/>
                <a:cs typeface="Arial"/>
              </a:rPr>
              <a:t> </a:t>
            </a:r>
            <a:r>
              <a:rPr lang="hu-HU" sz="1800" b="1" kern="1200" dirty="0" err="1">
                <a:solidFill>
                  <a:schemeClr val="accent6"/>
                </a:solidFill>
                <a:latin typeface="Arial"/>
                <a:ea typeface="+mn-ea"/>
                <a:cs typeface="Arial"/>
              </a:rPr>
              <a:t>will</a:t>
            </a:r>
            <a:r>
              <a:rPr lang="hu-HU" sz="1800" b="1" kern="1200" dirty="0">
                <a:solidFill>
                  <a:schemeClr val="accent6"/>
                </a:solidFill>
                <a:latin typeface="Arial"/>
                <a:ea typeface="+mn-ea"/>
                <a:cs typeface="Arial"/>
              </a:rPr>
              <a:t> e</a:t>
            </a:r>
            <a:r>
              <a:rPr lang="en-US" sz="1800" b="1" kern="1200" dirty="0">
                <a:solidFill>
                  <a:schemeClr val="accent6"/>
                </a:solidFill>
                <a:latin typeface="Arial"/>
                <a:ea typeface="+mn-ea"/>
                <a:cs typeface="Arial"/>
              </a:rPr>
              <a:t>stablish </a:t>
            </a:r>
            <a:r>
              <a:rPr lang="hu-HU" sz="1800" b="1" kern="1200" dirty="0" err="1">
                <a:solidFill>
                  <a:schemeClr val="accent6"/>
                </a:solidFill>
                <a:latin typeface="Arial"/>
                <a:ea typeface="+mn-ea"/>
                <a:cs typeface="Arial"/>
              </a:rPr>
              <a:t>the</a:t>
            </a:r>
            <a:r>
              <a:rPr lang="hu-HU" sz="1800" b="1" kern="1200" dirty="0">
                <a:solidFill>
                  <a:schemeClr val="accent6"/>
                </a:solidFill>
                <a:latin typeface="Arial"/>
                <a:ea typeface="+mn-ea"/>
                <a:cs typeface="Arial"/>
              </a:rPr>
              <a:t> WSME </a:t>
            </a:r>
            <a:r>
              <a:rPr lang="hu-HU" sz="1800" b="1" kern="1200" dirty="0" err="1">
                <a:solidFill>
                  <a:schemeClr val="accent6"/>
                </a:solidFill>
                <a:latin typeface="Arial"/>
                <a:ea typeface="+mn-ea"/>
                <a:cs typeface="Arial"/>
              </a:rPr>
              <a:t>definition</a:t>
            </a:r>
            <a:r>
              <a:rPr lang="hu-HU" sz="1800" b="1" kern="1200" dirty="0">
                <a:solidFill>
                  <a:schemeClr val="accent6"/>
                </a:solidFill>
                <a:latin typeface="Arial"/>
                <a:ea typeface="+mn-ea"/>
                <a:cs typeface="Arial"/>
              </a:rPr>
              <a:t> </a:t>
            </a:r>
            <a:r>
              <a:rPr lang="hu-HU" sz="1800" b="1" kern="1200" dirty="0" err="1">
                <a:solidFill>
                  <a:schemeClr val="accent6"/>
                </a:solidFill>
                <a:latin typeface="Arial"/>
                <a:ea typeface="+mn-ea"/>
                <a:cs typeface="Arial"/>
              </a:rPr>
              <a:t>to</a:t>
            </a:r>
            <a:r>
              <a:rPr lang="hu-HU" sz="1800" b="1" kern="1200" dirty="0">
                <a:solidFill>
                  <a:schemeClr val="accent6"/>
                </a:solidFill>
                <a:latin typeface="Arial"/>
                <a:ea typeface="+mn-ea"/>
                <a:cs typeface="Arial"/>
              </a:rPr>
              <a:t> </a:t>
            </a:r>
            <a:r>
              <a:rPr lang="hu-HU" sz="1800" b="1" kern="1200" dirty="0" err="1">
                <a:solidFill>
                  <a:schemeClr val="accent6"/>
                </a:solidFill>
                <a:latin typeface="Arial"/>
                <a:ea typeface="+mn-ea"/>
                <a:cs typeface="Arial"/>
              </a:rPr>
              <a:t>use</a:t>
            </a:r>
            <a:r>
              <a:rPr lang="hu-HU" sz="1800" b="1" kern="1200" dirty="0">
                <a:solidFill>
                  <a:schemeClr val="accent6"/>
                </a:solidFill>
                <a:latin typeface="Arial"/>
                <a:ea typeface="+mn-ea"/>
                <a:cs typeface="Arial"/>
              </a:rPr>
              <a:t> for our Code, the indicators to be collected and the process for reporting the data.</a:t>
            </a:r>
            <a:endParaRPr lang="hu-HU" sz="2400" kern="1200" dirty="0">
              <a:solidFill>
                <a:schemeClr val="accent6"/>
              </a:solidFill>
              <a:latin typeface="Arial"/>
              <a:ea typeface="+mn-ea"/>
              <a:cs typeface="Arial"/>
            </a:endParaRPr>
          </a:p>
          <a:p>
            <a:pPr algn="ctr"/>
            <a:endParaRPr lang="hu-HU" sz="1800" b="1" kern="1200" dirty="0">
              <a:solidFill>
                <a:schemeClr val="accent6"/>
              </a:solidFill>
              <a:latin typeface="Arial"/>
              <a:ea typeface="+mn-ea"/>
              <a:cs typeface="Arial"/>
            </a:endParaRPr>
          </a:p>
          <a:p>
            <a:r>
              <a:rPr lang="hu-HU" sz="2400" b="1" kern="1200" dirty="0">
                <a:solidFill>
                  <a:schemeClr val="accent2"/>
                </a:solidFill>
                <a:latin typeface="Arial" panose="020B0604020202020204" pitchFamily="34" charset="0"/>
                <a:ea typeface="+mn-ea"/>
                <a:cs typeface="Arial" panose="020B0604020202020204" pitchFamily="34" charset="0"/>
              </a:rPr>
              <a:t>K</a:t>
            </a:r>
            <a:r>
              <a:rPr lang="en-US" sz="2400" b="1" kern="1200" dirty="0" err="1">
                <a:solidFill>
                  <a:schemeClr val="accent2"/>
                </a:solidFill>
                <a:latin typeface="Arial" panose="020B0604020202020204" pitchFamily="34" charset="0"/>
                <a:ea typeface="+mn-ea"/>
                <a:cs typeface="Arial" panose="020B0604020202020204" pitchFamily="34" charset="0"/>
              </a:rPr>
              <a:t>ey</a:t>
            </a:r>
            <a:r>
              <a:rPr lang="en-US" sz="2400" b="1" kern="1200" dirty="0">
                <a:solidFill>
                  <a:schemeClr val="accent2"/>
                </a:solidFill>
                <a:latin typeface="Arial" panose="020B0604020202020204" pitchFamily="34" charset="0"/>
                <a:ea typeface="+mn-ea"/>
                <a:cs typeface="Arial" panose="020B0604020202020204" pitchFamily="34" charset="0"/>
              </a:rPr>
              <a:t> questions </a:t>
            </a:r>
            <a:r>
              <a:rPr lang="hu-HU" sz="2400" b="1" kern="1200" dirty="0">
                <a:solidFill>
                  <a:schemeClr val="accent2"/>
                </a:solidFill>
                <a:latin typeface="Arial" panose="020B0604020202020204" pitchFamily="34" charset="0"/>
                <a:ea typeface="+mn-ea"/>
                <a:cs typeface="Arial" panose="020B0604020202020204" pitchFamily="34" charset="0"/>
              </a:rPr>
              <a:t>to </a:t>
            </a:r>
            <a:r>
              <a:rPr lang="en-US" sz="2400" b="1" kern="1200" dirty="0">
                <a:solidFill>
                  <a:schemeClr val="accent2"/>
                </a:solidFill>
                <a:latin typeface="Arial" panose="020B0604020202020204" pitchFamily="34" charset="0"/>
                <a:ea typeface="+mn-ea"/>
                <a:cs typeface="Arial" panose="020B0604020202020204" pitchFamily="34" charset="0"/>
              </a:rPr>
              <a:t>address</a:t>
            </a:r>
            <a:r>
              <a:rPr lang="hu-HU" sz="2400" b="1" kern="1200" dirty="0">
                <a:solidFill>
                  <a:schemeClr val="accent2"/>
                </a:solidFill>
                <a:latin typeface="Arial" panose="020B0604020202020204" pitchFamily="34" charset="0"/>
                <a:ea typeface="+mn-ea"/>
                <a:cs typeface="Arial" panose="020B0604020202020204" pitchFamily="34" charset="0"/>
              </a:rPr>
              <a:t> in this section:</a:t>
            </a:r>
            <a:endParaRPr lang="hu-HU" sz="2400" kern="1200" dirty="0">
              <a:solidFill>
                <a:schemeClr val="accent6"/>
              </a:solidFill>
              <a:latin typeface="Arial" panose="020B0604020202020204" pitchFamily="34" charset="0"/>
              <a:ea typeface="+mn-ea"/>
              <a:cs typeface="Arial" panose="020B0604020202020204" pitchFamily="34" charset="0"/>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Q1. </a:t>
            </a:r>
            <a:r>
              <a:rPr lang="en-US" sz="1800" kern="1200" dirty="0">
                <a:solidFill>
                  <a:schemeClr val="accent6"/>
                </a:solidFill>
                <a:latin typeface="Arial"/>
                <a:cs typeface="Arial"/>
              </a:rPr>
              <a:t>What WMSME definition will be </a:t>
            </a:r>
            <a:r>
              <a:rPr lang="hu-HU" sz="1800" kern="1200" dirty="0">
                <a:solidFill>
                  <a:schemeClr val="accent6"/>
                </a:solidFill>
                <a:latin typeface="Arial"/>
                <a:cs typeface="Arial"/>
              </a:rPr>
              <a:t>used </a:t>
            </a:r>
            <a:r>
              <a:rPr lang="en-US" sz="1800" kern="1200" dirty="0">
                <a:solidFill>
                  <a:schemeClr val="accent6"/>
                </a:solidFill>
                <a:latin typeface="Arial"/>
                <a:cs typeface="Arial"/>
              </a:rPr>
              <a:t>for </a:t>
            </a:r>
            <a:r>
              <a:rPr lang="hu-HU" sz="1800" kern="1200" dirty="0">
                <a:solidFill>
                  <a:schemeClr val="accent6"/>
                </a:solidFill>
                <a:latin typeface="Arial"/>
                <a:cs typeface="Arial"/>
              </a:rPr>
              <a:t>our </a:t>
            </a:r>
            <a:r>
              <a:rPr lang="en-US" sz="1800" kern="1200" dirty="0">
                <a:solidFill>
                  <a:schemeClr val="accent6"/>
                </a:solidFill>
                <a:latin typeface="Arial"/>
                <a:cs typeface="Arial"/>
              </a:rPr>
              <a:t>Code?</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Q2. </a:t>
            </a:r>
            <a:r>
              <a:rPr lang="en-US" sz="1800" kern="1200" dirty="0">
                <a:solidFill>
                  <a:schemeClr val="accent6"/>
                </a:solidFill>
                <a:latin typeface="Arial"/>
                <a:cs typeface="Arial"/>
              </a:rPr>
              <a:t>Which institution will act as the national aggregator for </a:t>
            </a:r>
            <a:r>
              <a:rPr lang="hu-HU" sz="1800" kern="1200" dirty="0">
                <a:solidFill>
                  <a:schemeClr val="accent6"/>
                </a:solidFill>
                <a:latin typeface="Arial"/>
                <a:cs typeface="Arial"/>
              </a:rPr>
              <a:t>our different</a:t>
            </a:r>
            <a:r>
              <a:rPr lang="en-US" sz="1800" kern="1200" dirty="0">
                <a:solidFill>
                  <a:schemeClr val="accent6"/>
                </a:solidFill>
                <a:latin typeface="Arial"/>
                <a:cs typeface="Arial"/>
              </a:rPr>
              <a:t> signatory type</a:t>
            </a:r>
            <a:r>
              <a:rPr lang="hu-HU" sz="1800" kern="1200" dirty="0">
                <a:solidFill>
                  <a:schemeClr val="accent6"/>
                </a:solidFill>
                <a:latin typeface="Arial"/>
                <a:cs typeface="Arial"/>
              </a:rPr>
              <a:t>s</a:t>
            </a:r>
            <a:r>
              <a:rPr lang="en-US" sz="1800" kern="1200" dirty="0">
                <a:solidFill>
                  <a:schemeClr val="accent6"/>
                </a:solidFill>
                <a:latin typeface="Arial"/>
                <a:cs typeface="Arial"/>
              </a:rPr>
              <a:t>? What </a:t>
            </a:r>
            <a:r>
              <a:rPr lang="hu-HU" sz="1800" kern="1200" dirty="0">
                <a:solidFill>
                  <a:schemeClr val="accent6"/>
                </a:solidFill>
                <a:latin typeface="Arial"/>
                <a:cs typeface="Arial"/>
              </a:rPr>
              <a:t>will be</a:t>
            </a:r>
            <a:r>
              <a:rPr lang="en-US" sz="1800" kern="1200" dirty="0">
                <a:solidFill>
                  <a:schemeClr val="accent6"/>
                </a:solidFill>
                <a:latin typeface="Arial"/>
                <a:cs typeface="Arial"/>
              </a:rPr>
              <a:t> their role?</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Q3. Which encouraged indicators will be collected beyond the mandatory indicators?</a:t>
            </a: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Q4. </a:t>
            </a:r>
            <a:r>
              <a:rPr lang="en-US" sz="1800" kern="1200" dirty="0">
                <a:solidFill>
                  <a:schemeClr val="accent6"/>
                </a:solidFill>
                <a:latin typeface="Arial"/>
                <a:cs typeface="Arial"/>
              </a:rPr>
              <a:t>What will the data reporting process look like? In what format will the aggregator share signatory’s reported data at national</a:t>
            </a:r>
            <a:r>
              <a:rPr lang="hu-HU" sz="1800" kern="1200" dirty="0">
                <a:solidFill>
                  <a:schemeClr val="accent6"/>
                </a:solidFill>
                <a:latin typeface="Arial"/>
                <a:cs typeface="Arial"/>
              </a:rPr>
              <a:t>/ </a:t>
            </a:r>
            <a:r>
              <a:rPr lang="en-US" sz="1800" kern="1200" dirty="0">
                <a:solidFill>
                  <a:schemeClr val="accent6"/>
                </a:solidFill>
                <a:latin typeface="Arial"/>
                <a:cs typeface="Arial"/>
              </a:rPr>
              <a:t>international levels? </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Q5. </a:t>
            </a:r>
            <a:r>
              <a:rPr lang="en-US" sz="1800" kern="1200" dirty="0">
                <a:solidFill>
                  <a:schemeClr val="accent6"/>
                </a:solidFill>
                <a:latin typeface="Arial"/>
                <a:cs typeface="Arial"/>
              </a:rPr>
              <a:t>What institution will collect information on incremental actions to support WMSMEs, and how will this be used at the national level?</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Q6. How will we </a:t>
            </a:r>
            <a:r>
              <a:rPr lang="en-US" sz="1800" kern="1200" dirty="0">
                <a:solidFill>
                  <a:schemeClr val="accent6"/>
                </a:solidFill>
                <a:latin typeface="Arial"/>
                <a:cs typeface="Arial"/>
              </a:rPr>
              <a:t>map</a:t>
            </a:r>
            <a:r>
              <a:rPr lang="hu-HU" sz="1800" kern="1200" dirty="0">
                <a:solidFill>
                  <a:schemeClr val="accent6"/>
                </a:solidFill>
                <a:latin typeface="Arial"/>
                <a:cs typeface="Arial"/>
              </a:rPr>
              <a:t> </a:t>
            </a:r>
            <a:r>
              <a:rPr lang="en-US" sz="1800" kern="1200" dirty="0">
                <a:solidFill>
                  <a:schemeClr val="accent6"/>
                </a:solidFill>
                <a:latin typeface="Arial"/>
                <a:cs typeface="Arial"/>
              </a:rPr>
              <a:t>the timeline of </a:t>
            </a:r>
            <a:r>
              <a:rPr lang="hu-HU" sz="1800" kern="1200" dirty="0">
                <a:solidFill>
                  <a:schemeClr val="accent6"/>
                </a:solidFill>
                <a:latin typeface="Arial"/>
                <a:cs typeface="Arial"/>
              </a:rPr>
              <a:t>our </a:t>
            </a:r>
            <a:r>
              <a:rPr lang="en-US" sz="1800" kern="1200" dirty="0">
                <a:solidFill>
                  <a:schemeClr val="accent6"/>
                </a:solidFill>
                <a:latin typeface="Arial"/>
                <a:cs typeface="Arial"/>
              </a:rPr>
              <a:t>data reporting</a:t>
            </a:r>
            <a:r>
              <a:rPr lang="hu-HU" sz="1800" kern="1200" dirty="0">
                <a:solidFill>
                  <a:schemeClr val="accent6"/>
                </a:solidFill>
                <a:latin typeface="Arial"/>
                <a:cs typeface="Arial"/>
              </a:rPr>
              <a:t>?</a:t>
            </a:r>
            <a:r>
              <a:rPr lang="en-US" sz="1800" kern="1200" dirty="0">
                <a:solidFill>
                  <a:schemeClr val="accent6"/>
                </a:solidFill>
                <a:latin typeface="Arial"/>
                <a:cs typeface="Arial"/>
              </a:rPr>
              <a:t> </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endParaRPr lang="en-US" sz="18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endParaRPr lang="en-US" sz="36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endParaRPr lang="en-GB" sz="2400" kern="1200" dirty="0">
              <a:solidFill>
                <a:schemeClr val="accent6"/>
              </a:solidFill>
              <a:highlight>
                <a:srgbClr val="FFFF00"/>
              </a:highlight>
              <a:latin typeface="Arial" panose="020B0604020202020204" pitchFamily="34" charset="0"/>
              <a:ea typeface="+mn-ea"/>
              <a:cs typeface="Arial" panose="020B0604020202020204" pitchFamily="34" charset="0"/>
            </a:endParaRPr>
          </a:p>
        </p:txBody>
      </p:sp>
      <p:sp>
        <p:nvSpPr>
          <p:cNvPr id="6" name="Google Shape;474;p18">
            <a:extLst>
              <a:ext uri="{FF2B5EF4-FFF2-40B4-BE49-F238E27FC236}">
                <a16:creationId xmlns:a16="http://schemas.microsoft.com/office/drawing/2014/main" id="{7A5876F6-8344-CA31-1338-33D50445C571}"/>
              </a:ext>
            </a:extLst>
          </p:cNvPr>
          <p:cNvSpPr txBox="1"/>
          <p:nvPr/>
        </p:nvSpPr>
        <p:spPr>
          <a:xfrm>
            <a:off x="385010" y="221196"/>
            <a:ext cx="11150515" cy="769401"/>
          </a:xfrm>
          <a:prstGeom prst="rect">
            <a:avLst/>
          </a:prstGeom>
          <a:noFill/>
          <a:ln>
            <a:noFill/>
          </a:ln>
        </p:spPr>
        <p:txBody>
          <a:bodyPr spcFirstLastPara="1" wrap="square" lIns="91425" tIns="45700" rIns="91425" bIns="45700" anchor="t" anchorCtr="0">
            <a:spAutoFit/>
          </a:bodyPr>
          <a:lstStyle/>
          <a:p>
            <a:r>
              <a:rPr lang="hu-HU" sz="2400" b="1" dirty="0" err="1">
                <a:solidFill>
                  <a:srgbClr val="EA6159"/>
                </a:solidFill>
                <a:latin typeface="Arial"/>
                <a:cs typeface="Arial"/>
              </a:rPr>
              <a:t>Facilitation</a:t>
            </a:r>
            <a:r>
              <a:rPr lang="hu-HU" sz="2400" b="1" dirty="0">
                <a:solidFill>
                  <a:srgbClr val="EA6159"/>
                </a:solidFill>
                <a:latin typeface="Arial"/>
                <a:cs typeface="Arial"/>
              </a:rPr>
              <a:t> </a:t>
            </a:r>
            <a:r>
              <a:rPr lang="hu-HU" sz="2400" b="1" dirty="0" err="1">
                <a:solidFill>
                  <a:srgbClr val="EA6159"/>
                </a:solidFill>
                <a:latin typeface="Arial"/>
                <a:cs typeface="Arial"/>
              </a:rPr>
              <a:t>Notes</a:t>
            </a:r>
            <a:r>
              <a:rPr lang="hu-HU" sz="2400" b="1" dirty="0">
                <a:solidFill>
                  <a:srgbClr val="EA6159"/>
                </a:solidFill>
                <a:latin typeface="Arial"/>
                <a:cs typeface="Arial"/>
              </a:rPr>
              <a:t>:</a:t>
            </a:r>
            <a:endParaRPr lang="hu-HU" sz="2400" dirty="0">
              <a:solidFill>
                <a:schemeClr val="accent6"/>
              </a:solidFill>
              <a:latin typeface="Arial"/>
              <a:cs typeface="Arial"/>
            </a:endParaRPr>
          </a:p>
          <a:p>
            <a:pPr marL="174625" marR="0" lvl="0" indent="0">
              <a:lnSpc>
                <a:spcPct val="100000"/>
              </a:lnSpc>
              <a:spcBef>
                <a:spcPts val="0"/>
              </a:spcBef>
              <a:spcAft>
                <a:spcPts val="0"/>
              </a:spcAft>
              <a:buSzPts val="2300"/>
              <a:buFont typeface="Arial"/>
              <a:buNone/>
            </a:pPr>
            <a:endParaRPr lang="hu-HU" sz="2000" b="1" dirty="0">
              <a:solidFill>
                <a:schemeClr val="accent6"/>
              </a:solidFill>
              <a:latin typeface="Arial" panose="020B0604020202020204" pitchFamily="34" charset="0"/>
              <a:cs typeface="Arial" panose="020B0604020202020204" pitchFamily="34" charset="0"/>
            </a:endParaRPr>
          </a:p>
        </p:txBody>
      </p:sp>
      <p:sp>
        <p:nvSpPr>
          <p:cNvPr id="7" name="Google Shape;2318;p120">
            <a:extLst>
              <a:ext uri="{FF2B5EF4-FFF2-40B4-BE49-F238E27FC236}">
                <a16:creationId xmlns:a16="http://schemas.microsoft.com/office/drawing/2014/main" id="{2E1F4963-1D7C-B96F-8B9D-58EB785F77BD}"/>
              </a:ext>
            </a:extLst>
          </p:cNvPr>
          <p:cNvSpPr txBox="1"/>
          <p:nvPr/>
        </p:nvSpPr>
        <p:spPr>
          <a:xfrm>
            <a:off x="7464654" y="5639712"/>
            <a:ext cx="4073346" cy="1257333"/>
          </a:xfrm>
          <a:prstGeom prst="rect">
            <a:avLst/>
          </a:prstGeom>
          <a:noFill/>
          <a:ln>
            <a:noFill/>
          </a:ln>
        </p:spPr>
        <p:txBody>
          <a:bodyPr spcFirstLastPara="1" wrap="square" lIns="0" tIns="0" rIns="0" bIns="0" anchor="t" anchorCtr="0">
            <a:noAutofit/>
          </a:bodyPr>
          <a:lstStyle/>
          <a:p>
            <a:pPr fontAlgn="base">
              <a:lnSpc>
                <a:spcPts val="1800"/>
              </a:lnSpc>
            </a:pPr>
            <a:r>
              <a:rPr lang="en-US" sz="1200" b="0" i="0" dirty="0">
                <a:solidFill>
                  <a:schemeClr val="accent6"/>
                </a:solidFill>
                <a:effectLst/>
                <a:latin typeface="Lato"/>
                <a:ea typeface="Lato"/>
                <a:cs typeface="Lato"/>
                <a:hlinkClick r:id="rId3">
                  <a:extLst>
                    <a:ext uri="{A12FA001-AC4F-418D-AE19-62706E023703}">
                      <ahyp:hlinkClr xmlns:ahyp="http://schemas.microsoft.com/office/drawing/2018/hyperlinkcolor" val="tx"/>
                    </a:ext>
                  </a:extLst>
                </a:hlinkClick>
              </a:rPr>
              <a:t>Applying Technical Guidance on WSME Definitions and Data</a:t>
            </a:r>
            <a:r>
              <a:rPr lang="hu-HU" sz="1200" b="0" i="0" dirty="0">
                <a:solidFill>
                  <a:schemeClr val="accent6"/>
                </a:solidFill>
                <a:effectLst/>
                <a:latin typeface="Lato"/>
                <a:ea typeface="Lato"/>
                <a:cs typeface="Lato"/>
                <a:hlinkClick r:id="rId3">
                  <a:extLst>
                    <a:ext uri="{A12FA001-AC4F-418D-AE19-62706E023703}">
                      <ahyp:hlinkClr xmlns:ahyp="http://schemas.microsoft.com/office/drawing/2018/hyperlinkcolor" val="tx"/>
                    </a:ext>
                  </a:extLst>
                </a:hlinkClick>
              </a:rPr>
              <a:t> </a:t>
            </a:r>
            <a:r>
              <a:rPr lang="hu-HU" sz="1200" b="0" i="0" dirty="0">
                <a:solidFill>
                  <a:schemeClr val="accent6"/>
                </a:solidFill>
                <a:effectLst/>
                <a:latin typeface="Lato"/>
                <a:ea typeface="Lato"/>
                <a:cs typeface="Lato"/>
              </a:rPr>
              <a:t>(</a:t>
            </a:r>
            <a:r>
              <a:rPr lang="hu-HU" sz="1200" b="0" i="0" dirty="0" err="1">
                <a:solidFill>
                  <a:schemeClr val="accent6"/>
                </a:solidFill>
                <a:effectLst/>
                <a:latin typeface="Lato"/>
                <a:ea typeface="Lato"/>
                <a:cs typeface="Lato"/>
              </a:rPr>
              <a:t>see</a:t>
            </a:r>
            <a:r>
              <a:rPr lang="hu-HU" sz="1200" b="0" i="0" dirty="0">
                <a:solidFill>
                  <a:schemeClr val="accent6"/>
                </a:solidFill>
                <a:effectLst/>
                <a:latin typeface="Lato"/>
                <a:ea typeface="Lato"/>
                <a:cs typeface="Lato"/>
              </a:rPr>
              <a:t> </a:t>
            </a:r>
            <a:r>
              <a:rPr lang="hu-HU" sz="1200" b="0" i="0" dirty="0" err="1">
                <a:solidFill>
                  <a:schemeClr val="accent6"/>
                </a:solidFill>
                <a:effectLst/>
                <a:latin typeface="Lato"/>
                <a:ea typeface="Lato"/>
                <a:cs typeface="Lato"/>
              </a:rPr>
              <a:t>various</a:t>
            </a:r>
            <a:r>
              <a:rPr lang="hu-HU" sz="1200" b="0" i="0" dirty="0">
                <a:solidFill>
                  <a:schemeClr val="accent6"/>
                </a:solidFill>
                <a:effectLst/>
                <a:latin typeface="Lato"/>
                <a:ea typeface="Lato"/>
                <a:cs typeface="Lato"/>
              </a:rPr>
              <a:t> </a:t>
            </a:r>
            <a:r>
              <a:rPr lang="hu-HU" sz="1200" dirty="0" err="1">
                <a:solidFill>
                  <a:schemeClr val="accent6"/>
                </a:solidFill>
                <a:latin typeface="Lato"/>
                <a:ea typeface="Lato"/>
                <a:cs typeface="Lato"/>
              </a:rPr>
              <a:t>supporting</a:t>
            </a:r>
            <a:r>
              <a:rPr lang="hu-HU" sz="1200" dirty="0">
                <a:solidFill>
                  <a:schemeClr val="accent6"/>
                </a:solidFill>
                <a:latin typeface="Lato"/>
                <a:ea typeface="Lato"/>
                <a:cs typeface="Lato"/>
              </a:rPr>
              <a:t> </a:t>
            </a:r>
            <a:r>
              <a:rPr lang="hu-HU" sz="1200" dirty="0" err="1">
                <a:solidFill>
                  <a:schemeClr val="accent6"/>
                </a:solidFill>
                <a:latin typeface="Lato"/>
                <a:ea typeface="Lato"/>
                <a:cs typeface="Lato"/>
              </a:rPr>
              <a:t>materials</a:t>
            </a:r>
            <a:r>
              <a:rPr lang="hu-HU" sz="1200" dirty="0">
                <a:solidFill>
                  <a:schemeClr val="accent6"/>
                </a:solidFill>
                <a:latin typeface="Lato"/>
                <a:ea typeface="Lato"/>
                <a:cs typeface="Lato"/>
              </a:rPr>
              <a:t> </a:t>
            </a:r>
            <a:r>
              <a:rPr lang="hu-HU" sz="1200" dirty="0" err="1">
                <a:solidFill>
                  <a:schemeClr val="accent6"/>
                </a:solidFill>
                <a:latin typeface="Lato"/>
                <a:ea typeface="Lato"/>
                <a:cs typeface="Lato"/>
              </a:rPr>
              <a:t>on</a:t>
            </a:r>
            <a:r>
              <a:rPr lang="hu-HU" sz="1200" dirty="0">
                <a:solidFill>
                  <a:schemeClr val="accent6"/>
                </a:solidFill>
                <a:latin typeface="Lato"/>
                <a:ea typeface="Lato"/>
                <a:cs typeface="Lato"/>
              </a:rPr>
              <a:t> </a:t>
            </a:r>
            <a:r>
              <a:rPr lang="hu-HU" sz="1200" dirty="0" err="1">
                <a:solidFill>
                  <a:schemeClr val="accent6"/>
                </a:solidFill>
                <a:latin typeface="Lato"/>
                <a:ea typeface="Lato"/>
                <a:cs typeface="Lato"/>
              </a:rPr>
              <a:t>our</a:t>
            </a:r>
            <a:r>
              <a:rPr lang="hu-HU" sz="1200" dirty="0">
                <a:solidFill>
                  <a:schemeClr val="accent6"/>
                </a:solidFill>
                <a:latin typeface="Lato"/>
                <a:ea typeface="Lato"/>
                <a:cs typeface="Lato"/>
              </a:rPr>
              <a:t> website)</a:t>
            </a:r>
            <a:endParaRPr lang="en-US" sz="1200" dirty="0">
              <a:solidFill>
                <a:schemeClr val="accent6"/>
              </a:solidFill>
              <a:latin typeface="Lato" panose="020F0502020204030203" pitchFamily="34" charset="0"/>
              <a:ea typeface="Lato" panose="020F0502020204030203" pitchFamily="34" charset="0"/>
              <a:cs typeface="Lato" panose="020F0502020204030203" pitchFamily="34" charset="0"/>
            </a:endParaRPr>
          </a:p>
          <a:p>
            <a:pPr>
              <a:lnSpc>
                <a:spcPts val="1800"/>
              </a:lnSpc>
            </a:pPr>
            <a:r>
              <a:rPr lang="hu-HU" sz="1200" dirty="0">
                <a:solidFill>
                  <a:schemeClr val="accent6"/>
                </a:solidFill>
                <a:ea typeface="+mn-lt"/>
                <a:cs typeface="+mn-lt"/>
              </a:rPr>
              <a:t>https://www.we-fi.org/we-finance-code/resources/</a:t>
            </a:r>
            <a:endParaRPr lang="hu-HU" dirty="0">
              <a:solidFill>
                <a:schemeClr val="accent6"/>
              </a:solidFill>
            </a:endParaRPr>
          </a:p>
        </p:txBody>
      </p:sp>
      <p:pic>
        <p:nvPicPr>
          <p:cNvPr id="8" name="Graphic 3" descr="Tools with solid fill">
            <a:extLst>
              <a:ext uri="{FF2B5EF4-FFF2-40B4-BE49-F238E27FC236}">
                <a16:creationId xmlns:a16="http://schemas.microsoft.com/office/drawing/2014/main" id="{856FA564-C139-23C0-FEE3-6E9BBAFC93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1666" y="5777712"/>
            <a:ext cx="486988" cy="489801"/>
          </a:xfrm>
          <a:prstGeom prst="rect">
            <a:avLst/>
          </a:prstGeom>
        </p:spPr>
      </p:pic>
    </p:spTree>
    <p:extLst>
      <p:ext uri="{BB962C8B-B14F-4D97-AF65-F5344CB8AC3E}">
        <p14:creationId xmlns:p14="http://schemas.microsoft.com/office/powerpoint/2010/main" val="136431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8">
          <a:extLst>
            <a:ext uri="{FF2B5EF4-FFF2-40B4-BE49-F238E27FC236}">
              <a16:creationId xmlns:a16="http://schemas.microsoft.com/office/drawing/2014/main" id="{B23B3A48-E52B-D53B-6899-55F1FB00CD6A}"/>
            </a:ext>
          </a:extLst>
        </p:cNvPr>
        <p:cNvGrpSpPr/>
        <p:nvPr/>
      </p:nvGrpSpPr>
      <p:grpSpPr>
        <a:xfrm>
          <a:off x="0" y="0"/>
          <a:ext cx="0" cy="0"/>
          <a:chOff x="0" y="0"/>
          <a:chExt cx="0" cy="0"/>
        </a:xfrm>
      </p:grpSpPr>
      <p:sp>
        <p:nvSpPr>
          <p:cNvPr id="1292" name="Google Shape;1292;p51">
            <a:extLst>
              <a:ext uri="{FF2B5EF4-FFF2-40B4-BE49-F238E27FC236}">
                <a16:creationId xmlns:a16="http://schemas.microsoft.com/office/drawing/2014/main" id="{7B8DDC40-78B8-C31B-9790-C4F778FDB2B8}"/>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31</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1579AB30-D690-1C24-F82F-B788910EAB34}"/>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81F2E7B6-E492-F866-54E0-67BADA2FA607}"/>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8" name="Google Shape;474;p18">
            <a:extLst>
              <a:ext uri="{FF2B5EF4-FFF2-40B4-BE49-F238E27FC236}">
                <a16:creationId xmlns:a16="http://schemas.microsoft.com/office/drawing/2014/main" id="{DE0BABCD-C825-073D-CFC9-48069399776B}"/>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3"/>
            <a:r>
              <a:rPr kumimoji="0" lang="hu-HU" sz="20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WMSME Definitions guardrails - RECAP</a:t>
            </a:r>
            <a:endParaRPr lang="en-PT" sz="5400" dirty="0">
              <a:solidFill>
                <a:schemeClr val="accent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76B18FC-F05D-7079-B638-E74FE072D19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95074" y="842461"/>
            <a:ext cx="8055325" cy="5536958"/>
          </a:xfrm>
          <a:prstGeom prst="rect">
            <a:avLst/>
          </a:prstGeom>
        </p:spPr>
      </p:pic>
    </p:spTree>
    <p:extLst>
      <p:ext uri="{BB962C8B-B14F-4D97-AF65-F5344CB8AC3E}">
        <p14:creationId xmlns:p14="http://schemas.microsoft.com/office/powerpoint/2010/main" val="115454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6">
          <a:extLst>
            <a:ext uri="{FF2B5EF4-FFF2-40B4-BE49-F238E27FC236}">
              <a16:creationId xmlns:a16="http://schemas.microsoft.com/office/drawing/2014/main" id="{763DE6FF-DACA-9A35-B46A-71331050DC0A}"/>
            </a:ext>
          </a:extLst>
        </p:cNvPr>
        <p:cNvGrpSpPr/>
        <p:nvPr/>
      </p:nvGrpSpPr>
      <p:grpSpPr>
        <a:xfrm>
          <a:off x="0" y="0"/>
          <a:ext cx="0" cy="0"/>
          <a:chOff x="0" y="0"/>
          <a:chExt cx="0" cy="0"/>
        </a:xfrm>
      </p:grpSpPr>
      <p:sp>
        <p:nvSpPr>
          <p:cNvPr id="1304" name="Google Shape;1304;p52">
            <a:extLst>
              <a:ext uri="{FF2B5EF4-FFF2-40B4-BE49-F238E27FC236}">
                <a16:creationId xmlns:a16="http://schemas.microsoft.com/office/drawing/2014/main" id="{D56A73B4-6E50-8A1B-B573-CE0A638B5C83}"/>
              </a:ext>
            </a:extLst>
          </p:cNvPr>
          <p:cNvSpPr/>
          <p:nvPr/>
        </p:nvSpPr>
        <p:spPr>
          <a:xfrm>
            <a:off x="596874" y="1315942"/>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9B1F68"/>
                </a:solidFill>
                <a:effectLst/>
                <a:uLnTx/>
                <a:uFillTx/>
                <a:latin typeface="Arial" panose="020B0604020202020204" pitchFamily="34" charset="0"/>
                <a:ea typeface="Arial"/>
                <a:cs typeface="Arial" panose="020B0604020202020204" pitchFamily="34" charset="0"/>
                <a:sym typeface="Arial"/>
              </a:rPr>
              <a:t>Build consensus on key decisions: WMSME Definitions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05" name="Google Shape;1305;p52">
            <a:extLst>
              <a:ext uri="{FF2B5EF4-FFF2-40B4-BE49-F238E27FC236}">
                <a16:creationId xmlns:a16="http://schemas.microsoft.com/office/drawing/2014/main" id="{BB0CEDFD-AB34-71D0-B3A2-B22F4047814A}"/>
              </a:ext>
            </a:extLst>
          </p:cNvPr>
          <p:cNvSpPr/>
          <p:nvPr/>
        </p:nvSpPr>
        <p:spPr>
          <a:xfrm>
            <a:off x="538039" y="2579192"/>
            <a:ext cx="3860348" cy="343611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MSME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A clear definition of Micro, Small and Medium Enterprise, generally based on employee, asset, equity and/or loan exposure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1"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Informal firms </a:t>
            </a: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and sole proprietors may be included so long as they have identifiable enterprise characteristics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Women-led enterprise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Women-Owned: Majority women-owned or</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Women-Controlled: Effective control of the enterprise by women (relating to women ownership, management and governance)</a:t>
            </a:r>
            <a:endParaRPr kumimoji="0" sz="1600" b="1" i="0" u="none" strike="noStrike" kern="0" cap="none" spc="0" normalizeH="0" baseline="0" noProof="0">
              <a:ln>
                <a:noFill/>
              </a:ln>
              <a:solidFill>
                <a:srgbClr val="595959"/>
              </a:solidFill>
              <a:effectLst/>
              <a:uLnTx/>
              <a:uFillTx/>
              <a:latin typeface="Arial" panose="020B0604020202020204" pitchFamily="34" charset="0"/>
              <a:ea typeface="Helvetica Neue"/>
              <a:cs typeface="Arial" panose="020B0604020202020204" pitchFamily="34" charset="0"/>
              <a:sym typeface="Helvetica Neue"/>
            </a:endParaRPr>
          </a:p>
          <a:p>
            <a:pPr marL="115888"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1" i="0" u="none" strike="noStrike" kern="0" cap="none" spc="0" normalizeH="0" baseline="0" noProof="0">
              <a:ln>
                <a:noFill/>
              </a:ln>
              <a:solidFill>
                <a:srgbClr val="ED7D31"/>
              </a:solidFill>
              <a:effectLst/>
              <a:uLnTx/>
              <a:uFillTx/>
              <a:latin typeface="Arial" panose="020B0604020202020204" pitchFamily="34" charset="0"/>
              <a:ea typeface="Helvetica Neue"/>
              <a:cs typeface="Arial" panose="020B0604020202020204" pitchFamily="34" charset="0"/>
              <a:sym typeface="Helvetica Neue"/>
            </a:endParaRPr>
          </a:p>
          <a:p>
            <a:pPr marL="115888" marR="0" lvl="0" indent="-115888"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306" name="Google Shape;1306;p52">
            <a:extLst>
              <a:ext uri="{FF2B5EF4-FFF2-40B4-BE49-F238E27FC236}">
                <a16:creationId xmlns:a16="http://schemas.microsoft.com/office/drawing/2014/main" id="{771FB411-4A00-D080-3E20-EBF03A0D5FC9}"/>
              </a:ext>
            </a:extLst>
          </p:cNvPr>
          <p:cNvSpPr/>
          <p:nvPr/>
        </p:nvSpPr>
        <p:spPr>
          <a:xfrm>
            <a:off x="538039" y="2285278"/>
            <a:ext cx="3860348" cy="293914"/>
          </a:xfrm>
          <a:prstGeom prst="rect">
            <a:avLst/>
          </a:prstGeom>
          <a:solidFill>
            <a:srgbClr val="8B356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Minimum Requirements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07" name="Google Shape;1307;p52">
            <a:extLst>
              <a:ext uri="{FF2B5EF4-FFF2-40B4-BE49-F238E27FC236}">
                <a16:creationId xmlns:a16="http://schemas.microsoft.com/office/drawing/2014/main" id="{46DA2E6B-6C2D-5DD0-CDB8-AD10498CCB2B}"/>
              </a:ext>
            </a:extLst>
          </p:cNvPr>
          <p:cNvSpPr/>
          <p:nvPr/>
        </p:nvSpPr>
        <p:spPr>
          <a:xfrm>
            <a:off x="4398387" y="2579188"/>
            <a:ext cx="3803407" cy="343611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MSME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National or international definitions are recommended for harmonization (e.g., IFC definition)</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Women-led enterprise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National or international definitions are recommended for harmonization (e.g., IFC definition, ISO definition, 2X criteria) </a:t>
            </a:r>
            <a:endParaRPr kumimoji="0" sz="1600" b="0" i="1"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1"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342900" marR="0" lvl="0" indent="-22098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308" name="Google Shape;1308;p52">
            <a:extLst>
              <a:ext uri="{FF2B5EF4-FFF2-40B4-BE49-F238E27FC236}">
                <a16:creationId xmlns:a16="http://schemas.microsoft.com/office/drawing/2014/main" id="{0F691EB2-91CD-5AC3-917B-6B7F7E99C57A}"/>
              </a:ext>
            </a:extLst>
          </p:cNvPr>
          <p:cNvSpPr/>
          <p:nvPr/>
        </p:nvSpPr>
        <p:spPr>
          <a:xfrm>
            <a:off x="4398387" y="2281094"/>
            <a:ext cx="3803407" cy="298095"/>
          </a:xfrm>
          <a:prstGeom prst="rect">
            <a:avLst/>
          </a:prstGeom>
          <a:solidFill>
            <a:srgbClr val="EC63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Strongly Encouraged</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09" name="Google Shape;1309;p52">
            <a:extLst>
              <a:ext uri="{FF2B5EF4-FFF2-40B4-BE49-F238E27FC236}">
                <a16:creationId xmlns:a16="http://schemas.microsoft.com/office/drawing/2014/main" id="{F9F0BFB1-F095-5D67-DF71-F3605F9218D5}"/>
              </a:ext>
            </a:extLst>
          </p:cNvPr>
          <p:cNvSpPr/>
          <p:nvPr/>
        </p:nvSpPr>
        <p:spPr>
          <a:xfrm>
            <a:off x="8201794" y="2355160"/>
            <a:ext cx="3835702" cy="366014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3F3F3F"/>
              </a:buClr>
              <a:buSzPts val="1600"/>
              <a:buFont typeface="Arial"/>
              <a:buNone/>
              <a:tabLst/>
              <a:defRPr/>
            </a:pPr>
            <a:endParaRPr kumimoji="0" sz="1600" b="1" i="1"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MSME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Individual/Households without identifiable enterprise characteristics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Large enterprises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a:p>
            <a:pPr marL="0" marR="0" lvl="0" indent="0" algn="l" defTabSz="914400" rtl="0" eaLnBrk="1" fontAlgn="auto" latinLnBrk="0" hangingPunct="1">
              <a:lnSpc>
                <a:spcPct val="100000"/>
              </a:lnSpc>
              <a:spcBef>
                <a:spcPts val="0"/>
              </a:spcBef>
              <a:spcAft>
                <a:spcPts val="0"/>
              </a:spcAft>
              <a:buClr>
                <a:srgbClr val="3F3F3F"/>
              </a:buClr>
              <a:buSzPts val="1920"/>
              <a:buFont typeface="Helvetica Neue"/>
              <a:buNone/>
              <a:tabLst/>
              <a:defRPr/>
            </a:pPr>
            <a:r>
              <a:rPr kumimoji="0" lang="en-US" sz="1600" b="1" i="0" u="none" strike="noStrike" kern="0" cap="none" spc="0" normalizeH="0" baseline="0" noProof="0">
                <a:ln>
                  <a:noFill/>
                </a:ln>
                <a:solidFill>
                  <a:srgbClr val="EA6159"/>
                </a:solidFill>
                <a:effectLst/>
                <a:uLnTx/>
                <a:uFillTx/>
                <a:latin typeface="Arial" panose="020B0604020202020204" pitchFamily="34" charset="0"/>
                <a:ea typeface="Helvetica Neue"/>
                <a:cs typeface="Arial" panose="020B0604020202020204" pitchFamily="34" charset="0"/>
                <a:sym typeface="Helvetica Neue"/>
              </a:rPr>
              <a:t>Women-led enterprise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115888" marR="0" lvl="0" indent="-121920" algn="l" defTabSz="914400" rtl="0" eaLnBrk="1" fontAlgn="auto" latinLnBrk="0" hangingPunct="1">
              <a:lnSpc>
                <a:spcPct val="100000"/>
              </a:lnSpc>
              <a:spcBef>
                <a:spcPts val="0"/>
              </a:spcBef>
              <a:spcAft>
                <a:spcPts val="0"/>
              </a:spcAft>
              <a:buClr>
                <a:srgbClr val="3F3F3F"/>
              </a:buClr>
              <a:buSzPts val="1920"/>
              <a:buFont typeface="Arial"/>
              <a:buChar char="•"/>
              <a:tabLst/>
              <a:defRPr/>
            </a:pPr>
            <a:r>
              <a:rPr kumimoji="0" lang="en-US"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rPr>
              <a:t>Enterprises predominantly serving or employing women, but not being women-led businesses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342900" marR="0" lvl="0" indent="-220980" algn="l" defTabSz="914400" rtl="0" eaLnBrk="1" fontAlgn="auto" latinLnBrk="0" hangingPunct="1">
              <a:lnSpc>
                <a:spcPct val="100000"/>
              </a:lnSpc>
              <a:spcBef>
                <a:spcPts val="0"/>
              </a:spcBef>
              <a:spcAft>
                <a:spcPts val="0"/>
              </a:spcAft>
              <a:buClr>
                <a:srgbClr val="3F3F3F"/>
              </a:buClr>
              <a:buSzPts val="1920"/>
              <a:buFont typeface="Arial"/>
              <a:buNone/>
              <a:tabLst/>
              <a:defRPr/>
            </a:pPr>
            <a:endParaRPr kumimoji="0" sz="1600" b="0" i="0" u="none" strike="noStrike" kern="0" cap="none" spc="0" normalizeH="0" baseline="0" noProof="0">
              <a:ln>
                <a:noFill/>
              </a:ln>
              <a:solidFill>
                <a:srgbClr val="3F3F3F"/>
              </a:solidFill>
              <a:effectLst/>
              <a:uLnTx/>
              <a:uFillTx/>
              <a:latin typeface="Arial" panose="020B0604020202020204" pitchFamily="34" charset="0"/>
              <a:ea typeface="Helvetica Neue"/>
              <a:cs typeface="Arial" panose="020B0604020202020204" pitchFamily="34" charset="0"/>
              <a:sym typeface="Helvetica Neue"/>
            </a:endParaRPr>
          </a:p>
        </p:txBody>
      </p:sp>
      <p:sp>
        <p:nvSpPr>
          <p:cNvPr id="1310" name="Google Shape;1310;p52">
            <a:extLst>
              <a:ext uri="{FF2B5EF4-FFF2-40B4-BE49-F238E27FC236}">
                <a16:creationId xmlns:a16="http://schemas.microsoft.com/office/drawing/2014/main" id="{FAF8458E-9941-B96E-4367-669115B17F99}"/>
              </a:ext>
            </a:extLst>
          </p:cNvPr>
          <p:cNvSpPr/>
          <p:nvPr/>
        </p:nvSpPr>
        <p:spPr>
          <a:xfrm>
            <a:off x="8201794" y="2282873"/>
            <a:ext cx="3835702" cy="29631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r>
              <a:rPr kumimoji="0" lang="en-US" sz="1600" b="1" i="0" u="none" strike="noStrike" kern="0" cap="none" spc="0" normalizeH="0" baseline="0" noProof="0">
                <a:ln>
                  <a:noFill/>
                </a:ln>
                <a:solidFill>
                  <a:srgbClr val="FFFFFF"/>
                </a:solidFill>
                <a:effectLst/>
                <a:uLnTx/>
                <a:uFillTx/>
                <a:latin typeface="Arial" panose="020B0604020202020204" pitchFamily="34" charset="0"/>
                <a:ea typeface="Helvetica Neue"/>
                <a:cs typeface="Arial" panose="020B0604020202020204" pitchFamily="34" charset="0"/>
                <a:sym typeface="Helvetica Neue"/>
              </a:rPr>
              <a:t>Out of Scope</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11" name="Google Shape;1311;p52">
            <a:extLst>
              <a:ext uri="{FF2B5EF4-FFF2-40B4-BE49-F238E27FC236}">
                <a16:creationId xmlns:a16="http://schemas.microsoft.com/office/drawing/2014/main" id="{E2877252-239A-0AFA-3597-2CB3A2C691D7}"/>
              </a:ext>
            </a:extLst>
          </p:cNvPr>
          <p:cNvSpPr/>
          <p:nvPr/>
        </p:nvSpPr>
        <p:spPr>
          <a:xfrm>
            <a:off x="2239716" y="1967156"/>
            <a:ext cx="8743307" cy="2890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B3562"/>
              </a:buClr>
              <a:buSzPts val="1400"/>
              <a:buFont typeface="Helvetica Neue"/>
              <a:buNone/>
              <a:tabLst/>
              <a:defRPr/>
            </a:pPr>
            <a:r>
              <a:rPr kumimoji="0" lang="en-US" sz="1400" b="1" i="1" u="none" strike="noStrike" kern="0" cap="none" spc="0" normalizeH="0" baseline="0" noProof="0">
                <a:ln>
                  <a:noFill/>
                </a:ln>
                <a:solidFill>
                  <a:srgbClr val="8B3562"/>
                </a:solidFill>
                <a:effectLst/>
                <a:uLnTx/>
                <a:uFillTx/>
                <a:latin typeface="Arial" panose="020B0604020202020204" pitchFamily="34" charset="0"/>
                <a:ea typeface="Helvetica Neue"/>
                <a:cs typeface="Arial" panose="020B0604020202020204" pitchFamily="34" charset="0"/>
                <a:sym typeface="Helvetica Neue"/>
              </a:rPr>
              <a:t>All indicators will be disaggregated by women/non-women led AND SME/Micro</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1312" name="Google Shape;1312;p52">
            <a:extLst>
              <a:ext uri="{FF2B5EF4-FFF2-40B4-BE49-F238E27FC236}">
                <a16:creationId xmlns:a16="http://schemas.microsoft.com/office/drawing/2014/main" id="{2EDFA6F8-6DC5-3B86-33C5-EBDDDBA5BACE}"/>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32</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2164D980-0C97-1150-E098-6F0CAFB5F5FA}"/>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6B8871F6-7E82-EC86-DF0D-B063D83F01CC}"/>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6" name="Google Shape;474;p18">
            <a:extLst>
              <a:ext uri="{FF2B5EF4-FFF2-40B4-BE49-F238E27FC236}">
                <a16:creationId xmlns:a16="http://schemas.microsoft.com/office/drawing/2014/main" id="{184617B2-B082-D550-7663-7842C0F64A9E}"/>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3"/>
            <a:r>
              <a:rPr kumimoji="0" lang="hu-HU" sz="20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WMSME Definitions - RECAP</a:t>
            </a:r>
            <a:endParaRPr lang="en-PT" sz="5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74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Freeform: Shape 43">
            <a:extLst>
              <a:ext uri="{FF2B5EF4-FFF2-40B4-BE49-F238E27FC236}">
                <a16:creationId xmlns:a16="http://schemas.microsoft.com/office/drawing/2014/main" id="{542E9924-BFE6-4EE9-BB23-1095B0921779}"/>
              </a:ext>
            </a:extLst>
          </p:cNvPr>
          <p:cNvSpPr/>
          <p:nvPr/>
        </p:nvSpPr>
        <p:spPr>
          <a:xfrm>
            <a:off x="155891" y="3883752"/>
            <a:ext cx="11773987" cy="786343"/>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rtlCol="0" anchor="ctr" anchorCtr="0"/>
          <a:lstStyle/>
          <a:p>
            <a:pPr>
              <a:spcBef>
                <a:spcPts val="1200"/>
              </a:spcBef>
            </a:pPr>
            <a:r>
              <a:rPr lang="en-US" sz="1600" b="1" dirty="0">
                <a:solidFill>
                  <a:schemeClr val="tx1">
                    <a:lumMod val="65000"/>
                    <a:lumOff val="35000"/>
                  </a:schemeClr>
                </a:solidFill>
              </a:rPr>
              <a:t>Data Aggregator</a:t>
            </a:r>
          </a:p>
          <a:p>
            <a:pPr>
              <a:spcBef>
                <a:spcPts val="1200"/>
              </a:spcBef>
            </a:pPr>
            <a:r>
              <a:rPr lang="en-US" sz="1200" dirty="0">
                <a:solidFill>
                  <a:schemeClr val="tx1">
                    <a:lumMod val="65000"/>
                    <a:lumOff val="35000"/>
                  </a:schemeClr>
                </a:solidFill>
              </a:rPr>
              <a:t>Collect FSP data, ensure data integrity</a:t>
            </a:r>
          </a:p>
        </p:txBody>
      </p:sp>
      <p:sp>
        <p:nvSpPr>
          <p:cNvPr id="37" name="Freeform: Shape 36">
            <a:extLst>
              <a:ext uri="{FF2B5EF4-FFF2-40B4-BE49-F238E27FC236}">
                <a16:creationId xmlns:a16="http://schemas.microsoft.com/office/drawing/2014/main" id="{B0381ABF-686B-40ED-8611-8AB2B59F5292}"/>
              </a:ext>
            </a:extLst>
          </p:cNvPr>
          <p:cNvSpPr/>
          <p:nvPr/>
        </p:nvSpPr>
        <p:spPr>
          <a:xfrm>
            <a:off x="155891" y="1822409"/>
            <a:ext cx="11773987" cy="934557"/>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rtlCol="0" anchor="ctr" anchorCtr="0"/>
          <a:lstStyle/>
          <a:p>
            <a:pPr>
              <a:spcBef>
                <a:spcPts val="1200"/>
              </a:spcBef>
            </a:pPr>
            <a:r>
              <a:rPr lang="en-US" sz="1600" b="1" dirty="0">
                <a:solidFill>
                  <a:schemeClr val="tx1"/>
                </a:solidFill>
              </a:rPr>
              <a:t>Global level</a:t>
            </a:r>
          </a:p>
          <a:p>
            <a:pPr>
              <a:spcBef>
                <a:spcPts val="1200"/>
              </a:spcBef>
            </a:pPr>
            <a:r>
              <a:rPr lang="en-US" sz="1200" dirty="0">
                <a:solidFill>
                  <a:schemeClr val="tx1"/>
                </a:solidFill>
              </a:rPr>
              <a:t>Annual Report, analytics, knowledge sharing</a:t>
            </a:r>
          </a:p>
        </p:txBody>
      </p:sp>
      <p:sp>
        <p:nvSpPr>
          <p:cNvPr id="38" name="Freeform: Shape 37">
            <a:extLst>
              <a:ext uri="{FF2B5EF4-FFF2-40B4-BE49-F238E27FC236}">
                <a16:creationId xmlns:a16="http://schemas.microsoft.com/office/drawing/2014/main" id="{38132B70-865B-4A20-BC8C-611DCF4881AD}"/>
              </a:ext>
            </a:extLst>
          </p:cNvPr>
          <p:cNvSpPr/>
          <p:nvPr/>
        </p:nvSpPr>
        <p:spPr>
          <a:xfrm>
            <a:off x="155891" y="4862816"/>
            <a:ext cx="11773987" cy="786343"/>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rtlCol="0" anchor="ctr" anchorCtr="0"/>
          <a:lstStyle/>
          <a:p>
            <a:pPr>
              <a:spcBef>
                <a:spcPts val="1200"/>
              </a:spcBef>
            </a:pPr>
            <a:r>
              <a:rPr lang="en-US" sz="1600" b="1" dirty="0">
                <a:solidFill>
                  <a:schemeClr val="tx1"/>
                </a:solidFill>
              </a:rPr>
              <a:t>Signatories </a:t>
            </a:r>
          </a:p>
          <a:p>
            <a:pPr>
              <a:spcBef>
                <a:spcPts val="1200"/>
              </a:spcBef>
            </a:pPr>
            <a:r>
              <a:rPr lang="en-US" sz="1200" dirty="0">
                <a:solidFill>
                  <a:schemeClr val="tx1"/>
                </a:solidFill>
              </a:rPr>
              <a:t>Generate &amp; report </a:t>
            </a:r>
            <a:br>
              <a:rPr lang="hu-HU" sz="1200" dirty="0">
                <a:solidFill>
                  <a:schemeClr val="tx1"/>
                </a:solidFill>
              </a:rPr>
            </a:br>
            <a:r>
              <a:rPr lang="hu-HU" sz="1200" dirty="0">
                <a:solidFill>
                  <a:schemeClr val="tx1"/>
                </a:solidFill>
              </a:rPr>
              <a:t>on commitments</a:t>
            </a:r>
            <a:endParaRPr lang="en-US" sz="1200" dirty="0">
              <a:solidFill>
                <a:schemeClr val="tx1"/>
              </a:solidFill>
            </a:endParaRPr>
          </a:p>
        </p:txBody>
      </p:sp>
      <p:sp>
        <p:nvSpPr>
          <p:cNvPr id="45" name="Freeform: Shape 44">
            <a:extLst>
              <a:ext uri="{FF2B5EF4-FFF2-40B4-BE49-F238E27FC236}">
                <a16:creationId xmlns:a16="http://schemas.microsoft.com/office/drawing/2014/main" id="{462ED8B2-5D5A-4DC7-B2B5-4EEC87CBD094}"/>
              </a:ext>
            </a:extLst>
          </p:cNvPr>
          <p:cNvSpPr/>
          <p:nvPr/>
        </p:nvSpPr>
        <p:spPr>
          <a:xfrm>
            <a:off x="155891" y="2904695"/>
            <a:ext cx="11773987" cy="786343"/>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rtlCol="0" anchor="ctr" anchorCtr="0"/>
          <a:lstStyle/>
          <a:p>
            <a:pPr>
              <a:spcBef>
                <a:spcPts val="1200"/>
              </a:spcBef>
            </a:pPr>
            <a:r>
              <a:rPr lang="en-US" sz="1600" b="1" dirty="0">
                <a:solidFill>
                  <a:schemeClr val="tx1"/>
                </a:solidFill>
              </a:rPr>
              <a:t>Country level</a:t>
            </a:r>
          </a:p>
          <a:p>
            <a:pPr>
              <a:spcBef>
                <a:spcPts val="1200"/>
              </a:spcBef>
            </a:pPr>
            <a:r>
              <a:rPr lang="en-US" sz="1200" dirty="0">
                <a:solidFill>
                  <a:schemeClr val="tx1"/>
                </a:solidFill>
              </a:rPr>
              <a:t>Annual Report, analytics, knowledge sharing</a:t>
            </a:r>
          </a:p>
        </p:txBody>
      </p:sp>
      <p:sp>
        <p:nvSpPr>
          <p:cNvPr id="75" name="Freeform: Shape 74">
            <a:extLst>
              <a:ext uri="{FF2B5EF4-FFF2-40B4-BE49-F238E27FC236}">
                <a16:creationId xmlns:a16="http://schemas.microsoft.com/office/drawing/2014/main" id="{E097193B-2AA4-4373-943B-692FB3B425B8}"/>
              </a:ext>
            </a:extLst>
          </p:cNvPr>
          <p:cNvSpPr/>
          <p:nvPr/>
        </p:nvSpPr>
        <p:spPr>
          <a:xfrm>
            <a:off x="6558950" y="1837808"/>
            <a:ext cx="2178386" cy="755348"/>
          </a:xfrm>
          <a:custGeom>
            <a:avLst/>
            <a:gdLst>
              <a:gd name="connsiteX0" fmla="*/ 0 w 751354"/>
              <a:gd name="connsiteY0" fmla="*/ 50090 h 500902"/>
              <a:gd name="connsiteX1" fmla="*/ 50090 w 751354"/>
              <a:gd name="connsiteY1" fmla="*/ 0 h 500902"/>
              <a:gd name="connsiteX2" fmla="*/ 701264 w 751354"/>
              <a:gd name="connsiteY2" fmla="*/ 0 h 500902"/>
              <a:gd name="connsiteX3" fmla="*/ 751354 w 751354"/>
              <a:gd name="connsiteY3" fmla="*/ 50090 h 500902"/>
              <a:gd name="connsiteX4" fmla="*/ 751354 w 751354"/>
              <a:gd name="connsiteY4" fmla="*/ 450812 h 500902"/>
              <a:gd name="connsiteX5" fmla="*/ 701264 w 751354"/>
              <a:gd name="connsiteY5" fmla="*/ 500902 h 500902"/>
              <a:gd name="connsiteX6" fmla="*/ 50090 w 751354"/>
              <a:gd name="connsiteY6" fmla="*/ 500902 h 500902"/>
              <a:gd name="connsiteX7" fmla="*/ 0 w 751354"/>
              <a:gd name="connsiteY7" fmla="*/ 450812 h 500902"/>
              <a:gd name="connsiteX8" fmla="*/ 0 w 751354"/>
              <a:gd name="connsiteY8" fmla="*/ 50090 h 5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354" h="500902">
                <a:moveTo>
                  <a:pt x="0" y="50090"/>
                </a:moveTo>
                <a:cubicBezTo>
                  <a:pt x="0" y="22426"/>
                  <a:pt x="22426" y="0"/>
                  <a:pt x="50090" y="0"/>
                </a:cubicBezTo>
                <a:lnTo>
                  <a:pt x="701264" y="0"/>
                </a:lnTo>
                <a:cubicBezTo>
                  <a:pt x="728928" y="0"/>
                  <a:pt x="751354" y="22426"/>
                  <a:pt x="751354" y="50090"/>
                </a:cubicBezTo>
                <a:lnTo>
                  <a:pt x="751354" y="450812"/>
                </a:lnTo>
                <a:cubicBezTo>
                  <a:pt x="751354" y="478476"/>
                  <a:pt x="728928" y="500902"/>
                  <a:pt x="701264" y="500902"/>
                </a:cubicBezTo>
                <a:lnTo>
                  <a:pt x="50090" y="500902"/>
                </a:lnTo>
                <a:cubicBezTo>
                  <a:pt x="22426" y="500902"/>
                  <a:pt x="0" y="478476"/>
                  <a:pt x="0" y="450812"/>
                </a:cubicBezTo>
                <a:lnTo>
                  <a:pt x="0" y="5009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61" tIns="48961" rIns="48961" bIns="48961" numCol="1" spcCol="1270" anchor="ctr" anchorCtr="0">
            <a:noAutofit/>
          </a:bodyPr>
          <a:lstStyle/>
          <a:p>
            <a:pPr marL="0" lvl="0" indent="0" algn="ctr" defTabSz="400050">
              <a:lnSpc>
                <a:spcPct val="90000"/>
              </a:lnSpc>
              <a:spcBef>
                <a:spcPct val="0"/>
              </a:spcBef>
              <a:spcAft>
                <a:spcPct val="35000"/>
              </a:spcAft>
              <a:buNone/>
            </a:pPr>
            <a:r>
              <a:rPr lang="en-US" sz="1200" b="1" kern="1200" dirty="0"/>
              <a:t>Global </a:t>
            </a:r>
            <a:r>
              <a:rPr lang="hu-HU" sz="1200" b="1" kern="1200" dirty="0"/>
              <a:t>Coordination (We-Fi) /Global Aggregation (OECD)</a:t>
            </a:r>
            <a:endParaRPr lang="en-US" sz="1200" b="1" kern="1200" dirty="0"/>
          </a:p>
        </p:txBody>
      </p:sp>
      <p:sp>
        <p:nvSpPr>
          <p:cNvPr id="78" name="Rectangle 77">
            <a:extLst>
              <a:ext uri="{FF2B5EF4-FFF2-40B4-BE49-F238E27FC236}">
                <a16:creationId xmlns:a16="http://schemas.microsoft.com/office/drawing/2014/main" id="{587F4FD3-3357-4BF7-9E81-A02A104B27E4}"/>
              </a:ext>
            </a:extLst>
          </p:cNvPr>
          <p:cNvSpPr/>
          <p:nvPr/>
        </p:nvSpPr>
        <p:spPr>
          <a:xfrm>
            <a:off x="6096000" y="1107949"/>
            <a:ext cx="286340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chemeClr val="accent2"/>
                </a:solidFill>
              </a:rPr>
              <a:t>Country </a:t>
            </a:r>
            <a:r>
              <a:rPr lang="hu-HU" b="1" dirty="0">
                <a:solidFill>
                  <a:schemeClr val="accent2"/>
                </a:solidFill>
              </a:rPr>
              <a:t>data </a:t>
            </a:r>
            <a:r>
              <a:rPr lang="en-GB" b="1" dirty="0">
                <a:solidFill>
                  <a:schemeClr val="accent2"/>
                </a:solidFill>
              </a:rPr>
              <a:t>track</a:t>
            </a:r>
            <a:r>
              <a:rPr lang="hu-HU" b="1" dirty="0">
                <a:solidFill>
                  <a:schemeClr val="accent2"/>
                </a:solidFill>
              </a:rPr>
              <a:t>s</a:t>
            </a:r>
            <a:endParaRPr lang="en-GB" b="1" dirty="0">
              <a:solidFill>
                <a:schemeClr val="accent2"/>
              </a:solidFill>
            </a:endParaRPr>
          </a:p>
        </p:txBody>
      </p:sp>
      <p:sp>
        <p:nvSpPr>
          <p:cNvPr id="119" name="TextBox 118">
            <a:extLst>
              <a:ext uri="{FF2B5EF4-FFF2-40B4-BE49-F238E27FC236}">
                <a16:creationId xmlns:a16="http://schemas.microsoft.com/office/drawing/2014/main" id="{A4881267-9001-4A9F-BA12-F46AFFB96937}"/>
              </a:ext>
            </a:extLst>
          </p:cNvPr>
          <p:cNvSpPr txBox="1"/>
          <p:nvPr/>
        </p:nvSpPr>
        <p:spPr>
          <a:xfrm>
            <a:off x="9432422" y="3972659"/>
            <a:ext cx="1603896" cy="738664"/>
          </a:xfrm>
          <a:prstGeom prst="rect">
            <a:avLst/>
          </a:prstGeom>
          <a:noFill/>
        </p:spPr>
        <p:txBody>
          <a:bodyPr wrap="square" rtlCol="0">
            <a:spAutoFit/>
          </a:bodyPr>
          <a:lstStyle/>
          <a:p>
            <a:r>
              <a:rPr lang="en-US" sz="1400" i="1" dirty="0"/>
              <a:t>Functions can be divided between multiple entities</a:t>
            </a:r>
          </a:p>
        </p:txBody>
      </p:sp>
      <p:cxnSp>
        <p:nvCxnSpPr>
          <p:cNvPr id="20" name="Straight Connector 19">
            <a:extLst>
              <a:ext uri="{FF2B5EF4-FFF2-40B4-BE49-F238E27FC236}">
                <a16:creationId xmlns:a16="http://schemas.microsoft.com/office/drawing/2014/main" id="{948566C6-3E86-0CBC-CB34-2AC2274F5776}"/>
              </a:ext>
            </a:extLst>
          </p:cNvPr>
          <p:cNvCxnSpPr>
            <a:cxnSpLocks/>
          </p:cNvCxnSpPr>
          <p:nvPr/>
        </p:nvCxnSpPr>
        <p:spPr>
          <a:xfrm flipV="1">
            <a:off x="7003686" y="4482846"/>
            <a:ext cx="0" cy="441373"/>
          </a:xfrm>
          <a:prstGeom prst="line">
            <a:avLst/>
          </a:prstGeom>
          <a:solidFill>
            <a:schemeClr val="accent2"/>
          </a:solidFill>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75A3EA8-A001-149B-11FB-1518F5F3EE29}"/>
              </a:ext>
            </a:extLst>
          </p:cNvPr>
          <p:cNvCxnSpPr>
            <a:cxnSpLocks/>
          </p:cNvCxnSpPr>
          <p:nvPr/>
        </p:nvCxnSpPr>
        <p:spPr>
          <a:xfrm flipV="1">
            <a:off x="8218054" y="4482846"/>
            <a:ext cx="0" cy="441373"/>
          </a:xfrm>
          <a:prstGeom prst="line">
            <a:avLst/>
          </a:prstGeom>
          <a:solidFill>
            <a:schemeClr val="accent2"/>
          </a:solidFill>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Freeform: Shape 59">
            <a:extLst>
              <a:ext uri="{FF2B5EF4-FFF2-40B4-BE49-F238E27FC236}">
                <a16:creationId xmlns:a16="http://schemas.microsoft.com/office/drawing/2014/main" id="{0EF5DAE0-C15A-4E1B-953B-9A3BC42FA316}"/>
              </a:ext>
            </a:extLst>
          </p:cNvPr>
          <p:cNvSpPr/>
          <p:nvPr/>
        </p:nvSpPr>
        <p:spPr>
          <a:xfrm>
            <a:off x="6479670" y="4899747"/>
            <a:ext cx="1048033" cy="563624"/>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marL="0" lvl="0" indent="0" algn="ctr" defTabSz="400050">
              <a:lnSpc>
                <a:spcPct val="90000"/>
              </a:lnSpc>
              <a:spcBef>
                <a:spcPct val="0"/>
              </a:spcBef>
              <a:spcAft>
                <a:spcPct val="35000"/>
              </a:spcAft>
              <a:buNone/>
            </a:pPr>
            <a:r>
              <a:rPr lang="en-US" sz="1200" kern="1200" dirty="0"/>
              <a:t>Banks </a:t>
            </a:r>
          </a:p>
        </p:txBody>
      </p:sp>
      <p:sp>
        <p:nvSpPr>
          <p:cNvPr id="69" name="Freeform: Shape 68">
            <a:extLst>
              <a:ext uri="{FF2B5EF4-FFF2-40B4-BE49-F238E27FC236}">
                <a16:creationId xmlns:a16="http://schemas.microsoft.com/office/drawing/2014/main" id="{8170FD7A-A042-4E2F-9AC5-95565363A014}"/>
              </a:ext>
            </a:extLst>
          </p:cNvPr>
          <p:cNvSpPr/>
          <p:nvPr/>
        </p:nvSpPr>
        <p:spPr>
          <a:xfrm>
            <a:off x="7694038" y="4899747"/>
            <a:ext cx="1048033" cy="563624"/>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marL="0" lvl="0" indent="0" algn="ctr" defTabSz="400050">
              <a:lnSpc>
                <a:spcPct val="90000"/>
              </a:lnSpc>
              <a:spcBef>
                <a:spcPct val="0"/>
              </a:spcBef>
              <a:spcAft>
                <a:spcPct val="35000"/>
              </a:spcAft>
              <a:buNone/>
            </a:pPr>
            <a:r>
              <a:rPr lang="en-US" sz="1200" kern="1200" dirty="0"/>
              <a:t>MFIs </a:t>
            </a:r>
          </a:p>
        </p:txBody>
      </p:sp>
      <p:sp>
        <p:nvSpPr>
          <p:cNvPr id="57" name="Freeform: Shape 56">
            <a:extLst>
              <a:ext uri="{FF2B5EF4-FFF2-40B4-BE49-F238E27FC236}">
                <a16:creationId xmlns:a16="http://schemas.microsoft.com/office/drawing/2014/main" id="{CD82B521-55E9-491B-BC5A-E7B7AF62BC42}"/>
              </a:ext>
            </a:extLst>
          </p:cNvPr>
          <p:cNvSpPr/>
          <p:nvPr/>
        </p:nvSpPr>
        <p:spPr>
          <a:xfrm>
            <a:off x="5901070" y="3896252"/>
            <a:ext cx="3391786" cy="780775"/>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200" dirty="0"/>
              <a:t>Authorized aggregators</a:t>
            </a:r>
          </a:p>
          <a:p>
            <a:pPr algn="ctr" defTabSz="400050">
              <a:lnSpc>
                <a:spcPct val="90000"/>
              </a:lnSpc>
              <a:spcBef>
                <a:spcPct val="0"/>
              </a:spcBef>
              <a:spcAft>
                <a:spcPct val="35000"/>
              </a:spcAft>
            </a:pPr>
            <a:r>
              <a:rPr lang="en-US" sz="1200" dirty="0"/>
              <a:t>+</a:t>
            </a:r>
          </a:p>
          <a:p>
            <a:pPr marL="0" lvl="0" indent="0" algn="ctr" defTabSz="400050">
              <a:lnSpc>
                <a:spcPct val="90000"/>
              </a:lnSpc>
              <a:spcBef>
                <a:spcPct val="0"/>
              </a:spcBef>
              <a:spcAft>
                <a:spcPct val="35000"/>
              </a:spcAft>
              <a:buNone/>
            </a:pPr>
            <a:r>
              <a:rPr lang="en-US" sz="1200" kern="1200" dirty="0"/>
              <a:t>National</a:t>
            </a:r>
            <a:r>
              <a:rPr lang="en-US" sz="1200" dirty="0"/>
              <a:t> </a:t>
            </a:r>
            <a:r>
              <a:rPr lang="en-US" sz="1200" kern="1200" dirty="0"/>
              <a:t>Data Aggregator(s)</a:t>
            </a:r>
          </a:p>
        </p:txBody>
      </p:sp>
      <p:pic>
        <p:nvPicPr>
          <p:cNvPr id="80" name="Picture 79">
            <a:extLst>
              <a:ext uri="{FF2B5EF4-FFF2-40B4-BE49-F238E27FC236}">
                <a16:creationId xmlns:a16="http://schemas.microsoft.com/office/drawing/2014/main" id="{74F36EBA-F082-83FD-79D6-72AB4F285D7B}"/>
              </a:ext>
            </a:extLst>
          </p:cNvPr>
          <p:cNvPicPr>
            <a:picLocks noChangeAspect="1"/>
          </p:cNvPicPr>
          <p:nvPr/>
        </p:nvPicPr>
        <p:blipFill>
          <a:blip r:embed="rId6">
            <a:duotone>
              <a:schemeClr val="accent1">
                <a:shade val="45000"/>
                <a:satMod val="135000"/>
              </a:schemeClr>
              <a:prstClr val="white"/>
            </a:duotone>
          </a:blip>
          <a:stretch>
            <a:fillRect/>
          </a:stretch>
        </p:blipFill>
        <p:spPr>
          <a:xfrm>
            <a:off x="258021" y="1936259"/>
            <a:ext cx="621042" cy="621042"/>
          </a:xfrm>
          <a:prstGeom prst="rect">
            <a:avLst/>
          </a:prstGeom>
        </p:spPr>
      </p:pic>
      <p:pic>
        <p:nvPicPr>
          <p:cNvPr id="82" name="Picture 81">
            <a:extLst>
              <a:ext uri="{FF2B5EF4-FFF2-40B4-BE49-F238E27FC236}">
                <a16:creationId xmlns:a16="http://schemas.microsoft.com/office/drawing/2014/main" id="{D7AB828E-1F6E-BF79-BFAC-16CCEC7E6C69}"/>
              </a:ext>
            </a:extLst>
          </p:cNvPr>
          <p:cNvPicPr>
            <a:picLocks noChangeAspect="1"/>
          </p:cNvPicPr>
          <p:nvPr/>
        </p:nvPicPr>
        <p:blipFill>
          <a:blip r:embed="rId6">
            <a:duotone>
              <a:schemeClr val="accent2">
                <a:shade val="45000"/>
                <a:satMod val="135000"/>
              </a:schemeClr>
              <a:prstClr val="white"/>
            </a:duotone>
          </a:blip>
          <a:stretch>
            <a:fillRect/>
          </a:stretch>
        </p:blipFill>
        <p:spPr>
          <a:xfrm>
            <a:off x="258021" y="2972574"/>
            <a:ext cx="621042" cy="621042"/>
          </a:xfrm>
          <a:prstGeom prst="rect">
            <a:avLst/>
          </a:prstGeom>
        </p:spPr>
      </p:pic>
      <p:pic>
        <p:nvPicPr>
          <p:cNvPr id="84" name="Picture 83">
            <a:extLst>
              <a:ext uri="{FF2B5EF4-FFF2-40B4-BE49-F238E27FC236}">
                <a16:creationId xmlns:a16="http://schemas.microsoft.com/office/drawing/2014/main" id="{08B7B42C-3583-6EC8-74D2-CBE444984A7A}"/>
              </a:ext>
            </a:extLst>
          </p:cNvPr>
          <p:cNvPicPr>
            <a:picLocks noChangeAspect="1"/>
          </p:cNvPicPr>
          <p:nvPr/>
        </p:nvPicPr>
        <p:blipFill>
          <a:blip r:embed="rId7">
            <a:duotone>
              <a:schemeClr val="accent3">
                <a:shade val="45000"/>
                <a:satMod val="135000"/>
              </a:schemeClr>
              <a:prstClr val="white"/>
            </a:duotone>
          </a:blip>
          <a:stretch>
            <a:fillRect/>
          </a:stretch>
        </p:blipFill>
        <p:spPr>
          <a:xfrm>
            <a:off x="258021" y="4004924"/>
            <a:ext cx="551601" cy="551601"/>
          </a:xfrm>
          <a:prstGeom prst="rect">
            <a:avLst/>
          </a:prstGeom>
        </p:spPr>
      </p:pic>
      <p:pic>
        <p:nvPicPr>
          <p:cNvPr id="7" name="Google Shape;228;p1" descr="A logo with text on it&#10;&#10;Description automatically generated">
            <a:extLst>
              <a:ext uri="{FF2B5EF4-FFF2-40B4-BE49-F238E27FC236}">
                <a16:creationId xmlns:a16="http://schemas.microsoft.com/office/drawing/2014/main" id="{D8B14476-5F74-8475-0771-B921D1B97DC4}"/>
              </a:ext>
            </a:extLst>
          </p:cNvPr>
          <p:cNvPicPr preferRelativeResize="0"/>
          <p:nvPr/>
        </p:nvPicPr>
        <p:blipFill rotWithShape="1">
          <a:blip r:embed="rId8">
            <a:alphaModFix/>
          </a:blip>
          <a:srcRect/>
          <a:stretch/>
        </p:blipFill>
        <p:spPr>
          <a:xfrm>
            <a:off x="11434471" y="0"/>
            <a:ext cx="745037" cy="693135"/>
          </a:xfrm>
          <a:prstGeom prst="rect">
            <a:avLst/>
          </a:prstGeom>
          <a:noFill/>
          <a:ln>
            <a:noFill/>
          </a:ln>
        </p:spPr>
      </p:pic>
      <p:sp>
        <p:nvSpPr>
          <p:cNvPr id="9" name="Google Shape;474;p18">
            <a:extLst>
              <a:ext uri="{FF2B5EF4-FFF2-40B4-BE49-F238E27FC236}">
                <a16:creationId xmlns:a16="http://schemas.microsoft.com/office/drawing/2014/main" id="{A123F132-6CDE-5E6B-F9CB-14C4B5BD1117}"/>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3"/>
            <a:r>
              <a:rPr kumimoji="0" lang="hu-HU" sz="20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Data Aggregation flow - RECAP</a:t>
            </a:r>
            <a:endParaRPr lang="en-PT" sz="5400" dirty="0">
              <a:solidFill>
                <a:schemeClr val="accent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C6F2258-82F3-B89A-3EFA-FAF8669D5EC2}"/>
              </a:ext>
            </a:extLst>
          </p:cNvPr>
          <p:cNvPicPr>
            <a:picLocks noChangeAspect="1"/>
          </p:cNvPicPr>
          <p:nvPr/>
        </p:nvPicPr>
        <p:blipFill>
          <a:blip r:embed="rId9"/>
          <a:stretch>
            <a:fillRect/>
          </a:stretch>
        </p:blipFill>
        <p:spPr>
          <a:xfrm>
            <a:off x="245852" y="4912629"/>
            <a:ext cx="538656" cy="736530"/>
          </a:xfrm>
          <a:prstGeom prst="rect">
            <a:avLst/>
          </a:prstGeom>
        </p:spPr>
      </p:pic>
      <p:cxnSp>
        <p:nvCxnSpPr>
          <p:cNvPr id="10" name="Straight Arrow Connector 9">
            <a:extLst>
              <a:ext uri="{FF2B5EF4-FFF2-40B4-BE49-F238E27FC236}">
                <a16:creationId xmlns:a16="http://schemas.microsoft.com/office/drawing/2014/main" id="{C1014009-63DE-2EDE-1200-8BE33DEA15E1}"/>
              </a:ext>
            </a:extLst>
          </p:cNvPr>
          <p:cNvCxnSpPr>
            <a:cxnSpLocks/>
          </p:cNvCxnSpPr>
          <p:nvPr/>
        </p:nvCxnSpPr>
        <p:spPr>
          <a:xfrm flipH="1" flipV="1">
            <a:off x="7601345" y="2557301"/>
            <a:ext cx="934" cy="1338952"/>
          </a:xfrm>
          <a:prstGeom prst="straightConnector1">
            <a:avLst/>
          </a:prstGeom>
          <a:solidFill>
            <a:schemeClr val="accent2"/>
          </a:solidFill>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945EEC88-04CC-45BD-9184-2FCA8849AF0C}"/>
              </a:ext>
            </a:extLst>
          </p:cNvPr>
          <p:cNvSpPr/>
          <p:nvPr/>
        </p:nvSpPr>
        <p:spPr>
          <a:xfrm>
            <a:off x="7091855" y="2917196"/>
            <a:ext cx="1018981" cy="612484"/>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a:solidFill>
              <a:schemeClr val="accent5">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marL="0" lvl="0" indent="0" algn="ctr" defTabSz="400050">
              <a:lnSpc>
                <a:spcPct val="90000"/>
              </a:lnSpc>
              <a:spcBef>
                <a:spcPct val="0"/>
              </a:spcBef>
              <a:spcAft>
                <a:spcPct val="35000"/>
              </a:spcAft>
              <a:buNone/>
            </a:pPr>
            <a:r>
              <a:rPr lang="en-US" sz="1200" kern="1200" dirty="0"/>
              <a:t>Country  A </a:t>
            </a:r>
          </a:p>
          <a:p>
            <a:pPr marL="0" lvl="0" indent="0" algn="ctr" defTabSz="400050">
              <a:lnSpc>
                <a:spcPct val="90000"/>
              </a:lnSpc>
              <a:spcBef>
                <a:spcPct val="0"/>
              </a:spcBef>
              <a:spcAft>
                <a:spcPct val="35000"/>
              </a:spcAft>
              <a:buNone/>
            </a:pPr>
            <a:r>
              <a:rPr lang="en-US" sz="1200" kern="1200" dirty="0"/>
              <a:t>Report</a:t>
            </a:r>
          </a:p>
        </p:txBody>
      </p:sp>
    </p:spTree>
    <p:extLst>
      <p:ext uri="{BB962C8B-B14F-4D97-AF65-F5344CB8AC3E}">
        <p14:creationId xmlns:p14="http://schemas.microsoft.com/office/powerpoint/2010/main" val="350683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6">
          <a:extLst>
            <a:ext uri="{FF2B5EF4-FFF2-40B4-BE49-F238E27FC236}">
              <a16:creationId xmlns:a16="http://schemas.microsoft.com/office/drawing/2014/main" id="{0EDB4032-DE4C-A346-B402-E231947E59EF}"/>
            </a:ext>
          </a:extLst>
        </p:cNvPr>
        <p:cNvGrpSpPr/>
        <p:nvPr/>
      </p:nvGrpSpPr>
      <p:grpSpPr>
        <a:xfrm>
          <a:off x="0" y="0"/>
          <a:ext cx="0" cy="0"/>
          <a:chOff x="0" y="0"/>
          <a:chExt cx="0" cy="0"/>
        </a:xfrm>
      </p:grpSpPr>
      <p:sp>
        <p:nvSpPr>
          <p:cNvPr id="1312" name="Google Shape;1312;p52">
            <a:extLst>
              <a:ext uri="{FF2B5EF4-FFF2-40B4-BE49-F238E27FC236}">
                <a16:creationId xmlns:a16="http://schemas.microsoft.com/office/drawing/2014/main" id="{FA66ECE6-AB01-234D-DE16-B658A18DB661}"/>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34</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D41DADE4-DF09-3B47-6E94-5A9E7AFE4BD4}"/>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F86B9AEB-63AB-8296-93D5-4062F9ED6B95}"/>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6" name="Google Shape;474;p18">
            <a:extLst>
              <a:ext uri="{FF2B5EF4-FFF2-40B4-BE49-F238E27FC236}">
                <a16:creationId xmlns:a16="http://schemas.microsoft.com/office/drawing/2014/main" id="{EDF5ED97-F227-5333-0BD8-BD987B8ABD76}"/>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3"/>
            <a:r>
              <a:rPr kumimoji="0" lang="hu-HU" sz="2000" b="1" i="0" u="none" strike="noStrike" kern="0" cap="none" spc="0" normalizeH="0" baseline="0" noProof="0" dirty="0">
                <a:ln>
                  <a:noFill/>
                </a:ln>
                <a:solidFill>
                  <a:schemeClr val="accent2"/>
                </a:solidFill>
                <a:effectLst/>
                <a:uLnTx/>
                <a:uFillTx/>
                <a:latin typeface="Arial" panose="020B0604020202020204" pitchFamily="34" charset="0"/>
                <a:ea typeface="Arial Black"/>
                <a:cs typeface="Arial" panose="020B0604020202020204" pitchFamily="34" charset="0"/>
                <a:sym typeface="Arial Black"/>
              </a:rPr>
              <a:t>Reporting timeline - RECAP</a:t>
            </a:r>
            <a:endParaRPr lang="en-PT" sz="5400" dirty="0">
              <a:solidFill>
                <a:schemeClr val="accent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9BD47D7-A96A-8265-F372-488CF55D616E}"/>
              </a:ext>
            </a:extLst>
          </p:cNvPr>
          <p:cNvPicPr>
            <a:picLocks noChangeAspect="1"/>
          </p:cNvPicPr>
          <p:nvPr/>
        </p:nvPicPr>
        <p:blipFill>
          <a:blip r:embed="rId4"/>
          <a:stretch>
            <a:fillRect/>
          </a:stretch>
        </p:blipFill>
        <p:spPr>
          <a:xfrm>
            <a:off x="1106556" y="1637416"/>
            <a:ext cx="9978887" cy="3906922"/>
          </a:xfrm>
          <a:prstGeom prst="rect">
            <a:avLst/>
          </a:prstGeom>
        </p:spPr>
      </p:pic>
    </p:spTree>
    <p:extLst>
      <p:ext uri="{BB962C8B-B14F-4D97-AF65-F5344CB8AC3E}">
        <p14:creationId xmlns:p14="http://schemas.microsoft.com/office/powerpoint/2010/main" val="3322092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69F6-0FC5-FD46-BF86-98C00D354F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2E2E48-DB45-4297-F02B-95E3DEE7354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35</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32CDB90B-1766-4595-3F60-E0159510F650}"/>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 GROUP DISCUSSION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5342FCF1-6699-A0B6-132F-A03B98EA83D3}"/>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2D394AD3-B475-E5CB-D399-C794E2D0842E}"/>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1</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WMSME definition will be </a:t>
            </a:r>
            <a:r>
              <a:rPr lang="hu-HU" sz="2400" b="1" dirty="0">
                <a:solidFill>
                  <a:schemeClr val="accent1"/>
                </a:solidFill>
              </a:rPr>
              <a:t>used </a:t>
            </a:r>
            <a:r>
              <a:rPr lang="en-US" sz="2400" b="1" dirty="0">
                <a:solidFill>
                  <a:schemeClr val="accent1"/>
                </a:solidFill>
              </a:rPr>
              <a:t>for </a:t>
            </a:r>
            <a:r>
              <a:rPr lang="hu-HU" sz="2400" b="1" dirty="0">
                <a:solidFill>
                  <a:schemeClr val="accent1"/>
                </a:solidFill>
              </a:rPr>
              <a:t>our </a:t>
            </a:r>
            <a:r>
              <a:rPr lang="en-US" sz="2400" b="1" dirty="0">
                <a:solidFill>
                  <a:schemeClr val="accent1"/>
                </a:solidFill>
              </a:rPr>
              <a:t>Code? </a:t>
            </a:r>
          </a:p>
        </p:txBody>
      </p:sp>
      <p:pic>
        <p:nvPicPr>
          <p:cNvPr id="13" name="Picture 12">
            <a:extLst>
              <a:ext uri="{FF2B5EF4-FFF2-40B4-BE49-F238E27FC236}">
                <a16:creationId xmlns:a16="http://schemas.microsoft.com/office/drawing/2014/main" id="{D655FFCE-6B0B-263C-A976-05ABD89B37CF}"/>
              </a:ext>
            </a:extLst>
          </p:cNvPr>
          <p:cNvPicPr>
            <a:picLocks noChangeAspect="1"/>
          </p:cNvPicPr>
          <p:nvPr/>
        </p:nvPicPr>
        <p:blipFill>
          <a:blip r:embed="rId2"/>
          <a:srcRect t="75909"/>
          <a:stretch/>
        </p:blipFill>
        <p:spPr>
          <a:xfrm>
            <a:off x="2114966" y="5126111"/>
            <a:ext cx="6385275" cy="1217467"/>
          </a:xfrm>
          <a:prstGeom prst="rect">
            <a:avLst/>
          </a:prstGeom>
        </p:spPr>
      </p:pic>
      <p:grpSp>
        <p:nvGrpSpPr>
          <p:cNvPr id="18" name="Group 17">
            <a:extLst>
              <a:ext uri="{FF2B5EF4-FFF2-40B4-BE49-F238E27FC236}">
                <a16:creationId xmlns:a16="http://schemas.microsoft.com/office/drawing/2014/main" id="{570C5748-08F9-0359-40BD-F2803E632419}"/>
              </a:ext>
            </a:extLst>
          </p:cNvPr>
          <p:cNvGrpSpPr/>
          <p:nvPr/>
        </p:nvGrpSpPr>
        <p:grpSpPr>
          <a:xfrm>
            <a:off x="2114966" y="2727693"/>
            <a:ext cx="9811364" cy="2329461"/>
            <a:chOff x="2114966" y="2822253"/>
            <a:chExt cx="9811364" cy="2329461"/>
          </a:xfrm>
        </p:grpSpPr>
        <p:sp>
          <p:nvSpPr>
            <p:cNvPr id="15" name="Rectangle 14">
              <a:extLst>
                <a:ext uri="{FF2B5EF4-FFF2-40B4-BE49-F238E27FC236}">
                  <a16:creationId xmlns:a16="http://schemas.microsoft.com/office/drawing/2014/main" id="{9C476044-11ED-8E5F-26E0-81F0B6D3326B}"/>
                </a:ext>
              </a:extLst>
            </p:cNvPr>
            <p:cNvSpPr/>
            <p:nvPr/>
          </p:nvSpPr>
          <p:spPr>
            <a:xfrm>
              <a:off x="8128108" y="2822253"/>
              <a:ext cx="3798222" cy="23294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0BEE9B7-18F3-C39D-DE6D-FD203A1E6C96}"/>
                </a:ext>
              </a:extLst>
            </p:cNvPr>
            <p:cNvPicPr>
              <a:picLocks noChangeAspect="1"/>
            </p:cNvPicPr>
            <p:nvPr/>
          </p:nvPicPr>
          <p:blipFill>
            <a:blip r:embed="rId2"/>
            <a:srcRect t="5884" r="5828" b="48023"/>
            <a:stretch/>
          </p:blipFill>
          <p:spPr>
            <a:xfrm>
              <a:off x="2114966" y="2822253"/>
              <a:ext cx="6013142" cy="2329460"/>
            </a:xfrm>
            <a:prstGeom prst="rect">
              <a:avLst/>
            </a:prstGeom>
          </p:spPr>
        </p:pic>
        <p:pic>
          <p:nvPicPr>
            <p:cNvPr id="14" name="Picture 13">
              <a:extLst>
                <a:ext uri="{FF2B5EF4-FFF2-40B4-BE49-F238E27FC236}">
                  <a16:creationId xmlns:a16="http://schemas.microsoft.com/office/drawing/2014/main" id="{E4BE4882-3CD5-F5AD-A126-B52B233BF277}"/>
                </a:ext>
              </a:extLst>
            </p:cNvPr>
            <p:cNvPicPr>
              <a:picLocks noChangeAspect="1"/>
            </p:cNvPicPr>
            <p:nvPr/>
          </p:nvPicPr>
          <p:blipFill>
            <a:blip r:embed="rId2"/>
            <a:srcRect t="53814" r="41412" b="24110"/>
            <a:stretch/>
          </p:blipFill>
          <p:spPr>
            <a:xfrm>
              <a:off x="8128108" y="2935411"/>
              <a:ext cx="3740981" cy="1115701"/>
            </a:xfrm>
            <a:prstGeom prst="rect">
              <a:avLst/>
            </a:prstGeom>
          </p:spPr>
        </p:pic>
      </p:grpSp>
      <p:sp>
        <p:nvSpPr>
          <p:cNvPr id="16" name="Rectangle 15">
            <a:extLst>
              <a:ext uri="{FF2B5EF4-FFF2-40B4-BE49-F238E27FC236}">
                <a16:creationId xmlns:a16="http://schemas.microsoft.com/office/drawing/2014/main" id="{A91506AF-EDCC-9D70-0918-9C3CE4367876}"/>
              </a:ext>
            </a:extLst>
          </p:cNvPr>
          <p:cNvSpPr/>
          <p:nvPr/>
        </p:nvSpPr>
        <p:spPr>
          <a:xfrm>
            <a:off x="8500241" y="5126111"/>
            <a:ext cx="3426089" cy="1241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502F0C0-6E24-6061-731E-C7DBC3A26945}"/>
              </a:ext>
            </a:extLst>
          </p:cNvPr>
          <p:cNvSpPr txBox="1"/>
          <p:nvPr/>
        </p:nvSpPr>
        <p:spPr>
          <a:xfrm>
            <a:off x="718949" y="2558018"/>
            <a:ext cx="2562446" cy="923330"/>
          </a:xfrm>
          <a:prstGeom prst="rect">
            <a:avLst/>
          </a:prstGeom>
          <a:noFill/>
        </p:spPr>
        <p:txBody>
          <a:bodyPr wrap="square" rtlCol="0">
            <a:spAutoFit/>
          </a:bodyPr>
          <a:lstStyle/>
          <a:p>
            <a:r>
              <a:rPr lang="hu-HU" b="1" dirty="0">
                <a:solidFill>
                  <a:schemeClr val="bg2"/>
                </a:solidFill>
              </a:rPr>
              <a:t>SAMPLE</a:t>
            </a:r>
            <a:r>
              <a:rPr lang="en-EC" sz="1800" b="1" dirty="0">
                <a:solidFill>
                  <a:schemeClr val="bg2"/>
                </a:solidFill>
              </a:rPr>
              <a:t> </a:t>
            </a:r>
            <a:endParaRPr lang="hu-HU" sz="1800" b="1" dirty="0">
              <a:solidFill>
                <a:schemeClr val="bg2"/>
              </a:solidFill>
            </a:endParaRPr>
          </a:p>
          <a:p>
            <a:r>
              <a:rPr lang="hu-HU" sz="1800" b="1" dirty="0">
                <a:solidFill>
                  <a:schemeClr val="bg2"/>
                </a:solidFill>
              </a:rPr>
              <a:t>ANSWER:</a:t>
            </a:r>
            <a:endParaRPr lang="hu-HU" sz="1400" b="1" i="1" dirty="0">
              <a:solidFill>
                <a:schemeClr val="bg2"/>
              </a:solidFill>
            </a:endParaRPr>
          </a:p>
          <a:p>
            <a:endParaRPr lang="en-GB" dirty="0"/>
          </a:p>
        </p:txBody>
      </p:sp>
      <p:pic>
        <p:nvPicPr>
          <p:cNvPr id="2" name="Google Shape;228;p1" descr="A logo with text on it&#10;&#10;Description automatically generated">
            <a:extLst>
              <a:ext uri="{FF2B5EF4-FFF2-40B4-BE49-F238E27FC236}">
                <a16:creationId xmlns:a16="http://schemas.microsoft.com/office/drawing/2014/main" id="{5756EE58-7FF7-9C8B-931B-492A9F766B8E}"/>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2712040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FA7B595B-F695-CDF5-6F04-E5058248B9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A4505-858E-141D-B1A3-00E086BB39E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36</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EC208928-9A50-6538-7CC9-97CD9DDC3E3C}"/>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 GROUP DECISION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D7098D29-3316-4E28-387D-CA08B1777EE3}"/>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1D93756A-AC58-F9B7-2E9A-59A4D822226C}"/>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1</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WMSME definition will be </a:t>
            </a:r>
            <a:r>
              <a:rPr lang="hu-HU" sz="2400" b="1" dirty="0">
                <a:solidFill>
                  <a:schemeClr val="accent1"/>
                </a:solidFill>
              </a:rPr>
              <a:t>used </a:t>
            </a:r>
            <a:r>
              <a:rPr lang="en-US" sz="2400" b="1" dirty="0">
                <a:solidFill>
                  <a:schemeClr val="accent1"/>
                </a:solidFill>
              </a:rPr>
              <a:t>for </a:t>
            </a:r>
            <a:r>
              <a:rPr lang="hu-HU" sz="2400" b="1" dirty="0">
                <a:solidFill>
                  <a:schemeClr val="accent1"/>
                </a:solidFill>
              </a:rPr>
              <a:t>our </a:t>
            </a:r>
            <a:r>
              <a:rPr lang="en-US" sz="2400" b="1" dirty="0">
                <a:solidFill>
                  <a:schemeClr val="accent1"/>
                </a:solidFill>
              </a:rPr>
              <a:t>Code? </a:t>
            </a:r>
          </a:p>
        </p:txBody>
      </p:sp>
      <p:pic>
        <p:nvPicPr>
          <p:cNvPr id="2" name="Google Shape;228;p1" descr="A logo with text on it&#10;&#10;Description automatically generated">
            <a:extLst>
              <a:ext uri="{FF2B5EF4-FFF2-40B4-BE49-F238E27FC236}">
                <a16:creationId xmlns:a16="http://schemas.microsoft.com/office/drawing/2014/main" id="{13076388-BB25-BFC2-0476-49FB97DD475E}"/>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Content Placeholder 2">
            <a:extLst>
              <a:ext uri="{FF2B5EF4-FFF2-40B4-BE49-F238E27FC236}">
                <a16:creationId xmlns:a16="http://schemas.microsoft.com/office/drawing/2014/main" id="{91F3D7A8-0B8F-0771-CDCB-4AD1D4F68A6E}"/>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sp>
        <p:nvSpPr>
          <p:cNvPr id="8" name="TextBox 7">
            <a:extLst>
              <a:ext uri="{FF2B5EF4-FFF2-40B4-BE49-F238E27FC236}">
                <a16:creationId xmlns:a16="http://schemas.microsoft.com/office/drawing/2014/main" id="{D8C40B40-8253-C75A-DAF5-D86D588C06F9}"/>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1867684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A76AF38C-BFEB-4D1A-5948-593A4C9C82F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8A1090-210C-66E5-1B6F-9A8527BEEB4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37</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C55DC6E7-2E96-A86B-D6E7-07B9C16394E2}"/>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 GROUP DISCUSSION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EEA10289-3558-B057-90FA-714D6AC8101F}"/>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CB20E2BB-D5EA-5167-9135-E91D4EEB120F}"/>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2</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Which institution will act as the national aggregator for </a:t>
            </a:r>
            <a:r>
              <a:rPr lang="hu-HU" sz="2400" b="1" dirty="0">
                <a:solidFill>
                  <a:schemeClr val="accent1"/>
                </a:solidFill>
              </a:rPr>
              <a:t>our different</a:t>
            </a:r>
            <a:r>
              <a:rPr lang="en-US" sz="2400" b="1" dirty="0">
                <a:solidFill>
                  <a:schemeClr val="accent1"/>
                </a:solidFill>
              </a:rPr>
              <a:t> signatory type</a:t>
            </a:r>
            <a:r>
              <a:rPr lang="hu-HU" sz="2400" b="1" dirty="0">
                <a:solidFill>
                  <a:schemeClr val="accent1"/>
                </a:solidFill>
              </a:rPr>
              <a:t>s</a:t>
            </a:r>
            <a:r>
              <a:rPr lang="en-US" sz="2400" b="1" dirty="0">
                <a:solidFill>
                  <a:schemeClr val="accent1"/>
                </a:solidFill>
              </a:rPr>
              <a:t>? What </a:t>
            </a:r>
            <a:r>
              <a:rPr lang="hu-HU" sz="2400" b="1" dirty="0">
                <a:solidFill>
                  <a:schemeClr val="accent1"/>
                </a:solidFill>
              </a:rPr>
              <a:t>will be</a:t>
            </a:r>
            <a:r>
              <a:rPr lang="en-US" sz="2400" b="1" dirty="0">
                <a:solidFill>
                  <a:schemeClr val="accent1"/>
                </a:solidFill>
              </a:rPr>
              <a:t> their role?</a:t>
            </a:r>
          </a:p>
        </p:txBody>
      </p:sp>
      <p:sp>
        <p:nvSpPr>
          <p:cNvPr id="12" name="Content Placeholder 2">
            <a:extLst>
              <a:ext uri="{FF2B5EF4-FFF2-40B4-BE49-F238E27FC236}">
                <a16:creationId xmlns:a16="http://schemas.microsoft.com/office/drawing/2014/main" id="{059C9ECA-EF85-A40C-BEF4-2C6AFE59E76E}"/>
              </a:ext>
            </a:extLst>
          </p:cNvPr>
          <p:cNvSpPr>
            <a:spLocks noGrp="1"/>
          </p:cNvSpPr>
          <p:nvPr/>
        </p:nvSpPr>
        <p:spPr bwMode="auto">
          <a:xfrm>
            <a:off x="838106" y="2871556"/>
            <a:ext cx="11049093" cy="33673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1400" b="1" i="1" dirty="0">
              <a:solidFill>
                <a:schemeClr val="bg2"/>
              </a:solidFill>
            </a:endParaRPr>
          </a:p>
          <a:p>
            <a:pPr marL="83820">
              <a:spcAft>
                <a:spcPts val="1800"/>
              </a:spcAft>
            </a:pPr>
            <a:r>
              <a:rPr lang="en-US" sz="1400" i="1" dirty="0">
                <a:solidFill>
                  <a:schemeClr val="bg2"/>
                </a:solidFill>
              </a:rPr>
              <a:t>The National Aggregator will be the [AGGREGATOR INSTITUTION] with leadership by [NAME, TITLE]. As a trusted institution with a robust system to collect and validate data, [AGGREGATOR] is well positioned to collect the requested data from FSPs. The specific roles and responsibilities of the National Aggregator over the next two years are as follows:</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Develop the reporting template and reporting guidelines to be approved by the Data Working Group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Provide the reporting template to signatory FSPs</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Ensure the security individual FSPs data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Analyze core indicators reported by FSP signatories</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Ensure quality of reported data by validating reporting</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Provide national (anonymized FSP data, or aggregate data) data to the global aggregator, OECD, on an annual basis.</a:t>
            </a:r>
            <a:endParaRPr lang="hu-HU" sz="14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0E6B135D-6900-9F38-C092-84F193D22166}"/>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1819719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1A64980B-3E06-D352-40B4-EADFED6B00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15985E-FE42-69B6-384A-E486671E2A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38</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80000409-AD9F-CB1E-A3E9-4B2F7E7A76BA}"/>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 GROUP DECISION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6DB2A026-A91C-6BEC-8CF8-C6C5E6EA91ED}"/>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201DF070-98D7-255C-FD39-50194BED06AD}"/>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2</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Which institution will act as the national aggregator for </a:t>
            </a:r>
            <a:r>
              <a:rPr lang="hu-HU" sz="2400" b="1" dirty="0">
                <a:solidFill>
                  <a:schemeClr val="accent1"/>
                </a:solidFill>
              </a:rPr>
              <a:t>our different</a:t>
            </a:r>
            <a:r>
              <a:rPr lang="en-US" sz="2400" b="1" dirty="0">
                <a:solidFill>
                  <a:schemeClr val="accent1"/>
                </a:solidFill>
              </a:rPr>
              <a:t> signatory type</a:t>
            </a:r>
            <a:r>
              <a:rPr lang="hu-HU" sz="2400" b="1" dirty="0">
                <a:solidFill>
                  <a:schemeClr val="accent1"/>
                </a:solidFill>
              </a:rPr>
              <a:t>s</a:t>
            </a:r>
            <a:r>
              <a:rPr lang="en-US" sz="2400" b="1" dirty="0">
                <a:solidFill>
                  <a:schemeClr val="accent1"/>
                </a:solidFill>
              </a:rPr>
              <a:t>? What </a:t>
            </a:r>
            <a:r>
              <a:rPr lang="hu-HU" sz="2400" b="1" dirty="0">
                <a:solidFill>
                  <a:schemeClr val="accent1"/>
                </a:solidFill>
              </a:rPr>
              <a:t>will be</a:t>
            </a:r>
            <a:r>
              <a:rPr lang="en-US" sz="2400" b="1" dirty="0">
                <a:solidFill>
                  <a:schemeClr val="accent1"/>
                </a:solidFill>
              </a:rPr>
              <a:t> their role?</a:t>
            </a:r>
          </a:p>
        </p:txBody>
      </p:sp>
      <p:sp>
        <p:nvSpPr>
          <p:cNvPr id="12" name="Content Placeholder 2">
            <a:extLst>
              <a:ext uri="{FF2B5EF4-FFF2-40B4-BE49-F238E27FC236}">
                <a16:creationId xmlns:a16="http://schemas.microsoft.com/office/drawing/2014/main" id="{E1AA157B-ED11-926E-2ADF-5A4961030A67}"/>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A005809A-12F3-5375-7361-5DF00DB89402}"/>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TextBox 4">
            <a:extLst>
              <a:ext uri="{FF2B5EF4-FFF2-40B4-BE49-F238E27FC236}">
                <a16:creationId xmlns:a16="http://schemas.microsoft.com/office/drawing/2014/main" id="{8F13CAD9-D212-85DB-12C8-F3E356E5502F}"/>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3121122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63FBE233-461E-4A32-468B-4C6C2FCEEB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E3A7E2-8105-FA89-D5FF-784CC0EF4B3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39</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BA983413-A09E-870E-ADC3-0BDEC586F411}"/>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06DD5B6D-0988-E34A-C102-E28850F8B71A}"/>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3B600909-356A-AD37-2E43-8315A04F8312}"/>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3</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Which encouraged indicators will be collected beyond the mandatory indicators?</a:t>
            </a:r>
            <a:endParaRPr lang="en-US" sz="2400" b="1" dirty="0">
              <a:solidFill>
                <a:schemeClr val="accent1"/>
              </a:solidFill>
            </a:endParaRPr>
          </a:p>
        </p:txBody>
      </p:sp>
      <p:sp>
        <p:nvSpPr>
          <p:cNvPr id="12" name="Content Placeholder 2">
            <a:extLst>
              <a:ext uri="{FF2B5EF4-FFF2-40B4-BE49-F238E27FC236}">
                <a16:creationId xmlns:a16="http://schemas.microsoft.com/office/drawing/2014/main" id="{C716B7BA-C800-4BD1-E54C-76FFA6DB4F0D}"/>
              </a:ext>
            </a:extLst>
          </p:cNvPr>
          <p:cNvSpPr>
            <a:spLocks noGrp="1"/>
          </p:cNvSpPr>
          <p:nvPr/>
        </p:nvSpPr>
        <p:spPr bwMode="auto">
          <a:xfrm>
            <a:off x="838106" y="2871556"/>
            <a:ext cx="11049093" cy="33673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SAMPLE OBJECTIVES </a:t>
            </a:r>
            <a:r>
              <a:rPr lang="hu-HU" sz="1800" b="1" i="1" dirty="0">
                <a:solidFill>
                  <a:schemeClr val="bg2"/>
                </a:solidFill>
              </a:rPr>
              <a:t>- Indicative language</a:t>
            </a:r>
            <a:endParaRPr lang="hu-HU" sz="1400" b="1" i="1" dirty="0">
              <a:solidFill>
                <a:schemeClr val="bg2"/>
              </a:solidFill>
            </a:endParaRPr>
          </a:p>
        </p:txBody>
      </p:sp>
      <p:pic>
        <p:nvPicPr>
          <p:cNvPr id="2" name="Google Shape;228;p1" descr="A logo with text on it&#10;&#10;Description automatically generated">
            <a:extLst>
              <a:ext uri="{FF2B5EF4-FFF2-40B4-BE49-F238E27FC236}">
                <a16:creationId xmlns:a16="http://schemas.microsoft.com/office/drawing/2014/main" id="{C0AB34EC-7651-94ED-833E-AA8977B788F6}"/>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pic>
        <p:nvPicPr>
          <p:cNvPr id="8" name="Picture 7">
            <a:extLst>
              <a:ext uri="{FF2B5EF4-FFF2-40B4-BE49-F238E27FC236}">
                <a16:creationId xmlns:a16="http://schemas.microsoft.com/office/drawing/2014/main" id="{54C4DA23-3999-3885-A0D5-257D5FCF3E49}"/>
              </a:ext>
            </a:extLst>
          </p:cNvPr>
          <p:cNvPicPr>
            <a:picLocks noChangeAspect="1"/>
          </p:cNvPicPr>
          <p:nvPr/>
        </p:nvPicPr>
        <p:blipFill>
          <a:blip r:embed="rId3"/>
          <a:srcRect t="1" b="55541"/>
          <a:stretch/>
        </p:blipFill>
        <p:spPr>
          <a:xfrm>
            <a:off x="2114966" y="3716626"/>
            <a:ext cx="3232204" cy="2335640"/>
          </a:xfrm>
          <a:prstGeom prst="rect">
            <a:avLst/>
          </a:prstGeom>
        </p:spPr>
      </p:pic>
      <p:pic>
        <p:nvPicPr>
          <p:cNvPr id="11" name="Picture 10">
            <a:extLst>
              <a:ext uri="{FF2B5EF4-FFF2-40B4-BE49-F238E27FC236}">
                <a16:creationId xmlns:a16="http://schemas.microsoft.com/office/drawing/2014/main" id="{7B40720D-F536-1543-0C28-F115E2E881D7}"/>
              </a:ext>
            </a:extLst>
          </p:cNvPr>
          <p:cNvPicPr>
            <a:picLocks noChangeAspect="1"/>
          </p:cNvPicPr>
          <p:nvPr/>
        </p:nvPicPr>
        <p:blipFill>
          <a:blip r:embed="rId3"/>
          <a:srcRect t="44277"/>
          <a:stretch/>
        </p:blipFill>
        <p:spPr>
          <a:xfrm>
            <a:off x="6484142" y="3162521"/>
            <a:ext cx="3232204" cy="2927438"/>
          </a:xfrm>
          <a:prstGeom prst="rect">
            <a:avLst/>
          </a:prstGeom>
        </p:spPr>
      </p:pic>
    </p:spTree>
    <p:extLst>
      <p:ext uri="{BB962C8B-B14F-4D97-AF65-F5344CB8AC3E}">
        <p14:creationId xmlns:p14="http://schemas.microsoft.com/office/powerpoint/2010/main" val="249789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805B6-B0D3-694F-F066-967A4894DE3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CE21B5-847E-DDDB-20D2-F7E6EC6E138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AA95895-35CF-5EEE-E5D6-F0809BB811D9}"/>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2" name="Text Placeholder 1">
            <a:extLst>
              <a:ext uri="{FF2B5EF4-FFF2-40B4-BE49-F238E27FC236}">
                <a16:creationId xmlns:a16="http://schemas.microsoft.com/office/drawing/2014/main" id="{6406C3B5-0ECE-A6B9-9469-9B568B242FAD}"/>
              </a:ext>
            </a:extLst>
          </p:cNvPr>
          <p:cNvSpPr>
            <a:spLocks noGrp="1"/>
          </p:cNvSpPr>
          <p:nvPr>
            <p:ph type="body" idx="1"/>
          </p:nvPr>
        </p:nvSpPr>
        <p:spPr>
          <a:xfrm>
            <a:off x="538039" y="1187327"/>
            <a:ext cx="10508132" cy="4845051"/>
          </a:xfrm>
        </p:spPr>
        <p:txBody>
          <a:bodyPr>
            <a:normAutofit/>
          </a:bodyPr>
          <a:lstStyle/>
          <a:p>
            <a:pPr marL="114300" indent="0" algn="just">
              <a:spcBef>
                <a:spcPts val="750"/>
              </a:spcBef>
              <a:spcAft>
                <a:spcPts val="750"/>
              </a:spcAft>
              <a:buNone/>
            </a:pPr>
            <a:r>
              <a:rPr lang="en-US" sz="1800" dirty="0">
                <a:solidFill>
                  <a:schemeClr val="bg2"/>
                </a:solidFill>
                <a:latin typeface="Arial" panose="020B0604020202020204" pitchFamily="34" charset="0"/>
                <a:ea typeface="Calibri" panose="020F0502020204030204" pitchFamily="34" charset="0"/>
                <a:cs typeface="Arial" panose="020B0604020202020204" pitchFamily="34" charset="0"/>
              </a:rPr>
              <a:t>Th</a:t>
            </a:r>
            <a:r>
              <a:rPr lang="hu-HU" sz="1800" dirty="0">
                <a:solidFill>
                  <a:schemeClr val="bg2"/>
                </a:solidFill>
                <a:latin typeface="Arial" panose="020B0604020202020204" pitchFamily="34" charset="0"/>
                <a:ea typeface="Calibri" panose="020F0502020204030204" pitchFamily="34" charset="0"/>
                <a:cs typeface="Arial" panose="020B0604020202020204" pitchFamily="34" charset="0"/>
              </a:rPr>
              <a:t>e</a:t>
            </a:r>
            <a:r>
              <a:rPr lang="en-US" sz="1800" dirty="0">
                <a:solidFill>
                  <a:schemeClr val="bg2"/>
                </a:solidFill>
                <a:latin typeface="Arial" panose="020B0604020202020204" pitchFamily="34" charset="0"/>
                <a:ea typeface="Calibri" panose="020F0502020204030204" pitchFamily="34" charset="0"/>
                <a:cs typeface="Arial" panose="020B0604020202020204" pitchFamily="34" charset="0"/>
              </a:rPr>
              <a:t> National Charter </a:t>
            </a:r>
            <a:r>
              <a:rPr lang="hu-HU" sz="1800" dirty="0">
                <a:solidFill>
                  <a:schemeClr val="bg2"/>
                </a:solidFill>
                <a:latin typeface="Arial" panose="020B0604020202020204" pitchFamily="34" charset="0"/>
                <a:ea typeface="Calibri" panose="020F0502020204030204" pitchFamily="34" charset="0"/>
                <a:cs typeface="Arial" panose="020B0604020202020204" pitchFamily="34" charset="0"/>
              </a:rPr>
              <a:t>should to be</a:t>
            </a:r>
            <a:r>
              <a:rPr lang="en-US" sz="1800" dirty="0">
                <a:solidFill>
                  <a:schemeClr val="bg2"/>
                </a:solidFill>
                <a:latin typeface="Arial" panose="020B0604020202020204" pitchFamily="34" charset="0"/>
                <a:ea typeface="Calibri" panose="020F0502020204030204" pitchFamily="34" charset="0"/>
                <a:cs typeface="Arial" panose="020B0604020202020204" pitchFamily="34" charset="0"/>
              </a:rPr>
              <a:t> drawn up by the National Coordinator </a:t>
            </a:r>
            <a:r>
              <a:rPr lang="hu-HU" sz="1800" dirty="0">
                <a:solidFill>
                  <a:schemeClr val="bg2"/>
                </a:solidFill>
                <a:latin typeface="Arial" panose="020B0604020202020204" pitchFamily="34" charset="0"/>
                <a:ea typeface="Calibri" panose="020F0502020204030204" pitchFamily="34" charset="0"/>
                <a:cs typeface="Arial" panose="020B0604020202020204" pitchFamily="34" charset="0"/>
              </a:rPr>
              <a:t>of each Code country, </a:t>
            </a:r>
            <a:r>
              <a:rPr lang="en-US" sz="1800" dirty="0">
                <a:solidFill>
                  <a:schemeClr val="bg2"/>
                </a:solidFill>
                <a:latin typeface="Arial" panose="020B0604020202020204" pitchFamily="34" charset="0"/>
                <a:ea typeface="Calibri" panose="020F0502020204030204" pitchFamily="34" charset="0"/>
                <a:cs typeface="Arial" panose="020B0604020202020204" pitchFamily="34" charset="0"/>
              </a:rPr>
              <a:t>in consultation with the other national champions, and coalition partners. .</a:t>
            </a:r>
            <a:endParaRPr lang="hu-HU" sz="1800" dirty="0">
              <a:solidFill>
                <a:schemeClr val="bg2"/>
              </a:solidFill>
              <a:latin typeface="Arial" panose="020B0604020202020204" pitchFamily="34" charset="0"/>
              <a:ea typeface="Calibri" panose="020F0502020204030204" pitchFamily="34" charset="0"/>
              <a:cs typeface="Arial" panose="020B0604020202020204" pitchFamily="34" charset="0"/>
            </a:endParaRPr>
          </a:p>
        </p:txBody>
      </p:sp>
      <p:sp>
        <p:nvSpPr>
          <p:cNvPr id="3" name="Google Shape;1376;p56">
            <a:extLst>
              <a:ext uri="{FF2B5EF4-FFF2-40B4-BE49-F238E27FC236}">
                <a16:creationId xmlns:a16="http://schemas.microsoft.com/office/drawing/2014/main" id="{223AFA58-68EA-2D56-EBC2-8B5B437CE23E}"/>
              </a:ext>
            </a:extLst>
          </p:cNvPr>
          <p:cNvSpPr txBox="1"/>
          <p:nvPr/>
        </p:nvSpPr>
        <p:spPr>
          <a:xfrm>
            <a:off x="596874" y="2105671"/>
            <a:ext cx="6970494" cy="4239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AD2D67"/>
                </a:solidFill>
                <a:effectLst/>
                <a:uLnTx/>
                <a:uFillTx/>
                <a:latin typeface="Arial" panose="020B0604020202020204" pitchFamily="34" charset="0"/>
                <a:ea typeface="Arial"/>
                <a:cs typeface="Arial" panose="020B0604020202020204" pitchFamily="34" charset="0"/>
                <a:sym typeface="Arial"/>
              </a:rPr>
              <a:t>The WE Finance Code Charter will include: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Code Goals: What will you achieve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list of key Stakeholders’ and their roles and responsibilities: National Coalition and Champions, National Coordinator, National Aggregator</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Code Framework: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Eligible Signatories (type of FIs, ecosystem);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Commitment framework and mechanism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On-boarding process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Data aggregation mechanism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Annual Country report publication (optional) / evaluation mechanism</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285750" marR="0" lvl="0"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The Stakeholder engagement</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Incentives for FSPs to join the Code</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742950" marR="0" lvl="1" indent="-285750" algn="l" defTabSz="914400" rtl="0" eaLnBrk="1" fontAlgn="auto" latinLnBrk="0" hangingPunct="1">
              <a:lnSpc>
                <a:spcPct val="100000"/>
              </a:lnSpc>
              <a:spcBef>
                <a:spcPts val="300"/>
              </a:spcBef>
              <a:spcAft>
                <a:spcPts val="0"/>
              </a:spcAft>
              <a:buClr>
                <a:srgbClr val="3F3F3F"/>
              </a:buClr>
              <a:buSzPts val="1600"/>
              <a:buFont typeface="Arial"/>
              <a:buChar char="•"/>
              <a:tabLst/>
              <a:defRPr/>
            </a:pPr>
            <a:r>
              <a:rPr kumimoji="0" lang="en-US" sz="16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Learning best practice sharing</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pic>
        <p:nvPicPr>
          <p:cNvPr id="8" name="Picture 7">
            <a:extLst>
              <a:ext uri="{FF2B5EF4-FFF2-40B4-BE49-F238E27FC236}">
                <a16:creationId xmlns:a16="http://schemas.microsoft.com/office/drawing/2014/main" id="{6F66D0FE-DD55-97FA-8BA8-2A15358AFA85}"/>
              </a:ext>
            </a:extLst>
          </p:cNvPr>
          <p:cNvPicPr>
            <a:picLocks noChangeAspect="1"/>
          </p:cNvPicPr>
          <p:nvPr/>
        </p:nvPicPr>
        <p:blipFill>
          <a:blip r:embed="rId2"/>
          <a:stretch>
            <a:fillRect/>
          </a:stretch>
        </p:blipFill>
        <p:spPr>
          <a:xfrm>
            <a:off x="8257765" y="1796537"/>
            <a:ext cx="3215286" cy="4584759"/>
          </a:xfrm>
          <a:prstGeom prst="rect">
            <a:avLst/>
          </a:prstGeom>
        </p:spPr>
      </p:pic>
      <p:pic>
        <p:nvPicPr>
          <p:cNvPr id="10" name="Google Shape;228;p1" descr="A logo with text on it&#10;&#10;Description automatically generated">
            <a:extLst>
              <a:ext uri="{FF2B5EF4-FFF2-40B4-BE49-F238E27FC236}">
                <a16:creationId xmlns:a16="http://schemas.microsoft.com/office/drawing/2014/main" id="{BE7042F9-1EE5-CB73-18B0-C074553FE60D}"/>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11" name="Google Shape;474;p18">
            <a:extLst>
              <a:ext uri="{FF2B5EF4-FFF2-40B4-BE49-F238E27FC236}">
                <a16:creationId xmlns:a16="http://schemas.microsoft.com/office/drawing/2014/main" id="{17A5D3C9-D37F-1648-B620-0D89BEABE9A8}"/>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chemeClr val="accent2"/>
                </a:solidFill>
                <a:latin typeface="Arial" panose="020B0604020202020204" pitchFamily="34" charset="0"/>
                <a:cs typeface="Arial" panose="020B0604020202020204" pitchFamily="34" charset="0"/>
                <a:sym typeface="Arial Black"/>
              </a:rPr>
              <a:t>National Charter – RECAP</a:t>
            </a:r>
            <a:endParaRPr lang="en-US" sz="2000" b="1" dirty="0">
              <a:solidFill>
                <a:schemeClr val="accent2"/>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1701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2DA3A7C9-CED7-2CC6-4AAD-BCB225F089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D03F76-2458-2111-A9AC-9CFC85FA7EA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40</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FA5D1EAA-4703-5A23-C7F5-3105EC02EC0A}"/>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0E24C016-E6CD-CD72-DB39-64CF9B2CD2BA}"/>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C7D0E2F2-9136-4D5E-7677-EE1B2BEAFCC1}"/>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3</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Which encouraged indicators will be collected beyond the mandatory indicators?</a:t>
            </a:r>
            <a:endParaRPr lang="en-US" sz="2400" b="1" dirty="0">
              <a:solidFill>
                <a:schemeClr val="accent1"/>
              </a:solidFill>
            </a:endParaRPr>
          </a:p>
        </p:txBody>
      </p:sp>
      <p:sp>
        <p:nvSpPr>
          <p:cNvPr id="12" name="Content Placeholder 2">
            <a:extLst>
              <a:ext uri="{FF2B5EF4-FFF2-40B4-BE49-F238E27FC236}">
                <a16:creationId xmlns:a16="http://schemas.microsoft.com/office/drawing/2014/main" id="{DF8BAC04-1FA6-9DBE-2183-6A671EB1A1BD}"/>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1DE365FF-C654-922D-075C-F407AF5121EA}"/>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TextBox 4">
            <a:extLst>
              <a:ext uri="{FF2B5EF4-FFF2-40B4-BE49-F238E27FC236}">
                <a16:creationId xmlns:a16="http://schemas.microsoft.com/office/drawing/2014/main" id="{51B5CAAA-EC4B-2332-C3E1-BA7A00DF341B}"/>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2767030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19683025-A4FD-FCB0-B2F2-7F1BBA1EEF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DEAE2E-8F2B-2907-4C26-1FCBD24FD84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41</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BF8D3064-D001-5250-493C-D1FD27DF8896}"/>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GROUP DISCUSSION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0CE22DE4-D581-64CB-B12C-5DD5CC175C43}"/>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69EAE9C9-6A6E-F4C2-F5CC-A43DC713636D}"/>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4</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will </a:t>
            </a:r>
            <a:r>
              <a:rPr lang="hu-HU" sz="2400" b="1" dirty="0">
                <a:solidFill>
                  <a:schemeClr val="accent1"/>
                </a:solidFill>
              </a:rPr>
              <a:t>our</a:t>
            </a:r>
            <a:r>
              <a:rPr lang="en-US" sz="2400" b="1" dirty="0">
                <a:solidFill>
                  <a:schemeClr val="accent1"/>
                </a:solidFill>
              </a:rPr>
              <a:t> data reporting process look like? In what format will the aggregator share signatory’s reported data at national</a:t>
            </a:r>
            <a:r>
              <a:rPr lang="hu-HU" sz="2400" b="1" dirty="0">
                <a:solidFill>
                  <a:schemeClr val="accent1"/>
                </a:solidFill>
              </a:rPr>
              <a:t>/ </a:t>
            </a:r>
            <a:r>
              <a:rPr lang="en-US" sz="2400" b="1" dirty="0">
                <a:solidFill>
                  <a:schemeClr val="accent1"/>
                </a:solidFill>
              </a:rPr>
              <a:t>international levels? </a:t>
            </a:r>
          </a:p>
        </p:txBody>
      </p:sp>
      <p:pic>
        <p:nvPicPr>
          <p:cNvPr id="5" name="Picture 4">
            <a:extLst>
              <a:ext uri="{FF2B5EF4-FFF2-40B4-BE49-F238E27FC236}">
                <a16:creationId xmlns:a16="http://schemas.microsoft.com/office/drawing/2014/main" id="{13DEB362-9942-DBB4-2ABE-AB30A218EAAE}"/>
              </a:ext>
            </a:extLst>
          </p:cNvPr>
          <p:cNvPicPr>
            <a:picLocks noChangeAspect="1"/>
          </p:cNvPicPr>
          <p:nvPr/>
        </p:nvPicPr>
        <p:blipFill>
          <a:blip r:embed="rId2"/>
          <a:srcRect l="992" t="2700"/>
          <a:stretch/>
        </p:blipFill>
        <p:spPr>
          <a:xfrm>
            <a:off x="3527948" y="2873274"/>
            <a:ext cx="6803352" cy="3247501"/>
          </a:xfrm>
          <a:prstGeom prst="rect">
            <a:avLst/>
          </a:prstGeom>
        </p:spPr>
      </p:pic>
      <p:sp>
        <p:nvSpPr>
          <p:cNvPr id="11" name="TextBox 10">
            <a:extLst>
              <a:ext uri="{FF2B5EF4-FFF2-40B4-BE49-F238E27FC236}">
                <a16:creationId xmlns:a16="http://schemas.microsoft.com/office/drawing/2014/main" id="{DE877AB2-35B2-4002-4042-00A33CE5DB98}"/>
              </a:ext>
            </a:extLst>
          </p:cNvPr>
          <p:cNvSpPr txBox="1"/>
          <p:nvPr/>
        </p:nvSpPr>
        <p:spPr>
          <a:xfrm>
            <a:off x="727016" y="2873274"/>
            <a:ext cx="2562446" cy="1200329"/>
          </a:xfrm>
          <a:prstGeom prst="rect">
            <a:avLst/>
          </a:prstGeom>
          <a:noFill/>
        </p:spPr>
        <p:txBody>
          <a:bodyPr wrap="square" rtlCol="0">
            <a:spAutoFit/>
          </a:bodyPr>
          <a:lstStyle/>
          <a:p>
            <a:r>
              <a:rPr lang="hu-HU" sz="1800" b="1" dirty="0">
                <a:solidFill>
                  <a:schemeClr val="bg2"/>
                </a:solidFill>
              </a:rPr>
              <a:t>SAMPLE OBJECTIVES </a:t>
            </a:r>
            <a:r>
              <a:rPr lang="hu-HU" sz="1800" b="1" i="1" dirty="0">
                <a:solidFill>
                  <a:schemeClr val="bg2"/>
                </a:solidFill>
              </a:rPr>
              <a:t>- Indicative language:</a:t>
            </a:r>
            <a:endParaRPr lang="hu-HU" sz="1400" b="1" i="1" dirty="0">
              <a:solidFill>
                <a:schemeClr val="bg2"/>
              </a:solidFill>
            </a:endParaRPr>
          </a:p>
          <a:p>
            <a:endParaRPr lang="en-GB" dirty="0"/>
          </a:p>
        </p:txBody>
      </p:sp>
      <p:pic>
        <p:nvPicPr>
          <p:cNvPr id="2" name="Google Shape;228;p1" descr="A logo with text on it&#10;&#10;Description automatically generated">
            <a:extLst>
              <a:ext uri="{FF2B5EF4-FFF2-40B4-BE49-F238E27FC236}">
                <a16:creationId xmlns:a16="http://schemas.microsoft.com/office/drawing/2014/main" id="{D2905F4A-4FD6-1F18-FE83-13D5BCCB8A73}"/>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245564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DFC061F1-B777-A35B-64BF-2ADE51854E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5DB3-4C7A-3F2A-97A4-6F75AAA7983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42</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45621D24-5405-22AB-1CCB-428C4D10DDBF}"/>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D0E7658E-E0BF-DFA9-0E5E-FF710788CA11}"/>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8D95A88D-3D93-EE0F-7B6E-AEC81360D677}"/>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4</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will the data reporting process look like? In what format will the aggregator share signatory’s reported data at national</a:t>
            </a:r>
            <a:r>
              <a:rPr lang="hu-HU" sz="2400" b="1" dirty="0">
                <a:solidFill>
                  <a:schemeClr val="accent1"/>
                </a:solidFill>
              </a:rPr>
              <a:t>/ </a:t>
            </a:r>
            <a:r>
              <a:rPr lang="en-US" sz="2400" b="1" dirty="0">
                <a:solidFill>
                  <a:schemeClr val="accent1"/>
                </a:solidFill>
              </a:rPr>
              <a:t>international levels? </a:t>
            </a:r>
          </a:p>
        </p:txBody>
      </p:sp>
      <p:pic>
        <p:nvPicPr>
          <p:cNvPr id="2" name="Google Shape;228;p1" descr="A logo with text on it&#10;&#10;Description automatically generated">
            <a:extLst>
              <a:ext uri="{FF2B5EF4-FFF2-40B4-BE49-F238E27FC236}">
                <a16:creationId xmlns:a16="http://schemas.microsoft.com/office/drawing/2014/main" id="{4D2ED7C2-82CB-3E1C-29A3-AF39709DC84A}"/>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8" name="Content Placeholder 2">
            <a:extLst>
              <a:ext uri="{FF2B5EF4-FFF2-40B4-BE49-F238E27FC236}">
                <a16:creationId xmlns:a16="http://schemas.microsoft.com/office/drawing/2014/main" id="{D7960C8A-9287-23D6-0DEF-B5FFBB95F676}"/>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sp>
        <p:nvSpPr>
          <p:cNvPr id="12" name="TextBox 11">
            <a:extLst>
              <a:ext uri="{FF2B5EF4-FFF2-40B4-BE49-F238E27FC236}">
                <a16:creationId xmlns:a16="http://schemas.microsoft.com/office/drawing/2014/main" id="{D7CB97A6-1680-D1F1-56D7-AB2180D54A6D}"/>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1463760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055021DB-E798-1450-3EFC-3421E59C7D6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492005-DEB1-43DF-9973-05380E7D176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43</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C78E5D5B-1D1F-F6EF-7914-5A5CF683254B}"/>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GROUP DISCUSSION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1986DFBA-CC82-D977-5B3A-4F0CD9E15784}"/>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8F90A877-CF44-F0BD-6B03-7BC49556D815}"/>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5</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institution will collect information on incremental actions to support WMSMEs, and how will this be used at the national level?</a:t>
            </a:r>
          </a:p>
        </p:txBody>
      </p:sp>
      <p:sp>
        <p:nvSpPr>
          <p:cNvPr id="11" name="TextBox 10">
            <a:extLst>
              <a:ext uri="{FF2B5EF4-FFF2-40B4-BE49-F238E27FC236}">
                <a16:creationId xmlns:a16="http://schemas.microsoft.com/office/drawing/2014/main" id="{CF6EEC5B-A1A1-C1E1-FCCB-74E85BC5B173}"/>
              </a:ext>
            </a:extLst>
          </p:cNvPr>
          <p:cNvSpPr txBox="1"/>
          <p:nvPr/>
        </p:nvSpPr>
        <p:spPr>
          <a:xfrm>
            <a:off x="727016" y="2873274"/>
            <a:ext cx="2562446" cy="923330"/>
          </a:xfrm>
          <a:prstGeom prst="rect">
            <a:avLst/>
          </a:prstGeom>
          <a:noFill/>
        </p:spPr>
        <p:txBody>
          <a:bodyPr wrap="square" lIns="91440" tIns="45720" rIns="91440" bIns="45720" rtlCol="0" anchor="t">
            <a:spAutoFit/>
          </a:bodyPr>
          <a:lstStyle/>
          <a:p>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a:t>
            </a:r>
            <a:r>
              <a:rPr lang="hu-HU" sz="1800" b="1" i="1" dirty="0" err="1">
                <a:solidFill>
                  <a:schemeClr val="bg2"/>
                </a:solidFill>
              </a:rPr>
              <a:t>language</a:t>
            </a:r>
            <a:r>
              <a:rPr lang="hu-HU" sz="1800" b="1" dirty="0">
                <a:solidFill>
                  <a:schemeClr val="bg2"/>
                </a:solidFill>
              </a:rPr>
              <a:t>:</a:t>
            </a:r>
            <a:endParaRPr lang="hu-HU" sz="1400" b="1" i="1" dirty="0">
              <a:solidFill>
                <a:schemeClr val="bg2"/>
              </a:solidFill>
            </a:endParaRPr>
          </a:p>
          <a:p>
            <a:endParaRPr lang="en-GB" dirty="0"/>
          </a:p>
        </p:txBody>
      </p:sp>
      <p:pic>
        <p:nvPicPr>
          <p:cNvPr id="8" name="Picture 7">
            <a:extLst>
              <a:ext uri="{FF2B5EF4-FFF2-40B4-BE49-F238E27FC236}">
                <a16:creationId xmlns:a16="http://schemas.microsoft.com/office/drawing/2014/main" id="{B2FD3CBD-1FF6-CDC7-3CC9-06B7A095C5EF}"/>
              </a:ext>
            </a:extLst>
          </p:cNvPr>
          <p:cNvPicPr>
            <a:picLocks noChangeAspect="1"/>
          </p:cNvPicPr>
          <p:nvPr/>
        </p:nvPicPr>
        <p:blipFill>
          <a:blip r:embed="rId2"/>
          <a:stretch>
            <a:fillRect/>
          </a:stretch>
        </p:blipFill>
        <p:spPr>
          <a:xfrm>
            <a:off x="3535128" y="2823718"/>
            <a:ext cx="6517759" cy="3715195"/>
          </a:xfrm>
          <a:prstGeom prst="rect">
            <a:avLst/>
          </a:prstGeom>
        </p:spPr>
      </p:pic>
      <p:pic>
        <p:nvPicPr>
          <p:cNvPr id="2" name="Google Shape;228;p1" descr="A logo with text on it&#10;&#10;Description automatically generated">
            <a:extLst>
              <a:ext uri="{FF2B5EF4-FFF2-40B4-BE49-F238E27FC236}">
                <a16:creationId xmlns:a16="http://schemas.microsoft.com/office/drawing/2014/main" id="{2F5D6116-3D65-D3FD-CCE4-BE887F405C9D}"/>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Tree>
    <p:extLst>
      <p:ext uri="{BB962C8B-B14F-4D97-AF65-F5344CB8AC3E}">
        <p14:creationId xmlns:p14="http://schemas.microsoft.com/office/powerpoint/2010/main" val="373925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C5A5456A-F8BE-8E0E-48F1-AD9E527C2F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5C311D-CFF9-3FCE-F600-7FAFA6EA27F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44</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D057BA67-F781-ECBE-8265-FE34F06EB3A6}"/>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DDFAEBF6-759E-35C0-F30A-831F504D0B62}"/>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DE24AAA6-E27C-929D-9294-F99C3197ACE1}"/>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5</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institution will collect information on incremental actions to support WMSMEs, and how will this be used at the national level?</a:t>
            </a:r>
          </a:p>
        </p:txBody>
      </p:sp>
      <p:pic>
        <p:nvPicPr>
          <p:cNvPr id="2" name="Google Shape;228;p1" descr="A logo with text on it&#10;&#10;Description automatically generated">
            <a:extLst>
              <a:ext uri="{FF2B5EF4-FFF2-40B4-BE49-F238E27FC236}">
                <a16:creationId xmlns:a16="http://schemas.microsoft.com/office/drawing/2014/main" id="{B0E67D27-B946-6F00-EFE3-F47C0409E2D0}"/>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Content Placeholder 2">
            <a:extLst>
              <a:ext uri="{FF2B5EF4-FFF2-40B4-BE49-F238E27FC236}">
                <a16:creationId xmlns:a16="http://schemas.microsoft.com/office/drawing/2014/main" id="{65314383-1ABE-C975-0232-C0525446B4FD}"/>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sp>
        <p:nvSpPr>
          <p:cNvPr id="12" name="TextBox 11">
            <a:extLst>
              <a:ext uri="{FF2B5EF4-FFF2-40B4-BE49-F238E27FC236}">
                <a16:creationId xmlns:a16="http://schemas.microsoft.com/office/drawing/2014/main" id="{A1D5ADDD-4462-B56F-197B-F375A806AA2F}"/>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937888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5691CE42-4422-09B6-348B-7CB4D2B5355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276E70-27CF-1022-0477-D6DF84F9942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45</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822B4433-A946-82A1-B9E8-3F932DDC65F6}"/>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GROUP DISCUSSION</a:t>
            </a:r>
            <a:endParaRPr lang="en-US" sz="2000" b="1" dirty="0">
              <a:solidFill>
                <a:srgbClr val="00B050"/>
              </a:solidFill>
              <a:latin typeface="Arial"/>
              <a:cs typeface="Arial"/>
              <a:sym typeface="Arial"/>
            </a:endParaRPr>
          </a:p>
        </p:txBody>
      </p:sp>
      <p:sp>
        <p:nvSpPr>
          <p:cNvPr id="9" name="Title 1">
            <a:extLst>
              <a:ext uri="{FF2B5EF4-FFF2-40B4-BE49-F238E27FC236}">
                <a16:creationId xmlns:a16="http://schemas.microsoft.com/office/drawing/2014/main" id="{A6C9D0D0-64DE-C286-EC04-29CD32AB58FD}"/>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653DAD68-54F3-3FAA-D481-33FF4107F52A}"/>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6</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How will we </a:t>
            </a:r>
            <a:r>
              <a:rPr lang="en-US" sz="2400" b="1" dirty="0">
                <a:solidFill>
                  <a:schemeClr val="accent1"/>
                </a:solidFill>
              </a:rPr>
              <a:t>map</a:t>
            </a:r>
            <a:r>
              <a:rPr lang="hu-HU" sz="2400" b="1" dirty="0">
                <a:solidFill>
                  <a:schemeClr val="accent1"/>
                </a:solidFill>
              </a:rPr>
              <a:t> </a:t>
            </a:r>
            <a:r>
              <a:rPr lang="en-US" sz="2400" b="1" dirty="0">
                <a:solidFill>
                  <a:schemeClr val="accent1"/>
                </a:solidFill>
              </a:rPr>
              <a:t>the timeline of </a:t>
            </a:r>
            <a:r>
              <a:rPr lang="hu-HU" sz="2400" b="1" dirty="0">
                <a:solidFill>
                  <a:schemeClr val="accent1"/>
                </a:solidFill>
              </a:rPr>
              <a:t>our </a:t>
            </a:r>
            <a:r>
              <a:rPr lang="en-US" sz="2400" b="1" dirty="0">
                <a:solidFill>
                  <a:schemeClr val="accent1"/>
                </a:solidFill>
              </a:rPr>
              <a:t>data reporting</a:t>
            </a:r>
            <a:r>
              <a:rPr lang="hu-HU" sz="2400" b="1" dirty="0">
                <a:solidFill>
                  <a:schemeClr val="accent1"/>
                </a:solidFill>
              </a:rPr>
              <a:t>?</a:t>
            </a:r>
            <a:r>
              <a:rPr lang="en-US" sz="2400" b="1" dirty="0">
                <a:solidFill>
                  <a:schemeClr val="accent1"/>
                </a:solidFill>
              </a:rPr>
              <a:t> </a:t>
            </a:r>
          </a:p>
        </p:txBody>
      </p:sp>
      <p:sp>
        <p:nvSpPr>
          <p:cNvPr id="11" name="TextBox 10">
            <a:extLst>
              <a:ext uri="{FF2B5EF4-FFF2-40B4-BE49-F238E27FC236}">
                <a16:creationId xmlns:a16="http://schemas.microsoft.com/office/drawing/2014/main" id="{B3EAD3A5-3868-7C7C-ED2C-4AF7D003CFCB}"/>
              </a:ext>
            </a:extLst>
          </p:cNvPr>
          <p:cNvSpPr txBox="1"/>
          <p:nvPr/>
        </p:nvSpPr>
        <p:spPr>
          <a:xfrm>
            <a:off x="727016" y="2873274"/>
            <a:ext cx="2749609" cy="923330"/>
          </a:xfrm>
          <a:prstGeom prst="rect">
            <a:avLst/>
          </a:prstGeom>
          <a:noFill/>
        </p:spPr>
        <p:txBody>
          <a:bodyPr wrap="square" lIns="91440" tIns="45720" rIns="91440" bIns="45720" rtlCol="0" anchor="t">
            <a:spAutoFit/>
          </a:bodyPr>
          <a:lstStyle/>
          <a:p>
            <a:r>
              <a:rPr lang="hu-HU" sz="1800" b="1" dirty="0">
                <a:solidFill>
                  <a:schemeClr val="bg2"/>
                </a:solidFill>
              </a:rPr>
              <a:t>SAMPLE</a:t>
            </a:r>
            <a:r>
              <a:rPr lang="hu-HU" b="1" dirty="0">
                <a:solidFill>
                  <a:schemeClr val="bg2"/>
                </a:solidFill>
              </a:rPr>
              <a:t> </a:t>
            </a:r>
            <a:r>
              <a:rPr lang="hu-HU" sz="1800" b="1" dirty="0">
                <a:solidFill>
                  <a:schemeClr val="bg2"/>
                </a:solidFill>
              </a:rPr>
              <a:t>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visual</a:t>
            </a:r>
            <a:r>
              <a:rPr lang="hu-HU" sz="1800" b="1" dirty="0">
                <a:solidFill>
                  <a:schemeClr val="bg2"/>
                </a:solidFill>
              </a:rPr>
              <a:t>:</a:t>
            </a:r>
            <a:endParaRPr lang="hu-HU" sz="1400" b="1" i="1" dirty="0">
              <a:solidFill>
                <a:schemeClr val="bg2"/>
              </a:solidFill>
            </a:endParaRPr>
          </a:p>
          <a:p>
            <a:endParaRPr lang="en-GB" dirty="0"/>
          </a:p>
        </p:txBody>
      </p:sp>
      <p:pic>
        <p:nvPicPr>
          <p:cNvPr id="2" name="Google Shape;228;p1" descr="A logo with text on it&#10;&#10;Description automatically generated">
            <a:extLst>
              <a:ext uri="{FF2B5EF4-FFF2-40B4-BE49-F238E27FC236}">
                <a16:creationId xmlns:a16="http://schemas.microsoft.com/office/drawing/2014/main" id="{3CA881C5-BF97-107C-2B5A-9166367F1B42}"/>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pic>
        <p:nvPicPr>
          <p:cNvPr id="12" name="Picture 11">
            <a:extLst>
              <a:ext uri="{FF2B5EF4-FFF2-40B4-BE49-F238E27FC236}">
                <a16:creationId xmlns:a16="http://schemas.microsoft.com/office/drawing/2014/main" id="{929D1B2C-02D2-5C7F-6855-31D7BDEA5532}"/>
              </a:ext>
            </a:extLst>
          </p:cNvPr>
          <p:cNvPicPr>
            <a:picLocks noChangeAspect="1"/>
          </p:cNvPicPr>
          <p:nvPr/>
        </p:nvPicPr>
        <p:blipFill>
          <a:blip r:embed="rId3"/>
          <a:srcRect t="5159" b="6429"/>
          <a:stretch/>
        </p:blipFill>
        <p:spPr>
          <a:xfrm>
            <a:off x="334660" y="4168847"/>
            <a:ext cx="11653961" cy="876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B3F438D-BE6A-644A-45F4-2A8DEC0966C9}"/>
              </a:ext>
            </a:extLst>
          </p:cNvPr>
          <p:cNvPicPr>
            <a:picLocks noChangeAspect="1"/>
          </p:cNvPicPr>
          <p:nvPr/>
        </p:nvPicPr>
        <p:blipFill>
          <a:blip r:embed="rId4"/>
          <a:stretch>
            <a:fillRect/>
          </a:stretch>
        </p:blipFill>
        <p:spPr>
          <a:xfrm>
            <a:off x="8254933" y="3955844"/>
            <a:ext cx="3733688" cy="202318"/>
          </a:xfrm>
          <a:prstGeom prst="rect">
            <a:avLst/>
          </a:prstGeom>
        </p:spPr>
      </p:pic>
      <p:grpSp>
        <p:nvGrpSpPr>
          <p:cNvPr id="17" name="Group 16">
            <a:extLst>
              <a:ext uri="{FF2B5EF4-FFF2-40B4-BE49-F238E27FC236}">
                <a16:creationId xmlns:a16="http://schemas.microsoft.com/office/drawing/2014/main" id="{0C59BFAC-4AF7-0CA7-7009-135CCCF5AB4D}"/>
              </a:ext>
            </a:extLst>
          </p:cNvPr>
          <p:cNvGrpSpPr/>
          <p:nvPr/>
        </p:nvGrpSpPr>
        <p:grpSpPr>
          <a:xfrm>
            <a:off x="334662" y="3932201"/>
            <a:ext cx="11644436" cy="1089048"/>
            <a:chOff x="334662" y="3932201"/>
            <a:chExt cx="11644436" cy="1089048"/>
          </a:xfrm>
        </p:grpSpPr>
        <p:pic>
          <p:nvPicPr>
            <p:cNvPr id="15" name="Picture 14">
              <a:extLst>
                <a:ext uri="{FF2B5EF4-FFF2-40B4-BE49-F238E27FC236}">
                  <a16:creationId xmlns:a16="http://schemas.microsoft.com/office/drawing/2014/main" id="{B5E4DC22-90E4-8C2C-A917-F3869741FF0A}"/>
                </a:ext>
              </a:extLst>
            </p:cNvPr>
            <p:cNvPicPr>
              <a:picLocks noChangeAspect="1"/>
            </p:cNvPicPr>
            <p:nvPr/>
          </p:nvPicPr>
          <p:blipFill>
            <a:blip r:embed="rId3"/>
            <a:srcRect t="5159" r="82" b="6429"/>
            <a:stretch/>
          </p:blipFill>
          <p:spPr>
            <a:xfrm>
              <a:off x="334662" y="4145204"/>
              <a:ext cx="11644436" cy="876045"/>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EF4E0E04-5992-E1C0-B278-E07F598D6982}"/>
                </a:ext>
              </a:extLst>
            </p:cNvPr>
            <p:cNvPicPr>
              <a:picLocks noChangeAspect="1"/>
            </p:cNvPicPr>
            <p:nvPr/>
          </p:nvPicPr>
          <p:blipFill>
            <a:blip r:embed="rId4"/>
            <a:stretch>
              <a:fillRect/>
            </a:stretch>
          </p:blipFill>
          <p:spPr>
            <a:xfrm>
              <a:off x="8245409" y="3932201"/>
              <a:ext cx="3733688" cy="202318"/>
            </a:xfrm>
            <a:prstGeom prst="rect">
              <a:avLst/>
            </a:prstGeom>
          </p:spPr>
        </p:pic>
      </p:grpSp>
    </p:spTree>
    <p:extLst>
      <p:ext uri="{BB962C8B-B14F-4D97-AF65-F5344CB8AC3E}">
        <p14:creationId xmlns:p14="http://schemas.microsoft.com/office/powerpoint/2010/main" val="3276736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EAEAC69B-CBCD-FE55-43BA-B6CFE17ECB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EFA495-E08C-90BC-2A6C-8E2E6C9896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46</a:t>
            </a:fld>
            <a:endParaRPr lang="en-US">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217F0049-F274-0433-3C78-0C5D204DA599}"/>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rgbClr val="00B050"/>
                </a:solidFill>
                <a:latin typeface="Arial"/>
                <a:cs typeface="Arial"/>
                <a:sym typeface="Arial Black"/>
              </a:rPr>
              <a:t>Data </a:t>
            </a:r>
            <a:r>
              <a:rPr lang="hu-HU" sz="2000" b="1" dirty="0" err="1">
                <a:solidFill>
                  <a:srgbClr val="00B050"/>
                </a:solidFill>
                <a:latin typeface="Arial"/>
                <a:cs typeface="Arial"/>
                <a:sym typeface="Arial Black"/>
              </a:rPr>
              <a:t>collection</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reporting</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definitions</a:t>
            </a:r>
            <a:r>
              <a:rPr lang="hu-HU" sz="2000" b="1" dirty="0">
                <a:solidFill>
                  <a:srgbClr val="00B050"/>
                </a:solidFill>
                <a:latin typeface="Arial"/>
                <a:cs typeface="Arial"/>
                <a:sym typeface="Arial Black"/>
              </a:rPr>
              <a:t>–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9" name="Title 1">
            <a:extLst>
              <a:ext uri="{FF2B5EF4-FFF2-40B4-BE49-F238E27FC236}">
                <a16:creationId xmlns:a16="http://schemas.microsoft.com/office/drawing/2014/main" id="{8865847A-2E11-5429-7E03-C62A9361D4EC}"/>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7CD7A543-43AD-4B7E-48E6-1A85E79D6062}"/>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6</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hu-HU" sz="2400" b="1" dirty="0">
                <a:solidFill>
                  <a:schemeClr val="accent1"/>
                </a:solidFill>
              </a:rPr>
              <a:t>How will we </a:t>
            </a:r>
            <a:r>
              <a:rPr lang="en-US" sz="2400" b="1" dirty="0">
                <a:solidFill>
                  <a:schemeClr val="accent1"/>
                </a:solidFill>
              </a:rPr>
              <a:t>map</a:t>
            </a:r>
            <a:r>
              <a:rPr lang="hu-HU" sz="2400" b="1" dirty="0">
                <a:solidFill>
                  <a:schemeClr val="accent1"/>
                </a:solidFill>
              </a:rPr>
              <a:t> </a:t>
            </a:r>
            <a:r>
              <a:rPr lang="en-US" sz="2400" b="1" dirty="0">
                <a:solidFill>
                  <a:schemeClr val="accent1"/>
                </a:solidFill>
              </a:rPr>
              <a:t>the timeline of </a:t>
            </a:r>
            <a:r>
              <a:rPr lang="hu-HU" sz="2400" b="1" dirty="0">
                <a:solidFill>
                  <a:schemeClr val="accent1"/>
                </a:solidFill>
              </a:rPr>
              <a:t>our </a:t>
            </a:r>
            <a:r>
              <a:rPr lang="en-US" sz="2400" b="1" dirty="0">
                <a:solidFill>
                  <a:schemeClr val="accent1"/>
                </a:solidFill>
              </a:rPr>
              <a:t>data reporting</a:t>
            </a:r>
            <a:r>
              <a:rPr lang="hu-HU" sz="2400" b="1" dirty="0">
                <a:solidFill>
                  <a:schemeClr val="accent1"/>
                </a:solidFill>
              </a:rPr>
              <a:t>?</a:t>
            </a:r>
            <a:endParaRPr lang="en-US"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DD40C0B4-D18A-C639-4B87-28460219997C}"/>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Content Placeholder 2">
            <a:extLst>
              <a:ext uri="{FF2B5EF4-FFF2-40B4-BE49-F238E27FC236}">
                <a16:creationId xmlns:a16="http://schemas.microsoft.com/office/drawing/2014/main" id="{B4522E75-FFA8-A2A3-E5DF-B7409D77BC96}"/>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sp>
        <p:nvSpPr>
          <p:cNvPr id="12" name="TextBox 11">
            <a:extLst>
              <a:ext uri="{FF2B5EF4-FFF2-40B4-BE49-F238E27FC236}">
                <a16:creationId xmlns:a16="http://schemas.microsoft.com/office/drawing/2014/main" id="{D31E066C-B65F-94EC-0EBD-91BB4E5F3C01}"/>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3673943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4">
          <a:extLst>
            <a:ext uri="{FF2B5EF4-FFF2-40B4-BE49-F238E27FC236}">
              <a16:creationId xmlns:a16="http://schemas.microsoft.com/office/drawing/2014/main" id="{1BDB13BA-BB97-0175-A5D6-0682ED8338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85D923-2C2C-9C90-FE5F-8CF0A3A2256E}"/>
              </a:ext>
            </a:extLst>
          </p:cNvPr>
          <p:cNvSpPr>
            <a:spLocks noGrp="1"/>
          </p:cNvSpPr>
          <p:nvPr>
            <p:ph type="body" idx="1"/>
          </p:nvPr>
        </p:nvSpPr>
        <p:spPr>
          <a:xfrm>
            <a:off x="595423" y="2727042"/>
            <a:ext cx="11152197" cy="2791884"/>
          </a:xfrm>
        </p:spPr>
        <p:txBody>
          <a:bodyPr/>
          <a:lstStyle/>
          <a:p>
            <a:pPr marL="177800" indent="0"/>
            <a:r>
              <a:rPr lang="hu-HU" b="1">
                <a:solidFill>
                  <a:schemeClr val="bg1"/>
                </a:solidFill>
                <a:latin typeface="Arial"/>
                <a:ea typeface="Arial Black"/>
                <a:cs typeface="Arial"/>
                <a:sym typeface="Arial Black"/>
              </a:rPr>
              <a:t>SESSION</a:t>
            </a:r>
            <a:r>
              <a:rPr lang="hu-HU" sz="4800" b="1" i="0" u="none" strike="noStrike" cap="none">
                <a:solidFill>
                  <a:schemeClr val="bg1"/>
                </a:solidFill>
                <a:latin typeface="Arial"/>
                <a:ea typeface="Arial Black"/>
                <a:cs typeface="Arial"/>
                <a:sym typeface="Arial Black"/>
              </a:rPr>
              <a:t> </a:t>
            </a:r>
            <a:r>
              <a:rPr lang="hu-HU" b="1">
                <a:solidFill>
                  <a:schemeClr val="bg1"/>
                </a:solidFill>
                <a:latin typeface="Arial"/>
                <a:ea typeface="Arial Black"/>
                <a:cs typeface="Arial"/>
                <a:sym typeface="Arial Black"/>
              </a:rPr>
              <a:t>IV</a:t>
            </a:r>
            <a:endParaRPr lang="en-US">
              <a:sym typeface="Arial Black"/>
            </a:endParaRPr>
          </a:p>
          <a:p>
            <a:pPr marL="177800" indent="0"/>
            <a:r>
              <a:rPr lang="hu-HU" b="1" dirty="0" err="1">
                <a:solidFill>
                  <a:schemeClr val="bg1"/>
                </a:solidFill>
                <a:latin typeface="Arial"/>
                <a:ea typeface="Arial Black"/>
                <a:cs typeface="Arial"/>
                <a:sym typeface="Arial Black"/>
              </a:rPr>
              <a:t>Governance</a:t>
            </a:r>
            <a:r>
              <a:rPr lang="hu-HU" b="1" dirty="0">
                <a:solidFill>
                  <a:schemeClr val="bg1"/>
                </a:solidFill>
                <a:latin typeface="Arial"/>
                <a:ea typeface="Arial Black"/>
                <a:cs typeface="Arial"/>
                <a:sym typeface="Arial Black"/>
              </a:rPr>
              <a:t> </a:t>
            </a:r>
            <a:r>
              <a:rPr lang="hu-HU" sz="4800" b="1" i="0" u="none" strike="noStrike" cap="none" dirty="0">
                <a:solidFill>
                  <a:schemeClr val="bg1"/>
                </a:solidFill>
                <a:latin typeface="Arial"/>
                <a:ea typeface="Arial Black"/>
                <a:cs typeface="Arial"/>
                <a:sym typeface="Arial Black"/>
              </a:rPr>
              <a:t>of </a:t>
            </a:r>
            <a:r>
              <a:rPr lang="hu-HU" sz="4800" b="1" i="0" u="none" strike="noStrike" cap="none" dirty="0" err="1">
                <a:solidFill>
                  <a:schemeClr val="bg1"/>
                </a:solidFill>
                <a:latin typeface="Arial"/>
                <a:ea typeface="Arial Black"/>
                <a:cs typeface="Arial"/>
                <a:sym typeface="Arial Black"/>
              </a:rPr>
              <a:t>the</a:t>
            </a:r>
            <a:r>
              <a:rPr lang="hu-HU" sz="4800" b="1" i="0" u="none" strike="noStrike" cap="none" dirty="0">
                <a:solidFill>
                  <a:schemeClr val="bg1"/>
                </a:solidFill>
                <a:latin typeface="Arial"/>
                <a:ea typeface="Arial Black"/>
                <a:cs typeface="Arial"/>
                <a:sym typeface="Arial Black"/>
              </a:rPr>
              <a:t> National WE </a:t>
            </a:r>
            <a:r>
              <a:rPr lang="hu-HU" sz="4800" b="1" i="0" u="none" strike="noStrike" cap="none" dirty="0" err="1">
                <a:solidFill>
                  <a:schemeClr val="bg1"/>
                </a:solidFill>
                <a:latin typeface="Arial"/>
                <a:ea typeface="Arial Black"/>
                <a:cs typeface="Arial"/>
                <a:sym typeface="Arial Black"/>
              </a:rPr>
              <a:t>Finance</a:t>
            </a:r>
            <a:r>
              <a:rPr lang="hu-HU" sz="4800" b="1" i="0" u="none" strike="noStrike" cap="none" dirty="0">
                <a:solidFill>
                  <a:schemeClr val="bg1"/>
                </a:solidFill>
                <a:latin typeface="Arial"/>
                <a:ea typeface="Arial Black"/>
                <a:cs typeface="Arial"/>
                <a:sym typeface="Arial Black"/>
              </a:rPr>
              <a:t> </a:t>
            </a:r>
            <a:r>
              <a:rPr lang="hu-HU" sz="4800" b="1" i="0" u="none" strike="noStrike" cap="none" dirty="0" err="1">
                <a:solidFill>
                  <a:schemeClr val="bg1"/>
                </a:solidFill>
                <a:latin typeface="Arial"/>
                <a:ea typeface="Arial Black"/>
                <a:cs typeface="Arial"/>
                <a:sym typeface="Arial Black"/>
              </a:rPr>
              <a:t>Code</a:t>
            </a:r>
            <a:r>
              <a:rPr lang="hu-HU" sz="4800" b="1" i="0" u="none" strike="noStrike" cap="none" dirty="0">
                <a:solidFill>
                  <a:schemeClr val="bg1"/>
                </a:solidFill>
                <a:latin typeface="Arial"/>
                <a:ea typeface="Arial Black"/>
                <a:cs typeface="Arial"/>
                <a:sym typeface="Arial Black"/>
              </a:rPr>
              <a:t> </a:t>
            </a:r>
            <a:endParaRPr lang="hu-HU">
              <a:solidFill>
                <a:schemeClr val="bg1"/>
              </a:solidFill>
            </a:endParaRPr>
          </a:p>
        </p:txBody>
      </p:sp>
    </p:spTree>
    <p:extLst>
      <p:ext uri="{BB962C8B-B14F-4D97-AF65-F5344CB8AC3E}">
        <p14:creationId xmlns:p14="http://schemas.microsoft.com/office/powerpoint/2010/main" val="1962756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24">
          <a:extLst>
            <a:ext uri="{FF2B5EF4-FFF2-40B4-BE49-F238E27FC236}">
              <a16:creationId xmlns:a16="http://schemas.microsoft.com/office/drawing/2014/main" id="{2B5C1A64-076E-5CAF-1A04-EFBED98F7F1C}"/>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156911B4-5D70-6E31-6587-FFBA8D843AC2}"/>
              </a:ext>
            </a:extLst>
          </p:cNvPr>
          <p:cNvSpPr>
            <a:spLocks noGrp="1"/>
          </p:cNvSpPr>
          <p:nvPr>
            <p:ph type="body" idx="1"/>
          </p:nvPr>
        </p:nvSpPr>
        <p:spPr>
          <a:xfrm>
            <a:off x="92685" y="841162"/>
            <a:ext cx="11717079" cy="4455042"/>
          </a:xfrm>
        </p:spPr>
        <p:txBody>
          <a:bodyPr/>
          <a:lstStyle/>
          <a:p>
            <a:endParaRPr lang="hu-HU" sz="2400" b="1" kern="1200" dirty="0">
              <a:solidFill>
                <a:schemeClr val="accent2"/>
              </a:solidFill>
              <a:highlight>
                <a:srgbClr val="FFFF00"/>
              </a:highlight>
              <a:latin typeface="Arial" panose="020B0604020202020204" pitchFamily="34" charset="0"/>
              <a:ea typeface="+mn-ea"/>
              <a:cs typeface="Arial" panose="020B0604020202020204" pitchFamily="34" charset="0"/>
            </a:endParaRPr>
          </a:p>
          <a:p>
            <a:pPr algn="ctr"/>
            <a:r>
              <a:rPr lang="en-US" sz="2000" b="1" kern="1200" dirty="0">
                <a:solidFill>
                  <a:schemeClr val="accent6"/>
                </a:solidFill>
                <a:latin typeface="Arial"/>
                <a:ea typeface="+mn-ea"/>
                <a:cs typeface="Arial"/>
              </a:rPr>
              <a:t>In this session we will establish a governance structure for our National WE Finance Code , defining clear roles, responsibilities, and an effective modus operandi.</a:t>
            </a:r>
            <a:endParaRPr lang="hu-HU" sz="2000" b="1" kern="1200">
              <a:solidFill>
                <a:schemeClr val="accent6"/>
              </a:solidFill>
              <a:latin typeface="Arial"/>
              <a:ea typeface="+mn-ea"/>
              <a:cs typeface="Arial"/>
            </a:endParaRPr>
          </a:p>
          <a:p>
            <a:endParaRPr lang="hu-HU" sz="2400" kern="1200" dirty="0">
              <a:solidFill>
                <a:schemeClr val="accent6"/>
              </a:solidFill>
              <a:latin typeface="Arial" panose="020B0604020202020204" pitchFamily="34" charset="0"/>
              <a:ea typeface="+mn-ea"/>
              <a:cs typeface="Arial" panose="020B0604020202020204" pitchFamily="34" charset="0"/>
            </a:endParaRPr>
          </a:p>
          <a:p>
            <a:r>
              <a:rPr lang="hu-HU" sz="2400" b="1" kern="1200" dirty="0">
                <a:solidFill>
                  <a:schemeClr val="accent2"/>
                </a:solidFill>
                <a:latin typeface="Arial"/>
                <a:ea typeface="+mn-ea"/>
                <a:cs typeface="Arial"/>
              </a:rPr>
              <a:t>K</a:t>
            </a:r>
            <a:r>
              <a:rPr lang="en-US" sz="2400" b="1" kern="1200" dirty="0" err="1">
                <a:solidFill>
                  <a:schemeClr val="accent2"/>
                </a:solidFill>
                <a:latin typeface="Arial"/>
                <a:ea typeface="+mn-ea"/>
                <a:cs typeface="Arial"/>
              </a:rPr>
              <a:t>ey</a:t>
            </a:r>
            <a:r>
              <a:rPr lang="en-US" sz="2400" b="1" kern="1200" dirty="0">
                <a:solidFill>
                  <a:schemeClr val="accent2"/>
                </a:solidFill>
                <a:latin typeface="Arial"/>
                <a:ea typeface="+mn-ea"/>
                <a:cs typeface="Arial"/>
              </a:rPr>
              <a:t> questions </a:t>
            </a:r>
            <a:r>
              <a:rPr lang="hu-HU" sz="2400" b="1" kern="1200" dirty="0">
                <a:solidFill>
                  <a:schemeClr val="accent2"/>
                </a:solidFill>
                <a:latin typeface="Arial"/>
                <a:ea typeface="+mn-ea"/>
                <a:cs typeface="Arial"/>
              </a:rPr>
              <a:t>to </a:t>
            </a:r>
            <a:r>
              <a:rPr lang="en-US" sz="2400" b="1" kern="1200" dirty="0">
                <a:solidFill>
                  <a:schemeClr val="accent2"/>
                </a:solidFill>
                <a:latin typeface="Arial"/>
                <a:ea typeface="+mn-ea"/>
                <a:cs typeface="Arial"/>
              </a:rPr>
              <a:t>address</a:t>
            </a:r>
            <a:r>
              <a:rPr lang="hu-HU" sz="2400" b="1" kern="1200" dirty="0">
                <a:solidFill>
                  <a:schemeClr val="accent2"/>
                </a:solidFill>
                <a:latin typeface="Arial"/>
                <a:ea typeface="+mn-ea"/>
                <a:cs typeface="Arial"/>
              </a:rPr>
              <a:t>:</a:t>
            </a:r>
            <a:endParaRPr lang="hu-HU" sz="2400" kern="1200" dirty="0">
              <a:solidFill>
                <a:schemeClr val="accent2"/>
              </a:solidFill>
              <a:latin typeface="Arial"/>
              <a:ea typeface="+mn-ea"/>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Q1. </a:t>
            </a:r>
            <a:r>
              <a:rPr lang="en-US" sz="1800" kern="1200" dirty="0">
                <a:solidFill>
                  <a:schemeClr val="accent6"/>
                </a:solidFill>
                <a:latin typeface="Arial"/>
                <a:cs typeface="Arial"/>
              </a:rPr>
              <a:t>What high-level, long-term role </a:t>
            </a:r>
            <a:r>
              <a:rPr lang="hu-HU" sz="1800" kern="1200" dirty="0">
                <a:solidFill>
                  <a:schemeClr val="accent6"/>
                </a:solidFill>
                <a:latin typeface="Arial"/>
                <a:cs typeface="Arial"/>
              </a:rPr>
              <a:t>could</a:t>
            </a:r>
            <a:r>
              <a:rPr lang="en-US" sz="1800" kern="1200" dirty="0">
                <a:solidFill>
                  <a:schemeClr val="accent6"/>
                </a:solidFill>
                <a:latin typeface="Arial"/>
                <a:cs typeface="Arial"/>
              </a:rPr>
              <a:t> [</a:t>
            </a:r>
            <a:r>
              <a:rPr lang="hu-HU" sz="1800" kern="1200" dirty="0">
                <a:solidFill>
                  <a:schemeClr val="accent6"/>
                </a:solidFill>
                <a:latin typeface="Arial"/>
                <a:cs typeface="Arial"/>
              </a:rPr>
              <a:t>Institution</a:t>
            </a:r>
            <a:r>
              <a:rPr lang="en-US" sz="1800" kern="1200" dirty="0">
                <a:solidFill>
                  <a:schemeClr val="accent6"/>
                </a:solidFill>
                <a:latin typeface="Arial"/>
                <a:cs typeface="Arial"/>
              </a:rPr>
              <a:t>]</a:t>
            </a:r>
            <a:r>
              <a:rPr lang="hu-HU" sz="1800" kern="1200" dirty="0">
                <a:solidFill>
                  <a:schemeClr val="accent6"/>
                </a:solidFill>
                <a:latin typeface="Arial"/>
                <a:cs typeface="Arial"/>
              </a:rPr>
              <a:t>, as</a:t>
            </a:r>
            <a:r>
              <a:rPr lang="en-US" sz="1800" kern="1200" dirty="0">
                <a:solidFill>
                  <a:schemeClr val="accent6"/>
                </a:solidFill>
                <a:latin typeface="Arial"/>
                <a:cs typeface="Arial"/>
              </a:rPr>
              <a:t> the Coordinator play in promoting support for WMSMEs in [Country] ? </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Q2. </a:t>
            </a:r>
            <a:r>
              <a:rPr lang="en-US" sz="1800" kern="1200" dirty="0">
                <a:solidFill>
                  <a:schemeClr val="accent6"/>
                </a:solidFill>
                <a:latin typeface="Arial"/>
                <a:cs typeface="Arial"/>
              </a:rPr>
              <a:t>What specific responsibilities related to Code Implementation </a:t>
            </a:r>
            <a:r>
              <a:rPr lang="hu-HU" sz="1800" kern="1200" dirty="0">
                <a:solidFill>
                  <a:schemeClr val="accent6"/>
                </a:solidFill>
                <a:latin typeface="Arial"/>
                <a:cs typeface="Arial"/>
              </a:rPr>
              <a:t>could</a:t>
            </a:r>
            <a:r>
              <a:rPr lang="en-US" sz="1800" kern="1200" dirty="0">
                <a:solidFill>
                  <a:schemeClr val="accent6"/>
                </a:solidFill>
                <a:latin typeface="Arial"/>
                <a:cs typeface="Arial"/>
              </a:rPr>
              <a:t> [</a:t>
            </a:r>
            <a:r>
              <a:rPr lang="hu-HU" sz="1800" kern="1200" dirty="0">
                <a:solidFill>
                  <a:schemeClr val="accent6"/>
                </a:solidFill>
                <a:latin typeface="Arial"/>
                <a:cs typeface="Arial"/>
              </a:rPr>
              <a:t>Institution</a:t>
            </a:r>
            <a:r>
              <a:rPr lang="en-US" sz="1800" kern="1200" dirty="0">
                <a:solidFill>
                  <a:schemeClr val="accent6"/>
                </a:solidFill>
                <a:latin typeface="Arial"/>
                <a:cs typeface="Arial"/>
              </a:rPr>
              <a:t>]</a:t>
            </a:r>
            <a:r>
              <a:rPr lang="hu-HU" sz="1800" kern="1200" dirty="0">
                <a:solidFill>
                  <a:schemeClr val="accent6"/>
                </a:solidFill>
                <a:latin typeface="Arial"/>
                <a:cs typeface="Arial"/>
              </a:rPr>
              <a:t>, as</a:t>
            </a:r>
            <a:r>
              <a:rPr lang="en-US" sz="1800" kern="1200" dirty="0">
                <a:solidFill>
                  <a:schemeClr val="accent6"/>
                </a:solidFill>
                <a:latin typeface="Arial"/>
                <a:cs typeface="Arial"/>
              </a:rPr>
              <a:t> the Coordinator oversee during the first 1-3 years?</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Q3. </a:t>
            </a:r>
            <a:r>
              <a:rPr lang="en-US" sz="1800" kern="1200" dirty="0">
                <a:solidFill>
                  <a:schemeClr val="accent6"/>
                </a:solidFill>
                <a:latin typeface="Arial"/>
                <a:cs typeface="Arial"/>
              </a:rPr>
              <a:t>Which institutions </a:t>
            </a:r>
            <a:r>
              <a:rPr lang="hu-HU" sz="1800" kern="1200" dirty="0">
                <a:solidFill>
                  <a:schemeClr val="accent6"/>
                </a:solidFill>
                <a:latin typeface="Arial"/>
                <a:cs typeface="Arial"/>
              </a:rPr>
              <a:t>will be</a:t>
            </a:r>
            <a:r>
              <a:rPr lang="en-US" sz="1800" kern="1200" dirty="0">
                <a:solidFill>
                  <a:schemeClr val="accent6"/>
                </a:solidFill>
                <a:latin typeface="Arial"/>
                <a:cs typeface="Arial"/>
              </a:rPr>
              <a:t> involved in making key decisions in this phase, and what role will they play in designing, launching, and scaling the Code? </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Q4. </a:t>
            </a:r>
            <a:r>
              <a:rPr lang="en-US" sz="1800" kern="1200" dirty="0">
                <a:solidFill>
                  <a:schemeClr val="accent6"/>
                </a:solidFill>
                <a:latin typeface="Arial"/>
                <a:cs typeface="Arial"/>
              </a:rPr>
              <a:t>What is the overall remit of the national leadership team? What are the main goals it plans to achieve over the next years?</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r>
              <a:rPr lang="hu-HU" sz="1800" kern="1200" dirty="0">
                <a:solidFill>
                  <a:schemeClr val="accent6"/>
                </a:solidFill>
                <a:latin typeface="Arial"/>
                <a:cs typeface="Arial"/>
              </a:rPr>
              <a:t>Q5. </a:t>
            </a:r>
            <a:r>
              <a:rPr lang="en-US" sz="1800" kern="1200" dirty="0">
                <a:solidFill>
                  <a:schemeClr val="accent6"/>
                </a:solidFill>
                <a:latin typeface="Arial"/>
                <a:cs typeface="Arial"/>
              </a:rPr>
              <a:t>How </a:t>
            </a:r>
            <a:r>
              <a:rPr lang="hu-HU" sz="1800" kern="1200" dirty="0">
                <a:solidFill>
                  <a:schemeClr val="accent6"/>
                </a:solidFill>
                <a:latin typeface="Arial"/>
                <a:cs typeface="Arial"/>
              </a:rPr>
              <a:t>should</a:t>
            </a:r>
            <a:r>
              <a:rPr lang="en-US" sz="1800" kern="1200" dirty="0">
                <a:solidFill>
                  <a:schemeClr val="accent6"/>
                </a:solidFill>
                <a:latin typeface="Arial"/>
                <a:cs typeface="Arial"/>
              </a:rPr>
              <a:t> </a:t>
            </a:r>
            <a:r>
              <a:rPr lang="hu-HU" sz="1800" kern="1200" dirty="0">
                <a:solidFill>
                  <a:schemeClr val="accent6"/>
                </a:solidFill>
                <a:latin typeface="Arial"/>
                <a:cs typeface="Arial"/>
              </a:rPr>
              <a:t>we, as the</a:t>
            </a:r>
            <a:r>
              <a:rPr lang="en-US" sz="1800" kern="1200" dirty="0">
                <a:solidFill>
                  <a:schemeClr val="accent6"/>
                </a:solidFill>
                <a:latin typeface="Arial"/>
                <a:cs typeface="Arial"/>
              </a:rPr>
              <a:t> national leadership team meet, make decisions, and generate meaningful action?</a:t>
            </a:r>
            <a:endParaRPr lang="hu-HU" sz="1800" kern="1200" dirty="0">
              <a:solidFill>
                <a:schemeClr val="accent6"/>
              </a:solidFill>
              <a:latin typeface="Arial"/>
              <a:cs typeface="Arial"/>
            </a:endParaRPr>
          </a:p>
          <a:p>
            <a:pPr marL="445770" indent="0" algn="just">
              <a:lnSpc>
                <a:spcPct val="100000"/>
              </a:lnSpc>
              <a:spcBef>
                <a:spcPts val="750"/>
              </a:spcBef>
              <a:spcAft>
                <a:spcPts val="750"/>
              </a:spcAft>
              <a:buClr>
                <a:schemeClr val="accent2"/>
              </a:buClr>
            </a:pPr>
            <a:endParaRPr lang="en-US" sz="1800" kern="1200" dirty="0">
              <a:solidFill>
                <a:schemeClr val="bg1"/>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b="1" dirty="0">
              <a:solidFill>
                <a:schemeClr val="accent1"/>
              </a:solidFill>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pPr marL="685800" indent="-571500" algn="just">
              <a:lnSpc>
                <a:spcPct val="100000"/>
              </a:lnSpc>
              <a:spcBef>
                <a:spcPts val="750"/>
              </a:spcBef>
              <a:spcAft>
                <a:spcPts val="750"/>
              </a:spcAft>
              <a:buClr>
                <a:schemeClr val="accent2"/>
              </a:buClr>
              <a:buFont typeface="Wingdings" panose="05000000000000000000" pitchFamily="2" charset="2"/>
              <a:buChar char="§"/>
            </a:pPr>
            <a:endParaRPr lang="en-US" sz="2400" kern="1200" dirty="0">
              <a:solidFill>
                <a:schemeClr val="accent6"/>
              </a:solidFill>
              <a:latin typeface="Arial" panose="020B0604020202020204" pitchFamily="34" charset="0"/>
              <a:cs typeface="Arial" panose="020B0604020202020204" pitchFamily="34" charset="0"/>
            </a:endParaRPr>
          </a:p>
          <a:p>
            <a:endParaRPr lang="en-US" sz="36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endParaRPr lang="en-GB" sz="2400" kern="1200" dirty="0">
              <a:solidFill>
                <a:schemeClr val="accent6"/>
              </a:solidFill>
              <a:highlight>
                <a:srgbClr val="FFFF00"/>
              </a:highlight>
              <a:latin typeface="Arial" panose="020B0604020202020204" pitchFamily="34" charset="0"/>
              <a:ea typeface="+mn-ea"/>
              <a:cs typeface="Arial" panose="020B0604020202020204" pitchFamily="34" charset="0"/>
            </a:endParaRPr>
          </a:p>
        </p:txBody>
      </p:sp>
      <p:sp>
        <p:nvSpPr>
          <p:cNvPr id="6" name="Google Shape;474;p18">
            <a:extLst>
              <a:ext uri="{FF2B5EF4-FFF2-40B4-BE49-F238E27FC236}">
                <a16:creationId xmlns:a16="http://schemas.microsoft.com/office/drawing/2014/main" id="{3BCD050F-FA68-272F-79B7-2C2ACE048966}"/>
              </a:ext>
            </a:extLst>
          </p:cNvPr>
          <p:cNvSpPr txBox="1"/>
          <p:nvPr/>
        </p:nvSpPr>
        <p:spPr>
          <a:xfrm>
            <a:off x="385010" y="221196"/>
            <a:ext cx="11150515" cy="769401"/>
          </a:xfrm>
          <a:prstGeom prst="rect">
            <a:avLst/>
          </a:prstGeom>
          <a:noFill/>
          <a:ln>
            <a:noFill/>
          </a:ln>
        </p:spPr>
        <p:txBody>
          <a:bodyPr spcFirstLastPara="1" wrap="square" lIns="91425" tIns="45700" rIns="91425" bIns="45700" anchor="t" anchorCtr="0">
            <a:spAutoFit/>
          </a:bodyPr>
          <a:lstStyle/>
          <a:p>
            <a:r>
              <a:rPr lang="hu-HU" sz="2400" b="1" err="1">
                <a:solidFill>
                  <a:srgbClr val="EA6159"/>
                </a:solidFill>
                <a:latin typeface="Arial"/>
                <a:cs typeface="Arial"/>
              </a:rPr>
              <a:t>Facilitation</a:t>
            </a:r>
            <a:r>
              <a:rPr lang="hu-HU" sz="2400" b="1">
                <a:solidFill>
                  <a:srgbClr val="EA6159"/>
                </a:solidFill>
                <a:latin typeface="Arial"/>
                <a:cs typeface="Arial"/>
              </a:rPr>
              <a:t> </a:t>
            </a:r>
            <a:r>
              <a:rPr lang="hu-HU" sz="2400" b="1" err="1">
                <a:solidFill>
                  <a:srgbClr val="EA6159"/>
                </a:solidFill>
                <a:latin typeface="Arial"/>
                <a:cs typeface="Arial"/>
              </a:rPr>
              <a:t>Notes</a:t>
            </a:r>
            <a:r>
              <a:rPr lang="hu-HU" sz="2400" b="1">
                <a:solidFill>
                  <a:srgbClr val="EA6159"/>
                </a:solidFill>
                <a:latin typeface="Arial"/>
                <a:cs typeface="Arial"/>
              </a:rPr>
              <a:t>:</a:t>
            </a:r>
            <a:endParaRPr lang="en-US" sz="2400">
              <a:solidFill>
                <a:schemeClr val="accent6"/>
              </a:solidFill>
              <a:latin typeface="Arial"/>
              <a:cs typeface="Arial"/>
            </a:endParaRPr>
          </a:p>
          <a:p>
            <a:pPr marL="174625" marR="0" lvl="0" indent="0">
              <a:lnSpc>
                <a:spcPct val="100000"/>
              </a:lnSpc>
              <a:spcBef>
                <a:spcPts val="0"/>
              </a:spcBef>
              <a:spcAft>
                <a:spcPts val="0"/>
              </a:spcAft>
              <a:buSzPts val="2300"/>
              <a:buFont typeface="Arial"/>
              <a:buNone/>
            </a:pPr>
            <a:endParaRPr lang="en-US" sz="20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962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3">
          <a:extLst>
            <a:ext uri="{FF2B5EF4-FFF2-40B4-BE49-F238E27FC236}">
              <a16:creationId xmlns:a16="http://schemas.microsoft.com/office/drawing/2014/main" id="{6C1CE505-D825-2980-4811-DA52A87A830A}"/>
            </a:ext>
          </a:extLst>
        </p:cNvPr>
        <p:cNvGrpSpPr/>
        <p:nvPr/>
      </p:nvGrpSpPr>
      <p:grpSpPr>
        <a:xfrm>
          <a:off x="0" y="0"/>
          <a:ext cx="0" cy="0"/>
          <a:chOff x="0" y="0"/>
          <a:chExt cx="0" cy="0"/>
        </a:xfrm>
      </p:grpSpPr>
      <p:sp>
        <p:nvSpPr>
          <p:cNvPr id="959" name="Google Shape;959;p41">
            <a:extLst>
              <a:ext uri="{FF2B5EF4-FFF2-40B4-BE49-F238E27FC236}">
                <a16:creationId xmlns:a16="http://schemas.microsoft.com/office/drawing/2014/main" id="{DE74DE95-783E-4C20-1216-B7BBED3A2282}"/>
              </a:ext>
            </a:extLst>
          </p:cNvPr>
          <p:cNvSpPr txBox="1"/>
          <p:nvPr/>
        </p:nvSpPr>
        <p:spPr>
          <a:xfrm>
            <a:off x="9030660" y="5914444"/>
            <a:ext cx="3365320" cy="7223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83876"/>
              </a:buClr>
              <a:buSzPts val="2000"/>
              <a:buFont typeface="Arial"/>
              <a:buNone/>
              <a:tabLst/>
              <a:defRPr/>
            </a:pPr>
            <a:r>
              <a:rPr kumimoji="0" lang="en-US" sz="2000" b="1" i="0" u="none" strike="noStrike" kern="0" cap="none" spc="0" normalizeH="0" baseline="0" noProof="0">
                <a:ln>
                  <a:noFill/>
                </a:ln>
                <a:solidFill>
                  <a:srgbClr val="783876"/>
                </a:solidFill>
                <a:effectLst/>
                <a:uLnTx/>
                <a:uFillTx/>
                <a:latin typeface="Arial" panose="020B0604020202020204" pitchFamily="34" charset="0"/>
                <a:ea typeface="Arial"/>
                <a:cs typeface="Arial" panose="020B0604020202020204" pitchFamily="34" charset="0"/>
                <a:sym typeface="Arial"/>
              </a:rPr>
              <a:t>Financial Service Providers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0" name="Google Shape;960;p41">
            <a:extLst>
              <a:ext uri="{FF2B5EF4-FFF2-40B4-BE49-F238E27FC236}">
                <a16:creationId xmlns:a16="http://schemas.microsoft.com/office/drawing/2014/main" id="{F1A56174-18A2-1AEE-18C9-62A7AB0E84CB}"/>
              </a:ext>
            </a:extLst>
          </p:cNvPr>
          <p:cNvSpPr txBox="1"/>
          <p:nvPr/>
        </p:nvSpPr>
        <p:spPr>
          <a:xfrm>
            <a:off x="5529827" y="5914444"/>
            <a:ext cx="3251735" cy="72236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783876"/>
              </a:buClr>
              <a:buSzPts val="2000"/>
              <a:buFont typeface="Arial"/>
              <a:buNone/>
              <a:tabLst/>
              <a:defRPr/>
            </a:pPr>
            <a:r>
              <a:rPr kumimoji="0" lang="en-US" sz="2000" b="1" i="0" u="none" strike="noStrike" kern="0" cap="none" spc="0" normalizeH="0" baseline="0" noProof="0">
                <a:ln>
                  <a:noFill/>
                </a:ln>
                <a:solidFill>
                  <a:srgbClr val="783876"/>
                </a:solidFill>
                <a:effectLst/>
                <a:uLnTx/>
                <a:uFillTx/>
                <a:latin typeface="Arial" panose="020B0604020202020204" pitchFamily="34" charset="0"/>
                <a:ea typeface="Arial"/>
                <a:cs typeface="Arial" panose="020B0604020202020204" pitchFamily="34" charset="0"/>
                <a:sym typeface="Arial"/>
              </a:rPr>
              <a:t>Investors and other Stakeholders </a:t>
            </a:r>
            <a:r>
              <a:rPr kumimoji="0" lang="en-US" sz="2000" b="1" i="0" u="none" strike="noStrike" kern="0" cap="none" spc="0" normalizeH="0" baseline="0" noProof="0">
                <a:ln>
                  <a:noFill/>
                </a:ln>
                <a:solidFill>
                  <a:srgbClr val="EA6258"/>
                </a:solidFill>
                <a:effectLst/>
                <a:uLnTx/>
                <a:uFillTx/>
                <a:latin typeface="Arial" panose="020B0604020202020204" pitchFamily="34" charset="0"/>
                <a:ea typeface="Arial"/>
                <a:cs typeface="Arial" panose="020B0604020202020204" pitchFamily="34" charset="0"/>
                <a:sym typeface="Arial"/>
              </a:rPr>
              <a:t> </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1" name="Google Shape;961;p41">
            <a:extLst>
              <a:ext uri="{FF2B5EF4-FFF2-40B4-BE49-F238E27FC236}">
                <a16:creationId xmlns:a16="http://schemas.microsoft.com/office/drawing/2014/main" id="{19B621D6-988E-1F50-CB16-4CCD7BD98698}"/>
              </a:ext>
            </a:extLst>
          </p:cNvPr>
          <p:cNvSpPr txBox="1"/>
          <p:nvPr/>
        </p:nvSpPr>
        <p:spPr>
          <a:xfrm>
            <a:off x="6594161" y="1645242"/>
            <a:ext cx="2383767" cy="4045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B1F68"/>
              </a:buClr>
              <a:buSzPts val="2000"/>
              <a:buFont typeface="Arial"/>
              <a:buNone/>
              <a:tabLst/>
              <a:defRPr/>
            </a:pPr>
            <a:r>
              <a:rPr kumimoji="0" lang="en-US" sz="2000" b="1" i="0" u="none" strike="noStrike" kern="0" cap="none" spc="0" normalizeH="0" baseline="0" noProof="0">
                <a:ln>
                  <a:noFill/>
                </a:ln>
                <a:solidFill>
                  <a:srgbClr val="9B1F68"/>
                </a:solidFill>
                <a:effectLst/>
                <a:uLnTx/>
                <a:uFillTx/>
                <a:latin typeface="Arial" panose="020B0604020202020204" pitchFamily="34" charset="0"/>
                <a:ea typeface="Arial"/>
                <a:cs typeface="Arial" panose="020B0604020202020204" pitchFamily="34" charset="0"/>
                <a:sym typeface="Arial"/>
              </a:rPr>
              <a:t>National Actors</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2" name="Google Shape;962;p41">
            <a:extLst>
              <a:ext uri="{FF2B5EF4-FFF2-40B4-BE49-F238E27FC236}">
                <a16:creationId xmlns:a16="http://schemas.microsoft.com/office/drawing/2014/main" id="{E2CC75F0-CD9A-2592-87DD-A2A708E0E924}"/>
              </a:ext>
            </a:extLst>
          </p:cNvPr>
          <p:cNvSpPr txBox="1"/>
          <p:nvPr/>
        </p:nvSpPr>
        <p:spPr>
          <a:xfrm>
            <a:off x="9270194" y="1645243"/>
            <a:ext cx="2383767" cy="4045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A6159"/>
              </a:buClr>
              <a:buSzPts val="2000"/>
              <a:buFont typeface="Arial"/>
              <a:buNone/>
              <a:tabLst/>
              <a:defRPr/>
            </a:pPr>
            <a:r>
              <a:rPr kumimoji="0" lang="en-US" sz="20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Data Aggregator</a:t>
            </a:r>
            <a:endParaRPr kumimoji="0" sz="1400" b="0" i="0" u="none" strike="noStrike" kern="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3" name="Google Shape;963;p41">
            <a:extLst>
              <a:ext uri="{FF2B5EF4-FFF2-40B4-BE49-F238E27FC236}">
                <a16:creationId xmlns:a16="http://schemas.microsoft.com/office/drawing/2014/main" id="{4069FD8B-239F-8991-1941-7FA6567A98CE}"/>
              </a:ext>
            </a:extLst>
          </p:cNvPr>
          <p:cNvSpPr txBox="1"/>
          <p:nvPr/>
        </p:nvSpPr>
        <p:spPr>
          <a:xfrm>
            <a:off x="579421" y="1610983"/>
            <a:ext cx="5080751" cy="4082502"/>
          </a:xfrm>
          <a:prstGeom prst="rect">
            <a:avLst/>
          </a:prstGeom>
          <a:noFill/>
          <a:ln>
            <a:noFill/>
          </a:ln>
        </p:spPr>
        <p:txBody>
          <a:bodyPr spcFirstLastPara="1" wrap="square" lIns="0" tIns="0" rIns="0" bIns="0" anchor="t" anchorCtr="0">
            <a:normAutofit/>
          </a:bodyPr>
          <a:lstStyle/>
          <a:p>
            <a:pPr>
              <a:lnSpc>
                <a:spcPct val="90000"/>
              </a:lnSpc>
              <a:buClr>
                <a:srgbClr val="000000"/>
              </a:buClr>
              <a:buSzPts val="2400"/>
              <a:defRPr/>
            </a:pPr>
            <a:r>
              <a:rPr lang="hu-HU" sz="2800" b="1" dirty="0">
                <a:solidFill>
                  <a:schemeClr val="accent2"/>
                </a:solidFill>
                <a:latin typeface="Arial" panose="020B0604020202020204" pitchFamily="34" charset="0"/>
                <a:ea typeface="Calibri" panose="020F0502020204030204" pitchFamily="34" charset="0"/>
                <a:cs typeface="Arial" panose="020B0604020202020204" pitchFamily="34" charset="0"/>
                <a:sym typeface="Calibri"/>
              </a:rPr>
              <a:t>Who are the key actors in the </a:t>
            </a:r>
            <a:r>
              <a:rPr lang="en-US" sz="2800" b="1" dirty="0">
                <a:solidFill>
                  <a:schemeClr val="accent2"/>
                </a:solidFill>
                <a:latin typeface="Arial" panose="020B0604020202020204" pitchFamily="34" charset="0"/>
                <a:ea typeface="Calibri" panose="020F0502020204030204" pitchFamily="34" charset="0"/>
                <a:cs typeface="Arial" panose="020B0604020202020204" pitchFamily="34" charset="0"/>
                <a:sym typeface="Calibri"/>
              </a:rPr>
              <a:t>[Country] </a:t>
            </a:r>
            <a:r>
              <a:rPr lang="hu-HU" sz="2800" b="1" dirty="0">
                <a:solidFill>
                  <a:schemeClr val="accent2"/>
                </a:solidFill>
                <a:latin typeface="Arial" panose="020B0604020202020204" pitchFamily="34" charset="0"/>
                <a:ea typeface="Calibri" panose="020F0502020204030204" pitchFamily="34" charset="0"/>
                <a:cs typeface="Arial" panose="020B0604020202020204" pitchFamily="34" charset="0"/>
                <a:sym typeface="Calibri"/>
              </a:rPr>
              <a:t>Code?</a:t>
            </a:r>
          </a:p>
          <a:p>
            <a:pPr>
              <a:lnSpc>
                <a:spcPct val="90000"/>
              </a:lnSpc>
              <a:buClr>
                <a:srgbClr val="000000"/>
              </a:buClr>
              <a:buSzPts val="2400"/>
              <a:defRPr/>
            </a:pPr>
            <a:endParaRPr lang="en-US" sz="2400" b="1"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endParaRPr kumimoji="0" sz="20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2400" b="0" i="0" u="none" strike="noStrike" kern="0" cap="none" spc="0" normalizeH="0" baseline="0" noProof="0" dirty="0">
                <a:ln>
                  <a:noFill/>
                </a:ln>
                <a:solidFill>
                  <a:srgbClr val="3F3F3F"/>
                </a:solidFill>
                <a:effectLst/>
                <a:uLnTx/>
                <a:uFillTx/>
                <a:latin typeface="Arial" panose="020B0604020202020204" pitchFamily="34" charset="0"/>
                <a:ea typeface="Arial"/>
                <a:cs typeface="Arial" panose="020B0604020202020204" pitchFamily="34" charset="0"/>
                <a:sym typeface="Arial"/>
              </a:rPr>
              <a:t>Each country will form a National Coalition to which four Code Anchors will be nominated from four stakeholder groups. It is recommended that the National Coalition will be project managed by a National Coordinator.</a:t>
            </a:r>
            <a:endParaRPr kumimoji="0" sz="16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sp>
        <p:nvSpPr>
          <p:cNvPr id="966" name="Google Shape;966;p41">
            <a:extLst>
              <a:ext uri="{FF2B5EF4-FFF2-40B4-BE49-F238E27FC236}">
                <a16:creationId xmlns:a16="http://schemas.microsoft.com/office/drawing/2014/main" id="{FF3D685A-EDCD-DBBC-DCFA-149C65D3BE6D}"/>
              </a:ext>
            </a:extLst>
          </p:cNvPr>
          <p:cNvSpPr/>
          <p:nvPr/>
        </p:nvSpPr>
        <p:spPr>
          <a:xfrm>
            <a:off x="538039" y="1637080"/>
            <a:ext cx="10997486" cy="45836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1" i="0" u="none" strike="noStrike" kern="0" cap="none" spc="0" normalizeH="0" baseline="0" noProof="0" dirty="0">
              <a:ln>
                <a:noFill/>
              </a:ln>
              <a:solidFill>
                <a:srgbClr val="EA6159"/>
              </a:solidFill>
              <a:effectLst/>
              <a:uLnTx/>
              <a:uFillTx/>
              <a:latin typeface="Arial" panose="020B0604020202020204" pitchFamily="34" charset="0"/>
              <a:ea typeface="Arial"/>
              <a:cs typeface="Arial" panose="020B0604020202020204" pitchFamily="34" charset="0"/>
              <a:sym typeface="Arial"/>
            </a:endParaRPr>
          </a:p>
        </p:txBody>
      </p:sp>
      <p:grpSp>
        <p:nvGrpSpPr>
          <p:cNvPr id="967" name="Google Shape;967;p41">
            <a:extLst>
              <a:ext uri="{FF2B5EF4-FFF2-40B4-BE49-F238E27FC236}">
                <a16:creationId xmlns:a16="http://schemas.microsoft.com/office/drawing/2014/main" id="{BCFE8A25-A9D8-6067-8C7D-1EFB1D40A24A}"/>
              </a:ext>
            </a:extLst>
          </p:cNvPr>
          <p:cNvGrpSpPr/>
          <p:nvPr/>
        </p:nvGrpSpPr>
        <p:grpSpPr>
          <a:xfrm>
            <a:off x="7156616" y="2049763"/>
            <a:ext cx="3931767" cy="3954762"/>
            <a:chOff x="3456258" y="1592291"/>
            <a:chExt cx="4618042" cy="4645051"/>
          </a:xfrm>
        </p:grpSpPr>
        <p:sp>
          <p:nvSpPr>
            <p:cNvPr id="968" name="Google Shape;968;p41">
              <a:extLst>
                <a:ext uri="{FF2B5EF4-FFF2-40B4-BE49-F238E27FC236}">
                  <a16:creationId xmlns:a16="http://schemas.microsoft.com/office/drawing/2014/main" id="{D81E84FF-CC88-04FD-2445-30EABA2325DE}"/>
                </a:ext>
              </a:extLst>
            </p:cNvPr>
            <p:cNvSpPr/>
            <p:nvPr/>
          </p:nvSpPr>
          <p:spPr>
            <a:xfrm>
              <a:off x="4190545" y="1592291"/>
              <a:ext cx="2786743" cy="23090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713030"/>
                </a:buClr>
                <a:buSzPts val="1200"/>
                <a:buFont typeface="Arial"/>
                <a:buNone/>
                <a:tabLst/>
                <a:defRPr/>
              </a:pPr>
              <a:endParaRPr kumimoji="0" sz="1200" b="0" i="0" u="none" strike="noStrike" kern="0" cap="none" spc="0" normalizeH="0" baseline="0" noProof="0">
                <a:ln>
                  <a:noFill/>
                </a:ln>
                <a:solidFill>
                  <a:srgbClr val="713030"/>
                </a:solidFill>
                <a:effectLst/>
                <a:uLnTx/>
                <a:uFillTx/>
                <a:latin typeface="Arial" panose="020B0604020202020204" pitchFamily="34" charset="0"/>
                <a:ea typeface="Arial"/>
                <a:cs typeface="Arial" panose="020B0604020202020204" pitchFamily="34" charset="0"/>
                <a:sym typeface="Arial"/>
              </a:endParaRPr>
            </a:p>
          </p:txBody>
        </p:sp>
        <p:sp>
          <p:nvSpPr>
            <p:cNvPr id="969" name="Google Shape;969;p41">
              <a:extLst>
                <a:ext uri="{FF2B5EF4-FFF2-40B4-BE49-F238E27FC236}">
                  <a16:creationId xmlns:a16="http://schemas.microsoft.com/office/drawing/2014/main" id="{EBB8D2F5-4966-CC5D-1079-758C02C6ACD1}"/>
                </a:ext>
              </a:extLst>
            </p:cNvPr>
            <p:cNvSpPr/>
            <p:nvPr/>
          </p:nvSpPr>
          <p:spPr>
            <a:xfrm rot="5400000">
              <a:off x="3481731" y="1652450"/>
              <a:ext cx="2309021" cy="2309021"/>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0" name="Google Shape;970;p41">
              <a:extLst>
                <a:ext uri="{FF2B5EF4-FFF2-40B4-BE49-F238E27FC236}">
                  <a16:creationId xmlns:a16="http://schemas.microsoft.com/office/drawing/2014/main" id="{124327B4-3205-96BA-7B17-55A18D7F3506}"/>
                </a:ext>
              </a:extLst>
            </p:cNvPr>
            <p:cNvSpPr/>
            <p:nvPr/>
          </p:nvSpPr>
          <p:spPr>
            <a:xfrm rot="-5400000" flipH="1">
              <a:off x="5765279" y="1652449"/>
              <a:ext cx="2309021" cy="2309021"/>
            </a:xfrm>
            <a:prstGeom prst="teardrop">
              <a:avLst>
                <a:gd name="adj" fmla="val 100000"/>
              </a:avLst>
            </a:prstGeom>
            <a:solidFill>
              <a:srgbClr val="EB625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1" name="Google Shape;971;p41">
              <a:extLst>
                <a:ext uri="{FF2B5EF4-FFF2-40B4-BE49-F238E27FC236}">
                  <a16:creationId xmlns:a16="http://schemas.microsoft.com/office/drawing/2014/main" id="{B326586B-393F-8634-9B7C-4BCE7AC4DCC5}"/>
                </a:ext>
              </a:extLst>
            </p:cNvPr>
            <p:cNvSpPr/>
            <p:nvPr/>
          </p:nvSpPr>
          <p:spPr>
            <a:xfrm rot="5400000" flipH="1">
              <a:off x="3456258" y="3928321"/>
              <a:ext cx="2309021" cy="2309021"/>
            </a:xfrm>
            <a:prstGeom prst="teardrop">
              <a:avLst>
                <a:gd name="adj" fmla="val 100000"/>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2" name="Google Shape;972;p41">
              <a:extLst>
                <a:ext uri="{FF2B5EF4-FFF2-40B4-BE49-F238E27FC236}">
                  <a16:creationId xmlns:a16="http://schemas.microsoft.com/office/drawing/2014/main" id="{703EE964-619A-B9A5-725D-CF31D54FC08C}"/>
                </a:ext>
              </a:extLst>
            </p:cNvPr>
            <p:cNvSpPr/>
            <p:nvPr/>
          </p:nvSpPr>
          <p:spPr>
            <a:xfrm rot="-5400000">
              <a:off x="5752543" y="3916444"/>
              <a:ext cx="2309021" cy="2309021"/>
            </a:xfrm>
            <a:prstGeom prst="teardrop">
              <a:avLst>
                <a:gd name="adj" fmla="val 100000"/>
              </a:avLst>
            </a:prstGeom>
            <a:solidFill>
              <a:srgbClr val="6445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sp>
          <p:nvSpPr>
            <p:cNvPr id="973" name="Google Shape;973;p41">
              <a:extLst>
                <a:ext uri="{FF2B5EF4-FFF2-40B4-BE49-F238E27FC236}">
                  <a16:creationId xmlns:a16="http://schemas.microsoft.com/office/drawing/2014/main" id="{AF75FA84-DDEE-2892-0086-A0C708CC4436}"/>
                </a:ext>
              </a:extLst>
            </p:cNvPr>
            <p:cNvSpPr/>
            <p:nvPr/>
          </p:nvSpPr>
          <p:spPr>
            <a:xfrm>
              <a:off x="4971043" y="3259699"/>
              <a:ext cx="1486262" cy="14862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71303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974" name="Google Shape;974;p41">
              <a:extLst>
                <a:ext uri="{FF2B5EF4-FFF2-40B4-BE49-F238E27FC236}">
                  <a16:creationId xmlns:a16="http://schemas.microsoft.com/office/drawing/2014/main" id="{3996F9C2-BA31-84AE-9BC8-6F23B7BC437F}"/>
                </a:ext>
              </a:extLst>
            </p:cNvPr>
            <p:cNvPicPr preferRelativeResize="0"/>
            <p:nvPr/>
          </p:nvPicPr>
          <p:blipFill rotWithShape="1">
            <a:blip r:embed="rId3">
              <a:alphaModFix/>
            </a:blip>
            <a:srcRect/>
            <a:stretch/>
          </p:blipFill>
          <p:spPr>
            <a:xfrm>
              <a:off x="6176919" y="4380108"/>
              <a:ext cx="1662533" cy="1621788"/>
            </a:xfrm>
            <a:prstGeom prst="rect">
              <a:avLst/>
            </a:prstGeom>
            <a:noFill/>
            <a:ln>
              <a:noFill/>
            </a:ln>
          </p:spPr>
        </p:pic>
        <p:pic>
          <p:nvPicPr>
            <p:cNvPr id="975" name="Google Shape;975;p41">
              <a:extLst>
                <a:ext uri="{FF2B5EF4-FFF2-40B4-BE49-F238E27FC236}">
                  <a16:creationId xmlns:a16="http://schemas.microsoft.com/office/drawing/2014/main" id="{3B3F5B38-5EAE-1C76-5EB7-301AE820A500}"/>
                </a:ext>
              </a:extLst>
            </p:cNvPr>
            <p:cNvPicPr preferRelativeResize="0"/>
            <p:nvPr/>
          </p:nvPicPr>
          <p:blipFill rotWithShape="1">
            <a:blip r:embed="rId4">
              <a:alphaModFix/>
            </a:blip>
            <a:srcRect/>
            <a:stretch/>
          </p:blipFill>
          <p:spPr>
            <a:xfrm>
              <a:off x="3751575" y="1978764"/>
              <a:ext cx="1686754" cy="1577933"/>
            </a:xfrm>
            <a:prstGeom prst="rect">
              <a:avLst/>
            </a:prstGeom>
            <a:noFill/>
            <a:ln>
              <a:noFill/>
            </a:ln>
          </p:spPr>
        </p:pic>
        <p:sp>
          <p:nvSpPr>
            <p:cNvPr id="976" name="Google Shape;976;p41">
              <a:extLst>
                <a:ext uri="{FF2B5EF4-FFF2-40B4-BE49-F238E27FC236}">
                  <a16:creationId xmlns:a16="http://schemas.microsoft.com/office/drawing/2014/main" id="{73F0D7D0-C271-C65D-A406-CA098ACD7042}"/>
                </a:ext>
              </a:extLst>
            </p:cNvPr>
            <p:cNvSpPr/>
            <p:nvPr/>
          </p:nvSpPr>
          <p:spPr>
            <a:xfrm>
              <a:off x="6257288" y="2151289"/>
              <a:ext cx="1440000" cy="144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sym typeface="Arial"/>
              </a:endParaRPr>
            </a:p>
          </p:txBody>
        </p:sp>
        <p:pic>
          <p:nvPicPr>
            <p:cNvPr id="977" name="Google Shape;977;p41">
              <a:extLst>
                <a:ext uri="{FF2B5EF4-FFF2-40B4-BE49-F238E27FC236}">
                  <a16:creationId xmlns:a16="http://schemas.microsoft.com/office/drawing/2014/main" id="{29184475-CD61-2551-90C0-25476A4FEE46}"/>
                </a:ext>
              </a:extLst>
            </p:cNvPr>
            <p:cNvPicPr preferRelativeResize="0"/>
            <p:nvPr/>
          </p:nvPicPr>
          <p:blipFill rotWithShape="1">
            <a:blip r:embed="rId5">
              <a:alphaModFix/>
            </a:blip>
            <a:srcRect l="7083" t="5624" r="5624" b="8023"/>
            <a:stretch/>
          </p:blipFill>
          <p:spPr>
            <a:xfrm>
              <a:off x="3847365" y="4507142"/>
              <a:ext cx="1379766" cy="1364869"/>
            </a:xfrm>
            <a:prstGeom prst="ellipse">
              <a:avLst/>
            </a:prstGeom>
            <a:noFill/>
            <a:ln>
              <a:noFill/>
            </a:ln>
          </p:spPr>
        </p:pic>
        <p:pic>
          <p:nvPicPr>
            <p:cNvPr id="978" name="Google Shape;978;p41">
              <a:extLst>
                <a:ext uri="{FF2B5EF4-FFF2-40B4-BE49-F238E27FC236}">
                  <a16:creationId xmlns:a16="http://schemas.microsoft.com/office/drawing/2014/main" id="{B20AF338-A215-257F-14D4-9EB2AD52094A}"/>
                </a:ext>
              </a:extLst>
            </p:cNvPr>
            <p:cNvPicPr preferRelativeResize="0"/>
            <p:nvPr/>
          </p:nvPicPr>
          <p:blipFill rotWithShape="1">
            <a:blip r:embed="rId6">
              <a:alphaModFix/>
            </a:blip>
            <a:srcRect/>
            <a:stretch/>
          </p:blipFill>
          <p:spPr>
            <a:xfrm>
              <a:off x="5388585" y="3339076"/>
              <a:ext cx="719652" cy="719652"/>
            </a:xfrm>
            <a:prstGeom prst="rect">
              <a:avLst/>
            </a:prstGeom>
            <a:noFill/>
            <a:ln>
              <a:noFill/>
            </a:ln>
          </p:spPr>
        </p:pic>
        <p:pic>
          <p:nvPicPr>
            <p:cNvPr id="979" name="Google Shape;979;p41" descr="A circular logo with a circular design&#10;&#10;Description automatically generated">
              <a:extLst>
                <a:ext uri="{FF2B5EF4-FFF2-40B4-BE49-F238E27FC236}">
                  <a16:creationId xmlns:a16="http://schemas.microsoft.com/office/drawing/2014/main" id="{2868FD20-2062-9C7A-7341-563DF6C6E28C}"/>
                </a:ext>
              </a:extLst>
            </p:cNvPr>
            <p:cNvPicPr preferRelativeResize="0"/>
            <p:nvPr/>
          </p:nvPicPr>
          <p:blipFill rotWithShape="1">
            <a:blip r:embed="rId7">
              <a:alphaModFix/>
            </a:blip>
            <a:srcRect/>
            <a:stretch/>
          </p:blipFill>
          <p:spPr>
            <a:xfrm>
              <a:off x="6262826" y="2063697"/>
              <a:ext cx="1423276" cy="1430866"/>
            </a:xfrm>
            <a:prstGeom prst="rect">
              <a:avLst/>
            </a:prstGeom>
            <a:noFill/>
            <a:ln>
              <a:noFill/>
            </a:ln>
          </p:spPr>
        </p:pic>
        <p:sp>
          <p:nvSpPr>
            <p:cNvPr id="980" name="Google Shape;980;p41">
              <a:extLst>
                <a:ext uri="{FF2B5EF4-FFF2-40B4-BE49-F238E27FC236}">
                  <a16:creationId xmlns:a16="http://schemas.microsoft.com/office/drawing/2014/main" id="{3C621622-0D8C-26C4-D801-362390F39755}"/>
                </a:ext>
              </a:extLst>
            </p:cNvPr>
            <p:cNvSpPr txBox="1"/>
            <p:nvPr/>
          </p:nvSpPr>
          <p:spPr>
            <a:xfrm>
              <a:off x="5060831" y="3781886"/>
              <a:ext cx="1375159" cy="1121104"/>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6666"/>
                </a:lnSpc>
                <a:spcBef>
                  <a:spcPts val="0"/>
                </a:spcBef>
                <a:spcAft>
                  <a:spcPts val="0"/>
                </a:spcAft>
                <a:buClr>
                  <a:srgbClr val="EA6159"/>
                </a:buClr>
                <a:buSzPts val="1200"/>
                <a:buFont typeface="Arial"/>
                <a:buNone/>
                <a:tabLst/>
                <a:defRPr/>
              </a:pPr>
              <a:r>
                <a:rPr kumimoji="0" lang="en-US"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National</a:t>
              </a:r>
              <a:endParaRPr kumimoji="0" sz="14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96666"/>
                </a:lnSpc>
                <a:spcBef>
                  <a:spcPts val="0"/>
                </a:spcBef>
                <a:spcAft>
                  <a:spcPts val="0"/>
                </a:spcAft>
                <a:buClr>
                  <a:srgbClr val="EA6159"/>
                </a:buClr>
                <a:buSzPts val="1200"/>
                <a:buFont typeface="Arial"/>
                <a:buNone/>
                <a:tabLst/>
                <a:defRPr/>
              </a:pPr>
              <a:r>
                <a:rPr kumimoji="0" lang="en-US"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rPr>
                <a:t>Coordinator </a:t>
              </a:r>
              <a:endParaRPr kumimoji="0" sz="1200" b="1" i="0" u="none" strike="noStrike" kern="0" cap="none" spc="0" normalizeH="0" baseline="0" noProof="0">
                <a:ln>
                  <a:noFill/>
                </a:ln>
                <a:solidFill>
                  <a:srgbClr val="EA6159"/>
                </a:solidFill>
                <a:effectLst/>
                <a:uLnTx/>
                <a:uFillTx/>
                <a:latin typeface="Arial" panose="020B0604020202020204" pitchFamily="34" charset="0"/>
                <a:ea typeface="Arial"/>
                <a:cs typeface="Arial" panose="020B0604020202020204" pitchFamily="34" charset="0"/>
                <a:sym typeface="Arial"/>
              </a:endParaRPr>
            </a:p>
          </p:txBody>
        </p:sp>
      </p:grpSp>
      <p:sp>
        <p:nvSpPr>
          <p:cNvPr id="981" name="Google Shape;981;p41">
            <a:extLst>
              <a:ext uri="{FF2B5EF4-FFF2-40B4-BE49-F238E27FC236}">
                <a16:creationId xmlns:a16="http://schemas.microsoft.com/office/drawing/2014/main" id="{797B8704-BB21-CF76-5BF2-F8B53BBA0711}"/>
              </a:ext>
            </a:extLst>
          </p:cNvPr>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49</a:t>
            </a:fld>
            <a:endParaRPr kumimoji="0" sz="900" b="0" i="0" u="none" strike="noStrike" kern="0" cap="none" spc="0" normalizeH="0" baseline="0" noProof="0">
              <a:ln>
                <a:noFill/>
              </a:ln>
              <a:solidFill>
                <a:srgbClr val="3F3F3F"/>
              </a:solidFill>
              <a:effectLst/>
              <a:uLnTx/>
              <a:uFillTx/>
              <a:latin typeface="Arial" panose="020B0604020202020204" pitchFamily="34" charset="0"/>
              <a:cs typeface="Arial" panose="020B0604020202020204" pitchFamily="34" charset="0"/>
              <a:sym typeface="Arial"/>
            </a:endParaRPr>
          </a:p>
        </p:txBody>
      </p:sp>
      <p:sp>
        <p:nvSpPr>
          <p:cNvPr id="982" name="Google Shape;982;p41">
            <a:extLst>
              <a:ext uri="{FF2B5EF4-FFF2-40B4-BE49-F238E27FC236}">
                <a16:creationId xmlns:a16="http://schemas.microsoft.com/office/drawing/2014/main" id="{CDB388CF-BDE7-F422-F51B-81A27B28E61A}"/>
              </a:ext>
            </a:extLst>
          </p:cNvPr>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983" name="Google Shape;983;p41">
            <a:extLst>
              <a:ext uri="{FF2B5EF4-FFF2-40B4-BE49-F238E27FC236}">
                <a16:creationId xmlns:a16="http://schemas.microsoft.com/office/drawing/2014/main" id="{4BC92E47-3A1A-9262-7531-5B8AE068E074}"/>
              </a:ext>
            </a:extLst>
          </p:cNvPr>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rPr>
              <a:t>|</a:t>
            </a:r>
            <a:endParaRPr kumimoji="0" sz="900" b="0" i="0" u="none" strike="noStrike" kern="0" cap="none" spc="0" normalizeH="0" baseline="0" noProof="0">
              <a:ln>
                <a:noFill/>
              </a:ln>
              <a:solidFill>
                <a:srgbClr val="3F3F3F"/>
              </a:solidFill>
              <a:effectLst/>
              <a:uLnTx/>
              <a:uFillTx/>
              <a:latin typeface="Arial" panose="020B0604020202020204" pitchFamily="34" charset="0"/>
              <a:ea typeface="Arial"/>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35452E12-FC49-F3BF-AA66-193F7C1F00DE}"/>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5" name="Google Shape;228;p1" descr="A logo with text on it&#10;&#10;Description automatically generated">
            <a:extLst>
              <a:ext uri="{FF2B5EF4-FFF2-40B4-BE49-F238E27FC236}">
                <a16:creationId xmlns:a16="http://schemas.microsoft.com/office/drawing/2014/main" id="{84326924-582C-B3B9-8EE6-BD3E55D63AE3}"/>
              </a:ext>
            </a:extLst>
          </p:cNvPr>
          <p:cNvPicPr preferRelativeResize="0"/>
          <p:nvPr/>
        </p:nvPicPr>
        <p:blipFill rotWithShape="1">
          <a:blip r:embed="rId8">
            <a:alphaModFix/>
          </a:blip>
          <a:srcRect/>
          <a:stretch/>
        </p:blipFill>
        <p:spPr>
          <a:xfrm>
            <a:off x="11434471" y="0"/>
            <a:ext cx="745037" cy="693135"/>
          </a:xfrm>
          <a:prstGeom prst="rect">
            <a:avLst/>
          </a:prstGeom>
          <a:noFill/>
          <a:ln>
            <a:noFill/>
          </a:ln>
        </p:spPr>
      </p:pic>
      <p:sp>
        <p:nvSpPr>
          <p:cNvPr id="8" name="Google Shape;474;p18">
            <a:extLst>
              <a:ext uri="{FF2B5EF4-FFF2-40B4-BE49-F238E27FC236}">
                <a16:creationId xmlns:a16="http://schemas.microsoft.com/office/drawing/2014/main" id="{82E3C7FC-DF45-44D9-5CF0-0EE48AB078A8}"/>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hu-HU" sz="2000" b="1" dirty="0">
                <a:solidFill>
                  <a:schemeClr val="accent2"/>
                </a:solidFill>
                <a:latin typeface="Arial" panose="020B0604020202020204" pitchFamily="34" charset="0"/>
                <a:cs typeface="Arial" panose="020B0604020202020204" pitchFamily="34" charset="0"/>
                <a:sym typeface="Arial Black"/>
              </a:rPr>
              <a:t>Roles and responsibilities – RECAP</a:t>
            </a:r>
            <a:endParaRPr lang="hu-HU"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18453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D79F-6739-A6AA-639C-C3899553D79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3D8C05-FF50-B0D8-67E1-151DA0EAA0AE}"/>
              </a:ext>
            </a:extLst>
          </p:cNvPr>
          <p:cNvSpPr>
            <a:spLocks noGrp="1"/>
          </p:cNvSpPr>
          <p:nvPr>
            <p:ph type="sldNum" idx="12"/>
          </p:nvPr>
        </p:nvSpPr>
        <p:spPr>
          <a:xfrm>
            <a:off x="438947" y="6356351"/>
            <a:ext cx="198183" cy="365125"/>
          </a:xfrm>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
        <p:nvSpPr>
          <p:cNvPr id="6" name="Google Shape;474;p18">
            <a:extLst>
              <a:ext uri="{FF2B5EF4-FFF2-40B4-BE49-F238E27FC236}">
                <a16:creationId xmlns:a16="http://schemas.microsoft.com/office/drawing/2014/main" id="{7585C6F4-0C91-AACA-7DDD-E4C99F6504D3}"/>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hu-HU" sz="2000" b="1" dirty="0">
                <a:solidFill>
                  <a:schemeClr val="accent2"/>
                </a:solidFill>
                <a:latin typeface="Arial" panose="020B0604020202020204" pitchFamily="34" charset="0"/>
                <a:cs typeface="Arial" panose="020B0604020202020204" pitchFamily="34" charset="0"/>
                <a:sym typeface="Arial Black"/>
              </a:rPr>
              <a:t>AGENDA</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pic>
        <p:nvPicPr>
          <p:cNvPr id="3" name="Google Shape;228;p1" descr="A logo with text on it&#10;&#10;Description automatically generated">
            <a:extLst>
              <a:ext uri="{FF2B5EF4-FFF2-40B4-BE49-F238E27FC236}">
                <a16:creationId xmlns:a16="http://schemas.microsoft.com/office/drawing/2014/main" id="{6D9E1ECD-8BC0-9F54-2D89-FCA5B20DCA15}"/>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8" name="Text Placeholder 1">
            <a:extLst>
              <a:ext uri="{FF2B5EF4-FFF2-40B4-BE49-F238E27FC236}">
                <a16:creationId xmlns:a16="http://schemas.microsoft.com/office/drawing/2014/main" id="{25C16236-5A24-AA2D-9433-DB72D249FE77}"/>
              </a:ext>
            </a:extLst>
          </p:cNvPr>
          <p:cNvSpPr txBox="1">
            <a:spLocks/>
          </p:cNvSpPr>
          <p:nvPr/>
        </p:nvSpPr>
        <p:spPr>
          <a:xfrm>
            <a:off x="260949" y="1511300"/>
            <a:ext cx="11723013" cy="484505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a:lnSpc>
                <a:spcPct val="210000"/>
              </a:lnSpc>
              <a:spcBef>
                <a:spcPts val="750"/>
              </a:spcBef>
              <a:spcAft>
                <a:spcPts val="750"/>
              </a:spcAft>
              <a:buClr>
                <a:schemeClr val="accent2"/>
              </a:buClr>
              <a:buFont typeface="Wingdings" panose="05000000000000000000" pitchFamily="2" charset="2"/>
              <a:buChar char="q"/>
            </a:pPr>
            <a:r>
              <a:rPr lang="en-US" sz="2400" b="1" i="0" u="none" strike="noStrike" cap="none" dirty="0">
                <a:solidFill>
                  <a:schemeClr val="accent6"/>
                </a:solidFill>
                <a:latin typeface="Arial"/>
                <a:ea typeface="Arial Black"/>
                <a:cs typeface="Arial"/>
                <a:sym typeface="Arial Black"/>
              </a:rPr>
              <a:t>	</a:t>
            </a:r>
            <a:r>
              <a:rPr lang="en-US" sz="2400" b="1" dirty="0">
                <a:solidFill>
                  <a:schemeClr val="accent6"/>
                </a:solidFill>
                <a:latin typeface="Arial"/>
                <a:ea typeface="Arial Black"/>
                <a:cs typeface="Arial"/>
                <a:sym typeface="Arial Black"/>
              </a:rPr>
              <a:t>Session I</a:t>
            </a:r>
            <a:r>
              <a:rPr lang="en-US" sz="2400" b="1" i="0" u="none" strike="noStrike" cap="none" dirty="0">
                <a:solidFill>
                  <a:schemeClr val="accent6"/>
                </a:solidFill>
                <a:latin typeface="Arial"/>
                <a:ea typeface="Arial Black"/>
                <a:cs typeface="Arial"/>
                <a:sym typeface="Arial Black"/>
              </a:rPr>
              <a:t>:  	</a:t>
            </a:r>
            <a:r>
              <a:rPr lang="hu-HU" sz="2400" b="1" i="0" u="none" strike="noStrike" cap="none" dirty="0" err="1">
                <a:solidFill>
                  <a:schemeClr val="accent6"/>
                </a:solidFill>
                <a:latin typeface="Arial"/>
                <a:ea typeface="Arial Black"/>
                <a:cs typeface="Arial"/>
                <a:sym typeface="Arial Black"/>
              </a:rPr>
              <a:t>Aligning</a:t>
            </a:r>
            <a:r>
              <a:rPr lang="hu-HU" sz="2400" b="1" i="0" u="none" strike="noStrike" cap="none" dirty="0">
                <a:solidFill>
                  <a:schemeClr val="accent6"/>
                </a:solidFill>
                <a:latin typeface="Arial"/>
                <a:ea typeface="Arial Black"/>
                <a:cs typeface="Arial"/>
                <a:sym typeface="Arial Black"/>
              </a:rPr>
              <a:t> </a:t>
            </a:r>
            <a:r>
              <a:rPr lang="hu-HU" sz="2400" b="1" i="0" u="none" strike="noStrike" cap="none" dirty="0" err="1">
                <a:solidFill>
                  <a:schemeClr val="accent6"/>
                </a:solidFill>
                <a:latin typeface="Arial"/>
                <a:ea typeface="Arial Black"/>
                <a:cs typeface="Arial"/>
                <a:sym typeface="Arial Black"/>
              </a:rPr>
              <a:t>on</a:t>
            </a:r>
            <a:r>
              <a:rPr lang="hu-HU" sz="2400" b="1" i="0" u="none" strike="noStrike" cap="none" dirty="0">
                <a:solidFill>
                  <a:schemeClr val="accent6"/>
                </a:solidFill>
                <a:latin typeface="Arial"/>
                <a:ea typeface="Arial Black"/>
                <a:cs typeface="Arial"/>
                <a:sym typeface="Arial Black"/>
              </a:rPr>
              <a:t> </a:t>
            </a:r>
            <a:r>
              <a:rPr lang="hu-HU" sz="2400" b="1" i="0" u="none" strike="noStrike" cap="none" dirty="0" err="1">
                <a:solidFill>
                  <a:schemeClr val="accent6"/>
                </a:solidFill>
                <a:latin typeface="Arial"/>
                <a:ea typeface="Arial Black"/>
                <a:cs typeface="Arial"/>
                <a:sym typeface="Arial Black"/>
              </a:rPr>
              <a:t>goals</a:t>
            </a:r>
            <a:r>
              <a:rPr lang="hu-HU" sz="2400" b="1" i="0" u="none" strike="noStrike" cap="none" dirty="0">
                <a:solidFill>
                  <a:schemeClr val="accent6"/>
                </a:solidFill>
                <a:latin typeface="Arial"/>
                <a:ea typeface="Arial Black"/>
                <a:cs typeface="Arial"/>
                <a:sym typeface="Arial Black"/>
              </a:rPr>
              <a:t> </a:t>
            </a:r>
            <a:r>
              <a:rPr lang="hu-HU" sz="2400" b="1" dirty="0" err="1">
                <a:solidFill>
                  <a:schemeClr val="accent6"/>
                </a:solidFill>
                <a:latin typeface="Arial"/>
                <a:ea typeface="Arial Black"/>
                <a:cs typeface="Arial"/>
                <a:sym typeface="Arial Black"/>
              </a:rPr>
              <a:t>for</a:t>
            </a:r>
            <a:r>
              <a:rPr lang="hu-HU" sz="2400" b="1" i="0" u="none" strike="noStrike" cap="none" dirty="0">
                <a:solidFill>
                  <a:schemeClr val="accent6"/>
                </a:solidFill>
                <a:latin typeface="Arial"/>
                <a:ea typeface="Arial Black"/>
                <a:cs typeface="Arial"/>
                <a:sym typeface="Arial Black"/>
              </a:rPr>
              <a:t> </a:t>
            </a:r>
            <a:r>
              <a:rPr lang="hu-HU" sz="2400" b="1" i="0" u="none" strike="noStrike" cap="none" dirty="0" err="1">
                <a:solidFill>
                  <a:schemeClr val="accent6"/>
                </a:solidFill>
                <a:latin typeface="Arial"/>
                <a:ea typeface="Arial Black"/>
                <a:cs typeface="Arial"/>
                <a:sym typeface="Arial Black"/>
              </a:rPr>
              <a:t>the</a:t>
            </a:r>
            <a:r>
              <a:rPr lang="hu-HU" sz="2400" b="1" i="0" u="none" strike="noStrike" cap="none" dirty="0">
                <a:solidFill>
                  <a:schemeClr val="accent6"/>
                </a:solidFill>
                <a:latin typeface="Arial"/>
                <a:ea typeface="Arial Black"/>
                <a:cs typeface="Arial"/>
                <a:sym typeface="Arial Black"/>
              </a:rPr>
              <a:t> National WE </a:t>
            </a:r>
            <a:r>
              <a:rPr lang="hu-HU" sz="2400" b="1" i="0" u="none" strike="noStrike" cap="none" dirty="0" err="1">
                <a:solidFill>
                  <a:schemeClr val="accent6"/>
                </a:solidFill>
                <a:latin typeface="Arial"/>
                <a:ea typeface="Arial Black"/>
                <a:cs typeface="Arial"/>
                <a:sym typeface="Arial Black"/>
              </a:rPr>
              <a:t>Finance</a:t>
            </a:r>
            <a:r>
              <a:rPr lang="hu-HU" sz="2400" b="1" i="0" u="none" strike="noStrike" cap="none" dirty="0">
                <a:solidFill>
                  <a:schemeClr val="accent6"/>
                </a:solidFill>
                <a:latin typeface="Arial"/>
                <a:ea typeface="Arial Black"/>
                <a:cs typeface="Arial"/>
                <a:sym typeface="Arial Black"/>
              </a:rPr>
              <a:t> </a:t>
            </a:r>
            <a:r>
              <a:rPr lang="hu-HU" sz="2400" b="1" i="0" u="none" strike="noStrike" cap="none" dirty="0" err="1">
                <a:solidFill>
                  <a:schemeClr val="accent6"/>
                </a:solidFill>
                <a:latin typeface="Arial"/>
                <a:ea typeface="Arial Black"/>
                <a:cs typeface="Arial"/>
                <a:sym typeface="Arial Black"/>
              </a:rPr>
              <a:t>Code</a:t>
            </a:r>
            <a:r>
              <a:rPr lang="hu-HU" sz="2400" b="1" i="0" u="none" strike="noStrike" cap="none" dirty="0">
                <a:solidFill>
                  <a:schemeClr val="accent6"/>
                </a:solidFill>
                <a:latin typeface="Arial"/>
                <a:ea typeface="Arial Black"/>
                <a:cs typeface="Arial"/>
                <a:sym typeface="Arial Black"/>
              </a:rPr>
              <a:t> </a:t>
            </a:r>
          </a:p>
          <a:p>
            <a:pPr marL="342900">
              <a:lnSpc>
                <a:spcPct val="210000"/>
              </a:lnSpc>
              <a:spcBef>
                <a:spcPts val="750"/>
              </a:spcBef>
              <a:spcAft>
                <a:spcPts val="750"/>
              </a:spcAft>
              <a:buClr>
                <a:schemeClr val="accent2"/>
              </a:buClr>
              <a:buFont typeface="Wingdings" panose="05000000000000000000" pitchFamily="2" charset="2"/>
              <a:buChar char="q"/>
            </a:pPr>
            <a:r>
              <a:rPr lang="en-US" sz="2400" b="1" dirty="0">
                <a:solidFill>
                  <a:schemeClr val="accent6"/>
                </a:solidFill>
                <a:latin typeface="Arial"/>
                <a:ea typeface="Arial Black"/>
                <a:cs typeface="Arial"/>
                <a:sym typeface="Arial Black"/>
              </a:rPr>
              <a:t>	Session II: 	</a:t>
            </a:r>
            <a:r>
              <a:rPr lang="hu-HU" sz="2400" b="1" dirty="0" err="1">
                <a:solidFill>
                  <a:schemeClr val="accent6"/>
                </a:solidFill>
                <a:latin typeface="Arial"/>
                <a:ea typeface="Arial Black"/>
                <a:cs typeface="Arial"/>
                <a:sym typeface="Arial Black"/>
              </a:rPr>
              <a:t>Signatory</a:t>
            </a:r>
            <a:r>
              <a:rPr lang="hu-HU" sz="2400" b="1" dirty="0">
                <a:solidFill>
                  <a:schemeClr val="accent6"/>
                </a:solidFill>
                <a:latin typeface="Arial"/>
                <a:ea typeface="Arial Black"/>
                <a:cs typeface="Arial"/>
                <a:sym typeface="Arial Black"/>
              </a:rPr>
              <a:t> </a:t>
            </a:r>
            <a:r>
              <a:rPr lang="hu-HU" sz="2400" b="1" dirty="0" err="1">
                <a:solidFill>
                  <a:schemeClr val="accent6"/>
                </a:solidFill>
                <a:latin typeface="Arial"/>
                <a:ea typeface="Arial Black"/>
                <a:cs typeface="Arial"/>
                <a:sym typeface="Arial Black"/>
              </a:rPr>
              <a:t>recruiting</a:t>
            </a:r>
            <a:r>
              <a:rPr lang="hu-HU" sz="2400" b="1" dirty="0">
                <a:solidFill>
                  <a:schemeClr val="accent6"/>
                </a:solidFill>
                <a:latin typeface="Arial"/>
                <a:ea typeface="Arial Black"/>
                <a:cs typeface="Arial"/>
                <a:sym typeface="Arial Black"/>
              </a:rPr>
              <a:t> and </a:t>
            </a:r>
            <a:r>
              <a:rPr lang="hu-HU" sz="2400" b="1" dirty="0" err="1">
                <a:solidFill>
                  <a:schemeClr val="accent6"/>
                </a:solidFill>
                <a:latin typeface="Arial"/>
                <a:ea typeface="Arial Black"/>
                <a:cs typeface="Arial"/>
                <a:sym typeface="Arial Black"/>
              </a:rPr>
              <a:t>onboarding</a:t>
            </a:r>
            <a:r>
              <a:rPr lang="hu-HU" sz="2400" b="1" dirty="0">
                <a:solidFill>
                  <a:schemeClr val="accent6"/>
                </a:solidFill>
                <a:latin typeface="Arial"/>
                <a:ea typeface="Arial Black"/>
                <a:cs typeface="Arial"/>
                <a:sym typeface="Arial Black"/>
              </a:rPr>
              <a:t> </a:t>
            </a:r>
            <a:r>
              <a:rPr lang="hu-HU" sz="2400" b="1" dirty="0" err="1">
                <a:solidFill>
                  <a:schemeClr val="accent6"/>
                </a:solidFill>
                <a:latin typeface="Arial"/>
                <a:ea typeface="Arial Black"/>
                <a:cs typeface="Arial"/>
                <a:sym typeface="Arial Black"/>
              </a:rPr>
              <a:t>decisions</a:t>
            </a:r>
            <a:r>
              <a:rPr lang="hu-HU" sz="2400" b="1" dirty="0">
                <a:solidFill>
                  <a:schemeClr val="accent6"/>
                </a:solidFill>
                <a:latin typeface="Arial"/>
                <a:ea typeface="Arial Black"/>
                <a:cs typeface="Arial"/>
                <a:sym typeface="Arial Black"/>
              </a:rPr>
              <a:t> </a:t>
            </a:r>
            <a:endParaRPr lang="hu-HU" sz="2400" b="1" dirty="0">
              <a:solidFill>
                <a:schemeClr val="accent6"/>
              </a:solidFill>
              <a:latin typeface="Arial"/>
              <a:ea typeface="Arial Black"/>
              <a:cs typeface="Arial"/>
            </a:endParaRPr>
          </a:p>
          <a:p>
            <a:pPr marL="342900">
              <a:lnSpc>
                <a:spcPct val="210000"/>
              </a:lnSpc>
              <a:spcBef>
                <a:spcPts val="750"/>
              </a:spcBef>
              <a:spcAft>
                <a:spcPts val="750"/>
              </a:spcAft>
              <a:buClr>
                <a:schemeClr val="accent2"/>
              </a:buClr>
              <a:buFont typeface="Wingdings" panose="05000000000000000000" pitchFamily="2" charset="2"/>
              <a:buChar char="q"/>
            </a:pPr>
            <a:r>
              <a:rPr lang="en-US" sz="2400" b="1" dirty="0">
                <a:solidFill>
                  <a:schemeClr val="accent6"/>
                </a:solidFill>
                <a:latin typeface="Arial"/>
                <a:ea typeface="Arial Black"/>
                <a:cs typeface="Arial"/>
                <a:sym typeface="Arial Black"/>
              </a:rPr>
              <a:t>	Session I</a:t>
            </a:r>
            <a:r>
              <a:rPr lang="hu-HU" sz="2400" b="1" dirty="0">
                <a:solidFill>
                  <a:schemeClr val="accent6"/>
                </a:solidFill>
                <a:latin typeface="Arial"/>
                <a:ea typeface="Arial Black"/>
                <a:cs typeface="Arial"/>
                <a:sym typeface="Arial Black"/>
              </a:rPr>
              <a:t>II</a:t>
            </a:r>
            <a:r>
              <a:rPr lang="en-US" sz="2400" b="1" dirty="0">
                <a:solidFill>
                  <a:schemeClr val="accent6"/>
                </a:solidFill>
                <a:latin typeface="Arial"/>
                <a:ea typeface="Arial Black"/>
                <a:cs typeface="Arial"/>
                <a:sym typeface="Arial Black"/>
              </a:rPr>
              <a:t>:  	</a:t>
            </a:r>
            <a:r>
              <a:rPr lang="hu-HU" sz="2400" b="1" dirty="0">
                <a:solidFill>
                  <a:schemeClr val="accent6"/>
                </a:solidFill>
                <a:latin typeface="Arial"/>
                <a:ea typeface="Arial Black"/>
                <a:cs typeface="Arial"/>
                <a:sym typeface="Arial Black"/>
              </a:rPr>
              <a:t>Data </a:t>
            </a:r>
            <a:r>
              <a:rPr lang="hu-HU" sz="2400" b="1" dirty="0" err="1">
                <a:solidFill>
                  <a:schemeClr val="accent6"/>
                </a:solidFill>
                <a:latin typeface="Arial"/>
                <a:ea typeface="Arial Black"/>
                <a:cs typeface="Arial"/>
                <a:sym typeface="Arial Black"/>
              </a:rPr>
              <a:t>collection</a:t>
            </a:r>
            <a:r>
              <a:rPr lang="hu-HU" sz="2400" b="1" dirty="0">
                <a:solidFill>
                  <a:schemeClr val="accent6"/>
                </a:solidFill>
                <a:latin typeface="Arial"/>
                <a:ea typeface="Arial Black"/>
                <a:cs typeface="Arial"/>
                <a:sym typeface="Arial Black"/>
              </a:rPr>
              <a:t>, Reporting process, Definitions</a:t>
            </a:r>
            <a:endParaRPr lang="hu-HU" sz="2400" b="1" dirty="0">
              <a:solidFill>
                <a:schemeClr val="accent6"/>
              </a:solidFill>
              <a:latin typeface="Arial"/>
              <a:ea typeface="Arial Black"/>
              <a:cs typeface="Arial"/>
            </a:endParaRPr>
          </a:p>
          <a:p>
            <a:pPr marL="342900">
              <a:lnSpc>
                <a:spcPct val="210000"/>
              </a:lnSpc>
              <a:spcBef>
                <a:spcPts val="750"/>
              </a:spcBef>
              <a:spcAft>
                <a:spcPts val="750"/>
              </a:spcAft>
              <a:buClr>
                <a:schemeClr val="accent2"/>
              </a:buClr>
              <a:buFont typeface="Wingdings" panose="05000000000000000000" pitchFamily="2" charset="2"/>
              <a:buChar char="q"/>
            </a:pPr>
            <a:r>
              <a:rPr lang="hu-HU" sz="2400" b="1" dirty="0">
                <a:solidFill>
                  <a:schemeClr val="accent6"/>
                </a:solidFill>
                <a:latin typeface="Arial"/>
                <a:ea typeface="Arial Black"/>
                <a:cs typeface="Arial"/>
                <a:sym typeface="Arial Black"/>
              </a:rPr>
              <a:t>       </a:t>
            </a:r>
            <a:r>
              <a:rPr lang="en-US" sz="2400" b="1" dirty="0">
                <a:solidFill>
                  <a:schemeClr val="accent6"/>
                </a:solidFill>
                <a:latin typeface="Arial"/>
                <a:ea typeface="Arial Black"/>
                <a:cs typeface="Arial"/>
                <a:sym typeface="Arial Black"/>
              </a:rPr>
              <a:t>Session I</a:t>
            </a:r>
            <a:r>
              <a:rPr lang="hu-HU" sz="2400" b="1" dirty="0">
                <a:solidFill>
                  <a:schemeClr val="accent6"/>
                </a:solidFill>
                <a:latin typeface="Arial"/>
                <a:ea typeface="Arial Black"/>
                <a:cs typeface="Arial"/>
                <a:sym typeface="Arial Black"/>
              </a:rPr>
              <a:t>V</a:t>
            </a:r>
            <a:r>
              <a:rPr lang="en-US" sz="2400" b="1" dirty="0">
                <a:solidFill>
                  <a:schemeClr val="accent6"/>
                </a:solidFill>
                <a:latin typeface="Arial"/>
                <a:ea typeface="Arial Black"/>
                <a:cs typeface="Arial"/>
                <a:sym typeface="Arial Black"/>
              </a:rPr>
              <a:t>:  	</a:t>
            </a:r>
            <a:r>
              <a:rPr lang="hu-HU" sz="2400" b="1" dirty="0" err="1">
                <a:solidFill>
                  <a:schemeClr val="accent6"/>
                </a:solidFill>
                <a:latin typeface="Arial"/>
                <a:ea typeface="Arial Black"/>
                <a:cs typeface="Arial"/>
                <a:sym typeface="Arial Black"/>
              </a:rPr>
              <a:t>Discussing</a:t>
            </a:r>
            <a:r>
              <a:rPr lang="hu-HU" sz="2400" b="1" dirty="0">
                <a:solidFill>
                  <a:schemeClr val="accent6"/>
                </a:solidFill>
                <a:latin typeface="Arial"/>
                <a:ea typeface="Arial Black"/>
                <a:cs typeface="Arial"/>
                <a:sym typeface="Arial Black"/>
              </a:rPr>
              <a:t> </a:t>
            </a:r>
            <a:r>
              <a:rPr lang="hu-HU" sz="2400" b="1" dirty="0" err="1">
                <a:solidFill>
                  <a:schemeClr val="accent6"/>
                </a:solidFill>
                <a:latin typeface="Arial"/>
                <a:ea typeface="Arial Black"/>
                <a:cs typeface="Arial"/>
                <a:sym typeface="Arial Black"/>
              </a:rPr>
              <a:t>governance</a:t>
            </a:r>
            <a:r>
              <a:rPr lang="hu-HU" sz="2400" b="1" dirty="0">
                <a:solidFill>
                  <a:schemeClr val="accent6"/>
                </a:solidFill>
                <a:latin typeface="Arial"/>
                <a:ea typeface="Arial Black"/>
                <a:cs typeface="Arial"/>
                <a:sym typeface="Arial Black"/>
              </a:rPr>
              <a:t> </a:t>
            </a:r>
            <a:r>
              <a:rPr lang="hu-HU" sz="2400" b="1" i="0" u="none" strike="noStrike" cap="none" dirty="0">
                <a:solidFill>
                  <a:schemeClr val="accent6"/>
                </a:solidFill>
                <a:latin typeface="Arial"/>
                <a:ea typeface="Arial Black"/>
                <a:cs typeface="Arial"/>
                <a:sym typeface="Arial Black"/>
              </a:rPr>
              <a:t>of the National WE Finance Code</a:t>
            </a:r>
            <a:endParaRPr lang="hu-HU" sz="2400" b="1" dirty="0">
              <a:solidFill>
                <a:schemeClr val="accent6"/>
              </a:solidFill>
              <a:latin typeface="Arial"/>
              <a:ea typeface="Arial Black"/>
              <a:cs typeface="Arial"/>
            </a:endParaRPr>
          </a:p>
        </p:txBody>
      </p:sp>
    </p:spTree>
    <p:extLst>
      <p:ext uri="{BB962C8B-B14F-4D97-AF65-F5344CB8AC3E}">
        <p14:creationId xmlns:p14="http://schemas.microsoft.com/office/powerpoint/2010/main" val="353410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8E97FBFD-13DB-D4FA-C14E-7BCD37A136C8}"/>
            </a:ext>
          </a:extLst>
        </p:cNvPr>
        <p:cNvGrpSpPr/>
        <p:nvPr/>
      </p:nvGrpSpPr>
      <p:grpSpPr>
        <a:xfrm>
          <a:off x="0" y="0"/>
          <a:ext cx="0" cy="0"/>
          <a:chOff x="0" y="0"/>
          <a:chExt cx="0" cy="0"/>
        </a:xfrm>
      </p:grpSpPr>
      <p:sp>
        <p:nvSpPr>
          <p:cNvPr id="645" name="Google Shape;645;p27">
            <a:extLst>
              <a:ext uri="{FF2B5EF4-FFF2-40B4-BE49-F238E27FC236}">
                <a16:creationId xmlns:a16="http://schemas.microsoft.com/office/drawing/2014/main" id="{350BC0D7-1629-1AA0-8DCF-8FBE34D5707B}"/>
              </a:ext>
            </a:extLst>
          </p:cNvPr>
          <p:cNvSpPr txBox="1"/>
          <p:nvPr/>
        </p:nvSpPr>
        <p:spPr>
          <a:xfrm>
            <a:off x="538039" y="675911"/>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46" name="Google Shape;646;p27">
            <a:extLst>
              <a:ext uri="{FF2B5EF4-FFF2-40B4-BE49-F238E27FC236}">
                <a16:creationId xmlns:a16="http://schemas.microsoft.com/office/drawing/2014/main" id="{853CC6F5-E32F-7C21-F974-DA500004E4CB}"/>
              </a:ext>
            </a:extLst>
          </p:cNvPr>
          <p:cNvSpPr txBox="1"/>
          <p:nvPr/>
        </p:nvSpPr>
        <p:spPr>
          <a:xfrm>
            <a:off x="704824" y="1443283"/>
            <a:ext cx="66388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C</a:t>
            </a:r>
            <a:r>
              <a:rPr lang="hu-HU"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aracteristics of strong Code</a:t>
            </a: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 Anchors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47" name="Google Shape;647;p27">
            <a:extLst>
              <a:ext uri="{FF2B5EF4-FFF2-40B4-BE49-F238E27FC236}">
                <a16:creationId xmlns:a16="http://schemas.microsoft.com/office/drawing/2014/main" id="{6B3C3E92-1EF0-40C0-70A6-2FBA0025F1EA}"/>
              </a:ext>
            </a:extLst>
          </p:cNvPr>
          <p:cNvSpPr txBox="1"/>
          <p:nvPr/>
        </p:nvSpPr>
        <p:spPr>
          <a:xfrm>
            <a:off x="704824" y="1944410"/>
            <a:ext cx="4384964" cy="38163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800"/>
              <a:buFont typeface="Arial"/>
              <a:buNone/>
            </a:pPr>
            <a:r>
              <a:rPr lang="en-US" sz="1800" b="1" i="0" u="none" strike="noStrike" cap="none" dirty="0">
                <a:solidFill>
                  <a:schemeClr val="accent2"/>
                </a:solidFill>
                <a:latin typeface="Arial" panose="020B0604020202020204" pitchFamily="34" charset="0"/>
                <a:ea typeface="Arial"/>
                <a:cs typeface="Arial" panose="020B0604020202020204" pitchFamily="34" charset="0"/>
                <a:sym typeface="Arial"/>
              </a:rPr>
              <a:t>Institutional level</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Financial sector regulator (s) i.e. Central Bank, Superintendent of Banks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Leading private sector bank (s)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Trusted body to aggregate data i.e. bank association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Convening power and sector-wide influence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Available resources to design and roll out a National WE Finance Code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Proven commitment to supporting women’s entrepreneurship and financial inclusion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Able to identify two or three Champions in their ecosystem to foster collaboration and sign the Code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48" name="Google Shape;648;p27">
            <a:extLst>
              <a:ext uri="{FF2B5EF4-FFF2-40B4-BE49-F238E27FC236}">
                <a16:creationId xmlns:a16="http://schemas.microsoft.com/office/drawing/2014/main" id="{6B115EA5-3654-E99C-98B8-56552437565F}"/>
              </a:ext>
            </a:extLst>
          </p:cNvPr>
          <p:cNvSpPr txBox="1"/>
          <p:nvPr/>
        </p:nvSpPr>
        <p:spPr>
          <a:xfrm>
            <a:off x="6236844" y="1836457"/>
            <a:ext cx="4773880" cy="36779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800"/>
              <a:buFont typeface="Arial"/>
              <a:buNone/>
            </a:pPr>
            <a:r>
              <a:rPr lang="hu-HU" sz="1800" b="1" i="0" u="none" strike="noStrike" cap="none" dirty="0">
                <a:solidFill>
                  <a:schemeClr val="accent2"/>
                </a:solidFill>
                <a:latin typeface="Arial" panose="020B0604020202020204" pitchFamily="34" charset="0"/>
                <a:ea typeface="Arial"/>
                <a:cs typeface="Arial" panose="020B0604020202020204" pitchFamily="34" charset="0"/>
                <a:sym typeface="Arial"/>
              </a:rPr>
              <a:t>Champion</a:t>
            </a:r>
            <a:r>
              <a:rPr lang="en-US" sz="1800" b="1" i="0" u="none" strike="noStrike" cap="none" dirty="0">
                <a:solidFill>
                  <a:schemeClr val="accent2"/>
                </a:solidFill>
                <a:latin typeface="Arial" panose="020B0604020202020204" pitchFamily="34" charset="0"/>
                <a:ea typeface="Arial"/>
                <a:cs typeface="Arial" panose="020B0604020202020204" pitchFamily="34" charset="0"/>
                <a:sym typeface="Arial"/>
              </a:rPr>
              <a:t> Level</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28600" marR="0" lvl="0" indent="-22860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Anchor must be represented on National Coalition by a senior leader nominated by CEO to lead Institution’s Code efforts.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28600" marR="0" lvl="0" indent="-228600" algn="l" rtl="0">
              <a:lnSpc>
                <a:spcPct val="90000"/>
              </a:lnSpc>
              <a:spcBef>
                <a:spcPts val="1000"/>
              </a:spcBef>
              <a:spcAft>
                <a:spcPts val="0"/>
              </a:spcAft>
              <a:buClr>
                <a:schemeClr val="dk2"/>
              </a:buClr>
              <a:buSzPts val="1600"/>
              <a:buFont typeface="Arial"/>
              <a:buChar char="•"/>
            </a:pPr>
            <a:r>
              <a:rPr lang="hu-HU" sz="1600" b="0" i="0" u="none" strike="noStrike" cap="none" dirty="0">
                <a:solidFill>
                  <a:schemeClr val="dk2"/>
                </a:solidFill>
                <a:latin typeface="Arial" panose="020B0604020202020204" pitchFamily="34" charset="0"/>
                <a:ea typeface="Arial"/>
                <a:cs typeface="Arial" panose="020B0604020202020204" pitchFamily="34" charset="0"/>
                <a:sym typeface="Arial"/>
              </a:rPr>
              <a:t>These leaders</a:t>
            </a: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 are committed individuals (men or women) who agree to champion and advocate for the Code in their institution and in their country.</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28600" marR="0" lvl="0" indent="-228600" algn="l" rtl="0">
              <a:lnSpc>
                <a:spcPct val="90000"/>
              </a:lnSpc>
              <a:spcBef>
                <a:spcPts val="1000"/>
              </a:spcBef>
              <a:spcAft>
                <a:spcPts val="0"/>
              </a:spcAft>
              <a:buClr>
                <a:schemeClr val="dk2"/>
              </a:buClr>
              <a:buSzPts val="1600"/>
              <a:buFont typeface="Arial"/>
              <a:buChar char="•"/>
            </a:pP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It is recommended that Anchors also nominate a more junior executive to support Code implementation.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49" name="Google Shape;649;p27">
            <a:extLst>
              <a:ext uri="{FF2B5EF4-FFF2-40B4-BE49-F238E27FC236}">
                <a16:creationId xmlns:a16="http://schemas.microsoft.com/office/drawing/2014/main" id="{85AF14A8-53D5-B5FD-064D-7EC91FE8CB9D}"/>
              </a:ext>
            </a:extLst>
          </p:cNvPr>
          <p:cNvSpPr txBox="1"/>
          <p:nvPr/>
        </p:nvSpPr>
        <p:spPr>
          <a:xfrm>
            <a:off x="838200" y="1547383"/>
            <a:ext cx="4384964" cy="476037"/>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115000"/>
              </a:lnSpc>
              <a:spcBef>
                <a:spcPts val="500"/>
              </a:spcBef>
              <a:spcAft>
                <a:spcPts val="1000"/>
              </a:spcAft>
              <a:buClr>
                <a:schemeClr val="dk1"/>
              </a:buClr>
              <a:buSzPct val="108107"/>
              <a:buFont typeface="Arial"/>
              <a:buNone/>
            </a:pP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652" name="Google Shape;652;p27">
            <a:extLst>
              <a:ext uri="{FF2B5EF4-FFF2-40B4-BE49-F238E27FC236}">
                <a16:creationId xmlns:a16="http://schemas.microsoft.com/office/drawing/2014/main" id="{678622A7-63C6-4EE2-D880-9F371733FA86}"/>
              </a:ext>
            </a:extLst>
          </p:cNvPr>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50</a:t>
            </a:fld>
            <a:endParaRPr>
              <a:latin typeface="Arial" panose="020B0604020202020204" pitchFamily="34" charset="0"/>
              <a:cs typeface="Arial" panose="020B0604020202020204" pitchFamily="34" charset="0"/>
            </a:endParaRPr>
          </a:p>
        </p:txBody>
      </p:sp>
      <p:sp>
        <p:nvSpPr>
          <p:cNvPr id="3" name="Google Shape;474;p18">
            <a:extLst>
              <a:ext uri="{FF2B5EF4-FFF2-40B4-BE49-F238E27FC236}">
                <a16:creationId xmlns:a16="http://schemas.microsoft.com/office/drawing/2014/main" id="{E0A84B55-5CA7-8A68-70DE-E9B9EAF1B792}"/>
              </a:ext>
            </a:extLst>
          </p:cNvPr>
          <p:cNvSpPr txBox="1"/>
          <p:nvPr/>
        </p:nvSpPr>
        <p:spPr>
          <a:xfrm>
            <a:off x="385010" y="221196"/>
            <a:ext cx="11150515" cy="615513"/>
          </a:xfrm>
          <a:prstGeom prst="rect">
            <a:avLst/>
          </a:prstGeom>
          <a:noFill/>
          <a:ln>
            <a:noFill/>
          </a:ln>
        </p:spPr>
        <p:txBody>
          <a:bodyPr spcFirstLastPara="1" wrap="square" lIns="91425" tIns="45700" rIns="91425" bIns="45700" anchor="t" anchorCtr="0">
            <a:spAutoFit/>
          </a:bodyPr>
          <a:lstStyle/>
          <a:p>
            <a:pPr marL="174625">
              <a:buClr>
                <a:srgbClr val="64457B"/>
              </a:buClr>
              <a:buSzPts val="2300"/>
            </a:pPr>
            <a:endParaRPr lang="hu-HU" sz="2000" b="1" dirty="0">
              <a:solidFill>
                <a:schemeClr val="accent2"/>
              </a:solidFill>
              <a:latin typeface="Arial" panose="020B0604020202020204" pitchFamily="34" charset="0"/>
              <a:cs typeface="Arial" panose="020B0604020202020204" pitchFamily="34" charset="0"/>
              <a:sym typeface="Arial Black"/>
            </a:endParaRPr>
          </a:p>
          <a:p>
            <a:pPr marL="174625" marR="0" lvl="0" indent="0" algn="l" rtl="0">
              <a:lnSpc>
                <a:spcPct val="100000"/>
              </a:lnSpc>
              <a:spcBef>
                <a:spcPts val="0"/>
              </a:spcBef>
              <a:spcAft>
                <a:spcPts val="0"/>
              </a:spcAft>
              <a:buClr>
                <a:srgbClr val="64457B"/>
              </a:buClr>
              <a:buSzPts val="2300"/>
              <a:buFont typeface="Arial"/>
              <a:buNone/>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12F3797D-208A-3D81-B230-D58DB7666C14}"/>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D22E246A-7E16-D3CE-3096-97BB69E7FB98}"/>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F10CCB59-CC49-D261-3A7A-2B28E8379D78}"/>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hu-HU" sz="2000" b="1" dirty="0">
                <a:solidFill>
                  <a:schemeClr val="accent2"/>
                </a:solidFill>
                <a:latin typeface="Arial" panose="020B0604020202020204" pitchFamily="34" charset="0"/>
                <a:cs typeface="Arial" panose="020B0604020202020204" pitchFamily="34" charset="0"/>
                <a:sym typeface="Arial Black"/>
              </a:rPr>
              <a:t>Roles and responsibilities – RECAP</a:t>
            </a:r>
            <a:endParaRPr lang="hu-HU"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39475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9">
          <a:extLst>
            <a:ext uri="{FF2B5EF4-FFF2-40B4-BE49-F238E27FC236}">
              <a16:creationId xmlns:a16="http://schemas.microsoft.com/office/drawing/2014/main" id="{DC7D5BE0-E3DE-44B9-9E91-5120988E76CA}"/>
            </a:ext>
          </a:extLst>
        </p:cNvPr>
        <p:cNvGrpSpPr/>
        <p:nvPr/>
      </p:nvGrpSpPr>
      <p:grpSpPr>
        <a:xfrm>
          <a:off x="0" y="0"/>
          <a:ext cx="0" cy="0"/>
          <a:chOff x="0" y="0"/>
          <a:chExt cx="0" cy="0"/>
        </a:xfrm>
      </p:grpSpPr>
      <p:sp>
        <p:nvSpPr>
          <p:cNvPr id="732" name="Google Shape;732;p32">
            <a:extLst>
              <a:ext uri="{FF2B5EF4-FFF2-40B4-BE49-F238E27FC236}">
                <a16:creationId xmlns:a16="http://schemas.microsoft.com/office/drawing/2014/main" id="{14F2D329-B5FF-8EE7-25DC-48D648A3C5FF}"/>
              </a:ext>
            </a:extLst>
          </p:cNvPr>
          <p:cNvSpPr txBox="1"/>
          <p:nvPr/>
        </p:nvSpPr>
        <p:spPr>
          <a:xfrm>
            <a:off x="691069" y="1118149"/>
            <a:ext cx="955285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Who is involved and how—National Coordinator</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733" name="Google Shape;733;p32">
            <a:extLst>
              <a:ext uri="{FF2B5EF4-FFF2-40B4-BE49-F238E27FC236}">
                <a16:creationId xmlns:a16="http://schemas.microsoft.com/office/drawing/2014/main" id="{DEC6BBD6-29FA-C609-C3F3-81732D9F6DC1}"/>
              </a:ext>
            </a:extLst>
          </p:cNvPr>
          <p:cNvSpPr txBox="1"/>
          <p:nvPr/>
        </p:nvSpPr>
        <p:spPr>
          <a:xfrm>
            <a:off x="538039" y="5057445"/>
            <a:ext cx="2766611"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Arial" panose="020B0604020202020204" pitchFamily="34" charset="0"/>
                <a:ea typeface="Arial"/>
                <a:cs typeface="Arial" panose="020B0604020202020204" pitchFamily="34" charset="0"/>
                <a:sym typeface="Arial"/>
              </a:rPr>
              <a:t>A professional person or team that takes responsibility for driving the Code</a:t>
            </a:r>
            <a:endParaRPr sz="16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34" name="Google Shape;734;p32">
            <a:extLst>
              <a:ext uri="{FF2B5EF4-FFF2-40B4-BE49-F238E27FC236}">
                <a16:creationId xmlns:a16="http://schemas.microsoft.com/office/drawing/2014/main" id="{C1C24A05-80C5-5AB0-525C-8B15E8F88C10}"/>
              </a:ext>
            </a:extLst>
          </p:cNvPr>
          <p:cNvSpPr txBox="1"/>
          <p:nvPr/>
        </p:nvSpPr>
        <p:spPr>
          <a:xfrm>
            <a:off x="538039" y="4155987"/>
            <a:ext cx="3033481"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National Coordinator</a:t>
            </a:r>
            <a:endParaRPr sz="2200" b="1" i="0" u="none" strike="noStrike" cap="none">
              <a:solidFill>
                <a:srgbClr val="EA6258"/>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783876"/>
              </a:buClr>
              <a:buSzPts val="1400"/>
              <a:buFont typeface="Arial"/>
              <a:buNone/>
            </a:pPr>
            <a:r>
              <a:rPr lang="en-US" sz="1400" b="0" i="0" u="none" strike="noStrike" cap="none">
                <a:solidFill>
                  <a:srgbClr val="783876"/>
                </a:solidFill>
                <a:latin typeface="Arial" panose="020B0604020202020204" pitchFamily="34" charset="0"/>
                <a:ea typeface="Arial"/>
                <a:cs typeface="Arial" panose="020B0604020202020204" pitchFamily="34" charset="0"/>
                <a:sym typeface="Arial"/>
              </a:rPr>
              <a:t>(Trade Association, MDB, Consultant etc.)</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735" name="Google Shape;735;p32">
            <a:extLst>
              <a:ext uri="{FF2B5EF4-FFF2-40B4-BE49-F238E27FC236}">
                <a16:creationId xmlns:a16="http://schemas.microsoft.com/office/drawing/2014/main" id="{316F6B57-3C6C-9540-CB9C-5B506A789127}"/>
              </a:ext>
            </a:extLst>
          </p:cNvPr>
          <p:cNvSpPr/>
          <p:nvPr/>
        </p:nvSpPr>
        <p:spPr>
          <a:xfrm>
            <a:off x="4041101" y="1497316"/>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736" name="Google Shape;736;p32">
            <a:extLst>
              <a:ext uri="{FF2B5EF4-FFF2-40B4-BE49-F238E27FC236}">
                <a16:creationId xmlns:a16="http://schemas.microsoft.com/office/drawing/2014/main" id="{9E265872-C072-18A3-A9E7-42D6C1AB83CA}"/>
              </a:ext>
            </a:extLst>
          </p:cNvPr>
          <p:cNvSpPr/>
          <p:nvPr/>
        </p:nvSpPr>
        <p:spPr>
          <a:xfrm>
            <a:off x="8059650" y="1497316"/>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 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sp>
        <p:nvSpPr>
          <p:cNvPr id="737" name="Google Shape;737;p32">
            <a:extLst>
              <a:ext uri="{FF2B5EF4-FFF2-40B4-BE49-F238E27FC236}">
                <a16:creationId xmlns:a16="http://schemas.microsoft.com/office/drawing/2014/main" id="{D3527533-6D49-860B-3D70-23F48FB8CD68}"/>
              </a:ext>
            </a:extLst>
          </p:cNvPr>
          <p:cNvSpPr txBox="1"/>
          <p:nvPr/>
        </p:nvSpPr>
        <p:spPr>
          <a:xfrm>
            <a:off x="4041102" y="2054490"/>
            <a:ext cx="3837599" cy="45704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2"/>
              </a:buClr>
              <a:buSzPts val="1800"/>
              <a:buFont typeface="Noto Sans Symbols"/>
              <a:buChar char="✔"/>
            </a:pPr>
            <a:r>
              <a:rPr lang="en-US" sz="1800" b="0" i="0" u="none" strike="noStrike" cap="none" dirty="0">
                <a:solidFill>
                  <a:schemeClr val="dk2"/>
                </a:solidFill>
                <a:latin typeface="Arial" panose="020B0604020202020204" pitchFamily="34" charset="0"/>
                <a:ea typeface="Arial"/>
                <a:cs typeface="Arial" panose="020B0604020202020204" pitchFamily="34" charset="0"/>
                <a:sym typeface="Arial"/>
              </a:rPr>
              <a:t>Draft guidelines and implementation plan and maintain Code documents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dirty="0">
                <a:solidFill>
                  <a:schemeClr val="dk2"/>
                </a:solidFill>
                <a:latin typeface="Arial" panose="020B0604020202020204" pitchFamily="34" charset="0"/>
                <a:ea typeface="Arial"/>
                <a:cs typeface="Arial" panose="020B0604020202020204" pitchFamily="34" charset="0"/>
                <a:sym typeface="Arial"/>
              </a:rPr>
              <a:t>Convene and enable National Coalition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dirty="0">
                <a:solidFill>
                  <a:schemeClr val="dk2"/>
                </a:solidFill>
                <a:latin typeface="Arial" panose="020B0604020202020204" pitchFamily="34" charset="0"/>
                <a:ea typeface="Arial"/>
                <a:cs typeface="Arial" panose="020B0604020202020204" pitchFamily="34" charset="0"/>
                <a:sym typeface="Arial"/>
              </a:rPr>
              <a:t>On-board Signatories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dirty="0">
                <a:solidFill>
                  <a:schemeClr val="dk2"/>
                </a:solidFill>
                <a:latin typeface="Arial" panose="020B0604020202020204" pitchFamily="34" charset="0"/>
                <a:ea typeface="Arial"/>
                <a:cs typeface="Arial" panose="020B0604020202020204" pitchFamily="34" charset="0"/>
                <a:sym typeface="Arial"/>
              </a:rPr>
              <a:t>Coordinate Working Groups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dirty="0">
                <a:solidFill>
                  <a:schemeClr val="dk2"/>
                </a:solidFill>
                <a:latin typeface="Arial" panose="020B0604020202020204" pitchFamily="34" charset="0"/>
                <a:ea typeface="Arial"/>
                <a:cs typeface="Arial" panose="020B0604020202020204" pitchFamily="34" charset="0"/>
                <a:sym typeface="Arial"/>
              </a:rPr>
              <a:t>Track Code commitments and </a:t>
            </a:r>
            <a:r>
              <a:rPr lang="en-US" sz="1800" b="0" i="0" u="none" strike="noStrike" cap="none" dirty="0" err="1">
                <a:solidFill>
                  <a:schemeClr val="dk2"/>
                </a:solidFill>
                <a:latin typeface="Arial" panose="020B0604020202020204" pitchFamily="34" charset="0"/>
                <a:ea typeface="Arial"/>
                <a:cs typeface="Arial" panose="020B0604020202020204" pitchFamily="34" charset="0"/>
                <a:sym typeface="Arial"/>
              </a:rPr>
              <a:t>and</a:t>
            </a:r>
            <a:r>
              <a:rPr lang="en-US" sz="1800" b="0" i="0" u="none" strike="noStrike" cap="none" dirty="0">
                <a:solidFill>
                  <a:schemeClr val="dk2"/>
                </a:solidFill>
                <a:latin typeface="Arial" panose="020B0604020202020204" pitchFamily="34" charset="0"/>
                <a:ea typeface="Arial"/>
                <a:cs typeface="Arial" panose="020B0604020202020204" pitchFamily="34" charset="0"/>
                <a:sym typeface="Arial"/>
              </a:rPr>
              <a:t> report nationally and globally to the global aggregator.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l" rtl="0">
              <a:lnSpc>
                <a:spcPct val="100000"/>
              </a:lnSpc>
              <a:spcBef>
                <a:spcPts val="1800"/>
              </a:spcBef>
              <a:spcAft>
                <a:spcPts val="0"/>
              </a:spcAft>
              <a:buClr>
                <a:schemeClr val="dk2"/>
              </a:buClr>
              <a:buSzPts val="1800"/>
              <a:buFont typeface="Noto Sans Symbols"/>
              <a:buChar char="✔"/>
            </a:pPr>
            <a:r>
              <a:rPr lang="en-US" sz="1800" b="0" i="0" u="none" strike="noStrike" cap="none" dirty="0">
                <a:solidFill>
                  <a:schemeClr val="dk2"/>
                </a:solidFill>
                <a:latin typeface="Arial" panose="020B0604020202020204" pitchFamily="34" charset="0"/>
                <a:ea typeface="Arial"/>
                <a:cs typeface="Arial" panose="020B0604020202020204" pitchFamily="34" charset="0"/>
                <a:sym typeface="Arial"/>
              </a:rPr>
              <a:t>Country annual reports are optional.</a:t>
            </a:r>
            <a:endParaRPr sz="1800" b="0" i="0" u="none" strike="noStrike" cap="none" dirty="0">
              <a:solidFill>
                <a:schemeClr val="dk2"/>
              </a:solidFill>
              <a:latin typeface="Arial" panose="020B0604020202020204" pitchFamily="34" charset="0"/>
              <a:ea typeface="Arial"/>
              <a:cs typeface="Arial" panose="020B0604020202020204" pitchFamily="34" charset="0"/>
              <a:sym typeface="Arial"/>
            </a:endParaRPr>
          </a:p>
        </p:txBody>
      </p:sp>
      <p:sp>
        <p:nvSpPr>
          <p:cNvPr id="738" name="Google Shape;738;p32">
            <a:extLst>
              <a:ext uri="{FF2B5EF4-FFF2-40B4-BE49-F238E27FC236}">
                <a16:creationId xmlns:a16="http://schemas.microsoft.com/office/drawing/2014/main" id="{6D20B7A8-ED3A-2A3C-1253-7FC3ECFF7229}"/>
              </a:ext>
            </a:extLst>
          </p:cNvPr>
          <p:cNvSpPr/>
          <p:nvPr/>
        </p:nvSpPr>
        <p:spPr>
          <a:xfrm>
            <a:off x="1004650" y="2239933"/>
            <a:ext cx="1786675" cy="172262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739" name="Google Shape;739;p32">
            <a:extLst>
              <a:ext uri="{FF2B5EF4-FFF2-40B4-BE49-F238E27FC236}">
                <a16:creationId xmlns:a16="http://schemas.microsoft.com/office/drawing/2014/main" id="{831A46C1-47AB-0857-703C-BA61992DB298}"/>
              </a:ext>
            </a:extLst>
          </p:cNvPr>
          <p:cNvSpPr txBox="1"/>
          <p:nvPr/>
        </p:nvSpPr>
        <p:spPr>
          <a:xfrm>
            <a:off x="8228095" y="1939554"/>
            <a:ext cx="3834614" cy="2985433"/>
          </a:xfrm>
          <a:prstGeom prst="rect">
            <a:avLst/>
          </a:prstGeom>
          <a:noFill/>
          <a:ln>
            <a:noFill/>
          </a:ln>
        </p:spPr>
        <p:txBody>
          <a:bodyPr spcFirstLastPara="1" wrap="square" lIns="91425" tIns="45700" rIns="91425" bIns="45700" anchor="t" anchorCtr="0">
            <a:spAutoFit/>
          </a:bodyPr>
          <a:lstStyle/>
          <a:p>
            <a:pPr marL="285750" marR="0" lvl="0" indent="-247650" algn="l" rtl="0">
              <a:lnSpc>
                <a:spcPct val="100000"/>
              </a:lnSpc>
              <a:spcBef>
                <a:spcPts val="0"/>
              </a:spcBef>
              <a:spcAft>
                <a:spcPts val="0"/>
              </a:spcAft>
              <a:buClr>
                <a:schemeClr val="dk1"/>
              </a:buClr>
              <a:buSzPts val="600"/>
              <a:buFont typeface="Noto Sans Symbols"/>
              <a:buNone/>
            </a:pPr>
            <a:endParaRPr sz="6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Drive Code implementation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60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60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Create model for others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60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Contribute to and access global learning community and learning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742" name="Google Shape;742;p32">
            <a:extLst>
              <a:ext uri="{FF2B5EF4-FFF2-40B4-BE49-F238E27FC236}">
                <a16:creationId xmlns:a16="http://schemas.microsoft.com/office/drawing/2014/main" id="{6AB83932-254E-50CE-1E14-F937E6B33D05}"/>
              </a:ext>
            </a:extLst>
          </p:cNvPr>
          <p:cNvPicPr preferRelativeResize="0"/>
          <p:nvPr/>
        </p:nvPicPr>
        <p:blipFill rotWithShape="1">
          <a:blip r:embed="rId3">
            <a:alphaModFix/>
            <a:lum bright="70000" contrast="-70000"/>
          </a:blip>
          <a:srcRect/>
          <a:stretch/>
        </p:blipFill>
        <p:spPr>
          <a:xfrm>
            <a:off x="1319779" y="2420742"/>
            <a:ext cx="1156416" cy="1156416"/>
          </a:xfrm>
          <a:prstGeom prst="rect">
            <a:avLst/>
          </a:prstGeom>
          <a:noFill/>
          <a:ln>
            <a:noFill/>
          </a:ln>
        </p:spPr>
      </p:pic>
      <p:sp>
        <p:nvSpPr>
          <p:cNvPr id="743" name="Google Shape;743;p32">
            <a:extLst>
              <a:ext uri="{FF2B5EF4-FFF2-40B4-BE49-F238E27FC236}">
                <a16:creationId xmlns:a16="http://schemas.microsoft.com/office/drawing/2014/main" id="{E8AA6347-14B2-8B06-31BA-A2922EC0DCED}"/>
              </a:ext>
            </a:extLst>
          </p:cNvPr>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sz="900" b="0" i="0" u="none" strike="noStrike" cap="none">
                <a:solidFill>
                  <a:schemeClr val="dk2"/>
                </a:solidFill>
                <a:latin typeface="Arial" panose="020B0604020202020204" pitchFamily="34" charset="0"/>
                <a:cs typeface="Arial" panose="020B0604020202020204" pitchFamily="34" charset="0"/>
                <a:sym typeface="Arial"/>
              </a:rPr>
              <a:t>51</a:t>
            </a:fld>
            <a:endParaRPr sz="900" b="0" i="0" u="none" strike="noStrike" cap="none">
              <a:solidFill>
                <a:schemeClr val="dk2"/>
              </a:solidFill>
              <a:latin typeface="Arial" panose="020B0604020202020204" pitchFamily="34" charset="0"/>
              <a:cs typeface="Arial" panose="020B0604020202020204" pitchFamily="34" charset="0"/>
              <a:sym typeface="Arial"/>
            </a:endParaRPr>
          </a:p>
        </p:txBody>
      </p:sp>
      <p:sp>
        <p:nvSpPr>
          <p:cNvPr id="744" name="Google Shape;744;p32">
            <a:extLst>
              <a:ext uri="{FF2B5EF4-FFF2-40B4-BE49-F238E27FC236}">
                <a16:creationId xmlns:a16="http://schemas.microsoft.com/office/drawing/2014/main" id="{5B4DA2A5-BCC4-3BAD-43DB-902775D41759}"/>
              </a:ext>
            </a:extLst>
          </p:cNvPr>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45" name="Google Shape;745;p32">
            <a:extLst>
              <a:ext uri="{FF2B5EF4-FFF2-40B4-BE49-F238E27FC236}">
                <a16:creationId xmlns:a16="http://schemas.microsoft.com/office/drawing/2014/main" id="{F8C8C113-CD36-9D5A-B33E-FDCFD33D30D6}"/>
              </a:ext>
            </a:extLst>
          </p:cNvPr>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panose="020B0604020202020204" pitchFamily="34" charset="0"/>
                <a:ea typeface="Arial"/>
                <a:cs typeface="Arial" panose="020B0604020202020204" pitchFamily="34" charset="0"/>
                <a:sym typeface="Arial"/>
              </a:rPr>
              <a:t>|</a:t>
            </a:r>
            <a:endParaRPr sz="9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3" name="Google Shape;474;p18">
            <a:extLst>
              <a:ext uri="{FF2B5EF4-FFF2-40B4-BE49-F238E27FC236}">
                <a16:creationId xmlns:a16="http://schemas.microsoft.com/office/drawing/2014/main" id="{9059C27C-9B95-A28A-F6EF-14FAC8F7CE1F}"/>
              </a:ext>
            </a:extLst>
          </p:cNvPr>
          <p:cNvSpPr txBox="1"/>
          <p:nvPr/>
        </p:nvSpPr>
        <p:spPr>
          <a:xfrm>
            <a:off x="385010" y="221196"/>
            <a:ext cx="11150515" cy="1046400"/>
          </a:xfrm>
          <a:prstGeom prst="rect">
            <a:avLst/>
          </a:prstGeom>
          <a:noFill/>
          <a:ln>
            <a:noFill/>
          </a:ln>
        </p:spPr>
        <p:txBody>
          <a:bodyPr spcFirstLastPara="1" wrap="square" lIns="91425" tIns="45700" rIns="91425" bIns="45700" anchor="t" anchorCtr="0">
            <a:spAutoFit/>
          </a:bodyPr>
          <a:lstStyle/>
          <a:p>
            <a:pPr>
              <a:buClr>
                <a:srgbClr val="000000"/>
              </a:buClr>
              <a:buSzPts val="2400"/>
            </a:pPr>
            <a:endParaRPr lang="hu-HU" sz="2400" b="1" dirty="0">
              <a:solidFill>
                <a:schemeClr val="accent2"/>
              </a:solidFill>
              <a:latin typeface="Arial" panose="020B0604020202020204" pitchFamily="34" charset="0"/>
              <a:cs typeface="Arial" panose="020B0604020202020204" pitchFamily="34" charset="0"/>
              <a:sym typeface="Arial Black"/>
            </a:endParaRPr>
          </a:p>
          <a:p>
            <a:pPr>
              <a:buClr>
                <a:srgbClr val="000000"/>
              </a:buClr>
              <a:buSzPts val="2400"/>
            </a:pPr>
            <a:r>
              <a:rPr lang="hu-HU" sz="2400" b="1" dirty="0">
                <a:solidFill>
                  <a:schemeClr val="accent2"/>
                </a:solidFill>
                <a:latin typeface="Arial" panose="020B0604020202020204" pitchFamily="34" charset="0"/>
                <a:cs typeface="Arial" panose="020B0604020202020204" pitchFamily="34" charset="0"/>
                <a:sym typeface="Arial Black"/>
              </a:rPr>
              <a:t>  </a:t>
            </a:r>
            <a:endParaRPr lang="en-US" sz="2400" b="1" dirty="0">
              <a:solidFill>
                <a:schemeClr val="accent2"/>
              </a:solidFill>
              <a:latin typeface="Arial" panose="020B0604020202020204" pitchFamily="34" charset="0"/>
              <a:cs typeface="Arial" panose="020B0604020202020204" pitchFamily="34" charset="0"/>
              <a:sym typeface="Arial"/>
            </a:endParaRPr>
          </a:p>
          <a:p>
            <a:pPr marL="174625" marR="0" lvl="0" indent="0" algn="l" rtl="0">
              <a:lnSpc>
                <a:spcPct val="100000"/>
              </a:lnSpc>
              <a:spcBef>
                <a:spcPts val="0"/>
              </a:spcBef>
              <a:spcAft>
                <a:spcPts val="0"/>
              </a:spcAft>
              <a:buClr>
                <a:srgbClr val="64457B"/>
              </a:buClr>
              <a:buSzPts val="2300"/>
              <a:buFont typeface="Arial"/>
              <a:buNone/>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41D54B62-ADD2-AD66-7965-7A4B61337016}"/>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0D48CB3C-2069-B8E1-6E13-27CF23545913}"/>
              </a:ext>
            </a:extLst>
          </p:cNvPr>
          <p:cNvPicPr preferRelativeResize="0"/>
          <p:nvPr/>
        </p:nvPicPr>
        <p:blipFill rotWithShape="1">
          <a:blip r:embed="rId4">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2E9F38FA-3A77-8B70-74EF-E4F752FE4C37}"/>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hu-HU" sz="2000" b="1" dirty="0">
                <a:solidFill>
                  <a:schemeClr val="accent2"/>
                </a:solidFill>
                <a:latin typeface="Arial" panose="020B0604020202020204" pitchFamily="34" charset="0"/>
                <a:cs typeface="Arial" panose="020B0604020202020204" pitchFamily="34" charset="0"/>
                <a:sym typeface="Arial Black"/>
              </a:rPr>
              <a:t>Roles and responsibilities – RECAP</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457574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0">
          <a:extLst>
            <a:ext uri="{FF2B5EF4-FFF2-40B4-BE49-F238E27FC236}">
              <a16:creationId xmlns:a16="http://schemas.microsoft.com/office/drawing/2014/main" id="{7459BD1C-248A-758C-9AAC-187D494C2861}"/>
            </a:ext>
          </a:extLst>
        </p:cNvPr>
        <p:cNvGrpSpPr/>
        <p:nvPr/>
      </p:nvGrpSpPr>
      <p:grpSpPr>
        <a:xfrm>
          <a:off x="0" y="0"/>
          <a:ext cx="0" cy="0"/>
          <a:chOff x="0" y="0"/>
          <a:chExt cx="0" cy="0"/>
        </a:xfrm>
      </p:grpSpPr>
      <p:sp>
        <p:nvSpPr>
          <p:cNvPr id="691" name="Google Shape;691;p30">
            <a:extLst>
              <a:ext uri="{FF2B5EF4-FFF2-40B4-BE49-F238E27FC236}">
                <a16:creationId xmlns:a16="http://schemas.microsoft.com/office/drawing/2014/main" id="{480B60C8-65C7-3968-0805-6AE717952951}"/>
              </a:ext>
            </a:extLst>
          </p:cNvPr>
          <p:cNvSpPr/>
          <p:nvPr/>
        </p:nvSpPr>
        <p:spPr>
          <a:xfrm>
            <a:off x="1002075" y="1872416"/>
            <a:ext cx="1543669" cy="154366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94" name="Google Shape;694;p30">
            <a:extLst>
              <a:ext uri="{FF2B5EF4-FFF2-40B4-BE49-F238E27FC236}">
                <a16:creationId xmlns:a16="http://schemas.microsoft.com/office/drawing/2014/main" id="{E04FB39A-6E4B-1D1E-F113-CCD2E50ADF56}"/>
              </a:ext>
            </a:extLst>
          </p:cNvPr>
          <p:cNvSpPr txBox="1"/>
          <p:nvPr/>
        </p:nvSpPr>
        <p:spPr>
          <a:xfrm>
            <a:off x="611533" y="1135738"/>
            <a:ext cx="895651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Who is involved and how—Data Aggregator (s)</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sp>
        <p:nvSpPr>
          <p:cNvPr id="695" name="Google Shape;695;p30">
            <a:extLst>
              <a:ext uri="{FF2B5EF4-FFF2-40B4-BE49-F238E27FC236}">
                <a16:creationId xmlns:a16="http://schemas.microsoft.com/office/drawing/2014/main" id="{4F5C968B-A96C-EC21-700C-7F0A5E052C53}"/>
              </a:ext>
            </a:extLst>
          </p:cNvPr>
          <p:cNvSpPr txBox="1"/>
          <p:nvPr/>
        </p:nvSpPr>
        <p:spPr>
          <a:xfrm>
            <a:off x="4041102" y="2368826"/>
            <a:ext cx="3837599"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Trusted local institution (s) with robust system and data protocols, such as trade  associations or regulators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Instruct, collect, ensure quality and analyze core indicators reported by FSP signatories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Share collated data with global Aggregator on an annual basis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96" name="Google Shape;696;p30">
            <a:extLst>
              <a:ext uri="{FF2B5EF4-FFF2-40B4-BE49-F238E27FC236}">
                <a16:creationId xmlns:a16="http://schemas.microsoft.com/office/drawing/2014/main" id="{F834F9D9-8A18-1F10-2F0B-90B4EAC1F1F5}"/>
              </a:ext>
            </a:extLst>
          </p:cNvPr>
          <p:cNvSpPr/>
          <p:nvPr/>
        </p:nvSpPr>
        <p:spPr>
          <a:xfrm>
            <a:off x="4041101" y="1811652"/>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97" name="Google Shape;697;p30">
            <a:extLst>
              <a:ext uri="{FF2B5EF4-FFF2-40B4-BE49-F238E27FC236}">
                <a16:creationId xmlns:a16="http://schemas.microsoft.com/office/drawing/2014/main" id="{7BB9181D-EAE5-2089-7CAB-C7B665DF6604}"/>
              </a:ext>
            </a:extLst>
          </p:cNvPr>
          <p:cNvSpPr txBox="1"/>
          <p:nvPr/>
        </p:nvSpPr>
        <p:spPr>
          <a:xfrm>
            <a:off x="8059650" y="2368826"/>
            <a:ext cx="3838330"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Produce real-time national scorecards for optimal insights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Gain positioning as leading voice in ecosystem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Access to global learning community and learning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98" name="Google Shape;698;p30">
            <a:extLst>
              <a:ext uri="{FF2B5EF4-FFF2-40B4-BE49-F238E27FC236}">
                <a16:creationId xmlns:a16="http://schemas.microsoft.com/office/drawing/2014/main" id="{85DA9EAB-5108-DFEF-3A85-597B8E3EBBC9}"/>
              </a:ext>
            </a:extLst>
          </p:cNvPr>
          <p:cNvSpPr/>
          <p:nvPr/>
        </p:nvSpPr>
        <p:spPr>
          <a:xfrm>
            <a:off x="8059650" y="1811652"/>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 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sp>
        <p:nvSpPr>
          <p:cNvPr id="699" name="Google Shape;699;p30">
            <a:extLst>
              <a:ext uri="{FF2B5EF4-FFF2-40B4-BE49-F238E27FC236}">
                <a16:creationId xmlns:a16="http://schemas.microsoft.com/office/drawing/2014/main" id="{219F746C-65B4-F076-43B7-0329D60C827B}"/>
              </a:ext>
            </a:extLst>
          </p:cNvPr>
          <p:cNvSpPr txBox="1"/>
          <p:nvPr/>
        </p:nvSpPr>
        <p:spPr>
          <a:xfrm>
            <a:off x="538039" y="4570584"/>
            <a:ext cx="372438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Arial" panose="020B0604020202020204" pitchFamily="34" charset="0"/>
                <a:ea typeface="Arial"/>
                <a:cs typeface="Arial" panose="020B0604020202020204" pitchFamily="34" charset="0"/>
                <a:sym typeface="Arial"/>
              </a:rPr>
              <a:t>A trusted body that FSPs will report data to and who will aggregate the data and produce a national report</a:t>
            </a:r>
            <a:endParaRPr sz="1800" b="0" i="0" u="none" strike="noStrike" cap="none">
              <a:solidFill>
                <a:schemeClr val="dk2"/>
              </a:solidFill>
              <a:latin typeface="Arial" panose="020B0604020202020204" pitchFamily="34" charset="0"/>
              <a:ea typeface="Arial"/>
              <a:cs typeface="Arial" panose="020B0604020202020204" pitchFamily="34" charset="0"/>
              <a:sym typeface="Arial"/>
            </a:endParaRPr>
          </a:p>
        </p:txBody>
      </p:sp>
      <p:sp>
        <p:nvSpPr>
          <p:cNvPr id="700" name="Google Shape;700;p30">
            <a:extLst>
              <a:ext uri="{FF2B5EF4-FFF2-40B4-BE49-F238E27FC236}">
                <a16:creationId xmlns:a16="http://schemas.microsoft.com/office/drawing/2014/main" id="{335C1EDA-15CE-D296-4B39-90F76371C8E2}"/>
              </a:ext>
            </a:extLst>
          </p:cNvPr>
          <p:cNvSpPr txBox="1"/>
          <p:nvPr/>
        </p:nvSpPr>
        <p:spPr>
          <a:xfrm>
            <a:off x="538039" y="3626363"/>
            <a:ext cx="3033481"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a:solidFill>
                  <a:srgbClr val="783876"/>
                </a:solidFill>
                <a:latin typeface="Arial" panose="020B0604020202020204" pitchFamily="34" charset="0"/>
                <a:ea typeface="Arial"/>
                <a:cs typeface="Arial" panose="020B0604020202020204" pitchFamily="34" charset="0"/>
                <a:sym typeface="Arial"/>
              </a:rPr>
              <a:t>Data Aggregator</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783876"/>
                </a:solidFill>
                <a:latin typeface="Arial" panose="020B0604020202020204" pitchFamily="34" charset="0"/>
                <a:ea typeface="Arial"/>
                <a:cs typeface="Arial" panose="020B0604020202020204" pitchFamily="34" charset="0"/>
                <a:sym typeface="Arial"/>
              </a:rPr>
              <a:t>(Regulators, policymakers, industry associations)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pic>
        <p:nvPicPr>
          <p:cNvPr id="703" name="Google Shape;703;p30" descr="A circular logo with a circular design&#10;&#10;Description automatically generated">
            <a:extLst>
              <a:ext uri="{FF2B5EF4-FFF2-40B4-BE49-F238E27FC236}">
                <a16:creationId xmlns:a16="http://schemas.microsoft.com/office/drawing/2014/main" id="{6ED5218F-1D75-94BF-F259-68B914AA09E7}"/>
              </a:ext>
            </a:extLst>
          </p:cNvPr>
          <p:cNvPicPr preferRelativeResize="0"/>
          <p:nvPr/>
        </p:nvPicPr>
        <p:blipFill rotWithShape="1">
          <a:blip r:embed="rId3">
            <a:alphaModFix/>
          </a:blip>
          <a:srcRect/>
          <a:stretch/>
        </p:blipFill>
        <p:spPr>
          <a:xfrm>
            <a:off x="1096723" y="1974042"/>
            <a:ext cx="1354372" cy="1361595"/>
          </a:xfrm>
          <a:prstGeom prst="rect">
            <a:avLst/>
          </a:prstGeom>
          <a:noFill/>
          <a:ln>
            <a:noFill/>
          </a:ln>
        </p:spPr>
      </p:pic>
      <p:sp>
        <p:nvSpPr>
          <p:cNvPr id="704" name="Google Shape;704;p30">
            <a:extLst>
              <a:ext uri="{FF2B5EF4-FFF2-40B4-BE49-F238E27FC236}">
                <a16:creationId xmlns:a16="http://schemas.microsoft.com/office/drawing/2014/main" id="{4ACC9E92-D91E-7B9E-635B-72ED882D9F93}"/>
              </a:ext>
            </a:extLst>
          </p:cNvPr>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52</a:t>
            </a:fld>
            <a:endParaRPr>
              <a:latin typeface="Arial" panose="020B0604020202020204" pitchFamily="34" charset="0"/>
              <a:cs typeface="Arial" panose="020B0604020202020204" pitchFamily="34" charset="0"/>
            </a:endParaRPr>
          </a:p>
        </p:txBody>
      </p:sp>
      <p:sp>
        <p:nvSpPr>
          <p:cNvPr id="3" name="Google Shape;474;p18">
            <a:extLst>
              <a:ext uri="{FF2B5EF4-FFF2-40B4-BE49-F238E27FC236}">
                <a16:creationId xmlns:a16="http://schemas.microsoft.com/office/drawing/2014/main" id="{2C2D6C33-28F0-040F-273B-6EAA71620CEE}"/>
              </a:ext>
            </a:extLst>
          </p:cNvPr>
          <p:cNvSpPr txBox="1"/>
          <p:nvPr/>
        </p:nvSpPr>
        <p:spPr>
          <a:xfrm>
            <a:off x="385010" y="221196"/>
            <a:ext cx="11150515" cy="1046400"/>
          </a:xfrm>
          <a:prstGeom prst="rect">
            <a:avLst/>
          </a:prstGeom>
          <a:noFill/>
          <a:ln>
            <a:noFill/>
          </a:ln>
        </p:spPr>
        <p:txBody>
          <a:bodyPr spcFirstLastPara="1" wrap="square" lIns="91425" tIns="45700" rIns="91425" bIns="45700" anchor="t" anchorCtr="0">
            <a:spAutoFit/>
          </a:bodyPr>
          <a:lstStyle/>
          <a:p>
            <a:pPr>
              <a:buClr>
                <a:srgbClr val="000000"/>
              </a:buClr>
              <a:buSzPts val="2400"/>
            </a:pPr>
            <a:endParaRPr lang="hu-HU" sz="2400" b="1" dirty="0">
              <a:solidFill>
                <a:schemeClr val="accent2"/>
              </a:solidFill>
              <a:latin typeface="Arial" panose="020B0604020202020204" pitchFamily="34" charset="0"/>
              <a:cs typeface="Arial" panose="020B0604020202020204" pitchFamily="34" charset="0"/>
              <a:sym typeface="Arial Black"/>
            </a:endParaRPr>
          </a:p>
          <a:p>
            <a:pPr>
              <a:buClr>
                <a:srgbClr val="000000"/>
              </a:buClr>
              <a:buSzPts val="2400"/>
            </a:pPr>
            <a:r>
              <a:rPr lang="hu-HU" sz="2400" b="1" dirty="0">
                <a:solidFill>
                  <a:schemeClr val="accent2"/>
                </a:solidFill>
                <a:latin typeface="Arial" panose="020B0604020202020204" pitchFamily="34" charset="0"/>
                <a:cs typeface="Arial" panose="020B0604020202020204" pitchFamily="34" charset="0"/>
                <a:sym typeface="Arial Black"/>
              </a:rPr>
              <a:t>  </a:t>
            </a:r>
            <a:endParaRPr lang="en-US" sz="2400" b="1" dirty="0">
              <a:solidFill>
                <a:schemeClr val="accent2"/>
              </a:solidFill>
              <a:latin typeface="Arial" panose="020B0604020202020204" pitchFamily="34" charset="0"/>
              <a:cs typeface="Arial" panose="020B0604020202020204" pitchFamily="34" charset="0"/>
              <a:sym typeface="Arial"/>
            </a:endParaRPr>
          </a:p>
          <a:p>
            <a:pPr marL="174625" marR="0" lvl="0" indent="0" algn="l" rtl="0">
              <a:lnSpc>
                <a:spcPct val="100000"/>
              </a:lnSpc>
              <a:spcBef>
                <a:spcPts val="0"/>
              </a:spcBef>
              <a:spcAft>
                <a:spcPts val="0"/>
              </a:spcAft>
              <a:buClr>
                <a:srgbClr val="64457B"/>
              </a:buClr>
              <a:buSzPts val="2300"/>
              <a:buFont typeface="Arial"/>
              <a:buNone/>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46A76470-8F0A-17AC-BF72-0D0FCA8A172B}"/>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AA823918-D592-CECA-2BF9-461B820AFA1E}"/>
              </a:ext>
            </a:extLst>
          </p:cNvPr>
          <p:cNvPicPr preferRelativeResize="0"/>
          <p:nvPr/>
        </p:nvPicPr>
        <p:blipFill rotWithShape="1">
          <a:blip r:embed="rId4">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E9149025-09E8-8B9E-327B-32C0B87DE18D}"/>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hu-HU" sz="2000" b="1" dirty="0">
                <a:solidFill>
                  <a:schemeClr val="accent2"/>
                </a:solidFill>
                <a:latin typeface="Arial" panose="020B0604020202020204" pitchFamily="34" charset="0"/>
                <a:cs typeface="Arial" panose="020B0604020202020204" pitchFamily="34" charset="0"/>
                <a:sym typeface="Arial Black"/>
              </a:rPr>
              <a:t>Roles and responsibilities – RECAP</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14156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6">
          <a:extLst>
            <a:ext uri="{FF2B5EF4-FFF2-40B4-BE49-F238E27FC236}">
              <a16:creationId xmlns:a16="http://schemas.microsoft.com/office/drawing/2014/main" id="{0DEFE4DC-0D8C-1302-DCBB-2691CCF53902}"/>
            </a:ext>
          </a:extLst>
        </p:cNvPr>
        <p:cNvGrpSpPr/>
        <p:nvPr/>
      </p:nvGrpSpPr>
      <p:grpSpPr>
        <a:xfrm>
          <a:off x="0" y="0"/>
          <a:ext cx="0" cy="0"/>
          <a:chOff x="0" y="0"/>
          <a:chExt cx="0" cy="0"/>
        </a:xfrm>
      </p:grpSpPr>
      <p:sp>
        <p:nvSpPr>
          <p:cNvPr id="657" name="Google Shape;657;p28">
            <a:extLst>
              <a:ext uri="{FF2B5EF4-FFF2-40B4-BE49-F238E27FC236}">
                <a16:creationId xmlns:a16="http://schemas.microsoft.com/office/drawing/2014/main" id="{CF1CFC0C-A094-7994-10D8-E12159C91E8F}"/>
              </a:ext>
            </a:extLst>
          </p:cNvPr>
          <p:cNvSpPr txBox="1"/>
          <p:nvPr/>
        </p:nvSpPr>
        <p:spPr>
          <a:xfrm>
            <a:off x="538038" y="4623182"/>
            <a:ext cx="289747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600"/>
              <a:buFont typeface="Arial"/>
              <a:buNone/>
            </a:pPr>
            <a:r>
              <a:rPr lang="hu-HU" sz="1600" dirty="0">
                <a:solidFill>
                  <a:schemeClr val="dk2"/>
                </a:solidFill>
                <a:latin typeface="Arial" panose="020B0604020202020204" pitchFamily="34" charset="0"/>
                <a:ea typeface="Arial"/>
                <a:cs typeface="Arial" panose="020B0604020202020204" pitchFamily="34" charset="0"/>
                <a:sym typeface="Arial"/>
              </a:rPr>
              <a:t>A</a:t>
            </a:r>
            <a:r>
              <a:rPr lang="en-US" sz="1600" b="0" i="0" u="none" strike="noStrike" cap="none" dirty="0">
                <a:solidFill>
                  <a:schemeClr val="dk2"/>
                </a:solidFill>
                <a:latin typeface="Arial" panose="020B0604020202020204" pitchFamily="34" charset="0"/>
                <a:ea typeface="Arial"/>
                <a:cs typeface="Arial" panose="020B0604020202020204" pitchFamily="34" charset="0"/>
                <a:sym typeface="Arial"/>
              </a:rPr>
              <a:t> diverse group with various roles</a:t>
            </a:r>
            <a:endParaRPr sz="1600" b="0" i="0" u="none" strike="noStrike" cap="none" dirty="0">
              <a:solidFill>
                <a:schemeClr val="dk2"/>
              </a:solidFill>
              <a:latin typeface="Arial" panose="020B0604020202020204" pitchFamily="34" charset="0"/>
              <a:ea typeface="Arial"/>
              <a:cs typeface="Arial" panose="020B0604020202020204" pitchFamily="34" charset="0"/>
              <a:sym typeface="Arial"/>
            </a:endParaRPr>
          </a:p>
        </p:txBody>
      </p:sp>
      <p:sp>
        <p:nvSpPr>
          <p:cNvPr id="658" name="Google Shape;658;p28">
            <a:extLst>
              <a:ext uri="{FF2B5EF4-FFF2-40B4-BE49-F238E27FC236}">
                <a16:creationId xmlns:a16="http://schemas.microsoft.com/office/drawing/2014/main" id="{43F66265-A887-426D-E3BE-3B38284EE291}"/>
              </a:ext>
            </a:extLst>
          </p:cNvPr>
          <p:cNvSpPr txBox="1"/>
          <p:nvPr/>
        </p:nvSpPr>
        <p:spPr>
          <a:xfrm>
            <a:off x="538039" y="3443930"/>
            <a:ext cx="303348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83876"/>
              </a:buClr>
              <a:buSzPts val="2200"/>
              <a:buFont typeface="Arial"/>
              <a:buNone/>
            </a:pPr>
            <a:r>
              <a:rPr lang="en-US" sz="2200" b="1" i="0" u="none" strike="noStrike" cap="none" dirty="0">
                <a:solidFill>
                  <a:srgbClr val="783876"/>
                </a:solidFill>
                <a:latin typeface="Arial" panose="020B0604020202020204" pitchFamily="34" charset="0"/>
                <a:ea typeface="Arial"/>
                <a:cs typeface="Arial" panose="020B0604020202020204" pitchFamily="34" charset="0"/>
                <a:sym typeface="Arial"/>
              </a:rPr>
              <a:t>National </a:t>
            </a:r>
            <a:r>
              <a:rPr lang="hu-HU" sz="2200" b="1" i="0" u="none" strike="noStrike" cap="none" dirty="0">
                <a:solidFill>
                  <a:srgbClr val="783876"/>
                </a:solidFill>
                <a:latin typeface="Arial" panose="020B0604020202020204" pitchFamily="34" charset="0"/>
                <a:ea typeface="Arial"/>
                <a:cs typeface="Arial" panose="020B0604020202020204" pitchFamily="34" charset="0"/>
                <a:sym typeface="Arial"/>
              </a:rPr>
              <a:t>Coalition members</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783876"/>
                </a:solidFill>
                <a:latin typeface="Arial" panose="020B0604020202020204" pitchFamily="34" charset="0"/>
                <a:ea typeface="Arial"/>
                <a:cs typeface="Arial" panose="020B0604020202020204" pitchFamily="34" charset="0"/>
                <a:sym typeface="Arial"/>
              </a:rPr>
              <a:t>(Regulators, policymakers, industry associations</a:t>
            </a:r>
            <a:r>
              <a:rPr lang="hu-HU" sz="1400" b="0" i="0" u="none" strike="noStrike" cap="none" dirty="0">
                <a:solidFill>
                  <a:srgbClr val="783876"/>
                </a:solidFill>
                <a:latin typeface="Arial" panose="020B0604020202020204" pitchFamily="34" charset="0"/>
                <a:ea typeface="Arial"/>
                <a:cs typeface="Arial" panose="020B0604020202020204" pitchFamily="34" charset="0"/>
                <a:sym typeface="Arial"/>
              </a:rPr>
              <a:t>, Investors, FSPs</a:t>
            </a:r>
            <a:r>
              <a:rPr lang="en-US" sz="1400" b="0" i="0" u="none" strike="noStrike" cap="none" dirty="0">
                <a:solidFill>
                  <a:srgbClr val="783876"/>
                </a:solidFill>
                <a:latin typeface="Arial" panose="020B0604020202020204" pitchFamily="34" charset="0"/>
                <a:ea typeface="Arial"/>
                <a:cs typeface="Arial" panose="020B0604020202020204" pitchFamily="34" charset="0"/>
                <a:sym typeface="Arial"/>
              </a:rPr>
              <a:t>)</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59" name="Google Shape;659;p28">
            <a:extLst>
              <a:ext uri="{FF2B5EF4-FFF2-40B4-BE49-F238E27FC236}">
                <a16:creationId xmlns:a16="http://schemas.microsoft.com/office/drawing/2014/main" id="{6AFE5266-5DA1-3721-7E3A-C5FA0163154F}"/>
              </a:ext>
            </a:extLst>
          </p:cNvPr>
          <p:cNvSpPr txBox="1"/>
          <p:nvPr/>
        </p:nvSpPr>
        <p:spPr>
          <a:xfrm>
            <a:off x="4177200" y="1909950"/>
            <a:ext cx="3498687"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Champion the Code in the country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Appoint senior leader to lead initiative</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rPr>
              <a:t>Create solutions, programs and policies to support WMSMEs</a:t>
            </a:r>
            <a:endPar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60" name="Google Shape;660;p28">
            <a:extLst>
              <a:ext uri="{FF2B5EF4-FFF2-40B4-BE49-F238E27FC236}">
                <a16:creationId xmlns:a16="http://schemas.microsoft.com/office/drawing/2014/main" id="{F73559DE-4519-EB0A-1CD7-186F7964103B}"/>
              </a:ext>
            </a:extLst>
          </p:cNvPr>
          <p:cNvSpPr/>
          <p:nvPr/>
        </p:nvSpPr>
        <p:spPr>
          <a:xfrm>
            <a:off x="4177200" y="1552490"/>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a:solidFill>
                  <a:schemeClr val="lt1"/>
                </a:solidFill>
                <a:latin typeface="Arial" panose="020B0604020202020204" pitchFamily="34" charset="0"/>
                <a:ea typeface="Arial"/>
                <a:cs typeface="Arial" panose="020B0604020202020204" pitchFamily="34" charset="0"/>
                <a:sym typeface="Arial"/>
              </a:rPr>
              <a:t>Roles &amp; Responsibilities</a:t>
            </a:r>
            <a:endParaRPr sz="1400" b="0" i="0" u="none" strike="noStrike" cap="none">
              <a:solidFill>
                <a:schemeClr val="lt1"/>
              </a:solidFill>
              <a:latin typeface="Arial" panose="020B0604020202020204" pitchFamily="34" charset="0"/>
              <a:ea typeface="Arial"/>
              <a:cs typeface="Arial" panose="020B0604020202020204" pitchFamily="34" charset="0"/>
              <a:sym typeface="Arial"/>
            </a:endParaRPr>
          </a:p>
        </p:txBody>
      </p:sp>
      <p:sp>
        <p:nvSpPr>
          <p:cNvPr id="661" name="Google Shape;661;p28">
            <a:extLst>
              <a:ext uri="{FF2B5EF4-FFF2-40B4-BE49-F238E27FC236}">
                <a16:creationId xmlns:a16="http://schemas.microsoft.com/office/drawing/2014/main" id="{3EC1944F-B2B2-72E1-6CF1-2983A3A4B7B2}"/>
              </a:ext>
            </a:extLst>
          </p:cNvPr>
          <p:cNvSpPr txBox="1"/>
          <p:nvPr/>
        </p:nvSpPr>
        <p:spPr>
          <a:xfrm>
            <a:off x="8195748" y="1909950"/>
            <a:ext cx="3838330" cy="50167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Increased financial inclusion of WMSMEs​</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Real-time and improved data to drive national conversation and data-driven policymaking​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Improved engagement, incentives and alignment across the ecosystem ​</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Access to global learning community and learning</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Arial" panose="020B0604020202020204" pitchFamily="34" charset="0"/>
                <a:ea typeface="Helvetica Neue"/>
                <a:cs typeface="Arial" panose="020B0604020202020204" pitchFamily="34" charset="0"/>
                <a:sym typeface="Helvetica Neue"/>
              </a:rPr>
              <a:t>Global recognition as Best Practice</a:t>
            </a:r>
            <a:endParaRPr sz="18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a:p>
            <a:pPr marL="285750" marR="0" lvl="0" indent="-196850" algn="l" rtl="0">
              <a:lnSpc>
                <a:spcPct val="100000"/>
              </a:lnSpc>
              <a:spcBef>
                <a:spcPts val="0"/>
              </a:spcBef>
              <a:spcAft>
                <a:spcPts val="0"/>
              </a:spcAft>
              <a:buClr>
                <a:schemeClr val="dk1"/>
              </a:buClr>
              <a:buSzPts val="1400"/>
              <a:buFont typeface="Noto Sans Symbols"/>
              <a:buNone/>
            </a:pPr>
            <a:endParaRPr sz="1400" b="0" i="0" u="none" strike="noStrike" cap="none">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62" name="Google Shape;662;p28">
            <a:extLst>
              <a:ext uri="{FF2B5EF4-FFF2-40B4-BE49-F238E27FC236}">
                <a16:creationId xmlns:a16="http://schemas.microsoft.com/office/drawing/2014/main" id="{F6CDD55E-0C99-32FF-41BF-7B988F0A5AA0}"/>
              </a:ext>
            </a:extLst>
          </p:cNvPr>
          <p:cNvSpPr/>
          <p:nvPr/>
        </p:nvSpPr>
        <p:spPr>
          <a:xfrm>
            <a:off x="8195749" y="1552490"/>
            <a:ext cx="3837600" cy="47672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Arial"/>
              <a:buNone/>
            </a:pPr>
            <a:r>
              <a:rPr lang="en-US" sz="2200" b="1" i="0" u="none" strike="noStrike" cap="none" dirty="0">
                <a:solidFill>
                  <a:schemeClr val="lt1"/>
                </a:solidFill>
                <a:latin typeface="Arial" panose="020B0604020202020204" pitchFamily="34" charset="0"/>
                <a:ea typeface="Arial"/>
                <a:cs typeface="Arial" panose="020B0604020202020204" pitchFamily="34" charset="0"/>
                <a:sym typeface="Arial"/>
              </a:rPr>
              <a:t> Benefits</a:t>
            </a:r>
            <a:endParaRPr sz="1400" b="0" i="0" u="none" strike="noStrike" cap="none" dirty="0">
              <a:solidFill>
                <a:schemeClr val="dk2"/>
              </a:solidFill>
              <a:highlight>
                <a:srgbClr val="FFFF00"/>
              </a:highlight>
              <a:latin typeface="Arial" panose="020B0604020202020204" pitchFamily="34" charset="0"/>
              <a:ea typeface="Arial"/>
              <a:cs typeface="Arial" panose="020B0604020202020204" pitchFamily="34" charset="0"/>
              <a:sym typeface="Arial"/>
            </a:endParaRPr>
          </a:p>
        </p:txBody>
      </p:sp>
      <p:sp>
        <p:nvSpPr>
          <p:cNvPr id="665" name="Google Shape;665;p28">
            <a:extLst>
              <a:ext uri="{FF2B5EF4-FFF2-40B4-BE49-F238E27FC236}">
                <a16:creationId xmlns:a16="http://schemas.microsoft.com/office/drawing/2014/main" id="{EDFC4D5A-904B-7796-38C0-A9C53810CFD6}"/>
              </a:ext>
            </a:extLst>
          </p:cNvPr>
          <p:cNvSpPr txBox="1"/>
          <p:nvPr/>
        </p:nvSpPr>
        <p:spPr>
          <a:xfrm>
            <a:off x="691069" y="1082386"/>
            <a:ext cx="899519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Who is involved and how—National </a:t>
            </a:r>
            <a:r>
              <a:rPr lang="hu-HU" sz="2400" b="1" i="0" u="none" strike="noStrike" cap="none" dirty="0">
                <a:solidFill>
                  <a:schemeClr val="accent2"/>
                </a:solidFill>
                <a:latin typeface="Arial" panose="020B0604020202020204" pitchFamily="34" charset="0"/>
                <a:ea typeface="Arial Black"/>
                <a:cs typeface="Arial" panose="020B0604020202020204" pitchFamily="34" charset="0"/>
                <a:sym typeface="Arial Black"/>
              </a:rPr>
              <a:t>Coalition members</a:t>
            </a:r>
            <a:endParaRPr sz="2400" b="1" i="0" u="none" strike="noStrike" cap="none" dirty="0">
              <a:solidFill>
                <a:srgbClr val="AD2D67"/>
              </a:solidFill>
              <a:latin typeface="Arial" panose="020B0604020202020204" pitchFamily="34" charset="0"/>
              <a:ea typeface="Arial Black"/>
              <a:cs typeface="Arial" panose="020B0604020202020204" pitchFamily="34" charset="0"/>
              <a:sym typeface="Arial Black"/>
            </a:endParaRPr>
          </a:p>
        </p:txBody>
      </p:sp>
      <p:pic>
        <p:nvPicPr>
          <p:cNvPr id="668" name="Google Shape;668;p28">
            <a:extLst>
              <a:ext uri="{FF2B5EF4-FFF2-40B4-BE49-F238E27FC236}">
                <a16:creationId xmlns:a16="http://schemas.microsoft.com/office/drawing/2014/main" id="{537E400B-2997-4F42-6D10-04840A354B10}"/>
              </a:ext>
            </a:extLst>
          </p:cNvPr>
          <p:cNvPicPr preferRelativeResize="0"/>
          <p:nvPr/>
        </p:nvPicPr>
        <p:blipFill rotWithShape="1">
          <a:blip r:embed="rId3">
            <a:alphaModFix/>
          </a:blip>
          <a:srcRect/>
          <a:stretch/>
        </p:blipFill>
        <p:spPr>
          <a:xfrm>
            <a:off x="691069" y="1728826"/>
            <a:ext cx="1833385" cy="1715104"/>
          </a:xfrm>
          <a:prstGeom prst="rect">
            <a:avLst/>
          </a:prstGeom>
          <a:noFill/>
          <a:ln>
            <a:noFill/>
          </a:ln>
        </p:spPr>
      </p:pic>
      <p:sp>
        <p:nvSpPr>
          <p:cNvPr id="669" name="Google Shape;669;p28">
            <a:extLst>
              <a:ext uri="{FF2B5EF4-FFF2-40B4-BE49-F238E27FC236}">
                <a16:creationId xmlns:a16="http://schemas.microsoft.com/office/drawing/2014/main" id="{C76970BC-41A6-1A2A-3AB2-B015252967F9}"/>
              </a:ext>
            </a:extLst>
          </p:cNvPr>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53</a:t>
            </a:fld>
            <a:endParaRPr>
              <a:latin typeface="Arial" panose="020B0604020202020204" pitchFamily="34" charset="0"/>
              <a:cs typeface="Arial" panose="020B0604020202020204" pitchFamily="34" charset="0"/>
            </a:endParaRPr>
          </a:p>
        </p:txBody>
      </p:sp>
      <p:sp>
        <p:nvSpPr>
          <p:cNvPr id="3" name="Google Shape;474;p18">
            <a:extLst>
              <a:ext uri="{FF2B5EF4-FFF2-40B4-BE49-F238E27FC236}">
                <a16:creationId xmlns:a16="http://schemas.microsoft.com/office/drawing/2014/main" id="{91650C7C-CFFE-9321-9BBE-1F293CC4AFF2}"/>
              </a:ext>
            </a:extLst>
          </p:cNvPr>
          <p:cNvSpPr txBox="1"/>
          <p:nvPr/>
        </p:nvSpPr>
        <p:spPr>
          <a:xfrm>
            <a:off x="385010" y="221196"/>
            <a:ext cx="11150515" cy="830956"/>
          </a:xfrm>
          <a:prstGeom prst="rect">
            <a:avLst/>
          </a:prstGeom>
          <a:noFill/>
          <a:ln>
            <a:noFill/>
          </a:ln>
        </p:spPr>
        <p:txBody>
          <a:bodyPr spcFirstLastPara="1" wrap="square" lIns="91425" tIns="45700" rIns="91425" bIns="45700" anchor="t" anchorCtr="0">
            <a:spAutoFit/>
          </a:bodyPr>
          <a:lstStyle/>
          <a:p>
            <a:pPr>
              <a:buClr>
                <a:srgbClr val="000000"/>
              </a:buClr>
              <a:buSzPts val="2400"/>
            </a:pPr>
            <a:endParaRPr lang="hu-HU" sz="2400" b="1" dirty="0">
              <a:solidFill>
                <a:schemeClr val="accent2"/>
              </a:solidFill>
              <a:latin typeface="Arial" panose="020B0604020202020204" pitchFamily="34" charset="0"/>
              <a:cs typeface="Arial" panose="020B0604020202020204" pitchFamily="34" charset="0"/>
              <a:sym typeface="Arial Black"/>
            </a:endParaRPr>
          </a:p>
          <a:p>
            <a:pPr>
              <a:buClr>
                <a:srgbClr val="000000"/>
              </a:buClr>
              <a:buSzPts val="2400"/>
            </a:pPr>
            <a:r>
              <a:rPr lang="hu-HU" sz="2400" b="1" dirty="0">
                <a:solidFill>
                  <a:schemeClr val="accent2"/>
                </a:solidFill>
                <a:latin typeface="Arial" panose="020B0604020202020204" pitchFamily="34" charset="0"/>
                <a:cs typeface="Arial" panose="020B0604020202020204" pitchFamily="34" charset="0"/>
                <a:sym typeface="Arial Black"/>
              </a:rPr>
              <a:t>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Footer Placeholder 2">
            <a:extLst>
              <a:ext uri="{FF2B5EF4-FFF2-40B4-BE49-F238E27FC236}">
                <a16:creationId xmlns:a16="http://schemas.microsoft.com/office/drawing/2014/main" id="{E050CB9F-F2E2-733B-0215-EA3B6098A7C0}"/>
              </a:ext>
            </a:extLst>
          </p:cNvPr>
          <p:cNvSpPr>
            <a:spLocks noGrp="1"/>
          </p:cNvSpPr>
          <p:nvPr>
            <p:ph type="ftr" idx="11"/>
          </p:nvPr>
        </p:nvSpPr>
        <p:spPr>
          <a:xfrm>
            <a:off x="731474" y="6349271"/>
            <a:ext cx="5219751" cy="365125"/>
          </a:xfrm>
        </p:spPr>
        <p:txBody>
          <a:bodyPr/>
          <a:lstStyle/>
          <a:p>
            <a:r>
              <a:rPr lang="en-GB" dirty="0">
                <a:latin typeface="Arial" panose="020B0604020202020204" pitchFamily="34" charset="0"/>
                <a:cs typeface="Arial" panose="020B0604020202020204" pitchFamily="34" charset="0"/>
              </a:rPr>
              <a:t>Workshop in a BOX I  Prepared by We-fi </a:t>
            </a:r>
          </a:p>
        </p:txBody>
      </p:sp>
      <p:pic>
        <p:nvPicPr>
          <p:cNvPr id="2" name="Google Shape;228;p1" descr="A logo with text on it&#10;&#10;Description automatically generated">
            <a:extLst>
              <a:ext uri="{FF2B5EF4-FFF2-40B4-BE49-F238E27FC236}">
                <a16:creationId xmlns:a16="http://schemas.microsoft.com/office/drawing/2014/main" id="{3253E4F6-6A64-B238-FE13-907267B23186}"/>
              </a:ext>
            </a:extLst>
          </p:cNvPr>
          <p:cNvPicPr preferRelativeResize="0"/>
          <p:nvPr/>
        </p:nvPicPr>
        <p:blipFill rotWithShape="1">
          <a:blip r:embed="rId4">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90EDBD58-1777-22B4-F606-0B75D1414EEA}"/>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a:solidFill>
                  <a:schemeClr val="accent2"/>
                </a:solidFill>
                <a:latin typeface="Arial" panose="020B0604020202020204" pitchFamily="34" charset="0"/>
                <a:cs typeface="Arial" panose="020B0604020202020204" pitchFamily="34" charset="0"/>
                <a:sym typeface="Arial Black"/>
              </a:rPr>
              <a:t>Roles and responsibilities – RECAP</a:t>
            </a:r>
            <a:endParaRPr lang="en-US" sz="2000" b="1" dirty="0">
              <a:solidFill>
                <a:schemeClr val="accent2"/>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305879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48DC9E69-8E6F-BDCE-079B-FAAC9E59FF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154E6D-68F5-D955-8755-9EAF4232A0C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54</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362288B-E4A5-CB56-6F8C-C3CD23FF6B32}"/>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50E4BCD9-D7BE-06A0-473C-A5CB79E0179B}"/>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1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high-level, long-term role </a:t>
            </a:r>
            <a:r>
              <a:rPr lang="hu-HU" sz="2400" b="1" dirty="0">
                <a:solidFill>
                  <a:schemeClr val="accent1"/>
                </a:solidFill>
              </a:rPr>
              <a:t>should</a:t>
            </a:r>
            <a:r>
              <a:rPr lang="en-US" sz="2400" b="1" dirty="0">
                <a:solidFill>
                  <a:schemeClr val="accent1"/>
                </a:solidFill>
              </a:rPr>
              <a:t> [</a:t>
            </a:r>
            <a:r>
              <a:rPr lang="hu-HU" sz="2400" b="1" dirty="0">
                <a:solidFill>
                  <a:schemeClr val="accent1"/>
                </a:solidFill>
              </a:rPr>
              <a:t>Institution</a:t>
            </a:r>
            <a:r>
              <a:rPr lang="en-US" sz="2400" b="1" dirty="0">
                <a:solidFill>
                  <a:schemeClr val="accent1"/>
                </a:solidFill>
              </a:rPr>
              <a:t>]</a:t>
            </a:r>
            <a:r>
              <a:rPr lang="hu-HU" sz="2400" b="1" dirty="0">
                <a:solidFill>
                  <a:schemeClr val="accent1"/>
                </a:solidFill>
              </a:rPr>
              <a:t>, as</a:t>
            </a:r>
            <a:r>
              <a:rPr lang="en-US" sz="2400" b="1" dirty="0">
                <a:solidFill>
                  <a:schemeClr val="accent1"/>
                </a:solidFill>
              </a:rPr>
              <a:t> the Coordinator play in promoting support for WMSMEs in [Country] ? </a:t>
            </a:r>
          </a:p>
        </p:txBody>
      </p:sp>
      <p:sp>
        <p:nvSpPr>
          <p:cNvPr id="12" name="Content Placeholder 2">
            <a:extLst>
              <a:ext uri="{FF2B5EF4-FFF2-40B4-BE49-F238E27FC236}">
                <a16:creationId xmlns:a16="http://schemas.microsoft.com/office/drawing/2014/main" id="{2E660995-A69F-63AC-A2DA-2CCCB737E362}"/>
              </a:ext>
            </a:extLst>
          </p:cNvPr>
          <p:cNvSpPr>
            <a:spLocks noGrp="1"/>
          </p:cNvSpPr>
          <p:nvPr/>
        </p:nvSpPr>
        <p:spPr bwMode="auto">
          <a:xfrm>
            <a:off x="838106" y="2871555"/>
            <a:ext cx="11037061" cy="348479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83820">
              <a:spcAft>
                <a:spcPts val="1200"/>
              </a:spcAft>
            </a:pPr>
            <a:r>
              <a:rPr lang="hu-HU" sz="1600" i="1" dirty="0">
                <a:solidFill>
                  <a:schemeClr val="bg2"/>
                </a:solidFill>
              </a:rPr>
              <a:t>T</a:t>
            </a:r>
            <a:r>
              <a:rPr lang="en-US" sz="1600" i="1" dirty="0">
                <a:solidFill>
                  <a:schemeClr val="bg2"/>
                </a:solidFill>
              </a:rPr>
              <a:t>he National Coordinator, [NAME, TITLE, ORGANIZATION], will oversee activities related to implementing the Code in [COUNTRY]. By leveraging their network and insights gained from working groups, they can advocate for actions that address both the objectives of the Code and the gender financing gap. Over time, the National Coordinator is expected to serve as a central entity for guiding </a:t>
            </a:r>
            <a:r>
              <a:rPr lang="hu-HU" sz="1600" i="1" dirty="0">
                <a:solidFill>
                  <a:schemeClr val="bg2"/>
                </a:solidFill>
              </a:rPr>
              <a:t>FSPs </a:t>
            </a:r>
            <a:r>
              <a:rPr lang="en-US" sz="1600" i="1" dirty="0">
                <a:solidFill>
                  <a:schemeClr val="bg2"/>
                </a:solidFill>
              </a:rPr>
              <a:t>on advancing the WMSME financing agenda. </a:t>
            </a:r>
            <a:r>
              <a:rPr lang="hu-HU" sz="1600" i="1" dirty="0">
                <a:solidFill>
                  <a:schemeClr val="bg2"/>
                </a:solidFill>
              </a:rPr>
              <a:t>T</a:t>
            </a:r>
            <a:r>
              <a:rPr lang="en-US" sz="1600" i="1" dirty="0">
                <a:solidFill>
                  <a:schemeClr val="bg2"/>
                </a:solidFill>
              </a:rPr>
              <a:t>hey will lead on: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Promoting and coordinating collective action and learning across Code signatories 7 and ecosystem partners.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Promoting coordination and peer learning with other Code countries, including by ensuring national coalition members participate in the global WE Finance Code Community of Champions.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Overseeing the development of the annual report that shares key outcomes from the Code: financing to WMSMEs ($$ volume and % share of total), actions taken by signatories to support WMSMEs, and # of signatories across key sectors. </a:t>
            </a:r>
            <a:endParaRPr lang="hu-HU" sz="1600" i="1" dirty="0">
              <a:solidFill>
                <a:schemeClr val="bg2"/>
              </a:solidFill>
              <a:cs typeface="Arial"/>
            </a:endParaRPr>
          </a:p>
          <a:p>
            <a:pPr marL="264795" indent="-180975">
              <a:spcAft>
                <a:spcPts val="0"/>
              </a:spcAft>
              <a:buFont typeface="Arial" panose="020B0604020202020204" pitchFamily="34" charset="0"/>
              <a:buChar char="•"/>
            </a:pPr>
            <a:r>
              <a:rPr lang="en-US" sz="1600" i="1" dirty="0">
                <a:solidFill>
                  <a:schemeClr val="bg2"/>
                </a:solidFill>
              </a:rPr>
              <a:t>Identifying opportunities or barriers related to multilateral development bank financing.</a:t>
            </a:r>
            <a:endParaRPr lang="en-US" sz="16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A7C319BF-3448-224B-0A5B-F52023D12F2F}"/>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0A448C0A-C4BF-66E8-BAA4-48FBB9978F75}"/>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Tree>
    <p:extLst>
      <p:ext uri="{BB962C8B-B14F-4D97-AF65-F5344CB8AC3E}">
        <p14:creationId xmlns:p14="http://schemas.microsoft.com/office/powerpoint/2010/main" val="16956224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D778CF64-EB4F-F18D-4F76-12E2BAF31C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F3AF1-134A-D2CA-18C2-5183C166125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55</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EF6E494-901F-AE4D-55DB-A3043400A707}"/>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92728C99-B4DF-52B0-2E8E-3235B6567026}"/>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1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high-level, long-term role </a:t>
            </a:r>
            <a:r>
              <a:rPr lang="hu-HU" sz="2400" b="1" dirty="0">
                <a:solidFill>
                  <a:schemeClr val="accent1"/>
                </a:solidFill>
              </a:rPr>
              <a:t>should</a:t>
            </a:r>
            <a:r>
              <a:rPr lang="en-US" sz="2400" b="1" dirty="0">
                <a:solidFill>
                  <a:schemeClr val="accent1"/>
                </a:solidFill>
              </a:rPr>
              <a:t> [</a:t>
            </a:r>
            <a:r>
              <a:rPr lang="hu-HU" sz="2400" b="1" dirty="0">
                <a:solidFill>
                  <a:schemeClr val="accent1"/>
                </a:solidFill>
              </a:rPr>
              <a:t>Institution</a:t>
            </a:r>
            <a:r>
              <a:rPr lang="en-US" sz="2400" b="1" dirty="0">
                <a:solidFill>
                  <a:schemeClr val="accent1"/>
                </a:solidFill>
              </a:rPr>
              <a:t>]</a:t>
            </a:r>
            <a:r>
              <a:rPr lang="hu-HU" sz="2400" b="1" dirty="0">
                <a:solidFill>
                  <a:schemeClr val="accent1"/>
                </a:solidFill>
              </a:rPr>
              <a:t>, as</a:t>
            </a:r>
            <a:r>
              <a:rPr lang="en-US" sz="2400" b="1" dirty="0">
                <a:solidFill>
                  <a:schemeClr val="accent1"/>
                </a:solidFill>
              </a:rPr>
              <a:t> the Coordinator play in promoting support for WMSMEs in [Country] ? </a:t>
            </a:r>
          </a:p>
        </p:txBody>
      </p:sp>
      <p:sp>
        <p:nvSpPr>
          <p:cNvPr id="12" name="Content Placeholder 2">
            <a:extLst>
              <a:ext uri="{FF2B5EF4-FFF2-40B4-BE49-F238E27FC236}">
                <a16:creationId xmlns:a16="http://schemas.microsoft.com/office/drawing/2014/main" id="{A74DAAE6-3963-3C63-8204-766348EEF7A5}"/>
              </a:ext>
            </a:extLst>
          </p:cNvPr>
          <p:cNvSpPr>
            <a:spLocks noGrp="1"/>
          </p:cNvSpPr>
          <p:nvPr/>
        </p:nvSpPr>
        <p:spPr bwMode="auto">
          <a:xfrm>
            <a:off x="838106" y="2871555"/>
            <a:ext cx="11037061" cy="348479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84138">
              <a:spcAft>
                <a:spcPts val="1200"/>
              </a:spcAft>
            </a:pPr>
            <a:endParaRPr lang="en-US" sz="1600" i="1" dirty="0">
              <a:solidFill>
                <a:schemeClr val="bg2"/>
              </a:solidFill>
            </a:endParaRPr>
          </a:p>
        </p:txBody>
      </p:sp>
      <p:pic>
        <p:nvPicPr>
          <p:cNvPr id="2" name="Google Shape;228;p1" descr="A logo with text on it&#10;&#10;Description automatically generated">
            <a:extLst>
              <a:ext uri="{FF2B5EF4-FFF2-40B4-BE49-F238E27FC236}">
                <a16:creationId xmlns:a16="http://schemas.microsoft.com/office/drawing/2014/main" id="{784AF576-8CC1-F7C2-9018-AA515157619B}"/>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8676F7B4-8442-A0CD-676F-9DC1B2B070CC}"/>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19025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9E487443-4C28-397F-8981-EFF71720E63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6C6D81-8ABB-0C9F-A368-222A161B1E8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56</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138B86F3-E350-D0E0-342F-EC52A6421963}"/>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1FC21E4D-FF17-695E-82B5-EBFD9ABEACA8}"/>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2</a:t>
            </a:r>
            <a:r>
              <a:rPr lang="en-EC" sz="2400" b="1" dirty="0">
                <a:solidFill>
                  <a:schemeClr val="accent1"/>
                </a:solidFill>
              </a:rPr>
              <a:t>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specific responsibilities related to Code Implementation </a:t>
            </a:r>
            <a:r>
              <a:rPr lang="hu-HU" sz="2400" b="1" dirty="0">
                <a:solidFill>
                  <a:schemeClr val="accent1"/>
                </a:solidFill>
              </a:rPr>
              <a:t>should</a:t>
            </a:r>
            <a:r>
              <a:rPr lang="en-US" sz="2400" b="1" dirty="0">
                <a:solidFill>
                  <a:schemeClr val="accent1"/>
                </a:solidFill>
              </a:rPr>
              <a:t> [</a:t>
            </a:r>
            <a:r>
              <a:rPr lang="hu-HU" sz="2400" b="1" dirty="0">
                <a:solidFill>
                  <a:schemeClr val="accent1"/>
                </a:solidFill>
              </a:rPr>
              <a:t>Institution</a:t>
            </a:r>
            <a:r>
              <a:rPr lang="en-US" sz="2400" b="1" dirty="0">
                <a:solidFill>
                  <a:schemeClr val="accent1"/>
                </a:solidFill>
              </a:rPr>
              <a:t>]</a:t>
            </a:r>
            <a:r>
              <a:rPr lang="hu-HU" sz="2400" b="1" dirty="0">
                <a:solidFill>
                  <a:schemeClr val="accent1"/>
                </a:solidFill>
              </a:rPr>
              <a:t>, as</a:t>
            </a:r>
            <a:r>
              <a:rPr lang="en-US" sz="2400" b="1" dirty="0">
                <a:solidFill>
                  <a:schemeClr val="accent1"/>
                </a:solidFill>
              </a:rPr>
              <a:t> the Coordinator oversee during the first 1-3 years?</a:t>
            </a:r>
          </a:p>
        </p:txBody>
      </p:sp>
      <p:sp>
        <p:nvSpPr>
          <p:cNvPr id="12" name="Content Placeholder 2">
            <a:extLst>
              <a:ext uri="{FF2B5EF4-FFF2-40B4-BE49-F238E27FC236}">
                <a16:creationId xmlns:a16="http://schemas.microsoft.com/office/drawing/2014/main" id="{7895D3A8-52F3-E8BF-6EBE-E142A4A13A3E}"/>
              </a:ext>
            </a:extLst>
          </p:cNvPr>
          <p:cNvSpPr>
            <a:spLocks noGrp="1"/>
          </p:cNvSpPr>
          <p:nvPr/>
        </p:nvSpPr>
        <p:spPr bwMode="auto">
          <a:xfrm>
            <a:off x="838106" y="2871555"/>
            <a:ext cx="11037061" cy="348479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83820">
              <a:spcAft>
                <a:spcPts val="1200"/>
              </a:spcAft>
            </a:pPr>
            <a:r>
              <a:rPr lang="en-US" sz="1600" i="1" dirty="0">
                <a:solidFill>
                  <a:schemeClr val="bg2"/>
                </a:solidFill>
              </a:rPr>
              <a:t>Over the next two years, the Coordinator will maintain final oversight over the decisions made by the National WE Finance Code  Committee and help to keep the project on track from planning, to launching the Code, to tracking and reporting progress. </a:t>
            </a:r>
            <a:endParaRPr lang="hu-HU" sz="1600" i="1" dirty="0">
              <a:solidFill>
                <a:schemeClr val="bg2"/>
              </a:solidFill>
              <a:cs typeface="Arial"/>
            </a:endParaRPr>
          </a:p>
          <a:p>
            <a:pPr marL="83820">
              <a:spcAft>
                <a:spcPts val="0"/>
              </a:spcAft>
            </a:pPr>
            <a:r>
              <a:rPr lang="en-US" sz="1600" i="1" dirty="0">
                <a:solidFill>
                  <a:schemeClr val="bg2"/>
                </a:solidFill>
              </a:rPr>
              <a:t>• Organizing National WE Finance Code  Committee meetings on a regular basis</a:t>
            </a:r>
            <a:endParaRPr lang="hu-HU" sz="1600" i="1" dirty="0">
              <a:solidFill>
                <a:schemeClr val="bg2"/>
              </a:solidFill>
              <a:cs typeface="Arial"/>
            </a:endParaRPr>
          </a:p>
          <a:p>
            <a:pPr marL="83820">
              <a:spcAft>
                <a:spcPts val="0"/>
              </a:spcAft>
            </a:pPr>
            <a:r>
              <a:rPr lang="en-US" sz="1600" i="1" dirty="0">
                <a:solidFill>
                  <a:schemeClr val="bg2"/>
                </a:solidFill>
              </a:rPr>
              <a:t>• Tracking progress on key milestones in the Code implementation plan</a:t>
            </a:r>
            <a:endParaRPr lang="hu-HU" sz="1600" i="1" dirty="0">
              <a:solidFill>
                <a:schemeClr val="bg2"/>
              </a:solidFill>
              <a:cs typeface="Arial"/>
            </a:endParaRPr>
          </a:p>
          <a:p>
            <a:pPr marL="83820">
              <a:spcAft>
                <a:spcPts val="0"/>
              </a:spcAft>
            </a:pPr>
            <a:r>
              <a:rPr lang="en-US" sz="1600" i="1" dirty="0">
                <a:solidFill>
                  <a:schemeClr val="bg2"/>
                </a:solidFill>
              </a:rPr>
              <a:t>• Maintaining and updating the list of signatories</a:t>
            </a:r>
            <a:endParaRPr lang="hu-HU" sz="1600" i="1" dirty="0">
              <a:solidFill>
                <a:schemeClr val="bg2"/>
              </a:solidFill>
              <a:cs typeface="Arial"/>
            </a:endParaRPr>
          </a:p>
          <a:p>
            <a:pPr marL="83820">
              <a:spcAft>
                <a:spcPts val="0"/>
              </a:spcAft>
            </a:pPr>
            <a:r>
              <a:rPr lang="en-US" sz="1600" i="1" dirty="0">
                <a:solidFill>
                  <a:schemeClr val="bg2"/>
                </a:solidFill>
              </a:rPr>
              <a:t>• Tracking signatories’ progress on each of their action commitments</a:t>
            </a:r>
            <a:endParaRPr lang="hu-HU" sz="1600" i="1" dirty="0">
              <a:solidFill>
                <a:schemeClr val="bg2"/>
              </a:solidFill>
              <a:cs typeface="Arial"/>
            </a:endParaRPr>
          </a:p>
          <a:p>
            <a:pPr marL="83820">
              <a:spcAft>
                <a:spcPts val="0"/>
              </a:spcAft>
            </a:pPr>
            <a:r>
              <a:rPr lang="en-US" sz="1600" i="1" dirty="0">
                <a:solidFill>
                  <a:schemeClr val="bg2"/>
                </a:solidFill>
              </a:rPr>
              <a:t>• Ensuring national and global reporting process is in place</a:t>
            </a:r>
            <a:endParaRPr lang="hu-HU" sz="1600" i="1" dirty="0">
              <a:solidFill>
                <a:schemeClr val="bg2"/>
              </a:solidFill>
              <a:cs typeface="Arial"/>
            </a:endParaRPr>
          </a:p>
          <a:p>
            <a:pPr marL="83820">
              <a:spcAft>
                <a:spcPts val="0"/>
              </a:spcAft>
            </a:pPr>
            <a:r>
              <a:rPr lang="en-US" sz="1600" i="1" dirty="0">
                <a:solidFill>
                  <a:schemeClr val="bg2"/>
                </a:solidFill>
              </a:rPr>
              <a:t>• Managing communications with international stakeholders, Implementing Partners, </a:t>
            </a:r>
            <a:r>
              <a:rPr lang="en-US" sz="1600" i="1" dirty="0" err="1">
                <a:solidFill>
                  <a:schemeClr val="bg2"/>
                </a:solidFill>
              </a:rPr>
              <a:t>WeFi</a:t>
            </a:r>
            <a:r>
              <a:rPr lang="en-US" sz="1600" i="1" dirty="0">
                <a:solidFill>
                  <a:schemeClr val="bg2"/>
                </a:solidFill>
              </a:rPr>
              <a:t> Secretariat and OECD (for global reporting)</a:t>
            </a:r>
            <a:endParaRPr lang="hu-HU" sz="1600" i="1" dirty="0">
              <a:solidFill>
                <a:schemeClr val="bg2"/>
              </a:solidFill>
              <a:cs typeface="Arial"/>
            </a:endParaRPr>
          </a:p>
          <a:p>
            <a:pPr marL="83820">
              <a:spcAft>
                <a:spcPts val="0"/>
              </a:spcAft>
            </a:pPr>
            <a:r>
              <a:rPr lang="en-US" sz="1600" i="1" dirty="0">
                <a:solidFill>
                  <a:schemeClr val="bg2"/>
                </a:solidFill>
              </a:rPr>
              <a:t>• Integrating feedback from women entrepreneurs as represented by [NAME of Business Association (s)] or women entrepreneurs Advisory Council in Code design and implementation. </a:t>
            </a:r>
            <a:endParaRPr lang="en-US" sz="16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CB62D22F-57BF-58B3-A491-0715C06B8B8F}"/>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753976CA-5C2F-A2B0-00AB-4F56524B5C30}"/>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Tree>
    <p:extLst>
      <p:ext uri="{BB962C8B-B14F-4D97-AF65-F5344CB8AC3E}">
        <p14:creationId xmlns:p14="http://schemas.microsoft.com/office/powerpoint/2010/main" val="1386884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3B0F4A71-F614-02D2-821C-4FAFBDE09F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360430-7264-5373-89CF-F8A53DDC077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57</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4EFAD7D0-21B5-2D81-4FC8-B710DC8FAA0E}"/>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0616B20C-6973-0E49-0EB9-EDC4DEDBD99B}"/>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2</a:t>
            </a:r>
            <a:r>
              <a:rPr lang="en-EC" sz="2400" b="1" dirty="0">
                <a:solidFill>
                  <a:schemeClr val="accent1"/>
                </a:solidFill>
              </a:rPr>
              <a:t>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specific responsibilities related to Code Implementation </a:t>
            </a:r>
            <a:r>
              <a:rPr lang="hu-HU" sz="2400" b="1" dirty="0">
                <a:solidFill>
                  <a:schemeClr val="accent1"/>
                </a:solidFill>
              </a:rPr>
              <a:t>should</a:t>
            </a:r>
            <a:r>
              <a:rPr lang="en-US" sz="2400" b="1" dirty="0">
                <a:solidFill>
                  <a:schemeClr val="accent1"/>
                </a:solidFill>
              </a:rPr>
              <a:t> [</a:t>
            </a:r>
            <a:r>
              <a:rPr lang="hu-HU" sz="2400" b="1" dirty="0">
                <a:solidFill>
                  <a:schemeClr val="accent1"/>
                </a:solidFill>
              </a:rPr>
              <a:t>Institution</a:t>
            </a:r>
            <a:r>
              <a:rPr lang="en-US" sz="2400" b="1" dirty="0">
                <a:solidFill>
                  <a:schemeClr val="accent1"/>
                </a:solidFill>
              </a:rPr>
              <a:t>]</a:t>
            </a:r>
            <a:r>
              <a:rPr lang="hu-HU" sz="2400" b="1" dirty="0">
                <a:solidFill>
                  <a:schemeClr val="accent1"/>
                </a:solidFill>
              </a:rPr>
              <a:t>, as</a:t>
            </a:r>
            <a:r>
              <a:rPr lang="en-US" sz="2400" b="1" dirty="0">
                <a:solidFill>
                  <a:schemeClr val="accent1"/>
                </a:solidFill>
              </a:rPr>
              <a:t> the Coordinator oversee during the first 1-3 years?</a:t>
            </a:r>
          </a:p>
        </p:txBody>
      </p:sp>
      <p:sp>
        <p:nvSpPr>
          <p:cNvPr id="12" name="Content Placeholder 2">
            <a:extLst>
              <a:ext uri="{FF2B5EF4-FFF2-40B4-BE49-F238E27FC236}">
                <a16:creationId xmlns:a16="http://schemas.microsoft.com/office/drawing/2014/main" id="{AE6D14AA-59BE-0051-669D-902F258BCF03}"/>
              </a:ext>
            </a:extLst>
          </p:cNvPr>
          <p:cNvSpPr>
            <a:spLocks noGrp="1"/>
          </p:cNvSpPr>
          <p:nvPr/>
        </p:nvSpPr>
        <p:spPr bwMode="auto">
          <a:xfrm>
            <a:off x="838106" y="2871555"/>
            <a:ext cx="11037061" cy="348479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14E32C1B-C835-A313-374A-FCF124C84214}"/>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0127F9C6-10C6-363E-DFE8-595E6DE15FDE}"/>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CCCCAAFC-C009-365F-742F-A5610E6C477E}"/>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466210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620F3B20-4946-41F1-9471-B894BDEED40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76A1B8-4D9C-3992-90C2-A68EACB3BD9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58</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217D022-4D1F-8C00-7BFF-D9BF0308EFBA}"/>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BEFD7982-4B3F-459E-3E2A-CC2A8C1BCED9}"/>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3</a:t>
            </a:r>
            <a:r>
              <a:rPr lang="en-EC" sz="2400" b="1" dirty="0">
                <a:solidFill>
                  <a:schemeClr val="accent1"/>
                </a:solidFill>
              </a:rPr>
              <a:t>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Which institutions </a:t>
            </a:r>
            <a:r>
              <a:rPr lang="hu-HU" sz="2400" b="1" dirty="0">
                <a:solidFill>
                  <a:schemeClr val="accent1"/>
                </a:solidFill>
              </a:rPr>
              <a:t>will be</a:t>
            </a:r>
            <a:r>
              <a:rPr lang="en-US" sz="2400" b="1" dirty="0">
                <a:solidFill>
                  <a:schemeClr val="accent1"/>
                </a:solidFill>
              </a:rPr>
              <a:t> involved in making key decisions in this phase, and what role will they play in designing, launching, and scaling the Code? </a:t>
            </a:r>
          </a:p>
        </p:txBody>
      </p:sp>
      <p:sp>
        <p:nvSpPr>
          <p:cNvPr id="12" name="Content Placeholder 2">
            <a:extLst>
              <a:ext uri="{FF2B5EF4-FFF2-40B4-BE49-F238E27FC236}">
                <a16:creationId xmlns:a16="http://schemas.microsoft.com/office/drawing/2014/main" id="{EA08ACEF-2416-C596-1C6F-253165A0A7F8}"/>
              </a:ext>
            </a:extLst>
          </p:cNvPr>
          <p:cNvSpPr>
            <a:spLocks noGrp="1"/>
          </p:cNvSpPr>
          <p:nvPr/>
        </p:nvSpPr>
        <p:spPr bwMode="auto">
          <a:xfrm>
            <a:off x="838106" y="2871555"/>
            <a:ext cx="11037061" cy="348479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6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language</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266700" indent="-182245">
              <a:spcAft>
                <a:spcPts val="600"/>
              </a:spcAft>
              <a:buFont typeface="Arial" panose="020B0604020202020204" pitchFamily="34" charset="0"/>
              <a:buChar char="•"/>
            </a:pPr>
            <a:r>
              <a:rPr lang="en-US" sz="1400" i="1" dirty="0">
                <a:solidFill>
                  <a:schemeClr val="bg2"/>
                </a:solidFill>
              </a:rPr>
              <a:t>NAME, TITLE, ORGANIZATION, ROLE IN CODE i.e. Central Bank as the banking regulator will act as data aggregator for bank data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NAME, TITLE, ORGANIZATION, ROLE IN CODE i.e. Non-Bank Financial Services Regulator will act as data aggregator for non-bank financial services data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NAME, TITLE, ORGANIZATION, ROLE IN CODE i.e. Bankers Association will support the development of a national definition of WMSMEs, support members to report WMSME data and to design B2C strategies for WMSMEs.</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NAME, TITLE, ORGANIZATION, ROLE IN CODE i.e. Ministry of SMEs will support availability of non-financial services such as incubators, accelerators and trainings </a:t>
            </a:r>
            <a:r>
              <a:rPr lang="en-US" sz="1400" i="1" dirty="0" err="1">
                <a:solidFill>
                  <a:schemeClr val="bg2"/>
                </a:solidFill>
              </a:rPr>
              <a:t>etc</a:t>
            </a:r>
            <a:r>
              <a:rPr lang="en-US" sz="1400" i="1" dirty="0">
                <a:solidFill>
                  <a:schemeClr val="bg2"/>
                </a:solidFill>
              </a:rPr>
              <a:t> for WMSMEs</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NAME, TITLE, ORGANIZATION i.e. Businesswomen’s Association will support availability of non-financial services such as networking, coaching/mentoring and recommendations for policy enablers for WMSMEs</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NAME, TITLE, ORGANIZATION i.e. X Bank, as the largest SME lender in the country, will ear-mark $X Million for WMSMEs and integrate cash-flow based lending to its traditional SME lending approach to reach WMSMEs </a:t>
            </a:r>
            <a:endParaRPr lang="hu-HU" sz="1400" i="1" dirty="0">
              <a:solidFill>
                <a:schemeClr val="bg2"/>
              </a:solidFill>
              <a:cs typeface="Arial"/>
            </a:endParaRPr>
          </a:p>
          <a:p>
            <a:pPr marL="266700" indent="-182245">
              <a:spcAft>
                <a:spcPts val="600"/>
              </a:spcAft>
              <a:buFont typeface="Arial" panose="020B0604020202020204" pitchFamily="34" charset="0"/>
              <a:buChar char="•"/>
            </a:pPr>
            <a:r>
              <a:rPr lang="en-US" sz="1400" i="1" dirty="0">
                <a:solidFill>
                  <a:schemeClr val="bg2"/>
                </a:solidFill>
              </a:rPr>
              <a:t>NAME, TITLE, ORGANIZATION i.e. Y Bank, as the second largest SME lender in the country, will train and certify its front-line staff</a:t>
            </a:r>
            <a:endParaRPr lang="hu-HU" sz="14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3F29F34B-EAC7-B378-B26F-87F96053B63B}"/>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3E757F08-322C-762B-D717-18B0E282EDD8}"/>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Tree>
    <p:extLst>
      <p:ext uri="{BB962C8B-B14F-4D97-AF65-F5344CB8AC3E}">
        <p14:creationId xmlns:p14="http://schemas.microsoft.com/office/powerpoint/2010/main" val="1585564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AAECCD10-EE88-1CD3-12A2-F1512883997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70632A-3F9A-5C60-C3FF-063E67D670A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59</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C6BDD6D3-AE58-53DA-13D0-8E47B3AFE0CF}"/>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8F773ECD-901B-A369-5AE0-B289A03F546D}"/>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3</a:t>
            </a:r>
            <a:r>
              <a:rPr lang="en-EC" sz="2400" b="1" dirty="0">
                <a:solidFill>
                  <a:schemeClr val="accent1"/>
                </a:solidFill>
              </a:rPr>
              <a:t>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Which institutions </a:t>
            </a:r>
            <a:r>
              <a:rPr lang="hu-HU" sz="2400" b="1" dirty="0">
                <a:solidFill>
                  <a:schemeClr val="accent1"/>
                </a:solidFill>
              </a:rPr>
              <a:t>will be</a:t>
            </a:r>
            <a:r>
              <a:rPr lang="en-US" sz="2400" b="1" dirty="0">
                <a:solidFill>
                  <a:schemeClr val="accent1"/>
                </a:solidFill>
              </a:rPr>
              <a:t> involved in making key decisions in this phase, and what role will they play in designing, launching, and scaling the Code? </a:t>
            </a:r>
          </a:p>
        </p:txBody>
      </p:sp>
      <p:sp>
        <p:nvSpPr>
          <p:cNvPr id="12" name="Content Placeholder 2">
            <a:extLst>
              <a:ext uri="{FF2B5EF4-FFF2-40B4-BE49-F238E27FC236}">
                <a16:creationId xmlns:a16="http://schemas.microsoft.com/office/drawing/2014/main" id="{A3EAFDEC-68F6-FD21-7060-D53377B3BE2D}"/>
              </a:ext>
            </a:extLst>
          </p:cNvPr>
          <p:cNvSpPr>
            <a:spLocks noGrp="1"/>
          </p:cNvSpPr>
          <p:nvPr/>
        </p:nvSpPr>
        <p:spPr bwMode="auto">
          <a:xfrm>
            <a:off x="838106" y="2871555"/>
            <a:ext cx="11037061" cy="348479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600"/>
              </a:spcAft>
            </a:pPr>
            <a:endParaRPr lang="hu-HU" sz="1400" i="1" dirty="0">
              <a:solidFill>
                <a:schemeClr val="bg2"/>
              </a:solidFill>
            </a:endParaRPr>
          </a:p>
        </p:txBody>
      </p:sp>
      <p:pic>
        <p:nvPicPr>
          <p:cNvPr id="2" name="Google Shape;228;p1" descr="A logo with text on it&#10;&#10;Description automatically generated">
            <a:extLst>
              <a:ext uri="{FF2B5EF4-FFF2-40B4-BE49-F238E27FC236}">
                <a16:creationId xmlns:a16="http://schemas.microsoft.com/office/drawing/2014/main" id="{5BFFD811-4D6F-C7D3-AC27-4D969D7FFFC9}"/>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88C37BB7-9D23-7F5C-EF85-850E3D14D567}"/>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A2FD8305-F5B2-87E0-EDCC-B6E8533E4D87}"/>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255738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71EBE74C-D858-F552-4C17-1AE7980C129B}"/>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F709FF60-14F2-CBE2-35AB-79AC065BA455}"/>
              </a:ext>
            </a:extLst>
          </p:cNvPr>
          <p:cNvSpPr>
            <a:spLocks noGrp="1"/>
          </p:cNvSpPr>
          <p:nvPr>
            <p:ph type="body" idx="1"/>
          </p:nvPr>
        </p:nvSpPr>
        <p:spPr>
          <a:xfrm>
            <a:off x="489098" y="956566"/>
            <a:ext cx="11227981" cy="4455042"/>
          </a:xfrm>
        </p:spPr>
        <p:txBody>
          <a:bodyPr/>
          <a:lstStyle/>
          <a:p>
            <a:endParaRPr lang="hu-HU" sz="2400" b="1" kern="1200" dirty="0">
              <a:solidFill>
                <a:schemeClr val="accent2"/>
              </a:solidFill>
              <a:highlight>
                <a:srgbClr val="FFFF00"/>
              </a:highlight>
              <a:latin typeface="Arial" panose="020B0604020202020204" pitchFamily="34" charset="0"/>
              <a:ea typeface="+mn-ea"/>
              <a:cs typeface="Arial" panose="020B0604020202020204" pitchFamily="34" charset="0"/>
            </a:endParaRPr>
          </a:p>
          <a:p>
            <a:r>
              <a:rPr lang="hu-HU" b="1" kern="1200" dirty="0">
                <a:solidFill>
                  <a:schemeClr val="bg1"/>
                </a:solidFill>
                <a:latin typeface="Arial"/>
                <a:ea typeface="+mn-ea"/>
                <a:cs typeface="Arial"/>
              </a:rPr>
              <a:t>Session</a:t>
            </a:r>
            <a:r>
              <a:rPr lang="hu-HU" b="1" kern="1200" dirty="0">
                <a:solidFill>
                  <a:schemeClr val="bg1"/>
                </a:solidFill>
                <a:latin typeface="Arial"/>
                <a:cs typeface="Arial"/>
              </a:rPr>
              <a:t> I</a:t>
            </a:r>
            <a:endParaRPr lang="hu-HU" dirty="0">
              <a:solidFill>
                <a:schemeClr val="bg1"/>
              </a:solidFill>
              <a:latin typeface="Arial"/>
              <a:cs typeface="Arial"/>
            </a:endParaRPr>
          </a:p>
          <a:p>
            <a:endParaRPr lang="hu-HU" b="1" kern="1200" dirty="0">
              <a:solidFill>
                <a:schemeClr val="bg1"/>
              </a:solidFill>
              <a:latin typeface="Arial"/>
              <a:cs typeface="Arial"/>
            </a:endParaRPr>
          </a:p>
          <a:p>
            <a:r>
              <a:rPr lang="hu-HU" b="1" kern="1200" dirty="0" err="1">
                <a:solidFill>
                  <a:schemeClr val="bg1"/>
                </a:solidFill>
                <a:latin typeface="Arial"/>
                <a:cs typeface="Arial"/>
              </a:rPr>
              <a:t>Aligning</a:t>
            </a:r>
            <a:r>
              <a:rPr lang="hu-HU" b="1" kern="1200" dirty="0">
                <a:solidFill>
                  <a:schemeClr val="bg1"/>
                </a:solidFill>
                <a:latin typeface="Arial"/>
                <a:cs typeface="Arial"/>
              </a:rPr>
              <a:t> </a:t>
            </a:r>
            <a:r>
              <a:rPr lang="hu-HU" b="1" kern="1200" dirty="0" err="1">
                <a:solidFill>
                  <a:schemeClr val="bg1"/>
                </a:solidFill>
                <a:latin typeface="Arial"/>
                <a:cs typeface="Arial"/>
              </a:rPr>
              <a:t>on</a:t>
            </a:r>
            <a:r>
              <a:rPr lang="hu-HU" b="1" kern="1200" dirty="0">
                <a:solidFill>
                  <a:schemeClr val="bg1"/>
                </a:solidFill>
                <a:latin typeface="Arial"/>
                <a:cs typeface="Arial"/>
              </a:rPr>
              <a:t> </a:t>
            </a:r>
            <a:r>
              <a:rPr lang="hu-HU" b="1" kern="1200" dirty="0" err="1">
                <a:solidFill>
                  <a:schemeClr val="bg1"/>
                </a:solidFill>
                <a:latin typeface="Arial"/>
                <a:ea typeface="+mn-ea"/>
                <a:cs typeface="Arial"/>
              </a:rPr>
              <a:t>goals</a:t>
            </a:r>
            <a:r>
              <a:rPr lang="hu-HU" b="1" kern="1200" dirty="0">
                <a:solidFill>
                  <a:schemeClr val="bg1"/>
                </a:solidFill>
                <a:latin typeface="Arial"/>
                <a:ea typeface="+mn-ea"/>
                <a:cs typeface="Arial"/>
              </a:rPr>
              <a:t> </a:t>
            </a:r>
            <a:r>
              <a:rPr lang="hu-HU" b="1" kern="1200" dirty="0" err="1">
                <a:solidFill>
                  <a:schemeClr val="bg1"/>
                </a:solidFill>
                <a:latin typeface="Arial"/>
                <a:ea typeface="+mn-ea"/>
                <a:cs typeface="Arial"/>
              </a:rPr>
              <a:t>for</a:t>
            </a:r>
            <a:r>
              <a:rPr lang="hu-HU" b="1" kern="1200" dirty="0">
                <a:solidFill>
                  <a:schemeClr val="bg1"/>
                </a:solidFill>
                <a:latin typeface="Arial"/>
                <a:ea typeface="+mn-ea"/>
                <a:cs typeface="Arial"/>
              </a:rPr>
              <a:t> </a:t>
            </a:r>
            <a:r>
              <a:rPr lang="hu-HU" b="1" kern="1200" dirty="0" err="1">
                <a:solidFill>
                  <a:schemeClr val="bg1"/>
                </a:solidFill>
                <a:latin typeface="Arial"/>
                <a:ea typeface="+mn-ea"/>
                <a:cs typeface="Arial"/>
              </a:rPr>
              <a:t>the</a:t>
            </a:r>
            <a:r>
              <a:rPr lang="hu-HU" b="1" kern="1200" dirty="0">
                <a:solidFill>
                  <a:schemeClr val="bg1"/>
                </a:solidFill>
                <a:latin typeface="Arial"/>
                <a:ea typeface="+mn-ea"/>
                <a:cs typeface="Arial"/>
              </a:rPr>
              <a:t> National WE </a:t>
            </a:r>
            <a:r>
              <a:rPr lang="hu-HU" b="1" kern="1200" dirty="0" err="1">
                <a:solidFill>
                  <a:schemeClr val="bg1"/>
                </a:solidFill>
                <a:latin typeface="Arial"/>
                <a:ea typeface="+mn-ea"/>
                <a:cs typeface="Arial"/>
              </a:rPr>
              <a:t>Finance</a:t>
            </a:r>
            <a:r>
              <a:rPr lang="hu-HU" b="1" kern="1200" dirty="0">
                <a:solidFill>
                  <a:schemeClr val="bg1"/>
                </a:solidFill>
                <a:latin typeface="Arial"/>
                <a:ea typeface="+mn-ea"/>
                <a:cs typeface="Arial"/>
              </a:rPr>
              <a:t> </a:t>
            </a:r>
            <a:r>
              <a:rPr lang="hu-HU" b="1" kern="1200" dirty="0" err="1">
                <a:solidFill>
                  <a:schemeClr val="bg1"/>
                </a:solidFill>
                <a:latin typeface="Arial"/>
                <a:ea typeface="+mn-ea"/>
                <a:cs typeface="Arial"/>
              </a:rPr>
              <a:t>Code</a:t>
            </a:r>
            <a:endParaRPr lang="hu-HU" dirty="0">
              <a:solidFill>
                <a:schemeClr val="bg1"/>
              </a:solidFill>
              <a:latin typeface="Arial"/>
              <a:cs typeface="Arial"/>
            </a:endParaRPr>
          </a:p>
          <a:p>
            <a:endParaRPr lang="en-US" sz="36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endParaRPr lang="en-GB" sz="2400" kern="1200" dirty="0">
              <a:solidFill>
                <a:schemeClr val="accent6"/>
              </a:solidFill>
              <a:highlight>
                <a:srgbClr val="FFFF00"/>
              </a:highligh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245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BD7E8438-3B82-2F8B-CCA8-160788EEA54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56B663-0696-1721-E4FB-6F087FC48CE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60</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EA22269-6E02-D12E-8BF3-A645F47973D8}"/>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CDC0B5B9-3F44-FCCD-4922-2941056F80F7}"/>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4</a:t>
            </a:r>
            <a:r>
              <a:rPr lang="en-EC" sz="2400" b="1" dirty="0">
                <a:solidFill>
                  <a:schemeClr val="accent1"/>
                </a:solidFill>
              </a:rPr>
              <a:t>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is the overall remit of the national leadership team? What are the main goals it plans to achieve over the next years?</a:t>
            </a:r>
          </a:p>
        </p:txBody>
      </p:sp>
      <p:sp>
        <p:nvSpPr>
          <p:cNvPr id="12" name="Content Placeholder 2">
            <a:extLst>
              <a:ext uri="{FF2B5EF4-FFF2-40B4-BE49-F238E27FC236}">
                <a16:creationId xmlns:a16="http://schemas.microsoft.com/office/drawing/2014/main" id="{40728947-4DDA-7C67-4286-E524CB8F8E87}"/>
              </a:ext>
            </a:extLst>
          </p:cNvPr>
          <p:cNvSpPr>
            <a:spLocks noGrp="1"/>
          </p:cNvSpPr>
          <p:nvPr/>
        </p:nvSpPr>
        <p:spPr bwMode="auto">
          <a:xfrm>
            <a:off x="838107" y="2871556"/>
            <a:ext cx="11049093" cy="362493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2"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6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a:t>
            </a:r>
            <a:r>
              <a:rPr lang="hu-HU" sz="1800" b="1" i="1" dirty="0" err="1">
                <a:solidFill>
                  <a:schemeClr val="bg2"/>
                </a:solidFill>
              </a:rPr>
              <a:t>language</a:t>
            </a:r>
            <a:endParaRPr lang="hu-HU" sz="2000" b="1" i="1" dirty="0" err="1">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83820">
              <a:spcAft>
                <a:spcPts val="600"/>
              </a:spcAft>
            </a:pPr>
            <a:r>
              <a:rPr lang="en-US" sz="1600" b="1" dirty="0">
                <a:solidFill>
                  <a:schemeClr val="bg2"/>
                </a:solidFill>
              </a:rPr>
              <a:t>Year one goals: </a:t>
            </a:r>
            <a:endParaRPr lang="hu-HU" sz="1600" b="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1. Tailor the WE Finance Code to the national context and publish National Charter</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2. Develop annual Code Implementation Plan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3. Build the business and strategic case for financial institutions to participate in the Code by quantifying the opportunity (e.g. estimating additional revenue to be gained by increasing financing to WMSMEs) and communicating incentives for them to participate (e.g. reputational boost, portfolio loan guarantees, access to technical assistance, etc.)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4. Set up and identify leaders of Working Groups focused on key action areas:</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5. Gather demand-side data to understand the main constraints faced by WMSMEs and types of support that would benefit them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6. Introduce initial round of policy decisions, e.g., definition of WMSME, data circular, etc. </a:t>
            </a:r>
            <a:endParaRPr lang="hu-HU" sz="1200" i="1" dirty="0">
              <a:solidFill>
                <a:schemeClr val="bg2"/>
              </a:solidFill>
              <a:cs typeface="Arial"/>
            </a:endParaRPr>
          </a:p>
          <a:p>
            <a:pPr marL="266700" indent="-182245">
              <a:spcAft>
                <a:spcPts val="600"/>
              </a:spcAft>
              <a:buFont typeface="Arial" panose="020B0604020202020204" pitchFamily="34" charset="0"/>
              <a:buChar char="•"/>
            </a:pPr>
            <a:endParaRPr lang="hu-HU" sz="1200" i="1" dirty="0">
              <a:solidFill>
                <a:schemeClr val="bg2"/>
              </a:solidFill>
              <a:cs typeface="Arial"/>
            </a:endParaRPr>
          </a:p>
          <a:p>
            <a:pPr marL="266700" indent="-182245">
              <a:spcAft>
                <a:spcPts val="600"/>
              </a:spcAft>
              <a:buFont typeface="Arial" panose="020B0604020202020204" pitchFamily="34" charset="0"/>
              <a:buChar char="•"/>
            </a:pP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7. Socialize the mandatory key performance indicators (KPIs) and encouraged indicators (as decided by coalition/working groups)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8. Approve the reporting template developed by the national aggregator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9. Onboard first round of signatories</a:t>
            </a:r>
            <a:r>
              <a:rPr lang="hu-HU" sz="1200" i="1" dirty="0">
                <a:solidFill>
                  <a:schemeClr val="bg2"/>
                </a:solidFill>
              </a:rPr>
              <a:t>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hu-HU" sz="1200" i="1" dirty="0">
                <a:solidFill>
                  <a:schemeClr val="bg2"/>
                </a:solidFill>
              </a:rPr>
              <a:t>10. </a:t>
            </a:r>
            <a:r>
              <a:rPr lang="en-US" sz="1200" i="1" dirty="0">
                <a:solidFill>
                  <a:schemeClr val="bg2"/>
                </a:solidFill>
              </a:rPr>
              <a:t>Integrate Working Group recommendations into the Code implementation plan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11. Develop and publish national Inception Report (a first-year report detailing progress towards Goals outlined in Section 2.2, e.g. # of signatories per sector, and Section 3.3, e.g. national WMSME definition(s) established by Working Group(s), incremental actions defined and those already taken by signatories, </a:t>
            </a:r>
            <a:r>
              <a:rPr lang="en-US" sz="1200" i="1" dirty="0" err="1">
                <a:solidFill>
                  <a:schemeClr val="bg2"/>
                </a:solidFill>
              </a:rPr>
              <a:t>etc</a:t>
            </a:r>
            <a:r>
              <a:rPr lang="en-US" sz="1200" i="1" dirty="0">
                <a:solidFill>
                  <a:schemeClr val="bg2"/>
                </a:solidFill>
              </a:rPr>
              <a:t>). based first year of activities) 12. Provide updates for the Global Code reporting</a:t>
            </a:r>
            <a:endParaRPr lang="hu-HU" sz="1200" b="1" i="1" dirty="0">
              <a:solidFill>
                <a:schemeClr val="bg2"/>
              </a:solidFill>
              <a:cs typeface="Arial"/>
            </a:endParaRPr>
          </a:p>
          <a:p>
            <a:pPr marL="83820">
              <a:spcAft>
                <a:spcPts val="600"/>
              </a:spcAft>
            </a:pPr>
            <a:r>
              <a:rPr lang="en-US" sz="1600" b="1" i="1" dirty="0">
                <a:solidFill>
                  <a:schemeClr val="bg2"/>
                </a:solidFill>
              </a:rPr>
              <a:t>Year 2 goals: </a:t>
            </a:r>
            <a:endParaRPr lang="hu-HU" sz="1600" b="1" i="1" dirty="0">
              <a:solidFill>
                <a:schemeClr val="bg2"/>
              </a:solidFill>
              <a:cs typeface="Arial"/>
            </a:endParaRPr>
          </a:p>
          <a:p>
            <a:pPr marL="266700" indent="-182245">
              <a:spcAft>
                <a:spcPts val="600"/>
              </a:spcAft>
              <a:buFont typeface="Arial" panose="020B0604020202020204" pitchFamily="34" charset="0"/>
              <a:buChar char="•"/>
            </a:pPr>
            <a:r>
              <a:rPr lang="en-US" sz="1200" i="1" dirty="0">
                <a:solidFill>
                  <a:schemeClr val="bg2"/>
                </a:solidFill>
              </a:rPr>
              <a:t>1. Build national dashboard visualizing WMSME data findings 2. Expand # of signatories, including by adding new FI types 3. Ensure reporting of aggregate national figures to OECD</a:t>
            </a:r>
            <a:endParaRPr lang="hu-HU" sz="18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AD543CB2-317A-FA2E-A4C8-C38D903DAE6B}"/>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3B998109-B0A1-0736-418C-6F3872B76CC8}"/>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Tree>
    <p:extLst>
      <p:ext uri="{BB962C8B-B14F-4D97-AF65-F5344CB8AC3E}">
        <p14:creationId xmlns:p14="http://schemas.microsoft.com/office/powerpoint/2010/main" val="2980334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DEBAB334-105D-BA06-2482-5A3755F335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619AE6-45F9-7D03-4D2A-B730B10510C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61</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0D00E06-5F8E-F807-5AB1-47BC1DEA1E69}"/>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34BA3DE8-7BEB-DF24-77EE-F1C3F16B6879}"/>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4</a:t>
            </a:r>
            <a:r>
              <a:rPr lang="en-EC" sz="2400" b="1" dirty="0">
                <a:solidFill>
                  <a:schemeClr val="accent1"/>
                </a:solidFill>
              </a:rPr>
              <a:t>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is the overall remit of the national leadership team? What are the main goals it plans to achieve over the next years?</a:t>
            </a:r>
          </a:p>
        </p:txBody>
      </p:sp>
      <p:sp>
        <p:nvSpPr>
          <p:cNvPr id="12" name="Content Placeholder 2">
            <a:extLst>
              <a:ext uri="{FF2B5EF4-FFF2-40B4-BE49-F238E27FC236}">
                <a16:creationId xmlns:a16="http://schemas.microsoft.com/office/drawing/2014/main" id="{48802BA8-BF08-EF8D-6B7D-61F02FD3C8AB}"/>
              </a:ext>
            </a:extLst>
          </p:cNvPr>
          <p:cNvSpPr>
            <a:spLocks noGrp="1"/>
          </p:cNvSpPr>
          <p:nvPr/>
        </p:nvSpPr>
        <p:spPr bwMode="auto">
          <a:xfrm>
            <a:off x="838107" y="2871556"/>
            <a:ext cx="11049093" cy="3624937"/>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2"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27197AEB-3114-6DD4-6F64-D9F110577D39}"/>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638A1F4D-D70E-F8B2-314B-6D097D3BE19D}"/>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3BC49E33-516C-0823-A800-F641A5C9689F}"/>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3799596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0D66FF0A-E3E6-9CA7-6787-9655C4E5DE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60857D-A604-48B6-7086-DC0F773BC5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62</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DE11121-09CA-8E77-0969-BBD6CD2FCC4F}"/>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B6250C68-78A2-E762-413A-7E98AEECC24F}"/>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5</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How </a:t>
            </a:r>
            <a:r>
              <a:rPr lang="hu-HU" sz="2400" b="1" dirty="0">
                <a:solidFill>
                  <a:schemeClr val="accent1"/>
                </a:solidFill>
              </a:rPr>
              <a:t>should</a:t>
            </a:r>
            <a:r>
              <a:rPr lang="en-US" sz="2400" b="1" dirty="0">
                <a:solidFill>
                  <a:schemeClr val="accent1"/>
                </a:solidFill>
              </a:rPr>
              <a:t> </a:t>
            </a:r>
            <a:r>
              <a:rPr lang="hu-HU" sz="2400" b="1" dirty="0">
                <a:solidFill>
                  <a:schemeClr val="accent1"/>
                </a:solidFill>
              </a:rPr>
              <a:t>we, as the</a:t>
            </a:r>
            <a:r>
              <a:rPr lang="en-US" sz="2400" b="1" dirty="0">
                <a:solidFill>
                  <a:schemeClr val="accent1"/>
                </a:solidFill>
              </a:rPr>
              <a:t> national leadership team meet, make decisions, and generate meaningful action?</a:t>
            </a:r>
          </a:p>
        </p:txBody>
      </p:sp>
      <p:sp>
        <p:nvSpPr>
          <p:cNvPr id="12" name="Content Placeholder 2">
            <a:extLst>
              <a:ext uri="{FF2B5EF4-FFF2-40B4-BE49-F238E27FC236}">
                <a16:creationId xmlns:a16="http://schemas.microsoft.com/office/drawing/2014/main" id="{00D20A01-5AE4-A302-4BB1-8A81A09A6C21}"/>
              </a:ext>
            </a:extLst>
          </p:cNvPr>
          <p:cNvSpPr>
            <a:spLocks noGrp="1"/>
          </p:cNvSpPr>
          <p:nvPr/>
        </p:nvSpPr>
        <p:spPr bwMode="auto">
          <a:xfrm>
            <a:off x="838106" y="2871556"/>
            <a:ext cx="11049093" cy="336732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2"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600"/>
              </a:spcAft>
            </a:pPr>
            <a:r>
              <a:rPr lang="hu-HU" sz="1800" b="1" dirty="0">
                <a:solidFill>
                  <a:schemeClr val="bg2"/>
                </a:solidFill>
              </a:rPr>
              <a:t>SAMPLE </a:t>
            </a:r>
            <a:r>
              <a:rPr lang="hu-HU" sz="1800" b="1" i="1" dirty="0">
                <a:solidFill>
                  <a:schemeClr val="bg2"/>
                </a:solidFill>
              </a:rPr>
              <a:t>- </a:t>
            </a:r>
            <a:r>
              <a:rPr lang="hu-HU" sz="1800" b="1" i="1" dirty="0" err="1">
                <a:solidFill>
                  <a:schemeClr val="bg2"/>
                </a:solidFill>
              </a:rPr>
              <a:t>Indicative</a:t>
            </a:r>
            <a:r>
              <a:rPr lang="hu-HU" sz="1800" b="1" i="1" dirty="0">
                <a:solidFill>
                  <a:schemeClr val="bg2"/>
                </a:solidFill>
              </a:rPr>
              <a:t> </a:t>
            </a:r>
            <a:r>
              <a:rPr lang="hu-HU" sz="1800" b="1" i="1" dirty="0" err="1">
                <a:solidFill>
                  <a:schemeClr val="bg2"/>
                </a:solidFill>
              </a:rPr>
              <a:t>language</a:t>
            </a:r>
            <a:endParaRPr lang="hu-HU" sz="2000" b="1" i="1" dirty="0" err="1">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266700" indent="-182245">
              <a:spcAft>
                <a:spcPts val="600"/>
              </a:spcAft>
              <a:buFont typeface="Arial" panose="020B0604020202020204" pitchFamily="34" charset="0"/>
              <a:buChar char="•"/>
            </a:pPr>
            <a:r>
              <a:rPr lang="en-US" sz="1200" b="1" i="1" dirty="0">
                <a:solidFill>
                  <a:schemeClr val="bg2"/>
                </a:solidFill>
              </a:rPr>
              <a:t>Assignment of Roles and Responsibilities: </a:t>
            </a:r>
            <a:r>
              <a:rPr lang="en-US" sz="1200" i="1" dirty="0">
                <a:solidFill>
                  <a:schemeClr val="bg2"/>
                </a:solidFill>
              </a:rPr>
              <a:t>Each member will work in the respective roles laid out to achieve the key goals and milestones. These may be subject to amendment as required – this could arise due to changes arising from third party advice for example, requiring the Coalition’s activities to expand or limit in scope.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b="1" i="1" dirty="0">
                <a:solidFill>
                  <a:schemeClr val="bg2"/>
                </a:solidFill>
              </a:rPr>
              <a:t>Meeting Protocols: </a:t>
            </a:r>
            <a:r>
              <a:rPr lang="en-US" sz="1200" i="1" dirty="0">
                <a:solidFill>
                  <a:schemeClr val="bg2"/>
                </a:solidFill>
              </a:rPr>
              <a:t>The National Coordinator will arrange and attend all meetings of the National Coalition and will monitor and report completion status, likelihood of achieving milestones, risks, corrective actions required, and blockages encountered.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b="1" i="1" dirty="0">
                <a:solidFill>
                  <a:schemeClr val="bg2"/>
                </a:solidFill>
              </a:rPr>
              <a:t>Meeting Frequency: </a:t>
            </a:r>
            <a:r>
              <a:rPr lang="en-US" sz="1200" i="1" dirty="0">
                <a:solidFill>
                  <a:schemeClr val="bg2"/>
                </a:solidFill>
              </a:rPr>
              <a:t>The Code Council/Executive Committee/Board/etc. will meet bimonthly throughout the year. Agendas will be provided prior to the meeting by National Coordinator. Notes will be taken during the meetings and key action items socialized immediately thereafter. </a:t>
            </a:r>
            <a:endParaRPr lang="hu-HU" sz="1200" i="1" dirty="0">
              <a:solidFill>
                <a:schemeClr val="bg2"/>
              </a:solidFill>
              <a:cs typeface="Arial"/>
            </a:endParaRPr>
          </a:p>
          <a:p>
            <a:pPr marL="266700" indent="-182245">
              <a:spcAft>
                <a:spcPts val="600"/>
              </a:spcAft>
              <a:buFont typeface="Arial" panose="020B0604020202020204" pitchFamily="34" charset="0"/>
              <a:buChar char="•"/>
            </a:pPr>
            <a:endParaRPr lang="hu-HU" sz="1200" i="1" dirty="0">
              <a:solidFill>
                <a:schemeClr val="bg2"/>
              </a:solidFill>
              <a:cs typeface="Arial"/>
            </a:endParaRPr>
          </a:p>
          <a:p>
            <a:pPr marL="266700" indent="-182245">
              <a:spcAft>
                <a:spcPts val="600"/>
              </a:spcAft>
              <a:buFont typeface="Arial" panose="020B0604020202020204" pitchFamily="34" charset="0"/>
              <a:buChar char="•"/>
            </a:pP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b="1" i="1" dirty="0">
                <a:solidFill>
                  <a:schemeClr val="bg2"/>
                </a:solidFill>
              </a:rPr>
              <a:t>Decision-Making Processes: </a:t>
            </a:r>
            <a:r>
              <a:rPr lang="en-US" sz="1200" i="1" dirty="0">
                <a:solidFill>
                  <a:schemeClr val="bg2"/>
                </a:solidFill>
              </a:rPr>
              <a:t>Decisions shall be made by consensus where possible and every effort shall be made to achieve a consensus. Where a consensus is not possible a majority vote shall be taken, and it shall be noted in the minutes that such decision was not unanimous.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b="1" i="1" dirty="0">
                <a:solidFill>
                  <a:schemeClr val="bg2"/>
                </a:solidFill>
              </a:rPr>
              <a:t>Codification of Decisions: </a:t>
            </a:r>
            <a:r>
              <a:rPr lang="en-US" sz="1200" i="1" dirty="0">
                <a:solidFill>
                  <a:schemeClr val="bg2"/>
                </a:solidFill>
              </a:rPr>
              <a:t>The National Coordinator will draft a Code Implementation Plan and reach consensus with the Code Council/Executive Committee/Board/etc. members as to its contents and then monitor success in achieving the milestones therein.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b="1" i="1" dirty="0">
                <a:solidFill>
                  <a:schemeClr val="bg2"/>
                </a:solidFill>
              </a:rPr>
              <a:t>Submissions from Working Groups: </a:t>
            </a:r>
            <a:r>
              <a:rPr lang="en-US" sz="1200" i="1" dirty="0">
                <a:solidFill>
                  <a:schemeClr val="bg2"/>
                </a:solidFill>
              </a:rPr>
              <a:t>Working Group leaders/designated stakeholders will record meeting notes, key decisions made, and action items and send them to the National Coordinator following meetings to codify decisions into the Code Implementation plan. </a:t>
            </a:r>
            <a:endParaRPr lang="hu-HU" sz="1200" i="1" dirty="0">
              <a:solidFill>
                <a:schemeClr val="bg2"/>
              </a:solidFill>
              <a:cs typeface="Arial"/>
            </a:endParaRPr>
          </a:p>
          <a:p>
            <a:pPr marL="266700" indent="-182245">
              <a:spcAft>
                <a:spcPts val="600"/>
              </a:spcAft>
              <a:buFont typeface="Arial" panose="020B0604020202020204" pitchFamily="34" charset="0"/>
              <a:buChar char="•"/>
            </a:pPr>
            <a:r>
              <a:rPr lang="en-US" sz="1200" b="1" i="1" dirty="0">
                <a:solidFill>
                  <a:schemeClr val="bg2"/>
                </a:solidFill>
              </a:rPr>
              <a:t>Communication of Key Outputs: </a:t>
            </a:r>
            <a:r>
              <a:rPr lang="en-US" sz="1200" i="1" dirty="0">
                <a:solidFill>
                  <a:schemeClr val="bg2"/>
                </a:solidFill>
              </a:rPr>
              <a:t>The Code Council/Executive Committee/Board/etc. will communicate key decisions and milestones achieved to the Working Groups, and will further publish key decisions and milestones achieved on the National WE Finance Code  web page and in monthly circulars to signatories.</a:t>
            </a:r>
            <a:endParaRPr lang="hu-HU" sz="1200" i="1" dirty="0">
              <a:solidFill>
                <a:schemeClr val="bg2"/>
              </a:solidFill>
              <a:cs typeface="Arial"/>
            </a:endParaRPr>
          </a:p>
        </p:txBody>
      </p:sp>
      <p:pic>
        <p:nvPicPr>
          <p:cNvPr id="2" name="Google Shape;228;p1" descr="A logo with text on it&#10;&#10;Description automatically generated">
            <a:extLst>
              <a:ext uri="{FF2B5EF4-FFF2-40B4-BE49-F238E27FC236}">
                <a16:creationId xmlns:a16="http://schemas.microsoft.com/office/drawing/2014/main" id="{6EF7B33B-BB3C-9C6F-5B84-AB07575EE3A6}"/>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B027021C-4428-1ACB-FFFF-D0528A9C528C}"/>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sym typeface="Arial"/>
            </a:endParaRPr>
          </a:p>
        </p:txBody>
      </p:sp>
    </p:spTree>
    <p:extLst>
      <p:ext uri="{BB962C8B-B14F-4D97-AF65-F5344CB8AC3E}">
        <p14:creationId xmlns:p14="http://schemas.microsoft.com/office/powerpoint/2010/main" val="4290470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E62F0189-892A-9ED0-1D7B-FD0AE2FDD0C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4BC0E5-3DE1-1068-D105-0432D69BAB4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63</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5B3CDEE-5AC8-CEB9-45B1-1A188CDDB372}"/>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ED4B71B6-6C18-9A8A-FDCB-1DA2203F5FE3}"/>
              </a:ext>
            </a:extLst>
          </p:cNvPr>
          <p:cNvSpPr>
            <a:spLocks noGrp="1"/>
          </p:cNvSpPr>
          <p:nvPr/>
        </p:nvSpPr>
        <p:spPr bwMode="auto">
          <a:xfrm>
            <a:off x="838107" y="1434678"/>
            <a:ext cx="11150514"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a:t>
            </a:r>
            <a:r>
              <a:rPr lang="hu-HU" sz="2400" b="1" dirty="0">
                <a:solidFill>
                  <a:schemeClr val="accent1"/>
                </a:solidFill>
              </a:rPr>
              <a:t>5</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How </a:t>
            </a:r>
            <a:r>
              <a:rPr lang="hu-HU" sz="2400" b="1" dirty="0">
                <a:solidFill>
                  <a:schemeClr val="accent1"/>
                </a:solidFill>
              </a:rPr>
              <a:t>should</a:t>
            </a:r>
            <a:r>
              <a:rPr lang="en-US" sz="2400" b="1" dirty="0">
                <a:solidFill>
                  <a:schemeClr val="accent1"/>
                </a:solidFill>
              </a:rPr>
              <a:t> </a:t>
            </a:r>
            <a:r>
              <a:rPr lang="hu-HU" sz="2400" b="1" dirty="0">
                <a:solidFill>
                  <a:schemeClr val="accent1"/>
                </a:solidFill>
              </a:rPr>
              <a:t>we, as the</a:t>
            </a:r>
            <a:r>
              <a:rPr lang="en-US" sz="2400" b="1" dirty="0">
                <a:solidFill>
                  <a:schemeClr val="accent1"/>
                </a:solidFill>
              </a:rPr>
              <a:t> national leadership team meet, make decisions, and generate meaningful action?</a:t>
            </a:r>
          </a:p>
        </p:txBody>
      </p:sp>
      <p:sp>
        <p:nvSpPr>
          <p:cNvPr id="12" name="Content Placeholder 2">
            <a:extLst>
              <a:ext uri="{FF2B5EF4-FFF2-40B4-BE49-F238E27FC236}">
                <a16:creationId xmlns:a16="http://schemas.microsoft.com/office/drawing/2014/main" id="{1F701EAD-BD87-DCE6-B0FE-5A1C42298E49}"/>
              </a:ext>
            </a:extLst>
          </p:cNvPr>
          <p:cNvSpPr>
            <a:spLocks noGrp="1"/>
          </p:cNvSpPr>
          <p:nvPr/>
        </p:nvSpPr>
        <p:spPr bwMode="auto">
          <a:xfrm>
            <a:off x="838106" y="2871556"/>
            <a:ext cx="11049093" cy="336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2"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p:txBody>
      </p:sp>
      <p:pic>
        <p:nvPicPr>
          <p:cNvPr id="2" name="Google Shape;228;p1" descr="A logo with text on it&#10;&#10;Description automatically generated">
            <a:extLst>
              <a:ext uri="{FF2B5EF4-FFF2-40B4-BE49-F238E27FC236}">
                <a16:creationId xmlns:a16="http://schemas.microsoft.com/office/drawing/2014/main" id="{136A06DC-531D-AAEA-BBBD-D367A849DFD4}"/>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5C4346ED-BCBA-BECF-F0D0-A012FD40486C}"/>
              </a:ext>
            </a:extLst>
          </p:cNvPr>
          <p:cNvSpPr txBox="1"/>
          <p:nvPr/>
        </p:nvSpPr>
        <p:spPr>
          <a:xfrm>
            <a:off x="398691" y="231470"/>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Roles</a:t>
            </a:r>
            <a:r>
              <a:rPr lang="hu-HU" sz="2000" b="1" dirty="0">
                <a:solidFill>
                  <a:srgbClr val="00B050"/>
                </a:solidFill>
                <a:latin typeface="Arial"/>
                <a:cs typeface="Arial"/>
                <a:sym typeface="Arial Black"/>
              </a:rPr>
              <a:t> and </a:t>
            </a:r>
            <a:r>
              <a:rPr lang="hu-HU" sz="2000" b="1" dirty="0" err="1">
                <a:solidFill>
                  <a:srgbClr val="00B050"/>
                </a:solidFill>
                <a:latin typeface="Arial"/>
                <a:cs typeface="Arial"/>
                <a:sym typeface="Arial Black"/>
              </a:rPr>
              <a:t>responsibilities</a:t>
            </a:r>
            <a:r>
              <a:rPr lang="hu-HU" sz="2000" b="1" dirty="0">
                <a:solidFill>
                  <a:srgbClr val="00B050"/>
                </a:solidFill>
                <a:latin typeface="Arial"/>
                <a:cs typeface="Arial"/>
                <a:sym typeface="Arial Black"/>
              </a:rPr>
              <a:t> – GROUP DECISION</a:t>
            </a:r>
            <a:endParaRPr lang="en-US" sz="2000" b="1" dirty="0">
              <a:solidFill>
                <a:srgbClr val="00B050"/>
              </a:solidFill>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BC4C0049-6FEF-E227-EF81-316FE8EBF42E}"/>
              </a:ext>
            </a:extLst>
          </p:cNvPr>
          <p:cNvSpPr txBox="1"/>
          <p:nvPr/>
        </p:nvSpPr>
        <p:spPr>
          <a:xfrm>
            <a:off x="707235" y="2988308"/>
            <a:ext cx="6096000" cy="369332"/>
          </a:xfrm>
          <a:prstGeom prst="rect">
            <a:avLst/>
          </a:prstGeom>
          <a:noFill/>
        </p:spPr>
        <p:txBody>
          <a:bodyPr wrap="square">
            <a:spAutoFit/>
          </a:bodyPr>
          <a:lstStyle/>
          <a:p>
            <a:pPr marL="180975">
              <a:spcAft>
                <a:spcPts val="1200"/>
              </a:spcAft>
            </a:pPr>
            <a:r>
              <a:rPr lang="hu-HU" sz="1800" b="1" dirty="0">
                <a:solidFill>
                  <a:schemeClr val="bg2"/>
                </a:solidFill>
              </a:rPr>
              <a:t>ANSWER:</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p:txBody>
      </p:sp>
    </p:spTree>
    <p:extLst>
      <p:ext uri="{BB962C8B-B14F-4D97-AF65-F5344CB8AC3E}">
        <p14:creationId xmlns:p14="http://schemas.microsoft.com/office/powerpoint/2010/main" val="3628092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95D51C8D-DFCE-D7AA-C755-2629E766DD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4A0641-8BAF-8D20-A14C-78AFBC004FF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64</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C7C51DB7-3F0B-EE18-F548-65030DC0369E}"/>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2" name="Text Placeholder 1">
            <a:extLst>
              <a:ext uri="{FF2B5EF4-FFF2-40B4-BE49-F238E27FC236}">
                <a16:creationId xmlns:a16="http://schemas.microsoft.com/office/drawing/2014/main" id="{33D436B3-9471-9DF0-9C60-712456C23BD8}"/>
              </a:ext>
            </a:extLst>
          </p:cNvPr>
          <p:cNvSpPr>
            <a:spLocks noGrp="1"/>
          </p:cNvSpPr>
          <p:nvPr>
            <p:ph type="body" idx="1"/>
          </p:nvPr>
        </p:nvSpPr>
        <p:spPr>
          <a:xfrm>
            <a:off x="520039" y="1187327"/>
            <a:ext cx="6806132" cy="4845051"/>
          </a:xfrm>
        </p:spPr>
        <p:txBody>
          <a:bodyPr>
            <a:normAutofit/>
          </a:bodyPr>
          <a:lstStyle/>
          <a:p>
            <a:pPr marL="114300" indent="0" algn="just">
              <a:spcBef>
                <a:spcPts val="750"/>
              </a:spcBef>
              <a:spcAft>
                <a:spcPts val="750"/>
              </a:spcAft>
              <a:buNone/>
            </a:pPr>
            <a:r>
              <a:rPr lang="en-US" sz="1800" dirty="0">
                <a:solidFill>
                  <a:schemeClr val="bg2"/>
                </a:solidFill>
                <a:latin typeface="Arial"/>
                <a:cs typeface="Arial"/>
              </a:rPr>
              <a:t>The facilitator may end the workshop by thanking participants for their contributions and outlining next steps. These may include:</a:t>
            </a:r>
          </a:p>
          <a:p>
            <a:pPr algn="just">
              <a:spcBef>
                <a:spcPts val="750"/>
              </a:spcBef>
              <a:spcAft>
                <a:spcPts val="750"/>
              </a:spcAft>
            </a:pPr>
            <a:r>
              <a:rPr lang="en-US" sz="1800" dirty="0">
                <a:solidFill>
                  <a:schemeClr val="bg2"/>
                </a:solidFill>
                <a:latin typeface="Arial"/>
                <a:cs typeface="Arial"/>
              </a:rPr>
              <a:t>National Coordinator will draft the Code Charter with the information and decisions discussed during this workshop</a:t>
            </a:r>
          </a:p>
          <a:p>
            <a:pPr algn="just">
              <a:spcBef>
                <a:spcPts val="750"/>
              </a:spcBef>
              <a:spcAft>
                <a:spcPts val="750"/>
              </a:spcAft>
            </a:pPr>
            <a:r>
              <a:rPr lang="en-US" sz="1800" dirty="0">
                <a:solidFill>
                  <a:schemeClr val="bg2"/>
                </a:solidFill>
                <a:latin typeface="Arial"/>
                <a:cs typeface="Arial"/>
              </a:rPr>
              <a:t>The draft Code Charter will be circulated with the national coalition members for final review and approval</a:t>
            </a:r>
          </a:p>
          <a:p>
            <a:pPr algn="just">
              <a:spcBef>
                <a:spcPts val="750"/>
              </a:spcBef>
              <a:spcAft>
                <a:spcPts val="750"/>
              </a:spcAft>
            </a:pPr>
            <a:r>
              <a:rPr lang="en-US" sz="1800" dirty="0">
                <a:solidFill>
                  <a:schemeClr val="bg2"/>
                </a:solidFill>
                <a:latin typeface="Arial"/>
                <a:cs typeface="Arial"/>
              </a:rPr>
              <a:t>Add next step here</a:t>
            </a:r>
          </a:p>
          <a:p>
            <a:pPr algn="just">
              <a:spcBef>
                <a:spcPts val="750"/>
              </a:spcBef>
              <a:spcAft>
                <a:spcPts val="750"/>
              </a:spcAft>
            </a:pPr>
            <a:r>
              <a:rPr lang="en-US" sz="1800" dirty="0">
                <a:solidFill>
                  <a:schemeClr val="bg2"/>
                </a:solidFill>
                <a:latin typeface="Arial"/>
                <a:cs typeface="Arial"/>
              </a:rPr>
              <a:t>Add next step here</a:t>
            </a:r>
          </a:p>
        </p:txBody>
      </p:sp>
      <p:pic>
        <p:nvPicPr>
          <p:cNvPr id="8" name="Picture 7">
            <a:extLst>
              <a:ext uri="{FF2B5EF4-FFF2-40B4-BE49-F238E27FC236}">
                <a16:creationId xmlns:a16="http://schemas.microsoft.com/office/drawing/2014/main" id="{0A32525C-EEBA-32E4-49C8-BE2962849B68}"/>
              </a:ext>
            </a:extLst>
          </p:cNvPr>
          <p:cNvPicPr>
            <a:picLocks noChangeAspect="1"/>
          </p:cNvPicPr>
          <p:nvPr/>
        </p:nvPicPr>
        <p:blipFill>
          <a:blip r:embed="rId2"/>
          <a:stretch>
            <a:fillRect/>
          </a:stretch>
        </p:blipFill>
        <p:spPr>
          <a:xfrm>
            <a:off x="7915765" y="1136537"/>
            <a:ext cx="3215286" cy="4584759"/>
          </a:xfrm>
          <a:prstGeom prst="rect">
            <a:avLst/>
          </a:prstGeom>
        </p:spPr>
      </p:pic>
      <p:pic>
        <p:nvPicPr>
          <p:cNvPr id="10" name="Google Shape;228;p1" descr="A logo with text on it&#10;&#10;Description automatically generated">
            <a:extLst>
              <a:ext uri="{FF2B5EF4-FFF2-40B4-BE49-F238E27FC236}">
                <a16:creationId xmlns:a16="http://schemas.microsoft.com/office/drawing/2014/main" id="{D6469772-882B-9DF7-51EF-7D2FC6FEE0B8}"/>
              </a:ext>
            </a:extLst>
          </p:cNvPr>
          <p:cNvPicPr preferRelativeResize="0"/>
          <p:nvPr/>
        </p:nvPicPr>
        <p:blipFill rotWithShape="1">
          <a:blip r:embed="rId3">
            <a:alphaModFix/>
          </a:blip>
          <a:srcRect/>
          <a:stretch/>
        </p:blipFill>
        <p:spPr>
          <a:xfrm>
            <a:off x="11434471" y="0"/>
            <a:ext cx="745037" cy="693135"/>
          </a:xfrm>
          <a:prstGeom prst="rect">
            <a:avLst/>
          </a:prstGeom>
          <a:noFill/>
          <a:ln>
            <a:noFill/>
          </a:ln>
        </p:spPr>
      </p:pic>
      <p:sp>
        <p:nvSpPr>
          <p:cNvPr id="11" name="Google Shape;474;p18">
            <a:extLst>
              <a:ext uri="{FF2B5EF4-FFF2-40B4-BE49-F238E27FC236}">
                <a16:creationId xmlns:a16="http://schemas.microsoft.com/office/drawing/2014/main" id="{AF9597B4-4A24-AA3F-991B-8A13FD712FD8}"/>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chemeClr val="accent2"/>
                </a:solidFill>
                <a:latin typeface="Arial"/>
                <a:cs typeface="Arial"/>
                <a:sym typeface="Arial Black"/>
              </a:rPr>
              <a:t>Facilitation</a:t>
            </a:r>
            <a:r>
              <a:rPr lang="hu-HU" sz="2000" b="1" dirty="0">
                <a:solidFill>
                  <a:schemeClr val="accent2"/>
                </a:solidFill>
                <a:latin typeface="Arial"/>
                <a:cs typeface="Arial"/>
                <a:sym typeface="Arial Black"/>
              </a:rPr>
              <a:t> </a:t>
            </a:r>
            <a:r>
              <a:rPr lang="hu-HU" sz="2000" b="1" dirty="0" err="1">
                <a:solidFill>
                  <a:schemeClr val="accent2"/>
                </a:solidFill>
                <a:latin typeface="Arial"/>
                <a:cs typeface="Arial"/>
                <a:sym typeface="Arial Black"/>
              </a:rPr>
              <a:t>Notes</a:t>
            </a:r>
            <a:r>
              <a:rPr lang="hu-HU" sz="2000" b="1" dirty="0">
                <a:solidFill>
                  <a:schemeClr val="accent2"/>
                </a:solidFill>
                <a:latin typeface="Arial"/>
                <a:cs typeface="Arial"/>
                <a:sym typeface="Arial Black"/>
              </a:rPr>
              <a:t>:</a:t>
            </a:r>
            <a:endParaRPr lang="en-US" sz="2000" b="1" dirty="0">
              <a:solidFill>
                <a:schemeClr val="accent2"/>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493518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12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fld id="{00000000-1234-1234-1234-123412341234}" type="slidenum">
              <a:rPr kumimoji="0" lang="en-US" sz="900" b="0" i="0" u="none" strike="noStrike" kern="0" cap="none" spc="0" normalizeH="0" baseline="0" noProof="0">
                <a:ln>
                  <a:noFill/>
                </a:ln>
                <a:solidFill>
                  <a:srgbClr val="3F3F3F"/>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t>65</a:t>
            </a:fld>
            <a:endParaRPr kumimoji="0" sz="900" b="0" i="0" u="none" strike="noStrike" kern="0" cap="none" spc="0" normalizeH="0" baseline="0" noProof="0">
              <a:ln>
                <a:noFill/>
              </a:ln>
              <a:solidFill>
                <a:srgbClr val="3F3F3F"/>
              </a:solidFill>
              <a:effectLst/>
              <a:uLnTx/>
              <a:uFillTx/>
              <a:latin typeface="Arial"/>
              <a:cs typeface="Arial"/>
              <a:sym typeface="Arial"/>
            </a:endParaRPr>
          </a:p>
        </p:txBody>
      </p:sp>
      <p:grpSp>
        <p:nvGrpSpPr>
          <p:cNvPr id="2314" name="Google Shape;2314;p120"/>
          <p:cNvGrpSpPr/>
          <p:nvPr/>
        </p:nvGrpSpPr>
        <p:grpSpPr>
          <a:xfrm>
            <a:off x="385010" y="-36553"/>
            <a:ext cx="11150515" cy="733118"/>
            <a:chOff x="385010" y="-36553"/>
            <a:chExt cx="11150515" cy="733118"/>
          </a:xfrm>
        </p:grpSpPr>
        <p:cxnSp>
          <p:nvCxnSpPr>
            <p:cNvPr id="2315" name="Google Shape;2315;p120"/>
            <p:cNvCxnSpPr/>
            <p:nvPr/>
          </p:nvCxnSpPr>
          <p:spPr>
            <a:xfrm flipH="1">
              <a:off x="565645" y="-36553"/>
              <a:ext cx="9669" cy="733118"/>
            </a:xfrm>
            <a:prstGeom prst="straightConnector1">
              <a:avLst/>
            </a:prstGeom>
            <a:noFill/>
            <a:ln w="28575" cap="flat" cmpd="sng">
              <a:solidFill>
                <a:srgbClr val="D8D8D8"/>
              </a:solidFill>
              <a:prstDash val="solid"/>
              <a:round/>
              <a:headEnd type="none" w="sm" len="sm"/>
              <a:tailEnd type="none" w="sm" len="sm"/>
            </a:ln>
          </p:spPr>
        </p:cxnSp>
        <p:sp>
          <p:nvSpPr>
            <p:cNvPr id="2317" name="Google Shape;2317;p120"/>
            <p:cNvSpPr txBox="1"/>
            <p:nvPr/>
          </p:nvSpPr>
          <p:spPr>
            <a:xfrm>
              <a:off x="385010" y="221196"/>
              <a:ext cx="11150515" cy="461624"/>
            </a:xfrm>
            <a:prstGeom prst="rect">
              <a:avLst/>
            </a:prstGeom>
            <a:noFill/>
            <a:ln>
              <a:noFill/>
            </a:ln>
          </p:spPr>
          <p:txBody>
            <a:bodyPr spcFirstLastPara="1" wrap="square" lIns="91425" tIns="45700" rIns="91425" bIns="45700" anchor="t" anchorCtr="0">
              <a:spAutoFit/>
            </a:bodyPr>
            <a:lstStyle/>
            <a:p>
              <a:pPr marL="174625"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D55063"/>
                  </a:solidFill>
                  <a:effectLst/>
                  <a:uLnTx/>
                  <a:uFillTx/>
                  <a:latin typeface="Arial"/>
                  <a:ea typeface="Arial"/>
                  <a:cs typeface="Arial"/>
                  <a:sym typeface="Arial"/>
                </a:rPr>
                <a:t>Tools and Resources</a:t>
              </a:r>
              <a:endParaRPr kumimoji="0" sz="2400" b="1" i="0" u="none" strike="noStrike" kern="0" cap="none" spc="0" normalizeH="0" baseline="0" noProof="0" dirty="0">
                <a:ln>
                  <a:noFill/>
                </a:ln>
                <a:solidFill>
                  <a:srgbClr val="D55063"/>
                </a:solidFill>
                <a:effectLst/>
                <a:uLnTx/>
                <a:uFillTx/>
                <a:latin typeface="Arial"/>
                <a:ea typeface="Arial"/>
                <a:cs typeface="Arial"/>
                <a:sym typeface="Arial"/>
              </a:endParaRPr>
            </a:p>
          </p:txBody>
        </p:sp>
      </p:grpSp>
      <p:sp>
        <p:nvSpPr>
          <p:cNvPr id="2318" name="Google Shape;2318;p120"/>
          <p:cNvSpPr txBox="1"/>
          <p:nvPr/>
        </p:nvSpPr>
        <p:spPr>
          <a:xfrm>
            <a:off x="4060931" y="1670018"/>
            <a:ext cx="6726132" cy="4530757"/>
          </a:xfrm>
          <a:prstGeom prst="rect">
            <a:avLst/>
          </a:prstGeom>
          <a:noFill/>
          <a:ln>
            <a:noFill/>
          </a:ln>
        </p:spPr>
        <p:txBody>
          <a:bodyPr spcFirstLastPara="1" wrap="square" lIns="0" tIns="0" rIns="0" bIns="0" anchor="t" anchorCtr="0">
            <a:noAutofit/>
          </a:bodyPr>
          <a:lstStyle/>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3">
                  <a:extLst>
                    <a:ext uri="{A12FA001-AC4F-418D-AE19-62706E023703}">
                      <ahyp:hlinkClr xmlns:ahyp="http://schemas.microsoft.com/office/drawing/2018/hyperlinkcolor" val="tx"/>
                    </a:ext>
                  </a:extLst>
                </a:hlinkClick>
              </a:rPr>
              <a:t>WE Finance Code Pitch</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WE Finance Code Brochure</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5">
                  <a:extLst>
                    <a:ext uri="{A12FA001-AC4F-418D-AE19-62706E023703}">
                      <ahyp:hlinkClr xmlns:ahyp="http://schemas.microsoft.com/office/drawing/2018/hyperlinkcolor" val="tx"/>
                    </a:ext>
                  </a:extLst>
                </a:hlinkClick>
              </a:rPr>
              <a:t>Media Toolkit</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6">
                  <a:extLst>
                    <a:ext uri="{A12FA001-AC4F-418D-AE19-62706E023703}">
                      <ahyp:hlinkClr xmlns:ahyp="http://schemas.microsoft.com/office/drawing/2018/hyperlinkcolor" val="tx"/>
                    </a:ext>
                  </a:extLst>
                </a:hlinkClick>
              </a:rPr>
              <a:t>WE Finance Briefing Note</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7">
                  <a:extLst>
                    <a:ext uri="{A12FA001-AC4F-418D-AE19-62706E023703}">
                      <ahyp:hlinkClr xmlns:ahyp="http://schemas.microsoft.com/office/drawing/2018/hyperlinkcolor" val="tx"/>
                    </a:ext>
                  </a:extLst>
                </a:hlinkClick>
              </a:rPr>
              <a:t>National Code Sample Public Declaration of Intent</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8">
                  <a:extLst>
                    <a:ext uri="{A12FA001-AC4F-418D-AE19-62706E023703}">
                      <ahyp:hlinkClr xmlns:ahyp="http://schemas.microsoft.com/office/drawing/2018/hyperlinkcolor" val="tx"/>
                    </a:ext>
                  </a:extLst>
                </a:hlinkClick>
              </a:rPr>
              <a:t>FSP Commitment Letter</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9">
                  <a:extLst>
                    <a:ext uri="{A12FA001-AC4F-418D-AE19-62706E023703}">
                      <ahyp:hlinkClr xmlns:ahyp="http://schemas.microsoft.com/office/drawing/2018/hyperlinkcolor" val="tx"/>
                    </a:ext>
                  </a:extLst>
                </a:hlinkClick>
              </a:rPr>
              <a:t>Ecosystem Commitment Letter</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10">
                  <a:extLst>
                    <a:ext uri="{A12FA001-AC4F-418D-AE19-62706E023703}">
                      <ahyp:hlinkClr xmlns:ahyp="http://schemas.microsoft.com/office/drawing/2018/hyperlinkcolor" val="tx"/>
                    </a:ext>
                  </a:extLst>
                </a:hlinkClick>
              </a:rPr>
              <a:t>Community of Champions Information</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457200" marR="0" lvl="0" indent="-228600" algn="l" defTabSz="914400" rtl="0" eaLnBrk="1" fontAlgn="auto" latinLnBrk="0" hangingPunct="1">
              <a:lnSpc>
                <a:spcPct val="150000"/>
              </a:lnSpc>
              <a:spcBef>
                <a:spcPts val="0"/>
              </a:spcBef>
              <a:spcAft>
                <a:spcPts val="0"/>
              </a:spcAft>
              <a:buClr>
                <a:srgbClr val="713030"/>
              </a:buClr>
              <a:buSzPts val="1867"/>
              <a:buFont typeface="Arial"/>
              <a:buChar char="•"/>
              <a:tabLst/>
              <a:defRPr/>
            </a:pP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11">
                  <a:extLst>
                    <a:ext uri="{A12FA001-AC4F-418D-AE19-62706E023703}">
                      <ahyp:hlinkClr xmlns:ahyp="http://schemas.microsoft.com/office/drawing/2018/hyperlinkcolor" val="tx"/>
                    </a:ext>
                  </a:extLst>
                </a:hlinkClick>
              </a:rPr>
              <a:t>Implementation Partner Guide</a:t>
            </a:r>
            <a:r>
              <a:rPr kumimoji="0" lang="en-US" sz="1800" b="0" i="0" u="none" strike="noStrike" kern="0" cap="none" spc="0" normalizeH="0" baseline="0" noProof="0" dirty="0">
                <a:ln>
                  <a:noFill/>
                </a:ln>
                <a:solidFill>
                  <a:srgbClr val="3F3F3F"/>
                </a:solidFill>
                <a:effectLst/>
                <a:uLnTx/>
                <a:uFillTx/>
                <a:latin typeface="Arial"/>
                <a:ea typeface="Arial"/>
                <a:cs typeface="Arial"/>
                <a:sym typeface="Arial"/>
              </a:rPr>
              <a:t> | </a:t>
            </a:r>
            <a:r>
              <a:rPr kumimoji="0" lang="en-US" sz="1800" b="0" i="0" u="sng" strike="noStrike" kern="0" cap="none" spc="0" normalizeH="0" baseline="0" noProof="0" dirty="0">
                <a:ln>
                  <a:noFill/>
                </a:ln>
                <a:solidFill>
                  <a:srgbClr val="3F3F3F"/>
                </a:solidFill>
                <a:effectLst/>
                <a:uLnTx/>
                <a:uFillTx/>
                <a:latin typeface="Arial"/>
                <a:ea typeface="Arial"/>
                <a:cs typeface="Arial"/>
                <a:sym typeface="Arial"/>
                <a:hlinkClick r:id="rId12">
                  <a:extLst>
                    <a:ext uri="{A12FA001-AC4F-418D-AE19-62706E023703}">
                      <ahyp:hlinkClr xmlns:ahyp="http://schemas.microsoft.com/office/drawing/2018/hyperlinkcolor" val="tx"/>
                    </a:ext>
                  </a:extLst>
                </a:hlinkClick>
              </a:rPr>
              <a:t>Kick-off Presentation</a:t>
            </a: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endParaRPr kumimoji="0" sz="1800" b="0" i="0" u="none" strike="noStrike" kern="0" cap="none" spc="0" normalizeH="0" baseline="0" noProof="0" dirty="0">
              <a:ln>
                <a:noFill/>
              </a:ln>
              <a:solidFill>
                <a:srgbClr val="3F3F3F"/>
              </a:solidFill>
              <a:effectLst/>
              <a:uLnTx/>
              <a:uFillTx/>
              <a:latin typeface="Arial"/>
              <a:ea typeface="Arial"/>
              <a:cs typeface="Arial"/>
              <a:sym typeface="Arial"/>
            </a:endParaRPr>
          </a:p>
          <a:p>
            <a:pPr marL="228600" marR="0" lvl="0" indent="0" algn="l" defTabSz="914400" rtl="0" eaLnBrk="1" fontAlgn="auto" latinLnBrk="0" hangingPunct="1">
              <a:lnSpc>
                <a:spcPct val="150000"/>
              </a:lnSpc>
              <a:spcBef>
                <a:spcPts val="0"/>
              </a:spcBef>
              <a:spcAft>
                <a:spcPts val="0"/>
              </a:spcAft>
              <a:buClr>
                <a:srgbClr val="713030"/>
              </a:buClr>
              <a:buSzPts val="1867"/>
              <a:buFont typeface="Arial"/>
              <a:buNone/>
              <a:tabLst/>
              <a:defRPr/>
            </a:pPr>
            <a:r>
              <a:rPr kumimoji="0" lang="en-US" sz="2000" b="0" i="0" u="none" strike="noStrike" kern="0" cap="none" spc="0" normalizeH="0" baseline="0" noProof="0" dirty="0">
                <a:ln>
                  <a:noFill/>
                </a:ln>
                <a:solidFill>
                  <a:srgbClr val="3F3F3F"/>
                </a:solidFill>
                <a:effectLst/>
                <a:uLnTx/>
                <a:uFillTx/>
                <a:latin typeface="Arial"/>
                <a:ea typeface="Arial"/>
                <a:cs typeface="Arial"/>
                <a:sym typeface="Arial"/>
              </a:rPr>
              <a:t>Source: </a:t>
            </a:r>
            <a:r>
              <a:rPr lang="en-US" sz="2000" kern="0" dirty="0">
                <a:solidFill>
                  <a:srgbClr val="3F3F3F"/>
                </a:solidFill>
                <a:ea typeface="+mn-lt"/>
                <a:cs typeface="+mn-lt"/>
                <a:sym typeface="Arial"/>
              </a:rPr>
              <a:t>https://www.we-fi.org/we-finance-code/resources/</a:t>
            </a:r>
            <a:endParaRPr lang="en-US" sz="2000" b="0" i="0" u="none" strike="noStrike" kern="0" cap="none" spc="0" normalizeH="0" baseline="0" noProof="0">
              <a:ln>
                <a:noFill/>
              </a:ln>
              <a:solidFill>
                <a:srgbClr val="3F3F3F"/>
              </a:solidFill>
              <a:effectLst/>
              <a:uLnTx/>
              <a:uFillTx/>
              <a:latin typeface="Arial"/>
              <a:ea typeface="Arial"/>
              <a:cs typeface="Arial"/>
            </a:endParaRPr>
          </a:p>
        </p:txBody>
      </p:sp>
      <p:pic>
        <p:nvPicPr>
          <p:cNvPr id="2319" name="Google Shape;2319;p120" descr="A purple and white logo&#10;&#10;Description automatically generated"/>
          <p:cNvPicPr preferRelativeResize="0"/>
          <p:nvPr/>
        </p:nvPicPr>
        <p:blipFill rotWithShape="1">
          <a:blip r:embed="rId13">
            <a:alphaModFix/>
          </a:blip>
          <a:srcRect/>
          <a:stretch/>
        </p:blipFill>
        <p:spPr>
          <a:xfrm>
            <a:off x="731474" y="3429000"/>
            <a:ext cx="2431303" cy="898525"/>
          </a:xfrm>
          <a:prstGeom prst="rect">
            <a:avLst/>
          </a:prstGeom>
          <a:noFill/>
          <a:ln>
            <a:noFill/>
          </a:ln>
        </p:spPr>
      </p:pic>
    </p:spTree>
    <p:extLst>
      <p:ext uri="{BB962C8B-B14F-4D97-AF65-F5344CB8AC3E}">
        <p14:creationId xmlns:p14="http://schemas.microsoft.com/office/powerpoint/2010/main" val="60773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logo with text on it&#10;&#10;Description automatically generated">
            <a:extLst>
              <a:ext uri="{FF2B5EF4-FFF2-40B4-BE49-F238E27FC236}">
                <a16:creationId xmlns:a16="http://schemas.microsoft.com/office/drawing/2014/main" id="{1818B1F0-15CB-9CEE-E8CC-9EB15D275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404" y="1989312"/>
            <a:ext cx="2567643" cy="2686150"/>
          </a:xfrm>
          <a:prstGeom prst="rect">
            <a:avLst/>
          </a:prstGeom>
        </p:spPr>
      </p:pic>
    </p:spTree>
    <p:extLst>
      <p:ext uri="{BB962C8B-B14F-4D97-AF65-F5344CB8AC3E}">
        <p14:creationId xmlns:p14="http://schemas.microsoft.com/office/powerpoint/2010/main" val="174514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24">
          <a:extLst>
            <a:ext uri="{FF2B5EF4-FFF2-40B4-BE49-F238E27FC236}">
              <a16:creationId xmlns:a16="http://schemas.microsoft.com/office/drawing/2014/main" id="{9A7676B4-F29B-9CAC-9DB0-BE338CDC37BC}"/>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127C49C6-48D2-220E-C6B6-CCC8FBAC79B4}"/>
              </a:ext>
            </a:extLst>
          </p:cNvPr>
          <p:cNvSpPr>
            <a:spLocks noGrp="1"/>
          </p:cNvSpPr>
          <p:nvPr>
            <p:ph type="body" idx="1"/>
          </p:nvPr>
        </p:nvSpPr>
        <p:spPr>
          <a:xfrm>
            <a:off x="489098" y="956566"/>
            <a:ext cx="11227981" cy="3941521"/>
          </a:xfrm>
        </p:spPr>
        <p:txBody>
          <a:bodyPr/>
          <a:lstStyle/>
          <a:p>
            <a:endParaRPr lang="hu-HU" sz="2400" b="1" kern="1200" dirty="0">
              <a:solidFill>
                <a:schemeClr val="accent2"/>
              </a:solidFill>
              <a:highlight>
                <a:srgbClr val="FFFF00"/>
              </a:highlight>
              <a:latin typeface="Arial" panose="020B0604020202020204" pitchFamily="34" charset="0"/>
              <a:ea typeface="+mn-ea"/>
              <a:cs typeface="Arial" panose="020B0604020202020204" pitchFamily="34" charset="0"/>
            </a:endParaRPr>
          </a:p>
          <a:p>
            <a:pPr algn="ctr"/>
            <a:endParaRPr lang="hu-HU" sz="2000" b="1" kern="1200" dirty="0">
              <a:solidFill>
                <a:schemeClr val="bg1"/>
              </a:solidFill>
              <a:latin typeface="Arial"/>
              <a:ea typeface="+mn-ea"/>
              <a:cs typeface="Arial"/>
            </a:endParaRPr>
          </a:p>
          <a:p>
            <a:r>
              <a:rPr lang="hu-HU" sz="2000" b="1" kern="1200" dirty="0">
                <a:solidFill>
                  <a:schemeClr val="accent6"/>
                </a:solidFill>
                <a:latin typeface="Arial"/>
                <a:ea typeface="+mn-ea"/>
                <a:cs typeface="Arial"/>
              </a:rPr>
              <a:t>In </a:t>
            </a:r>
            <a:r>
              <a:rPr lang="hu-HU" sz="2000" b="1" kern="1200" dirty="0" err="1">
                <a:solidFill>
                  <a:schemeClr val="accent6"/>
                </a:solidFill>
                <a:latin typeface="Arial"/>
                <a:ea typeface="+mn-ea"/>
                <a:cs typeface="Arial"/>
              </a:rPr>
              <a:t>this</a:t>
            </a:r>
            <a:r>
              <a:rPr lang="hu-HU" sz="2000" b="1" kern="1200" dirty="0">
                <a:solidFill>
                  <a:schemeClr val="accent6"/>
                </a:solidFill>
                <a:latin typeface="Arial"/>
                <a:ea typeface="+mn-ea"/>
                <a:cs typeface="Arial"/>
              </a:rPr>
              <a:t> session </a:t>
            </a:r>
            <a:r>
              <a:rPr lang="hu-HU" sz="2000" b="1" kern="1200" dirty="0" err="1">
                <a:solidFill>
                  <a:schemeClr val="accent6"/>
                </a:solidFill>
                <a:latin typeface="Arial"/>
                <a:ea typeface="+mn-ea"/>
                <a:cs typeface="Arial"/>
              </a:rPr>
              <a:t>we</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will</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aim</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to</a:t>
            </a:r>
            <a:r>
              <a:rPr lang="hu-HU" sz="2000" b="1" kern="1200" dirty="0">
                <a:solidFill>
                  <a:schemeClr val="accent6"/>
                </a:solidFill>
                <a:latin typeface="Arial"/>
                <a:ea typeface="+mn-ea"/>
                <a:cs typeface="Arial"/>
              </a:rPr>
              <a:t> e</a:t>
            </a:r>
            <a:r>
              <a:rPr lang="en-US" sz="2000" b="1" kern="1200" dirty="0">
                <a:solidFill>
                  <a:schemeClr val="accent6"/>
                </a:solidFill>
                <a:latin typeface="Arial"/>
                <a:ea typeface="+mn-ea"/>
                <a:cs typeface="Arial"/>
              </a:rPr>
              <a:t>stablish why the Code is important</a:t>
            </a:r>
            <a:r>
              <a:rPr lang="hu-HU" sz="2000" b="1" kern="1200" dirty="0">
                <a:solidFill>
                  <a:schemeClr val="accent6"/>
                </a:solidFill>
                <a:latin typeface="Arial"/>
                <a:ea typeface="+mn-ea"/>
                <a:cs typeface="Arial"/>
              </a:rPr>
              <a:t>, </a:t>
            </a:r>
            <a:r>
              <a:rPr lang="en-US" sz="2000" b="1" kern="1200" dirty="0">
                <a:solidFill>
                  <a:schemeClr val="accent6"/>
                </a:solidFill>
                <a:latin typeface="Arial"/>
                <a:ea typeface="+mn-ea"/>
                <a:cs typeface="Arial"/>
              </a:rPr>
              <a:t>what are the goals</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we</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want</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to</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achieve</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with</a:t>
            </a:r>
            <a:r>
              <a:rPr lang="hu-HU" sz="2000" b="1" kern="1200" dirty="0">
                <a:solidFill>
                  <a:schemeClr val="accent6"/>
                </a:solidFill>
                <a:latin typeface="Arial"/>
                <a:ea typeface="+mn-ea"/>
                <a:cs typeface="Arial"/>
              </a:rPr>
              <a:t> of </a:t>
            </a:r>
            <a:r>
              <a:rPr lang="hu-HU" sz="2000" b="1" kern="1200" dirty="0" err="1">
                <a:solidFill>
                  <a:schemeClr val="accent6"/>
                </a:solidFill>
                <a:latin typeface="Arial"/>
                <a:ea typeface="+mn-ea"/>
                <a:cs typeface="Arial"/>
              </a:rPr>
              <a:t>our</a:t>
            </a:r>
            <a:r>
              <a:rPr lang="hu-HU" sz="2000" b="1" kern="1200" dirty="0">
                <a:solidFill>
                  <a:schemeClr val="accent6"/>
                </a:solidFill>
                <a:latin typeface="Arial"/>
                <a:ea typeface="+mn-ea"/>
                <a:cs typeface="Arial"/>
              </a:rPr>
              <a:t> National WE </a:t>
            </a:r>
            <a:r>
              <a:rPr lang="hu-HU" sz="2000" b="1" kern="1200" dirty="0" err="1">
                <a:solidFill>
                  <a:schemeClr val="accent6"/>
                </a:solidFill>
                <a:latin typeface="Arial"/>
                <a:ea typeface="+mn-ea"/>
                <a:cs typeface="Arial"/>
              </a:rPr>
              <a:t>Finance</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Code</a:t>
            </a:r>
            <a:r>
              <a:rPr lang="hu-HU" sz="2000" b="1" kern="1200" dirty="0">
                <a:solidFill>
                  <a:schemeClr val="accent6"/>
                </a:solidFill>
                <a:latin typeface="Arial"/>
                <a:ea typeface="+mn-ea"/>
                <a:cs typeface="Arial"/>
              </a:rPr>
              <a:t> and </a:t>
            </a:r>
            <a:r>
              <a:rPr lang="hu-HU" sz="2000" b="1" kern="1200" dirty="0" err="1">
                <a:solidFill>
                  <a:schemeClr val="accent6"/>
                </a:solidFill>
                <a:latin typeface="Arial"/>
                <a:ea typeface="+mn-ea"/>
                <a:cs typeface="Arial"/>
              </a:rPr>
              <a:t>how</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will</a:t>
            </a:r>
            <a:r>
              <a:rPr lang="hu-HU" sz="2000" b="1" kern="1200" dirty="0">
                <a:solidFill>
                  <a:schemeClr val="accent6"/>
                </a:solidFill>
                <a:latin typeface="Arial"/>
                <a:ea typeface="+mn-ea"/>
                <a:cs typeface="Arial"/>
              </a:rPr>
              <a:t> </a:t>
            </a:r>
            <a:r>
              <a:rPr lang="hu-HU" sz="2000" b="1" kern="1200" dirty="0" err="1">
                <a:solidFill>
                  <a:schemeClr val="accent6"/>
                </a:solidFill>
                <a:latin typeface="Arial"/>
                <a:ea typeface="+mn-ea"/>
                <a:cs typeface="Arial"/>
              </a:rPr>
              <a:t>progress</a:t>
            </a:r>
            <a:r>
              <a:rPr lang="hu-HU" sz="2000" b="1" kern="1200" dirty="0">
                <a:solidFill>
                  <a:schemeClr val="accent6"/>
                </a:solidFill>
                <a:latin typeface="Arial"/>
                <a:ea typeface="+mn-ea"/>
                <a:cs typeface="Arial"/>
              </a:rPr>
              <a:t> be </a:t>
            </a:r>
            <a:r>
              <a:rPr lang="hu-HU" sz="2000" b="1" kern="1200" dirty="0" err="1">
                <a:solidFill>
                  <a:schemeClr val="accent6"/>
                </a:solidFill>
                <a:latin typeface="Arial"/>
                <a:ea typeface="+mn-ea"/>
                <a:cs typeface="Arial"/>
              </a:rPr>
              <a:t>measured</a:t>
            </a:r>
            <a:r>
              <a:rPr lang="hu-HU" sz="2000" b="1" kern="1200" dirty="0">
                <a:solidFill>
                  <a:schemeClr val="accent6"/>
                </a:solidFill>
                <a:latin typeface="Arial"/>
                <a:ea typeface="+mn-ea"/>
                <a:cs typeface="Arial"/>
              </a:rPr>
              <a:t>.</a:t>
            </a:r>
            <a:endParaRPr lang="hu-HU" dirty="0">
              <a:solidFill>
                <a:schemeClr val="accent6"/>
              </a:solidFill>
              <a:latin typeface="Arial"/>
              <a:ea typeface="+mn-ea"/>
              <a:cs typeface="Arial"/>
            </a:endParaRPr>
          </a:p>
          <a:p>
            <a:endParaRPr lang="hu-HU" sz="2400" kern="1200" dirty="0">
              <a:solidFill>
                <a:schemeClr val="accent6"/>
              </a:solidFill>
              <a:latin typeface="Arial" panose="020B0604020202020204" pitchFamily="34" charset="0"/>
              <a:ea typeface="+mn-ea"/>
              <a:cs typeface="Arial" panose="020B0604020202020204" pitchFamily="34" charset="0"/>
            </a:endParaRPr>
          </a:p>
          <a:p>
            <a:endParaRPr lang="hu-HU" sz="2400" kern="1200" dirty="0">
              <a:solidFill>
                <a:schemeClr val="accent6"/>
              </a:solidFill>
              <a:latin typeface="Arial" panose="020B0604020202020204" pitchFamily="34" charset="0"/>
              <a:ea typeface="+mn-ea"/>
              <a:cs typeface="Arial" panose="020B0604020202020204" pitchFamily="34" charset="0"/>
            </a:endParaRPr>
          </a:p>
          <a:p>
            <a:r>
              <a:rPr lang="hu-HU" sz="2400" b="1" kern="1200" dirty="0">
                <a:solidFill>
                  <a:schemeClr val="accent2"/>
                </a:solidFill>
                <a:latin typeface="Arial"/>
                <a:ea typeface="+mn-ea"/>
                <a:cs typeface="Arial"/>
              </a:rPr>
              <a:t>K</a:t>
            </a:r>
            <a:r>
              <a:rPr lang="en-US" sz="2400" b="1" kern="1200" dirty="0" err="1">
                <a:solidFill>
                  <a:schemeClr val="accent2"/>
                </a:solidFill>
                <a:latin typeface="Arial"/>
                <a:ea typeface="+mn-ea"/>
                <a:cs typeface="Arial"/>
              </a:rPr>
              <a:t>ey</a:t>
            </a:r>
            <a:r>
              <a:rPr lang="en-US" sz="2400" b="1" kern="1200" dirty="0">
                <a:solidFill>
                  <a:schemeClr val="accent2"/>
                </a:solidFill>
                <a:latin typeface="Arial"/>
                <a:ea typeface="+mn-ea"/>
                <a:cs typeface="Arial"/>
              </a:rPr>
              <a:t> questions </a:t>
            </a:r>
            <a:r>
              <a:rPr lang="hu-HU" sz="2400" b="1" kern="1200" dirty="0" err="1">
                <a:solidFill>
                  <a:schemeClr val="accent2"/>
                </a:solidFill>
                <a:latin typeface="Arial"/>
                <a:ea typeface="+mn-ea"/>
                <a:cs typeface="Arial"/>
              </a:rPr>
              <a:t>to</a:t>
            </a:r>
            <a:r>
              <a:rPr lang="hu-HU" sz="2400" b="1" kern="1200" dirty="0">
                <a:solidFill>
                  <a:schemeClr val="accent2"/>
                </a:solidFill>
                <a:latin typeface="Arial"/>
                <a:ea typeface="+mn-ea"/>
                <a:cs typeface="Arial"/>
              </a:rPr>
              <a:t> </a:t>
            </a:r>
            <a:r>
              <a:rPr lang="en-US" sz="2400" b="1" kern="1200" dirty="0">
                <a:solidFill>
                  <a:schemeClr val="accent2"/>
                </a:solidFill>
                <a:latin typeface="Arial"/>
                <a:ea typeface="+mn-ea"/>
                <a:cs typeface="Arial"/>
              </a:rPr>
              <a:t>address</a:t>
            </a:r>
            <a:r>
              <a:rPr lang="hu-HU" sz="2400" b="1" kern="1200" dirty="0">
                <a:solidFill>
                  <a:schemeClr val="accent2"/>
                </a:solidFill>
                <a:latin typeface="Arial"/>
                <a:ea typeface="+mn-ea"/>
                <a:cs typeface="Arial"/>
              </a:rPr>
              <a:t> in </a:t>
            </a:r>
            <a:r>
              <a:rPr lang="hu-HU" sz="2400" b="1" kern="1200" dirty="0" err="1">
                <a:solidFill>
                  <a:schemeClr val="accent2"/>
                </a:solidFill>
                <a:latin typeface="Arial"/>
                <a:ea typeface="+mn-ea"/>
                <a:cs typeface="Arial"/>
              </a:rPr>
              <a:t>this</a:t>
            </a:r>
            <a:r>
              <a:rPr lang="hu-HU" sz="2400" b="1" kern="1200" dirty="0">
                <a:solidFill>
                  <a:schemeClr val="accent2"/>
                </a:solidFill>
                <a:latin typeface="Arial"/>
                <a:ea typeface="+mn-ea"/>
                <a:cs typeface="Arial"/>
              </a:rPr>
              <a:t> </a:t>
            </a:r>
            <a:r>
              <a:rPr lang="hu-HU" sz="2400" b="1" kern="1200" dirty="0" err="1">
                <a:solidFill>
                  <a:schemeClr val="accent2"/>
                </a:solidFill>
                <a:latin typeface="Arial"/>
                <a:ea typeface="+mn-ea"/>
                <a:cs typeface="Arial"/>
              </a:rPr>
              <a:t>section</a:t>
            </a:r>
            <a:r>
              <a:rPr lang="hu-HU" sz="2400" b="1" kern="1200" dirty="0">
                <a:solidFill>
                  <a:schemeClr val="accent2"/>
                </a:solidFill>
                <a:latin typeface="Arial"/>
                <a:ea typeface="+mn-ea"/>
                <a:cs typeface="Arial"/>
              </a:rPr>
              <a:t>:</a:t>
            </a:r>
            <a:endParaRPr lang="hu-HU" sz="2400" kern="1200" dirty="0">
              <a:solidFill>
                <a:schemeClr val="accent2"/>
              </a:solidFill>
              <a:latin typeface="Arial"/>
              <a:ea typeface="+mn-ea"/>
              <a:cs typeface="Arial"/>
            </a:endParaRPr>
          </a:p>
          <a:p>
            <a:pPr marL="114300" indent="0" algn="just">
              <a:lnSpc>
                <a:spcPct val="100000"/>
              </a:lnSpc>
              <a:spcBef>
                <a:spcPts val="750"/>
              </a:spcBef>
              <a:spcAft>
                <a:spcPts val="750"/>
              </a:spcAft>
              <a:buClr>
                <a:schemeClr val="accent2"/>
              </a:buClr>
            </a:pPr>
            <a:r>
              <a:rPr lang="hu-HU" sz="2400" kern="1200" dirty="0">
                <a:solidFill>
                  <a:schemeClr val="accent6"/>
                </a:solidFill>
                <a:latin typeface="Arial"/>
                <a:cs typeface="Arial"/>
              </a:rPr>
              <a:t>Q1. </a:t>
            </a:r>
            <a:r>
              <a:rPr lang="en-US" sz="2400" kern="1200" dirty="0">
                <a:solidFill>
                  <a:schemeClr val="accent6"/>
                </a:solidFill>
                <a:latin typeface="Arial"/>
                <a:cs typeface="Arial"/>
              </a:rPr>
              <a:t>What are the ultimate objectives </a:t>
            </a:r>
            <a:r>
              <a:rPr lang="hu-HU" sz="2400" kern="1200" dirty="0">
                <a:solidFill>
                  <a:schemeClr val="accent6"/>
                </a:solidFill>
                <a:latin typeface="Arial"/>
                <a:cs typeface="Arial"/>
              </a:rPr>
              <a:t>we</a:t>
            </a:r>
            <a:r>
              <a:rPr lang="en-US" sz="2400" kern="1200" dirty="0">
                <a:solidFill>
                  <a:schemeClr val="accent6"/>
                </a:solidFill>
                <a:latin typeface="Arial"/>
                <a:cs typeface="Arial"/>
              </a:rPr>
              <a:t> hope to achieve through </a:t>
            </a:r>
            <a:r>
              <a:rPr lang="hu-HU" sz="2400" kern="1200" dirty="0">
                <a:solidFill>
                  <a:schemeClr val="accent6"/>
                </a:solidFill>
                <a:latin typeface="Arial"/>
                <a:cs typeface="Arial"/>
              </a:rPr>
              <a:t>our</a:t>
            </a:r>
            <a:r>
              <a:rPr lang="en-US" sz="2400" kern="1200" dirty="0">
                <a:solidFill>
                  <a:schemeClr val="accent6"/>
                </a:solidFill>
                <a:latin typeface="Arial"/>
                <a:cs typeface="Arial"/>
              </a:rPr>
              <a:t> [Country] Code?</a:t>
            </a:r>
            <a:endParaRPr lang="hu-HU" sz="2400" kern="1200" dirty="0">
              <a:solidFill>
                <a:schemeClr val="accent6"/>
              </a:solidFill>
              <a:latin typeface="Arial"/>
              <a:cs typeface="Arial"/>
            </a:endParaRPr>
          </a:p>
          <a:p>
            <a:pPr marL="114300" indent="0" algn="just">
              <a:lnSpc>
                <a:spcPct val="100000"/>
              </a:lnSpc>
              <a:spcBef>
                <a:spcPts val="750"/>
              </a:spcBef>
              <a:spcAft>
                <a:spcPts val="750"/>
              </a:spcAft>
              <a:buClr>
                <a:schemeClr val="accent2"/>
              </a:buClr>
            </a:pPr>
            <a:r>
              <a:rPr lang="hu-HU" sz="2400" kern="1200" dirty="0">
                <a:solidFill>
                  <a:schemeClr val="accent6"/>
                </a:solidFill>
                <a:latin typeface="Arial"/>
                <a:cs typeface="Arial"/>
              </a:rPr>
              <a:t>Q2. </a:t>
            </a:r>
            <a:r>
              <a:rPr lang="en-US" sz="2400" kern="1200" dirty="0">
                <a:solidFill>
                  <a:schemeClr val="accent6"/>
                </a:solidFill>
                <a:latin typeface="Arial"/>
                <a:cs typeface="Arial"/>
              </a:rPr>
              <a:t>What are the practical metrics/targets that will signal progress on </a:t>
            </a:r>
            <a:r>
              <a:rPr lang="hu-HU" sz="2400" kern="1200" dirty="0">
                <a:solidFill>
                  <a:schemeClr val="accent6"/>
                </a:solidFill>
                <a:latin typeface="Arial"/>
                <a:cs typeface="Arial"/>
              </a:rPr>
              <a:t>our</a:t>
            </a:r>
            <a:r>
              <a:rPr lang="en-US" sz="2400" kern="1200" dirty="0">
                <a:solidFill>
                  <a:schemeClr val="accent6"/>
                </a:solidFill>
                <a:latin typeface="Arial"/>
                <a:cs typeface="Arial"/>
              </a:rPr>
              <a:t> objectives? </a:t>
            </a:r>
            <a:endParaRPr lang="hu-HU" sz="2400" kern="1200" dirty="0">
              <a:solidFill>
                <a:schemeClr val="accent6"/>
              </a:solidFill>
              <a:latin typeface="Arial"/>
              <a:cs typeface="Arial"/>
            </a:endParaRPr>
          </a:p>
          <a:p>
            <a:endParaRPr lang="en-US" sz="1800" i="1" dirty="0">
              <a:solidFill>
                <a:schemeClr val="accent2"/>
              </a:solidFill>
              <a:latin typeface="Arial"/>
              <a:cs typeface="Arial"/>
            </a:endParaRPr>
          </a:p>
          <a:p>
            <a:endParaRPr lang="en-US" sz="1800" i="1" dirty="0">
              <a:solidFill>
                <a:schemeClr val="accent2"/>
              </a:solidFill>
              <a:latin typeface="Arial"/>
              <a:cs typeface="Arial"/>
            </a:endParaRPr>
          </a:p>
          <a:p>
            <a:endParaRPr lang="en-US" sz="1800" i="1" dirty="0">
              <a:solidFill>
                <a:schemeClr val="accent2"/>
              </a:solidFill>
              <a:latin typeface="Arial"/>
              <a:cs typeface="Arial"/>
            </a:endParaRPr>
          </a:p>
          <a:p>
            <a:r>
              <a:rPr lang="en-US" sz="1800" i="1" dirty="0">
                <a:solidFill>
                  <a:schemeClr val="accent2"/>
                </a:solidFill>
                <a:latin typeface="Arial"/>
                <a:cs typeface="Arial"/>
              </a:rPr>
              <a:t>*Please see slide notes for more details</a:t>
            </a:r>
            <a:endParaRPr lang="en-US" dirty="0">
              <a:solidFill>
                <a:schemeClr val="accent2"/>
              </a:solidFill>
            </a:endParaRPr>
          </a:p>
          <a:p>
            <a:endParaRPr lang="en-GB" sz="2400" kern="1200" dirty="0">
              <a:solidFill>
                <a:schemeClr val="accent6"/>
              </a:solidFill>
              <a:highlight>
                <a:srgbClr val="FFFF00"/>
              </a:highlight>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98001281-6D92-376F-62D0-772961A89D9B}"/>
              </a:ext>
            </a:extLst>
          </p:cNvPr>
          <p:cNvSpPr txBox="1"/>
          <p:nvPr/>
        </p:nvSpPr>
        <p:spPr>
          <a:xfrm>
            <a:off x="820821" y="339558"/>
            <a:ext cx="5523831" cy="345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875"/>
              </a:lnSpc>
            </a:pPr>
            <a:r>
              <a:rPr lang="hu-HU" sz="2400" b="1" dirty="0" err="1">
                <a:solidFill>
                  <a:srgbClr val="EA6159"/>
                </a:solidFill>
                <a:cs typeface="Segoe UI"/>
              </a:rPr>
              <a:t>Facilitation</a:t>
            </a:r>
            <a:r>
              <a:rPr lang="hu-HU" sz="2400" b="1" dirty="0">
                <a:solidFill>
                  <a:srgbClr val="EA6159"/>
                </a:solidFill>
                <a:cs typeface="Segoe UI"/>
              </a:rPr>
              <a:t> </a:t>
            </a:r>
            <a:r>
              <a:rPr lang="hu-HU" sz="2400" b="1" dirty="0" err="1">
                <a:solidFill>
                  <a:srgbClr val="EA6159"/>
                </a:solidFill>
                <a:cs typeface="Segoe UI"/>
              </a:rPr>
              <a:t>Notes</a:t>
            </a:r>
            <a:r>
              <a:rPr lang="hu-HU" sz="2400" b="1" dirty="0">
                <a:solidFill>
                  <a:srgbClr val="EA6159"/>
                </a:solidFill>
                <a:cs typeface="Segoe UI"/>
              </a:rPr>
              <a:t>*:</a:t>
            </a:r>
          </a:p>
        </p:txBody>
      </p:sp>
    </p:spTree>
    <p:extLst>
      <p:ext uri="{BB962C8B-B14F-4D97-AF65-F5344CB8AC3E}">
        <p14:creationId xmlns:p14="http://schemas.microsoft.com/office/powerpoint/2010/main" val="43709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5DE3C-837E-2F99-BCD9-88D23BFFC55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7A250-A887-94F6-BBDE-44040C5A289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8</a:t>
            </a:fld>
            <a:endParaRPr lang="en-US">
              <a:latin typeface="Arial" panose="020B0604020202020204" pitchFamily="34" charset="0"/>
              <a:cs typeface="Arial" panose="020B0604020202020204" pitchFamily="34" charset="0"/>
            </a:endParaRPr>
          </a:p>
        </p:txBody>
      </p:sp>
      <p:pic>
        <p:nvPicPr>
          <p:cNvPr id="2" name="Google Shape;228;p1" descr="A logo with text on it&#10;&#10;Description automatically generated">
            <a:extLst>
              <a:ext uri="{FF2B5EF4-FFF2-40B4-BE49-F238E27FC236}">
                <a16:creationId xmlns:a16="http://schemas.microsoft.com/office/drawing/2014/main" id="{0E6AC0C9-DC0B-64A9-1792-B650154A4150}"/>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442FCCE5-FFE5-66FD-284A-C07036FD2B10}"/>
              </a:ext>
            </a:extLst>
          </p:cNvPr>
          <p:cNvSpPr txBox="1"/>
          <p:nvPr/>
        </p:nvSpPr>
        <p:spPr>
          <a:xfrm>
            <a:off x="385010" y="221196"/>
            <a:ext cx="11150515" cy="461624"/>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400" b="1" dirty="0">
                <a:solidFill>
                  <a:schemeClr val="accent2"/>
                </a:solidFill>
                <a:latin typeface="Arial"/>
                <a:cs typeface="Arial"/>
              </a:rPr>
              <a:t>N</a:t>
            </a:r>
            <a:r>
              <a:rPr lang="en-GB" sz="2400" b="1" err="1">
                <a:solidFill>
                  <a:schemeClr val="accent2"/>
                </a:solidFill>
                <a:latin typeface="Arial"/>
                <a:cs typeface="Arial"/>
              </a:rPr>
              <a:t>ational</a:t>
            </a:r>
            <a:r>
              <a:rPr lang="en-GB" sz="2400" b="1" dirty="0">
                <a:solidFill>
                  <a:schemeClr val="accent2"/>
                </a:solidFill>
                <a:latin typeface="Arial"/>
                <a:cs typeface="Arial"/>
              </a:rPr>
              <a:t> objectives </a:t>
            </a:r>
            <a:r>
              <a:rPr lang="hu-HU" sz="2400" b="1" dirty="0">
                <a:solidFill>
                  <a:schemeClr val="accent2"/>
                </a:solidFill>
                <a:latin typeface="Arial"/>
                <a:cs typeface="Arial"/>
              </a:rPr>
              <a:t>and aspirational goals</a:t>
            </a:r>
            <a:r>
              <a:rPr lang="hu-HU" sz="2000" b="1" dirty="0">
                <a:solidFill>
                  <a:schemeClr val="accent2"/>
                </a:solidFill>
                <a:latin typeface="Arial"/>
                <a:cs typeface="Arial"/>
              </a:rPr>
              <a:t> </a:t>
            </a:r>
            <a:r>
              <a:rPr lang="hu-HU" sz="2000" b="1" dirty="0">
                <a:solidFill>
                  <a:schemeClr val="accent2"/>
                </a:solidFill>
                <a:latin typeface="Arial"/>
                <a:cs typeface="Arial"/>
                <a:sym typeface="Montserrat"/>
              </a:rPr>
              <a:t>– RECAP</a:t>
            </a:r>
            <a:endParaRPr lang="en-US" sz="2000" b="1" dirty="0">
              <a:solidFill>
                <a:schemeClr val="accent2"/>
              </a:solidFill>
              <a:latin typeface="Arial"/>
              <a:cs typeface="Arial"/>
              <a:sym typeface="Arial"/>
            </a:endParaRPr>
          </a:p>
        </p:txBody>
      </p:sp>
      <p:sp>
        <p:nvSpPr>
          <p:cNvPr id="8" name="TextBox 7">
            <a:extLst>
              <a:ext uri="{FF2B5EF4-FFF2-40B4-BE49-F238E27FC236}">
                <a16:creationId xmlns:a16="http://schemas.microsoft.com/office/drawing/2014/main" id="{2B314E78-D2B1-7496-E6BE-77547C72A244}"/>
              </a:ext>
            </a:extLst>
          </p:cNvPr>
          <p:cNvSpPr txBox="1"/>
          <p:nvPr/>
        </p:nvSpPr>
        <p:spPr>
          <a:xfrm>
            <a:off x="178821" y="1529851"/>
            <a:ext cx="5349257" cy="427809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hu-HU" sz="1600" dirty="0">
                <a:solidFill>
                  <a:schemeClr val="accent6"/>
                </a:solidFill>
              </a:rPr>
              <a:t>C</a:t>
            </a:r>
            <a:r>
              <a:rPr lang="en-US" sz="1600" dirty="0" err="1">
                <a:solidFill>
                  <a:schemeClr val="accent6"/>
                </a:solidFill>
              </a:rPr>
              <a:t>ountries</a:t>
            </a:r>
            <a:r>
              <a:rPr lang="en-US" sz="1600" dirty="0">
                <a:solidFill>
                  <a:schemeClr val="accent6"/>
                </a:solidFill>
              </a:rPr>
              <a:t> should set</a:t>
            </a:r>
            <a:r>
              <a:rPr lang="en-US" sz="1600" b="1" dirty="0">
                <a:solidFill>
                  <a:schemeClr val="accent6"/>
                </a:solidFill>
              </a:rPr>
              <a:t> aspirational goals </a:t>
            </a:r>
            <a:r>
              <a:rPr lang="hu-HU" sz="1600" dirty="0">
                <a:solidFill>
                  <a:schemeClr val="accent6"/>
                </a:solidFill>
              </a:rPr>
              <a:t>for the Code</a:t>
            </a:r>
            <a:r>
              <a:rPr lang="en-US" sz="1600" dirty="0">
                <a:solidFill>
                  <a:schemeClr val="accent6"/>
                </a:solidFill>
              </a:rPr>
              <a:t>,</a:t>
            </a:r>
            <a:r>
              <a:rPr lang="hu-HU" sz="1600" dirty="0">
                <a:solidFill>
                  <a:schemeClr val="accent6"/>
                </a:solidFill>
              </a:rPr>
              <a:t> so their actions can </a:t>
            </a:r>
            <a:r>
              <a:rPr lang="en-US" sz="1600" b="1" dirty="0">
                <a:solidFill>
                  <a:schemeClr val="accent6"/>
                </a:solidFill>
              </a:rPr>
              <a:t>create re-enforcing incentives across the ecosystem</a:t>
            </a:r>
            <a:r>
              <a:rPr lang="en-US" sz="1600" dirty="0">
                <a:solidFill>
                  <a:schemeClr val="accent6"/>
                </a:solidFill>
              </a:rPr>
              <a:t>, build momentum and accelerate progress on closing the financing gap for women entrepreneurs</a:t>
            </a:r>
            <a:endParaRPr lang="hu-HU" sz="1600" dirty="0">
              <a:solidFill>
                <a:schemeClr val="accent6"/>
              </a:solidFill>
            </a:endParaRPr>
          </a:p>
          <a:p>
            <a:endParaRPr lang="hu-HU" sz="1600" dirty="0">
              <a:solidFill>
                <a:schemeClr val="accent6"/>
              </a:solidFill>
            </a:endParaRPr>
          </a:p>
          <a:p>
            <a:pPr marL="285750" indent="-285750">
              <a:buFont typeface="Arial" panose="020B0604020202020204" pitchFamily="34" charset="0"/>
              <a:buChar char="•"/>
            </a:pPr>
            <a:r>
              <a:rPr lang="en-US" sz="1600" dirty="0">
                <a:solidFill>
                  <a:schemeClr val="accent6"/>
                </a:solidFill>
              </a:rPr>
              <a:t>Goals can be in terms of numbers, or percents, or WMSME as a percent of overall MSME funding</a:t>
            </a:r>
            <a:r>
              <a:rPr lang="hu-HU" sz="1600" dirty="0">
                <a:solidFill>
                  <a:schemeClr val="accent6"/>
                </a:solidFill>
              </a:rPr>
              <a:t>. </a:t>
            </a:r>
          </a:p>
          <a:p>
            <a:pPr marL="285750" indent="-285750">
              <a:buFont typeface="Arial" panose="020B0604020202020204" pitchFamily="34" charset="0"/>
              <a:buChar char="•"/>
            </a:pPr>
            <a:endParaRPr lang="hu-HU" sz="1600" i="1" dirty="0">
              <a:solidFill>
                <a:schemeClr val="accent6"/>
              </a:solidFill>
            </a:endParaRPr>
          </a:p>
          <a:p>
            <a:pPr marL="285750" indent="-285750">
              <a:buFont typeface="Arial" panose="020B0604020202020204" pitchFamily="34" charset="0"/>
              <a:buChar char="•"/>
            </a:pPr>
            <a:r>
              <a:rPr lang="hu-HU" sz="1600" dirty="0">
                <a:solidFill>
                  <a:schemeClr val="accent6"/>
                </a:solidFill>
              </a:rPr>
              <a:t>Note, that </a:t>
            </a:r>
            <a:r>
              <a:rPr lang="en-US" sz="1600" dirty="0">
                <a:solidFill>
                  <a:schemeClr val="accent6"/>
                </a:solidFill>
              </a:rPr>
              <a:t>it may not be possible to set goals until baselines are established</a:t>
            </a:r>
            <a:r>
              <a:rPr lang="hu-HU" sz="1600" dirty="0">
                <a:solidFill>
                  <a:schemeClr val="accent6"/>
                </a:solidFill>
              </a:rPr>
              <a:t> </a:t>
            </a:r>
            <a:r>
              <a:rPr lang="en-US" sz="1600" dirty="0">
                <a:solidFill>
                  <a:schemeClr val="accent6"/>
                </a:solidFill>
              </a:rPr>
              <a:t>but general goals can be agreed up front, like, substantial increase on the % of financing going to women</a:t>
            </a:r>
            <a:r>
              <a:rPr lang="hu-HU" sz="1600" dirty="0">
                <a:solidFill>
                  <a:schemeClr val="accent6"/>
                </a:solidFill>
              </a:rPr>
              <a:t>.</a:t>
            </a:r>
          </a:p>
          <a:p>
            <a:pPr marL="285750" indent="-285750">
              <a:buFont typeface="Arial" panose="020B0604020202020204" pitchFamily="34" charset="0"/>
              <a:buChar char="•"/>
            </a:pPr>
            <a:endParaRPr lang="hu-HU" sz="1600" dirty="0">
              <a:solidFill>
                <a:schemeClr val="accent6"/>
              </a:solidFill>
            </a:endParaRPr>
          </a:p>
          <a:p>
            <a:pPr marL="285750" indent="-285750">
              <a:buFont typeface="Arial" panose="020B0604020202020204" pitchFamily="34" charset="0"/>
              <a:buChar char="•"/>
            </a:pPr>
            <a:r>
              <a:rPr lang="en-US" sz="1600" dirty="0">
                <a:solidFill>
                  <a:schemeClr val="accent6"/>
                </a:solidFill>
              </a:rPr>
              <a:t>Intermediate goals </a:t>
            </a:r>
            <a:r>
              <a:rPr lang="hu-HU" sz="1600" dirty="0" err="1">
                <a:solidFill>
                  <a:schemeClr val="accent6"/>
                </a:solidFill>
              </a:rPr>
              <a:t>can</a:t>
            </a:r>
            <a:r>
              <a:rPr lang="hu-HU" sz="1600" dirty="0">
                <a:solidFill>
                  <a:schemeClr val="accent6"/>
                </a:solidFill>
              </a:rPr>
              <a:t> </a:t>
            </a:r>
            <a:r>
              <a:rPr lang="hu-HU" sz="1600" dirty="0" err="1">
                <a:solidFill>
                  <a:schemeClr val="accent6"/>
                </a:solidFill>
              </a:rPr>
              <a:t>also</a:t>
            </a:r>
            <a:r>
              <a:rPr lang="hu-HU" sz="1600" dirty="0">
                <a:solidFill>
                  <a:schemeClr val="accent6"/>
                </a:solidFill>
              </a:rPr>
              <a:t> be </a:t>
            </a:r>
            <a:r>
              <a:rPr lang="hu-HU" sz="1600" dirty="0" err="1">
                <a:solidFill>
                  <a:schemeClr val="accent6"/>
                </a:solidFill>
              </a:rPr>
              <a:t>helpful</a:t>
            </a:r>
            <a:r>
              <a:rPr lang="hu-HU" sz="1600" dirty="0">
                <a:solidFill>
                  <a:schemeClr val="accent6"/>
                </a:solidFill>
              </a:rPr>
              <a:t>, </a:t>
            </a:r>
            <a:r>
              <a:rPr lang="en-US" sz="1600" dirty="0">
                <a:solidFill>
                  <a:schemeClr val="accent6"/>
                </a:solidFill>
              </a:rPr>
              <a:t>like the % of banks, funds, </a:t>
            </a:r>
            <a:r>
              <a:rPr lang="en-US" sz="1600" dirty="0" err="1">
                <a:solidFill>
                  <a:schemeClr val="accent6"/>
                </a:solidFill>
              </a:rPr>
              <a:t>fintechs</a:t>
            </a:r>
            <a:r>
              <a:rPr lang="en-US" sz="1600" dirty="0">
                <a:solidFill>
                  <a:schemeClr val="accent6"/>
                </a:solidFill>
              </a:rPr>
              <a:t> signing </a:t>
            </a:r>
            <a:r>
              <a:rPr lang="en-US" sz="1600" dirty="0" err="1">
                <a:solidFill>
                  <a:schemeClr val="accent6"/>
                </a:solidFill>
              </a:rPr>
              <a:t>ontot</a:t>
            </a:r>
            <a:r>
              <a:rPr lang="en-US" sz="1600" dirty="0">
                <a:solidFill>
                  <a:schemeClr val="accent6"/>
                </a:solidFill>
              </a:rPr>
              <a:t> the Code</a:t>
            </a:r>
            <a:r>
              <a:rPr lang="hu-HU" sz="1600" dirty="0">
                <a:solidFill>
                  <a:schemeClr val="accent6"/>
                </a:solidFill>
              </a:rPr>
              <a:t> OR </a:t>
            </a:r>
            <a:r>
              <a:rPr lang="en-US" sz="1600" dirty="0">
                <a:solidFill>
                  <a:schemeClr val="accent6"/>
                </a:solidFill>
              </a:rPr>
              <a:t>X% of the financial intermediaries reporting within 2 years.</a:t>
            </a:r>
            <a:endParaRPr lang="hu-HU" sz="1600" dirty="0">
              <a:solidFill>
                <a:schemeClr val="accent6"/>
              </a:solidFill>
            </a:endParaRPr>
          </a:p>
        </p:txBody>
      </p:sp>
      <p:pic>
        <p:nvPicPr>
          <p:cNvPr id="10" name="Picture 9">
            <a:extLst>
              <a:ext uri="{FF2B5EF4-FFF2-40B4-BE49-F238E27FC236}">
                <a16:creationId xmlns:a16="http://schemas.microsoft.com/office/drawing/2014/main" id="{6896A488-EF26-B98F-CECA-7EF1CC7B23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82969" y="1601721"/>
            <a:ext cx="6916437" cy="4081572"/>
          </a:xfrm>
          <a:prstGeom prst="rect">
            <a:avLst/>
          </a:prstGeom>
        </p:spPr>
      </p:pic>
    </p:spTree>
    <p:extLst>
      <p:ext uri="{BB962C8B-B14F-4D97-AF65-F5344CB8AC3E}">
        <p14:creationId xmlns:p14="http://schemas.microsoft.com/office/powerpoint/2010/main" val="61003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
          <a:extLst>
            <a:ext uri="{FF2B5EF4-FFF2-40B4-BE49-F238E27FC236}">
              <a16:creationId xmlns:a16="http://schemas.microsoft.com/office/drawing/2014/main" id="{4E7A6E7D-DD0E-A810-F8EF-B2687423D6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237261-D128-E286-5ADA-0BDCFA3CD53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E338A01D-BE7D-5848-782D-75CF0C0CFF6D}"/>
              </a:ext>
            </a:extLst>
          </p:cNvPr>
          <p:cNvSpPr>
            <a:spLocks noGrp="1"/>
          </p:cNvSpPr>
          <p:nvPr/>
        </p:nvSpPr>
        <p:spPr bwMode="auto">
          <a:xfrm>
            <a:off x="2114966" y="2034751"/>
            <a:ext cx="9358085" cy="73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912813" rtl="0" fontAlgn="base">
              <a:lnSpc>
                <a:spcPct val="80000"/>
              </a:lnSpc>
              <a:spcBef>
                <a:spcPct val="0"/>
              </a:spcBef>
              <a:spcAft>
                <a:spcPct val="0"/>
              </a:spcAft>
              <a:defRPr sz="3200" b="1" i="0" kern="1200">
                <a:solidFill>
                  <a:schemeClr val="tx1"/>
                </a:solidFill>
                <a:latin typeface="Calmetta XBold" panose="020B0603020203030204" pitchFamily="34" charset="77"/>
                <a:ea typeface="Calmetta XBold" panose="020B0603020203030204" pitchFamily="34" charset="77"/>
                <a:cs typeface="Calmetta XBold" panose="020B0603020203030204" pitchFamily="34" charset="77"/>
              </a:defRPr>
            </a:lvl1pPr>
            <a:lvl2pPr algn="l" defTabSz="912813" rtl="0" fontAlgn="base">
              <a:lnSpc>
                <a:spcPct val="80000"/>
              </a:lnSpc>
              <a:spcBef>
                <a:spcPct val="0"/>
              </a:spcBef>
              <a:spcAft>
                <a:spcPct val="0"/>
              </a:spcAft>
              <a:defRPr sz="4000">
                <a:solidFill>
                  <a:schemeClr val="tx1"/>
                </a:solidFill>
                <a:latin typeface="Calibri" panose="020F0502020204030204" pitchFamily="34" charset="0"/>
              </a:defRPr>
            </a:lvl2pPr>
            <a:lvl3pPr algn="l" defTabSz="912813" rtl="0" fontAlgn="base">
              <a:lnSpc>
                <a:spcPct val="80000"/>
              </a:lnSpc>
              <a:spcBef>
                <a:spcPct val="0"/>
              </a:spcBef>
              <a:spcAft>
                <a:spcPct val="0"/>
              </a:spcAft>
              <a:defRPr sz="4000">
                <a:solidFill>
                  <a:schemeClr val="tx1"/>
                </a:solidFill>
                <a:latin typeface="Calibri" panose="020F0502020204030204" pitchFamily="34" charset="0"/>
              </a:defRPr>
            </a:lvl3pPr>
            <a:lvl4pPr algn="l" defTabSz="912813" rtl="0" fontAlgn="base">
              <a:lnSpc>
                <a:spcPct val="80000"/>
              </a:lnSpc>
              <a:spcBef>
                <a:spcPct val="0"/>
              </a:spcBef>
              <a:spcAft>
                <a:spcPct val="0"/>
              </a:spcAft>
              <a:defRPr sz="4000">
                <a:solidFill>
                  <a:schemeClr val="tx1"/>
                </a:solidFill>
                <a:latin typeface="Calibri" panose="020F0502020204030204" pitchFamily="34" charset="0"/>
              </a:defRPr>
            </a:lvl4pPr>
            <a:lvl5pPr algn="l" defTabSz="912813" rtl="0" fontAlgn="base">
              <a:lnSpc>
                <a:spcPct val="80000"/>
              </a:lnSpc>
              <a:spcBef>
                <a:spcPct val="0"/>
              </a:spcBef>
              <a:spcAft>
                <a:spcPct val="0"/>
              </a:spcAft>
              <a:defRPr sz="4000">
                <a:solidFill>
                  <a:schemeClr val="tx1"/>
                </a:solidFill>
                <a:latin typeface="Calibri" panose="020F0502020204030204" pitchFamily="34" charset="0"/>
              </a:defRPr>
            </a:lvl5pPr>
            <a:lvl6pPr marL="4572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6pPr>
            <a:lvl7pPr marL="9144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7pPr>
            <a:lvl8pPr marL="13716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8pPr>
            <a:lvl9pPr marL="1828800" algn="l" defTabSz="912813" rtl="0" eaLnBrk="1" fontAlgn="base" hangingPunct="1">
              <a:lnSpc>
                <a:spcPct val="80000"/>
              </a:lnSpc>
              <a:spcBef>
                <a:spcPct val="0"/>
              </a:spcBef>
              <a:spcAft>
                <a:spcPct val="0"/>
              </a:spcAft>
              <a:defRPr sz="4000">
                <a:solidFill>
                  <a:schemeClr val="tx1"/>
                </a:solidFill>
                <a:latin typeface="Calibri" panose="020F0502020204030204" pitchFamily="34" charset="0"/>
              </a:defRPr>
            </a:lvl9pPr>
          </a:lstStyle>
          <a:p>
            <a:endParaRPr lang="en-US" sz="4400" dirty="0"/>
          </a:p>
        </p:txBody>
      </p:sp>
      <p:sp>
        <p:nvSpPr>
          <p:cNvPr id="10" name="Content Placeholder 2">
            <a:extLst>
              <a:ext uri="{FF2B5EF4-FFF2-40B4-BE49-F238E27FC236}">
                <a16:creationId xmlns:a16="http://schemas.microsoft.com/office/drawing/2014/main" id="{F120C376-4B5D-DC16-5D50-9A13E832F1E3}"/>
              </a:ext>
            </a:extLst>
          </p:cNvPr>
          <p:cNvSpPr>
            <a:spLocks noGrp="1"/>
          </p:cNvSpPr>
          <p:nvPr/>
        </p:nvSpPr>
        <p:spPr bwMode="auto">
          <a:xfrm>
            <a:off x="838107" y="1434678"/>
            <a:ext cx="9180093" cy="15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EC" sz="2400" b="1" dirty="0">
                <a:solidFill>
                  <a:schemeClr val="accent1"/>
                </a:solidFill>
              </a:rPr>
              <a:t>QUESTION 1 </a:t>
            </a:r>
            <a:endParaRPr lang="en-US" sz="2400" b="1" dirty="0">
              <a:solidFill>
                <a:schemeClr val="accent1"/>
              </a:solidFill>
            </a:endParaRPr>
          </a:p>
          <a:p>
            <a:endParaRPr lang="hu-HU" sz="2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a:p>
            <a:r>
              <a:rPr lang="en-US" sz="2400" b="1" dirty="0">
                <a:solidFill>
                  <a:schemeClr val="accent1"/>
                </a:solidFill>
              </a:rPr>
              <a:t>What are the ultimate objectives </a:t>
            </a:r>
            <a:r>
              <a:rPr lang="hu-HU" sz="2400" b="1" dirty="0">
                <a:solidFill>
                  <a:schemeClr val="accent1"/>
                </a:solidFill>
              </a:rPr>
              <a:t>we</a:t>
            </a:r>
            <a:r>
              <a:rPr lang="en-US" sz="2400" b="1" dirty="0">
                <a:solidFill>
                  <a:schemeClr val="accent1"/>
                </a:solidFill>
              </a:rPr>
              <a:t> hope to achieve through </a:t>
            </a:r>
            <a:r>
              <a:rPr lang="hu-HU" sz="2400" b="1" dirty="0">
                <a:solidFill>
                  <a:schemeClr val="accent1"/>
                </a:solidFill>
              </a:rPr>
              <a:t>our</a:t>
            </a:r>
            <a:r>
              <a:rPr lang="en-US" sz="2400" b="1" dirty="0">
                <a:solidFill>
                  <a:schemeClr val="accent1"/>
                </a:solidFill>
              </a:rPr>
              <a:t> [Country] Code?</a:t>
            </a:r>
            <a:endParaRPr lang="en-US" sz="36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p:txBody>
      </p:sp>
      <p:sp>
        <p:nvSpPr>
          <p:cNvPr id="12" name="Content Placeholder 2">
            <a:extLst>
              <a:ext uri="{FF2B5EF4-FFF2-40B4-BE49-F238E27FC236}">
                <a16:creationId xmlns:a16="http://schemas.microsoft.com/office/drawing/2014/main" id="{4C0B70DE-B0EC-FE30-BC6B-5B784A0BF20B}"/>
              </a:ext>
            </a:extLst>
          </p:cNvPr>
          <p:cNvSpPr>
            <a:spLocks noGrp="1"/>
          </p:cNvSpPr>
          <p:nvPr/>
        </p:nvSpPr>
        <p:spPr bwMode="auto">
          <a:xfrm>
            <a:off x="838107" y="2871556"/>
            <a:ext cx="8846162" cy="2923916"/>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algn="l" defTabSz="912813" rtl="0" fontAlgn="base">
              <a:lnSpc>
                <a:spcPct val="90000"/>
              </a:lnSpc>
              <a:spcBef>
                <a:spcPct val="0"/>
              </a:spcBef>
              <a:spcAft>
                <a:spcPct val="0"/>
              </a:spcAft>
              <a:buFont typeface="Arial" panose="020B0604020202020204" pitchFamily="34" charset="0"/>
              <a:defRPr sz="2800" kern="1200">
                <a:solidFill>
                  <a:schemeClr val="tx1"/>
                </a:solidFill>
                <a:latin typeface="+mn-lt"/>
                <a:ea typeface="+mn-ea"/>
                <a:cs typeface="+mn-cs"/>
              </a:defRPr>
            </a:lvl1pPr>
            <a:lvl2pPr marL="238125" indent="-238125" algn="l" defTabSz="912813" rtl="0" fontAlgn="base">
              <a:lnSpc>
                <a:spcPct val="90000"/>
              </a:lnSpc>
              <a:spcBef>
                <a:spcPts val="800"/>
              </a:spcBef>
              <a:spcAft>
                <a:spcPct val="0"/>
              </a:spcAft>
              <a:buFont typeface="Arial" panose="020B0604020202020204" pitchFamily="34" charset="0"/>
              <a:buChar char="•"/>
              <a:defRPr sz="2800" kern="1200">
                <a:solidFill>
                  <a:schemeClr val="tx1"/>
                </a:solidFill>
                <a:latin typeface="+mn-lt"/>
                <a:ea typeface="+mn-ea"/>
                <a:cs typeface="+mn-cs"/>
              </a:defRPr>
            </a:lvl2pPr>
            <a:lvl3pPr marL="479425" indent="-239713" algn="l" defTabSz="912813" rtl="0" fontAlgn="base">
              <a:lnSpc>
                <a:spcPct val="90000"/>
              </a:lnSpc>
              <a:spcBef>
                <a:spcPct val="0"/>
              </a:spcBef>
              <a:spcAft>
                <a:spcPct val="0"/>
              </a:spcAft>
              <a:buFont typeface="Arial" panose="020B0604020202020204" pitchFamily="34" charset="0"/>
              <a:buChar char="•"/>
              <a:defRPr sz="2800" kern="1200">
                <a:solidFill>
                  <a:schemeClr val="tx1"/>
                </a:solidFill>
                <a:latin typeface="+mn-lt"/>
                <a:ea typeface="+mn-ea"/>
                <a:cs typeface="+mn-cs"/>
              </a:defRPr>
            </a:lvl3pPr>
            <a:lvl4pPr marL="719138" indent="-238125" algn="l" defTabSz="912813" rtl="0" fontAlgn="base">
              <a:lnSpc>
                <a:spcPct val="90000"/>
              </a:lnSpc>
              <a:spcBef>
                <a:spcPct val="0"/>
              </a:spcBef>
              <a:spcAft>
                <a:spcPts val="800"/>
              </a:spcAft>
              <a:buFont typeface="Arial" panose="020B0604020202020204" pitchFamily="34" charset="0"/>
              <a:buChar char="•"/>
              <a:defRPr sz="2800" kern="1200">
                <a:solidFill>
                  <a:schemeClr val="tx1"/>
                </a:solidFill>
                <a:latin typeface="+mn-lt"/>
                <a:ea typeface="+mn-ea"/>
                <a:cs typeface="+mn-cs"/>
              </a:defRPr>
            </a:lvl4pPr>
            <a:lvl5pPr marL="9525" algn="l" defTabSz="912813" rtl="0" fontAlgn="base">
              <a:lnSpc>
                <a:spcPct val="90000"/>
              </a:lnSpc>
              <a:spcBef>
                <a:spcPct val="0"/>
              </a:spcBef>
              <a:spcAft>
                <a:spcPct val="0"/>
              </a:spcAft>
              <a:buFont typeface="Arial" panose="020B0604020202020204" pitchFamily="34" charset="0"/>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a:endParaRPr lang="hu-HU" sz="2400" b="1" dirty="0">
              <a:solidFill>
                <a:schemeClr val="accent1"/>
              </a:solidFill>
            </a:endParaRPr>
          </a:p>
          <a:p>
            <a:pPr marL="180975">
              <a:spcAft>
                <a:spcPts val="1200"/>
              </a:spcAft>
            </a:pPr>
            <a:r>
              <a:rPr lang="hu-HU" sz="1800" b="1" dirty="0">
                <a:solidFill>
                  <a:schemeClr val="bg2"/>
                </a:solidFill>
              </a:rPr>
              <a:t>SAMPLE OBJECTIVES </a:t>
            </a:r>
            <a:r>
              <a:rPr lang="hu-HU" sz="1800" b="1" i="1" dirty="0">
                <a:solidFill>
                  <a:schemeClr val="bg2"/>
                </a:solidFill>
              </a:rPr>
              <a:t>- Indicative language</a:t>
            </a:r>
            <a:endParaRPr lang="hu-HU" sz="20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265113" indent="-180975">
              <a:spcAft>
                <a:spcPts val="1200"/>
              </a:spcAft>
              <a:buFont typeface="Arial" panose="020B0604020202020204" pitchFamily="34" charset="0"/>
              <a:buChar char="•"/>
            </a:pPr>
            <a:r>
              <a:rPr lang="en-US" sz="1600" i="1" dirty="0">
                <a:solidFill>
                  <a:schemeClr val="bg2"/>
                </a:solidFill>
              </a:rPr>
              <a:t>Increase funding provided to women-owned/led MSMEs ($$ volume and % share of total MSME financing). </a:t>
            </a:r>
            <a:endParaRPr lang="hu-HU" sz="1600" i="1" dirty="0">
              <a:solidFill>
                <a:schemeClr val="bg2"/>
              </a:solidFill>
            </a:endParaRPr>
          </a:p>
          <a:p>
            <a:pPr marL="265113" indent="-180975">
              <a:spcAft>
                <a:spcPts val="1200"/>
              </a:spcAft>
              <a:buFont typeface="Arial" panose="020B0604020202020204" pitchFamily="34" charset="0"/>
              <a:buChar char="•"/>
            </a:pPr>
            <a:r>
              <a:rPr lang="en-US" sz="1600" i="1" dirty="0">
                <a:solidFill>
                  <a:schemeClr val="bg2"/>
                </a:solidFill>
              </a:rPr>
              <a:t>Increase the number of women entrepreneurs thriving because of increased financing and access to non-financial support.</a:t>
            </a:r>
            <a:endParaRPr lang="hu-HU" sz="1600" i="1" dirty="0">
              <a:solidFill>
                <a:schemeClr val="bg2"/>
              </a:solidFill>
            </a:endParaRPr>
          </a:p>
          <a:p>
            <a:pPr marL="265113" indent="-180975">
              <a:spcAft>
                <a:spcPts val="1200"/>
              </a:spcAft>
              <a:buFont typeface="Arial" panose="020B0604020202020204" pitchFamily="34" charset="0"/>
              <a:buChar char="•"/>
            </a:pPr>
            <a:r>
              <a:rPr lang="en-US" sz="1600" i="1" dirty="0">
                <a:solidFill>
                  <a:schemeClr val="bg2"/>
                </a:solidFill>
              </a:rPr>
              <a:t>Improve the availability of WMSME data at the national level to inform the development of evidence-based policies supporting women entrepreneurs. </a:t>
            </a:r>
            <a:endParaRPr lang="hu-HU" sz="2400" b="1" i="1" dirty="0">
              <a:solidFill>
                <a:schemeClr val="bg2"/>
              </a:solidFill>
              <a:latin typeface="Calmetta" panose="020B0603020203030204" pitchFamily="34" charset="77"/>
              <a:ea typeface="Calmetta" panose="020B0603020203030204" pitchFamily="34" charset="77"/>
              <a:cs typeface="Calmetta" panose="020B0603020203030204" pitchFamily="34" charset="77"/>
            </a:endParaRPr>
          </a:p>
          <a:p>
            <a:pPr marL="180975"/>
            <a:endParaRPr lang="en-US" sz="4000" b="1" dirty="0">
              <a:solidFill>
                <a:schemeClr val="accent1"/>
              </a:solidFill>
              <a:latin typeface="Calmetta" panose="020B0603020203030204" pitchFamily="34" charset="77"/>
              <a:ea typeface="Calmetta" panose="020B0603020203030204" pitchFamily="34" charset="77"/>
              <a:cs typeface="Calmetta" panose="020B0603020203030204" pitchFamily="34" charset="77"/>
            </a:endParaRPr>
          </a:p>
        </p:txBody>
      </p:sp>
      <p:pic>
        <p:nvPicPr>
          <p:cNvPr id="2" name="Google Shape;228;p1" descr="A logo with text on it&#10;&#10;Description automatically generated">
            <a:extLst>
              <a:ext uri="{FF2B5EF4-FFF2-40B4-BE49-F238E27FC236}">
                <a16:creationId xmlns:a16="http://schemas.microsoft.com/office/drawing/2014/main" id="{FAD61940-F101-8CF5-E4C9-DA02EE40A9D8}"/>
              </a:ext>
            </a:extLst>
          </p:cNvPr>
          <p:cNvPicPr preferRelativeResize="0"/>
          <p:nvPr/>
        </p:nvPicPr>
        <p:blipFill rotWithShape="1">
          <a:blip r:embed="rId2">
            <a:alphaModFix/>
          </a:blip>
          <a:srcRect/>
          <a:stretch/>
        </p:blipFill>
        <p:spPr>
          <a:xfrm>
            <a:off x="11434471" y="0"/>
            <a:ext cx="745037" cy="693135"/>
          </a:xfrm>
          <a:prstGeom prst="rect">
            <a:avLst/>
          </a:prstGeom>
          <a:noFill/>
          <a:ln>
            <a:noFill/>
          </a:ln>
        </p:spPr>
      </p:pic>
      <p:sp>
        <p:nvSpPr>
          <p:cNvPr id="5" name="Google Shape;474;p18">
            <a:extLst>
              <a:ext uri="{FF2B5EF4-FFF2-40B4-BE49-F238E27FC236}">
                <a16:creationId xmlns:a16="http://schemas.microsoft.com/office/drawing/2014/main" id="{001FD85D-D8B5-DC97-6115-71F7C82DA4BE}"/>
              </a:ext>
            </a:extLst>
          </p:cNvPr>
          <p:cNvSpPr txBox="1"/>
          <p:nvPr/>
        </p:nvSpPr>
        <p:spPr>
          <a:xfrm>
            <a:off x="385010" y="221196"/>
            <a:ext cx="11150515" cy="400069"/>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hu-HU" sz="2000" b="1" dirty="0" err="1">
                <a:solidFill>
                  <a:srgbClr val="00B050"/>
                </a:solidFill>
                <a:latin typeface="Arial"/>
                <a:cs typeface="Arial"/>
                <a:sym typeface="Arial Black"/>
              </a:rPr>
              <a:t>Goals</a:t>
            </a:r>
            <a:r>
              <a:rPr lang="hu-HU" sz="2000" b="1" dirty="0">
                <a:solidFill>
                  <a:srgbClr val="00B050"/>
                </a:solidFill>
                <a:latin typeface="Arial"/>
                <a:cs typeface="Arial"/>
                <a:sym typeface="Arial Black"/>
              </a:rPr>
              <a:t> of </a:t>
            </a:r>
            <a:r>
              <a:rPr lang="hu-HU" sz="2000" b="1" dirty="0" err="1">
                <a:solidFill>
                  <a:srgbClr val="00B050"/>
                </a:solidFill>
                <a:latin typeface="Arial"/>
                <a:cs typeface="Arial"/>
                <a:sym typeface="Arial Black"/>
              </a:rPr>
              <a:t>the</a:t>
            </a:r>
            <a:r>
              <a:rPr lang="hu-HU" sz="2000" b="1" dirty="0">
                <a:solidFill>
                  <a:srgbClr val="00B050"/>
                </a:solidFill>
                <a:latin typeface="Arial"/>
                <a:cs typeface="Arial"/>
                <a:sym typeface="Arial Black"/>
              </a:rPr>
              <a:t> National WE </a:t>
            </a:r>
            <a:r>
              <a:rPr lang="hu-HU" sz="2000" b="1" dirty="0" err="1">
                <a:solidFill>
                  <a:srgbClr val="00B050"/>
                </a:solidFill>
                <a:latin typeface="Arial"/>
                <a:cs typeface="Arial"/>
                <a:sym typeface="Arial Black"/>
              </a:rPr>
              <a:t>Finance</a:t>
            </a:r>
            <a:r>
              <a:rPr lang="hu-HU" sz="2000" b="1" dirty="0">
                <a:solidFill>
                  <a:srgbClr val="00B050"/>
                </a:solidFill>
                <a:latin typeface="Arial"/>
                <a:cs typeface="Arial"/>
                <a:sym typeface="Arial Black"/>
              </a:rPr>
              <a:t> </a:t>
            </a:r>
            <a:r>
              <a:rPr lang="hu-HU" sz="2000" b="1" dirty="0" err="1">
                <a:solidFill>
                  <a:srgbClr val="00B050"/>
                </a:solidFill>
                <a:latin typeface="Arial"/>
                <a:cs typeface="Arial"/>
                <a:sym typeface="Arial Black"/>
              </a:rPr>
              <a:t>Code</a:t>
            </a:r>
            <a:r>
              <a:rPr lang="hu-HU" sz="2000" b="1" dirty="0">
                <a:solidFill>
                  <a:srgbClr val="00B050"/>
                </a:solidFill>
                <a:latin typeface="Arial"/>
                <a:cs typeface="Arial"/>
                <a:sym typeface="Arial Black"/>
              </a:rPr>
              <a:t>  – GROUP DISCUSSION</a:t>
            </a:r>
            <a:endParaRPr lang="en-US" sz="2000" b="1" dirty="0">
              <a:solidFill>
                <a:srgbClr val="00B050"/>
              </a:solidFill>
              <a:latin typeface="Arial"/>
              <a:cs typeface="Arial"/>
            </a:endParaRPr>
          </a:p>
        </p:txBody>
      </p:sp>
    </p:spTree>
    <p:extLst>
      <p:ext uri="{BB962C8B-B14F-4D97-AF65-F5344CB8AC3E}">
        <p14:creationId xmlns:p14="http://schemas.microsoft.com/office/powerpoint/2010/main" val="1191623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liance DB">
  <a:themeElements>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698789E-66E7-46E0-8B02-575092D8FE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5acc4e-0c25-495a-afe8-cebdbe1b35e5"/>
    <ds:schemaRef ds:uri="8c652d72-a731-4ede-abc3-d9bc4a2de092"/>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1BCAEB-5D9A-4950-B077-17746E6AA0C0}">
  <ds:schemaRefs>
    <ds:schemaRef ds:uri="http://schemas.microsoft.com/sharepoint/v3/contenttype/forms"/>
  </ds:schemaRefs>
</ds:datastoreItem>
</file>

<file path=customXml/itemProps3.xml><?xml version="1.0" encoding="utf-8"?>
<ds:datastoreItem xmlns:ds="http://schemas.openxmlformats.org/officeDocument/2006/customXml" ds:itemID="{9F76EB5B-6952-4D7B-A051-89F624CCECE5}">
  <ds:schemaRefs>
    <ds:schemaRef ds:uri="http://schemas.microsoft.com/office/2006/metadata/properties"/>
    <ds:schemaRef ds:uri="http://schemas.microsoft.com/office/infopath/2007/PartnerControls"/>
    <ds:schemaRef ds:uri="fc5acc4e-0c25-495a-afe8-cebdbe1b35e5"/>
    <ds:schemaRef ds:uri="3e02667f-0271-471b-bd6e-11a2e16def1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14062</TotalTime>
  <Words>6679</Words>
  <Application>Microsoft Office PowerPoint</Application>
  <PresentationFormat>Widescreen</PresentationFormat>
  <Paragraphs>727</Paragraphs>
  <Slides>66</Slides>
  <Notes>28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Alliance DB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Carine Fersan</dc:creator>
  <cp:lastModifiedBy>Zsofia Zambo</cp:lastModifiedBy>
  <cp:revision>477</cp:revision>
  <dcterms:created xsi:type="dcterms:W3CDTF">2024-08-09T10:48:46Z</dcterms:created>
  <dcterms:modified xsi:type="dcterms:W3CDTF">2025-05-16T15:32:28Z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