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74" r:id="rId5"/>
    <p:sldMasterId id="2147483692" r:id="rId6"/>
  </p:sldMasterIdLst>
  <p:notesMasterIdLst>
    <p:notesMasterId r:id="rId30"/>
  </p:notesMasterIdLst>
  <p:sldIdLst>
    <p:sldId id="4749" r:id="rId7"/>
    <p:sldId id="351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16546" r:id="rId17"/>
    <p:sldId id="16547" r:id="rId18"/>
    <p:sldId id="16548" r:id="rId19"/>
    <p:sldId id="338" r:id="rId20"/>
    <p:sldId id="339" r:id="rId21"/>
    <p:sldId id="340" r:id="rId22"/>
    <p:sldId id="16549" r:id="rId23"/>
    <p:sldId id="16543" r:id="rId24"/>
    <p:sldId id="293" r:id="rId25"/>
    <p:sldId id="298" r:id="rId26"/>
    <p:sldId id="16542" r:id="rId27"/>
    <p:sldId id="348" r:id="rId28"/>
    <p:sldId id="349" r:id="rId29"/>
  </p:sldIdLst>
  <p:sldSz cx="12192000" cy="6858000"/>
  <p:notesSz cx="6858000" cy="9144000"/>
  <p:embeddedFontLst>
    <p:embeddedFont>
      <p:font typeface="Arial Black" panose="020B0A04020102020204" pitchFamily="34" charset="0"/>
      <p:regular r:id="rId31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2" roundtripDataSignature="AMtx7miBFSTfvNde+Aho2pUaIpkvFLwCs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A5534-0EBB-30CB-4933-EDD61A14E879}" name="Zsofia Zambo" initials="ZZ" userId="9a60003679d68f59" providerId="Windows Live"/>
  <p188:author id="{1463725D-64B2-F058-D7F7-F5F8F111B829}" name="Diana Ioana Dezso" initials="DD" userId="S::ddezso@worldbank.org::743fdfd2-500d-4699-8b0d-961525277147" providerId="AD"/>
  <p188:author id="{25E42E76-5922-C2D1-09F4-28CF354FF482}" name="Carine Fersan" initials="CF" userId="e41531bd4b70710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808C5-3B9D-ACA3-647E-C90F84A1ECA9}" v="1" dt="2025-05-16T15:32:02.194"/>
    <p1510:client id="{8FB18C56-70BF-17FF-5B7B-04C069BAFB13}" v="110" dt="2025-05-14T21:24:46.109"/>
  </p1510:revLst>
</p1510:revInfo>
</file>

<file path=ppt/tableStyles.xml><?xml version="1.0" encoding="utf-8"?>
<a:tblStyleLst xmlns:a="http://schemas.openxmlformats.org/drawingml/2006/main" def="{0756001B-5ED2-475A-8CF5-7662C7DFFF4D}">
  <a:tblStyle styleId="{0756001B-5ED2-475A-8CF5-7662C7DFFF4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1"/>
    <p:restoredTop sz="45696"/>
  </p:normalViewPr>
  <p:slideViewPr>
    <p:cSldViewPr snapToGrid="0">
      <p:cViewPr varScale="1">
        <p:scale>
          <a:sx n="42" d="100"/>
          <a:sy n="42" d="100"/>
        </p:scale>
        <p:origin x="2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117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112" Type="http://customschemas.google.com/relationships/presentationmetadata" Target="meta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113" Type="http://schemas.openxmlformats.org/officeDocument/2006/relationships/presProps" Target="presProps.xml"/><Relationship Id="rId11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11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114" Type="http://schemas.openxmlformats.org/officeDocument/2006/relationships/viewProps" Target="viewProps.xml"/><Relationship Id="rId11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Ioana Dezso" userId="S::ddezso@worldbank.org::743fdfd2-500d-4699-8b0d-961525277147" providerId="AD" clId="Web-{A0CCA4C7-885F-A612-2C26-C99BEEC76300}"/>
    <pc:docChg chg="mod">
      <pc:chgData name="Diana Ioana Dezso" userId="S::ddezso@worldbank.org::743fdfd2-500d-4699-8b0d-961525277147" providerId="AD" clId="Web-{A0CCA4C7-885F-A612-2C26-C99BEEC76300}" dt="2025-04-30T12:34:18.871" v="0"/>
      <pc:docMkLst>
        <pc:docMk/>
      </pc:docMkLst>
    </pc:docChg>
  </pc:docChgLst>
  <pc:docChgLst>
    <pc:chgData name="Diana Ioana Dezso" userId="S::ddezso@worldbank.org::743fdfd2-500d-4699-8b0d-961525277147" providerId="AD" clId="Web-{8FB18C56-70BF-17FF-5B7B-04C069BAFB13}"/>
    <pc:docChg chg="delSld modSld">
      <pc:chgData name="Diana Ioana Dezso" userId="S::ddezso@worldbank.org::743fdfd2-500d-4699-8b0d-961525277147" providerId="AD" clId="Web-{8FB18C56-70BF-17FF-5B7B-04C069BAFB13}" dt="2025-05-14T21:24:46.109" v="69" actId="20577"/>
      <pc:docMkLst>
        <pc:docMk/>
      </pc:docMkLst>
      <pc:sldChg chg="modSp">
        <pc:chgData name="Diana Ioana Dezso" userId="S::ddezso@worldbank.org::743fdfd2-500d-4699-8b0d-961525277147" providerId="AD" clId="Web-{8FB18C56-70BF-17FF-5B7B-04C069BAFB13}" dt="2025-05-14T21:23:40.389" v="58" actId="20577"/>
        <pc:sldMkLst>
          <pc:docMk/>
          <pc:sldMk cId="2899712948" sldId="293"/>
        </pc:sldMkLst>
        <pc:spChg chg="mod">
          <ac:chgData name="Diana Ioana Dezso" userId="S::ddezso@worldbank.org::743fdfd2-500d-4699-8b0d-961525277147" providerId="AD" clId="Web-{8FB18C56-70BF-17FF-5B7B-04C069BAFB13}" dt="2025-05-14T21:23:40.389" v="58" actId="20577"/>
          <ac:spMkLst>
            <pc:docMk/>
            <pc:sldMk cId="2899712948" sldId="293"/>
            <ac:spMk id="3" creationId="{AFEF9034-9FD8-55E0-67F5-E647D87293EC}"/>
          </ac:spMkLst>
        </pc:spChg>
      </pc:sldChg>
      <pc:sldChg chg="modSp">
        <pc:chgData name="Diana Ioana Dezso" userId="S::ddezso@worldbank.org::743fdfd2-500d-4699-8b0d-961525277147" providerId="AD" clId="Web-{8FB18C56-70BF-17FF-5B7B-04C069BAFB13}" dt="2025-05-14T21:13:16.339" v="25" actId="20577"/>
        <pc:sldMkLst>
          <pc:docMk/>
          <pc:sldMk cId="0" sldId="328"/>
        </pc:sldMkLst>
        <pc:spChg chg="mod">
          <ac:chgData name="Diana Ioana Dezso" userId="S::ddezso@worldbank.org::743fdfd2-500d-4699-8b0d-961525277147" providerId="AD" clId="Web-{8FB18C56-70BF-17FF-5B7B-04C069BAFB13}" dt="2025-05-14T21:13:16.339" v="25" actId="20577"/>
          <ac:spMkLst>
            <pc:docMk/>
            <pc:sldMk cId="0" sldId="328"/>
            <ac:spMk id="1775" creationId="{00000000-0000-0000-0000-000000000000}"/>
          </ac:spMkLst>
        </pc:spChg>
      </pc:sldChg>
      <pc:sldChg chg="modSp">
        <pc:chgData name="Diana Ioana Dezso" userId="S::ddezso@worldbank.org::743fdfd2-500d-4699-8b0d-961525277147" providerId="AD" clId="Web-{8FB18C56-70BF-17FF-5B7B-04C069BAFB13}" dt="2025-05-14T21:17:45.184" v="52" actId="20577"/>
        <pc:sldMkLst>
          <pc:docMk/>
          <pc:sldMk cId="0" sldId="329"/>
        </pc:sldMkLst>
        <pc:spChg chg="mod">
          <ac:chgData name="Diana Ioana Dezso" userId="S::ddezso@worldbank.org::743fdfd2-500d-4699-8b0d-961525277147" providerId="AD" clId="Web-{8FB18C56-70BF-17FF-5B7B-04C069BAFB13}" dt="2025-05-14T21:17:45.184" v="52" actId="20577"/>
          <ac:spMkLst>
            <pc:docMk/>
            <pc:sldMk cId="0" sldId="329"/>
            <ac:spMk id="1801" creationId="{00000000-0000-0000-0000-000000000000}"/>
          </ac:spMkLst>
        </pc:spChg>
      </pc:sldChg>
      <pc:sldChg chg="delSp">
        <pc:chgData name="Diana Ioana Dezso" userId="S::ddezso@worldbank.org::743fdfd2-500d-4699-8b0d-961525277147" providerId="AD" clId="Web-{8FB18C56-70BF-17FF-5B7B-04C069BAFB13}" dt="2025-05-14T21:18:56.872" v="53"/>
        <pc:sldMkLst>
          <pc:docMk/>
          <pc:sldMk cId="0" sldId="333"/>
        </pc:sldMkLst>
        <pc:spChg chg="del">
          <ac:chgData name="Diana Ioana Dezso" userId="S::ddezso@worldbank.org::743fdfd2-500d-4699-8b0d-961525277147" providerId="AD" clId="Web-{8FB18C56-70BF-17FF-5B7B-04C069BAFB13}" dt="2025-05-14T21:18:56.872" v="53"/>
          <ac:spMkLst>
            <pc:docMk/>
            <pc:sldMk cId="0" sldId="333"/>
            <ac:spMk id="1940" creationId="{00000000-0000-0000-0000-000000000000}"/>
          </ac:spMkLst>
        </pc:spChg>
      </pc:sldChg>
      <pc:sldChg chg="modSp">
        <pc:chgData name="Diana Ioana Dezso" userId="S::ddezso@worldbank.org::743fdfd2-500d-4699-8b0d-961525277147" providerId="AD" clId="Web-{8FB18C56-70BF-17FF-5B7B-04C069BAFB13}" dt="2025-05-14T21:24:21.765" v="60" actId="20577"/>
        <pc:sldMkLst>
          <pc:docMk/>
          <pc:sldMk cId="0" sldId="349"/>
        </pc:sldMkLst>
        <pc:spChg chg="mod">
          <ac:chgData name="Diana Ioana Dezso" userId="S::ddezso@worldbank.org::743fdfd2-500d-4699-8b0d-961525277147" providerId="AD" clId="Web-{8FB18C56-70BF-17FF-5B7B-04C069BAFB13}" dt="2025-05-14T21:24:21.765" v="60" actId="20577"/>
          <ac:spMkLst>
            <pc:docMk/>
            <pc:sldMk cId="0" sldId="349"/>
            <ac:spMk id="2318" creationId="{00000000-0000-0000-0000-000000000000}"/>
          </ac:spMkLst>
        </pc:spChg>
      </pc:sldChg>
      <pc:sldChg chg="del">
        <pc:chgData name="Diana Ioana Dezso" userId="S::ddezso@worldbank.org::743fdfd2-500d-4699-8b0d-961525277147" providerId="AD" clId="Web-{8FB18C56-70BF-17FF-5B7B-04C069BAFB13}" dt="2025-05-14T21:20:22.138" v="54"/>
        <pc:sldMkLst>
          <pc:docMk/>
          <pc:sldMk cId="0" sldId="350"/>
        </pc:sldMkLst>
      </pc:sldChg>
      <pc:sldChg chg="delSp">
        <pc:chgData name="Diana Ioana Dezso" userId="S::ddezso@worldbank.org::743fdfd2-500d-4699-8b0d-961525277147" providerId="AD" clId="Web-{8FB18C56-70BF-17FF-5B7B-04C069BAFB13}" dt="2025-05-14T21:12:20.308" v="18"/>
        <pc:sldMkLst>
          <pc:docMk/>
          <pc:sldMk cId="1099261434" sldId="351"/>
        </pc:sldMkLst>
        <pc:spChg chg="del">
          <ac:chgData name="Diana Ioana Dezso" userId="S::ddezso@worldbank.org::743fdfd2-500d-4699-8b0d-961525277147" providerId="AD" clId="Web-{8FB18C56-70BF-17FF-5B7B-04C069BAFB13}" dt="2025-05-14T21:12:20.308" v="18"/>
          <ac:spMkLst>
            <pc:docMk/>
            <pc:sldMk cId="1099261434" sldId="351"/>
            <ac:spMk id="1940" creationId="{00000000-0000-0000-0000-000000000000}"/>
          </ac:spMkLst>
        </pc:spChg>
      </pc:sldChg>
      <pc:sldChg chg="del">
        <pc:chgData name="Diana Ioana Dezso" userId="S::ddezso@worldbank.org::743fdfd2-500d-4699-8b0d-961525277147" providerId="AD" clId="Web-{8FB18C56-70BF-17FF-5B7B-04C069BAFB13}" dt="2025-05-14T21:12:02.542" v="17"/>
        <pc:sldMkLst>
          <pc:docMk/>
          <pc:sldMk cId="1036237239" sldId="365"/>
        </pc:sldMkLst>
      </pc:sldChg>
      <pc:sldChg chg="del">
        <pc:chgData name="Diana Ioana Dezso" userId="S::ddezso@worldbank.org::743fdfd2-500d-4699-8b0d-961525277147" providerId="AD" clId="Web-{8FB18C56-70BF-17FF-5B7B-04C069BAFB13}" dt="2025-05-14T21:20:37.654" v="57"/>
        <pc:sldMkLst>
          <pc:docMk/>
          <pc:sldMk cId="4137157572" sldId="366"/>
        </pc:sldMkLst>
      </pc:sldChg>
      <pc:sldChg chg="modSp">
        <pc:chgData name="Diana Ioana Dezso" userId="S::ddezso@worldbank.org::743fdfd2-500d-4699-8b0d-961525277147" providerId="AD" clId="Web-{8FB18C56-70BF-17FF-5B7B-04C069BAFB13}" dt="2025-05-14T21:24:46.109" v="69" actId="20577"/>
        <pc:sldMkLst>
          <pc:docMk/>
          <pc:sldMk cId="0" sldId="4749"/>
        </pc:sldMkLst>
        <pc:spChg chg="mod">
          <ac:chgData name="Diana Ioana Dezso" userId="S::ddezso@worldbank.org::743fdfd2-500d-4699-8b0d-961525277147" providerId="AD" clId="Web-{8FB18C56-70BF-17FF-5B7B-04C069BAFB13}" dt="2025-05-14T21:24:46.109" v="69" actId="20577"/>
          <ac:spMkLst>
            <pc:docMk/>
            <pc:sldMk cId="0" sldId="4749"/>
            <ac:spMk id="227" creationId="{00000000-0000-0000-0000-000000000000}"/>
          </ac:spMkLst>
        </pc:spChg>
        <pc:spChg chg="mod">
          <ac:chgData name="Diana Ioana Dezso" userId="S::ddezso@worldbank.org::743fdfd2-500d-4699-8b0d-961525277147" providerId="AD" clId="Web-{8FB18C56-70BF-17FF-5B7B-04C069BAFB13}" dt="2025-05-14T21:11:58.698" v="16" actId="20577"/>
          <ac:spMkLst>
            <pc:docMk/>
            <pc:sldMk cId="0" sldId="4749"/>
            <ac:spMk id="230" creationId="{00000000-0000-0000-0000-000000000000}"/>
          </ac:spMkLst>
        </pc:spChg>
      </pc:sldChg>
      <pc:sldChg chg="del">
        <pc:chgData name="Diana Ioana Dezso" userId="S::ddezso@worldbank.org::743fdfd2-500d-4699-8b0d-961525277147" providerId="AD" clId="Web-{8FB18C56-70BF-17FF-5B7B-04C069BAFB13}" dt="2025-05-14T21:20:25.076" v="55"/>
        <pc:sldMkLst>
          <pc:docMk/>
          <pc:sldMk cId="267662877" sldId="4760"/>
        </pc:sldMkLst>
      </pc:sldChg>
      <pc:sldChg chg="del">
        <pc:chgData name="Diana Ioana Dezso" userId="S::ddezso@worldbank.org::743fdfd2-500d-4699-8b0d-961525277147" providerId="AD" clId="Web-{8FB18C56-70BF-17FF-5B7B-04C069BAFB13}" dt="2025-05-14T21:20:29.857" v="56"/>
        <pc:sldMkLst>
          <pc:docMk/>
          <pc:sldMk cId="3674852817" sldId="165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cxinclusivebiz.sharepoint.com/sites/IDBSUR/Freigegebene%20Dokumente/Report/2023%2010%2016%20IDBSUR-UpdatedINPUT%20TO%20SHARE%20m&#225;sol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gretapresentaciones-my.sharepoint.com/personal/monica_greta_com_co/Documents/Datos%20adjuntos/2023%2010%2025%20IDBSUR-INPUT%20v03_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5142241992647"/>
          <c:y val="8.2701108792013645E-2"/>
          <c:w val="0.84756612712428581"/>
          <c:h val="0.63649382099295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dic -16</c:v>
                </c:pt>
              </c:strCache>
            </c:strRef>
          </c:tx>
          <c:spPr>
            <a:solidFill>
              <a:srgbClr val="7FC17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Micro</c:v>
                </c:pt>
                <c:pt idx="1">
                  <c:v>Small</c:v>
                </c:pt>
                <c:pt idx="2">
                  <c:v>Other SMEs</c:v>
                </c:pt>
                <c:pt idx="3">
                  <c:v>Medium Enterprises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16543</c:v>
                </c:pt>
                <c:pt idx="1">
                  <c:v>7346</c:v>
                </c:pt>
                <c:pt idx="2">
                  <c:v>10364</c:v>
                </c:pt>
                <c:pt idx="3">
                  <c:v>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7-814E-BEE2-3FC93FFD10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dic - 19</c:v>
                </c:pt>
              </c:strCache>
            </c:strRef>
          </c:tx>
          <c:spPr>
            <a:solidFill>
              <a:srgbClr val="54A8F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Micro</c:v>
                </c:pt>
                <c:pt idx="1">
                  <c:v>Small</c:v>
                </c:pt>
                <c:pt idx="2">
                  <c:v>Other SMEs</c:v>
                </c:pt>
                <c:pt idx="3">
                  <c:v>Medium Enterprises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21572</c:v>
                </c:pt>
                <c:pt idx="1">
                  <c:v>14066</c:v>
                </c:pt>
                <c:pt idx="2">
                  <c:v>8860</c:v>
                </c:pt>
                <c:pt idx="3">
                  <c:v>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7-814E-BEE2-3FC93FFD10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dic - 22</c:v>
                </c:pt>
              </c:strCache>
            </c:strRef>
          </c:tx>
          <c:spPr>
            <a:solidFill>
              <a:srgbClr val="3E679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Micro</c:v>
                </c:pt>
                <c:pt idx="1">
                  <c:v>Small</c:v>
                </c:pt>
                <c:pt idx="2">
                  <c:v>Other SMEs</c:v>
                </c:pt>
                <c:pt idx="3">
                  <c:v>Medium Enterprises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31380</c:v>
                </c:pt>
                <c:pt idx="1">
                  <c:v>17884</c:v>
                </c:pt>
                <c:pt idx="2">
                  <c:v>10253</c:v>
                </c:pt>
                <c:pt idx="3">
                  <c:v>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7-814E-BEE2-3FC93FFD1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271951"/>
        <c:axId val="1746256591"/>
      </c:barChart>
      <c:catAx>
        <c:axId val="174627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746256591"/>
        <c:crosses val="autoZero"/>
        <c:auto val="1"/>
        <c:lblAlgn val="ctr"/>
        <c:lblOffset val="100"/>
        <c:noMultiLvlLbl val="0"/>
      </c:catAx>
      <c:valAx>
        <c:axId val="174625659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746271951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</c:legendEntry>
      <c:layout>
        <c:manualLayout>
          <c:xMode val="edge"/>
          <c:yMode val="edge"/>
          <c:x val="0.34098743738758458"/>
          <c:y val="4.2512161149519695E-2"/>
          <c:w val="0.37899312140038216"/>
          <c:h val="8.4134711513561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0-BC44-A879-7BBD53A8E1E8}"/>
              </c:ext>
            </c:extLst>
          </c:dPt>
          <c:dPt>
            <c:idx val="1"/>
            <c:invertIfNegative val="0"/>
            <c:bubble3D val="0"/>
            <c:spPr>
              <a:solidFill>
                <a:srgbClr val="F577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40-BC44-A879-7BBD53A8E1E8}"/>
              </c:ext>
            </c:extLst>
          </c:dPt>
          <c:dPt>
            <c:idx val="2"/>
            <c:invertIfNegative val="0"/>
            <c:bubble3D val="0"/>
            <c:spPr>
              <a:solidFill>
                <a:srgbClr val="F99A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40-BC44-A879-7BBD53A8E1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2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v03_ES.xlsx]INFOGRAPHICS'!$AP$82:$AS$82</c:f>
              <c:strCache>
                <c:ptCount val="4"/>
                <c:pt idx="0">
                  <c:v>Comunicaciones específicas de marketing </c:v>
                </c:pt>
                <c:pt idx="1">
                  <c:v>SF específico</c:v>
                </c:pt>
                <c:pt idx="2">
                  <c:v>SNF específico</c:v>
                </c:pt>
                <c:pt idx="3">
                  <c:v>Tenemos un programa / departamento dedicado a las mujeres</c:v>
                </c:pt>
              </c:strCache>
            </c:strRef>
          </c:cat>
          <c:val>
            <c:numRef>
              <c:f>'[2023 10 25 IDBSUR-INPUT v03_ES.xlsx]INFOGRAPHICS'!$AP$83:$AS$83</c:f>
              <c:numCache>
                <c:formatCode>0%</c:formatCode>
                <c:ptCount val="4"/>
                <c:pt idx="0">
                  <c:v>0.66666666666666663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40-BC44-A879-7BBD53A8E1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axId val="1685611792"/>
        <c:axId val="1692479456"/>
      </c:barChart>
      <c:catAx>
        <c:axId val="168561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92479456"/>
        <c:crosses val="autoZero"/>
        <c:auto val="1"/>
        <c:lblAlgn val="ctr"/>
        <c:lblOffset val="100"/>
        <c:noMultiLvlLbl val="0"/>
      </c:catAx>
      <c:valAx>
        <c:axId val="169247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856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P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6577870240994"/>
          <c:y val="8.1665174538119722E-2"/>
          <c:w val="0.80208987410786292"/>
          <c:h val="0.656356219165477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'[2023 10 25 IDBSUR-INPUT v03_ES.xlsx]INFOGRAPHICS'!$AP$35</c:f>
              <c:strCache>
                <c:ptCount val="1"/>
                <c:pt idx="0">
                  <c:v>Sí, para todos los productos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v03_ES.xlsx]INFOGRAPHICS'!$U$36:$U$37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v03_ES.xlsx]INFOGRAPHICS'!$AP$36:$AP$37</c:f>
              <c:numCache>
                <c:formatCode>0%</c:formatCode>
                <c:ptCount val="2"/>
                <c:pt idx="0">
                  <c:v>0.83333333333333337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9-1948-9C0B-985A19ABD8C7}"/>
            </c:ext>
          </c:extLst>
        </c:ser>
        <c:ser>
          <c:idx val="1"/>
          <c:order val="1"/>
          <c:tx>
            <c:strRef>
              <c:f>'[2023 10 25 IDBSUR-INPUT v03_ES.xlsx]INFOGRAPHICS'!$AQ$35</c:f>
              <c:strCache>
                <c:ptCount val="1"/>
                <c:pt idx="0">
                  <c:v>Sí, para algunos productos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31224717933711E-3"/>
                  <c:y val="8.6362237368569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9-1948-9C0B-985A19ABD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v03_ES.xlsx]INFOGRAPHICS'!$U$36:$U$37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v03_ES.xlsx]INFOGRAPHICS'!$AQ$36:$AQ$37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F9-1948-9C0B-985A19ABD8C7}"/>
            </c:ext>
          </c:extLst>
        </c:ser>
        <c:ser>
          <c:idx val="2"/>
          <c:order val="2"/>
          <c:tx>
            <c:strRef>
              <c:f>'[2023 10 25 IDBSUR-INPUT v03_ES.xlsx]INFOGRAPHICS'!$AR$35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99A6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9324710262541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9-1948-9C0B-985A19ABD8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2"/>
                      </a:solidFill>
                      <a:latin typeface="Gotham Bold" panose="02000604030000020004" pitchFamily="2" charset="0"/>
                      <a:ea typeface="+mn-ea"/>
                      <a:cs typeface="+mn-cs"/>
                    </a:defRPr>
                  </a:pPr>
                  <a:endParaRPr lang="en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2F9-1948-9C0B-985A19ABD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v03_ES.xlsx]INFOGRAPHICS'!$U$36:$U$37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v03_ES.xlsx]INFOGRAPHICS'!$AR$36:$AR$37</c:f>
              <c:numCache>
                <c:formatCode>0%</c:formatCode>
                <c:ptCount val="2"/>
                <c:pt idx="0">
                  <c:v>0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F9-1948-9C0B-985A19ABD8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7531856"/>
        <c:axId val="1208625872"/>
      </c:barChart>
      <c:catAx>
        <c:axId val="18775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208625872"/>
        <c:crosses val="autoZero"/>
        <c:auto val="1"/>
        <c:lblAlgn val="ctr"/>
        <c:lblOffset val="100"/>
        <c:noMultiLvlLbl val="0"/>
      </c:catAx>
      <c:valAx>
        <c:axId val="1208625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87753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22033504286811E-2"/>
          <c:y val="0.79490216480884968"/>
          <c:w val="0.87537216872500756"/>
          <c:h val="0.2050978351911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'[2023 10 25 IDBSUR-INPUT v03_ES.xlsx]INFOGRAPHICS'!$AP$49</c:f>
              <c:strCache>
                <c:ptCount val="1"/>
                <c:pt idx="0">
                  <c:v>Manual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v03_ES.xlsx]INFOGRAPHICS'!$K$50:$K$51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v03_ES.xlsx]INFOGRAPHICS'!$AP$50:$AP$51</c:f>
              <c:numCache>
                <c:formatCode>0%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8A4C-B2EB-98D4370749CD}"/>
            </c:ext>
          </c:extLst>
        </c:ser>
        <c:ser>
          <c:idx val="1"/>
          <c:order val="1"/>
          <c:tx>
            <c:strRef>
              <c:f>'[2023 10 25 IDBSUR-INPUT v03_ES.xlsx]INFOGRAPHICS'!$AQ$49</c:f>
              <c:strCache>
                <c:ptCount val="1"/>
                <c:pt idx="0">
                  <c:v>Automático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v03_ES.xlsx]INFOGRAPHICS'!$K$50:$K$51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v03_ES.xlsx]INFOGRAPHICS'!$AQ$50:$AQ$51</c:f>
              <c:numCache>
                <c:formatCode>0%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1-8A4C-B2EB-98D4370749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5248064"/>
        <c:axId val="202167407"/>
      </c:barChart>
      <c:catAx>
        <c:axId val="16052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202167407"/>
        <c:crosses val="autoZero"/>
        <c:auto val="1"/>
        <c:lblAlgn val="ctr"/>
        <c:lblOffset val="100"/>
        <c:noMultiLvlLbl val="0"/>
      </c:catAx>
      <c:valAx>
        <c:axId val="2021674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052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'[2023 10 25 IDBSUR-INPUT v03_ES.xlsx]INFOGRAPHICS'!$AP$94</c:f>
              <c:strCache>
                <c:ptCount val="1"/>
                <c:pt idx="0">
                  <c:v>Sí, oferta específica para 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v03_ES.xlsx]INFOGRAPHICS'!$AP$95</c:f>
              <c:numCache>
                <c:formatCode>0%</c:formatCode>
                <c:ptCount val="1"/>
                <c:pt idx="0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4-404A-852A-8A15BCFAD74F}"/>
            </c:ext>
          </c:extLst>
        </c:ser>
        <c:ser>
          <c:idx val="1"/>
          <c:order val="1"/>
          <c:tx>
            <c:strRef>
              <c:f>'[2023 10 25 IDBSUR-INPUT v03_ES.xlsx]INFOGRAPHICS'!$AQ$94</c:f>
              <c:strCache>
                <c:ptCount val="1"/>
                <c:pt idx="0">
                  <c:v>Sí, sin oferta específica para mujeres</c:v>
                </c:pt>
              </c:strCache>
            </c:strRef>
          </c:tx>
          <c:spPr>
            <a:solidFill>
              <a:srgbClr val="F99A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v03_ES.xlsx]INFOGRAPHICS'!$AQ$95</c:f>
              <c:numCache>
                <c:formatCode>0%</c:formatCode>
                <c:ptCount val="1"/>
                <c:pt idx="0">
                  <c:v>0.52380952380952384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4-404A-852A-8A15BCFAD74F}"/>
            </c:ext>
          </c:extLst>
        </c:ser>
        <c:ser>
          <c:idx val="2"/>
          <c:order val="2"/>
          <c:tx>
            <c:strRef>
              <c:f>'[2023 10 25 IDBSUR-INPUT v03_ES.xlsx]INFOGRAPHICS'!$AR$94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v03_ES.xlsx]INFOGRAPHICS'!$AR$95</c:f>
              <c:numCache>
                <c:formatCode>0%</c:formatCode>
                <c:ptCount val="1"/>
                <c:pt idx="0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4-404A-852A-8A15BCFAD7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697791"/>
        <c:axId val="45124735"/>
      </c:barChart>
      <c:catAx>
        <c:axId val="56697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124735"/>
        <c:crosses val="autoZero"/>
        <c:auto val="1"/>
        <c:lblAlgn val="ctr"/>
        <c:lblOffset val="100"/>
        <c:noMultiLvlLbl val="0"/>
      </c:catAx>
      <c:valAx>
        <c:axId val="4512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5669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722798475822649E-2"/>
          <c:y val="0.71645631381074038"/>
          <c:w val="0.85655440304835473"/>
          <c:h val="0.23488036294409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577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v03_ES.xlsx]INFOGRAPHICS'!$AP$111:$AR$111</c:f>
              <c:strCache>
                <c:ptCount val="3"/>
                <c:pt idx="0">
                  <c:v>Actividades de networking</c:v>
                </c:pt>
                <c:pt idx="1">
                  <c:v>Formaciones empresariales </c:v>
                </c:pt>
                <c:pt idx="2">
                  <c:v>Formaciones sobre el conocimiento de productos</c:v>
                </c:pt>
              </c:strCache>
            </c:strRef>
          </c:cat>
          <c:val>
            <c:numRef>
              <c:f>'[2023 10 25 IDBSUR-INPUT v03_ES.xlsx]INFOGRAPHICS'!$AP$112:$AR$112</c:f>
              <c:numCache>
                <c:formatCode>0%</c:formatCode>
                <c:ptCount val="3"/>
                <c:pt idx="0">
                  <c:v>0.59999999999999987</c:v>
                </c:pt>
                <c:pt idx="1">
                  <c:v>0.59999999999999987</c:v>
                </c:pt>
                <c:pt idx="2">
                  <c:v>0.59999999999999987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9-FA4D-829C-6E905E6201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5249504"/>
        <c:axId val="515684976"/>
      </c:barChart>
      <c:catAx>
        <c:axId val="160524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515684976"/>
        <c:crosses val="autoZero"/>
        <c:auto val="1"/>
        <c:lblAlgn val="ctr"/>
        <c:lblOffset val="100"/>
        <c:noMultiLvlLbl val="0"/>
      </c:catAx>
      <c:valAx>
        <c:axId val="51568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0524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P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'[2023 10 25 IDBSUR-INPUT v03_ES.xlsx]INFOGRAPHICS'!$AP$128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v03_ES.xlsx]INFOGRAPHICS'!$AP$129</c:f>
              <c:numCache>
                <c:formatCode>0%</c:formatCode>
                <c:ptCount val="1"/>
                <c:pt idx="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9-EE48-BD00-F30AFDF5C38C}"/>
            </c:ext>
          </c:extLst>
        </c:ser>
        <c:ser>
          <c:idx val="1"/>
          <c:order val="1"/>
          <c:tx>
            <c:strRef>
              <c:f>'[2023 10 25 IDBSUR-INPUT v03_ES.xlsx]INFOGRAPHICS'!$AQ$128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99A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v03_ES.xlsx]INFOGRAPHICS'!$AQ$129</c:f>
              <c:numCache>
                <c:formatCode>0%</c:formatCode>
                <c:ptCount val="1"/>
                <c:pt idx="0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9-EE48-BD00-F30AFDF5C3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4369167"/>
        <c:axId val="40584495"/>
      </c:barChart>
      <c:catAx>
        <c:axId val="634369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84495"/>
        <c:crosses val="autoZero"/>
        <c:auto val="1"/>
        <c:lblAlgn val="ctr"/>
        <c:lblOffset val="100"/>
        <c:noMultiLvlLbl val="0"/>
      </c:catAx>
      <c:valAx>
        <c:axId val="40584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63436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en-P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v03_ES.xlsx]INFOGRAPHICS'!$AP$141:$AT$141</c:f>
              <c:strCache>
                <c:ptCount val="5"/>
                <c:pt idx="0">
                  <c:v>Diseño de propuestas para el mercado de mujeres</c:v>
                </c:pt>
                <c:pt idx="1">
                  <c:v>Diseño de productos para mujeres</c:v>
                </c:pt>
                <c:pt idx="2">
                  <c:v>Metodología de datos desglosados por sexo </c:v>
                </c:pt>
                <c:pt idx="3">
                  <c:v>Disposición para invertir con perspectiva de género</c:v>
                </c:pt>
                <c:pt idx="4">
                  <c:v>Otro</c:v>
                </c:pt>
              </c:strCache>
            </c:strRef>
          </c:cat>
          <c:val>
            <c:numRef>
              <c:f>'[2023 10 25 IDBSUR-INPUT v03_ES.xlsx]INFOGRAPHICS'!$AP$142:$AT$142</c:f>
              <c:numCache>
                <c:formatCode>0%</c:formatCode>
                <c:ptCount val="5"/>
                <c:pt idx="0">
                  <c:v>0.7142857142857143</c:v>
                </c:pt>
                <c:pt idx="1">
                  <c:v>0.5714285714285714</c:v>
                </c:pt>
                <c:pt idx="2">
                  <c:v>0.5714285714285714</c:v>
                </c:pt>
                <c:pt idx="3">
                  <c:v>0.2857142857142857</c:v>
                </c:pt>
                <c:pt idx="4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1-8746-880D-9564EFD0C3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49893664"/>
        <c:axId val="40580031"/>
      </c:barChart>
      <c:catAx>
        <c:axId val="164989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40580031"/>
        <c:crosses val="autoZero"/>
        <c:auto val="1"/>
        <c:lblAlgn val="ctr"/>
        <c:lblOffset val="100"/>
        <c:noMultiLvlLbl val="0"/>
      </c:catAx>
      <c:valAx>
        <c:axId val="40580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4989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/>
          </a:solidFill>
          <a:latin typeface="+mn-lt"/>
        </a:defRPr>
      </a:pPr>
      <a:endParaRPr lang="en-P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5865062413645E-2"/>
          <c:y val="0.14849206020554068"/>
          <c:w val="0.95708269875172713"/>
          <c:h val="0.81747850933068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C1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E-8A46-A21D-16B0AD0E8888}"/>
              </c:ext>
            </c:extLst>
          </c:dPt>
          <c:dPt>
            <c:idx val="1"/>
            <c:invertIfNegative val="0"/>
            <c:bubble3D val="0"/>
            <c:spPr>
              <a:solidFill>
                <a:srgbClr val="54A8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9E-8A46-A21D-16B0AD0E8888}"/>
              </c:ext>
            </c:extLst>
          </c:dPt>
          <c:dPt>
            <c:idx val="2"/>
            <c:invertIfNegative val="0"/>
            <c:bubble3D val="0"/>
            <c:spPr>
              <a:solidFill>
                <a:srgbClr val="3E6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9E-8A46-A21D-16B0AD0E8888}"/>
              </c:ext>
            </c:extLst>
          </c:dPt>
          <c:dPt>
            <c:idx val="3"/>
            <c:invertIfNegative val="0"/>
            <c:bubble3D val="0"/>
            <c:spPr>
              <a:solidFill>
                <a:srgbClr val="4040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9E-8A46-A21D-16B0AD0E88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9E-8A46-A21D-16B0AD0E88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C19E-8A46-A21D-16B0AD0E88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C19E-8A46-A21D-16B0AD0E8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6283471"/>
        <c:axId val="1746285391"/>
      </c:barChart>
      <c:catAx>
        <c:axId val="1746283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6285391"/>
        <c:crosses val="autoZero"/>
        <c:auto val="1"/>
        <c:lblAlgn val="ctr"/>
        <c:lblOffset val="100"/>
        <c:noMultiLvlLbl val="0"/>
      </c:catAx>
      <c:valAx>
        <c:axId val="174628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628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5865062413645E-2"/>
          <c:y val="0.16705356773123328"/>
          <c:w val="0.95708269875172713"/>
          <c:h val="0.74913075144874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C1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2-465A-B210-EBD4B4D01D79}"/>
              </c:ext>
            </c:extLst>
          </c:dPt>
          <c:dPt>
            <c:idx val="1"/>
            <c:invertIfNegative val="0"/>
            <c:bubble3D val="0"/>
            <c:spPr>
              <a:solidFill>
                <a:srgbClr val="54A8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F2-465A-B210-EBD4B4D01D79}"/>
              </c:ext>
            </c:extLst>
          </c:dPt>
          <c:dPt>
            <c:idx val="2"/>
            <c:invertIfNegative val="0"/>
            <c:bubble3D val="0"/>
            <c:spPr>
              <a:solidFill>
                <a:srgbClr val="3E6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F2-465A-B210-EBD4B4D01D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for all</c:v>
                </c:pt>
                <c:pt idx="2">
                  <c:v>Yes, for some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F2-465A-B210-EBD4B4D01D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for all</c:v>
                </c:pt>
                <c:pt idx="2">
                  <c:v>Yes, for some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68F2-465A-B210-EBD4B4D01D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for all</c:v>
                </c:pt>
                <c:pt idx="2">
                  <c:v>Yes, for some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A-68F2-465A-B210-EBD4B4D01D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46283471"/>
        <c:axId val="1746285391"/>
      </c:barChart>
      <c:catAx>
        <c:axId val="174628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746285391"/>
        <c:crosses val="autoZero"/>
        <c:auto val="1"/>
        <c:lblAlgn val="ctr"/>
        <c:lblOffset val="100"/>
        <c:noMultiLvlLbl val="0"/>
      </c:catAx>
      <c:valAx>
        <c:axId val="174628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628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5865062413645E-2"/>
          <c:y val="0.16705356773123328"/>
          <c:w val="0.95708269875172713"/>
          <c:h val="0.74913075144874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C1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5-4463-9516-2C0804BF54EF}"/>
              </c:ext>
            </c:extLst>
          </c:dPt>
          <c:dPt>
            <c:idx val="1"/>
            <c:invertIfNegative val="0"/>
            <c:bubble3D val="0"/>
            <c:spPr>
              <a:solidFill>
                <a:srgbClr val="54A8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5-4463-9516-2C0804BF54EF}"/>
              </c:ext>
            </c:extLst>
          </c:dPt>
          <c:dPt>
            <c:idx val="2"/>
            <c:invertIfNegative val="0"/>
            <c:bubble3D val="0"/>
            <c:spPr>
              <a:solidFill>
                <a:srgbClr val="3E6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5-4463-9516-2C0804BF5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para todos</c:v>
                </c:pt>
                <c:pt idx="2">
                  <c:v>Si, para algunos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75-4463-9516-2C0804BF54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para todos</c:v>
                </c:pt>
                <c:pt idx="2">
                  <c:v>Si, para algunos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1D75-4463-9516-2C0804BF54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para todos</c:v>
                </c:pt>
                <c:pt idx="2">
                  <c:v>Si, para algunos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1D75-4463-9516-2C0804BF5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46283471"/>
        <c:axId val="1746285391"/>
      </c:barChart>
      <c:catAx>
        <c:axId val="1746283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6285391"/>
        <c:crosses val="autoZero"/>
        <c:auto val="1"/>
        <c:lblAlgn val="ctr"/>
        <c:lblOffset val="100"/>
        <c:noMultiLvlLbl val="0"/>
      </c:catAx>
      <c:valAx>
        <c:axId val="174628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628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9749678935212"/>
          <c:y val="0.29652065332889194"/>
          <c:w val="0.78800891552426611"/>
          <c:h val="0.40065479066431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Deuda a MIPYMES 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POPULAR</c:v>
                </c:pt>
                <c:pt idx="1">
                  <c:v>BANRESERVAS</c:v>
                </c:pt>
                <c:pt idx="2">
                  <c:v>BHD</c:v>
                </c:pt>
                <c:pt idx="3">
                  <c:v>ADOPEM</c:v>
                </c:pt>
                <c:pt idx="4">
                  <c:v>ADEMI</c:v>
                </c:pt>
                <c:pt idx="5">
                  <c:v>SANTA CRUZ</c:v>
                </c:pt>
                <c:pt idx="6">
                  <c:v>SCOTIABANK</c:v>
                </c:pt>
                <c:pt idx="7">
                  <c:v>BANFONDESA</c:v>
                </c:pt>
                <c:pt idx="8">
                  <c:v>CIBAO</c:v>
                </c:pt>
                <c:pt idx="9">
                  <c:v>LA NACIONAL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15571</c:v>
                </c:pt>
                <c:pt idx="1">
                  <c:v>14937</c:v>
                </c:pt>
                <c:pt idx="2">
                  <c:v>13853</c:v>
                </c:pt>
                <c:pt idx="3">
                  <c:v>4727</c:v>
                </c:pt>
                <c:pt idx="4">
                  <c:v>3145</c:v>
                </c:pt>
                <c:pt idx="5">
                  <c:v>2131</c:v>
                </c:pt>
                <c:pt idx="6">
                  <c:v>1439</c:v>
                </c:pt>
                <c:pt idx="7">
                  <c:v>1338</c:v>
                </c:pt>
                <c:pt idx="8">
                  <c:v>1272</c:v>
                </c:pt>
                <c:pt idx="9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9-BF47-B1E4-B4FB467F02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 to WSMEs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POPULAR</c:v>
                </c:pt>
                <c:pt idx="1">
                  <c:v>BANRESERVAS</c:v>
                </c:pt>
                <c:pt idx="2">
                  <c:v>BHD</c:v>
                </c:pt>
                <c:pt idx="3">
                  <c:v>ADOPEM</c:v>
                </c:pt>
                <c:pt idx="4">
                  <c:v>ADEMI</c:v>
                </c:pt>
                <c:pt idx="5">
                  <c:v>SANTA CRUZ</c:v>
                </c:pt>
                <c:pt idx="6">
                  <c:v>SCOTIABANK</c:v>
                </c:pt>
                <c:pt idx="7">
                  <c:v>BANFONDESA</c:v>
                </c:pt>
                <c:pt idx="8">
                  <c:v>CIBAO</c:v>
                </c:pt>
                <c:pt idx="9">
                  <c:v>LA NACIONAL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B749-BF47-B1E4-B4FB467F0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23670863"/>
        <c:axId val="1723672303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debt to WSMEs as % of total to SMEs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Sheet1!$A$2:$A$11</c:f>
              <c:strCache>
                <c:ptCount val="10"/>
                <c:pt idx="0">
                  <c:v>POPULAR</c:v>
                </c:pt>
                <c:pt idx="1">
                  <c:v>BANRESERVAS</c:v>
                </c:pt>
                <c:pt idx="2">
                  <c:v>BHD</c:v>
                </c:pt>
                <c:pt idx="3">
                  <c:v>ADOPEM</c:v>
                </c:pt>
                <c:pt idx="4">
                  <c:v>ADEMI</c:v>
                </c:pt>
                <c:pt idx="5">
                  <c:v>SANTA CRUZ</c:v>
                </c:pt>
                <c:pt idx="6">
                  <c:v>SCOTIABANK</c:v>
                </c:pt>
                <c:pt idx="7">
                  <c:v>BANFONDESA</c:v>
                </c:pt>
                <c:pt idx="8">
                  <c:v>CIBAO</c:v>
                </c:pt>
                <c:pt idx="9">
                  <c:v>LA NACIONAL</c:v>
                </c:pt>
              </c:strCache>
            </c:strRef>
          </c:xVal>
          <c:yVal>
            <c:numRef>
              <c:f>Sheet1!$D$2:$D$11</c:f>
              <c:numCache>
                <c:formatCode>0.00%</c:formatCode>
                <c:ptCount val="10"/>
                <c:pt idx="0">
                  <c:v>0.123</c:v>
                </c:pt>
                <c:pt idx="1">
                  <c:v>0.153</c:v>
                </c:pt>
                <c:pt idx="2">
                  <c:v>0.189</c:v>
                </c:pt>
                <c:pt idx="3">
                  <c:v>0.65100000000000002</c:v>
                </c:pt>
                <c:pt idx="4">
                  <c:v>0.56499999999999995</c:v>
                </c:pt>
                <c:pt idx="5">
                  <c:v>0.125</c:v>
                </c:pt>
                <c:pt idx="6">
                  <c:v>7.0999999999999994E-2</c:v>
                </c:pt>
                <c:pt idx="7">
                  <c:v>0.33500000000000002</c:v>
                </c:pt>
                <c:pt idx="8">
                  <c:v>0.24199999999999999</c:v>
                </c:pt>
                <c:pt idx="9">
                  <c:v>0.309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49-BF47-B1E4-B4FB467F0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937983"/>
        <c:axId val="1740925023"/>
      </c:scatterChart>
      <c:catAx>
        <c:axId val="172367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723672303"/>
        <c:crosses val="autoZero"/>
        <c:auto val="1"/>
        <c:lblAlgn val="ctr"/>
        <c:lblOffset val="100"/>
        <c:noMultiLvlLbl val="0"/>
      </c:catAx>
      <c:valAx>
        <c:axId val="172367230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723670863"/>
        <c:crosses val="autoZero"/>
        <c:crossBetween val="between"/>
      </c:valAx>
      <c:valAx>
        <c:axId val="174092502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740937983"/>
        <c:crosses val="max"/>
        <c:crossBetween val="midCat"/>
      </c:valAx>
      <c:valAx>
        <c:axId val="1740937983"/>
        <c:scaling>
          <c:orientation val="minMax"/>
        </c:scaling>
        <c:delete val="1"/>
        <c:axPos val="b"/>
        <c:majorTickMark val="out"/>
        <c:minorTickMark val="none"/>
        <c:tickLblPos val="nextTo"/>
        <c:crossAx val="17409250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5.2634399697787985E-2"/>
          <c:w val="0.99489651455456551"/>
          <c:h val="0.11975759371642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6577870240994"/>
          <c:y val="8.1665174538119722E-2"/>
          <c:w val="0.80208987410786292"/>
          <c:h val="0.656356219165477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'[2023 10 25 IDBSUR-INPUT v03_ES.xlsx]INFOGRAPHICS'!$AP$35</c:f>
              <c:strCache>
                <c:ptCount val="1"/>
                <c:pt idx="0">
                  <c:v>Sí, para todos los productos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v03_ES.xlsx]INFOGRAPHICS'!$U$36:$U$37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v03_ES.xlsx]INFOGRAPHICS'!$AP$36:$AP$37</c:f>
              <c:numCache>
                <c:formatCode>0%</c:formatCode>
                <c:ptCount val="2"/>
                <c:pt idx="0">
                  <c:v>0.83333333333333337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9-1948-9C0B-985A19ABD8C7}"/>
            </c:ext>
          </c:extLst>
        </c:ser>
        <c:ser>
          <c:idx val="1"/>
          <c:order val="1"/>
          <c:tx>
            <c:strRef>
              <c:f>'[2023 10 25 IDBSUR-INPUT v03_ES.xlsx]INFOGRAPHICS'!$AQ$35</c:f>
              <c:strCache>
                <c:ptCount val="1"/>
                <c:pt idx="0">
                  <c:v>Sí, para algunos productos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31224717933711E-3"/>
                  <c:y val="8.6362237368569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9-1948-9C0B-985A19ABD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v03_ES.xlsx]INFOGRAPHICS'!$U$36:$U$37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v03_ES.xlsx]INFOGRAPHICS'!$AQ$36:$AQ$37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F9-1948-9C0B-985A19ABD8C7}"/>
            </c:ext>
          </c:extLst>
        </c:ser>
        <c:ser>
          <c:idx val="2"/>
          <c:order val="2"/>
          <c:tx>
            <c:strRef>
              <c:f>'[2023 10 25 IDBSUR-INPUT v03_ES.xlsx]INFOGRAPHICS'!$AR$35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99A6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9324710262541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9-1948-9C0B-985A19ABD8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2"/>
                      </a:solidFill>
                      <a:latin typeface="Gotham Bold" panose="02000604030000020004" pitchFamily="2" charset="0"/>
                      <a:ea typeface="+mn-ea"/>
                      <a:cs typeface="+mn-cs"/>
                    </a:defRPr>
                  </a:pPr>
                  <a:endParaRPr lang="en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2F9-1948-9C0B-985A19ABD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v03_ES.xlsx]INFOGRAPHICS'!$U$36:$U$37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v03_ES.xlsx]INFOGRAPHICS'!$AR$36:$AR$37</c:f>
              <c:numCache>
                <c:formatCode>0%</c:formatCode>
                <c:ptCount val="2"/>
                <c:pt idx="0">
                  <c:v>0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F9-1948-9C0B-985A19ABD8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7531856"/>
        <c:axId val="1208625872"/>
      </c:barChart>
      <c:catAx>
        <c:axId val="18775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208625872"/>
        <c:crosses val="autoZero"/>
        <c:auto val="1"/>
        <c:lblAlgn val="ctr"/>
        <c:lblOffset val="100"/>
        <c:noMultiLvlLbl val="0"/>
      </c:catAx>
      <c:valAx>
        <c:axId val="1208625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87753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22033504286811E-2"/>
          <c:y val="0.79490216480884968"/>
          <c:w val="0.87537216872500756"/>
          <c:h val="0.2050978351911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'[2023 10 25 IDBSUR-INPUT v03_ES.xlsx]INFOGRAPHICS'!$AP$49</c:f>
              <c:strCache>
                <c:ptCount val="1"/>
                <c:pt idx="0">
                  <c:v>Manual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v03_ES.xlsx]INFOGRAPHICS'!$K$50:$K$51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v03_ES.xlsx]INFOGRAPHICS'!$AP$50:$AP$51</c:f>
              <c:numCache>
                <c:formatCode>0%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8A4C-B2EB-98D4370749CD}"/>
            </c:ext>
          </c:extLst>
        </c:ser>
        <c:ser>
          <c:idx val="1"/>
          <c:order val="1"/>
          <c:tx>
            <c:strRef>
              <c:f>'[2023 10 25 IDBSUR-INPUT v03_ES.xlsx]INFOGRAPHICS'!$AQ$49</c:f>
              <c:strCache>
                <c:ptCount val="1"/>
                <c:pt idx="0">
                  <c:v>Automático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v03_ES.xlsx]INFOGRAPHICS'!$K$50:$K$51</c:f>
              <c:strCache>
                <c:ptCount val="2"/>
                <c:pt idx="0">
                  <c:v>Ventas minoristas</c:v>
                </c:pt>
                <c:pt idx="1">
                  <c:v>Negocios</c:v>
                </c:pt>
              </c:strCache>
            </c:strRef>
          </c:cat>
          <c:val>
            <c:numRef>
              <c:f>'[2023 10 25 IDBSUR-INPUT v03_ES.xlsx]INFOGRAPHICS'!$AQ$50:$AQ$51</c:f>
              <c:numCache>
                <c:formatCode>0%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1-8A4C-B2EB-98D4370749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5248064"/>
        <c:axId val="202167407"/>
      </c:barChart>
      <c:catAx>
        <c:axId val="16052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202167407"/>
        <c:crosses val="autoZero"/>
        <c:auto val="1"/>
        <c:lblAlgn val="ctr"/>
        <c:lblOffset val="100"/>
        <c:noMultiLvlLbl val="0"/>
      </c:catAx>
      <c:valAx>
        <c:axId val="2021674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052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'[2023 10 25 IDBSUR-INPUT v03_ES.xlsx]INFOGRAPHICS'!$AP$94</c:f>
              <c:strCache>
                <c:ptCount val="1"/>
                <c:pt idx="0">
                  <c:v>Sí, oferta específica para 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v03_ES.xlsx]INFOGRAPHICS'!$AP$95</c:f>
              <c:numCache>
                <c:formatCode>0%</c:formatCode>
                <c:ptCount val="1"/>
                <c:pt idx="0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4-404A-852A-8A15BCFAD74F}"/>
            </c:ext>
          </c:extLst>
        </c:ser>
        <c:ser>
          <c:idx val="1"/>
          <c:order val="1"/>
          <c:tx>
            <c:strRef>
              <c:f>'[2023 10 25 IDBSUR-INPUT v03_ES.xlsx]INFOGRAPHICS'!$AQ$94</c:f>
              <c:strCache>
                <c:ptCount val="1"/>
                <c:pt idx="0">
                  <c:v>Sí, sin oferta específica para mujeres</c:v>
                </c:pt>
              </c:strCache>
            </c:strRef>
          </c:tx>
          <c:spPr>
            <a:solidFill>
              <a:srgbClr val="F99A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v03_ES.xlsx]INFOGRAPHICS'!$AQ$95</c:f>
              <c:numCache>
                <c:formatCode>0%</c:formatCode>
                <c:ptCount val="1"/>
                <c:pt idx="0">
                  <c:v>0.52380952380952384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4-404A-852A-8A15BCFAD74F}"/>
            </c:ext>
          </c:extLst>
        </c:ser>
        <c:ser>
          <c:idx val="2"/>
          <c:order val="2"/>
          <c:tx>
            <c:strRef>
              <c:f>'[2023 10 25 IDBSUR-INPUT v03_ES.xlsx]INFOGRAPHICS'!$AR$94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'[2023 10 25 IDBSUR-INPUT v03_ES.xlsx]INFOGRAPHICS'!$AR$95</c:f>
              <c:numCache>
                <c:formatCode>0%</c:formatCode>
                <c:ptCount val="1"/>
                <c:pt idx="0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4-404A-852A-8A15BCFAD7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697791"/>
        <c:axId val="45124735"/>
      </c:barChart>
      <c:catAx>
        <c:axId val="56697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124735"/>
        <c:crosses val="autoZero"/>
        <c:auto val="1"/>
        <c:lblAlgn val="ctr"/>
        <c:lblOffset val="100"/>
        <c:noMultiLvlLbl val="0"/>
      </c:catAx>
      <c:valAx>
        <c:axId val="4512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5669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722798475822649E-2"/>
          <c:y val="0.71645631381074038"/>
          <c:w val="0.85655440304835473"/>
          <c:h val="0.23488036294409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577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v03_ES.xlsx]INFOGRAPHICS'!$AP$111:$AR$111</c:f>
              <c:strCache>
                <c:ptCount val="3"/>
                <c:pt idx="0">
                  <c:v>Actividades de networking</c:v>
                </c:pt>
                <c:pt idx="1">
                  <c:v>Formaciones empresariales </c:v>
                </c:pt>
                <c:pt idx="2">
                  <c:v>Formaciones sobre el conocimiento de productos</c:v>
                </c:pt>
              </c:strCache>
            </c:strRef>
          </c:cat>
          <c:val>
            <c:numRef>
              <c:f>'[2023 10 25 IDBSUR-INPUT v03_ES.xlsx]INFOGRAPHICS'!$AP$112:$AR$112</c:f>
              <c:numCache>
                <c:formatCode>0%</c:formatCode>
                <c:ptCount val="3"/>
                <c:pt idx="0">
                  <c:v>0.59999999999999987</c:v>
                </c:pt>
                <c:pt idx="1">
                  <c:v>0.59999999999999987</c:v>
                </c:pt>
                <c:pt idx="2">
                  <c:v>0.59999999999999987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9-FA4D-829C-6E905E6201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5249504"/>
        <c:axId val="515684976"/>
      </c:barChart>
      <c:catAx>
        <c:axId val="160524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515684976"/>
        <c:crosses val="autoZero"/>
        <c:auto val="1"/>
        <c:lblAlgn val="ctr"/>
        <c:lblOffset val="100"/>
        <c:noMultiLvlLbl val="0"/>
      </c:catAx>
      <c:valAx>
        <c:axId val="51568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160524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C-EC48-AD9F-477E901911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1C-EC48-AD9F-477E9019115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1C-EC48-AD9F-477E901911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800" b="1" i="0" u="none" strike="noStrike" kern="1200" baseline="0">
                    <a:solidFill>
                      <a:srgbClr val="59595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v03.xlsx]INFOGRAPHICS'!$AP$68:$AV$68</c:f>
              <c:strCache>
                <c:ptCount val="7"/>
                <c:pt idx="0">
                  <c:v>Corporate social responsibility initiative</c:v>
                </c:pt>
                <c:pt idx="1">
                  <c:v>Social impact / mission-driven</c:v>
                </c:pt>
                <c:pt idx="2">
                  <c:v>To grow our customer base </c:v>
                </c:pt>
                <c:pt idx="3">
                  <c:v>To increase engagement of existing customers </c:v>
                </c:pt>
                <c:pt idx="4">
                  <c:v>To differentiate from the competition</c:v>
                </c:pt>
                <c:pt idx="5">
                  <c:v>To improve profitability</c:v>
                </c:pt>
                <c:pt idx="6">
                  <c:v>Requested mandate </c:v>
                </c:pt>
              </c:strCache>
            </c:strRef>
          </c:cat>
          <c:val>
            <c:numRef>
              <c:f>'[2023 10 25 IDBSUR-INPUT v03.xlsx]INFOGRAPHICS'!$AP$69:$AV$69</c:f>
              <c:numCache>
                <c:formatCode>0%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0</c:v>
                </c:pt>
                <c:pt idx="3">
                  <c:v>0.16666666666666666</c:v>
                </c:pt>
                <c:pt idx="4">
                  <c:v>0</c:v>
                </c:pt>
                <c:pt idx="5">
                  <c:v>0.33333333333333331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1C-EC48-AD9F-477E901911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1649890304"/>
        <c:axId val="40589951"/>
      </c:barChart>
      <c:catAx>
        <c:axId val="164989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89951"/>
        <c:crosses val="autoZero"/>
        <c:auto val="1"/>
        <c:lblAlgn val="ctr"/>
        <c:lblOffset val="100"/>
        <c:noMultiLvlLbl val="0"/>
      </c:catAx>
      <c:valAx>
        <c:axId val="40589951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PT"/>
          </a:p>
        </c:txPr>
        <c:crossAx val="16498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 sz="800" b="0" i="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58143295158358"/>
          <c:y val="0.12356091987273883"/>
          <c:w val="0.43447854391476415"/>
          <c:h val="0.4348651959716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A-9C48-85CD-B30C980032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A-9C48-85CD-B30C980032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AA-9C48-85CD-B30C980032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AA-9C48-85CD-B30C980032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Gotham Bold" panose="02000604030000020004" pitchFamily="2" charset="0"/>
                      <a:ea typeface="+mn-ea"/>
                      <a:cs typeface="+mn-cs"/>
                    </a:defRPr>
                  </a:pPr>
                  <a:endParaRPr lang="en-P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AA-9C48-85CD-B30C980032D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Gotham Bold" panose="02000604030000020004" pitchFamily="2" charset="0"/>
                      <a:ea typeface="+mn-ea"/>
                      <a:cs typeface="+mn-cs"/>
                    </a:defRPr>
                  </a:pPr>
                  <a:endParaRPr lang="en-P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7AA-9C48-85CD-B30C98003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E5100"/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'[2023 10 25 IDBSUR-INPUT v03_ES.xlsx]INFOGRAPHICS'!$AP$4:$AS$4</c:f>
              <c:strCache>
                <c:ptCount val="4"/>
                <c:pt idx="0">
                  <c:v>Las mujeres son un elemento clave de nuestra estrategia</c:v>
                </c:pt>
                <c:pt idx="1">
                  <c:v>Desarrollando/considerando una estrategia específica</c:v>
                </c:pt>
                <c:pt idx="2">
                  <c:v>Not been able to implement a strategy</c:v>
                </c:pt>
                <c:pt idx="3">
                  <c:v>Not considered the opportunity</c:v>
                </c:pt>
              </c:strCache>
            </c:strRef>
          </c:cat>
          <c:val>
            <c:numRef>
              <c:f>'[2023 10 25 IDBSUR-INPUT v03_ES.xlsx]INFOGRAPHICS'!$AP$5:$AS$5</c:f>
              <c:numCache>
                <c:formatCode>0%</c:formatCode>
                <c:ptCount val="4"/>
                <c:pt idx="0">
                  <c:v>0.2857142857142857</c:v>
                </c:pt>
                <c:pt idx="1">
                  <c:v>0.42857142857142855</c:v>
                </c:pt>
                <c:pt idx="2">
                  <c:v>4.7619047619047616E-2</c:v>
                </c:pt>
                <c:pt idx="3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AA-9C48-85CD-B30C980032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16690529653862E-2"/>
          <c:y val="0.64212090741847661"/>
          <c:w val="0.7921000840959912"/>
          <c:h val="0.35787909258152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8010323843147"/>
          <c:y val="0.12631356472171543"/>
          <c:w val="0.81124816859209847"/>
          <c:h val="0.647111478558707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ld" panose="02000604030000020004" pitchFamily="2" charset="0"/>
                    <a:ea typeface="+mn-ea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10 25 IDBSUR-INPUT v03_ES.xlsx]INFOGRAPHICS'!$AP$19:$AR$19</c:f>
              <c:strCache>
                <c:ptCount val="3"/>
                <c:pt idx="0">
                  <c:v>Mujeres como clientas minoristas</c:v>
                </c:pt>
                <c:pt idx="1">
                  <c:v>Empresas propiedad de mujeres/lideradas por mujeres</c:v>
                </c:pt>
                <c:pt idx="2">
                  <c:v>Ambas opciones</c:v>
                </c:pt>
              </c:strCache>
            </c:strRef>
          </c:cat>
          <c:val>
            <c:numRef>
              <c:f>'[2023 10 25 IDBSUR-INPUT v03_ES.xlsx]INFOGRAPHICS'!$AP$20:$AR$20</c:f>
              <c:numCache>
                <c:formatCode>0%</c:formatCode>
                <c:ptCount val="3"/>
                <c:pt idx="0">
                  <c:v>0.16666666666666666</c:v>
                </c:pt>
                <c:pt idx="1">
                  <c:v>0.16666666666666666</c:v>
                </c:pt>
                <c:pt idx="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3-2D40-AD81-3ADF002165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5612111"/>
        <c:axId val="40588959"/>
      </c:barChart>
      <c:catAx>
        <c:axId val="64561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40588959"/>
        <c:crosses val="autoZero"/>
        <c:auto val="1"/>
        <c:lblAlgn val="ctr"/>
        <c:lblOffset val="100"/>
        <c:noMultiLvlLbl val="0"/>
      </c:catAx>
      <c:valAx>
        <c:axId val="405889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64561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9" name="Google Shape;196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>
          <a:extLst>
            <a:ext uri="{FF2B5EF4-FFF2-40B4-BE49-F238E27FC236}">
              <a16:creationId xmlns:a16="http://schemas.microsoft.com/office/drawing/2014/main" id="{687117CA-75FB-5233-5793-73B6CA1C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74:notes">
            <a:extLst>
              <a:ext uri="{FF2B5EF4-FFF2-40B4-BE49-F238E27FC236}">
                <a16:creationId xmlns:a16="http://schemas.microsoft.com/office/drawing/2014/main" id="{FCA0E311-1B96-F7BC-FDA6-F14C196E3C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8" name="Google Shape;2018;p74:notes">
            <a:extLst>
              <a:ext uri="{FF2B5EF4-FFF2-40B4-BE49-F238E27FC236}">
                <a16:creationId xmlns:a16="http://schemas.microsoft.com/office/drawing/2014/main" id="{706325B7-7697-AC83-BC7D-470BD284AF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19" name="Google Shape;2019;p74:notes">
            <a:extLst>
              <a:ext uri="{FF2B5EF4-FFF2-40B4-BE49-F238E27FC236}">
                <a16:creationId xmlns:a16="http://schemas.microsoft.com/office/drawing/2014/main" id="{6694253C-90F2-EBE8-67D2-D36D548BCC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16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>
          <a:extLst>
            <a:ext uri="{FF2B5EF4-FFF2-40B4-BE49-F238E27FC236}">
              <a16:creationId xmlns:a16="http://schemas.microsoft.com/office/drawing/2014/main" id="{C58CC45A-E43D-CA1B-08AE-9D5410980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14:notes">
            <a:extLst>
              <a:ext uri="{FF2B5EF4-FFF2-40B4-BE49-F238E27FC236}">
                <a16:creationId xmlns:a16="http://schemas.microsoft.com/office/drawing/2014/main" id="{93FA9817-8785-CF9E-EE70-9ED7DF2AF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2" name="Google Shape;2172;p114:notes">
            <a:extLst>
              <a:ext uri="{FF2B5EF4-FFF2-40B4-BE49-F238E27FC236}">
                <a16:creationId xmlns:a16="http://schemas.microsoft.com/office/drawing/2014/main" id="{25E6F033-98E3-7ED5-5ECA-3BEB613073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73" name="Google Shape;2173;p114:notes">
            <a:extLst>
              <a:ext uri="{FF2B5EF4-FFF2-40B4-BE49-F238E27FC236}">
                <a16:creationId xmlns:a16="http://schemas.microsoft.com/office/drawing/2014/main" id="{0FFEBC3B-7125-CE19-771F-7B57F1811F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13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>
          <a:extLst>
            <a:ext uri="{FF2B5EF4-FFF2-40B4-BE49-F238E27FC236}">
              <a16:creationId xmlns:a16="http://schemas.microsoft.com/office/drawing/2014/main" id="{5C2622CC-A52C-8460-4C55-FE8B9910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115:notes">
            <a:extLst>
              <a:ext uri="{FF2B5EF4-FFF2-40B4-BE49-F238E27FC236}">
                <a16:creationId xmlns:a16="http://schemas.microsoft.com/office/drawing/2014/main" id="{3A1C1B3D-103D-5D75-CC70-4C0E7AFA2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9" name="Google Shape;2199;p115:notes">
            <a:extLst>
              <a:ext uri="{FF2B5EF4-FFF2-40B4-BE49-F238E27FC236}">
                <a16:creationId xmlns:a16="http://schemas.microsoft.com/office/drawing/2014/main" id="{0AF937E4-A7CB-959D-6BFE-C9C4A6370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00" name="Google Shape;2200;p115:notes">
            <a:extLst>
              <a:ext uri="{FF2B5EF4-FFF2-40B4-BE49-F238E27FC236}">
                <a16:creationId xmlns:a16="http://schemas.microsoft.com/office/drawing/2014/main" id="{C9C5F1B8-3CAF-C82F-A6CD-1058181C54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22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6" name="Google Shape;2046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47" name="Google Shape;2047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6" name="Google Shape;2066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67" name="Google Shape;2067;p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1" name="Google Shape;2091;p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92" name="Google Shape;2092;p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>
          <a:extLst>
            <a:ext uri="{FF2B5EF4-FFF2-40B4-BE49-F238E27FC236}">
              <a16:creationId xmlns:a16="http://schemas.microsoft.com/office/drawing/2014/main" id="{34BDE3FB-E49F-14E1-F362-1AC611DE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24:notes">
            <a:extLst>
              <a:ext uri="{FF2B5EF4-FFF2-40B4-BE49-F238E27FC236}">
                <a16:creationId xmlns:a16="http://schemas.microsoft.com/office/drawing/2014/main" id="{1A33F457-5918-5E01-1F9E-2D037B980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1" name="Google Shape;2921;p24:notes">
            <a:extLst>
              <a:ext uri="{FF2B5EF4-FFF2-40B4-BE49-F238E27FC236}">
                <a16:creationId xmlns:a16="http://schemas.microsoft.com/office/drawing/2014/main" id="{ECE5336A-4E55-7A67-2C83-5E66548C0D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2" name="Google Shape;2922;p24:notes">
            <a:extLst>
              <a:ext uri="{FF2B5EF4-FFF2-40B4-BE49-F238E27FC236}">
                <a16:creationId xmlns:a16="http://schemas.microsoft.com/office/drawing/2014/main" id="{3A333DDD-5A4E-ABD0-6D1C-37B59CF5D4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41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2" name="Google Shape;193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3" name="Google Shape;1933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675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1" name="Google Shape;29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2" name="Google Shape;292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1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2" name="Google Shape;193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3" name="Google Shape;1933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48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0" name="Google Shape;2300;p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1" name="Google Shape;2301;p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1" name="Google Shape;2311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7" name="Google Shape;1767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8" name="Google Shape;1768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8" name="Google Shape;1798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23" name="Google Shape;182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5" name="Google Shape;184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8" name="Google Shape;1888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2" name="Google Shape;193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3" name="Google Shape;1933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3" name="Google Shape;1943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44" name="Google Shape;1944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None/>
              <a:defRPr sz="2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1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7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7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9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7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97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34" name="Google Shape;134;p97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9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8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8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9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98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98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43" name="Google Shape;143;p98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98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8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9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9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9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99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99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52" name="Google Shape;152;p99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9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0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00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0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00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00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61" name="Google Shape;161;p100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00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0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1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1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0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01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01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70" name="Google Shape;170;p101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0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2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02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0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02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102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79" name="Google Shape;179;p102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02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2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3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03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10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03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103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88" name="Google Shape;188;p103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0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4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04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10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104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04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97" name="Google Shape;197;p104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10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5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05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10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05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105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206" name="Google Shape;206;p105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10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">
  <p:cSld name="Quote A">
    <p:bg>
      <p:bgPr>
        <a:solidFill>
          <a:schemeClr val="accent2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6"/>
          <p:cNvSpPr txBox="1">
            <a:spLocks noGrp="1"/>
          </p:cNvSpPr>
          <p:nvPr>
            <p:ph type="body" idx="1"/>
          </p:nvPr>
        </p:nvSpPr>
        <p:spPr>
          <a:xfrm>
            <a:off x="4296616" y="2727042"/>
            <a:ext cx="7451003" cy="279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33"/>
              <a:buNone/>
              <a:defRPr sz="4533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106"/>
          <p:cNvSpPr txBox="1">
            <a:spLocks noGrp="1"/>
          </p:cNvSpPr>
          <p:nvPr>
            <p:ph type="body" idx="2"/>
          </p:nvPr>
        </p:nvSpPr>
        <p:spPr>
          <a:xfrm>
            <a:off x="9730783" y="5587294"/>
            <a:ext cx="2016837" cy="63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106"/>
          <p:cNvSpPr/>
          <p:nvPr/>
        </p:nvSpPr>
        <p:spPr>
          <a:xfrm>
            <a:off x="9730783" y="-7575"/>
            <a:ext cx="2461217" cy="1288472"/>
          </a:xfrm>
          <a:prstGeom prst="rect">
            <a:avLst/>
          </a:prstGeom>
          <a:solidFill>
            <a:srgbClr val="EB62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6"/>
          <p:cNvSpPr txBox="1">
            <a:spLocks noGrp="1"/>
          </p:cNvSpPr>
          <p:nvPr>
            <p:ph type="title"/>
          </p:nvPr>
        </p:nvSpPr>
        <p:spPr>
          <a:xfrm>
            <a:off x="340242" y="1626781"/>
            <a:ext cx="12012706" cy="104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6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6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7"/>
          <p:cNvSpPr txBox="1">
            <a:spLocks noGrp="1"/>
          </p:cNvSpPr>
          <p:nvPr>
            <p:ph type="body" idx="1"/>
          </p:nvPr>
        </p:nvSpPr>
        <p:spPr>
          <a:xfrm>
            <a:off x="432847" y="1511299"/>
            <a:ext cx="11303523" cy="484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07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07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217" name="Google Shape;217;p107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10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B025-6642-4BBD-84BE-D0EE60CA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69E2-E01E-491C-9378-6FD878E5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8852-9D6B-4893-BA9A-D436E83F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9A9C-865C-4D31-97F2-60DBC685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in a BOX I  Prepared for We-fi by the Financial Alliance for Women 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BC11-5F22-4473-A5C5-293806FF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68F-D2CE-4737-BD02-813B452464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F6D9F3-4D35-5D67-39D9-0DD8FE6A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785" y="841375"/>
            <a:ext cx="7450015" cy="495300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778389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B025-6642-4BBD-84BE-D0EE60CA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69E2-E01E-491C-9378-6FD878E5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8852-9D6B-4893-BA9A-D436E83F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9A9C-865C-4D31-97F2-60DBC685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in a BOX I  Prepared for We-fi by the Financial Alliance for Women 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BC11-5F22-4473-A5C5-293806FF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68F-D2CE-4737-BD02-813B452464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F6D9F3-4D35-5D67-39D9-0DD8FE6A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785" y="841375"/>
            <a:ext cx="7450015" cy="495300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35445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None/>
              <a:defRPr sz="2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1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60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5"/>
          <p:cNvSpPr txBox="1">
            <a:spLocks noGrp="1"/>
          </p:cNvSpPr>
          <p:nvPr>
            <p:ph type="body" idx="1"/>
          </p:nvPr>
        </p:nvSpPr>
        <p:spPr>
          <a:xfrm>
            <a:off x="432847" y="1511299"/>
            <a:ext cx="11303523" cy="484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012706" cy="104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85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8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81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F1F1EE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4"/>
          <p:cNvSpPr txBox="1">
            <a:spLocks noGrp="1"/>
          </p:cNvSpPr>
          <p:nvPr>
            <p:ph type="body" idx="1"/>
          </p:nvPr>
        </p:nvSpPr>
        <p:spPr>
          <a:xfrm>
            <a:off x="4619241" y="2058194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4"/>
          <p:cNvSpPr txBox="1">
            <a:spLocks noGrp="1"/>
          </p:cNvSpPr>
          <p:nvPr>
            <p:ph type="body" idx="2"/>
          </p:nvPr>
        </p:nvSpPr>
        <p:spPr>
          <a:xfrm>
            <a:off x="4619241" y="2740946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94"/>
          <p:cNvSpPr txBox="1">
            <a:spLocks noGrp="1"/>
          </p:cNvSpPr>
          <p:nvPr>
            <p:ph type="body" idx="3"/>
          </p:nvPr>
        </p:nvSpPr>
        <p:spPr>
          <a:xfrm>
            <a:off x="4619241" y="3423698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94"/>
          <p:cNvSpPr txBox="1">
            <a:spLocks noGrp="1"/>
          </p:cNvSpPr>
          <p:nvPr>
            <p:ph type="body" idx="4"/>
          </p:nvPr>
        </p:nvSpPr>
        <p:spPr>
          <a:xfrm>
            <a:off x="4619241" y="4106450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94"/>
          <p:cNvSpPr txBox="1">
            <a:spLocks noGrp="1"/>
          </p:cNvSpPr>
          <p:nvPr>
            <p:ph type="body" idx="5"/>
          </p:nvPr>
        </p:nvSpPr>
        <p:spPr>
          <a:xfrm>
            <a:off x="4619241" y="4789202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4"/>
          <p:cNvSpPr txBox="1">
            <a:spLocks noGrp="1"/>
          </p:cNvSpPr>
          <p:nvPr>
            <p:ph type="body" idx="6"/>
          </p:nvPr>
        </p:nvSpPr>
        <p:spPr>
          <a:xfrm>
            <a:off x="4619241" y="5471956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4"/>
          <p:cNvSpPr txBox="1">
            <a:spLocks noGrp="1"/>
          </p:cNvSpPr>
          <p:nvPr>
            <p:ph type="body" idx="7"/>
          </p:nvPr>
        </p:nvSpPr>
        <p:spPr>
          <a:xfrm>
            <a:off x="4217623" y="2058194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94"/>
          <p:cNvSpPr txBox="1">
            <a:spLocks noGrp="1"/>
          </p:cNvSpPr>
          <p:nvPr>
            <p:ph type="body" idx="8"/>
          </p:nvPr>
        </p:nvSpPr>
        <p:spPr>
          <a:xfrm>
            <a:off x="4217623" y="2740946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94"/>
          <p:cNvSpPr txBox="1">
            <a:spLocks noGrp="1"/>
          </p:cNvSpPr>
          <p:nvPr>
            <p:ph type="body" idx="9"/>
          </p:nvPr>
        </p:nvSpPr>
        <p:spPr>
          <a:xfrm>
            <a:off x="4217623" y="3423698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4"/>
          <p:cNvSpPr txBox="1">
            <a:spLocks noGrp="1"/>
          </p:cNvSpPr>
          <p:nvPr>
            <p:ph type="body" idx="13"/>
          </p:nvPr>
        </p:nvSpPr>
        <p:spPr>
          <a:xfrm>
            <a:off x="4217623" y="4106450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94"/>
          <p:cNvSpPr txBox="1">
            <a:spLocks noGrp="1"/>
          </p:cNvSpPr>
          <p:nvPr>
            <p:ph type="body" idx="14"/>
          </p:nvPr>
        </p:nvSpPr>
        <p:spPr>
          <a:xfrm>
            <a:off x="4217623" y="4789202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94"/>
          <p:cNvSpPr txBox="1">
            <a:spLocks noGrp="1"/>
          </p:cNvSpPr>
          <p:nvPr>
            <p:ph type="body" idx="15"/>
          </p:nvPr>
        </p:nvSpPr>
        <p:spPr>
          <a:xfrm>
            <a:off x="4217623" y="5471956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4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4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08" name="Google Shape;108;p94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9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59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6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6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9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96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96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25" name="Google Shape;125;p96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96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6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27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7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7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9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7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97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34" name="Google Shape;134;p97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9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00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8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8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9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98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98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43" name="Google Shape;143;p98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98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8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028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9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9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9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99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99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52" name="Google Shape;152;p99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9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15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1"/>
          <p:cNvSpPr txBox="1">
            <a:spLocks noGrp="1"/>
          </p:cNvSpPr>
          <p:nvPr>
            <p:ph type="body" idx="1"/>
          </p:nvPr>
        </p:nvSpPr>
        <p:spPr>
          <a:xfrm>
            <a:off x="554110" y="1704782"/>
            <a:ext cx="11082185" cy="438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1"/>
          <p:cNvSpPr txBox="1">
            <a:spLocks noGrp="1"/>
          </p:cNvSpPr>
          <p:nvPr>
            <p:ph type="title"/>
          </p:nvPr>
        </p:nvSpPr>
        <p:spPr>
          <a:xfrm>
            <a:off x="554110" y="449233"/>
            <a:ext cx="9768741" cy="83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1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67" name="Google Shape;67;p91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0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00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0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00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00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61" name="Google Shape;161;p100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00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0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076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1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1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0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01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01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70" name="Google Shape;170;p101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0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466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2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02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0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02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102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79" name="Google Shape;179;p102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02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2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824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3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03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10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03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103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88" name="Google Shape;188;p103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0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556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4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04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10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104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04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97" name="Google Shape;197;p104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10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110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5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05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10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05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105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206" name="Google Shape;206;p105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10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97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7"/>
          <p:cNvSpPr txBox="1">
            <a:spLocks noGrp="1"/>
          </p:cNvSpPr>
          <p:nvPr>
            <p:ph type="body" idx="1"/>
          </p:nvPr>
        </p:nvSpPr>
        <p:spPr>
          <a:xfrm>
            <a:off x="432847" y="1511299"/>
            <a:ext cx="11303523" cy="484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07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07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217" name="Google Shape;217;p107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10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7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627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 type="obj">
  <p:cSld name="5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8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8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88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8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307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9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9"/>
          <p:cNvSpPr txBox="1">
            <a:spLocks noGrp="1"/>
          </p:cNvSpPr>
          <p:nvPr>
            <p:ph type="body" idx="1"/>
          </p:nvPr>
        </p:nvSpPr>
        <p:spPr>
          <a:xfrm>
            <a:off x="454619" y="1922034"/>
            <a:ext cx="5067640" cy="394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9"/>
          <p:cNvSpPr txBox="1">
            <a:spLocks noGrp="1"/>
          </p:cNvSpPr>
          <p:nvPr>
            <p:ph type="body" idx="2"/>
          </p:nvPr>
        </p:nvSpPr>
        <p:spPr>
          <a:xfrm>
            <a:off x="6096000" y="1922034"/>
            <a:ext cx="5067640" cy="394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9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51" name="Google Shape;51;p89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868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1"/>
          <p:cNvSpPr txBox="1">
            <a:spLocks noGrp="1"/>
          </p:cNvSpPr>
          <p:nvPr>
            <p:ph type="body" idx="1"/>
          </p:nvPr>
        </p:nvSpPr>
        <p:spPr>
          <a:xfrm>
            <a:off x="554110" y="1704782"/>
            <a:ext cx="11082185" cy="438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1"/>
          <p:cNvSpPr txBox="1">
            <a:spLocks noGrp="1"/>
          </p:cNvSpPr>
          <p:nvPr>
            <p:ph type="title"/>
          </p:nvPr>
        </p:nvSpPr>
        <p:spPr>
          <a:xfrm>
            <a:off x="554110" y="449233"/>
            <a:ext cx="9768741" cy="83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1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67" name="Google Shape;67;p91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7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2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2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92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2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76" name="Google Shape;76;p92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92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2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3BA-3364-48CF-8FF7-7A8C6FC04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647AA-73E7-4AB4-8C9F-FDD6BD36B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52A81-5135-4381-95E9-84C07A3B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50F8E-A880-4232-9D05-4B6A4EC6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ADB38-FF44-4EA3-AA69-FFC1B71C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30189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B025-6642-4BBD-84BE-D0EE60CA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69E2-E01E-491C-9378-6FD878E5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8852-9D6B-4893-BA9A-D436E83F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9A9C-865C-4D31-97F2-60DBC685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BC11-5F22-4473-A5C5-293806FF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F6D9F3-4D35-5D67-39D9-0DD8FE6A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785" y="841375"/>
            <a:ext cx="7450015" cy="495300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8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45D3-6A33-4696-BFE2-BBD77D88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75257-A0BD-47C3-8B58-7A900E74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22CC-54AF-4408-88C3-8A14F844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1EB9-3364-403F-8E35-DE9E84B4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6484C-7EBB-4605-9FCD-0D975D17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84150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6427-EA04-4559-BBB7-ACB7C2C9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97DA-DA39-4A49-AC02-CAF85FF83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95874-4B25-4739-BDFE-CC0C41B43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381F3-C04A-4D7D-9EE6-230F4AE4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2F653-EC1C-4632-8A58-8B1EC9CC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ECB3-C0E4-42AE-B09D-614B373F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D5A0CA-F38F-21C3-3A26-2A2A681E2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785" y="841375"/>
            <a:ext cx="7450015" cy="495300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246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E8C8-0E93-401B-958B-360D2468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D65EF-E717-402C-882C-C3904357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37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48BCD-AC9F-42A2-8EB1-AEB842859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46288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39F47-1D23-4E16-AD02-AD0CF337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2237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6F6A-909D-4B99-ABAA-FFB3CAD2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46288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38EB4-B173-43B3-824A-20D4D470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50913-6371-4849-BDFC-8744C351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D8157-1888-43D7-A910-B3386C5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4313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752B-B9D5-4FA9-9BDA-CA9B515D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8DAD8-FDF4-4BBF-8106-6A863B49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3213-1300-45DE-A2D4-7C06E2AC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57EB1-667A-40BB-9BE0-3E798A60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30C9E8-2252-DC56-916B-26ED31B51A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785" y="841375"/>
            <a:ext cx="7450015" cy="495300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908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06F13-EC90-4D4A-8A4C-F9C0861C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AD480-483B-48C1-BD7E-080CBA1A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60F9-5A47-4D0B-B582-059BF26C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77760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02F4-8F3E-4E61-BFCE-D331B451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7A01-3482-4ECD-8E43-95ABAC5C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6E4C1-45D8-4EDC-B42B-15310FE3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D63C6-465E-4C1B-9743-5E611C04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A73BD-8228-46E9-BF73-4B09EB9F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0615-17E8-4997-9ED7-D067F32A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20444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A9E7-61CE-49AD-BC91-10727DE3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8FD45-B8D3-403C-979F-FEB9DEF66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7E8AD-024B-45F7-9FAE-3C1403B8D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AA772-303B-45DC-B43E-6EA8E7D7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275BB-8A29-47A1-A8F4-6B55479A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53114-7267-42AE-89FE-C7A8AA2B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89588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AD61-7E43-4433-BD5D-8507C1BA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CFEC9-88CF-4CCB-B607-9E705225E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BD54F-8DF2-4F88-AD1D-AB0539F0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C23A-AAAB-41FD-8B91-01986E2E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3840F-7BFD-4A16-BF46-FB1A8CCB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1501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3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3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/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93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3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85" name="Google Shape;85;p93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9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1F819-B5D7-4CC8-B321-C470F49C1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CCD0E-C5BB-4D78-963B-E242D5E2F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A173-FDDA-4165-B4FE-34F91E94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0E3AB-0639-4EF5-8CAA-942024E0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064B-94CA-4F18-8B6C-4711B331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8440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1_Title Only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6"/>
          <p:cNvSpPr txBox="1">
            <a:spLocks noGrp="1"/>
          </p:cNvSpPr>
          <p:nvPr>
            <p:ph type="title"/>
          </p:nvPr>
        </p:nvSpPr>
        <p:spPr>
          <a:xfrm>
            <a:off x="398691" y="365125"/>
            <a:ext cx="105388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B3FE"/>
              </a:buClr>
              <a:buSzPts val="4000"/>
              <a:buFont typeface="Arial"/>
              <a:buNone/>
              <a:defRPr sz="4000" b="0" i="0">
                <a:solidFill>
                  <a:srgbClr val="03B3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2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96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07" name="Google Shape;107;p96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573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7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10" name="Google Shape;110;p97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004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">
  <p:cSld name="Quote A">
    <p:bg>
      <p:bgPr>
        <a:solidFill>
          <a:schemeClr val="accent2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6"/>
          <p:cNvSpPr txBox="1">
            <a:spLocks noGrp="1"/>
          </p:cNvSpPr>
          <p:nvPr>
            <p:ph type="body" idx="1"/>
          </p:nvPr>
        </p:nvSpPr>
        <p:spPr>
          <a:xfrm>
            <a:off x="4296616" y="2727042"/>
            <a:ext cx="7451003" cy="279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33"/>
              <a:buNone/>
              <a:defRPr sz="4533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106"/>
          <p:cNvSpPr txBox="1">
            <a:spLocks noGrp="1"/>
          </p:cNvSpPr>
          <p:nvPr>
            <p:ph type="body" idx="2"/>
          </p:nvPr>
        </p:nvSpPr>
        <p:spPr>
          <a:xfrm>
            <a:off x="9730783" y="5587294"/>
            <a:ext cx="2016837" cy="63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13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5"/>
          <p:cNvSpPr txBox="1">
            <a:spLocks noGrp="1"/>
          </p:cNvSpPr>
          <p:nvPr>
            <p:ph type="body" idx="1"/>
          </p:nvPr>
        </p:nvSpPr>
        <p:spPr>
          <a:xfrm>
            <a:off x="432847" y="1511299"/>
            <a:ext cx="11303523" cy="484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012706" cy="104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85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8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872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">
  <p:cSld name="Quote B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7"/>
          <p:cNvSpPr txBox="1">
            <a:spLocks noGrp="1"/>
          </p:cNvSpPr>
          <p:nvPr>
            <p:ph type="body" idx="1"/>
          </p:nvPr>
        </p:nvSpPr>
        <p:spPr>
          <a:xfrm>
            <a:off x="4296616" y="2727042"/>
            <a:ext cx="7451003" cy="279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7"/>
          <p:cNvSpPr txBox="1">
            <a:spLocks noGrp="1"/>
          </p:cNvSpPr>
          <p:nvPr>
            <p:ph type="body" idx="2"/>
          </p:nvPr>
        </p:nvSpPr>
        <p:spPr>
          <a:xfrm>
            <a:off x="9730783" y="5587294"/>
            <a:ext cx="2016837" cy="63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7"/>
          <p:cNvSpPr/>
          <p:nvPr/>
        </p:nvSpPr>
        <p:spPr>
          <a:xfrm>
            <a:off x="9730783" y="-7575"/>
            <a:ext cx="2461217" cy="1288472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44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2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22"/>
          <p:cNvSpPr txBox="1"/>
          <p:nvPr/>
        </p:nvSpPr>
        <p:spPr>
          <a:xfrm>
            <a:off x="11100267" y="122809"/>
            <a:ext cx="7665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953E3E"/>
                </a:solidFill>
                <a:latin typeface="Arial"/>
                <a:ea typeface="Arial"/>
                <a:cs typeface="Arial"/>
                <a:sym typeface="Arial"/>
              </a:rPr>
              <a:t>BID Invest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2"/>
          <p:cNvSpPr txBox="1">
            <a:spLocks noGrp="1"/>
          </p:cNvSpPr>
          <p:nvPr>
            <p:ph type="title"/>
          </p:nvPr>
        </p:nvSpPr>
        <p:spPr>
          <a:xfrm>
            <a:off x="394450" y="122808"/>
            <a:ext cx="2691650" cy="3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00" b="0" i="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2"/>
          <p:cNvSpPr txBox="1">
            <a:spLocks noGrp="1"/>
          </p:cNvSpPr>
          <p:nvPr>
            <p:ph type="body" idx="1"/>
          </p:nvPr>
        </p:nvSpPr>
        <p:spPr>
          <a:xfrm>
            <a:off x="3345873" y="122808"/>
            <a:ext cx="5531427" cy="3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  <a:defRPr sz="900" b="0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 sz="900"/>
            </a:lvl2pPr>
            <a:lvl3pPr marL="1371600" lvl="2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 sz="900"/>
            </a:lvl3pPr>
            <a:lvl4pPr marL="1828800" lvl="3" indent="-34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Char char="•"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67"/>
              <a:buNone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F1F1EE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4"/>
          <p:cNvSpPr txBox="1">
            <a:spLocks noGrp="1"/>
          </p:cNvSpPr>
          <p:nvPr>
            <p:ph type="body" idx="1"/>
          </p:nvPr>
        </p:nvSpPr>
        <p:spPr>
          <a:xfrm>
            <a:off x="4619241" y="2058194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4"/>
          <p:cNvSpPr txBox="1">
            <a:spLocks noGrp="1"/>
          </p:cNvSpPr>
          <p:nvPr>
            <p:ph type="body" idx="2"/>
          </p:nvPr>
        </p:nvSpPr>
        <p:spPr>
          <a:xfrm>
            <a:off x="4619241" y="2740946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94"/>
          <p:cNvSpPr txBox="1">
            <a:spLocks noGrp="1"/>
          </p:cNvSpPr>
          <p:nvPr>
            <p:ph type="body" idx="3"/>
          </p:nvPr>
        </p:nvSpPr>
        <p:spPr>
          <a:xfrm>
            <a:off x="4619241" y="3423698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94"/>
          <p:cNvSpPr txBox="1">
            <a:spLocks noGrp="1"/>
          </p:cNvSpPr>
          <p:nvPr>
            <p:ph type="body" idx="4"/>
          </p:nvPr>
        </p:nvSpPr>
        <p:spPr>
          <a:xfrm>
            <a:off x="4619241" y="4106450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94"/>
          <p:cNvSpPr txBox="1">
            <a:spLocks noGrp="1"/>
          </p:cNvSpPr>
          <p:nvPr>
            <p:ph type="body" idx="5"/>
          </p:nvPr>
        </p:nvSpPr>
        <p:spPr>
          <a:xfrm>
            <a:off x="4619241" y="4789202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4"/>
          <p:cNvSpPr txBox="1">
            <a:spLocks noGrp="1"/>
          </p:cNvSpPr>
          <p:nvPr>
            <p:ph type="body" idx="6"/>
          </p:nvPr>
        </p:nvSpPr>
        <p:spPr>
          <a:xfrm>
            <a:off x="4619241" y="5471956"/>
            <a:ext cx="6318297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2000"/>
              <a:buNone/>
              <a:defRPr sz="2000" b="1">
                <a:solidFill>
                  <a:srgbClr val="5C265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4"/>
          <p:cNvSpPr txBox="1">
            <a:spLocks noGrp="1"/>
          </p:cNvSpPr>
          <p:nvPr>
            <p:ph type="body" idx="7"/>
          </p:nvPr>
        </p:nvSpPr>
        <p:spPr>
          <a:xfrm>
            <a:off x="4217623" y="2058194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94"/>
          <p:cNvSpPr txBox="1">
            <a:spLocks noGrp="1"/>
          </p:cNvSpPr>
          <p:nvPr>
            <p:ph type="body" idx="8"/>
          </p:nvPr>
        </p:nvSpPr>
        <p:spPr>
          <a:xfrm>
            <a:off x="4217623" y="2740946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94"/>
          <p:cNvSpPr txBox="1">
            <a:spLocks noGrp="1"/>
          </p:cNvSpPr>
          <p:nvPr>
            <p:ph type="body" idx="9"/>
          </p:nvPr>
        </p:nvSpPr>
        <p:spPr>
          <a:xfrm>
            <a:off x="4217623" y="3423698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4"/>
          <p:cNvSpPr txBox="1">
            <a:spLocks noGrp="1"/>
          </p:cNvSpPr>
          <p:nvPr>
            <p:ph type="body" idx="13"/>
          </p:nvPr>
        </p:nvSpPr>
        <p:spPr>
          <a:xfrm>
            <a:off x="4217623" y="4106450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94"/>
          <p:cNvSpPr txBox="1">
            <a:spLocks noGrp="1"/>
          </p:cNvSpPr>
          <p:nvPr>
            <p:ph type="body" idx="14"/>
          </p:nvPr>
        </p:nvSpPr>
        <p:spPr>
          <a:xfrm>
            <a:off x="4217623" y="4789202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94"/>
          <p:cNvSpPr txBox="1">
            <a:spLocks noGrp="1"/>
          </p:cNvSpPr>
          <p:nvPr>
            <p:ph type="body" idx="15"/>
          </p:nvPr>
        </p:nvSpPr>
        <p:spPr>
          <a:xfrm>
            <a:off x="4217623" y="5471956"/>
            <a:ext cx="300589" cy="52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4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2657"/>
              </a:buClr>
              <a:buSzPts val="4000"/>
              <a:buFont typeface="Calibri"/>
              <a:buNone/>
              <a:defRPr sz="4000">
                <a:solidFill>
                  <a:srgbClr val="5C26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4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08" name="Google Shape;108;p94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9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4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9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95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16" name="Google Shape;116;p95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9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5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6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6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9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96"/>
          <p:cNvSpPr txBox="1">
            <a:spLocks noGrp="1"/>
          </p:cNvSpPr>
          <p:nvPr>
            <p:ph type="body" idx="2"/>
          </p:nvPr>
        </p:nvSpPr>
        <p:spPr>
          <a:xfrm>
            <a:off x="3903785" y="841375"/>
            <a:ext cx="745001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96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25" name="Google Shape;125;p96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96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6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3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3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3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3" name="Google Shape;13;p83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8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3"/>
          <p:cNvSpPr/>
          <p:nvPr/>
        </p:nvSpPr>
        <p:spPr>
          <a:xfrm>
            <a:off x="0" y="6721474"/>
            <a:ext cx="12192000" cy="136525"/>
          </a:xfrm>
          <a:prstGeom prst="rect">
            <a:avLst/>
          </a:prstGeom>
          <a:gradFill>
            <a:gsLst>
              <a:gs pos="0">
                <a:srgbClr val="9B2068"/>
              </a:gs>
              <a:gs pos="100000">
                <a:srgbClr val="EB6258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709" r:id="rId21"/>
    <p:sldLayoutId id="2147483710" r:id="rId2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2" pos="7176">
          <p15:clr>
            <a:srgbClr val="F26B43"/>
          </p15:clr>
        </p15:guide>
        <p15:guide id="3" orient="horz" pos="3840">
          <p15:clr>
            <a:srgbClr val="F26B43"/>
          </p15:clr>
        </p15:guide>
        <p15:guide id="4" orient="horz" pos="4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3"/>
          <p:cNvSpPr txBox="1">
            <a:spLocks noGrp="1"/>
          </p:cNvSpPr>
          <p:nvPr>
            <p:ph type="title"/>
          </p:nvPr>
        </p:nvSpPr>
        <p:spPr>
          <a:xfrm>
            <a:off x="398691" y="254000"/>
            <a:ext cx="10538847" cy="58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3"/>
          <p:cNvSpPr txBox="1">
            <a:spLocks noGrp="1"/>
          </p:cNvSpPr>
          <p:nvPr>
            <p:ph type="body" idx="1"/>
          </p:nvPr>
        </p:nvSpPr>
        <p:spPr>
          <a:xfrm>
            <a:off x="398691" y="1721922"/>
            <a:ext cx="1053884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3"/>
          <p:cNvSpPr txBox="1">
            <a:spLocks noGrp="1"/>
          </p:cNvSpPr>
          <p:nvPr>
            <p:ph type="ftr" idx="11"/>
          </p:nvPr>
        </p:nvSpPr>
        <p:spPr>
          <a:xfrm>
            <a:off x="731474" y="6356351"/>
            <a:ext cx="52197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/>
          </a:p>
        </p:txBody>
      </p:sp>
      <p:sp>
        <p:nvSpPr>
          <p:cNvPr id="13" name="Google Shape;13;p83"/>
          <p:cNvSpPr txBox="1">
            <a:spLocks noGrp="1"/>
          </p:cNvSpPr>
          <p:nvPr>
            <p:ph type="sldNum" idx="12"/>
          </p:nvPr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8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3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3"/>
          <p:cNvSpPr/>
          <p:nvPr/>
        </p:nvSpPr>
        <p:spPr>
          <a:xfrm>
            <a:off x="0" y="6721474"/>
            <a:ext cx="12192000" cy="136525"/>
          </a:xfrm>
          <a:prstGeom prst="rect">
            <a:avLst/>
          </a:prstGeom>
          <a:gradFill>
            <a:gsLst>
              <a:gs pos="0">
                <a:srgbClr val="9B2068"/>
              </a:gs>
              <a:gs pos="100000">
                <a:srgbClr val="EB6258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858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2" pos="7176">
          <p15:clr>
            <a:srgbClr val="F26B43"/>
          </p15:clr>
        </p15:guide>
        <p15:guide id="3" orient="horz" pos="3840">
          <p15:clr>
            <a:srgbClr val="F26B43"/>
          </p15:clr>
        </p15:guide>
        <p15:guide id="4" orient="horz" pos="4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F877A-477E-4EE7-9853-DA62369A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A7465-D565-46AE-9D9E-908343B7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8"/>
            <a:ext cx="10515600" cy="469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0C4B-9C18-4D02-8568-8C9077DDC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DD94-1C26-4C2F-A8CB-D9B4BAD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/>
              <a:t>Workshop in a BOX I  Prepared for We-fi by the Financial Alliance for Women </a:t>
            </a:r>
          </a:p>
          <a:p>
            <a:r>
              <a:rPr lang="en-GB"/>
              <a:t>
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B820-8CAF-4689-8F96-211015120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15F4824-F29A-7F4B-B26B-78285EE8459E}" type="slidenum">
              <a:rPr lang="en-PT" smtClean="0"/>
              <a:t>‹#›</a:t>
            </a:fld>
            <a:endParaRPr lang="en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78794-2FB9-6E2F-5C86-D22B395C01F5}"/>
              </a:ext>
            </a:extLst>
          </p:cNvPr>
          <p:cNvSpPr/>
          <p:nvPr/>
        </p:nvSpPr>
        <p:spPr>
          <a:xfrm>
            <a:off x="0" y="6721474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9B2068"/>
              </a:gs>
              <a:gs pos="100000">
                <a:srgbClr val="EB625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B206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2" pos="7176">
          <p15:clr>
            <a:srgbClr val="F26B43"/>
          </p15:clr>
        </p15:guide>
        <p15:guide id="3" orient="horz" pos="3840">
          <p15:clr>
            <a:srgbClr val="F26B43"/>
          </p15:clr>
        </p15:guide>
        <p15:guide id="4" orient="horz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e-fi.org/wp-content/uploads/2023/10/FSP-Commitment_vF.pdf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we-fi.org/wp-content/uploads/2024/02/WE-Finance-Code-Pitch-2-2-2024.pptx" TargetMode="External"/><Relationship Id="rId7" Type="http://schemas.openxmlformats.org/officeDocument/2006/relationships/hyperlink" Target="https://we-fi.org/wp-content/uploads/2023/10/Sample-Declaration-of-Intent-to-launch-a-National-Code_vF.pdf" TargetMode="External"/><Relationship Id="rId12" Type="http://schemas.openxmlformats.org/officeDocument/2006/relationships/hyperlink" Target="https://we-fi.org/wp-content/uploads/2024/04/Kick-off-Presentation_2024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e-fi.org/wp-content/uploads/2023/10/WE-Finance-Code-Briefing-Note-vF.pdf" TargetMode="External"/><Relationship Id="rId11" Type="http://schemas.openxmlformats.org/officeDocument/2006/relationships/hyperlink" Target="https://we-fi.org/wp-content/uploads/2023/10/WE-Finance-Code-Guidance-Note-for-IPs-vF.pdf" TargetMode="External"/><Relationship Id="rId5" Type="http://schemas.openxmlformats.org/officeDocument/2006/relationships/hyperlink" Target="https://www.we-fi.org/wp-content/uploads/2024/01/WE-Finance-Code-Media-Toolkit.pdf" TargetMode="External"/><Relationship Id="rId10" Type="http://schemas.openxmlformats.org/officeDocument/2006/relationships/hyperlink" Target="https://we-fi.org/wp-content/uploads/2024/02/WECode-CoC-Flier.pdf" TargetMode="External"/><Relationship Id="rId4" Type="http://schemas.openxmlformats.org/officeDocument/2006/relationships/hyperlink" Target="https://we-fi.org/wp-content/uploads/2023/10/WE-Finance-Code-brochure_Oct2023.pdf" TargetMode="External"/><Relationship Id="rId9" Type="http://schemas.openxmlformats.org/officeDocument/2006/relationships/hyperlink" Target="https://we-fi.org/wp-content/uploads/2023/10/Ecosystem-Commitment_vF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-business-bank.co.uk/press-release/second-investing-in-women-code-annual-progress-report-published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gov.uk/government/publications/investing-in-women-co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westgroup.com/news/2022/02/nwg-rose-review-reports-third-year-of-progress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british-business-bank.co.uk/about/governance/diversity-equity-and-inclusion/investing-in-women-code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0E32"/>
          </a:solidFill>
          <a:ln w="25400" cap="flat" cmpd="sng">
            <a:solidFill>
              <a:srgbClr val="71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26" name="Google Shape;226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1398" y="968350"/>
            <a:ext cx="2124602" cy="78735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"/>
          <p:cNvSpPr txBox="1"/>
          <p:nvPr/>
        </p:nvSpPr>
        <p:spPr>
          <a:xfrm>
            <a:off x="1524000" y="2963619"/>
            <a:ext cx="9596099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Women Entrepreneurs Finance Code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ct val="125000"/>
              </a:lnSpc>
              <a:buClr>
                <a:srgbClr val="FFFFFF"/>
              </a:buClr>
              <a:buSzPts val="4000"/>
              <a:defRPr/>
            </a:pPr>
            <a:endParaRPr lang="en-US" sz="4000" b="1" dirty="0">
              <a:solidFill>
                <a:srgbClr val="FFFFFF"/>
              </a:solidFill>
              <a:ea typeface="Arial Black"/>
              <a:sym typeface="Arial Black"/>
            </a:endParaRPr>
          </a:p>
          <a:p>
            <a:pPr>
              <a:lnSpc>
                <a:spcPct val="125000"/>
              </a:lnSpc>
              <a:buSzPts val="4000"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 Black"/>
                <a:sym typeface="Arial Black"/>
              </a:rPr>
              <a:t>Workshop In A Box</a:t>
            </a:r>
            <a:r>
              <a:rPr lang="en-US" sz="4000" b="1" dirty="0">
                <a:solidFill>
                  <a:srgbClr val="FFFFFF"/>
                </a:solidFill>
                <a:ea typeface="Arial Black"/>
                <a:sym typeface="Arial Black"/>
              </a:rPr>
              <a:t>: Module 5</a:t>
            </a:r>
            <a:endParaRPr lang="en-US" dirty="0"/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a typeface="Arial Black"/>
              </a:rPr>
              <a:t>Country Examples </a:t>
            </a:r>
            <a:endParaRPr lang="en-US" sz="3600" dirty="0">
              <a:ea typeface="Arial Black"/>
            </a:endParaRPr>
          </a:p>
          <a:p>
            <a:pPr>
              <a:lnSpc>
                <a:spcPct val="125000"/>
              </a:lnSpc>
              <a:buSzPts val="4000"/>
              <a:defRPr/>
            </a:pP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</a:endParaRPr>
          </a:p>
        </p:txBody>
      </p:sp>
      <p:pic>
        <p:nvPicPr>
          <p:cNvPr id="228" name="Google Shape;228;p1" descr="A logo with text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886" y="545337"/>
            <a:ext cx="1496790" cy="15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870" y="615704"/>
            <a:ext cx="2295642" cy="163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"/>
          <p:cNvSpPr txBox="1"/>
          <p:nvPr/>
        </p:nvSpPr>
        <p:spPr>
          <a:xfrm>
            <a:off x="5550758" y="6001470"/>
            <a:ext cx="6105292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lnSpc>
                <a:spcPct val="125000"/>
              </a:lnSpc>
              <a:buClr>
                <a:srgbClr val="EC6359"/>
              </a:buClr>
              <a:buSzPts val="1800"/>
              <a:defRPr/>
            </a:pPr>
            <a:r>
              <a:rPr lang="en-US" sz="1800" dirty="0">
                <a:solidFill>
                  <a:srgbClr val="EC6359"/>
                </a:solidFill>
                <a:sym typeface="Helvetica Neue"/>
              </a:rPr>
              <a:t>May 2025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109"/>
          <p:cNvSpPr txBox="1">
            <a:spLocks noGrp="1"/>
          </p:cNvSpPr>
          <p:nvPr>
            <p:ph type="body" idx="1"/>
          </p:nvPr>
        </p:nvSpPr>
        <p:spPr>
          <a:xfrm>
            <a:off x="186807" y="1366389"/>
            <a:ext cx="5617027" cy="96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rPr lang="en-US" sz="2000" b="1">
                <a:solidFill>
                  <a:srgbClr val="9B1F68"/>
                </a:solidFill>
                <a:latin typeface="Arial"/>
                <a:ea typeface="Arial"/>
                <a:cs typeface="Arial"/>
                <a:sym typeface="Arial"/>
              </a:rPr>
              <a:t>   Credits to WSMEs have increased since 2016</a:t>
            </a:r>
            <a:endParaRPr/>
          </a:p>
        </p:txBody>
      </p:sp>
      <p:sp>
        <p:nvSpPr>
          <p:cNvPr id="1972" name="Google Shape;1972;p109"/>
          <p:cNvSpPr txBox="1"/>
          <p:nvPr/>
        </p:nvSpPr>
        <p:spPr>
          <a:xfrm>
            <a:off x="5918722" y="1327200"/>
            <a:ext cx="5698494" cy="64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9B1F68"/>
                </a:solidFill>
                <a:latin typeface="Arial"/>
                <a:ea typeface="Arial"/>
                <a:cs typeface="Arial"/>
                <a:sym typeface="Arial"/>
              </a:rPr>
              <a:t>Popular, Banreservas and BHD accumulate 61.7% of the credit to WSMEs</a:t>
            </a:r>
            <a:endParaRPr sz="2000" b="1" i="0" u="none" strike="noStrike" cap="none">
              <a:solidFill>
                <a:srgbClr val="9B1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09"/>
          <p:cNvSpPr/>
          <p:nvPr/>
        </p:nvSpPr>
        <p:spPr>
          <a:xfrm>
            <a:off x="6019799" y="2248982"/>
            <a:ext cx="5698491" cy="3920153"/>
          </a:xfrm>
          <a:prstGeom prst="rect">
            <a:avLst/>
          </a:prstGeom>
          <a:solidFill>
            <a:srgbClr val="EFE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09"/>
          <p:cNvSpPr/>
          <p:nvPr/>
        </p:nvSpPr>
        <p:spPr>
          <a:xfrm>
            <a:off x="6035423" y="2902087"/>
            <a:ext cx="5480716" cy="2857860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09"/>
          <p:cNvSpPr/>
          <p:nvPr/>
        </p:nvSpPr>
        <p:spPr>
          <a:xfrm>
            <a:off x="681857" y="2902087"/>
            <a:ext cx="5289265" cy="2857860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109"/>
          <p:cNvSpPr txBox="1"/>
          <p:nvPr/>
        </p:nvSpPr>
        <p:spPr>
          <a:xfrm>
            <a:off x="6317976" y="5759947"/>
            <a:ext cx="5299240" cy="64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Institutions with the highest % of credits to WSMEs in their portfolio are: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ADOPEM: 65.1% | ADEMI: 56.5% | </a:t>
            </a:r>
            <a:r>
              <a:rPr lang="en-US" sz="1100" b="0" i="0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Banfondesa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33.5%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977" name="Google Shape;1977;p109"/>
          <p:cNvGraphicFramePr/>
          <p:nvPr/>
        </p:nvGraphicFramePr>
        <p:xfrm>
          <a:off x="746700" y="3136779"/>
          <a:ext cx="5057134" cy="257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78" name="Google Shape;1978;p109"/>
          <p:cNvSpPr txBox="1"/>
          <p:nvPr/>
        </p:nvSpPr>
        <p:spPr>
          <a:xfrm>
            <a:off x="574784" y="2069295"/>
            <a:ext cx="48241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Evolution of credits to WSMEs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109"/>
          <p:cNvSpPr txBox="1"/>
          <p:nvPr/>
        </p:nvSpPr>
        <p:spPr>
          <a:xfrm>
            <a:off x="616695" y="2586177"/>
            <a:ext cx="27419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 in DOP million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80" name="Google Shape;1980;p109"/>
          <p:cNvGraphicFramePr/>
          <p:nvPr>
            <p:extLst>
              <p:ext uri="{D42A27DB-BD31-4B8C-83A1-F6EECF244321}">
                <p14:modId xmlns:p14="http://schemas.microsoft.com/office/powerpoint/2010/main" val="92407383"/>
              </p:ext>
            </p:extLst>
          </p:nvPr>
        </p:nvGraphicFramePr>
        <p:xfrm>
          <a:off x="6096000" y="2732950"/>
          <a:ext cx="5414143" cy="305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81" name="Google Shape;1981;p109"/>
          <p:cNvSpPr txBox="1"/>
          <p:nvPr/>
        </p:nvSpPr>
        <p:spPr>
          <a:xfrm>
            <a:off x="6035423" y="2069295"/>
            <a:ext cx="55817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Credit to WSMEs by institution</a:t>
            </a: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109"/>
          <p:cNvSpPr txBox="1"/>
          <p:nvPr/>
        </p:nvSpPr>
        <p:spPr>
          <a:xfrm>
            <a:off x="6059279" y="2606364"/>
            <a:ext cx="27419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 in DOP million &amp; percentages 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966;p72">
            <a:extLst>
              <a:ext uri="{FF2B5EF4-FFF2-40B4-BE49-F238E27FC236}">
                <a16:creationId xmlns:a16="http://schemas.microsoft.com/office/drawing/2014/main" id="{971BBE73-9BB3-87F5-1C75-623EAC44D1F2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74;p18">
            <a:extLst>
              <a:ext uri="{FF2B5EF4-FFF2-40B4-BE49-F238E27FC236}">
                <a16:creationId xmlns:a16="http://schemas.microsoft.com/office/drawing/2014/main" id="{CBA509A0-8F2B-56C5-F19D-344DDF0E3F47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476;p18">
            <a:extLst>
              <a:ext uri="{FF2B5EF4-FFF2-40B4-BE49-F238E27FC236}">
                <a16:creationId xmlns:a16="http://schemas.microsoft.com/office/drawing/2014/main" id="{BE67C17B-FDDC-3147-244B-A938CA66B76C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A36B0D1-8A6D-0C2D-7C86-0491E7F8600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6613" y="6505092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7" name="Google Shape;1953;p72">
            <a:extLst>
              <a:ext uri="{FF2B5EF4-FFF2-40B4-BE49-F238E27FC236}">
                <a16:creationId xmlns:a16="http://schemas.microsoft.com/office/drawing/2014/main" id="{8FF81431-1EEF-10F2-3A87-BD8F63B13AFB}"/>
              </a:ext>
            </a:extLst>
          </p:cNvPr>
          <p:cNvSpPr txBox="1"/>
          <p:nvPr/>
        </p:nvSpPr>
        <p:spPr>
          <a:xfrm>
            <a:off x="987553" y="6228959"/>
            <a:ext cx="98623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SIB – Informe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f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inanciamiento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las MIPYMES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dirty="0"/>
              <a:t> 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Banca Dominicana – 2023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32DF833F-1E4F-7A68-CA16-04BA2B0D2B17}"/>
              </a:ext>
            </a:extLst>
          </p:cNvPr>
          <p:cNvSpPr txBox="1"/>
          <p:nvPr/>
        </p:nvSpPr>
        <p:spPr>
          <a:xfrm>
            <a:off x="0" y="278030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Google Shape;475;p18">
            <a:extLst>
              <a:ext uri="{FF2B5EF4-FFF2-40B4-BE49-F238E27FC236}">
                <a16:creationId xmlns:a16="http://schemas.microsoft.com/office/drawing/2014/main" id="{FA0DC6BE-8B4E-7F99-17CC-C1B102E4D19D}"/>
              </a:ext>
            </a:extLst>
          </p:cNvPr>
          <p:cNvCxnSpPr/>
          <p:nvPr/>
        </p:nvCxnSpPr>
        <p:spPr>
          <a:xfrm>
            <a:off x="538039" y="-145680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>
          <a:extLst>
            <a:ext uri="{FF2B5EF4-FFF2-40B4-BE49-F238E27FC236}">
              <a16:creationId xmlns:a16="http://schemas.microsoft.com/office/drawing/2014/main" id="{8E5FC8FD-12B4-5A92-B43B-927AA5B9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74">
            <a:extLst>
              <a:ext uri="{FF2B5EF4-FFF2-40B4-BE49-F238E27FC236}">
                <a16:creationId xmlns:a16="http://schemas.microsoft.com/office/drawing/2014/main" id="{6F821406-98EE-B039-5510-BA8ADF3B09FB}"/>
              </a:ext>
            </a:extLst>
          </p:cNvPr>
          <p:cNvSpPr txBox="1"/>
          <p:nvPr/>
        </p:nvSpPr>
        <p:spPr>
          <a:xfrm>
            <a:off x="359524" y="1300200"/>
            <a:ext cx="113676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do financial institutions in the Dominican Republic serve the </a:t>
            </a:r>
            <a:r>
              <a:rPr lang="en-US" sz="2000" b="1" dirty="0">
                <a:solidFill>
                  <a:schemeClr val="accent1"/>
                </a:solidFill>
              </a:rPr>
              <a:t>W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omen’s </a:t>
            </a:r>
            <a:r>
              <a:rPr lang="en-US" sz="2000" b="1" dirty="0">
                <a:solidFill>
                  <a:schemeClr val="accent1"/>
                </a:solidFill>
              </a:rPr>
              <a:t>M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arkets?</a:t>
            </a:r>
            <a:endParaRPr sz="2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74">
            <a:extLst>
              <a:ext uri="{FF2B5EF4-FFF2-40B4-BE49-F238E27FC236}">
                <a16:creationId xmlns:a16="http://schemas.microsoft.com/office/drawing/2014/main" id="{F190B2B7-3091-4002-D850-3DC53D3A8323}"/>
              </a:ext>
            </a:extLst>
          </p:cNvPr>
          <p:cNvSpPr txBox="1"/>
          <p:nvPr/>
        </p:nvSpPr>
        <p:spPr>
          <a:xfrm>
            <a:off x="348191" y="1655473"/>
            <a:ext cx="61150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 IDB Invest Survey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74">
            <a:extLst>
              <a:ext uri="{FF2B5EF4-FFF2-40B4-BE49-F238E27FC236}">
                <a16:creationId xmlns:a16="http://schemas.microsoft.com/office/drawing/2014/main" id="{CF905529-F95D-5463-D6C2-AC6176AEB747}"/>
              </a:ext>
            </a:extLst>
          </p:cNvPr>
          <p:cNvSpPr/>
          <p:nvPr/>
        </p:nvSpPr>
        <p:spPr>
          <a:xfrm rot="5400000">
            <a:off x="6820785" y="1047820"/>
            <a:ext cx="4076958" cy="5995283"/>
          </a:xfrm>
          <a:prstGeom prst="rect">
            <a:avLst/>
          </a:prstGeom>
          <a:solidFill>
            <a:schemeClr val="lt1">
              <a:alpha val="38039"/>
            </a:schemeClr>
          </a:solidFill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74">
            <a:extLst>
              <a:ext uri="{FF2B5EF4-FFF2-40B4-BE49-F238E27FC236}">
                <a16:creationId xmlns:a16="http://schemas.microsoft.com/office/drawing/2014/main" id="{29DB90ED-1D42-7AFA-2399-177B9FBF2542}"/>
              </a:ext>
            </a:extLst>
          </p:cNvPr>
          <p:cNvSpPr/>
          <p:nvPr/>
        </p:nvSpPr>
        <p:spPr>
          <a:xfrm rot="5400000">
            <a:off x="1086889" y="1327842"/>
            <a:ext cx="4076958" cy="5406677"/>
          </a:xfrm>
          <a:prstGeom prst="rect">
            <a:avLst/>
          </a:prstGeom>
          <a:solidFill>
            <a:schemeClr val="lt1">
              <a:alpha val="38039"/>
            </a:schemeClr>
          </a:solidFill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74">
            <a:extLst>
              <a:ext uri="{FF2B5EF4-FFF2-40B4-BE49-F238E27FC236}">
                <a16:creationId xmlns:a16="http://schemas.microsoft.com/office/drawing/2014/main" id="{B8041086-9D32-2E03-B389-B4B694873A4E}"/>
              </a:ext>
            </a:extLst>
          </p:cNvPr>
          <p:cNvSpPr txBox="1"/>
          <p:nvPr/>
        </p:nvSpPr>
        <p:spPr>
          <a:xfrm>
            <a:off x="6014175" y="2055601"/>
            <a:ext cx="58203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76% of FIs offer NFS; the majority (52%) with specific offers for women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74">
            <a:extLst>
              <a:ext uri="{FF2B5EF4-FFF2-40B4-BE49-F238E27FC236}">
                <a16:creationId xmlns:a16="http://schemas.microsoft.com/office/drawing/2014/main" id="{2F0CC94B-105F-FD7E-9F01-7FA6A8075EB8}"/>
              </a:ext>
            </a:extLst>
          </p:cNvPr>
          <p:cNvSpPr txBox="1"/>
          <p:nvPr/>
        </p:nvSpPr>
        <p:spPr>
          <a:xfrm>
            <a:off x="457418" y="2055601"/>
            <a:ext cx="52307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Most FIs collect gender data, mostly disaggregated manually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7" name="Google Shape;2027;p74">
            <a:extLst>
              <a:ext uri="{FF2B5EF4-FFF2-40B4-BE49-F238E27FC236}">
                <a16:creationId xmlns:a16="http://schemas.microsoft.com/office/drawing/2014/main" id="{8E3C13DA-5FCF-2095-D5D8-CC73B804D4D7}"/>
              </a:ext>
            </a:extLst>
          </p:cNvPr>
          <p:cNvGrpSpPr/>
          <p:nvPr/>
        </p:nvGrpSpPr>
        <p:grpSpPr>
          <a:xfrm>
            <a:off x="3165650" y="5012135"/>
            <a:ext cx="153209" cy="492981"/>
            <a:chOff x="7760586" y="4149768"/>
            <a:chExt cx="153209" cy="492981"/>
          </a:xfrm>
        </p:grpSpPr>
        <p:cxnSp>
          <p:nvCxnSpPr>
            <p:cNvPr id="2028" name="Google Shape;2028;p74">
              <a:extLst>
                <a:ext uri="{FF2B5EF4-FFF2-40B4-BE49-F238E27FC236}">
                  <a16:creationId xmlns:a16="http://schemas.microsoft.com/office/drawing/2014/main" id="{DBFCE334-8A29-CA01-07AC-38F74506C3B2}"/>
                </a:ext>
              </a:extLst>
            </p:cNvPr>
            <p:cNvCxnSpPr/>
            <p:nvPr/>
          </p:nvCxnSpPr>
          <p:spPr>
            <a:xfrm rot="10800000">
              <a:off x="7760586" y="4149768"/>
              <a:ext cx="0" cy="492981"/>
            </a:xfrm>
            <a:prstGeom prst="straightConnector1">
              <a:avLst/>
            </a:prstGeom>
            <a:noFill/>
            <a:ln w="9525" cap="flat" cmpd="sng">
              <a:solidFill>
                <a:srgbClr val="9A1A65"/>
              </a:solidFill>
              <a:prstDash val="dot"/>
              <a:round/>
              <a:headEnd type="oval" w="sm" len="sm"/>
              <a:tailEnd type="oval" w="sm" len="sm"/>
            </a:ln>
          </p:spPr>
        </p:cxnSp>
        <p:sp>
          <p:nvSpPr>
            <p:cNvPr id="2029" name="Google Shape;2029;p74">
              <a:extLst>
                <a:ext uri="{FF2B5EF4-FFF2-40B4-BE49-F238E27FC236}">
                  <a16:creationId xmlns:a16="http://schemas.microsoft.com/office/drawing/2014/main" id="{59A0218C-C8F7-E1E9-E28D-C31A25C8C01A}"/>
                </a:ext>
              </a:extLst>
            </p:cNvPr>
            <p:cNvSpPr/>
            <p:nvPr/>
          </p:nvSpPr>
          <p:spPr>
            <a:xfrm rot="5400000">
              <a:off x="7808235" y="4353171"/>
              <a:ext cx="113379" cy="977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0" name="Google Shape;2030;p74">
            <a:extLst>
              <a:ext uri="{FF2B5EF4-FFF2-40B4-BE49-F238E27FC236}">
                <a16:creationId xmlns:a16="http://schemas.microsoft.com/office/drawing/2014/main" id="{3879D059-8A89-F810-3F80-B6787E7D9FD5}"/>
              </a:ext>
            </a:extLst>
          </p:cNvPr>
          <p:cNvGrpSpPr/>
          <p:nvPr/>
        </p:nvGrpSpPr>
        <p:grpSpPr>
          <a:xfrm>
            <a:off x="8160395" y="4655652"/>
            <a:ext cx="153209" cy="492981"/>
            <a:chOff x="7760586" y="4149768"/>
            <a:chExt cx="153209" cy="492981"/>
          </a:xfrm>
        </p:grpSpPr>
        <p:cxnSp>
          <p:nvCxnSpPr>
            <p:cNvPr id="2031" name="Google Shape;2031;p74">
              <a:extLst>
                <a:ext uri="{FF2B5EF4-FFF2-40B4-BE49-F238E27FC236}">
                  <a16:creationId xmlns:a16="http://schemas.microsoft.com/office/drawing/2014/main" id="{FDD7F93D-B085-6BFE-B74C-AFE2711176BF}"/>
                </a:ext>
              </a:extLst>
            </p:cNvPr>
            <p:cNvCxnSpPr/>
            <p:nvPr/>
          </p:nvCxnSpPr>
          <p:spPr>
            <a:xfrm rot="10800000">
              <a:off x="7760586" y="4149768"/>
              <a:ext cx="0" cy="492981"/>
            </a:xfrm>
            <a:prstGeom prst="straightConnector1">
              <a:avLst/>
            </a:prstGeom>
            <a:noFill/>
            <a:ln w="9525" cap="flat" cmpd="sng">
              <a:solidFill>
                <a:srgbClr val="9A1A65"/>
              </a:solidFill>
              <a:prstDash val="dot"/>
              <a:round/>
              <a:headEnd type="oval" w="sm" len="sm"/>
              <a:tailEnd type="oval" w="sm" len="sm"/>
            </a:ln>
          </p:spPr>
        </p:cxnSp>
        <p:sp>
          <p:nvSpPr>
            <p:cNvPr id="2032" name="Google Shape;2032;p74">
              <a:extLst>
                <a:ext uri="{FF2B5EF4-FFF2-40B4-BE49-F238E27FC236}">
                  <a16:creationId xmlns:a16="http://schemas.microsoft.com/office/drawing/2014/main" id="{FC0A7DB6-1411-0C67-5FFB-4E0024E04632}"/>
                </a:ext>
              </a:extLst>
            </p:cNvPr>
            <p:cNvSpPr/>
            <p:nvPr/>
          </p:nvSpPr>
          <p:spPr>
            <a:xfrm rot="5400000">
              <a:off x="7808235" y="4353171"/>
              <a:ext cx="113379" cy="977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033" name="Google Shape;2033;p74">
            <a:extLst>
              <a:ext uri="{FF2B5EF4-FFF2-40B4-BE49-F238E27FC236}">
                <a16:creationId xmlns:a16="http://schemas.microsoft.com/office/drawing/2014/main" id="{991E9055-58BC-2CC8-E2C6-BC70D5E76069}"/>
              </a:ext>
            </a:extLst>
          </p:cNvPr>
          <p:cNvGraphicFramePr/>
          <p:nvPr/>
        </p:nvGraphicFramePr>
        <p:xfrm>
          <a:off x="414764" y="2634282"/>
          <a:ext cx="2877781" cy="34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34" name="Google Shape;2034;p74">
            <a:extLst>
              <a:ext uri="{FF2B5EF4-FFF2-40B4-BE49-F238E27FC236}">
                <a16:creationId xmlns:a16="http://schemas.microsoft.com/office/drawing/2014/main" id="{EFAF4528-78B7-5F9A-80B3-B2EDE80E2E01}"/>
              </a:ext>
            </a:extLst>
          </p:cNvPr>
          <p:cNvGraphicFramePr/>
          <p:nvPr/>
        </p:nvGraphicFramePr>
        <p:xfrm>
          <a:off x="3448641" y="2634282"/>
          <a:ext cx="2157486" cy="340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35" name="Google Shape;2035;p74">
            <a:extLst>
              <a:ext uri="{FF2B5EF4-FFF2-40B4-BE49-F238E27FC236}">
                <a16:creationId xmlns:a16="http://schemas.microsoft.com/office/drawing/2014/main" id="{8DBEC81F-796B-C154-E394-52A65C5E4B7B}"/>
              </a:ext>
            </a:extLst>
          </p:cNvPr>
          <p:cNvGraphicFramePr/>
          <p:nvPr/>
        </p:nvGraphicFramePr>
        <p:xfrm>
          <a:off x="5955448" y="2634282"/>
          <a:ext cx="2338573" cy="344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36" name="Google Shape;2036;p74">
            <a:extLst>
              <a:ext uri="{FF2B5EF4-FFF2-40B4-BE49-F238E27FC236}">
                <a16:creationId xmlns:a16="http://schemas.microsoft.com/office/drawing/2014/main" id="{F39BE0CD-D9EE-80EC-963D-C9729D952514}"/>
              </a:ext>
            </a:extLst>
          </p:cNvPr>
          <p:cNvGraphicFramePr/>
          <p:nvPr/>
        </p:nvGraphicFramePr>
        <p:xfrm>
          <a:off x="8559100" y="2634282"/>
          <a:ext cx="3168150" cy="334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Google Shape;1966;p72">
            <a:extLst>
              <a:ext uri="{FF2B5EF4-FFF2-40B4-BE49-F238E27FC236}">
                <a16:creationId xmlns:a16="http://schemas.microsoft.com/office/drawing/2014/main" id="{B71CAB2F-8631-E0FD-983D-B0A9F1427274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74;p18">
            <a:extLst>
              <a:ext uri="{FF2B5EF4-FFF2-40B4-BE49-F238E27FC236}">
                <a16:creationId xmlns:a16="http://schemas.microsoft.com/office/drawing/2014/main" id="{A80528DB-04B3-8505-02C9-DAC7924553CE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476;p18">
            <a:extLst>
              <a:ext uri="{FF2B5EF4-FFF2-40B4-BE49-F238E27FC236}">
                <a16:creationId xmlns:a16="http://schemas.microsoft.com/office/drawing/2014/main" id="{59572C47-9F1C-81D7-7E1C-AC22A1B90696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40E60AD-16FF-12E3-ADF8-CF57986D0D4E}"/>
              </a:ext>
            </a:extLst>
          </p:cNvPr>
          <p:cNvSpPr txBox="1">
            <a:spLocks/>
          </p:cNvSpPr>
          <p:nvPr/>
        </p:nvSpPr>
        <p:spPr>
          <a:xfrm>
            <a:off x="716613" y="650509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53;p72">
            <a:extLst>
              <a:ext uri="{FF2B5EF4-FFF2-40B4-BE49-F238E27FC236}">
                <a16:creationId xmlns:a16="http://schemas.microsoft.com/office/drawing/2014/main" id="{DBAB9715-6D6C-68C4-427C-A0EB46901902}"/>
              </a:ext>
            </a:extLst>
          </p:cNvPr>
          <p:cNvSpPr txBox="1"/>
          <p:nvPr/>
        </p:nvSpPr>
        <p:spPr>
          <a:xfrm>
            <a:off x="897538" y="6158963"/>
            <a:ext cx="9862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IDB Invest  – Women Rising [Unpublished raw data] - 2023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AF21827B-D356-2ECE-435F-6001DB27C505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Google Shape;475;p18">
            <a:extLst>
              <a:ext uri="{FF2B5EF4-FFF2-40B4-BE49-F238E27FC236}">
                <a16:creationId xmlns:a16="http://schemas.microsoft.com/office/drawing/2014/main" id="{126D2CF2-CE70-BB27-EB82-80CFF9C1CF77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9525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>
          <a:extLst>
            <a:ext uri="{FF2B5EF4-FFF2-40B4-BE49-F238E27FC236}">
              <a16:creationId xmlns:a16="http://schemas.microsoft.com/office/drawing/2014/main" id="{B93492CF-09E2-CAC8-D5D8-1C8122DB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114">
            <a:extLst>
              <a:ext uri="{FF2B5EF4-FFF2-40B4-BE49-F238E27FC236}">
                <a16:creationId xmlns:a16="http://schemas.microsoft.com/office/drawing/2014/main" id="{429ED0F6-3745-1D7B-6FEC-61FBBBF9659B}"/>
              </a:ext>
            </a:extLst>
          </p:cNvPr>
          <p:cNvSpPr txBox="1"/>
          <p:nvPr/>
        </p:nvSpPr>
        <p:spPr>
          <a:xfrm>
            <a:off x="359524" y="1300200"/>
            <a:ext cx="111504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do financial institutions in the Dominican Republic serve the women's market?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114">
            <a:extLst>
              <a:ext uri="{FF2B5EF4-FFF2-40B4-BE49-F238E27FC236}">
                <a16:creationId xmlns:a16="http://schemas.microsoft.com/office/drawing/2014/main" id="{E51F05C2-8FDA-0B1D-9962-957CC94EFCAD}"/>
              </a:ext>
            </a:extLst>
          </p:cNvPr>
          <p:cNvSpPr txBox="1"/>
          <p:nvPr/>
        </p:nvSpPr>
        <p:spPr>
          <a:xfrm>
            <a:off x="348191" y="1655473"/>
            <a:ext cx="61150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 IDB Invest Survey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114">
            <a:extLst>
              <a:ext uri="{FF2B5EF4-FFF2-40B4-BE49-F238E27FC236}">
                <a16:creationId xmlns:a16="http://schemas.microsoft.com/office/drawing/2014/main" id="{1849001B-17CF-031D-CCFC-75471623DBFA}"/>
              </a:ext>
            </a:extLst>
          </p:cNvPr>
          <p:cNvSpPr/>
          <p:nvPr/>
        </p:nvSpPr>
        <p:spPr>
          <a:xfrm rot="5400000">
            <a:off x="1551618" y="843843"/>
            <a:ext cx="3853221" cy="6115049"/>
          </a:xfrm>
          <a:prstGeom prst="rect">
            <a:avLst/>
          </a:prstGeom>
          <a:solidFill>
            <a:schemeClr val="lt1">
              <a:alpha val="38039"/>
            </a:schemeClr>
          </a:solidFill>
          <a:ln w="9525" cap="flat" cmpd="sng">
            <a:solidFill>
              <a:srgbClr val="FE51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114">
            <a:extLst>
              <a:ext uri="{FF2B5EF4-FFF2-40B4-BE49-F238E27FC236}">
                <a16:creationId xmlns:a16="http://schemas.microsoft.com/office/drawing/2014/main" id="{6537D665-43FB-2B5D-00BF-BDF3BD3F1B2A}"/>
              </a:ext>
            </a:extLst>
          </p:cNvPr>
          <p:cNvSpPr/>
          <p:nvPr/>
        </p:nvSpPr>
        <p:spPr>
          <a:xfrm rot="5400000">
            <a:off x="7342010" y="1277089"/>
            <a:ext cx="3853219" cy="5251210"/>
          </a:xfrm>
          <a:prstGeom prst="rect">
            <a:avLst/>
          </a:prstGeom>
          <a:solidFill>
            <a:schemeClr val="lt1">
              <a:alpha val="38039"/>
            </a:schemeClr>
          </a:solidFill>
          <a:ln w="9525" cap="flat" cmpd="sng">
            <a:solidFill>
              <a:srgbClr val="FE51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79" name="Google Shape;2179;p114">
            <a:extLst>
              <a:ext uri="{FF2B5EF4-FFF2-40B4-BE49-F238E27FC236}">
                <a16:creationId xmlns:a16="http://schemas.microsoft.com/office/drawing/2014/main" id="{258BB71F-B023-6EBD-9002-F8377BCB1F65}"/>
              </a:ext>
            </a:extLst>
          </p:cNvPr>
          <p:cNvGraphicFramePr/>
          <p:nvPr/>
        </p:nvGraphicFramePr>
        <p:xfrm>
          <a:off x="9164199" y="2318058"/>
          <a:ext cx="2504032" cy="160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80" name="Google Shape;2180;p114">
            <a:extLst>
              <a:ext uri="{FF2B5EF4-FFF2-40B4-BE49-F238E27FC236}">
                <a16:creationId xmlns:a16="http://schemas.microsoft.com/office/drawing/2014/main" id="{7FBBB914-A097-2E3D-17B8-97F3EBEB830C}"/>
              </a:ext>
            </a:extLst>
          </p:cNvPr>
          <p:cNvSpPr txBox="1"/>
          <p:nvPr/>
        </p:nvSpPr>
        <p:spPr>
          <a:xfrm>
            <a:off x="489731" y="2078235"/>
            <a:ext cx="280872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La mayoría de IF tienen una estrategia para el mercado de mujeres</a:t>
            </a:r>
            <a:endParaRPr sz="105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1" name="Google Shape;2181;p114">
            <a:extLst>
              <a:ext uri="{FF2B5EF4-FFF2-40B4-BE49-F238E27FC236}">
                <a16:creationId xmlns:a16="http://schemas.microsoft.com/office/drawing/2014/main" id="{611BE24C-99D3-8C57-4EE9-1DAE7E708EB7}"/>
              </a:ext>
            </a:extLst>
          </p:cNvPr>
          <p:cNvSpPr txBox="1"/>
          <p:nvPr/>
        </p:nvSpPr>
        <p:spPr>
          <a:xfrm>
            <a:off x="3405716" y="2092101"/>
            <a:ext cx="280872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Segmentos objetivo</a:t>
            </a:r>
            <a:endParaRPr sz="105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82" name="Google Shape;2182;p114">
            <a:extLst>
              <a:ext uri="{FF2B5EF4-FFF2-40B4-BE49-F238E27FC236}">
                <a16:creationId xmlns:a16="http://schemas.microsoft.com/office/drawing/2014/main" id="{ABD35C4D-90E0-8D3F-F15B-11C93FC3AEB0}"/>
              </a:ext>
            </a:extLst>
          </p:cNvPr>
          <p:cNvCxnSpPr/>
          <p:nvPr/>
        </p:nvCxnSpPr>
        <p:spPr>
          <a:xfrm>
            <a:off x="3259111" y="2101959"/>
            <a:ext cx="0" cy="1852654"/>
          </a:xfrm>
          <a:prstGeom prst="straightConnector1">
            <a:avLst/>
          </a:prstGeom>
          <a:noFill/>
          <a:ln w="9525" cap="flat" cmpd="sng">
            <a:solidFill>
              <a:srgbClr val="FAF9F9"/>
            </a:solidFill>
            <a:prstDash val="dash"/>
            <a:round/>
            <a:headEnd type="oval" w="sm" len="sm"/>
            <a:tailEnd type="oval" w="sm" len="sm"/>
          </a:ln>
        </p:spPr>
      </p:cxnSp>
      <p:sp>
        <p:nvSpPr>
          <p:cNvPr id="2183" name="Google Shape;2183;p114">
            <a:extLst>
              <a:ext uri="{FF2B5EF4-FFF2-40B4-BE49-F238E27FC236}">
                <a16:creationId xmlns:a16="http://schemas.microsoft.com/office/drawing/2014/main" id="{3C7056CD-02F6-BA44-EA78-D07FADE356B1}"/>
              </a:ext>
            </a:extLst>
          </p:cNvPr>
          <p:cNvSpPr txBox="1"/>
          <p:nvPr/>
        </p:nvSpPr>
        <p:spPr>
          <a:xfrm>
            <a:off x="6800858" y="2079665"/>
            <a:ext cx="495024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Atender al mercado de mujeres: ¿por qué?</a:t>
            </a:r>
            <a:endParaRPr sz="10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84" name="Google Shape;2184;p114">
            <a:extLst>
              <a:ext uri="{FF2B5EF4-FFF2-40B4-BE49-F238E27FC236}">
                <a16:creationId xmlns:a16="http://schemas.microsoft.com/office/drawing/2014/main" id="{E3D0C363-7BE8-E5D4-B17C-677975C85182}"/>
              </a:ext>
            </a:extLst>
          </p:cNvPr>
          <p:cNvCxnSpPr/>
          <p:nvPr/>
        </p:nvCxnSpPr>
        <p:spPr>
          <a:xfrm>
            <a:off x="9056938" y="2372304"/>
            <a:ext cx="0" cy="1559781"/>
          </a:xfrm>
          <a:prstGeom prst="straightConnector1">
            <a:avLst/>
          </a:prstGeom>
          <a:noFill/>
          <a:ln w="9525" cap="flat" cmpd="sng">
            <a:solidFill>
              <a:srgbClr val="FAF9F9"/>
            </a:solidFill>
            <a:prstDash val="dash"/>
            <a:round/>
            <a:headEnd type="oval" w="sm" len="sm"/>
            <a:tailEnd type="oval" w="sm" len="sm"/>
          </a:ln>
        </p:spPr>
      </p:cxnSp>
      <p:graphicFrame>
        <p:nvGraphicFramePr>
          <p:cNvPr id="2185" name="Google Shape;2185;p114">
            <a:extLst>
              <a:ext uri="{FF2B5EF4-FFF2-40B4-BE49-F238E27FC236}">
                <a16:creationId xmlns:a16="http://schemas.microsoft.com/office/drawing/2014/main" id="{FA70F723-36E6-521B-21E4-2D9E9C2A2F6B}"/>
              </a:ext>
            </a:extLst>
          </p:cNvPr>
          <p:cNvGraphicFramePr/>
          <p:nvPr/>
        </p:nvGraphicFramePr>
        <p:xfrm>
          <a:off x="405980" y="2444090"/>
          <a:ext cx="3446062" cy="319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86" name="Google Shape;2186;p114">
            <a:extLst>
              <a:ext uri="{FF2B5EF4-FFF2-40B4-BE49-F238E27FC236}">
                <a16:creationId xmlns:a16="http://schemas.microsoft.com/office/drawing/2014/main" id="{6F137FC0-C019-B6FB-121D-E762FE9BB6F5}"/>
              </a:ext>
            </a:extLst>
          </p:cNvPr>
          <p:cNvGraphicFramePr/>
          <p:nvPr/>
        </p:nvGraphicFramePr>
        <p:xfrm>
          <a:off x="3298746" y="2446980"/>
          <a:ext cx="2915690" cy="285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87" name="Google Shape;2187;p114">
            <a:extLst>
              <a:ext uri="{FF2B5EF4-FFF2-40B4-BE49-F238E27FC236}">
                <a16:creationId xmlns:a16="http://schemas.microsoft.com/office/drawing/2014/main" id="{323F5B39-0393-0181-98CC-45BF93E277EF}"/>
              </a:ext>
            </a:extLst>
          </p:cNvPr>
          <p:cNvGraphicFramePr/>
          <p:nvPr/>
        </p:nvGraphicFramePr>
        <p:xfrm>
          <a:off x="6821445" y="4285773"/>
          <a:ext cx="4865730" cy="143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88" name="Google Shape;2188;p114">
            <a:extLst>
              <a:ext uri="{FF2B5EF4-FFF2-40B4-BE49-F238E27FC236}">
                <a16:creationId xmlns:a16="http://schemas.microsoft.com/office/drawing/2014/main" id="{CD152B74-9389-9C8A-767B-35BB7B50D07E}"/>
              </a:ext>
            </a:extLst>
          </p:cNvPr>
          <p:cNvSpPr txBox="1"/>
          <p:nvPr/>
        </p:nvSpPr>
        <p:spPr>
          <a:xfrm>
            <a:off x="6800858" y="2446980"/>
            <a:ext cx="2611296" cy="120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Mandato solicitado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Para mejorar ganancias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Para diferenciarse de la competencia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Para aumentar el compromiso de clientes existentes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Para aumentar la base de clientes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Impacto social/motivado por la misión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Iniciativa de responsabilidad social corporativa</a:t>
            </a:r>
            <a:endParaRPr sz="7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5" name="Google Shape;2195;p114">
            <a:extLst>
              <a:ext uri="{FF2B5EF4-FFF2-40B4-BE49-F238E27FC236}">
                <a16:creationId xmlns:a16="http://schemas.microsoft.com/office/drawing/2014/main" id="{CAB31B73-476E-512F-C151-F80E3A566444}"/>
              </a:ext>
            </a:extLst>
          </p:cNvPr>
          <p:cNvSpPr txBox="1"/>
          <p:nvPr/>
        </p:nvSpPr>
        <p:spPr>
          <a:xfrm>
            <a:off x="6866257" y="4103880"/>
            <a:ext cx="495024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... ¿y cómo abordarlo?</a:t>
            </a:r>
            <a:endParaRPr sz="10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96" name="Google Shape;2196;p114">
            <a:extLst>
              <a:ext uri="{FF2B5EF4-FFF2-40B4-BE49-F238E27FC236}">
                <a16:creationId xmlns:a16="http://schemas.microsoft.com/office/drawing/2014/main" id="{7BAFD5F8-084E-2EAF-2314-96AA082F552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7550" y="6149931"/>
            <a:ext cx="7779659" cy="286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B482C-703E-8101-E126-A2779C05A375}"/>
              </a:ext>
            </a:extLst>
          </p:cNvPr>
          <p:cNvSpPr txBox="1"/>
          <p:nvPr/>
        </p:nvSpPr>
        <p:spPr>
          <a:xfrm>
            <a:off x="3478228" y="6304781"/>
            <a:ext cx="94312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idbinvest.org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/es/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publicaciones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/mujeres-empresarias-en-ascenso-como-pueden-las-instituciones-financieras-aprovechar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3D1721-76CD-5528-12D9-044FEC8256F8}"/>
              </a:ext>
            </a:extLst>
          </p:cNvPr>
          <p:cNvSpPr txBox="1">
            <a:spLocks/>
          </p:cNvSpPr>
          <p:nvPr/>
        </p:nvSpPr>
        <p:spPr>
          <a:xfrm>
            <a:off x="716613" y="650509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7496B1BC-DDB8-9B6F-6340-68712319D205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476;p18">
            <a:extLst>
              <a:ext uri="{FF2B5EF4-FFF2-40B4-BE49-F238E27FC236}">
                <a16:creationId xmlns:a16="http://schemas.microsoft.com/office/drawing/2014/main" id="{6AF11A41-31C6-7221-C525-10D014F7C8D7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6" name="Google Shape;473;p18">
            <a:extLst>
              <a:ext uri="{FF2B5EF4-FFF2-40B4-BE49-F238E27FC236}">
                <a16:creationId xmlns:a16="http://schemas.microsoft.com/office/drawing/2014/main" id="{6C785122-8589-622E-1873-9F4555FEA981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Google Shape;475;p18">
            <a:extLst>
              <a:ext uri="{FF2B5EF4-FFF2-40B4-BE49-F238E27FC236}">
                <a16:creationId xmlns:a16="http://schemas.microsoft.com/office/drawing/2014/main" id="{22A0D080-090D-A6A5-4BC7-3E603CF2C8A8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410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>
          <a:extLst>
            <a:ext uri="{FF2B5EF4-FFF2-40B4-BE49-F238E27FC236}">
              <a16:creationId xmlns:a16="http://schemas.microsoft.com/office/drawing/2014/main" id="{04FE1357-615B-0378-69D4-2184D68F2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115">
            <a:extLst>
              <a:ext uri="{FF2B5EF4-FFF2-40B4-BE49-F238E27FC236}">
                <a16:creationId xmlns:a16="http://schemas.microsoft.com/office/drawing/2014/main" id="{42650FAC-05F7-9DF9-A7B9-8C098D9DEA3E}"/>
              </a:ext>
            </a:extLst>
          </p:cNvPr>
          <p:cNvSpPr txBox="1"/>
          <p:nvPr/>
        </p:nvSpPr>
        <p:spPr>
          <a:xfrm>
            <a:off x="359524" y="1300200"/>
            <a:ext cx="111024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do financial institutions in the Dominican Republic serve the women's market?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15">
            <a:extLst>
              <a:ext uri="{FF2B5EF4-FFF2-40B4-BE49-F238E27FC236}">
                <a16:creationId xmlns:a16="http://schemas.microsoft.com/office/drawing/2014/main" id="{19FE7348-2563-0BA8-1CBA-FC9B6546C162}"/>
              </a:ext>
            </a:extLst>
          </p:cNvPr>
          <p:cNvSpPr txBox="1"/>
          <p:nvPr/>
        </p:nvSpPr>
        <p:spPr>
          <a:xfrm>
            <a:off x="348191" y="1655473"/>
            <a:ext cx="61150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 IDB Invest Survey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115">
            <a:extLst>
              <a:ext uri="{FF2B5EF4-FFF2-40B4-BE49-F238E27FC236}">
                <a16:creationId xmlns:a16="http://schemas.microsoft.com/office/drawing/2014/main" id="{A3AE2FC4-5278-8E77-A61C-5DA18953700C}"/>
              </a:ext>
            </a:extLst>
          </p:cNvPr>
          <p:cNvSpPr/>
          <p:nvPr/>
        </p:nvSpPr>
        <p:spPr>
          <a:xfrm rot="5400000">
            <a:off x="6858106" y="1034866"/>
            <a:ext cx="4076958" cy="5995283"/>
          </a:xfrm>
          <a:prstGeom prst="rect">
            <a:avLst/>
          </a:prstGeom>
          <a:solidFill>
            <a:schemeClr val="lt1">
              <a:alpha val="38039"/>
            </a:schemeClr>
          </a:solidFill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115">
            <a:extLst>
              <a:ext uri="{FF2B5EF4-FFF2-40B4-BE49-F238E27FC236}">
                <a16:creationId xmlns:a16="http://schemas.microsoft.com/office/drawing/2014/main" id="{B34A5112-C0BA-6A76-ADEA-8C807B0711F1}"/>
              </a:ext>
            </a:extLst>
          </p:cNvPr>
          <p:cNvSpPr/>
          <p:nvPr/>
        </p:nvSpPr>
        <p:spPr>
          <a:xfrm rot="5400000">
            <a:off x="1086889" y="1327842"/>
            <a:ext cx="4076958" cy="5406677"/>
          </a:xfrm>
          <a:prstGeom prst="rect">
            <a:avLst/>
          </a:prstGeom>
          <a:solidFill>
            <a:schemeClr val="lt1">
              <a:alpha val="38039"/>
            </a:schemeClr>
          </a:solidFill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115">
            <a:extLst>
              <a:ext uri="{FF2B5EF4-FFF2-40B4-BE49-F238E27FC236}">
                <a16:creationId xmlns:a16="http://schemas.microsoft.com/office/drawing/2014/main" id="{10365BA0-4930-BA14-D674-C884347886CA}"/>
              </a:ext>
            </a:extLst>
          </p:cNvPr>
          <p:cNvSpPr txBox="1"/>
          <p:nvPr/>
        </p:nvSpPr>
        <p:spPr>
          <a:xfrm>
            <a:off x="6014175" y="2055601"/>
            <a:ext cx="58203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El 76% de las IF ofrecen SNF;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la mayoría (el 52%) con ofertas específicas para mujeres</a:t>
            </a:r>
            <a:endParaRPr sz="10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7" name="Google Shape;2207;p115">
            <a:extLst>
              <a:ext uri="{FF2B5EF4-FFF2-40B4-BE49-F238E27FC236}">
                <a16:creationId xmlns:a16="http://schemas.microsoft.com/office/drawing/2014/main" id="{82F46B98-51B1-9FEA-07CF-7C25F2C8FFCF}"/>
              </a:ext>
            </a:extLst>
          </p:cNvPr>
          <p:cNvSpPr txBox="1"/>
          <p:nvPr/>
        </p:nvSpPr>
        <p:spPr>
          <a:xfrm>
            <a:off x="457418" y="2055601"/>
            <a:ext cx="52307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La mayoría de IF recopilan datos sobre género, principalmente desglosados manualmente</a:t>
            </a:r>
            <a:endParaRPr sz="10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08" name="Google Shape;2208;p115">
            <a:extLst>
              <a:ext uri="{FF2B5EF4-FFF2-40B4-BE49-F238E27FC236}">
                <a16:creationId xmlns:a16="http://schemas.microsoft.com/office/drawing/2014/main" id="{121CE322-CCF7-4A16-50D8-6D409DE6803D}"/>
              </a:ext>
            </a:extLst>
          </p:cNvPr>
          <p:cNvGrpSpPr/>
          <p:nvPr/>
        </p:nvGrpSpPr>
        <p:grpSpPr>
          <a:xfrm>
            <a:off x="3165650" y="5012135"/>
            <a:ext cx="153209" cy="492981"/>
            <a:chOff x="7760586" y="4149768"/>
            <a:chExt cx="153209" cy="492981"/>
          </a:xfrm>
        </p:grpSpPr>
        <p:cxnSp>
          <p:nvCxnSpPr>
            <p:cNvPr id="2209" name="Google Shape;2209;p115">
              <a:extLst>
                <a:ext uri="{FF2B5EF4-FFF2-40B4-BE49-F238E27FC236}">
                  <a16:creationId xmlns:a16="http://schemas.microsoft.com/office/drawing/2014/main" id="{7C4820EE-ED80-B397-D8DF-A85A23E7F4FA}"/>
                </a:ext>
              </a:extLst>
            </p:cNvPr>
            <p:cNvCxnSpPr/>
            <p:nvPr/>
          </p:nvCxnSpPr>
          <p:spPr>
            <a:xfrm rot="10800000">
              <a:off x="7760586" y="4149768"/>
              <a:ext cx="0" cy="492981"/>
            </a:xfrm>
            <a:prstGeom prst="straightConnector1">
              <a:avLst/>
            </a:prstGeom>
            <a:noFill/>
            <a:ln w="9525" cap="flat" cmpd="sng">
              <a:solidFill>
                <a:srgbClr val="9A1A65"/>
              </a:solidFill>
              <a:prstDash val="dot"/>
              <a:round/>
              <a:headEnd type="oval" w="sm" len="sm"/>
              <a:tailEnd type="oval" w="sm" len="sm"/>
            </a:ln>
          </p:spPr>
        </p:cxnSp>
        <p:sp>
          <p:nvSpPr>
            <p:cNvPr id="2210" name="Google Shape;2210;p115">
              <a:extLst>
                <a:ext uri="{FF2B5EF4-FFF2-40B4-BE49-F238E27FC236}">
                  <a16:creationId xmlns:a16="http://schemas.microsoft.com/office/drawing/2014/main" id="{5B5317BA-2540-EB5B-203F-BDBB649877BE}"/>
                </a:ext>
              </a:extLst>
            </p:cNvPr>
            <p:cNvSpPr/>
            <p:nvPr/>
          </p:nvSpPr>
          <p:spPr>
            <a:xfrm rot="5400000">
              <a:off x="7808235" y="4353171"/>
              <a:ext cx="113379" cy="977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1" name="Google Shape;2211;p115">
            <a:extLst>
              <a:ext uri="{FF2B5EF4-FFF2-40B4-BE49-F238E27FC236}">
                <a16:creationId xmlns:a16="http://schemas.microsoft.com/office/drawing/2014/main" id="{77187E1B-5F2B-2577-3E76-5836B01618C8}"/>
              </a:ext>
            </a:extLst>
          </p:cNvPr>
          <p:cNvGrpSpPr/>
          <p:nvPr/>
        </p:nvGrpSpPr>
        <p:grpSpPr>
          <a:xfrm>
            <a:off x="8160395" y="4655652"/>
            <a:ext cx="153209" cy="492981"/>
            <a:chOff x="7760586" y="4149768"/>
            <a:chExt cx="153209" cy="492981"/>
          </a:xfrm>
        </p:grpSpPr>
        <p:cxnSp>
          <p:nvCxnSpPr>
            <p:cNvPr id="2212" name="Google Shape;2212;p115">
              <a:extLst>
                <a:ext uri="{FF2B5EF4-FFF2-40B4-BE49-F238E27FC236}">
                  <a16:creationId xmlns:a16="http://schemas.microsoft.com/office/drawing/2014/main" id="{6FCBEF7A-9D4A-FB65-93FA-CC2C94C44A66}"/>
                </a:ext>
              </a:extLst>
            </p:cNvPr>
            <p:cNvCxnSpPr/>
            <p:nvPr/>
          </p:nvCxnSpPr>
          <p:spPr>
            <a:xfrm rot="10800000">
              <a:off x="7760586" y="4149768"/>
              <a:ext cx="0" cy="492981"/>
            </a:xfrm>
            <a:prstGeom prst="straightConnector1">
              <a:avLst/>
            </a:prstGeom>
            <a:noFill/>
            <a:ln w="9525" cap="flat" cmpd="sng">
              <a:solidFill>
                <a:srgbClr val="9A1A65"/>
              </a:solidFill>
              <a:prstDash val="dot"/>
              <a:round/>
              <a:headEnd type="oval" w="sm" len="sm"/>
              <a:tailEnd type="oval" w="sm" len="sm"/>
            </a:ln>
          </p:spPr>
        </p:cxnSp>
        <p:sp>
          <p:nvSpPr>
            <p:cNvPr id="2213" name="Google Shape;2213;p115">
              <a:extLst>
                <a:ext uri="{FF2B5EF4-FFF2-40B4-BE49-F238E27FC236}">
                  <a16:creationId xmlns:a16="http://schemas.microsoft.com/office/drawing/2014/main" id="{92CEC6CD-6BF4-A30A-FAAF-671DB6B05470}"/>
                </a:ext>
              </a:extLst>
            </p:cNvPr>
            <p:cNvSpPr/>
            <p:nvPr/>
          </p:nvSpPr>
          <p:spPr>
            <a:xfrm rot="5400000">
              <a:off x="7808235" y="4353171"/>
              <a:ext cx="113379" cy="977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214" name="Google Shape;2214;p115">
            <a:extLst>
              <a:ext uri="{FF2B5EF4-FFF2-40B4-BE49-F238E27FC236}">
                <a16:creationId xmlns:a16="http://schemas.microsoft.com/office/drawing/2014/main" id="{058D4D9D-967D-E171-D019-CA8706C5D5E2}"/>
              </a:ext>
            </a:extLst>
          </p:cNvPr>
          <p:cNvGraphicFramePr/>
          <p:nvPr/>
        </p:nvGraphicFramePr>
        <p:xfrm>
          <a:off x="414764" y="2634282"/>
          <a:ext cx="2877781" cy="34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15" name="Google Shape;2215;p115">
            <a:extLst>
              <a:ext uri="{FF2B5EF4-FFF2-40B4-BE49-F238E27FC236}">
                <a16:creationId xmlns:a16="http://schemas.microsoft.com/office/drawing/2014/main" id="{BC8F97E0-A554-07FB-F5D6-90834A5ACFBD}"/>
              </a:ext>
            </a:extLst>
          </p:cNvPr>
          <p:cNvGraphicFramePr/>
          <p:nvPr/>
        </p:nvGraphicFramePr>
        <p:xfrm>
          <a:off x="3448641" y="2634282"/>
          <a:ext cx="2157486" cy="340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16" name="Google Shape;2216;p115">
            <a:extLst>
              <a:ext uri="{FF2B5EF4-FFF2-40B4-BE49-F238E27FC236}">
                <a16:creationId xmlns:a16="http://schemas.microsoft.com/office/drawing/2014/main" id="{EA1240F7-075C-9D64-7DAD-EEB917200BEF}"/>
              </a:ext>
            </a:extLst>
          </p:cNvPr>
          <p:cNvGraphicFramePr/>
          <p:nvPr/>
        </p:nvGraphicFramePr>
        <p:xfrm>
          <a:off x="5955448" y="2634282"/>
          <a:ext cx="2338573" cy="344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17" name="Google Shape;2217;p115">
            <a:extLst>
              <a:ext uri="{FF2B5EF4-FFF2-40B4-BE49-F238E27FC236}">
                <a16:creationId xmlns:a16="http://schemas.microsoft.com/office/drawing/2014/main" id="{197A38F7-4086-1220-F345-2F205C37CB75}"/>
              </a:ext>
            </a:extLst>
          </p:cNvPr>
          <p:cNvGraphicFramePr/>
          <p:nvPr/>
        </p:nvGraphicFramePr>
        <p:xfrm>
          <a:off x="8559100" y="2634282"/>
          <a:ext cx="3168150" cy="334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24" name="Google Shape;2224;p115">
            <a:extLst>
              <a:ext uri="{FF2B5EF4-FFF2-40B4-BE49-F238E27FC236}">
                <a16:creationId xmlns:a16="http://schemas.microsoft.com/office/drawing/2014/main" id="{C26252B3-ECDC-4FEF-D23A-FDE49820BD2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7550" y="6149931"/>
            <a:ext cx="7779659" cy="286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FF0904-F70B-63B3-0097-38C57825F75C}"/>
              </a:ext>
            </a:extLst>
          </p:cNvPr>
          <p:cNvSpPr txBox="1"/>
          <p:nvPr/>
        </p:nvSpPr>
        <p:spPr>
          <a:xfrm>
            <a:off x="3500215" y="6299166"/>
            <a:ext cx="94312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idbinvest.org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/es/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publicaciones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/mujeres-empresarias-en-ascenso-como-pueden-las-instituciones-financieras-aprovechar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5A471C-010D-E86D-73F5-947DC5CC93D3}"/>
              </a:ext>
            </a:extLst>
          </p:cNvPr>
          <p:cNvSpPr txBox="1">
            <a:spLocks/>
          </p:cNvSpPr>
          <p:nvPr/>
        </p:nvSpPr>
        <p:spPr>
          <a:xfrm>
            <a:off x="652061" y="6428321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70CA64D5-F49B-B316-8716-223083326B19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476;p18">
            <a:extLst>
              <a:ext uri="{FF2B5EF4-FFF2-40B4-BE49-F238E27FC236}">
                <a16:creationId xmlns:a16="http://schemas.microsoft.com/office/drawing/2014/main" id="{2CBD2762-A922-62B3-3715-9958A85445BE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6" name="Google Shape;473;p18">
            <a:extLst>
              <a:ext uri="{FF2B5EF4-FFF2-40B4-BE49-F238E27FC236}">
                <a16:creationId xmlns:a16="http://schemas.microsoft.com/office/drawing/2014/main" id="{C32B537D-FD88-E935-C6BB-BCA6D4C80E92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Google Shape;475;p18">
            <a:extLst>
              <a:ext uri="{FF2B5EF4-FFF2-40B4-BE49-F238E27FC236}">
                <a16:creationId xmlns:a16="http://schemas.microsoft.com/office/drawing/2014/main" id="{84EF611C-8D82-BE16-8F39-65E442BFFF6C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7045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76"/>
          <p:cNvSpPr txBox="1"/>
          <p:nvPr/>
        </p:nvSpPr>
        <p:spPr>
          <a:xfrm>
            <a:off x="328650" y="954500"/>
            <a:ext cx="111813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do financial institutions in the Dominican Republic serve the women's market?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76"/>
          <p:cNvSpPr txBox="1"/>
          <p:nvPr/>
        </p:nvSpPr>
        <p:spPr>
          <a:xfrm>
            <a:off x="317310" y="1309770"/>
            <a:ext cx="61150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 IDB Invest Survey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76"/>
          <p:cNvSpPr/>
          <p:nvPr/>
        </p:nvSpPr>
        <p:spPr>
          <a:xfrm rot="5400000">
            <a:off x="4606452" y="-740647"/>
            <a:ext cx="2565614" cy="11059445"/>
          </a:xfrm>
          <a:prstGeom prst="rect">
            <a:avLst/>
          </a:prstGeom>
          <a:solidFill>
            <a:srgbClr val="F6DBDF">
              <a:alpha val="38039"/>
            </a:srgbClr>
          </a:solidFill>
          <a:ln w="952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76"/>
          <p:cNvSpPr/>
          <p:nvPr/>
        </p:nvSpPr>
        <p:spPr>
          <a:xfrm rot="5400000">
            <a:off x="4998920" y="-2991060"/>
            <a:ext cx="1780676" cy="11059444"/>
          </a:xfrm>
          <a:prstGeom prst="rect">
            <a:avLst/>
          </a:prstGeom>
          <a:solidFill>
            <a:srgbClr val="F6DBDF">
              <a:alpha val="38039"/>
            </a:srgbClr>
          </a:solidFill>
          <a:ln w="952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76"/>
          <p:cNvSpPr txBox="1"/>
          <p:nvPr/>
        </p:nvSpPr>
        <p:spPr>
          <a:xfrm>
            <a:off x="4926318" y="1748808"/>
            <a:ext cx="20795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TA received</a:t>
            </a:r>
            <a:endParaRPr sz="12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4" name="Google Shape;2054;p76"/>
          <p:cNvSpPr txBox="1"/>
          <p:nvPr/>
        </p:nvSpPr>
        <p:spPr>
          <a:xfrm>
            <a:off x="4853579" y="3524107"/>
            <a:ext cx="15659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TA Type</a:t>
            </a:r>
            <a:endParaRPr sz="12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55" name="Google Shape;2055;p76"/>
          <p:cNvGraphicFramePr/>
          <p:nvPr/>
        </p:nvGraphicFramePr>
        <p:xfrm>
          <a:off x="773022" y="2069978"/>
          <a:ext cx="10386144" cy="139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6" name="Google Shape;2056;p76"/>
          <p:cNvGraphicFramePr/>
          <p:nvPr/>
        </p:nvGraphicFramePr>
        <p:xfrm>
          <a:off x="616332" y="3821885"/>
          <a:ext cx="10148162" cy="224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Google Shape;1966;p72">
            <a:extLst>
              <a:ext uri="{FF2B5EF4-FFF2-40B4-BE49-F238E27FC236}">
                <a16:creationId xmlns:a16="http://schemas.microsoft.com/office/drawing/2014/main" id="{3004C148-3F79-8633-E644-A4B076187ADC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AE8C79E-0414-CC3D-B5D9-1F6CD1CC3B7C}"/>
              </a:ext>
            </a:extLst>
          </p:cNvPr>
          <p:cNvSpPr txBox="1">
            <a:spLocks/>
          </p:cNvSpPr>
          <p:nvPr/>
        </p:nvSpPr>
        <p:spPr>
          <a:xfrm>
            <a:off x="615013" y="644159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53;p72">
            <a:extLst>
              <a:ext uri="{FF2B5EF4-FFF2-40B4-BE49-F238E27FC236}">
                <a16:creationId xmlns:a16="http://schemas.microsoft.com/office/drawing/2014/main" id="{4A1C55F8-F665-C5DA-2FBE-26112266E87E}"/>
              </a:ext>
            </a:extLst>
          </p:cNvPr>
          <p:cNvSpPr txBox="1"/>
          <p:nvPr/>
        </p:nvSpPr>
        <p:spPr>
          <a:xfrm>
            <a:off x="897538" y="6158963"/>
            <a:ext cx="9862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IDB Invest  – Women Rising [Unpublished raw data] - 2023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4;p18">
            <a:extLst>
              <a:ext uri="{FF2B5EF4-FFF2-40B4-BE49-F238E27FC236}">
                <a16:creationId xmlns:a16="http://schemas.microsoft.com/office/drawing/2014/main" id="{255463DB-3678-FD3E-2AEC-72DC150350FD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Google Shape;476;p18">
            <a:extLst>
              <a:ext uri="{FF2B5EF4-FFF2-40B4-BE49-F238E27FC236}">
                <a16:creationId xmlns:a16="http://schemas.microsoft.com/office/drawing/2014/main" id="{92F02DF2-DFFC-B47D-A234-78A51956E9CC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9" name="Google Shape;473;p18">
            <a:extLst>
              <a:ext uri="{FF2B5EF4-FFF2-40B4-BE49-F238E27FC236}">
                <a16:creationId xmlns:a16="http://schemas.microsoft.com/office/drawing/2014/main" id="{8E42AC29-79D1-B165-2EE3-3654AEF4467A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" name="Google Shape;475;p18">
            <a:extLst>
              <a:ext uri="{FF2B5EF4-FFF2-40B4-BE49-F238E27FC236}">
                <a16:creationId xmlns:a16="http://schemas.microsoft.com/office/drawing/2014/main" id="{048D9CCE-0349-EB17-6303-CD3AF3976272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110"/>
          <p:cNvSpPr txBox="1">
            <a:spLocks noGrp="1"/>
          </p:cNvSpPr>
          <p:nvPr>
            <p:ph type="body" idx="4294967295"/>
          </p:nvPr>
        </p:nvSpPr>
        <p:spPr>
          <a:xfrm>
            <a:off x="0" y="1069768"/>
            <a:ext cx="113014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7013" lvl="0" indent="15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rPr lang="en-US" sz="2000" b="1">
                <a:solidFill>
                  <a:srgbClr val="9B1F68"/>
                </a:solidFill>
                <a:latin typeface="Arial"/>
                <a:ea typeface="Arial"/>
                <a:cs typeface="Arial"/>
                <a:sym typeface="Arial"/>
              </a:rPr>
              <a:t>Financial institutions use different definitions for WMSME, with the most used definition being: "a combination of ownership and management roles”</a:t>
            </a:r>
            <a:endParaRPr/>
          </a:p>
        </p:txBody>
      </p:sp>
      <p:sp>
        <p:nvSpPr>
          <p:cNvPr id="2070" name="Google Shape;2070;p110"/>
          <p:cNvSpPr/>
          <p:nvPr/>
        </p:nvSpPr>
        <p:spPr>
          <a:xfrm>
            <a:off x="261076" y="1862399"/>
            <a:ext cx="6378429" cy="4433679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1" name="Google Shape;2071;p110"/>
          <p:cNvGrpSpPr/>
          <p:nvPr/>
        </p:nvGrpSpPr>
        <p:grpSpPr>
          <a:xfrm>
            <a:off x="7557217" y="2706818"/>
            <a:ext cx="4671972" cy="2122616"/>
            <a:chOff x="7472113" y="2802259"/>
            <a:chExt cx="4671972" cy="2122616"/>
          </a:xfrm>
        </p:grpSpPr>
        <p:sp>
          <p:nvSpPr>
            <p:cNvPr id="2072" name="Google Shape;2072;p110"/>
            <p:cNvSpPr/>
            <p:nvPr/>
          </p:nvSpPr>
          <p:spPr>
            <a:xfrm>
              <a:off x="7472113" y="3431478"/>
              <a:ext cx="216000" cy="216000"/>
            </a:xfrm>
            <a:prstGeom prst="rect">
              <a:avLst/>
            </a:prstGeom>
            <a:solidFill>
              <a:srgbClr val="3E67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EFFF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3" name="Google Shape;2073;p110"/>
            <p:cNvSpPr txBox="1"/>
            <p:nvPr/>
          </p:nvSpPr>
          <p:spPr>
            <a:xfrm>
              <a:off x="7683426" y="2802537"/>
              <a:ext cx="4460659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A2C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 combination of ownership and management roles.</a:t>
              </a:r>
              <a:endParaRPr sz="10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4" name="Google Shape;2074;p110"/>
            <p:cNvSpPr txBox="1"/>
            <p:nvPr/>
          </p:nvSpPr>
          <p:spPr>
            <a:xfrm>
              <a:off x="7683426" y="3270081"/>
              <a:ext cx="4263862" cy="577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A2C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 company in which the woman, as a partner, holds the majority in percentage of ownership, indicating that she owns more than 50% of the capital or shares of the company.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10"/>
            <p:cNvSpPr txBox="1"/>
            <p:nvPr/>
          </p:nvSpPr>
          <p:spPr>
            <a:xfrm>
              <a:off x="7683426" y="3963812"/>
              <a:ext cx="4162394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A2C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 company in which the woman is the sole owner and the company is registered under her name.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10"/>
            <p:cNvSpPr txBox="1"/>
            <p:nvPr/>
          </p:nvSpPr>
          <p:spPr>
            <a:xfrm>
              <a:off x="7683426" y="4670959"/>
              <a:ext cx="4460659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A2C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 don't have a definition yet.</a:t>
              </a:r>
              <a:endParaRPr sz="10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7" name="Google Shape;2077;p110"/>
            <p:cNvSpPr/>
            <p:nvPr/>
          </p:nvSpPr>
          <p:spPr>
            <a:xfrm>
              <a:off x="7472113" y="4060697"/>
              <a:ext cx="201557" cy="216000"/>
            </a:xfrm>
            <a:prstGeom prst="rect">
              <a:avLst/>
            </a:prstGeom>
            <a:solidFill>
              <a:srgbClr val="54A8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EFFF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8" name="Google Shape;2078;p110"/>
            <p:cNvSpPr/>
            <p:nvPr/>
          </p:nvSpPr>
          <p:spPr>
            <a:xfrm>
              <a:off x="7472113" y="4689917"/>
              <a:ext cx="216000" cy="216000"/>
            </a:xfrm>
            <a:prstGeom prst="rect">
              <a:avLst/>
            </a:prstGeom>
            <a:solidFill>
              <a:srgbClr val="7FC1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EFFF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9" name="Google Shape;2079;p110"/>
            <p:cNvSpPr/>
            <p:nvPr/>
          </p:nvSpPr>
          <p:spPr>
            <a:xfrm>
              <a:off x="7472113" y="2802259"/>
              <a:ext cx="216000" cy="216000"/>
            </a:xfrm>
            <a:prstGeom prst="rect">
              <a:avLst/>
            </a:prstGeom>
            <a:solidFill>
              <a:srgbClr val="4040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EFFF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aphicFrame>
        <p:nvGraphicFramePr>
          <p:cNvPr id="2080" name="Google Shape;2080;p110"/>
          <p:cNvGraphicFramePr/>
          <p:nvPr/>
        </p:nvGraphicFramePr>
        <p:xfrm>
          <a:off x="241952" y="1815736"/>
          <a:ext cx="6510195" cy="41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81" name="Google Shape;2081;p110"/>
          <p:cNvSpPr txBox="1"/>
          <p:nvPr/>
        </p:nvSpPr>
        <p:spPr>
          <a:xfrm>
            <a:off x="1142464" y="2055304"/>
            <a:ext cx="4718227" cy="686775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2C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72A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your institution define businesses owned or managed by women?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966;p72">
            <a:extLst>
              <a:ext uri="{FF2B5EF4-FFF2-40B4-BE49-F238E27FC236}">
                <a16:creationId xmlns:a16="http://schemas.microsoft.com/office/drawing/2014/main" id="{F440AE36-EB2F-8B4B-CE02-81FC2C8C098E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3382EAF-885B-B845-0A2E-A3F7BF5BC2A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1880" y="6501761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8" name="Google Shape;1953;p72">
            <a:extLst>
              <a:ext uri="{FF2B5EF4-FFF2-40B4-BE49-F238E27FC236}">
                <a16:creationId xmlns:a16="http://schemas.microsoft.com/office/drawing/2014/main" id="{6FC8B101-A4BE-F785-9E47-AAA962E75E62}"/>
              </a:ext>
            </a:extLst>
          </p:cNvPr>
          <p:cNvSpPr txBox="1"/>
          <p:nvPr/>
        </p:nvSpPr>
        <p:spPr>
          <a:xfrm>
            <a:off x="-1826207" y="6006551"/>
            <a:ext cx="9862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IDB Invest  – Women Rising [Unpublished raw data] - 2023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4;p18">
            <a:extLst>
              <a:ext uri="{FF2B5EF4-FFF2-40B4-BE49-F238E27FC236}">
                <a16:creationId xmlns:a16="http://schemas.microsoft.com/office/drawing/2014/main" id="{D97E4F7C-70E4-0904-0535-230DC5ED8EDF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476;p18">
            <a:extLst>
              <a:ext uri="{FF2B5EF4-FFF2-40B4-BE49-F238E27FC236}">
                <a16:creationId xmlns:a16="http://schemas.microsoft.com/office/drawing/2014/main" id="{C977971C-D736-AF1C-B4A2-A89DA018792B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9" name="Google Shape;473;p18">
            <a:extLst>
              <a:ext uri="{FF2B5EF4-FFF2-40B4-BE49-F238E27FC236}">
                <a16:creationId xmlns:a16="http://schemas.microsoft.com/office/drawing/2014/main" id="{F4D4DD53-1501-3496-6D6A-7D6AC9C0857A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" name="Google Shape;475;p18">
            <a:extLst>
              <a:ext uri="{FF2B5EF4-FFF2-40B4-BE49-F238E27FC236}">
                <a16:creationId xmlns:a16="http://schemas.microsoft.com/office/drawing/2014/main" id="{A7F7ECDA-6CA7-D0F4-7A25-6E83902E6964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111"/>
          <p:cNvSpPr/>
          <p:nvPr/>
        </p:nvSpPr>
        <p:spPr>
          <a:xfrm>
            <a:off x="6112462" y="1929368"/>
            <a:ext cx="5798572" cy="4433679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111"/>
          <p:cNvSpPr txBox="1">
            <a:spLocks noGrp="1"/>
          </p:cNvSpPr>
          <p:nvPr>
            <p:ph type="body" idx="1"/>
          </p:nvPr>
        </p:nvSpPr>
        <p:spPr>
          <a:xfrm>
            <a:off x="31591" y="1561089"/>
            <a:ext cx="11082185" cy="438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rPr lang="en-US" b="1" dirty="0">
                <a:solidFill>
                  <a:schemeClr val="dk2"/>
                </a:solidFill>
              </a:rPr>
              <a:t>BID Invest 2022 survey results</a:t>
            </a:r>
            <a:endParaRPr dirty="0"/>
          </a:p>
        </p:txBody>
      </p:sp>
      <p:sp>
        <p:nvSpPr>
          <p:cNvPr id="2096" name="Google Shape;2096;p111"/>
          <p:cNvSpPr txBox="1">
            <a:spLocks noGrp="1"/>
          </p:cNvSpPr>
          <p:nvPr>
            <p:ph type="title"/>
          </p:nvPr>
        </p:nvSpPr>
        <p:spPr>
          <a:xfrm>
            <a:off x="280077" y="1297974"/>
            <a:ext cx="11630957" cy="83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600" b="1" dirty="0">
                <a:solidFill>
                  <a:srgbClr val="9B1F68"/>
                </a:solidFill>
                <a:latin typeface="Arial"/>
                <a:ea typeface="Arial"/>
                <a:cs typeface="Arial"/>
                <a:sym typeface="Arial"/>
              </a:rPr>
              <a:t>Many financial institutions break down data by gender for all their products, but some record it manually.</a:t>
            </a:r>
            <a:endParaRPr sz="2400" dirty="0"/>
          </a:p>
        </p:txBody>
      </p:sp>
      <p:cxnSp>
        <p:nvCxnSpPr>
          <p:cNvPr id="2097" name="Google Shape;2097;p111"/>
          <p:cNvCxnSpPr/>
          <p:nvPr/>
        </p:nvCxnSpPr>
        <p:spPr>
          <a:xfrm flipH="1">
            <a:off x="5784688" y="2337322"/>
            <a:ext cx="15909" cy="3966239"/>
          </a:xfrm>
          <a:prstGeom prst="straightConnector1">
            <a:avLst/>
          </a:prstGeom>
          <a:noFill/>
          <a:ln w="28575" cap="flat" cmpd="sng">
            <a:solidFill>
              <a:srgbClr val="9A1A6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098" name="Google Shape;2098;p111"/>
          <p:cNvGrpSpPr/>
          <p:nvPr/>
        </p:nvGrpSpPr>
        <p:grpSpPr>
          <a:xfrm>
            <a:off x="6149966" y="5113188"/>
            <a:ext cx="5559289" cy="938719"/>
            <a:chOff x="6372037" y="5478949"/>
            <a:chExt cx="5559289" cy="938719"/>
          </a:xfrm>
        </p:grpSpPr>
        <p:sp>
          <p:nvSpPr>
            <p:cNvPr id="2099" name="Google Shape;2099;p111"/>
            <p:cNvSpPr txBox="1"/>
            <p:nvPr/>
          </p:nvSpPr>
          <p:spPr>
            <a:xfrm>
              <a:off x="6564437" y="5478949"/>
              <a:ext cx="5366889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A2C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Gender-disaggregated data is not labeled in the system, but it is automatically tabulated against government records (e.g., corporate registry).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2A2C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Gender-disaggregated data is labeled in the system by deriving it from another source (e.g., a national identification card).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2A2C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272A2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Gender-disaggregated data is labeled in the system when staff manually record them.</a:t>
              </a:r>
              <a:endParaRPr sz="900" b="0" i="0" u="none" strike="noStrike" cap="none">
                <a:solidFill>
                  <a:srgbClr val="272A2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100" name="Google Shape;2100;p111"/>
            <p:cNvGrpSpPr/>
            <p:nvPr/>
          </p:nvGrpSpPr>
          <p:grpSpPr>
            <a:xfrm>
              <a:off x="6372037" y="5514198"/>
              <a:ext cx="180000" cy="879363"/>
              <a:chOff x="6372037" y="5514198"/>
              <a:chExt cx="180000" cy="879363"/>
            </a:xfrm>
          </p:grpSpPr>
          <p:sp>
            <p:nvSpPr>
              <p:cNvPr id="2101" name="Google Shape;2101;p111"/>
              <p:cNvSpPr/>
              <p:nvPr/>
            </p:nvSpPr>
            <p:spPr>
              <a:xfrm>
                <a:off x="6372037" y="5514198"/>
                <a:ext cx="180000" cy="180000"/>
              </a:xfrm>
              <a:prstGeom prst="rect">
                <a:avLst/>
              </a:prstGeom>
              <a:solidFill>
                <a:srgbClr val="3E679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EFFF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02" name="Google Shape;2102;p111"/>
              <p:cNvSpPr/>
              <p:nvPr/>
            </p:nvSpPr>
            <p:spPr>
              <a:xfrm>
                <a:off x="6372037" y="5863880"/>
                <a:ext cx="180000" cy="180000"/>
              </a:xfrm>
              <a:prstGeom prst="rect">
                <a:avLst/>
              </a:prstGeom>
              <a:solidFill>
                <a:srgbClr val="54A8F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EFFF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03" name="Google Shape;2103;p111"/>
              <p:cNvSpPr/>
              <p:nvPr/>
            </p:nvSpPr>
            <p:spPr>
              <a:xfrm>
                <a:off x="6372037" y="6213561"/>
                <a:ext cx="180000" cy="180000"/>
              </a:xfrm>
              <a:prstGeom prst="rect">
                <a:avLst/>
              </a:prstGeom>
              <a:solidFill>
                <a:srgbClr val="7FC1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EFFF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2104" name="Google Shape;2104;p111"/>
          <p:cNvSpPr/>
          <p:nvPr/>
        </p:nvSpPr>
        <p:spPr>
          <a:xfrm>
            <a:off x="280077" y="1929368"/>
            <a:ext cx="5798572" cy="4433679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05" name="Google Shape;2105;p111"/>
          <p:cNvGraphicFramePr/>
          <p:nvPr/>
        </p:nvGraphicFramePr>
        <p:xfrm>
          <a:off x="266943" y="1882705"/>
          <a:ext cx="5918359" cy="41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06" name="Google Shape;2106;p111"/>
          <p:cNvSpPr txBox="1"/>
          <p:nvPr/>
        </p:nvSpPr>
        <p:spPr>
          <a:xfrm>
            <a:off x="1086002" y="1985152"/>
            <a:ext cx="4289297" cy="584775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2C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72A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your institution track any data disaggregated by gender??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07" name="Google Shape;2107;p111"/>
          <p:cNvGraphicFramePr/>
          <p:nvPr/>
        </p:nvGraphicFramePr>
        <p:xfrm>
          <a:off x="6099328" y="2277835"/>
          <a:ext cx="5918359" cy="27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08" name="Google Shape;2108;p111"/>
          <p:cNvSpPr txBox="1"/>
          <p:nvPr/>
        </p:nvSpPr>
        <p:spPr>
          <a:xfrm>
            <a:off x="6918387" y="1985152"/>
            <a:ext cx="4289297" cy="83099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34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023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are these data obtained in the context of women-owned or women-led companies?</a:t>
            </a:r>
            <a:r>
              <a:rPr lang="en-US" sz="1600" b="1" i="0" u="none" strike="noStrike" cap="none">
                <a:solidFill>
                  <a:srgbClr val="272A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F6EC4B-AFC8-DFB2-46A4-9F43E9C3719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40516" y="6479442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8" name="Google Shape;1953;p72">
            <a:extLst>
              <a:ext uri="{FF2B5EF4-FFF2-40B4-BE49-F238E27FC236}">
                <a16:creationId xmlns:a16="http://schemas.microsoft.com/office/drawing/2014/main" id="{AA87F152-8399-993B-57C6-A2C8531105E1}"/>
              </a:ext>
            </a:extLst>
          </p:cNvPr>
          <p:cNvSpPr txBox="1"/>
          <p:nvPr/>
        </p:nvSpPr>
        <p:spPr>
          <a:xfrm>
            <a:off x="897538" y="6158963"/>
            <a:ext cx="9862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IDB Invest  – Women Rising [Unpublished raw data] - 2023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4;p18">
            <a:extLst>
              <a:ext uri="{FF2B5EF4-FFF2-40B4-BE49-F238E27FC236}">
                <a16:creationId xmlns:a16="http://schemas.microsoft.com/office/drawing/2014/main" id="{03F0E2C3-B184-377A-0DBF-24BEB9F13A73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476;p18">
            <a:extLst>
              <a:ext uri="{FF2B5EF4-FFF2-40B4-BE49-F238E27FC236}">
                <a16:creationId xmlns:a16="http://schemas.microsoft.com/office/drawing/2014/main" id="{1203D4A1-CB6F-26C8-FAF2-3358260C2004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9" name="Google Shape;473;p18">
            <a:extLst>
              <a:ext uri="{FF2B5EF4-FFF2-40B4-BE49-F238E27FC236}">
                <a16:creationId xmlns:a16="http://schemas.microsoft.com/office/drawing/2014/main" id="{FE59CACC-0D69-767C-8049-F12A92C2EA62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" name="Google Shape;475;p18">
            <a:extLst>
              <a:ext uri="{FF2B5EF4-FFF2-40B4-BE49-F238E27FC236}">
                <a16:creationId xmlns:a16="http://schemas.microsoft.com/office/drawing/2014/main" id="{43817B06-3B21-36D5-1B82-247C9366065D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3">
          <a:extLst>
            <a:ext uri="{FF2B5EF4-FFF2-40B4-BE49-F238E27FC236}">
              <a16:creationId xmlns:a16="http://schemas.microsoft.com/office/drawing/2014/main" id="{38EA3B22-10E9-695E-D8CD-67213C928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87A5C3DD-0FAE-EFCA-80C8-52FB5C561FEA}"/>
              </a:ext>
            </a:extLst>
          </p:cNvPr>
          <p:cNvGrpSpPr/>
          <p:nvPr/>
        </p:nvGrpSpPr>
        <p:grpSpPr>
          <a:xfrm>
            <a:off x="930480" y="1314736"/>
            <a:ext cx="11043216" cy="1702798"/>
            <a:chOff x="862220" y="1102843"/>
            <a:chExt cx="11043216" cy="193707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24C7AC-D027-EF8A-97CD-C553E17CDA67}"/>
                </a:ext>
              </a:extLst>
            </p:cNvPr>
            <p:cNvSpPr/>
            <p:nvPr/>
          </p:nvSpPr>
          <p:spPr>
            <a:xfrm>
              <a:off x="2263691" y="1135266"/>
              <a:ext cx="4215142" cy="1895682"/>
            </a:xfrm>
            <a:custGeom>
              <a:avLst/>
              <a:gdLst>
                <a:gd name="connsiteX0" fmla="*/ 0 w 5284381"/>
                <a:gd name="connsiteY0" fmla="*/ 10632 h 1860697"/>
                <a:gd name="connsiteX1" fmla="*/ 1775637 w 5284381"/>
                <a:gd name="connsiteY1" fmla="*/ 1860697 h 1860697"/>
                <a:gd name="connsiteX2" fmla="*/ 5284381 w 5284381"/>
                <a:gd name="connsiteY2" fmla="*/ 1860697 h 1860697"/>
                <a:gd name="connsiteX3" fmla="*/ 2296632 w 5284381"/>
                <a:gd name="connsiteY3" fmla="*/ 0 h 1860697"/>
                <a:gd name="connsiteX4" fmla="*/ 0 w 5284381"/>
                <a:gd name="connsiteY4" fmla="*/ 10632 h 18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4381" h="1860697">
                  <a:moveTo>
                    <a:pt x="0" y="10632"/>
                  </a:moveTo>
                  <a:lnTo>
                    <a:pt x="1775637" y="1860697"/>
                  </a:lnTo>
                  <a:lnTo>
                    <a:pt x="5284381" y="1860697"/>
                  </a:lnTo>
                  <a:lnTo>
                    <a:pt x="2296632" y="0"/>
                  </a:lnTo>
                  <a:lnTo>
                    <a:pt x="0" y="10632"/>
                  </a:lnTo>
                  <a:close/>
                </a:path>
              </a:pathLst>
            </a:custGeom>
            <a:solidFill>
              <a:srgbClr val="CFEAF1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F5DD0DF-D10C-36D6-CD57-4EEDA79F1B80}"/>
                </a:ext>
              </a:extLst>
            </p:cNvPr>
            <p:cNvSpPr/>
            <p:nvPr/>
          </p:nvSpPr>
          <p:spPr>
            <a:xfrm>
              <a:off x="4199649" y="1102843"/>
              <a:ext cx="5080221" cy="1910819"/>
            </a:xfrm>
            <a:custGeom>
              <a:avLst/>
              <a:gdLst>
                <a:gd name="connsiteX0" fmla="*/ 0 w 6368902"/>
                <a:gd name="connsiteY0" fmla="*/ 10632 h 1850065"/>
                <a:gd name="connsiteX1" fmla="*/ 2934586 w 6368902"/>
                <a:gd name="connsiteY1" fmla="*/ 1850065 h 1850065"/>
                <a:gd name="connsiteX2" fmla="*/ 6368902 w 6368902"/>
                <a:gd name="connsiteY2" fmla="*/ 1850065 h 1850065"/>
                <a:gd name="connsiteX3" fmla="*/ 2232837 w 6368902"/>
                <a:gd name="connsiteY3" fmla="*/ 0 h 1850065"/>
                <a:gd name="connsiteX4" fmla="*/ 0 w 6368902"/>
                <a:gd name="connsiteY4" fmla="*/ 10632 h 185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8902" h="1850065">
                  <a:moveTo>
                    <a:pt x="0" y="10632"/>
                  </a:moveTo>
                  <a:lnTo>
                    <a:pt x="2934586" y="1850065"/>
                  </a:lnTo>
                  <a:lnTo>
                    <a:pt x="6368902" y="1850065"/>
                  </a:lnTo>
                  <a:lnTo>
                    <a:pt x="2232837" y="0"/>
                  </a:lnTo>
                  <a:lnTo>
                    <a:pt x="0" y="10632"/>
                  </a:lnTo>
                  <a:close/>
                </a:path>
              </a:pathLst>
            </a:custGeom>
            <a:solidFill>
              <a:srgbClr val="FFCC96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CDA647F-4D81-C584-8C8F-E024758F1E82}"/>
                </a:ext>
              </a:extLst>
            </p:cNvPr>
            <p:cNvSpPr/>
            <p:nvPr/>
          </p:nvSpPr>
          <p:spPr>
            <a:xfrm>
              <a:off x="862220" y="1131156"/>
              <a:ext cx="2756380" cy="1892596"/>
            </a:xfrm>
            <a:custGeom>
              <a:avLst/>
              <a:gdLst>
                <a:gd name="connsiteX0" fmla="*/ 0 w 3455581"/>
                <a:gd name="connsiteY0" fmla="*/ 1892596 h 1892596"/>
                <a:gd name="connsiteX1" fmla="*/ 0 w 3455581"/>
                <a:gd name="connsiteY1" fmla="*/ 1892596 h 1892596"/>
                <a:gd name="connsiteX2" fmla="*/ 0 w 3455581"/>
                <a:gd name="connsiteY2" fmla="*/ 0 h 1892596"/>
                <a:gd name="connsiteX3" fmla="*/ 1648046 w 3455581"/>
                <a:gd name="connsiteY3" fmla="*/ 0 h 1892596"/>
                <a:gd name="connsiteX4" fmla="*/ 3455581 w 3455581"/>
                <a:gd name="connsiteY4" fmla="*/ 1881963 h 1892596"/>
                <a:gd name="connsiteX5" fmla="*/ 0 w 3455581"/>
                <a:gd name="connsiteY5" fmla="*/ 1892596 h 18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581" h="1892596">
                  <a:moveTo>
                    <a:pt x="0" y="1892596"/>
                  </a:moveTo>
                  <a:lnTo>
                    <a:pt x="0" y="1892596"/>
                  </a:lnTo>
                  <a:lnTo>
                    <a:pt x="0" y="0"/>
                  </a:lnTo>
                  <a:lnTo>
                    <a:pt x="1648046" y="0"/>
                  </a:lnTo>
                  <a:lnTo>
                    <a:pt x="3455581" y="1881963"/>
                  </a:lnTo>
                  <a:lnTo>
                    <a:pt x="0" y="1892596"/>
                  </a:lnTo>
                  <a:close/>
                </a:path>
              </a:pathLst>
            </a:custGeom>
            <a:solidFill>
              <a:srgbClr val="FCBF49">
                <a:lumMod val="20000"/>
                <a:lumOff val="80000"/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896B94E5-E63C-45CD-CD73-BB06B8EA2D84}"/>
                </a:ext>
              </a:extLst>
            </p:cNvPr>
            <p:cNvSpPr/>
            <p:nvPr/>
          </p:nvSpPr>
          <p:spPr>
            <a:xfrm>
              <a:off x="6052415" y="1126454"/>
              <a:ext cx="5853021" cy="1913467"/>
            </a:xfrm>
            <a:custGeom>
              <a:avLst/>
              <a:gdLst>
                <a:gd name="connsiteX0" fmla="*/ 0 w 5486400"/>
                <a:gd name="connsiteY0" fmla="*/ 0 h 1913467"/>
                <a:gd name="connsiteX1" fmla="*/ 3268133 w 5486400"/>
                <a:gd name="connsiteY1" fmla="*/ 1913467 h 1913467"/>
                <a:gd name="connsiteX2" fmla="*/ 5486400 w 5486400"/>
                <a:gd name="connsiteY2" fmla="*/ 1913467 h 1913467"/>
                <a:gd name="connsiteX3" fmla="*/ 1701800 w 5486400"/>
                <a:gd name="connsiteY3" fmla="*/ 8467 h 1913467"/>
                <a:gd name="connsiteX4" fmla="*/ 0 w 5486400"/>
                <a:gd name="connsiteY4" fmla="*/ 0 h 19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1913467">
                  <a:moveTo>
                    <a:pt x="0" y="0"/>
                  </a:moveTo>
                  <a:lnTo>
                    <a:pt x="3268133" y="1913467"/>
                  </a:lnTo>
                  <a:lnTo>
                    <a:pt x="5486400" y="1913467"/>
                  </a:lnTo>
                  <a:lnTo>
                    <a:pt x="1701800" y="8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86F4394-4FBD-FD6F-648C-7F3BB84375AE}"/>
              </a:ext>
            </a:extLst>
          </p:cNvPr>
          <p:cNvSpPr/>
          <p:nvPr/>
        </p:nvSpPr>
        <p:spPr>
          <a:xfrm>
            <a:off x="11344275" y="2181225"/>
            <a:ext cx="629421" cy="1114311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C6421-DE74-3055-2128-DED7D3E076EA}"/>
              </a:ext>
            </a:extLst>
          </p:cNvPr>
          <p:cNvSpPr/>
          <p:nvPr/>
        </p:nvSpPr>
        <p:spPr>
          <a:xfrm>
            <a:off x="862219" y="2457452"/>
            <a:ext cx="10882103" cy="4195967"/>
          </a:xfrm>
          <a:prstGeom prst="rect">
            <a:avLst/>
          </a:prstGeom>
          <a:solidFill>
            <a:srgbClr val="F1F1E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2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061750-2643-600F-0E5F-7EE1F5223F12}"/>
              </a:ext>
            </a:extLst>
          </p:cNvPr>
          <p:cNvCxnSpPr>
            <a:cxnSpLocks/>
          </p:cNvCxnSpPr>
          <p:nvPr/>
        </p:nvCxnSpPr>
        <p:spPr>
          <a:xfrm>
            <a:off x="671720" y="2457452"/>
            <a:ext cx="0" cy="4195967"/>
          </a:xfrm>
          <a:prstGeom prst="line">
            <a:avLst/>
          </a:prstGeom>
          <a:ln w="57150">
            <a:solidFill>
              <a:srgbClr val="9B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36669-EB51-F0AB-CD0C-50871E07F793}"/>
              </a:ext>
            </a:extLst>
          </p:cNvPr>
          <p:cNvSpPr/>
          <p:nvPr/>
        </p:nvSpPr>
        <p:spPr>
          <a:xfrm>
            <a:off x="930479" y="2547661"/>
            <a:ext cx="5776705" cy="3122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Coalition Building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Sep-Oct 2023 -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72A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Awareness building activities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72A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FAFW and early private sector champion Banco BHD Leone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2023 -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Finance Code Public Launch, the letter of intent is signed by the country’s President, Banking Regulator, Minister of Women’s Affairs, Ministry of Commerce, and the  Bankers’ Association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2024 -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Coalition 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formed, 14 leading banks representing over 90% of the banking system become the signatories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2024 -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WSME definition 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discussed and agreed 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2024 -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groups 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data and WSME value proposition commenced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2024 - outreach to the cooperative sector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0419C6-00C3-4FFE-4AAE-8EB957A0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19" y="3061371"/>
            <a:ext cx="4766943" cy="284789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F4FA3F6-D7DE-BE0D-F604-CFD7810ADD42}"/>
              </a:ext>
            </a:extLst>
          </p:cNvPr>
          <p:cNvGrpSpPr/>
          <p:nvPr/>
        </p:nvGrpSpPr>
        <p:grpSpPr>
          <a:xfrm>
            <a:off x="862219" y="1529488"/>
            <a:ext cx="7853327" cy="676916"/>
            <a:chOff x="1494440" y="2676624"/>
            <a:chExt cx="7853327" cy="67691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6936B4-C6CD-2417-72D6-F4DB6CE05F54}"/>
                </a:ext>
              </a:extLst>
            </p:cNvPr>
            <p:cNvSpPr/>
            <p:nvPr/>
          </p:nvSpPr>
          <p:spPr>
            <a:xfrm>
              <a:off x="1494440" y="2870533"/>
              <a:ext cx="2359009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Identify Public and </a:t>
              </a:r>
              <a:b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Private Sector Anchors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BF45F7-FD33-DB82-782E-8AD2AD0766B4}"/>
                </a:ext>
              </a:extLst>
            </p:cNvPr>
            <p:cNvSpPr/>
            <p:nvPr/>
          </p:nvSpPr>
          <p:spPr>
            <a:xfrm>
              <a:off x="3560294" y="2693530"/>
              <a:ext cx="2096154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Build a </a:t>
              </a:r>
              <a:b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National Coalition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9912AA-9079-D9AF-2B51-B7C169C15721}"/>
                </a:ext>
              </a:extLst>
            </p:cNvPr>
            <p:cNvSpPr/>
            <p:nvPr/>
          </p:nvSpPr>
          <p:spPr>
            <a:xfrm>
              <a:off x="5698942" y="2685292"/>
              <a:ext cx="1782138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Set up for Implementation</a:t>
              </a:r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4E5258CA-D12C-0A99-D232-A8518E24A2DC}"/>
                </a:ext>
              </a:extLst>
            </p:cNvPr>
            <p:cNvSpPr/>
            <p:nvPr/>
          </p:nvSpPr>
          <p:spPr>
            <a:xfrm>
              <a:off x="7565629" y="2676624"/>
              <a:ext cx="1782138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Launch the </a:t>
              </a:r>
              <a:b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Code</a:t>
              </a:r>
            </a:p>
          </p:txBody>
        </p:sp>
      </p:grp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4B1AE961-CE8C-1311-2DB8-F780B59B8C21}"/>
              </a:ext>
            </a:extLst>
          </p:cNvPr>
          <p:cNvCxnSpPr>
            <a:cxnSpLocks/>
          </p:cNvCxnSpPr>
          <p:nvPr/>
        </p:nvCxnSpPr>
        <p:spPr>
          <a:xfrm>
            <a:off x="398691" y="1341807"/>
            <a:ext cx="11486923" cy="0"/>
          </a:xfrm>
          <a:prstGeom prst="straightConnector1">
            <a:avLst/>
          </a:prstGeom>
          <a:noFill/>
          <a:ln w="57150" cap="flat" cmpd="sng" algn="ctr">
            <a:solidFill>
              <a:srgbClr val="FCBF49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030" name="Table 1029">
            <a:extLst>
              <a:ext uri="{FF2B5EF4-FFF2-40B4-BE49-F238E27FC236}">
                <a16:creationId xmlns:a16="http://schemas.microsoft.com/office/drawing/2014/main" id="{34156D5B-B8B9-83F2-0F08-B889F9F469C4}"/>
              </a:ext>
            </a:extLst>
          </p:cNvPr>
          <p:cNvGraphicFramePr>
            <a:graphicFrameLocks noGrp="1"/>
          </p:cNvGraphicFramePr>
          <p:nvPr/>
        </p:nvGraphicFramePr>
        <p:xfrm>
          <a:off x="930480" y="920814"/>
          <a:ext cx="89931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33">
                  <a:extLst>
                    <a:ext uri="{9D8B030D-6E8A-4147-A177-3AD203B41FA5}">
                      <a16:colId xmlns:a16="http://schemas.microsoft.com/office/drawing/2014/main" val="2516827952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1372069552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3781265372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659653471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1465709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II.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III.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IV.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V.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298572"/>
                  </a:ext>
                </a:extLst>
              </a:tr>
            </a:tbl>
          </a:graphicData>
        </a:graphic>
      </p:graphicFrame>
      <p:sp>
        <p:nvSpPr>
          <p:cNvPr id="7" name="Google Shape;1966;p72">
            <a:extLst>
              <a:ext uri="{FF2B5EF4-FFF2-40B4-BE49-F238E27FC236}">
                <a16:creationId xmlns:a16="http://schemas.microsoft.com/office/drawing/2014/main" id="{C9E323E4-CC80-37BE-81EA-9824C6CBAE8D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AD44E08-6497-60D2-E441-B4D21326FF7E}"/>
              </a:ext>
            </a:extLst>
          </p:cNvPr>
          <p:cNvSpPr txBox="1">
            <a:spLocks/>
          </p:cNvSpPr>
          <p:nvPr/>
        </p:nvSpPr>
        <p:spPr>
          <a:xfrm>
            <a:off x="731474" y="643133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F282AC24-523F-20C3-8A92-E08BC1EA3BC5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76;p18">
            <a:extLst>
              <a:ext uri="{FF2B5EF4-FFF2-40B4-BE49-F238E27FC236}">
                <a16:creationId xmlns:a16="http://schemas.microsoft.com/office/drawing/2014/main" id="{B4FFC42E-8DDB-6CC3-7A1C-F7A042C71AF2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Google Shape;473;p18">
            <a:extLst>
              <a:ext uri="{FF2B5EF4-FFF2-40B4-BE49-F238E27FC236}">
                <a16:creationId xmlns:a16="http://schemas.microsoft.com/office/drawing/2014/main" id="{F638553C-ACEF-C083-CA3A-4DFF29CB9EC9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Google Shape;475;p18">
            <a:extLst>
              <a:ext uri="{FF2B5EF4-FFF2-40B4-BE49-F238E27FC236}">
                <a16:creationId xmlns:a16="http://schemas.microsoft.com/office/drawing/2014/main" id="{930D8A03-E92A-A56F-4748-A980D69577A3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5667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0E32"/>
          </a:solidFill>
          <a:ln w="25400" cap="flat" cmpd="sng">
            <a:solidFill>
              <a:srgbClr val="71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36" name="Google Shape;1936;p7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806" y="856530"/>
            <a:ext cx="2124602" cy="78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71"/>
          <p:cNvSpPr txBox="1"/>
          <p:nvPr/>
        </p:nvSpPr>
        <p:spPr>
          <a:xfrm>
            <a:off x="4319186" y="2963619"/>
            <a:ext cx="6800913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WE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Finance Code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D5506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Country Profile: The Netherlands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38" name="Google Shape;1938;p71" descr="A logo with text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1244" y="2394145"/>
            <a:ext cx="2225948" cy="232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71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3278" y="503884"/>
            <a:ext cx="2295642" cy="163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0" name="Google Shape;1940;p71"/>
          <p:cNvSpPr txBox="1"/>
          <p:nvPr/>
        </p:nvSpPr>
        <p:spPr>
          <a:xfrm>
            <a:off x="5550758" y="6001470"/>
            <a:ext cx="6105292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C6359"/>
              </a:buClr>
              <a:buSzPts val="18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rgbClr val="EC635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August 2024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29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15CAF38-27A3-8633-68A1-8C0C4F78FCF7}"/>
              </a:ext>
            </a:extLst>
          </p:cNvPr>
          <p:cNvSpPr/>
          <p:nvPr/>
        </p:nvSpPr>
        <p:spPr>
          <a:xfrm>
            <a:off x="4165853" y="1623827"/>
            <a:ext cx="2786743" cy="2309021"/>
          </a:xfrm>
          <a:prstGeom prst="rect">
            <a:avLst/>
          </a:prstGeom>
        </p:spPr>
        <p:txBody>
          <a:bodyPr/>
          <a:lstStyle/>
          <a:p>
            <a:pPr lvl="0"/>
            <a:endParaRPr lang="en-PT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84BE8B-76B0-3266-D760-19249442E478}"/>
              </a:ext>
            </a:extLst>
          </p:cNvPr>
          <p:cNvGrpSpPr/>
          <p:nvPr/>
        </p:nvGrpSpPr>
        <p:grpSpPr>
          <a:xfrm>
            <a:off x="3507066" y="1894655"/>
            <a:ext cx="4794337" cy="4584893"/>
            <a:chOff x="5934134" y="1789110"/>
            <a:chExt cx="4794337" cy="4584893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4BFF007D-74BF-9AD4-C40B-98E0FFED3C6A}"/>
                </a:ext>
              </a:extLst>
            </p:cNvPr>
            <p:cNvSpPr/>
            <p:nvPr/>
          </p:nvSpPr>
          <p:spPr>
            <a:xfrm rot="5400000">
              <a:off x="5959607" y="1789111"/>
              <a:ext cx="2309021" cy="230902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63F184DB-744B-DA78-E396-E38A20B113A8}"/>
                </a:ext>
              </a:extLst>
            </p:cNvPr>
            <p:cNvSpPr/>
            <p:nvPr/>
          </p:nvSpPr>
          <p:spPr>
            <a:xfrm rot="16200000" flipH="1">
              <a:off x="8243155" y="1789110"/>
              <a:ext cx="2309021" cy="2309021"/>
            </a:xfrm>
            <a:prstGeom prst="teardrop">
              <a:avLst/>
            </a:prstGeom>
            <a:solidFill>
              <a:srgbClr val="EB62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1E5385AB-BCFA-D0AF-8CE0-4E279FE4F3B5}"/>
                </a:ext>
              </a:extLst>
            </p:cNvPr>
            <p:cNvSpPr/>
            <p:nvPr/>
          </p:nvSpPr>
          <p:spPr>
            <a:xfrm rot="16200000" flipV="1">
              <a:off x="5934134" y="4064982"/>
              <a:ext cx="2309021" cy="2309021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67FBBFD4-036D-ED7D-491B-E4CBC13E61B1}"/>
                </a:ext>
              </a:extLst>
            </p:cNvPr>
            <p:cNvSpPr/>
            <p:nvPr/>
          </p:nvSpPr>
          <p:spPr>
            <a:xfrm rot="5400000" flipH="1" flipV="1">
              <a:off x="8230419" y="4053105"/>
              <a:ext cx="2309021" cy="2309021"/>
            </a:xfrm>
            <a:prstGeom prst="teardrop">
              <a:avLst/>
            </a:prstGeom>
            <a:solidFill>
              <a:srgbClr val="201A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A9FDA37-E780-BAC0-8E84-62021A798164}"/>
                </a:ext>
              </a:extLst>
            </p:cNvPr>
            <p:cNvSpPr/>
            <p:nvPr/>
          </p:nvSpPr>
          <p:spPr>
            <a:xfrm>
              <a:off x="7213063" y="3024815"/>
              <a:ext cx="2053588" cy="1985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571677-56DB-B5BA-A629-319632FB686A}"/>
                </a:ext>
              </a:extLst>
            </p:cNvPr>
            <p:cNvSpPr txBox="1"/>
            <p:nvPr/>
          </p:nvSpPr>
          <p:spPr>
            <a:xfrm>
              <a:off x="6095711" y="2401895"/>
              <a:ext cx="20535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I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 n</a:t>
              </a:r>
              <a:r>
                <a:rPr lang="en-IE" sz="16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 involved yet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EBF26F-4439-8358-F585-D5AD02770930}"/>
                </a:ext>
              </a:extLst>
            </p:cNvPr>
            <p:cNvSpPr txBox="1"/>
            <p:nvPr/>
          </p:nvSpPr>
          <p:spPr>
            <a:xfrm>
              <a:off x="8374961" y="2217205"/>
              <a:ext cx="217721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endPara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I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Deloitte</a:t>
              </a:r>
            </a:p>
            <a:p>
              <a:pPr marL="285750" lvl="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IE" sz="16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Erasmus </a:t>
              </a:r>
              <a:r>
                <a:rPr lang="en-IE" sz="1600" b="0" i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Center</a:t>
              </a:r>
              <a:r>
                <a:rPr lang="en-IE" sz="16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Entrepreneurship</a:t>
              </a:r>
            </a:p>
            <a:p>
              <a:pPr lvl="0" algn="ctr"/>
              <a:endParaRPr lang="en-PT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3902E1-9907-FE8E-4FF8-1D3F6121C161}"/>
                </a:ext>
              </a:extLst>
            </p:cNvPr>
            <p:cNvSpPr txBox="1"/>
            <p:nvPr/>
          </p:nvSpPr>
          <p:spPr>
            <a:xfrm>
              <a:off x="8551256" y="5148992"/>
              <a:ext cx="21772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I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ABN AMRO</a:t>
              </a:r>
              <a:endParaRPr lang="en-PT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CE741A-9A60-A8BE-1D3F-3BAAC393AD23}"/>
                </a:ext>
              </a:extLst>
            </p:cNvPr>
            <p:cNvSpPr txBox="1"/>
            <p:nvPr/>
          </p:nvSpPr>
          <p:spPr>
            <a:xfrm>
              <a:off x="6049397" y="4706393"/>
              <a:ext cx="2053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Ministry of Economic Affairs</a:t>
              </a:r>
              <a:endParaRPr lang="en-PT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DCC64E-EF04-079B-10E6-7350F8A3EA82}"/>
                </a:ext>
              </a:extLst>
            </p:cNvPr>
            <p:cNvSpPr txBox="1"/>
            <p:nvPr/>
          </p:nvSpPr>
          <p:spPr>
            <a:xfrm>
              <a:off x="7330806" y="3195357"/>
              <a:ext cx="1899808" cy="1673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rgbClr val="9B2068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Code-V:</a:t>
              </a:r>
            </a:p>
            <a:p>
              <a:pPr marL="285750" indent="-285750">
                <a:lnSpc>
                  <a:spcPts val="2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B2068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Foundation</a:t>
              </a:r>
            </a:p>
            <a:p>
              <a:pPr marL="285750" indent="-285750">
                <a:lnSpc>
                  <a:spcPts val="2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B2068"/>
                  </a:solidFill>
                  <a:effectLst/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Council</a:t>
              </a:r>
            </a:p>
            <a:p>
              <a:pPr marL="285750" indent="-285750">
                <a:lnSpc>
                  <a:spcPts val="2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B2068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Panel</a:t>
              </a:r>
            </a:p>
            <a:p>
              <a:pPr marL="285750" indent="-285750">
                <a:lnSpc>
                  <a:spcPts val="2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B2068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Partners</a:t>
              </a:r>
            </a:p>
            <a:p>
              <a:pPr marL="285750" indent="-285750">
                <a:lnSpc>
                  <a:spcPts val="2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B2068"/>
                  </a:solidFill>
                  <a:effectLst/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Working Group</a:t>
              </a:r>
            </a:p>
          </p:txBody>
        </p:sp>
      </p:grp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ADD1CBC-140F-A3C1-0384-CF02FF9CEB91}"/>
              </a:ext>
            </a:extLst>
          </p:cNvPr>
          <p:cNvSpPr txBox="1">
            <a:spLocks/>
          </p:cNvSpPr>
          <p:nvPr/>
        </p:nvSpPr>
        <p:spPr>
          <a:xfrm>
            <a:off x="493071" y="2571997"/>
            <a:ext cx="2923344" cy="54291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FSP Regulator Anchor (s)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04737B-C2AF-B59C-28F7-80D1D8AC7D89}"/>
              </a:ext>
            </a:extLst>
          </p:cNvPr>
          <p:cNvSpPr txBox="1">
            <a:spLocks/>
          </p:cNvSpPr>
          <p:nvPr/>
        </p:nvSpPr>
        <p:spPr>
          <a:xfrm>
            <a:off x="8139396" y="2457666"/>
            <a:ext cx="2923344" cy="54291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Aggregator Anchor (s)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59A0DC2-4D79-1CB8-008C-AB542B0DCE77}"/>
              </a:ext>
            </a:extLst>
          </p:cNvPr>
          <p:cNvSpPr txBox="1">
            <a:spLocks/>
          </p:cNvSpPr>
          <p:nvPr/>
        </p:nvSpPr>
        <p:spPr>
          <a:xfrm>
            <a:off x="8139396" y="4362603"/>
            <a:ext cx="3149927" cy="54291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 FSP Anchor (s)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57E519B-DBA5-E12E-FF30-2F15D3D070F8}"/>
              </a:ext>
            </a:extLst>
          </p:cNvPr>
          <p:cNvSpPr txBox="1">
            <a:spLocks/>
          </p:cNvSpPr>
          <p:nvPr/>
        </p:nvSpPr>
        <p:spPr>
          <a:xfrm>
            <a:off x="206462" y="4402187"/>
            <a:ext cx="3149927" cy="54291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 Govt Anchor (s)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F9034-9FD8-55E0-67F5-E647D87293EC}"/>
              </a:ext>
            </a:extLst>
          </p:cNvPr>
          <p:cNvSpPr txBox="1"/>
          <p:nvPr/>
        </p:nvSpPr>
        <p:spPr>
          <a:xfrm>
            <a:off x="8542035" y="5069047"/>
            <a:ext cx="3335170" cy="15184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9B2068"/>
                </a:solidFill>
                <a:effectLst/>
                <a:latin typeface="Arial"/>
                <a:ea typeface="Meiryo"/>
                <a:cs typeface="Arial"/>
              </a:rPr>
              <a:t>Note: A fee is contributed from </a:t>
            </a:r>
            <a:r>
              <a:rPr lang="en-US" sz="1600" dirty="0">
                <a:solidFill>
                  <a:srgbClr val="9B2068"/>
                </a:solidFill>
                <a:latin typeface="Arial"/>
                <a:ea typeface="Meiryo"/>
                <a:cs typeface="Arial"/>
              </a:rPr>
              <a:t>Code V</a:t>
            </a:r>
            <a:r>
              <a:rPr lang="en-US" sz="1600" dirty="0">
                <a:solidFill>
                  <a:srgbClr val="9B2068"/>
                </a:solidFill>
                <a:effectLst/>
                <a:latin typeface="Arial"/>
                <a:ea typeface="Meiryo"/>
                <a:cs typeface="Arial"/>
              </a:rPr>
              <a:t> signatories to make this a professional and sustainable model (with </a:t>
            </a:r>
            <a:r>
              <a:rPr lang="en-US" sz="1600" dirty="0">
                <a:solidFill>
                  <a:srgbClr val="9B2068"/>
                </a:solidFill>
                <a:latin typeface="Arial"/>
                <a:ea typeface="Meiryo"/>
                <a:cs typeface="Arial"/>
              </a:rPr>
              <a:t>a</a:t>
            </a:r>
            <a:r>
              <a:rPr lang="en-US" sz="1600" dirty="0">
                <a:solidFill>
                  <a:srgbClr val="9B2068"/>
                </a:solidFill>
                <a:effectLst/>
                <a:latin typeface="Arial"/>
                <a:ea typeface="Meiryo"/>
                <a:cs typeface="Arial"/>
              </a:rPr>
              <a:t> project leader)</a:t>
            </a:r>
          </a:p>
        </p:txBody>
      </p:sp>
      <p:sp>
        <p:nvSpPr>
          <p:cNvPr id="16" name="Google Shape;1966;p72">
            <a:extLst>
              <a:ext uri="{FF2B5EF4-FFF2-40B4-BE49-F238E27FC236}">
                <a16:creationId xmlns:a16="http://schemas.microsoft.com/office/drawing/2014/main" id="{9256EC82-4508-0BBE-1FDA-ADDAFA01E174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474;p18">
            <a:extLst>
              <a:ext uri="{FF2B5EF4-FFF2-40B4-BE49-F238E27FC236}">
                <a16:creationId xmlns:a16="http://schemas.microsoft.com/office/drawing/2014/main" id="{4C38C389-D99F-9E63-37C7-D98AD061E643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Google Shape;476;p18">
            <a:extLst>
              <a:ext uri="{FF2B5EF4-FFF2-40B4-BE49-F238E27FC236}">
                <a16:creationId xmlns:a16="http://schemas.microsoft.com/office/drawing/2014/main" id="{088493C8-5F9E-B8D2-8919-FDEE8DA0461A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The Netherlands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E55B1-2F42-2C0E-EC6C-130DBC77E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5" y="0"/>
            <a:ext cx="1932426" cy="1138711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0F3BAD1-B749-25A7-D485-EB07B8046AAA}"/>
              </a:ext>
            </a:extLst>
          </p:cNvPr>
          <p:cNvSpPr txBox="1">
            <a:spLocks/>
          </p:cNvSpPr>
          <p:nvPr/>
        </p:nvSpPr>
        <p:spPr>
          <a:xfrm>
            <a:off x="731474" y="643133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</p:txBody>
      </p:sp>
      <p:sp>
        <p:nvSpPr>
          <p:cNvPr id="6" name="Google Shape;473;p18">
            <a:extLst>
              <a:ext uri="{FF2B5EF4-FFF2-40B4-BE49-F238E27FC236}">
                <a16:creationId xmlns:a16="http://schemas.microsoft.com/office/drawing/2014/main" id="{DD86FF75-321C-CFCA-DC88-98DB38AB6AE3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1" name="Google Shape;475;p18">
            <a:extLst>
              <a:ext uri="{FF2B5EF4-FFF2-40B4-BE49-F238E27FC236}">
                <a16:creationId xmlns:a16="http://schemas.microsoft.com/office/drawing/2014/main" id="{CB1E3582-2304-3B54-0411-5BA3D1D42164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9971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0E32"/>
          </a:solidFill>
          <a:ln w="25400" cap="flat" cmpd="sng">
            <a:solidFill>
              <a:srgbClr val="71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6" name="Google Shape;1936;p7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806" y="856530"/>
            <a:ext cx="2124602" cy="78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71"/>
          <p:cNvSpPr txBox="1"/>
          <p:nvPr/>
        </p:nvSpPr>
        <p:spPr>
          <a:xfrm>
            <a:off x="4319186" y="2963619"/>
            <a:ext cx="6800913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WE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Finance Code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D55063"/>
                </a:solidFill>
                <a:latin typeface="Arial"/>
                <a:ea typeface="Arial"/>
                <a:cs typeface="Arial"/>
                <a:sym typeface="Arial"/>
              </a:rPr>
              <a:t>Country Profile: United Kingdom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8" name="Google Shape;1938;p71" descr="A logo with text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1244" y="2394145"/>
            <a:ext cx="2225948" cy="232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71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3278" y="503884"/>
            <a:ext cx="2295642" cy="163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26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84C58D5-743F-F2EC-8711-F5ED252C28B1}"/>
              </a:ext>
            </a:extLst>
          </p:cNvPr>
          <p:cNvSpPr/>
          <p:nvPr/>
        </p:nvSpPr>
        <p:spPr>
          <a:xfrm>
            <a:off x="10486127" y="5872014"/>
            <a:ext cx="1735306" cy="48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900" b="0" i="0" u="none" strike="noStrike" kern="1200" cap="none" spc="0" normalizeH="0" baseline="0" noProof="0">
              <a:ln>
                <a:noFill/>
              </a:ln>
              <a:solidFill>
                <a:srgbClr val="0F234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54693E-76F8-3211-45C2-97B880E73713}"/>
              </a:ext>
            </a:extLst>
          </p:cNvPr>
          <p:cNvSpPr/>
          <p:nvPr/>
        </p:nvSpPr>
        <p:spPr>
          <a:xfrm>
            <a:off x="7359" y="4317737"/>
            <a:ext cx="11890963" cy="719065"/>
          </a:xfrm>
          <a:prstGeom prst="rect">
            <a:avLst/>
          </a:prstGeom>
          <a:solidFill>
            <a:srgbClr val="0F23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13845B-97A3-13A5-1C17-0383E5C1F0E4}"/>
              </a:ext>
            </a:extLst>
          </p:cNvPr>
          <p:cNvSpPr/>
          <p:nvPr/>
        </p:nvSpPr>
        <p:spPr>
          <a:xfrm>
            <a:off x="7359" y="2747658"/>
            <a:ext cx="11890963" cy="721845"/>
          </a:xfrm>
          <a:prstGeom prst="rect">
            <a:avLst/>
          </a:prstGeom>
          <a:solidFill>
            <a:srgbClr val="0F2341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E3ADFF-8A2A-50BB-A873-BB174211A4F7}"/>
              </a:ext>
            </a:extLst>
          </p:cNvPr>
          <p:cNvSpPr/>
          <p:nvPr/>
        </p:nvSpPr>
        <p:spPr>
          <a:xfrm>
            <a:off x="7359" y="1157025"/>
            <a:ext cx="11890963" cy="719065"/>
          </a:xfrm>
          <a:prstGeom prst="rect">
            <a:avLst/>
          </a:prstGeom>
          <a:solidFill>
            <a:srgbClr val="0F23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C7C859-EC1C-AFC4-8089-68A3E5B58340}"/>
              </a:ext>
            </a:extLst>
          </p:cNvPr>
          <p:cNvSpPr/>
          <p:nvPr/>
        </p:nvSpPr>
        <p:spPr>
          <a:xfrm>
            <a:off x="132405" y="5140210"/>
            <a:ext cx="2200212" cy="84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 &amp; Dutch Working Group + sub-working groups on:</a:t>
            </a:r>
          </a:p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data &amp; governance, 2) vision &amp; success, </a:t>
            </a:r>
          </a:p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validation and           4) fixing the system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DEC0AD-612C-87CC-059D-5C2C4820E072}"/>
              </a:ext>
            </a:extLst>
          </p:cNvPr>
          <p:cNvSpPr/>
          <p:nvPr/>
        </p:nvSpPr>
        <p:spPr>
          <a:xfrm>
            <a:off x="2550296" y="5149892"/>
            <a:ext cx="2475002" cy="84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National Coalition: mix of private, public and networking organisations + partners</a:t>
            </a:r>
          </a:p>
          <a:p>
            <a:pPr>
              <a:defRPr/>
            </a:pPr>
            <a:r>
              <a:rPr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 and then solve the problem!</a:t>
            </a:r>
          </a:p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and signing event on 12 December 2023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CEB31-BF70-ED6D-A4C5-A0EB4DFC4DD5}"/>
              </a:ext>
            </a:extLst>
          </p:cNvPr>
          <p:cNvSpPr/>
          <p:nvPr/>
        </p:nvSpPr>
        <p:spPr>
          <a:xfrm>
            <a:off x="9064706" y="5262402"/>
            <a:ext cx="2833616" cy="84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&amp; Accelerate Progress:</a:t>
            </a:r>
          </a:p>
          <a:p>
            <a:pPr>
              <a:defRPr/>
            </a:pP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 clear on what you </a:t>
            </a: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want from who</a:t>
            </a:r>
          </a:p>
          <a:p>
            <a:pPr>
              <a:defRPr/>
            </a:pP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C2328-F56C-033F-59A3-F85A5E27A7D6}"/>
              </a:ext>
            </a:extLst>
          </p:cNvPr>
          <p:cNvSpPr/>
          <p:nvPr/>
        </p:nvSpPr>
        <p:spPr>
          <a:xfrm>
            <a:off x="5214644" y="5226262"/>
            <a:ext cx="3533116" cy="84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for </a:t>
            </a:r>
            <a:b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</a:p>
          <a:p>
            <a:pPr>
              <a:defRPr/>
            </a:pP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lead!</a:t>
            </a:r>
          </a:p>
          <a:p>
            <a:pPr>
              <a:defRPr/>
            </a:pPr>
            <a:r>
              <a:rPr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are you asking from signatories? How to manage / </a:t>
            </a:r>
            <a:r>
              <a:rPr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for success?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452E69-7ED7-6CD7-B95B-2D9212410B09}"/>
              </a:ext>
            </a:extLst>
          </p:cNvPr>
          <p:cNvGrpSpPr/>
          <p:nvPr/>
        </p:nvGrpSpPr>
        <p:grpSpPr>
          <a:xfrm>
            <a:off x="2517004" y="977684"/>
            <a:ext cx="9639826" cy="4043346"/>
            <a:chOff x="1981203" y="1091748"/>
            <a:chExt cx="9831617" cy="415502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E4B32D0-6FA7-CBAA-EC4E-09351D330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1203" y="1091748"/>
              <a:ext cx="0" cy="415502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E0A53F9-EB5C-09AF-1258-7FE9424D40E5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3" y="5246774"/>
              <a:ext cx="983161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FE2B-A1AE-F3E9-D7CE-BC811118618E}"/>
              </a:ext>
            </a:extLst>
          </p:cNvPr>
          <p:cNvSpPr/>
          <p:nvPr/>
        </p:nvSpPr>
        <p:spPr>
          <a:xfrm>
            <a:off x="208589" y="1143028"/>
            <a:ext cx="2015987" cy="836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>
              <a:defRPr/>
            </a:pPr>
            <a:r>
              <a:rPr lang="en-GB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refine data collection, reporting and dissemination</a:t>
            </a:r>
            <a:endParaRPr lang="en-GB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249C11-EDA5-8862-8EB7-A90131CB4851}"/>
              </a:ext>
            </a:extLst>
          </p:cNvPr>
          <p:cNvSpPr/>
          <p:nvPr/>
        </p:nvSpPr>
        <p:spPr>
          <a:xfrm>
            <a:off x="208599" y="1917938"/>
            <a:ext cx="2015988" cy="84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>
              <a:defRPr/>
            </a:pPr>
            <a:r>
              <a:rPr lang="en-GB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the data pilot to all market players, produce market insights report</a:t>
            </a:r>
            <a:endParaRPr lang="en-GB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2E8B25-AFAC-0D25-C10B-DFFA51312DCA}"/>
              </a:ext>
            </a:extLst>
          </p:cNvPr>
          <p:cNvSpPr/>
          <p:nvPr/>
        </p:nvSpPr>
        <p:spPr>
          <a:xfrm>
            <a:off x="208609" y="2711073"/>
            <a:ext cx="2015988" cy="836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>
              <a:defRPr/>
            </a:pPr>
            <a:r>
              <a:rPr lang="en-GB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data collection and reporting</a:t>
            </a:r>
            <a:endParaRPr lang="en-GB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6FCB7-B0FB-5C11-9D0F-DD2AC23548D7}"/>
              </a:ext>
            </a:extLst>
          </p:cNvPr>
          <p:cNvSpPr/>
          <p:nvPr/>
        </p:nvSpPr>
        <p:spPr>
          <a:xfrm>
            <a:off x="128547" y="3499519"/>
            <a:ext cx="2265158" cy="836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on data aggregator, </a:t>
            </a:r>
            <a:b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&amp; reporting process, &amp; WMSME definition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CCE897-B2C1-CB52-8EB8-ED417598954E}"/>
              </a:ext>
            </a:extLst>
          </p:cNvPr>
          <p:cNvSpPr/>
          <p:nvPr/>
        </p:nvSpPr>
        <p:spPr>
          <a:xfrm>
            <a:off x="186447" y="4367321"/>
            <a:ext cx="2092129" cy="836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GB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WSME data ecosystem diagnostic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AA4CB8-2AD1-62EC-5A24-41C93CE0C214}"/>
              </a:ext>
            </a:extLst>
          </p:cNvPr>
          <p:cNvSpPr/>
          <p:nvPr/>
        </p:nvSpPr>
        <p:spPr>
          <a:xfrm>
            <a:off x="2721158" y="2749879"/>
            <a:ext cx="8992952" cy="72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5DF5DE-F13A-2D0A-2189-F338F969B56F}"/>
              </a:ext>
            </a:extLst>
          </p:cNvPr>
          <p:cNvSpPr/>
          <p:nvPr/>
        </p:nvSpPr>
        <p:spPr>
          <a:xfrm>
            <a:off x="2721158" y="4319958"/>
            <a:ext cx="8992953" cy="719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7EA224-C5A0-A432-2085-2AAA038DD41C}"/>
              </a:ext>
            </a:extLst>
          </p:cNvPr>
          <p:cNvSpPr/>
          <p:nvPr/>
        </p:nvSpPr>
        <p:spPr>
          <a:xfrm>
            <a:off x="2721158" y="3507131"/>
            <a:ext cx="8992952" cy="707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ABB5F0-3DED-A793-E232-7AE157C72562}"/>
              </a:ext>
            </a:extLst>
          </p:cNvPr>
          <p:cNvSpPr/>
          <p:nvPr/>
        </p:nvSpPr>
        <p:spPr>
          <a:xfrm>
            <a:off x="2721158" y="1913716"/>
            <a:ext cx="8992952" cy="730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F69385-4B16-335D-23EA-7B6D4919D155}"/>
              </a:ext>
            </a:extLst>
          </p:cNvPr>
          <p:cNvSpPr/>
          <p:nvPr/>
        </p:nvSpPr>
        <p:spPr>
          <a:xfrm>
            <a:off x="2721158" y="1159246"/>
            <a:ext cx="9063742" cy="719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241BCE-20AD-14D8-7F01-4472DA535E89}"/>
              </a:ext>
            </a:extLst>
          </p:cNvPr>
          <p:cNvSpPr txBox="1"/>
          <p:nvPr/>
        </p:nvSpPr>
        <p:spPr>
          <a:xfrm rot="16200000">
            <a:off x="1249428" y="2767603"/>
            <a:ext cx="2601738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WSME Data Journey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A8D2F3-E2CE-01A6-F61C-0DC134B45437}"/>
              </a:ext>
            </a:extLst>
          </p:cNvPr>
          <p:cNvSpPr txBox="1"/>
          <p:nvPr/>
        </p:nvSpPr>
        <p:spPr>
          <a:xfrm>
            <a:off x="4794282" y="4815799"/>
            <a:ext cx="4723650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Finance Code Coalition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3F28C-B174-B8A6-8890-CEFE0F722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6667"/>
          <a:stretch/>
        </p:blipFill>
        <p:spPr>
          <a:xfrm>
            <a:off x="8419385" y="3547506"/>
            <a:ext cx="702114" cy="702114"/>
          </a:xfrm>
          <a:prstGeom prst="ellipse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0CF007-F055-FBD1-F4FB-B913645BE8D6}"/>
              </a:ext>
            </a:extLst>
          </p:cNvPr>
          <p:cNvSpPr/>
          <p:nvPr/>
        </p:nvSpPr>
        <p:spPr>
          <a:xfrm>
            <a:off x="9033219" y="2747656"/>
            <a:ext cx="1893268" cy="7380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1AC437E-04A0-839B-380F-FC3987EFA1C2}"/>
              </a:ext>
            </a:extLst>
          </p:cNvPr>
          <p:cNvSpPr/>
          <p:nvPr/>
        </p:nvSpPr>
        <p:spPr>
          <a:xfrm>
            <a:off x="9842171" y="1959547"/>
            <a:ext cx="1893268" cy="7341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465289-6437-0A5E-E2AF-50040FC446C0}"/>
              </a:ext>
            </a:extLst>
          </p:cNvPr>
          <p:cNvSpPr/>
          <p:nvPr/>
        </p:nvSpPr>
        <p:spPr>
          <a:xfrm>
            <a:off x="10504247" y="1167208"/>
            <a:ext cx="1893268" cy="7341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966;p72">
            <a:extLst>
              <a:ext uri="{FF2B5EF4-FFF2-40B4-BE49-F238E27FC236}">
                <a16:creationId xmlns:a16="http://schemas.microsoft.com/office/drawing/2014/main" id="{3584E2F9-9779-92E6-A79A-2B67388933EE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Google Shape;474;p18">
            <a:extLst>
              <a:ext uri="{FF2B5EF4-FFF2-40B4-BE49-F238E27FC236}">
                <a16:creationId xmlns:a16="http://schemas.microsoft.com/office/drawing/2014/main" id="{C986EDF7-881B-C672-9DC2-A9895EBD6A24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476;p18">
            <a:extLst>
              <a:ext uri="{FF2B5EF4-FFF2-40B4-BE49-F238E27FC236}">
                <a16:creationId xmlns:a16="http://schemas.microsoft.com/office/drawing/2014/main" id="{3959E2E5-AC1F-6A95-F327-E87DC466BFEE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The Netherlands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9A77D8-8673-841C-8751-2C7A09D9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564" y="-25266"/>
            <a:ext cx="1932426" cy="1138711"/>
          </a:xfrm>
          <a:prstGeom prst="rect">
            <a:avLst/>
          </a:prstGeom>
        </p:spPr>
      </p:pic>
      <p:sp>
        <p:nvSpPr>
          <p:cNvPr id="7" name="Google Shape;473;p18">
            <a:extLst>
              <a:ext uri="{FF2B5EF4-FFF2-40B4-BE49-F238E27FC236}">
                <a16:creationId xmlns:a16="http://schemas.microsoft.com/office/drawing/2014/main" id="{2275022D-E7E6-3739-FC10-EEB347FED4A6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Google Shape;475;p18">
            <a:extLst>
              <a:ext uri="{FF2B5EF4-FFF2-40B4-BE49-F238E27FC236}">
                <a16:creationId xmlns:a16="http://schemas.microsoft.com/office/drawing/2014/main" id="{0FD473F5-1917-8FAF-FE86-B5448EA58084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7278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32565827-C281-58E8-FDC3-DAD11E54F45B}"/>
              </a:ext>
            </a:extLst>
          </p:cNvPr>
          <p:cNvGrpSpPr/>
          <p:nvPr/>
        </p:nvGrpSpPr>
        <p:grpSpPr>
          <a:xfrm>
            <a:off x="930480" y="1314736"/>
            <a:ext cx="11043216" cy="1702798"/>
            <a:chOff x="862220" y="1102843"/>
            <a:chExt cx="11043216" cy="193707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F43E537-BCE4-ADFD-2F75-10B2CB1BB932}"/>
                </a:ext>
              </a:extLst>
            </p:cNvPr>
            <p:cNvSpPr/>
            <p:nvPr/>
          </p:nvSpPr>
          <p:spPr>
            <a:xfrm>
              <a:off x="2263691" y="1135266"/>
              <a:ext cx="4215142" cy="1895682"/>
            </a:xfrm>
            <a:custGeom>
              <a:avLst/>
              <a:gdLst>
                <a:gd name="connsiteX0" fmla="*/ 0 w 5284381"/>
                <a:gd name="connsiteY0" fmla="*/ 10632 h 1860697"/>
                <a:gd name="connsiteX1" fmla="*/ 1775637 w 5284381"/>
                <a:gd name="connsiteY1" fmla="*/ 1860697 h 1860697"/>
                <a:gd name="connsiteX2" fmla="*/ 5284381 w 5284381"/>
                <a:gd name="connsiteY2" fmla="*/ 1860697 h 1860697"/>
                <a:gd name="connsiteX3" fmla="*/ 2296632 w 5284381"/>
                <a:gd name="connsiteY3" fmla="*/ 0 h 1860697"/>
                <a:gd name="connsiteX4" fmla="*/ 0 w 5284381"/>
                <a:gd name="connsiteY4" fmla="*/ 10632 h 18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4381" h="1860697">
                  <a:moveTo>
                    <a:pt x="0" y="10632"/>
                  </a:moveTo>
                  <a:lnTo>
                    <a:pt x="1775637" y="1860697"/>
                  </a:lnTo>
                  <a:lnTo>
                    <a:pt x="5284381" y="1860697"/>
                  </a:lnTo>
                  <a:lnTo>
                    <a:pt x="2296632" y="0"/>
                  </a:lnTo>
                  <a:lnTo>
                    <a:pt x="0" y="10632"/>
                  </a:lnTo>
                  <a:close/>
                </a:path>
              </a:pathLst>
            </a:custGeom>
            <a:solidFill>
              <a:srgbClr val="CFEAF1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D54A6D-2F82-4B38-3535-93B2532A3526}"/>
                </a:ext>
              </a:extLst>
            </p:cNvPr>
            <p:cNvSpPr/>
            <p:nvPr/>
          </p:nvSpPr>
          <p:spPr>
            <a:xfrm>
              <a:off x="4199649" y="1102843"/>
              <a:ext cx="5080221" cy="1910819"/>
            </a:xfrm>
            <a:custGeom>
              <a:avLst/>
              <a:gdLst>
                <a:gd name="connsiteX0" fmla="*/ 0 w 6368902"/>
                <a:gd name="connsiteY0" fmla="*/ 10632 h 1850065"/>
                <a:gd name="connsiteX1" fmla="*/ 2934586 w 6368902"/>
                <a:gd name="connsiteY1" fmla="*/ 1850065 h 1850065"/>
                <a:gd name="connsiteX2" fmla="*/ 6368902 w 6368902"/>
                <a:gd name="connsiteY2" fmla="*/ 1850065 h 1850065"/>
                <a:gd name="connsiteX3" fmla="*/ 2232837 w 6368902"/>
                <a:gd name="connsiteY3" fmla="*/ 0 h 1850065"/>
                <a:gd name="connsiteX4" fmla="*/ 0 w 6368902"/>
                <a:gd name="connsiteY4" fmla="*/ 10632 h 185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8902" h="1850065">
                  <a:moveTo>
                    <a:pt x="0" y="10632"/>
                  </a:moveTo>
                  <a:lnTo>
                    <a:pt x="2934586" y="1850065"/>
                  </a:lnTo>
                  <a:lnTo>
                    <a:pt x="6368902" y="1850065"/>
                  </a:lnTo>
                  <a:lnTo>
                    <a:pt x="2232837" y="0"/>
                  </a:lnTo>
                  <a:lnTo>
                    <a:pt x="0" y="10632"/>
                  </a:lnTo>
                  <a:close/>
                </a:path>
              </a:pathLst>
            </a:custGeom>
            <a:solidFill>
              <a:srgbClr val="FFCC96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96911A-2690-B6B7-2691-C5C91B932B55}"/>
                </a:ext>
              </a:extLst>
            </p:cNvPr>
            <p:cNvSpPr/>
            <p:nvPr/>
          </p:nvSpPr>
          <p:spPr>
            <a:xfrm>
              <a:off x="862220" y="1131156"/>
              <a:ext cx="2756380" cy="1892596"/>
            </a:xfrm>
            <a:custGeom>
              <a:avLst/>
              <a:gdLst>
                <a:gd name="connsiteX0" fmla="*/ 0 w 3455581"/>
                <a:gd name="connsiteY0" fmla="*/ 1892596 h 1892596"/>
                <a:gd name="connsiteX1" fmla="*/ 0 w 3455581"/>
                <a:gd name="connsiteY1" fmla="*/ 1892596 h 1892596"/>
                <a:gd name="connsiteX2" fmla="*/ 0 w 3455581"/>
                <a:gd name="connsiteY2" fmla="*/ 0 h 1892596"/>
                <a:gd name="connsiteX3" fmla="*/ 1648046 w 3455581"/>
                <a:gd name="connsiteY3" fmla="*/ 0 h 1892596"/>
                <a:gd name="connsiteX4" fmla="*/ 3455581 w 3455581"/>
                <a:gd name="connsiteY4" fmla="*/ 1881963 h 1892596"/>
                <a:gd name="connsiteX5" fmla="*/ 0 w 3455581"/>
                <a:gd name="connsiteY5" fmla="*/ 1892596 h 18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581" h="1892596">
                  <a:moveTo>
                    <a:pt x="0" y="1892596"/>
                  </a:moveTo>
                  <a:lnTo>
                    <a:pt x="0" y="1892596"/>
                  </a:lnTo>
                  <a:lnTo>
                    <a:pt x="0" y="0"/>
                  </a:lnTo>
                  <a:lnTo>
                    <a:pt x="1648046" y="0"/>
                  </a:lnTo>
                  <a:lnTo>
                    <a:pt x="3455581" y="1881963"/>
                  </a:lnTo>
                  <a:lnTo>
                    <a:pt x="0" y="1892596"/>
                  </a:lnTo>
                  <a:close/>
                </a:path>
              </a:pathLst>
            </a:custGeom>
            <a:solidFill>
              <a:srgbClr val="FCBF49">
                <a:lumMod val="20000"/>
                <a:lumOff val="80000"/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1A4144FA-0794-6796-6259-4DF59A5DE13E}"/>
                </a:ext>
              </a:extLst>
            </p:cNvPr>
            <p:cNvSpPr/>
            <p:nvPr/>
          </p:nvSpPr>
          <p:spPr>
            <a:xfrm>
              <a:off x="6052415" y="1126454"/>
              <a:ext cx="5853021" cy="1913467"/>
            </a:xfrm>
            <a:custGeom>
              <a:avLst/>
              <a:gdLst>
                <a:gd name="connsiteX0" fmla="*/ 0 w 5486400"/>
                <a:gd name="connsiteY0" fmla="*/ 0 h 1913467"/>
                <a:gd name="connsiteX1" fmla="*/ 3268133 w 5486400"/>
                <a:gd name="connsiteY1" fmla="*/ 1913467 h 1913467"/>
                <a:gd name="connsiteX2" fmla="*/ 5486400 w 5486400"/>
                <a:gd name="connsiteY2" fmla="*/ 1913467 h 1913467"/>
                <a:gd name="connsiteX3" fmla="*/ 1701800 w 5486400"/>
                <a:gd name="connsiteY3" fmla="*/ 8467 h 1913467"/>
                <a:gd name="connsiteX4" fmla="*/ 0 w 5486400"/>
                <a:gd name="connsiteY4" fmla="*/ 0 h 19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1913467">
                  <a:moveTo>
                    <a:pt x="0" y="0"/>
                  </a:moveTo>
                  <a:lnTo>
                    <a:pt x="3268133" y="1913467"/>
                  </a:lnTo>
                  <a:lnTo>
                    <a:pt x="5486400" y="1913467"/>
                  </a:lnTo>
                  <a:lnTo>
                    <a:pt x="1701800" y="8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ED1299A-2F5E-7531-54AF-2BACCBAF46F1}"/>
              </a:ext>
            </a:extLst>
          </p:cNvPr>
          <p:cNvSpPr/>
          <p:nvPr/>
        </p:nvSpPr>
        <p:spPr>
          <a:xfrm>
            <a:off x="11344275" y="2181225"/>
            <a:ext cx="629421" cy="1114311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3DA4B-9D49-E13E-EEDC-07AD93D87C9E}"/>
              </a:ext>
            </a:extLst>
          </p:cNvPr>
          <p:cNvSpPr/>
          <p:nvPr/>
        </p:nvSpPr>
        <p:spPr>
          <a:xfrm>
            <a:off x="862219" y="2457453"/>
            <a:ext cx="11023393" cy="3872422"/>
          </a:xfrm>
          <a:prstGeom prst="rect">
            <a:avLst/>
          </a:prstGeom>
          <a:solidFill>
            <a:srgbClr val="F1F1E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2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577515-C59C-66DC-C242-FC3B974AD604}"/>
              </a:ext>
            </a:extLst>
          </p:cNvPr>
          <p:cNvCxnSpPr>
            <a:cxnSpLocks/>
          </p:cNvCxnSpPr>
          <p:nvPr/>
        </p:nvCxnSpPr>
        <p:spPr>
          <a:xfrm>
            <a:off x="671720" y="2457452"/>
            <a:ext cx="0" cy="387242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2514D5-8ACC-8E1C-4B72-88C9417BAA3A}"/>
              </a:ext>
            </a:extLst>
          </p:cNvPr>
          <p:cNvGrpSpPr/>
          <p:nvPr/>
        </p:nvGrpSpPr>
        <p:grpSpPr>
          <a:xfrm>
            <a:off x="862219" y="1529488"/>
            <a:ext cx="7853327" cy="700362"/>
            <a:chOff x="1494440" y="2676624"/>
            <a:chExt cx="7853327" cy="700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D79CD2-3BA1-1AE5-8117-1F15C7A4152E}"/>
                </a:ext>
              </a:extLst>
            </p:cNvPr>
            <p:cNvSpPr/>
            <p:nvPr/>
          </p:nvSpPr>
          <p:spPr>
            <a:xfrm>
              <a:off x="1494440" y="2893979"/>
              <a:ext cx="2359009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Identify Public and </a:t>
              </a:r>
              <a:b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</a:b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Private Sector Anchors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5ADCE88-304B-5D6E-E609-35BBEDD0E5B1}"/>
                </a:ext>
              </a:extLst>
            </p:cNvPr>
            <p:cNvSpPr/>
            <p:nvPr/>
          </p:nvSpPr>
          <p:spPr>
            <a:xfrm>
              <a:off x="3560294" y="2693530"/>
              <a:ext cx="2096154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Build a </a:t>
              </a:r>
              <a:b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</a:b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National Coalition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FC002E-17D9-DD7B-A1AA-941A2A1C06EB}"/>
                </a:ext>
              </a:extLst>
            </p:cNvPr>
            <p:cNvSpPr/>
            <p:nvPr/>
          </p:nvSpPr>
          <p:spPr>
            <a:xfrm>
              <a:off x="5698942" y="2685292"/>
              <a:ext cx="1782138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Set up for Implementation</a:t>
              </a:r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2262F857-0545-6667-2EE7-44BDDAEBB15F}"/>
                </a:ext>
              </a:extLst>
            </p:cNvPr>
            <p:cNvSpPr/>
            <p:nvPr/>
          </p:nvSpPr>
          <p:spPr>
            <a:xfrm>
              <a:off x="7565629" y="2676624"/>
              <a:ext cx="1782138" cy="4830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Launch the </a:t>
              </a:r>
              <a:b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</a:b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F2341"/>
                  </a:solidFill>
                  <a:effectLst/>
                  <a:uLnTx/>
                  <a:uFillTx/>
                  <a:latin typeface="+mj-lt"/>
                  <a:ea typeface="+mn-ea"/>
                  <a:cs typeface="Helvetica" panose="020B0604020202020204" pitchFamily="34" charset="0"/>
                </a:rPr>
                <a:t>Code</a:t>
              </a:r>
            </a:p>
          </p:txBody>
        </p:sp>
      </p:grp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5891A43-207B-CF21-7B5B-9C125C557B3E}"/>
              </a:ext>
            </a:extLst>
          </p:cNvPr>
          <p:cNvCxnSpPr>
            <a:cxnSpLocks/>
          </p:cNvCxnSpPr>
          <p:nvPr/>
        </p:nvCxnSpPr>
        <p:spPr>
          <a:xfrm>
            <a:off x="398691" y="1341807"/>
            <a:ext cx="11486923" cy="0"/>
          </a:xfrm>
          <a:prstGeom prst="straightConnector1">
            <a:avLst/>
          </a:prstGeom>
          <a:noFill/>
          <a:ln w="57150" cap="flat" cmpd="sng" algn="ctr">
            <a:solidFill>
              <a:srgbClr val="FCBF49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030" name="Table 1029">
            <a:extLst>
              <a:ext uri="{FF2B5EF4-FFF2-40B4-BE49-F238E27FC236}">
                <a16:creationId xmlns:a16="http://schemas.microsoft.com/office/drawing/2014/main" id="{ABEA9EE7-F10E-6D86-6E76-EF860052952D}"/>
              </a:ext>
            </a:extLst>
          </p:cNvPr>
          <p:cNvGraphicFramePr>
            <a:graphicFrameLocks noGrp="1"/>
          </p:cNvGraphicFramePr>
          <p:nvPr/>
        </p:nvGraphicFramePr>
        <p:xfrm>
          <a:off x="930480" y="920814"/>
          <a:ext cx="89931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33">
                  <a:extLst>
                    <a:ext uri="{9D8B030D-6E8A-4147-A177-3AD203B41FA5}">
                      <a16:colId xmlns:a16="http://schemas.microsoft.com/office/drawing/2014/main" val="2516827952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1372069552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3781265372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659653471"/>
                    </a:ext>
                  </a:extLst>
                </a:gridCol>
                <a:gridCol w="1798633">
                  <a:extLst>
                    <a:ext uri="{9D8B030D-6E8A-4147-A177-3AD203B41FA5}">
                      <a16:colId xmlns:a16="http://schemas.microsoft.com/office/drawing/2014/main" val="1465709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II.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III.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IV.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V.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298572"/>
                  </a:ext>
                </a:extLst>
              </a:tr>
            </a:tbl>
          </a:graphicData>
        </a:graphic>
      </p:graphicFrame>
      <p:sp>
        <p:nvSpPr>
          <p:cNvPr id="6" name="Google Shape;950;p79">
            <a:extLst>
              <a:ext uri="{FF2B5EF4-FFF2-40B4-BE49-F238E27FC236}">
                <a16:creationId xmlns:a16="http://schemas.microsoft.com/office/drawing/2014/main" id="{5DE1403E-54AA-DC71-4636-BFC99809F0C6}"/>
              </a:ext>
            </a:extLst>
          </p:cNvPr>
          <p:cNvSpPr/>
          <p:nvPr/>
        </p:nvSpPr>
        <p:spPr>
          <a:xfrm>
            <a:off x="978104" y="2603823"/>
            <a:ext cx="2243123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Dutch Working Group + sub-working groups on</a:t>
            </a: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</a:pP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data &amp; governance, </a:t>
            </a:r>
            <a:endParaRPr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</a:pP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vision &amp; success, </a:t>
            </a:r>
            <a:endParaRPr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</a:pP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validation and       </a:t>
            </a:r>
            <a:endParaRPr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</a:pP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fixing the system</a:t>
            </a:r>
            <a:endParaRPr b="0" i="0" u="none" strike="noStrike" cap="none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951;p79">
            <a:extLst>
              <a:ext uri="{FF2B5EF4-FFF2-40B4-BE49-F238E27FC236}">
                <a16:creationId xmlns:a16="http://schemas.microsoft.com/office/drawing/2014/main" id="{A0774114-BA66-DAD0-50CA-BB476AA009A5}"/>
              </a:ext>
            </a:extLst>
          </p:cNvPr>
          <p:cNvSpPr/>
          <p:nvPr/>
        </p:nvSpPr>
        <p:spPr>
          <a:xfrm>
            <a:off x="3268853" y="2603823"/>
            <a:ext cx="2379484" cy="19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Mix of public, private and civil society sector</a:t>
            </a:r>
          </a:p>
          <a:p>
            <a:pPr marL="285750" indent="-28575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ABN AMRO Private Sector Anchor</a:t>
            </a:r>
          </a:p>
          <a:p>
            <a:pPr marL="285750" indent="-28575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75+ signatories</a:t>
            </a:r>
          </a:p>
        </p:txBody>
      </p:sp>
      <p:sp>
        <p:nvSpPr>
          <p:cNvPr id="9" name="Google Shape;953;p79">
            <a:extLst>
              <a:ext uri="{FF2B5EF4-FFF2-40B4-BE49-F238E27FC236}">
                <a16:creationId xmlns:a16="http://schemas.microsoft.com/office/drawing/2014/main" id="{4851F832-07AC-19FE-68A2-EA0E32AA2862}"/>
              </a:ext>
            </a:extLst>
          </p:cNvPr>
          <p:cNvSpPr/>
          <p:nvPr/>
        </p:nvSpPr>
        <p:spPr>
          <a:xfrm>
            <a:off x="5838835" y="2603823"/>
            <a:ext cx="2379485" cy="204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Project lead</a:t>
            </a:r>
            <a:endParaRPr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Formation of </a:t>
            </a:r>
            <a:r>
              <a:rPr lang="en-IE" b="1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Code-V</a:t>
            </a:r>
            <a:r>
              <a:rPr lang="en-IE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 Foundation to lead Code with signatories making financial contributions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Deloitte appointed as Data Aggregator</a:t>
            </a:r>
            <a:endParaRPr b="0" i="0" u="none" strike="noStrike" cap="none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2;p79">
            <a:extLst>
              <a:ext uri="{FF2B5EF4-FFF2-40B4-BE49-F238E27FC236}">
                <a16:creationId xmlns:a16="http://schemas.microsoft.com/office/drawing/2014/main" id="{CA722925-EB20-5BED-FA50-C7A26B7E52D6}"/>
              </a:ext>
            </a:extLst>
          </p:cNvPr>
          <p:cNvSpPr/>
          <p:nvPr/>
        </p:nvSpPr>
        <p:spPr>
          <a:xfrm>
            <a:off x="8280416" y="2603823"/>
            <a:ext cx="2379484" cy="7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Launch and signing event Dec 2023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0" u="none" strike="noStrike" cap="none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0" u="none" strike="noStrike" cap="none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1966;p72">
            <a:extLst>
              <a:ext uri="{FF2B5EF4-FFF2-40B4-BE49-F238E27FC236}">
                <a16:creationId xmlns:a16="http://schemas.microsoft.com/office/drawing/2014/main" id="{7DD513A9-D2BB-C466-3B23-841CE2DF7AE1}"/>
              </a:ext>
            </a:extLst>
          </p:cNvPr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74;p18">
            <a:extLst>
              <a:ext uri="{FF2B5EF4-FFF2-40B4-BE49-F238E27FC236}">
                <a16:creationId xmlns:a16="http://schemas.microsoft.com/office/drawing/2014/main" id="{7AA8A441-BD65-CECB-0B17-F3458DFF3F65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476;p18">
            <a:extLst>
              <a:ext uri="{FF2B5EF4-FFF2-40B4-BE49-F238E27FC236}">
                <a16:creationId xmlns:a16="http://schemas.microsoft.com/office/drawing/2014/main" id="{D279C7A6-69E7-A0E0-3285-B29BBF4EA0F7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+mj-lt"/>
                <a:ea typeface="Arial Black"/>
                <a:cs typeface="Arial" panose="020B0604020202020204" pitchFamily="34" charset="0"/>
                <a:sym typeface="Arial Black"/>
              </a:rPr>
              <a:t>Country Case: The Netherlands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+mj-lt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9D9628-6D0B-DA07-8226-83193B41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564" y="-25266"/>
            <a:ext cx="1932426" cy="1138711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A751C2B-8D96-0B5C-2F73-F2EE3F84FD2F}"/>
              </a:ext>
            </a:extLst>
          </p:cNvPr>
          <p:cNvSpPr txBox="1">
            <a:spLocks/>
          </p:cNvSpPr>
          <p:nvPr/>
        </p:nvSpPr>
        <p:spPr>
          <a:xfrm>
            <a:off x="731474" y="643133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</p:txBody>
      </p:sp>
      <p:sp>
        <p:nvSpPr>
          <p:cNvPr id="5" name="Google Shape;473;p18">
            <a:extLst>
              <a:ext uri="{FF2B5EF4-FFF2-40B4-BE49-F238E27FC236}">
                <a16:creationId xmlns:a16="http://schemas.microsoft.com/office/drawing/2014/main" id="{3E652718-FC71-89CD-E9BC-338AA1066C6A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Google Shape;475;p18">
            <a:extLst>
              <a:ext uri="{FF2B5EF4-FFF2-40B4-BE49-F238E27FC236}">
                <a16:creationId xmlns:a16="http://schemas.microsoft.com/office/drawing/2014/main" id="{F5F4EE2B-DA3C-5D85-D1BD-158F3A0688CE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21412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19"/>
          <p:cNvSpPr/>
          <p:nvPr/>
        </p:nvSpPr>
        <p:spPr>
          <a:xfrm>
            <a:off x="0" y="6150"/>
            <a:ext cx="12192000" cy="6858000"/>
          </a:xfrm>
          <a:prstGeom prst="rect">
            <a:avLst/>
          </a:prstGeom>
          <a:solidFill>
            <a:srgbClr val="170E32"/>
          </a:solidFill>
          <a:ln w="25400" cap="flat" cmpd="sng">
            <a:solidFill>
              <a:srgbClr val="71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4" name="Google Shape;2304;p11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806" y="856530"/>
            <a:ext cx="2124602" cy="787353"/>
          </a:xfrm>
          <a:prstGeom prst="rect">
            <a:avLst/>
          </a:prstGeom>
          <a:noFill/>
          <a:ln>
            <a:noFill/>
          </a:ln>
        </p:spPr>
      </p:pic>
      <p:sp>
        <p:nvSpPr>
          <p:cNvPr id="2305" name="Google Shape;2305;p119"/>
          <p:cNvSpPr txBox="1"/>
          <p:nvPr/>
        </p:nvSpPr>
        <p:spPr>
          <a:xfrm>
            <a:off x="4319186" y="2963619"/>
            <a:ext cx="6800913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WE Finance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D550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Tools and Resources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6" name="Google Shape;2306;p119" descr="A logo with text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1244" y="2394145"/>
            <a:ext cx="2225948" cy="232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119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3278" y="503884"/>
            <a:ext cx="2295642" cy="163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8" name="Google Shape;2308;p119"/>
          <p:cNvSpPr txBox="1"/>
          <p:nvPr/>
        </p:nvSpPr>
        <p:spPr>
          <a:xfrm>
            <a:off x="5550758" y="6001470"/>
            <a:ext cx="6105292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C6359"/>
              </a:buClr>
              <a:buSzPts val="1800"/>
              <a:buFont typeface="Helvetica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63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August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120"/>
          <p:cNvGrpSpPr/>
          <p:nvPr/>
        </p:nvGrpSpPr>
        <p:grpSpPr>
          <a:xfrm>
            <a:off x="385010" y="-36553"/>
            <a:ext cx="11150515" cy="733118"/>
            <a:chOff x="385010" y="-36553"/>
            <a:chExt cx="11150515" cy="733118"/>
          </a:xfrm>
        </p:grpSpPr>
        <p:cxnSp>
          <p:nvCxnSpPr>
            <p:cNvPr id="2315" name="Google Shape;2315;p120"/>
            <p:cNvCxnSpPr/>
            <p:nvPr/>
          </p:nvCxnSpPr>
          <p:spPr>
            <a:xfrm flipH="1">
              <a:off x="565645" y="-36553"/>
              <a:ext cx="9669" cy="733118"/>
            </a:xfrm>
            <a:prstGeom prst="straightConnector1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17" name="Google Shape;2317;p120"/>
            <p:cNvSpPr txBox="1"/>
            <p:nvPr/>
          </p:nvSpPr>
          <p:spPr>
            <a:xfrm>
              <a:off x="385010" y="221196"/>
              <a:ext cx="1115051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46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D55063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Tools and Resources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D550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8" name="Google Shape;2318;p120"/>
          <p:cNvSpPr txBox="1"/>
          <p:nvPr/>
        </p:nvSpPr>
        <p:spPr>
          <a:xfrm>
            <a:off x="4060931" y="1670018"/>
            <a:ext cx="6726132" cy="453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Finance Code Pitch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Finance Code Brochure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Toolkit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Finance Briefing Note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Code Sample Public Declaration of Intent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FSP Commitment Letter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Ecosystem Commitment Letter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of Champions Information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 Partner Guide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| 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Kick-off Presentation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Source: https://</a:t>
            </a:r>
            <a:r>
              <a:rPr lang="en-US" sz="2000" dirty="0">
                <a:solidFill>
                  <a:srgbClr val="3F3F3F"/>
                </a:solidFill>
              </a:rPr>
              <a:t>www.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we-fi.org/we-finance-code</a:t>
            </a:r>
            <a:r>
              <a:rPr lang="en-US" sz="2000" dirty="0">
                <a:solidFill>
                  <a:srgbClr val="3F3F3F"/>
                </a:solidFill>
              </a:rPr>
              <a:t>/resources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030"/>
              </a:buClr>
              <a:buSzPts val="1867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9" name="Google Shape;2319;p120" descr="A purple and white 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474" y="3429000"/>
            <a:ext cx="2431303" cy="8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E47AA84-A228-DB1A-0A7A-E7A8E4AE423A}"/>
              </a:ext>
            </a:extLst>
          </p:cNvPr>
          <p:cNvSpPr txBox="1">
            <a:spLocks/>
          </p:cNvSpPr>
          <p:nvPr/>
        </p:nvSpPr>
        <p:spPr>
          <a:xfrm>
            <a:off x="731474" y="6431332"/>
            <a:ext cx="52197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78"/>
          <p:cNvSpPr/>
          <p:nvPr/>
        </p:nvSpPr>
        <p:spPr>
          <a:xfrm>
            <a:off x="180528" y="1179221"/>
            <a:ext cx="3545652" cy="527530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4913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1" name="Google Shape;1771;p78"/>
          <p:cNvSpPr txBox="1"/>
          <p:nvPr/>
        </p:nvSpPr>
        <p:spPr>
          <a:xfrm>
            <a:off x="1776118" y="1285515"/>
            <a:ext cx="2054508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C0C0C"/>
                </a:solidFill>
                <a:latin typeface="+mn-lt"/>
                <a:ea typeface="Helvetica Neue"/>
                <a:cs typeface="Helvetica Neue"/>
                <a:sym typeface="Helvetica Neue"/>
              </a:rPr>
              <a:t>Rose Review (2019)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UK Treasury commissioned Alison Rose, CEO of NatWest, to assess barriers facing women entrepreneurs and how to overcome them.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772" name="Google Shape;177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37" y="1318474"/>
            <a:ext cx="1349113" cy="185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3" name="Google Shape;1773;p78"/>
          <p:cNvSpPr txBox="1"/>
          <p:nvPr/>
        </p:nvSpPr>
        <p:spPr>
          <a:xfrm>
            <a:off x="307126" y="3176707"/>
            <a:ext cx="3412050" cy="31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Conclusions: </a:t>
            </a: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Up to £250 billion of new value could be created if women started and scaled new businesses at the same rate as men.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The biggest opportunities to help women entrepreneurs along the financing funnel fall into three areas: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Access to finance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Family care support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Making entrepreneurship more accessible through mentors/networks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1400" b="1" i="1" u="none" strike="noStrike" cap="none" dirty="0">
                <a:solidFill>
                  <a:srgbClr val="ED7D31"/>
                </a:solidFill>
                <a:latin typeface="+mn-lt"/>
                <a:ea typeface="Helvetica Neue"/>
                <a:cs typeface="Helvetica Neue"/>
                <a:sym typeface="Helvetica Neue"/>
              </a:rPr>
              <a:t>Investing in Women Code </a:t>
            </a:r>
            <a:r>
              <a:rPr lang="en-US" sz="1400" b="1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was one of eight recommendations.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78"/>
          <p:cNvSpPr/>
          <p:nvPr/>
        </p:nvSpPr>
        <p:spPr>
          <a:xfrm>
            <a:off x="4038625" y="1179221"/>
            <a:ext cx="3748519" cy="527530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4913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5" name="Google Shape;1775;p78"/>
          <p:cNvSpPr txBox="1"/>
          <p:nvPr/>
        </p:nvSpPr>
        <p:spPr>
          <a:xfrm>
            <a:off x="4150074" y="1285515"/>
            <a:ext cx="3748519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C0C0C"/>
              </a:buClr>
              <a:buSzPts val="1400"/>
            </a:pPr>
            <a:r>
              <a:rPr lang="en-US" b="1" dirty="0">
                <a:solidFill>
                  <a:srgbClr val="0C0C0C"/>
                </a:solidFill>
                <a:latin typeface="+mn-lt"/>
                <a:ea typeface="Helvetica Neue"/>
                <a:cs typeface="Helvetica Neue"/>
                <a:sym typeface="Helvetica Neue"/>
              </a:rPr>
              <a:t>Investing In</a:t>
            </a:r>
            <a:r>
              <a:rPr lang="en-US" sz="1400" b="1" i="0" u="none" strike="noStrike" cap="none" dirty="0">
                <a:solidFill>
                  <a:srgbClr val="0C0C0C"/>
                </a:solidFill>
                <a:latin typeface="+mn-lt"/>
                <a:ea typeface="Helvetica Neue"/>
                <a:cs typeface="Helvetica Neue"/>
                <a:sym typeface="Helvetica Neue"/>
              </a:rPr>
              <a:t> Women Code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The Code is a voluntary public-private partnership between the ‘Code Partners’: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Government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Finance providers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Three trade associations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The UK’s national development bank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Launched in July 2019, the Code aims to increase the finance provided to women-led businesses including debt finance (loans and overdrafts) and equity (early-stage Angel investment to venture &amp; growth capital).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Code Signatories make three commitments: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AutoNum type="arabicPeriod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Designate a responsible member of the senior management team to Champion  entrepreneurs’ access to finance;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AutoNum type="arabicPeriod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Collect and report data;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AutoNum type="arabicPeriod"/>
            </a:pPr>
            <a:r>
              <a:rPr lang="en-US" sz="1400" b="0" i="0" u="none" strike="noStrike" cap="none" dirty="0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Adopt internal practices that aim to improve female entrepreneurs’ access to the tools, resources and finance and review these annually.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55565A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6" name="Google Shape;1776;p78"/>
          <p:cNvSpPr/>
          <p:nvPr/>
        </p:nvSpPr>
        <p:spPr>
          <a:xfrm>
            <a:off x="8085286" y="1179221"/>
            <a:ext cx="3625644" cy="527530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4913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7" name="Google Shape;1777;p78"/>
          <p:cNvSpPr txBox="1"/>
          <p:nvPr/>
        </p:nvSpPr>
        <p:spPr>
          <a:xfrm>
            <a:off x="8246609" y="1285515"/>
            <a:ext cx="3545652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C0C0C"/>
                </a:solidFill>
                <a:latin typeface="+mn-lt"/>
                <a:ea typeface="Helvetica Neue"/>
                <a:cs typeface="Helvetica Neue"/>
                <a:sym typeface="Helvetica Neue"/>
              </a:rPr>
              <a:t>Results to date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UK Code Signatories: </a:t>
            </a:r>
            <a:r>
              <a:rPr lang="en-US" sz="1400" b="0" i="0" u="none" strike="noStrike" cap="none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12 Champions have grown to 160 FIs (18 lenders, 30 angel investors, 105 venture and growth investors) representing GBP1 trillion AUM.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778" name="Google Shape;1778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1824" y="5251282"/>
            <a:ext cx="1540803" cy="1058879"/>
          </a:xfrm>
          <a:prstGeom prst="rect">
            <a:avLst/>
          </a:prstGeom>
          <a:noFill/>
          <a:ln w="9525" cap="flat" cmpd="sng">
            <a:solidFill>
              <a:srgbClr val="49134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9" name="Google Shape;1779;p78"/>
          <p:cNvPicPr preferRelativeResize="0"/>
          <p:nvPr/>
        </p:nvPicPr>
        <p:blipFill rotWithShape="1">
          <a:blip r:embed="rId5">
            <a:alphaModFix/>
          </a:blip>
          <a:srcRect l="2252" t="36425" r="54016" b="17193"/>
          <a:stretch/>
        </p:blipFill>
        <p:spPr>
          <a:xfrm>
            <a:off x="8211038" y="2564545"/>
            <a:ext cx="3414784" cy="20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78"/>
          <p:cNvSpPr/>
          <p:nvPr/>
        </p:nvSpPr>
        <p:spPr>
          <a:xfrm rot="5400000">
            <a:off x="2697769" y="3766910"/>
            <a:ext cx="2366869" cy="2953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6A1C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1" name="Google Shape;1781;p78"/>
          <p:cNvSpPr/>
          <p:nvPr/>
        </p:nvSpPr>
        <p:spPr>
          <a:xfrm rot="5400000">
            <a:off x="6752747" y="3765565"/>
            <a:ext cx="2366870" cy="29807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6A1C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2" name="Google Shape;1782;p78"/>
          <p:cNvSpPr txBox="1"/>
          <p:nvPr/>
        </p:nvSpPr>
        <p:spPr>
          <a:xfrm>
            <a:off x="8180584" y="4671096"/>
            <a:ext cx="35775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The Code partners have worked together with Signatories to share the aggregate</a:t>
            </a:r>
            <a:endParaRPr sz="1400" b="0" i="0" u="none" strike="noStrike" cap="none">
              <a:solidFill>
                <a:srgbClr val="55565A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3" name="Google Shape;1783;p78"/>
          <p:cNvSpPr txBox="1"/>
          <p:nvPr/>
        </p:nvSpPr>
        <p:spPr>
          <a:xfrm>
            <a:off x="8196735" y="5098037"/>
            <a:ext cx="19557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55565A"/>
                </a:solidFill>
                <a:latin typeface="+mn-lt"/>
                <a:ea typeface="Helvetica Neue"/>
                <a:cs typeface="Helvetica Neue"/>
                <a:sym typeface="Helvetica Neue"/>
              </a:rPr>
              <a:t>data, generate insights and share best practices both through the Annual Reports and regular meetings.</a:t>
            </a:r>
            <a:endParaRPr sz="1400" b="0" i="0" u="none" strike="noStrike" cap="none">
              <a:solidFill>
                <a:srgbClr val="55565A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4" name="Google Shape;1784;p78"/>
          <p:cNvSpPr txBox="1"/>
          <p:nvPr/>
        </p:nvSpPr>
        <p:spPr>
          <a:xfrm>
            <a:off x="2803372" y="6415865"/>
            <a:ext cx="1232064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more information see:  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Review of Female Entrepreneurship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 report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Investing in Women Code</a:t>
            </a:r>
            <a:r>
              <a:rPr lang="en-US" sz="12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b="0" i="1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 report</a:t>
            </a:r>
            <a:endParaRPr sz="11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C0D245EF-FCFC-0045-93EB-C88D14DE33D2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76;p18">
            <a:extLst>
              <a:ext uri="{FF2B5EF4-FFF2-40B4-BE49-F238E27FC236}">
                <a16:creationId xmlns:a16="http://schemas.microsoft.com/office/drawing/2014/main" id="{6EC88FC4-479B-3DFD-4A79-579943D2D743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UK Investing in Women Code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1A479-FD31-51E4-9C62-9864B1358460}"/>
              </a:ext>
            </a:extLst>
          </p:cNvPr>
          <p:cNvSpPr txBox="1"/>
          <p:nvPr/>
        </p:nvSpPr>
        <p:spPr>
          <a:xfrm>
            <a:off x="-859536" y="-5120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1FA4BA50-0054-85F0-099B-07F8F25A97E4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Google Shape;475;p18">
            <a:extLst>
              <a:ext uri="{FF2B5EF4-FFF2-40B4-BE49-F238E27FC236}">
                <a16:creationId xmlns:a16="http://schemas.microsoft.com/office/drawing/2014/main" id="{C0E4049A-37A1-3C20-27DF-4058D7800E57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79"/>
          <p:cNvSpPr txBox="1">
            <a:spLocks noGrp="1"/>
          </p:cNvSpPr>
          <p:nvPr>
            <p:ph type="body" idx="1"/>
          </p:nvPr>
        </p:nvSpPr>
        <p:spPr>
          <a:xfrm>
            <a:off x="249309" y="1290189"/>
            <a:ext cx="11637891" cy="368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42595" indent="-360045"/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US" sz="2000" dirty="0">
                <a:solidFill>
                  <a:schemeClr val="dk2"/>
                </a:solidFill>
              </a:rPr>
              <a:t>250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signatories to the Code </a:t>
            </a:r>
            <a:r>
              <a:rPr lang="en-US" sz="2000" dirty="0">
                <a:solidFill>
                  <a:schemeClr val="dk2"/>
                </a:solidFill>
              </a:rPr>
              <a:t>(</a:t>
            </a:r>
            <a:r>
              <a:rPr lang="en-US" sz="2000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Annual Report</a:t>
            </a:r>
            <a:r>
              <a:rPr lang="en-US" sz="2000" dirty="0">
                <a:solidFill>
                  <a:schemeClr val="dk2"/>
                </a:solidFill>
              </a:rPr>
              <a:t>)</a:t>
            </a:r>
            <a:endParaRPr lang="en-US" sz="1850" dirty="0">
              <a:solidFill>
                <a:schemeClr val="dk2"/>
              </a:solidFill>
            </a:endParaRPr>
          </a:p>
          <a:p>
            <a:pPr marL="442595" indent="-360045"/>
            <a:r>
              <a:rPr lang="en-US" sz="2000" dirty="0">
                <a:solidFill>
                  <a:schemeClr val="dk2"/>
                </a:solidFill>
              </a:rPr>
              <a:t>Code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Signatories commit to:</a:t>
            </a:r>
            <a:endParaRPr lang="en-US" sz="1850" dirty="0">
              <a:solidFill>
                <a:schemeClr val="dk2"/>
              </a:solidFill>
            </a:endParaRPr>
          </a:p>
          <a:p>
            <a:pPr marL="1356995" lvl="1" indent="-53911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Improving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female entrepreneurs’ access to tools, resources and finance</a:t>
            </a:r>
            <a:endParaRPr dirty="0">
              <a:solidFill>
                <a:schemeClr val="dk2"/>
              </a:solidFill>
            </a:endParaRPr>
          </a:p>
          <a:p>
            <a:pPr marL="1356995" lvl="1" indent="-53911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Having a 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nominated member 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the senior leadership team responsible for supporting equality in all its interactions with entrepreneurs</a:t>
            </a:r>
            <a:endParaRPr dirty="0">
              <a:solidFill>
                <a:schemeClr val="dk2"/>
              </a:solidFill>
            </a:endParaRPr>
          </a:p>
          <a:p>
            <a:pPr marL="1356995" lvl="1" indent="-53911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Sharing aggregated data 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HM Treasury on investments made to female-led, male-led and mixed-gender led teams</a:t>
            </a:r>
            <a:endParaRPr dirty="0">
              <a:solidFill>
                <a:schemeClr val="dk2"/>
              </a:solidFill>
            </a:endParaRPr>
          </a:p>
          <a:p>
            <a:pPr marL="1356995" lvl="1" indent="-53911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Adopting 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internal practices 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which aim to improve the potential for female entrepreneurs to successfully access the tools, resources, investment and finance they need to build and grow their business</a:t>
            </a:r>
            <a:endParaRPr dirty="0">
              <a:solidFill>
                <a:schemeClr val="dk2"/>
              </a:solidFill>
            </a:endParaRPr>
          </a:p>
          <a:p>
            <a:pPr marL="442595" lvl="0" indent="-360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is reported to industry associations, who in turn report to HM Treasury </a:t>
            </a:r>
            <a:endParaRPr dirty="0">
              <a:solidFill>
                <a:schemeClr val="dk2"/>
              </a:solidFill>
            </a:endParaRPr>
          </a:p>
          <a:p>
            <a:pPr marL="899795" lvl="0" indent="-4210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2133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2133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2133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2133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1600">
              <a:solidFill>
                <a:schemeClr val="dk2"/>
              </a:solidFill>
            </a:endParaRPr>
          </a:p>
        </p:txBody>
      </p:sp>
      <p:pic>
        <p:nvPicPr>
          <p:cNvPr id="1802" name="Google Shape;1802;p79" descr="Growth Finance Awards |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5429" y="4978949"/>
            <a:ext cx="2110883" cy="13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4351" y="5204164"/>
            <a:ext cx="2195272" cy="81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79" descr="Growth Finance Awards |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2118" y="5208328"/>
            <a:ext cx="2195272" cy="836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5" name="Google Shape;1805;p79"/>
          <p:cNvSpPr txBox="1"/>
          <p:nvPr/>
        </p:nvSpPr>
        <p:spPr>
          <a:xfrm>
            <a:off x="581989" y="5136862"/>
            <a:ext cx="11637891" cy="67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6" name="Google Shape;1806;p79"/>
          <p:cNvGrpSpPr/>
          <p:nvPr/>
        </p:nvGrpSpPr>
        <p:grpSpPr>
          <a:xfrm>
            <a:off x="1968005" y="5037220"/>
            <a:ext cx="1086074" cy="1244854"/>
            <a:chOff x="9256672" y="341978"/>
            <a:chExt cx="2365712" cy="2571478"/>
          </a:xfrm>
        </p:grpSpPr>
        <p:pic>
          <p:nvPicPr>
            <p:cNvPr id="1807" name="Google Shape;1807;p79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8352" t="33415" r="49905" b="33692"/>
            <a:stretch/>
          </p:blipFill>
          <p:spPr>
            <a:xfrm>
              <a:off x="9256672" y="341978"/>
              <a:ext cx="2365712" cy="1315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8" name="Google Shape;1808;p79"/>
            <p:cNvPicPr preferRelativeResize="0"/>
            <p:nvPr/>
          </p:nvPicPr>
          <p:blipFill rotWithShape="1">
            <a:blip r:embed="rId8">
              <a:alphaModFix/>
            </a:blip>
            <a:srcRect l="50000" r="-65"/>
            <a:stretch/>
          </p:blipFill>
          <p:spPr>
            <a:xfrm>
              <a:off x="9256672" y="1602701"/>
              <a:ext cx="2365712" cy="13107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7" name="Google Shape;1817;p79"/>
          <p:cNvSpPr txBox="1"/>
          <p:nvPr/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7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79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0A1B5128-1060-FCAE-D98E-76D6B410765D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76;p18">
            <a:extLst>
              <a:ext uri="{FF2B5EF4-FFF2-40B4-BE49-F238E27FC236}">
                <a16:creationId xmlns:a16="http://schemas.microsoft.com/office/drawing/2014/main" id="{12FC1ACC-A19F-5F83-884C-2A3C72F56DD6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UK Investing in Women Code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BF183-8830-B338-6321-E7B72F23BD73}"/>
              </a:ext>
            </a:extLst>
          </p:cNvPr>
          <p:cNvSpPr txBox="1"/>
          <p:nvPr/>
        </p:nvSpPr>
        <p:spPr>
          <a:xfrm>
            <a:off x="-859536" y="-5120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FBFE0AD-84CA-9EAD-CED6-733F4C436A0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8598" y="6492875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578BB62C-A692-2697-2C23-AC17F4D93BD4}"/>
              </a:ext>
            </a:extLst>
          </p:cNvPr>
          <p:cNvSpPr txBox="1"/>
          <p:nvPr/>
        </p:nvSpPr>
        <p:spPr>
          <a:xfrm>
            <a:off x="0" y="269163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Google Shape;475;p18">
            <a:extLst>
              <a:ext uri="{FF2B5EF4-FFF2-40B4-BE49-F238E27FC236}">
                <a16:creationId xmlns:a16="http://schemas.microsoft.com/office/drawing/2014/main" id="{A60CA364-A662-8375-3B2D-A68BFF2F5B45}"/>
              </a:ext>
            </a:extLst>
          </p:cNvPr>
          <p:cNvCxnSpPr/>
          <p:nvPr/>
        </p:nvCxnSpPr>
        <p:spPr>
          <a:xfrm>
            <a:off x="538039" y="-154547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80"/>
          <p:cNvSpPr txBox="1">
            <a:spLocks noGrp="1"/>
          </p:cNvSpPr>
          <p:nvPr>
            <p:ph type="body" idx="1"/>
          </p:nvPr>
        </p:nvSpPr>
        <p:spPr>
          <a:xfrm>
            <a:off x="597349" y="1505219"/>
            <a:ext cx="8904380" cy="11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47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rPr lang="en-US" sz="1600" b="1">
                <a:solidFill>
                  <a:schemeClr val="dk2"/>
                </a:solidFill>
              </a:rPr>
              <a:t>The Investing in Women Code was published in April 2021 and highlighted: </a:t>
            </a:r>
            <a:endParaRPr/>
          </a:p>
          <a:p>
            <a:pPr marL="742950" lvl="1" indent="-28575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</a:rPr>
              <a:t>the positive signs of change for female founders, </a:t>
            </a:r>
            <a:endParaRPr/>
          </a:p>
          <a:p>
            <a:pPr marL="742950" lvl="1" indent="-28575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</a:rPr>
              <a:t>considerable challenges in securing funding remain.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1826" name="Google Shape;1826;p80"/>
          <p:cNvSpPr txBox="1"/>
          <p:nvPr/>
        </p:nvSpPr>
        <p:spPr>
          <a:xfrm>
            <a:off x="538039" y="2807757"/>
            <a:ext cx="7333498" cy="308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42902" marR="0" lvl="0" indent="-360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 of the code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091" marR="0" lvl="0" indent="-539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Analysis of the data reveals that women-led businesses (WLB) are as likely as male-led businesses (MLB) to receive the finance they need to start up, invest and grow.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091" marR="0" lvl="0" indent="-539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However, there are disparities between WLBs and MLBs in terms of the overall number of applications made and the amount of finance applied for.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091" marR="0" lvl="0" indent="-539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WLBs are both less likely to apply for finance and more likely to apply for a lower amount of finance than MLBs.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091" marR="0" lvl="0" indent="-539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Access to finance remains the single biggest opportunity for female entrepreneurs in the 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091" marR="0" lvl="0" indent="-450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02" marR="0" lvl="0" indent="-360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02" marR="0" lvl="0" indent="-360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91" marR="0" lvl="0" indent="-241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7" name="Google Shape;1827;p80"/>
          <p:cNvGrpSpPr/>
          <p:nvPr/>
        </p:nvGrpSpPr>
        <p:grpSpPr>
          <a:xfrm>
            <a:off x="6941988" y="5058928"/>
            <a:ext cx="861420" cy="874594"/>
            <a:chOff x="9256672" y="341978"/>
            <a:chExt cx="2365712" cy="2571478"/>
          </a:xfrm>
        </p:grpSpPr>
        <p:pic>
          <p:nvPicPr>
            <p:cNvPr id="1828" name="Google Shape;1828;p80" descr="Logo, company nam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8352" t="33415" r="49905" b="33692"/>
            <a:stretch/>
          </p:blipFill>
          <p:spPr>
            <a:xfrm>
              <a:off x="9256672" y="341978"/>
              <a:ext cx="2365712" cy="1315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9" name="Google Shape;1829;p80"/>
            <p:cNvPicPr preferRelativeResize="0"/>
            <p:nvPr/>
          </p:nvPicPr>
          <p:blipFill rotWithShape="1">
            <a:blip r:embed="rId4">
              <a:alphaModFix/>
            </a:blip>
            <a:srcRect l="50000" r="-65"/>
            <a:stretch/>
          </p:blipFill>
          <p:spPr>
            <a:xfrm>
              <a:off x="9256672" y="1602701"/>
              <a:ext cx="2365712" cy="13107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0" name="Google Shape;1830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2071" y="3495435"/>
            <a:ext cx="3489187" cy="2397858"/>
          </a:xfrm>
          <a:prstGeom prst="rect">
            <a:avLst/>
          </a:prstGeom>
          <a:noFill/>
          <a:ln w="9525" cap="flat" cmpd="sng">
            <a:solidFill>
              <a:srgbClr val="49134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9" name="Google Shape;1839;p80"/>
          <p:cNvSpPr txBox="1"/>
          <p:nvPr/>
        </p:nvSpPr>
        <p:spPr>
          <a:xfrm>
            <a:off x="398691" y="6356351"/>
            <a:ext cx="198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80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80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840C15AA-CBA9-6A78-F283-5AB80AED5CF7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76;p18">
            <a:extLst>
              <a:ext uri="{FF2B5EF4-FFF2-40B4-BE49-F238E27FC236}">
                <a16:creationId xmlns:a16="http://schemas.microsoft.com/office/drawing/2014/main" id="{4B528DE5-FFE5-C4B3-5CE3-494ADABF3815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UK Investing in Women Code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123A5-11C9-9450-7937-6DD053E73DE1}"/>
              </a:ext>
            </a:extLst>
          </p:cNvPr>
          <p:cNvSpPr txBox="1"/>
          <p:nvPr/>
        </p:nvSpPr>
        <p:spPr>
          <a:xfrm>
            <a:off x="-859536" y="-5120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4A6BA4-541A-107F-4CCC-4F6423C23FC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8598" y="6486526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51CE3D5C-4747-D55F-B683-6142CC6F6CAC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Google Shape;475;p18">
            <a:extLst>
              <a:ext uri="{FF2B5EF4-FFF2-40B4-BE49-F238E27FC236}">
                <a16:creationId xmlns:a16="http://schemas.microsoft.com/office/drawing/2014/main" id="{BEFC231F-1BC7-1B35-B1C7-EA51D804AF2F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81"/>
          <p:cNvSpPr/>
          <p:nvPr/>
        </p:nvSpPr>
        <p:spPr>
          <a:xfrm>
            <a:off x="4235898" y="1410286"/>
            <a:ext cx="2786743" cy="230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8" name="Google Shape;1848;p81"/>
          <p:cNvGrpSpPr/>
          <p:nvPr/>
        </p:nvGrpSpPr>
        <p:grpSpPr>
          <a:xfrm>
            <a:off x="691456" y="2381507"/>
            <a:ext cx="10272488" cy="3586110"/>
            <a:chOff x="11368554" y="4616241"/>
            <a:chExt cx="10272488" cy="3586110"/>
          </a:xfrm>
        </p:grpSpPr>
        <p:sp>
          <p:nvSpPr>
            <p:cNvPr id="1849" name="Google Shape;1849;p81"/>
            <p:cNvSpPr txBox="1"/>
            <p:nvPr/>
          </p:nvSpPr>
          <p:spPr>
            <a:xfrm>
              <a:off x="11437010" y="4947712"/>
              <a:ext cx="26541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Regulator – FCA is not involved with the code</a:t>
              </a: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1"/>
            <p:cNvSpPr txBox="1"/>
            <p:nvPr/>
          </p:nvSpPr>
          <p:spPr>
            <a:xfrm>
              <a:off x="18870893" y="4616241"/>
              <a:ext cx="277014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UK Finance (Banks - 30)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UK  Angels (Angels - 40)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BVCA (VCs - 170)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1"/>
            <p:cNvSpPr txBox="1"/>
            <p:nvPr/>
          </p:nvSpPr>
          <p:spPr>
            <a:xfrm>
              <a:off x="19108521" y="7371354"/>
              <a:ext cx="25325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NatWest 2019-2023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Barclays 2024</a:t>
              </a: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81"/>
            <p:cNvSpPr txBox="1"/>
            <p:nvPr/>
          </p:nvSpPr>
          <p:spPr>
            <a:xfrm>
              <a:off x="11368554" y="7371354"/>
              <a:ext cx="279639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Department of Trade (DBT)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Allocated Govt minister</a:t>
              </a: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3" name="Google Shape;1853;p81"/>
          <p:cNvSpPr txBox="1"/>
          <p:nvPr/>
        </p:nvSpPr>
        <p:spPr>
          <a:xfrm>
            <a:off x="564508" y="2249259"/>
            <a:ext cx="2923344" cy="54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FSP Regulator Anchor (s)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81"/>
          <p:cNvSpPr txBox="1"/>
          <p:nvPr/>
        </p:nvSpPr>
        <p:spPr>
          <a:xfrm>
            <a:off x="8171787" y="2110052"/>
            <a:ext cx="2923344" cy="54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Data Aggregator Anchor (s)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81"/>
          <p:cNvSpPr txBox="1"/>
          <p:nvPr/>
        </p:nvSpPr>
        <p:spPr>
          <a:xfrm>
            <a:off x="8106247" y="4733937"/>
            <a:ext cx="3149927" cy="54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Leading FSP Anchor (s)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81"/>
          <p:cNvSpPr txBox="1"/>
          <p:nvPr/>
        </p:nvSpPr>
        <p:spPr>
          <a:xfrm>
            <a:off x="385010" y="4636077"/>
            <a:ext cx="3149927" cy="5429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Leading Govt Anchor (s)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4" name="Google Shape;1864;p81"/>
          <p:cNvGrpSpPr/>
          <p:nvPr/>
        </p:nvGrpSpPr>
        <p:grpSpPr>
          <a:xfrm>
            <a:off x="1979477" y="1496941"/>
            <a:ext cx="6631428" cy="4983295"/>
            <a:chOff x="1909432" y="1710482"/>
            <a:chExt cx="6631428" cy="4983295"/>
          </a:xfrm>
        </p:grpSpPr>
        <p:sp>
          <p:nvSpPr>
            <p:cNvPr id="1865" name="Google Shape;1865;p81"/>
            <p:cNvSpPr txBox="1"/>
            <p:nvPr/>
          </p:nvSpPr>
          <p:spPr>
            <a:xfrm>
              <a:off x="5589749" y="6047446"/>
              <a:ext cx="29511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83876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783876"/>
                  </a:solidFill>
                  <a:latin typeface="Arial"/>
                  <a:ea typeface="Arial"/>
                  <a:cs typeface="Arial"/>
                  <a:sym typeface="Arial"/>
                </a:rPr>
                <a:t>Financial Service Providers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1"/>
            <p:cNvSpPr txBox="1"/>
            <p:nvPr/>
          </p:nvSpPr>
          <p:spPr>
            <a:xfrm>
              <a:off x="1909432" y="6047446"/>
              <a:ext cx="32517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83876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783876"/>
                  </a:solidFill>
                  <a:latin typeface="Arial"/>
                  <a:ea typeface="Arial"/>
                  <a:cs typeface="Arial"/>
                  <a:sym typeface="Arial"/>
                </a:rPr>
                <a:t>Investors and other Stakeholders </a:t>
              </a:r>
              <a:r>
                <a:rPr lang="en-US" sz="1800" b="1" i="0" u="none" strike="noStrike" cap="none">
                  <a:solidFill>
                    <a:srgbClr val="EA625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1"/>
            <p:cNvSpPr txBox="1"/>
            <p:nvPr/>
          </p:nvSpPr>
          <p:spPr>
            <a:xfrm>
              <a:off x="3117416" y="1728558"/>
              <a:ext cx="2383767" cy="40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National Actors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1"/>
            <p:cNvSpPr txBox="1"/>
            <p:nvPr/>
          </p:nvSpPr>
          <p:spPr>
            <a:xfrm>
              <a:off x="5589749" y="1710482"/>
              <a:ext cx="2383767" cy="40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Data Aggregator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9" name="Google Shape;1869;p81"/>
            <p:cNvGrpSpPr/>
            <p:nvPr/>
          </p:nvGrpSpPr>
          <p:grpSpPr>
            <a:xfrm>
              <a:off x="3535301" y="2011355"/>
              <a:ext cx="3931767" cy="3954762"/>
              <a:chOff x="3456258" y="1592291"/>
              <a:chExt cx="4618042" cy="4645051"/>
            </a:xfrm>
          </p:grpSpPr>
          <p:sp>
            <p:nvSpPr>
              <p:cNvPr id="1870" name="Google Shape;1870;p81"/>
              <p:cNvSpPr/>
              <p:nvPr/>
            </p:nvSpPr>
            <p:spPr>
              <a:xfrm>
                <a:off x="4190545" y="1592291"/>
                <a:ext cx="2786743" cy="2309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81"/>
              <p:cNvSpPr/>
              <p:nvPr/>
            </p:nvSpPr>
            <p:spPr>
              <a:xfrm rot="5400000">
                <a:off x="3481731" y="1652450"/>
                <a:ext cx="2309021" cy="2309021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81"/>
              <p:cNvSpPr/>
              <p:nvPr/>
            </p:nvSpPr>
            <p:spPr>
              <a:xfrm rot="-5400000" flipH="1">
                <a:off x="5765279" y="1652449"/>
                <a:ext cx="2309021" cy="2309021"/>
              </a:xfrm>
              <a:prstGeom prst="teardrop">
                <a:avLst>
                  <a:gd name="adj" fmla="val 100000"/>
                </a:avLst>
              </a:prstGeom>
              <a:solidFill>
                <a:srgbClr val="EB62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81"/>
              <p:cNvSpPr/>
              <p:nvPr/>
            </p:nvSpPr>
            <p:spPr>
              <a:xfrm rot="5400000" flipH="1">
                <a:off x="3456258" y="3928321"/>
                <a:ext cx="2309021" cy="2309021"/>
              </a:xfrm>
              <a:prstGeom prst="teardrop">
                <a:avLst>
                  <a:gd name="adj" fmla="val 10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81"/>
              <p:cNvSpPr/>
              <p:nvPr/>
            </p:nvSpPr>
            <p:spPr>
              <a:xfrm rot="-5400000">
                <a:off x="5752543" y="3916444"/>
                <a:ext cx="2309021" cy="2309021"/>
              </a:xfrm>
              <a:prstGeom prst="teardrop">
                <a:avLst>
                  <a:gd name="adj" fmla="val 100000"/>
                </a:avLst>
              </a:prstGeom>
              <a:solidFill>
                <a:srgbClr val="6445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81"/>
              <p:cNvSpPr/>
              <p:nvPr/>
            </p:nvSpPr>
            <p:spPr>
              <a:xfrm>
                <a:off x="4971043" y="3259699"/>
                <a:ext cx="1486262" cy="148626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76" name="Google Shape;1876;p8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176919" y="4380108"/>
                <a:ext cx="1662533" cy="16217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7" name="Google Shape;1877;p8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751575" y="1978764"/>
                <a:ext cx="1686754" cy="15779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8" name="Google Shape;1878;p81"/>
              <p:cNvSpPr/>
              <p:nvPr/>
            </p:nvSpPr>
            <p:spPr>
              <a:xfrm>
                <a:off x="6257288" y="2151289"/>
                <a:ext cx="1440000" cy="14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79" name="Google Shape;1879;p81"/>
              <p:cNvPicPr preferRelativeResize="0"/>
              <p:nvPr/>
            </p:nvPicPr>
            <p:blipFill rotWithShape="1">
              <a:blip r:embed="rId5">
                <a:alphaModFix/>
              </a:blip>
              <a:srcRect l="7083" t="5624" r="5624" b="8023"/>
              <a:stretch/>
            </p:blipFill>
            <p:spPr>
              <a:xfrm>
                <a:off x="3847365" y="4507142"/>
                <a:ext cx="1379766" cy="1364869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1880" name="Google Shape;1880;p8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88585" y="3339076"/>
                <a:ext cx="719652" cy="719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1" name="Google Shape;1881;p81" descr="A circular logo with a circular de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262826" y="2063697"/>
                <a:ext cx="1423276" cy="14308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82" name="Google Shape;1882;p81"/>
              <p:cNvSpPr txBox="1"/>
              <p:nvPr/>
            </p:nvSpPr>
            <p:spPr>
              <a:xfrm>
                <a:off x="5060831" y="3781886"/>
                <a:ext cx="1375159" cy="1121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National</a:t>
                </a:r>
                <a:endParaRPr sz="1400" b="1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Coordinator </a:t>
                </a:r>
                <a:endParaRPr sz="1200" b="1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84" name="Google Shape;1884;p8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81"/>
          <p:cNvSpPr txBox="1"/>
          <p:nvPr/>
        </p:nvSpPr>
        <p:spPr>
          <a:xfrm>
            <a:off x="619749" y="6356351"/>
            <a:ext cx="88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0B14AF73-DB1B-F1F1-6DDD-1EF3358FBFF0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76;p18">
            <a:extLst>
              <a:ext uri="{FF2B5EF4-FFF2-40B4-BE49-F238E27FC236}">
                <a16:creationId xmlns:a16="http://schemas.microsoft.com/office/drawing/2014/main" id="{6543B0B9-877C-9DD1-ECCF-5CC1CB057587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UK Investing in Women Code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3DC77-2FF1-47AF-D0E4-6FE346AF6CFE}"/>
              </a:ext>
            </a:extLst>
          </p:cNvPr>
          <p:cNvSpPr txBox="1"/>
          <p:nvPr/>
        </p:nvSpPr>
        <p:spPr>
          <a:xfrm>
            <a:off x="-859536" y="-5120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43A97F2-8846-AB6C-7F3E-A630987DA99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31474" y="6514371"/>
            <a:ext cx="5219751" cy="365125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B7DFF98E-67FD-6B26-E3AB-EA074A31059C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Google Shape;475;p18">
            <a:extLst>
              <a:ext uri="{FF2B5EF4-FFF2-40B4-BE49-F238E27FC236}">
                <a16:creationId xmlns:a16="http://schemas.microsoft.com/office/drawing/2014/main" id="{D34162B0-9E3F-BC43-CAA7-AD60A593654C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82"/>
          <p:cNvGrpSpPr/>
          <p:nvPr/>
        </p:nvGrpSpPr>
        <p:grpSpPr>
          <a:xfrm>
            <a:off x="2539277" y="5763131"/>
            <a:ext cx="9682157" cy="973715"/>
            <a:chOff x="2053725" y="5743158"/>
            <a:chExt cx="9682157" cy="973715"/>
          </a:xfrm>
        </p:grpSpPr>
        <p:grpSp>
          <p:nvGrpSpPr>
            <p:cNvPr id="1891" name="Google Shape;1891;p82"/>
            <p:cNvGrpSpPr/>
            <p:nvPr/>
          </p:nvGrpSpPr>
          <p:grpSpPr>
            <a:xfrm>
              <a:off x="2053725" y="5743158"/>
              <a:ext cx="9682157" cy="973715"/>
              <a:chOff x="503982" y="5859337"/>
              <a:chExt cx="17623709" cy="973715"/>
            </a:xfrm>
          </p:grpSpPr>
          <p:sp>
            <p:nvSpPr>
              <p:cNvPr id="1892" name="Google Shape;1892;p82"/>
              <p:cNvSpPr/>
              <p:nvPr/>
            </p:nvSpPr>
            <p:spPr>
              <a:xfrm>
                <a:off x="503982" y="5939590"/>
                <a:ext cx="3174510" cy="710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Identify 1-3 country champions </a:t>
                </a:r>
                <a:endParaRPr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Build the case for launching WeCode in the country </a:t>
                </a:r>
                <a:endParaRPr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Discuss vision for the Code</a:t>
                </a:r>
                <a:endParaRPr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3333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endParaRPr sz="900" b="0" i="0" u="none" strike="noStrike" cap="none">
                  <a:solidFill>
                    <a:srgbClr val="0F23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82"/>
              <p:cNvSpPr/>
              <p:nvPr/>
            </p:nvSpPr>
            <p:spPr>
              <a:xfrm>
                <a:off x="4019005" y="5939590"/>
                <a:ext cx="3021605" cy="893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Convene coalition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Establish main roles &amp; responsibilities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Sign Letter of Intent to launch the Code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82"/>
              <p:cNvSpPr/>
              <p:nvPr/>
            </p:nvSpPr>
            <p:spPr>
              <a:xfrm>
                <a:off x="14969042" y="5968220"/>
                <a:ext cx="3158649" cy="483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endParaRPr sz="900" b="0" i="0" u="none" strike="noStrike" cap="none">
                  <a:solidFill>
                    <a:srgbClr val="0F234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95" name="Google Shape;1895;p82"/>
              <p:cNvSpPr/>
              <p:nvPr/>
            </p:nvSpPr>
            <p:spPr>
              <a:xfrm>
                <a:off x="10916706" y="5939590"/>
                <a:ext cx="3136809" cy="710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awareness &amp; excitement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Onboard Signatories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Launch the Code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809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Establish additional Working Groups as needed  </a:t>
                </a:r>
                <a:endParaRPr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82"/>
              <p:cNvSpPr/>
              <p:nvPr/>
            </p:nvSpPr>
            <p:spPr>
              <a:xfrm>
                <a:off x="14182278" y="5859337"/>
                <a:ext cx="3766254" cy="710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Strengthen aggregators’ data collection &amp; analytics capabilities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Set up national reporting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Evaluate impact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0488" marR="0" lvl="0" indent="-9048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Char char="•"/>
                </a:pPr>
                <a:r>
                  <a:rPr lang="en-US" sz="9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Recruit new signatory cohorts-–MFIs, </a:t>
                </a:r>
                <a:r>
                  <a:rPr lang="en-US" sz="9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Fintechs</a:t>
                </a:r>
                <a:r>
                  <a:rPr lang="en-US" sz="9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Angel, VC </a:t>
                </a:r>
                <a:endParaRPr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7" name="Google Shape;1897;p82"/>
            <p:cNvSpPr txBox="1"/>
            <p:nvPr/>
          </p:nvSpPr>
          <p:spPr>
            <a:xfrm>
              <a:off x="5568017" y="5823411"/>
              <a:ext cx="2205077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Recruit initial signatories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Build consensus on key decisions (WMSME definitions, reporting structure)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Publish National Charter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Implementation 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8" name="Google Shape;1898;p82"/>
          <p:cNvSpPr/>
          <p:nvPr/>
        </p:nvSpPr>
        <p:spPr>
          <a:xfrm>
            <a:off x="7359" y="4317737"/>
            <a:ext cx="11890963" cy="719065"/>
          </a:xfrm>
          <a:prstGeom prst="rect">
            <a:avLst/>
          </a:prstGeom>
          <a:solidFill>
            <a:srgbClr val="0F234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EAB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9" name="Google Shape;1899;p82"/>
          <p:cNvSpPr/>
          <p:nvPr/>
        </p:nvSpPr>
        <p:spPr>
          <a:xfrm>
            <a:off x="7359" y="2774305"/>
            <a:ext cx="11890963" cy="721845"/>
          </a:xfrm>
          <a:prstGeom prst="rect">
            <a:avLst/>
          </a:prstGeom>
          <a:solidFill>
            <a:srgbClr val="0F2341">
              <a:alpha val="1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EAB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0" name="Google Shape;1900;p82"/>
          <p:cNvSpPr/>
          <p:nvPr/>
        </p:nvSpPr>
        <p:spPr>
          <a:xfrm>
            <a:off x="7359" y="1157025"/>
            <a:ext cx="11890963" cy="719065"/>
          </a:xfrm>
          <a:prstGeom prst="rect">
            <a:avLst/>
          </a:prstGeom>
          <a:solidFill>
            <a:srgbClr val="0F234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EAB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1" name="Google Shape;1901;p82"/>
          <p:cNvSpPr/>
          <p:nvPr/>
        </p:nvSpPr>
        <p:spPr>
          <a:xfrm>
            <a:off x="2652617" y="5211964"/>
            <a:ext cx="2016000" cy="8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Identify Public and Private Sector Anchors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82"/>
          <p:cNvSpPr/>
          <p:nvPr/>
        </p:nvSpPr>
        <p:spPr>
          <a:xfrm>
            <a:off x="4514597" y="5211964"/>
            <a:ext cx="2016000" cy="8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Build a National Coalition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82"/>
          <p:cNvSpPr/>
          <p:nvPr/>
        </p:nvSpPr>
        <p:spPr>
          <a:xfrm>
            <a:off x="8245027" y="5211964"/>
            <a:ext cx="2016000" cy="8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Launch the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82"/>
          <p:cNvSpPr/>
          <p:nvPr/>
        </p:nvSpPr>
        <p:spPr>
          <a:xfrm>
            <a:off x="10184016" y="5211964"/>
            <a:ext cx="2016000" cy="8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Track &amp; Accelerate Progress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82"/>
          <p:cNvSpPr/>
          <p:nvPr/>
        </p:nvSpPr>
        <p:spPr>
          <a:xfrm>
            <a:off x="6283651" y="5211964"/>
            <a:ext cx="2038385" cy="8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Set up for </a:t>
            </a:r>
            <a:b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6" name="Google Shape;1906;p82"/>
          <p:cNvGrpSpPr/>
          <p:nvPr/>
        </p:nvGrpSpPr>
        <p:grpSpPr>
          <a:xfrm>
            <a:off x="2517004" y="977684"/>
            <a:ext cx="9639826" cy="4043346"/>
            <a:chOff x="1981203" y="1091748"/>
            <a:chExt cx="9831617" cy="4155026"/>
          </a:xfrm>
        </p:grpSpPr>
        <p:cxnSp>
          <p:nvCxnSpPr>
            <p:cNvPr id="1907" name="Google Shape;1907;p82"/>
            <p:cNvCxnSpPr/>
            <p:nvPr/>
          </p:nvCxnSpPr>
          <p:spPr>
            <a:xfrm rot="10800000">
              <a:off x="1981203" y="1091748"/>
              <a:ext cx="0" cy="415502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08" name="Google Shape;1908;p82"/>
            <p:cNvCxnSpPr/>
            <p:nvPr/>
          </p:nvCxnSpPr>
          <p:spPr>
            <a:xfrm>
              <a:off x="1981203" y="5246774"/>
              <a:ext cx="9831617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909" name="Google Shape;1909;p82"/>
          <p:cNvSpPr/>
          <p:nvPr/>
        </p:nvSpPr>
        <p:spPr>
          <a:xfrm>
            <a:off x="208589" y="1143028"/>
            <a:ext cx="2015987" cy="83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Continue to refine data collection, reporting and dissemination</a:t>
            </a: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82"/>
          <p:cNvSpPr/>
          <p:nvPr/>
        </p:nvSpPr>
        <p:spPr>
          <a:xfrm>
            <a:off x="208599" y="1917938"/>
            <a:ext cx="2015988" cy="84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Scale the data pilot to all market players, produce market insights report</a:t>
            </a: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82"/>
          <p:cNvSpPr/>
          <p:nvPr/>
        </p:nvSpPr>
        <p:spPr>
          <a:xfrm>
            <a:off x="208609" y="2711073"/>
            <a:ext cx="2015988" cy="83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Pilot data collection and reporting</a:t>
            </a: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82"/>
          <p:cNvSpPr/>
          <p:nvPr/>
        </p:nvSpPr>
        <p:spPr>
          <a:xfrm>
            <a:off x="7359" y="3484726"/>
            <a:ext cx="2330557" cy="78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Align on data aggregator, </a:t>
            </a:r>
            <a:br>
              <a:rPr lang="en-US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data collection &amp; reporting process, &amp; WMSME definition</a:t>
            </a:r>
            <a:endParaRPr sz="12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82"/>
          <p:cNvSpPr/>
          <p:nvPr/>
        </p:nvSpPr>
        <p:spPr>
          <a:xfrm>
            <a:off x="186447" y="4367321"/>
            <a:ext cx="2092129" cy="83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WSME data ecosystem diagnostic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82"/>
          <p:cNvSpPr/>
          <p:nvPr/>
        </p:nvSpPr>
        <p:spPr>
          <a:xfrm>
            <a:off x="2721158" y="2749879"/>
            <a:ext cx="8992952" cy="7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3 – Request to Banks Data teams (2021) from UK Finance and Annual letter of thanks from Minister/Govt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82"/>
          <p:cNvSpPr/>
          <p:nvPr/>
        </p:nvSpPr>
        <p:spPr>
          <a:xfrm>
            <a:off x="2721158" y="4319958"/>
            <a:ext cx="8992953" cy="71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 – Set in UK by UK Finance and launched July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82"/>
          <p:cNvSpPr/>
          <p:nvPr/>
        </p:nvSpPr>
        <p:spPr>
          <a:xfrm>
            <a:off x="2721158" y="3507131"/>
            <a:ext cx="8992952" cy="70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2 – Host workshops for founding signatories to collaborate on reporting and definitions used. 2019-2020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82"/>
          <p:cNvSpPr/>
          <p:nvPr/>
        </p:nvSpPr>
        <p:spPr>
          <a:xfrm>
            <a:off x="2721158" y="1913716"/>
            <a:ext cx="8992952" cy="73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4 – In annual reporting show case best practices alongside data 2022 &amp; 2023 Reports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82"/>
          <p:cNvSpPr/>
          <p:nvPr/>
        </p:nvSpPr>
        <p:spPr>
          <a:xfrm>
            <a:off x="2721158" y="1159246"/>
            <a:ext cx="9063742" cy="71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5 – set OKR’s for signatories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82"/>
          <p:cNvSpPr/>
          <p:nvPr/>
        </p:nvSpPr>
        <p:spPr>
          <a:xfrm rot="-5400000">
            <a:off x="1356043" y="2872159"/>
            <a:ext cx="2388507" cy="37869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WSME Data Journey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82"/>
          <p:cNvSpPr/>
          <p:nvPr/>
        </p:nvSpPr>
        <p:spPr>
          <a:xfrm>
            <a:off x="4794282" y="4815799"/>
            <a:ext cx="4723650" cy="37457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 Finance Code Coalition Building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1" name="Google Shape;1921;p82" descr="Flag of the United Kingdom - Wikipedia"/>
          <p:cNvPicPr preferRelativeResize="0"/>
          <p:nvPr/>
        </p:nvPicPr>
        <p:blipFill rotWithShape="1">
          <a:blip r:embed="rId3">
            <a:alphaModFix/>
          </a:blip>
          <a:srcRect l="25000" r="25000"/>
          <a:stretch/>
        </p:blipFill>
        <p:spPr>
          <a:xfrm>
            <a:off x="10714990" y="1202217"/>
            <a:ext cx="665034" cy="665034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" name="Google Shape;474;p18">
            <a:extLst>
              <a:ext uri="{FF2B5EF4-FFF2-40B4-BE49-F238E27FC236}">
                <a16:creationId xmlns:a16="http://schemas.microsoft.com/office/drawing/2014/main" id="{CA3575D1-90B7-800B-A46A-50020B6B8DAC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76;p18">
            <a:extLst>
              <a:ext uri="{FF2B5EF4-FFF2-40B4-BE49-F238E27FC236}">
                <a16:creationId xmlns:a16="http://schemas.microsoft.com/office/drawing/2014/main" id="{47BA6394-D84F-8FBD-2044-E7697E05C1AD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UK Investing in Women Code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DAD9D-6078-8984-0FFC-60F1425B1696}"/>
              </a:ext>
            </a:extLst>
          </p:cNvPr>
          <p:cNvSpPr txBox="1"/>
          <p:nvPr/>
        </p:nvSpPr>
        <p:spPr>
          <a:xfrm>
            <a:off x="-859536" y="-5120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968113C-87CC-3C17-91D1-29CD147FDFE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33089" y="6616664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44B0BF08-E1A5-7E5B-036D-D8758AD3661C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Google Shape;475;p18">
            <a:extLst>
              <a:ext uri="{FF2B5EF4-FFF2-40B4-BE49-F238E27FC236}">
                <a16:creationId xmlns:a16="http://schemas.microsoft.com/office/drawing/2014/main" id="{5983EB9D-1FBF-7220-AF43-83728E5BF229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0E32"/>
          </a:solidFill>
          <a:ln w="25400" cap="flat" cmpd="sng">
            <a:solidFill>
              <a:srgbClr val="71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6" name="Google Shape;1936;p7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806" y="856530"/>
            <a:ext cx="2124602" cy="78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71"/>
          <p:cNvSpPr txBox="1"/>
          <p:nvPr/>
        </p:nvSpPr>
        <p:spPr>
          <a:xfrm>
            <a:off x="4319186" y="2963619"/>
            <a:ext cx="6800913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WE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Finance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D55063"/>
                </a:solidFill>
                <a:latin typeface="Arial"/>
                <a:ea typeface="Arial"/>
                <a:cs typeface="Arial"/>
                <a:sym typeface="Arial"/>
              </a:rPr>
              <a:t>Country Profile: Dominican Republic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8" name="Google Shape;1938;p71" descr="A logo with text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1244" y="2394145"/>
            <a:ext cx="2225948" cy="232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71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3278" y="503884"/>
            <a:ext cx="2295642" cy="163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" name="Google Shape;1950;p72" descr="Sample Maps for Dominican Republic (pink,outline) | Map ..."/>
          <p:cNvPicPr preferRelativeResize="0"/>
          <p:nvPr/>
        </p:nvPicPr>
        <p:blipFill rotWithShape="1">
          <a:blip r:embed="rId3">
            <a:alphaModFix/>
          </a:blip>
          <a:srcRect l="4614" t="9767" r="6498" b="16160"/>
          <a:stretch/>
        </p:blipFill>
        <p:spPr>
          <a:xfrm>
            <a:off x="2062535" y="1249703"/>
            <a:ext cx="8010719" cy="432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51" name="Google Shape;1951;p72"/>
          <p:cNvSpPr/>
          <p:nvPr/>
        </p:nvSpPr>
        <p:spPr>
          <a:xfrm>
            <a:off x="1834943" y="1249703"/>
            <a:ext cx="8310108" cy="4468970"/>
          </a:xfrm>
          <a:prstGeom prst="rect">
            <a:avLst/>
          </a:prstGeom>
          <a:solidFill>
            <a:schemeClr val="accent5">
              <a:alpha val="8823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72"/>
          <p:cNvSpPr txBox="1"/>
          <p:nvPr/>
        </p:nvSpPr>
        <p:spPr>
          <a:xfrm>
            <a:off x="7251705" y="1957946"/>
            <a:ext cx="411478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Also,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women-owned businesses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those in small cities and rural areas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particularly challenged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of December 2022, the MSME credit portfolio was 368,351 million pesos, and credits to women-owned MSMEs amounted to DOP 66,215.9 million,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representing, 6% of the portfolio.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72"/>
          <p:cNvSpPr/>
          <p:nvPr/>
        </p:nvSpPr>
        <p:spPr>
          <a:xfrm>
            <a:off x="711485" y="1905022"/>
            <a:ext cx="4850523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MSMEs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represent more than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98% of the country’s businesses, which are approximately 1.5 million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contribute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38.6% to GDP.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Despite their importance to the economy, formal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MSMEs face a financing gap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with an important part of credit allocation directed to large companies representing 57.7% of the total and accounting for 1% of the existing number of companies.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Composition of Private Commercial Credit Balance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 2022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5" name="Google Shape;1955;p72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9455" y="2080967"/>
            <a:ext cx="1353124" cy="15322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6" name="Google Shape;1956;p72"/>
          <p:cNvCxnSpPr/>
          <p:nvPr/>
        </p:nvCxnSpPr>
        <p:spPr>
          <a:xfrm>
            <a:off x="5913797" y="1516403"/>
            <a:ext cx="0" cy="4468970"/>
          </a:xfrm>
          <a:prstGeom prst="straightConnector1">
            <a:avLst/>
          </a:prstGeom>
          <a:noFill/>
          <a:ln w="9525" cap="flat" cmpd="sng">
            <a:solidFill>
              <a:srgbClr val="9A1A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7" name="Google Shape;1957;p72"/>
          <p:cNvSpPr/>
          <p:nvPr/>
        </p:nvSpPr>
        <p:spPr>
          <a:xfrm>
            <a:off x="1818810" y="4546214"/>
            <a:ext cx="1357746" cy="403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72"/>
          <p:cNvSpPr/>
          <p:nvPr/>
        </p:nvSpPr>
        <p:spPr>
          <a:xfrm>
            <a:off x="3176556" y="4546214"/>
            <a:ext cx="1058132" cy="403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72"/>
          <p:cNvSpPr txBox="1"/>
          <p:nvPr/>
        </p:nvSpPr>
        <p:spPr>
          <a:xfrm>
            <a:off x="2233117" y="4603732"/>
            <a:ext cx="8187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57.7%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72"/>
          <p:cNvSpPr txBox="1"/>
          <p:nvPr/>
        </p:nvSpPr>
        <p:spPr>
          <a:xfrm>
            <a:off x="3358592" y="4578139"/>
            <a:ext cx="876095" cy="31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42.3%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72"/>
          <p:cNvSpPr/>
          <p:nvPr/>
        </p:nvSpPr>
        <p:spPr>
          <a:xfrm>
            <a:off x="1849910" y="5019205"/>
            <a:ext cx="149005" cy="19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72"/>
          <p:cNvSpPr/>
          <p:nvPr/>
        </p:nvSpPr>
        <p:spPr>
          <a:xfrm>
            <a:off x="3209587" y="5024211"/>
            <a:ext cx="149005" cy="1934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72"/>
          <p:cNvSpPr txBox="1"/>
          <p:nvPr/>
        </p:nvSpPr>
        <p:spPr>
          <a:xfrm>
            <a:off x="2982589" y="4985762"/>
            <a:ext cx="184265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Loans to MiPYMES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72"/>
          <p:cNvSpPr txBox="1"/>
          <p:nvPr/>
        </p:nvSpPr>
        <p:spPr>
          <a:xfrm>
            <a:off x="1973828" y="4969027"/>
            <a:ext cx="1357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private commercial loans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72"/>
          <p:cNvSpPr txBox="1"/>
          <p:nvPr/>
        </p:nvSpPr>
        <p:spPr>
          <a:xfrm>
            <a:off x="7505050" y="768150"/>
            <a:ext cx="4708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74;p18">
            <a:extLst>
              <a:ext uri="{FF2B5EF4-FFF2-40B4-BE49-F238E27FC236}">
                <a16:creationId xmlns:a16="http://schemas.microsoft.com/office/drawing/2014/main" id="{3695F361-2520-8554-2867-B26E3AA6F517}"/>
              </a:ext>
            </a:extLst>
          </p:cNvPr>
          <p:cNvSpPr txBox="1"/>
          <p:nvPr/>
        </p:nvSpPr>
        <p:spPr>
          <a:xfrm>
            <a:off x="385010" y="221196"/>
            <a:ext cx="11150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57B"/>
              </a:buClr>
              <a:buSzPts val="23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6445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WOMEN ENTREPRENEURS FINANCE CODE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476;p18">
            <a:extLst>
              <a:ext uri="{FF2B5EF4-FFF2-40B4-BE49-F238E27FC236}">
                <a16:creationId xmlns:a16="http://schemas.microsoft.com/office/drawing/2014/main" id="{271E371C-2952-332D-A09B-8759C7BCB6E1}"/>
              </a:ext>
            </a:extLst>
          </p:cNvPr>
          <p:cNvSpPr txBox="1"/>
          <p:nvPr/>
        </p:nvSpPr>
        <p:spPr>
          <a:xfrm>
            <a:off x="538039" y="545169"/>
            <a:ext cx="71835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6159"/>
                </a:solidFill>
                <a:effectLst/>
                <a:uLnTx/>
                <a:uFillTx/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Country Case: Dominican Republic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D2D67"/>
              </a:solidFill>
              <a:effectLst/>
              <a:uLnTx/>
              <a:uFillTx/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F7BCD-B3BD-CDE8-A335-5F47DB896F49}"/>
              </a:ext>
            </a:extLst>
          </p:cNvPr>
          <p:cNvSpPr txBox="1"/>
          <p:nvPr/>
        </p:nvSpPr>
        <p:spPr>
          <a:xfrm>
            <a:off x="-859536" y="-5120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388B788-92A2-424C-8898-ACDCD06ECD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21698" y="6506218"/>
            <a:ext cx="521975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a BOX I  Prepared for We-fi by the Financial Alliance for Women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8" name="Google Shape;1953;p72">
            <a:extLst>
              <a:ext uri="{FF2B5EF4-FFF2-40B4-BE49-F238E27FC236}">
                <a16:creationId xmlns:a16="http://schemas.microsoft.com/office/drawing/2014/main" id="{B371C693-A65E-2B29-BC25-D8BE49D6D511}"/>
              </a:ext>
            </a:extLst>
          </p:cNvPr>
          <p:cNvSpPr txBox="1"/>
          <p:nvPr/>
        </p:nvSpPr>
        <p:spPr>
          <a:xfrm>
            <a:off x="982628" y="6000125"/>
            <a:ext cx="98623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SIB – Informe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f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inanciamiento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las MIPYMES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dirty="0"/>
              <a:t> 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Banca Dominicana – 2023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3;p18">
            <a:extLst>
              <a:ext uri="{FF2B5EF4-FFF2-40B4-BE49-F238E27FC236}">
                <a16:creationId xmlns:a16="http://schemas.microsoft.com/office/drawing/2014/main" id="{4797B3E9-FF7C-D564-BBDC-2D24CDBB5410}"/>
              </a:ext>
            </a:extLst>
          </p:cNvPr>
          <p:cNvSpPr txBox="1"/>
          <p:nvPr/>
        </p:nvSpPr>
        <p:spPr>
          <a:xfrm>
            <a:off x="0" y="241454"/>
            <a:ext cx="8235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644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475;p18">
            <a:extLst>
              <a:ext uri="{FF2B5EF4-FFF2-40B4-BE49-F238E27FC236}">
                <a16:creationId xmlns:a16="http://schemas.microsoft.com/office/drawing/2014/main" id="{F897B435-8D33-769E-E13F-18DE260B3446}"/>
              </a:ext>
            </a:extLst>
          </p:cNvPr>
          <p:cNvCxnSpPr/>
          <p:nvPr/>
        </p:nvCxnSpPr>
        <p:spPr>
          <a:xfrm>
            <a:off x="538039" y="-182256"/>
            <a:ext cx="0" cy="118909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lliance DB">
  <a:themeElements>
    <a:clrScheme name="We Code">
      <a:dk1>
        <a:srgbClr val="713030"/>
      </a:dk1>
      <a:lt1>
        <a:srgbClr val="FFFFFF"/>
      </a:lt1>
      <a:dk2>
        <a:srgbClr val="3F3F3F"/>
      </a:dk2>
      <a:lt2>
        <a:srgbClr val="E7E6E6"/>
      </a:lt2>
      <a:accent1>
        <a:srgbClr val="9B1F68"/>
      </a:accent1>
      <a:accent2>
        <a:srgbClr val="EA6159"/>
      </a:accent2>
      <a:accent3>
        <a:srgbClr val="D55063"/>
      </a:accent3>
      <a:accent4>
        <a:srgbClr val="494947"/>
      </a:accent4>
      <a:accent5>
        <a:srgbClr val="F1F1EE"/>
      </a:accent5>
      <a:accent6>
        <a:srgbClr val="000000"/>
      </a:accent6>
      <a:hlink>
        <a:srgbClr val="EA6159"/>
      </a:hlink>
      <a:folHlink>
        <a:srgbClr val="D953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liance DB">
  <a:themeElements>
    <a:clrScheme name="We Code">
      <a:dk1>
        <a:srgbClr val="713030"/>
      </a:dk1>
      <a:lt1>
        <a:srgbClr val="FFFFFF"/>
      </a:lt1>
      <a:dk2>
        <a:srgbClr val="3F3F3F"/>
      </a:dk2>
      <a:lt2>
        <a:srgbClr val="E7E6E6"/>
      </a:lt2>
      <a:accent1>
        <a:srgbClr val="9B1F68"/>
      </a:accent1>
      <a:accent2>
        <a:srgbClr val="EA6159"/>
      </a:accent2>
      <a:accent3>
        <a:srgbClr val="D55063"/>
      </a:accent3>
      <a:accent4>
        <a:srgbClr val="494947"/>
      </a:accent4>
      <a:accent5>
        <a:srgbClr val="F1F1EE"/>
      </a:accent5>
      <a:accent6>
        <a:srgbClr val="000000"/>
      </a:accent6>
      <a:hlink>
        <a:srgbClr val="EA6159"/>
      </a:hlink>
      <a:folHlink>
        <a:srgbClr val="D953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CODE">
  <a:themeElements>
    <a:clrScheme name="We Code">
      <a:dk1>
        <a:srgbClr val="000000"/>
      </a:dk1>
      <a:lt1>
        <a:srgbClr val="FFFFFF"/>
      </a:lt1>
      <a:dk2>
        <a:srgbClr val="3F3F3F"/>
      </a:dk2>
      <a:lt2>
        <a:srgbClr val="E7E6E6"/>
      </a:lt2>
      <a:accent1>
        <a:srgbClr val="9B1F68"/>
      </a:accent1>
      <a:accent2>
        <a:srgbClr val="EA6159"/>
      </a:accent2>
      <a:accent3>
        <a:srgbClr val="D55063"/>
      </a:accent3>
      <a:accent4>
        <a:srgbClr val="494947"/>
      </a:accent4>
      <a:accent5>
        <a:srgbClr val="F1F1EE"/>
      </a:accent5>
      <a:accent6>
        <a:srgbClr val="000000"/>
      </a:accent6>
      <a:hlink>
        <a:srgbClr val="EA6159"/>
      </a:hlink>
      <a:folHlink>
        <a:srgbClr val="D95362"/>
      </a:folHlink>
    </a:clrScheme>
    <a:fontScheme name="Custom 39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CODE" id="{B30F9FC4-442A-DC41-BE94-271F2F703749}" vid="{8BE819CD-1006-1C48-9109-23355CB5E67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21" ma:contentTypeDescription="Create a new document." ma:contentTypeScope="" ma:versionID="62a9fa4d4d26a560c3f6c749db3c75d9">
  <xsd:schema xmlns:xsd="http://www.w3.org/2001/XMLSchema" xmlns:xs="http://www.w3.org/2001/XMLSchema" xmlns:p="http://schemas.microsoft.com/office/2006/metadata/properties" xmlns:ns1="http://schemas.microsoft.com/sharepoint/v3" xmlns:ns2="fc5acc4e-0c25-495a-afe8-cebdbe1b35e5" xmlns:ns3="8c652d72-a731-4ede-abc3-d9bc4a2de092" xmlns:ns4="3e02667f-0271-471b-bd6e-11a2e16def1d" targetNamespace="http://schemas.microsoft.com/office/2006/metadata/properties" ma:root="true" ma:fieldsID="aa710c483c6a741fe2005a2f7c72f435" ns1:_="" ns2:_="" ns3:_="" ns4:_="">
    <xsd:import namespace="http://schemas.microsoft.com/sharepoint/v3"/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67946A-84FA-49B3-856C-2098148219FF}">
  <ds:schemaRefs>
    <ds:schemaRef ds:uri="http://schemas.microsoft.com/office/2006/metadata/properties"/>
    <ds:schemaRef ds:uri="http://schemas.microsoft.com/office/infopath/2007/PartnerControls"/>
    <ds:schemaRef ds:uri="fc5acc4e-0c25-495a-afe8-cebdbe1b35e5"/>
    <ds:schemaRef ds:uri="3e02667f-0271-471b-bd6e-11a2e16def1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946450A-A73E-4EE3-80AA-7AFE1266F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5acc4e-0c25-495a-afe8-cebdbe1b35e5"/>
    <ds:schemaRef ds:uri="8c652d72-a731-4ede-abc3-d9bc4a2de092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CCB1B-F303-41C0-9D2E-A05B419675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3080</Words>
  <Application>Microsoft Office PowerPoint</Application>
  <PresentationFormat>Widescreen</PresentationFormat>
  <Paragraphs>438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Alliance DB</vt:lpstr>
      <vt:lpstr>1_Alliance DB</vt:lpstr>
      <vt:lpstr>WECODE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financial institutions break down data by gender for all their products, but some record it manually.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Dialogue Group</dc:creator>
  <cp:lastModifiedBy>Carine Fersan</cp:lastModifiedBy>
  <cp:revision>48</cp:revision>
  <dcterms:created xsi:type="dcterms:W3CDTF">2022-07-20T17:42:31Z</dcterms:created>
  <dcterms:modified xsi:type="dcterms:W3CDTF">2025-05-16T15:32:02Z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0x010100AF4578C4F266F345BC9CA4E571ADCDC3</vt:lpwstr>
  </property>
  <property fmtid="{D5CDD505-2E9C-101B-9397-08002B2CF9AE}" pid="3" name="MediaServiceImageTags">
    <vt:lpwstr/>
  </property>
</Properties>
</file>