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676" r:id="rId5"/>
  </p:sldMasterIdLst>
  <p:notesMasterIdLst>
    <p:notesMasterId r:id="rId20"/>
  </p:notesMasterIdLst>
  <p:sldIdLst>
    <p:sldId id="351" r:id="rId6"/>
    <p:sldId id="366" r:id="rId7"/>
    <p:sldId id="372" r:id="rId8"/>
    <p:sldId id="324" r:id="rId9"/>
    <p:sldId id="319" r:id="rId10"/>
    <p:sldId id="16539" r:id="rId11"/>
    <p:sldId id="321" r:id="rId12"/>
    <p:sldId id="322" r:id="rId13"/>
    <p:sldId id="323" r:id="rId14"/>
    <p:sldId id="368" r:id="rId15"/>
    <p:sldId id="325" r:id="rId16"/>
    <p:sldId id="326" r:id="rId17"/>
    <p:sldId id="348" r:id="rId18"/>
    <p:sldId id="349" r:id="rId19"/>
  </p:sldIdLst>
  <p:sldSz cx="12192000" cy="6858000"/>
  <p:notesSz cx="6858000" cy="9144000"/>
  <p:embeddedFontLst>
    <p:embeddedFont>
      <p:font typeface="Arial Black" panose="020B0A04020102020204" pitchFamily="34" charset="0"/>
      <p:regular r:id="rId21"/>
      <p:bold r:id="rId22"/>
    </p:embeddedFont>
    <p:embeddedFont>
      <p:font typeface="Helvetica" panose="020B0604020202020204" pitchFamily="34" charset="0"/>
      <p:regular r:id="rId23"/>
      <p:bold r:id="rId24"/>
      <p:italic r:id="rId25"/>
      <p:boldItalic r:id="rId26"/>
    </p:embeddedFont>
    <p:embeddedFont>
      <p:font typeface="Helvetica Neue"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2" roundtripDataSignature="AMtx7miBFSTfvNde+Aho2pUaIpkvFLwCs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21B35-12FA-51BB-9A0F-BF8F9664692B}" name="Wendy Teleki" initials="WT" userId="S::wteleki@worldbank.org::9546bf58-4b62-4bd3-89ba-4458cba74195" providerId="AD"/>
  <p188:author id="{25E42E76-5922-C2D1-09F4-28CF354FF482}" name="Carine Fersan" initials="CF" userId="e41531bd4b70710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A42D0-258D-AEC7-55CC-76F64DBB10E2}" v="1" dt="2025-05-15T23:20:35.619"/>
    <p1510:client id="{23527BAD-BE8B-B0B2-4BC7-3ECC5188BA42}" v="164" dt="2025-05-14T20:44:49.683"/>
    <p1510:client id="{FC81460C-C054-B9E0-4E23-16DECD0D20A1}" v="28" dt="2025-05-15T14:46:18.015"/>
  </p1510:revLst>
</p1510:revInfo>
</file>

<file path=ppt/tableStyles.xml><?xml version="1.0" encoding="utf-8"?>
<a:tblStyleLst xmlns:a="http://schemas.openxmlformats.org/drawingml/2006/main" def="{0756001B-5ED2-475A-8CF5-7662C7DFFF4D}">
  <a:tblStyle styleId="{0756001B-5ED2-475A-8CF5-7662C7DFFF4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6"/>
    <p:restoredTop sz="37950" autoAdjust="0"/>
  </p:normalViewPr>
  <p:slideViewPr>
    <p:cSldViewPr snapToGrid="0">
      <p:cViewPr varScale="1">
        <p:scale>
          <a:sx n="32" d="100"/>
          <a:sy n="32" d="100"/>
        </p:scale>
        <p:origin x="3280"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117" Type="http://schemas.microsoft.com/office/2016/11/relationships/changesInfo" Target="changesInfos/changesInfo1.xml"/><Relationship Id="rId21" Type="http://schemas.openxmlformats.org/officeDocument/2006/relationships/font" Target="fonts/font1.fntdata"/><Relationship Id="rId112"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11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11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114" Type="http://schemas.openxmlformats.org/officeDocument/2006/relationships/viewProps" Target="viewProps.xml"/><Relationship Id="rId11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113" Type="http://schemas.openxmlformats.org/officeDocument/2006/relationships/presProps" Target="presProps.xml"/><Relationship Id="rId11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Ioana Dezso" userId="S::ddezso@worldbank.org::743fdfd2-500d-4699-8b0d-961525277147" providerId="AD" clId="Web-{23527BAD-BE8B-B0B2-4BC7-3ECC5188BA42}"/>
    <pc:docChg chg="delSld modSld">
      <pc:chgData name="Diana Ioana Dezso" userId="S::ddezso@worldbank.org::743fdfd2-500d-4699-8b0d-961525277147" providerId="AD" clId="Web-{23527BAD-BE8B-B0B2-4BC7-3ECC5188BA42}" dt="2025-05-14T20:44:49.277" v="143" actId="20577"/>
      <pc:docMkLst>
        <pc:docMk/>
      </pc:docMkLst>
      <pc:sldChg chg="modSp">
        <pc:chgData name="Diana Ioana Dezso" userId="S::ddezso@worldbank.org::743fdfd2-500d-4699-8b0d-961525277147" providerId="AD" clId="Web-{23527BAD-BE8B-B0B2-4BC7-3ECC5188BA42}" dt="2025-05-14T20:44:49.277" v="143" actId="20577"/>
        <pc:sldMkLst>
          <pc:docMk/>
          <pc:sldMk cId="0" sldId="326"/>
        </pc:sldMkLst>
        <pc:spChg chg="mod">
          <ac:chgData name="Diana Ioana Dezso" userId="S::ddezso@worldbank.org::743fdfd2-500d-4699-8b0d-961525277147" providerId="AD" clId="Web-{23527BAD-BE8B-B0B2-4BC7-3ECC5188BA42}" dt="2025-05-14T20:44:49.277" v="143" actId="20577"/>
          <ac:spMkLst>
            <pc:docMk/>
            <pc:sldMk cId="0" sldId="326"/>
            <ac:spMk id="3719" creationId="{00000000-0000-0000-0000-000000000000}"/>
          </ac:spMkLst>
        </pc:spChg>
      </pc:sldChg>
      <pc:sldChg chg="del">
        <pc:chgData name="Diana Ioana Dezso" userId="S::ddezso@worldbank.org::743fdfd2-500d-4699-8b0d-961525277147" providerId="AD" clId="Web-{23527BAD-BE8B-B0B2-4BC7-3ECC5188BA42}" dt="2025-05-14T20:14:30.925" v="40"/>
        <pc:sldMkLst>
          <pc:docMk/>
          <pc:sldMk cId="0" sldId="350"/>
        </pc:sldMkLst>
      </pc:sldChg>
      <pc:sldChg chg="modSp">
        <pc:chgData name="Diana Ioana Dezso" userId="S::ddezso@worldbank.org::743fdfd2-500d-4699-8b0d-961525277147" providerId="AD" clId="Web-{23527BAD-BE8B-B0B2-4BC7-3ECC5188BA42}" dt="2025-05-14T20:40:42.048" v="58" actId="20577"/>
        <pc:sldMkLst>
          <pc:docMk/>
          <pc:sldMk cId="0" sldId="351"/>
        </pc:sldMkLst>
        <pc:spChg chg="mod">
          <ac:chgData name="Diana Ioana Dezso" userId="S::ddezso@worldbank.org::743fdfd2-500d-4699-8b0d-961525277147" providerId="AD" clId="Web-{23527BAD-BE8B-B0B2-4BC7-3ECC5188BA42}" dt="2025-05-14T20:40:42.048" v="58" actId="20577"/>
          <ac:spMkLst>
            <pc:docMk/>
            <pc:sldMk cId="0" sldId="351"/>
            <ac:spMk id="227" creationId="{00000000-0000-0000-0000-000000000000}"/>
          </ac:spMkLst>
        </pc:spChg>
        <pc:spChg chg="mod">
          <ac:chgData name="Diana Ioana Dezso" userId="S::ddezso@worldbank.org::743fdfd2-500d-4699-8b0d-961525277147" providerId="AD" clId="Web-{23527BAD-BE8B-B0B2-4BC7-3ECC5188BA42}" dt="2025-05-14T20:10:31.706" v="14" actId="20577"/>
          <ac:spMkLst>
            <pc:docMk/>
            <pc:sldMk cId="0" sldId="351"/>
            <ac:spMk id="230" creationId="{00000000-0000-0000-0000-000000000000}"/>
          </ac:spMkLst>
        </pc:spChg>
      </pc:sldChg>
      <pc:sldChg chg="del">
        <pc:chgData name="Diana Ioana Dezso" userId="S::ddezso@worldbank.org::743fdfd2-500d-4699-8b0d-961525277147" providerId="AD" clId="Web-{23527BAD-BE8B-B0B2-4BC7-3ECC5188BA42}" dt="2025-05-14T20:10:33.175" v="15"/>
        <pc:sldMkLst>
          <pc:docMk/>
          <pc:sldMk cId="1036237239" sldId="365"/>
        </pc:sldMkLst>
      </pc:sldChg>
      <pc:sldChg chg="modSp mod setBg modNotes">
        <pc:chgData name="Diana Ioana Dezso" userId="S::ddezso@worldbank.org::743fdfd2-500d-4699-8b0d-961525277147" providerId="AD" clId="Web-{23527BAD-BE8B-B0B2-4BC7-3ECC5188BA42}" dt="2025-05-14T20:42:47.850" v="73"/>
        <pc:sldMkLst>
          <pc:docMk/>
          <pc:sldMk cId="4137157572" sldId="366"/>
        </pc:sldMkLst>
        <pc:spChg chg="mod">
          <ac:chgData name="Diana Ioana Dezso" userId="S::ddezso@worldbank.org::743fdfd2-500d-4699-8b0d-961525277147" providerId="AD" clId="Web-{23527BAD-BE8B-B0B2-4BC7-3ECC5188BA42}" dt="2025-05-14T20:12:07.331" v="28" actId="20577"/>
          <ac:spMkLst>
            <pc:docMk/>
            <pc:sldMk cId="4137157572" sldId="366"/>
            <ac:spMk id="2" creationId="{D7FCB703-B1F4-2F31-4A4B-7572DF48B368}"/>
          </ac:spMkLst>
        </pc:spChg>
      </pc:sldChg>
      <pc:sldChg chg="modSp">
        <pc:chgData name="Diana Ioana Dezso" userId="S::ddezso@worldbank.org::743fdfd2-500d-4699-8b0d-961525277147" providerId="AD" clId="Web-{23527BAD-BE8B-B0B2-4BC7-3ECC5188BA42}" dt="2025-05-14T20:14:00.847" v="39" actId="20577"/>
        <pc:sldMkLst>
          <pc:docMk/>
          <pc:sldMk cId="0" sldId="368"/>
        </pc:sldMkLst>
        <pc:spChg chg="mod">
          <ac:chgData name="Diana Ioana Dezso" userId="S::ddezso@worldbank.org::743fdfd2-500d-4699-8b0d-961525277147" providerId="AD" clId="Web-{23527BAD-BE8B-B0B2-4BC7-3ECC5188BA42}" dt="2025-05-14T20:14:00.847" v="39" actId="20577"/>
          <ac:spMkLst>
            <pc:docMk/>
            <pc:sldMk cId="0" sldId="368"/>
            <ac:spMk id="3681" creationId="{00000000-0000-0000-0000-000000000000}"/>
          </ac:spMkLst>
        </pc:spChg>
      </pc:sldChg>
      <pc:sldChg chg="modSp">
        <pc:chgData name="Diana Ioana Dezso" userId="S::ddezso@worldbank.org::743fdfd2-500d-4699-8b0d-961525277147" providerId="AD" clId="Web-{23527BAD-BE8B-B0B2-4BC7-3ECC5188BA42}" dt="2025-05-14T20:12:21.893" v="37" actId="20577"/>
        <pc:sldMkLst>
          <pc:docMk/>
          <pc:sldMk cId="0" sldId="372"/>
        </pc:sldMkLst>
        <pc:spChg chg="mod">
          <ac:chgData name="Diana Ioana Dezso" userId="S::ddezso@worldbank.org::743fdfd2-500d-4699-8b0d-961525277147" providerId="AD" clId="Web-{23527BAD-BE8B-B0B2-4BC7-3ECC5188BA42}" dt="2025-05-14T20:12:21.893" v="37" actId="20577"/>
          <ac:spMkLst>
            <pc:docMk/>
            <pc:sldMk cId="0" sldId="372"/>
            <ac:spMk id="3017" creationId="{00000000-0000-0000-0000-000000000000}"/>
          </ac:spMkLst>
        </pc:spChg>
      </pc:sldChg>
    </pc:docChg>
  </pc:docChgLst>
  <pc:docChgLst>
    <pc:chgData name="Diana Ioana Dezso" userId="S::ddezso@worldbank.org::743fdfd2-500d-4699-8b0d-961525277147" providerId="AD" clId="Web-{FC81460C-C054-B9E0-4E23-16DECD0D20A1}"/>
    <pc:docChg chg="modSld">
      <pc:chgData name="Diana Ioana Dezso" userId="S::ddezso@worldbank.org::743fdfd2-500d-4699-8b0d-961525277147" providerId="AD" clId="Web-{FC81460C-C054-B9E0-4E23-16DECD0D20A1}" dt="2025-05-15T14:46:18.015" v="27" actId="20577"/>
      <pc:docMkLst>
        <pc:docMk/>
      </pc:docMkLst>
      <pc:sldChg chg="modSp">
        <pc:chgData name="Diana Ioana Dezso" userId="S::ddezso@worldbank.org::743fdfd2-500d-4699-8b0d-961525277147" providerId="AD" clId="Web-{FC81460C-C054-B9E0-4E23-16DECD0D20A1}" dt="2025-05-15T14:46:18.015" v="27" actId="20577"/>
        <pc:sldMkLst>
          <pc:docMk/>
          <pc:sldMk cId="4137157572" sldId="366"/>
        </pc:sldMkLst>
        <pc:spChg chg="mod">
          <ac:chgData name="Diana Ioana Dezso" userId="S::ddezso@worldbank.org::743fdfd2-500d-4699-8b0d-961525277147" providerId="AD" clId="Web-{FC81460C-C054-B9E0-4E23-16DECD0D20A1}" dt="2025-05-15T14:46:18.015" v="27" actId="20577"/>
          <ac:spMkLst>
            <pc:docMk/>
            <pc:sldMk cId="4137157572" sldId="366"/>
            <ac:spMk id="2" creationId="{D7FCB703-B1F4-2F31-4A4B-7572DF48B368}"/>
          </ac:spMkLst>
        </pc:spChg>
      </pc:sldChg>
    </pc:docChg>
  </pc:docChgLst>
  <pc:docChgLst>
    <pc:chgData name="Diana Ioana Dezso" userId="S::ddezso@worldbank.org::743fdfd2-500d-4699-8b0d-961525277147" providerId="AD" clId="Web-{060A42D0-258D-AEC7-55CC-76F64DBB10E2}"/>
    <pc:docChg chg="modSld">
      <pc:chgData name="Diana Ioana Dezso" userId="S::ddezso@worldbank.org::743fdfd2-500d-4699-8b0d-961525277147" providerId="AD" clId="Web-{060A42D0-258D-AEC7-55CC-76F64DBB10E2}" dt="2025-05-15T23:20:35.619" v="0" actId="20577"/>
      <pc:docMkLst>
        <pc:docMk/>
      </pc:docMkLst>
      <pc:sldChg chg="modSp">
        <pc:chgData name="Diana Ioana Dezso" userId="S::ddezso@worldbank.org::743fdfd2-500d-4699-8b0d-961525277147" providerId="AD" clId="Web-{060A42D0-258D-AEC7-55CC-76F64DBB10E2}" dt="2025-05-15T23:20:35.619" v="0" actId="20577"/>
        <pc:sldMkLst>
          <pc:docMk/>
          <pc:sldMk cId="0" sldId="349"/>
        </pc:sldMkLst>
        <pc:spChg chg="mod">
          <ac:chgData name="Diana Ioana Dezso" userId="S::ddezso@worldbank.org::743fdfd2-500d-4699-8b0d-961525277147" providerId="AD" clId="Web-{060A42D0-258D-AEC7-55CC-76F64DBB10E2}" dt="2025-05-15T23:20:35.619" v="0" actId="20577"/>
          <ac:spMkLst>
            <pc:docMk/>
            <pc:sldMk cId="0" sldId="349"/>
            <ac:spMk id="231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5"/>
        <p:cNvGrpSpPr/>
        <p:nvPr/>
      </p:nvGrpSpPr>
      <p:grpSpPr>
        <a:xfrm>
          <a:off x="0" y="0"/>
          <a:ext cx="0" cy="0"/>
          <a:chOff x="0" y="0"/>
          <a:chExt cx="0" cy="0"/>
        </a:xfrm>
      </p:grpSpPr>
      <p:sp>
        <p:nvSpPr>
          <p:cNvPr id="3686" name="Google Shape;3686;g2e2144c5c40_1_7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7" name="Google Shape;3687;g2e2144c5c40_1_7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688" name="Google Shape;3688;g2e2144c5c40_1_7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1"/>
        <p:cNvGrpSpPr/>
        <p:nvPr/>
      </p:nvGrpSpPr>
      <p:grpSpPr>
        <a:xfrm>
          <a:off x="0" y="0"/>
          <a:ext cx="0" cy="0"/>
          <a:chOff x="0" y="0"/>
          <a:chExt cx="0" cy="0"/>
        </a:xfrm>
      </p:grpSpPr>
      <p:sp>
        <p:nvSpPr>
          <p:cNvPr id="3712" name="Google Shape;3712;g2e2144c5c40_1_7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13" name="Google Shape;3713;g2e2144c5c40_1_7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0" name="Google Shape;2300;p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1" name="Google Shape;2301;p1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9"/>
        <p:cNvGrpSpPr/>
        <p:nvPr/>
      </p:nvGrpSpPr>
      <p:grpSpPr>
        <a:xfrm>
          <a:off x="0" y="0"/>
          <a:ext cx="0" cy="0"/>
          <a:chOff x="0" y="0"/>
          <a:chExt cx="0" cy="0"/>
        </a:xfrm>
      </p:grpSpPr>
      <p:sp>
        <p:nvSpPr>
          <p:cNvPr id="2310" name="Google Shape;2310;p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1" name="Google Shape;2311;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the facilitator:</a:t>
            </a:r>
          </a:p>
          <a:p>
            <a:r>
              <a:rPr lang="en-US" dirty="0"/>
              <a:t>The slides with the orange background are intended for the session facilitators only, as they plan their session. These can be removed or adjusted as needed when presenting to the group.</a:t>
            </a:r>
          </a:p>
          <a:p>
            <a:r>
              <a:rPr lang="en-US" dirty="0"/>
              <a:t>After reviewing the five key steps of building the National Code Coalition (Module 3), this Module focuses on understanding the key steps required to build the WMSME Gender Data Journey</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06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7"/>
        <p:cNvGrpSpPr/>
        <p:nvPr/>
      </p:nvGrpSpPr>
      <p:grpSpPr>
        <a:xfrm>
          <a:off x="0" y="0"/>
          <a:ext cx="0" cy="0"/>
          <a:chOff x="0" y="0"/>
          <a:chExt cx="0" cy="0"/>
        </a:xfrm>
      </p:grpSpPr>
      <p:sp>
        <p:nvSpPr>
          <p:cNvPr id="3008" name="Google Shape;300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9" name="Google Shape;300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10" name="Google Shape;301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4" name="Google Shape;1664;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5" name="Google Shape;1665;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4"/>
        <p:cNvGrpSpPr/>
        <p:nvPr/>
      </p:nvGrpSpPr>
      <p:grpSpPr>
        <a:xfrm>
          <a:off x="0" y="0"/>
          <a:ext cx="0" cy="0"/>
          <a:chOff x="0" y="0"/>
          <a:chExt cx="0" cy="0"/>
        </a:xfrm>
      </p:grpSpPr>
      <p:sp>
        <p:nvSpPr>
          <p:cNvPr id="3505" name="Google Shape;3505;g2e2144c5c40_1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6" name="Google Shape;3506;g2e2144c5c40_1_5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400"/>
              <a:buNone/>
            </a:pPr>
            <a:endParaRPr dirty="0"/>
          </a:p>
        </p:txBody>
      </p:sp>
      <p:sp>
        <p:nvSpPr>
          <p:cNvPr id="3507" name="Google Shape;3507;g2e2144c5c40_1_5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7"/>
        <p:cNvGrpSpPr/>
        <p:nvPr/>
      </p:nvGrpSpPr>
      <p:grpSpPr>
        <a:xfrm>
          <a:off x="0" y="0"/>
          <a:ext cx="0" cy="0"/>
          <a:chOff x="0" y="0"/>
          <a:chExt cx="0" cy="0"/>
        </a:xfrm>
      </p:grpSpPr>
      <p:sp>
        <p:nvSpPr>
          <p:cNvPr id="3588" name="Google Shape;3588;g2e2144c5c40_1_6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9" name="Google Shape;3589;g2e2144c5c40_1_6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Calibri"/>
              <a:buNone/>
            </a:pPr>
            <a:endParaRPr dirty="0"/>
          </a:p>
        </p:txBody>
      </p:sp>
      <p:sp>
        <p:nvSpPr>
          <p:cNvPr id="3590" name="Google Shape;3590;g2e2144c5c40_1_6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5"/>
        <p:cNvGrpSpPr/>
        <p:nvPr/>
      </p:nvGrpSpPr>
      <p:grpSpPr>
        <a:xfrm>
          <a:off x="0" y="0"/>
          <a:ext cx="0" cy="0"/>
          <a:chOff x="0" y="0"/>
          <a:chExt cx="0" cy="0"/>
        </a:xfrm>
      </p:grpSpPr>
      <p:sp>
        <p:nvSpPr>
          <p:cNvPr id="3616" name="Google Shape;3616;g2e2144c5c40_1_6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7" name="Google Shape;3617;g2e2144c5c40_1_6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618" name="Google Shape;3618;g2e2144c5c40_1_6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7"/>
        <p:cNvGrpSpPr/>
        <p:nvPr/>
      </p:nvGrpSpPr>
      <p:grpSpPr>
        <a:xfrm>
          <a:off x="0" y="0"/>
          <a:ext cx="0" cy="0"/>
          <a:chOff x="0" y="0"/>
          <a:chExt cx="0" cy="0"/>
        </a:xfrm>
      </p:grpSpPr>
      <p:sp>
        <p:nvSpPr>
          <p:cNvPr id="3648" name="Google Shape;3648;g2e2144c5c40_1_6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9" name="Google Shape;3649;g2e2144c5c40_1_6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650" name="Google Shape;3650;g2e2144c5c40_1_6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6"/>
        <p:cNvGrpSpPr/>
        <p:nvPr/>
      </p:nvGrpSpPr>
      <p:grpSpPr>
        <a:xfrm>
          <a:off x="0" y="0"/>
          <a:ext cx="0" cy="0"/>
          <a:chOff x="0" y="0"/>
          <a:chExt cx="0" cy="0"/>
        </a:xfrm>
      </p:grpSpPr>
      <p:sp>
        <p:nvSpPr>
          <p:cNvPr id="3677" name="Google Shape;3677;g2e2144c5c40_1_6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8" name="Google Shape;3678;g2e2144c5c40_1_6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679" name="Google Shape;3679;g2e2144c5c40_1_6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84"/>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Autofit/>
          </a:bodyPr>
          <a:lstStyle>
            <a:lvl1pPr lvl="0" algn="ctr">
              <a:lnSpc>
                <a:spcPct val="80000"/>
              </a:lnSpc>
              <a:spcBef>
                <a:spcPts val="0"/>
              </a:spcBef>
              <a:spcAft>
                <a:spcPts val="0"/>
              </a:spcAft>
              <a:buSzPts val="36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4"/>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SzPts val="1867"/>
              <a:buNone/>
              <a:defRPr sz="2400"/>
            </a:lvl1pPr>
            <a:lvl2pPr lvl="1" algn="ctr">
              <a:lnSpc>
                <a:spcPct val="90000"/>
              </a:lnSpc>
              <a:spcBef>
                <a:spcPts val="800"/>
              </a:spcBef>
              <a:spcAft>
                <a:spcPts val="0"/>
              </a:spcAft>
              <a:buSzPts val="1867"/>
              <a:buNone/>
              <a:defRPr sz="2000"/>
            </a:lvl2pPr>
            <a:lvl3pPr lvl="2" algn="ctr">
              <a:lnSpc>
                <a:spcPct val="90000"/>
              </a:lnSpc>
              <a:spcBef>
                <a:spcPts val="0"/>
              </a:spcBef>
              <a:spcAft>
                <a:spcPts val="0"/>
              </a:spcAft>
              <a:buSzPts val="1867"/>
              <a:buNone/>
              <a:defRPr sz="1800"/>
            </a:lvl3pPr>
            <a:lvl4pPr lvl="3" algn="ctr">
              <a:lnSpc>
                <a:spcPct val="90000"/>
              </a:lnSpc>
              <a:spcBef>
                <a:spcPts val="0"/>
              </a:spcBef>
              <a:spcAft>
                <a:spcPts val="0"/>
              </a:spcAft>
              <a:buSzPts val="1867"/>
              <a:buNone/>
              <a:defRPr sz="1600"/>
            </a:lvl4pPr>
            <a:lvl5pPr lvl="4" algn="ctr">
              <a:lnSpc>
                <a:spcPct val="90000"/>
              </a:lnSpc>
              <a:spcBef>
                <a:spcPts val="800"/>
              </a:spcBef>
              <a:spcAft>
                <a:spcPts val="0"/>
              </a:spcAft>
              <a:buSzPts val="1467"/>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146"/>
        <p:cNvGrpSpPr/>
        <p:nvPr/>
      </p:nvGrpSpPr>
      <p:grpSpPr>
        <a:xfrm>
          <a:off x="0" y="0"/>
          <a:ext cx="0" cy="0"/>
          <a:chOff x="0" y="0"/>
          <a:chExt cx="0" cy="0"/>
        </a:xfrm>
      </p:grpSpPr>
      <p:sp>
        <p:nvSpPr>
          <p:cNvPr id="147" name="Google Shape;147;p99"/>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99"/>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9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99"/>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99"/>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52" name="Google Shape;152;p99"/>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3" name="Google Shape;153;p9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54" name="Google Shape;154;p9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155"/>
        <p:cNvGrpSpPr/>
        <p:nvPr/>
      </p:nvGrpSpPr>
      <p:grpSpPr>
        <a:xfrm>
          <a:off x="0" y="0"/>
          <a:ext cx="0" cy="0"/>
          <a:chOff x="0" y="0"/>
          <a:chExt cx="0" cy="0"/>
        </a:xfrm>
      </p:grpSpPr>
      <p:sp>
        <p:nvSpPr>
          <p:cNvPr id="156" name="Google Shape;156;p100"/>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00"/>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10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100"/>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00"/>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61" name="Google Shape;161;p100"/>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2" name="Google Shape;162;p100"/>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63" name="Google Shape;163;p100"/>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64"/>
        <p:cNvGrpSpPr/>
        <p:nvPr/>
      </p:nvGrpSpPr>
      <p:grpSpPr>
        <a:xfrm>
          <a:off x="0" y="0"/>
          <a:ext cx="0" cy="0"/>
          <a:chOff x="0" y="0"/>
          <a:chExt cx="0" cy="0"/>
        </a:xfrm>
      </p:grpSpPr>
      <p:sp>
        <p:nvSpPr>
          <p:cNvPr id="165" name="Google Shape;165;p101"/>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101"/>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10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101"/>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101"/>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70" name="Google Shape;170;p101"/>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71" name="Google Shape;171;p10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72" name="Google Shape;172;p10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73"/>
        <p:cNvGrpSpPr/>
        <p:nvPr/>
      </p:nvGrpSpPr>
      <p:grpSpPr>
        <a:xfrm>
          <a:off x="0" y="0"/>
          <a:ext cx="0" cy="0"/>
          <a:chOff x="0" y="0"/>
          <a:chExt cx="0" cy="0"/>
        </a:xfrm>
      </p:grpSpPr>
      <p:sp>
        <p:nvSpPr>
          <p:cNvPr id="174" name="Google Shape;174;p102"/>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02"/>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10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102"/>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102"/>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79" name="Google Shape;179;p102"/>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0" name="Google Shape;180;p10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81" name="Google Shape;181;p10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182"/>
        <p:cNvGrpSpPr/>
        <p:nvPr/>
      </p:nvGrpSpPr>
      <p:grpSpPr>
        <a:xfrm>
          <a:off x="0" y="0"/>
          <a:ext cx="0" cy="0"/>
          <a:chOff x="0" y="0"/>
          <a:chExt cx="0" cy="0"/>
        </a:xfrm>
      </p:grpSpPr>
      <p:sp>
        <p:nvSpPr>
          <p:cNvPr id="183" name="Google Shape;183;p103"/>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103"/>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10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6" name="Google Shape;186;p103"/>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103"/>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88" name="Google Shape;188;p103"/>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9" name="Google Shape;189;p10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90" name="Google Shape;190;p10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191"/>
        <p:cNvGrpSpPr/>
        <p:nvPr/>
      </p:nvGrpSpPr>
      <p:grpSpPr>
        <a:xfrm>
          <a:off x="0" y="0"/>
          <a:ext cx="0" cy="0"/>
          <a:chOff x="0" y="0"/>
          <a:chExt cx="0" cy="0"/>
        </a:xfrm>
      </p:grpSpPr>
      <p:sp>
        <p:nvSpPr>
          <p:cNvPr id="192" name="Google Shape;192;p104"/>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04"/>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10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5" name="Google Shape;195;p104"/>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104"/>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97" name="Google Shape;197;p104"/>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98" name="Google Shape;198;p10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99" name="Google Shape;199;p10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200"/>
        <p:cNvGrpSpPr/>
        <p:nvPr/>
      </p:nvGrpSpPr>
      <p:grpSpPr>
        <a:xfrm>
          <a:off x="0" y="0"/>
          <a:ext cx="0" cy="0"/>
          <a:chOff x="0" y="0"/>
          <a:chExt cx="0" cy="0"/>
        </a:xfrm>
      </p:grpSpPr>
      <p:sp>
        <p:nvSpPr>
          <p:cNvPr id="201" name="Google Shape;201;p105"/>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105"/>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10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4" name="Google Shape;204;p105"/>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105"/>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206" name="Google Shape;206;p105"/>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7" name="Google Shape;207;p10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208" name="Google Shape;208;p10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A">
  <p:cSld name="Quote A">
    <p:bg>
      <p:bgPr>
        <a:solidFill>
          <a:schemeClr val="accent2"/>
        </a:solidFill>
        <a:effectLst/>
      </p:bgPr>
    </p:bg>
    <p:spTree>
      <p:nvGrpSpPr>
        <p:cNvPr id="1" name="Shape 209"/>
        <p:cNvGrpSpPr/>
        <p:nvPr/>
      </p:nvGrpSpPr>
      <p:grpSpPr>
        <a:xfrm>
          <a:off x="0" y="0"/>
          <a:ext cx="0" cy="0"/>
          <a:chOff x="0" y="0"/>
          <a:chExt cx="0" cy="0"/>
        </a:xfrm>
      </p:grpSpPr>
      <p:sp>
        <p:nvSpPr>
          <p:cNvPr id="210" name="Google Shape;210;p106"/>
          <p:cNvSpPr txBox="1">
            <a:spLocks noGrp="1"/>
          </p:cNvSpPr>
          <p:nvPr>
            <p:ph type="body" idx="1"/>
          </p:nvPr>
        </p:nvSpPr>
        <p:spPr>
          <a:xfrm>
            <a:off x="4296616" y="2727042"/>
            <a:ext cx="7451003" cy="279188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4533"/>
              <a:buNone/>
              <a:defRPr sz="4533" b="0">
                <a:solidFill>
                  <a:schemeClr val="lt1"/>
                </a:solidFil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06"/>
          <p:cNvSpPr txBox="1">
            <a:spLocks noGrp="1"/>
          </p:cNvSpPr>
          <p:nvPr>
            <p:ph type="body" idx="2"/>
          </p:nvPr>
        </p:nvSpPr>
        <p:spPr>
          <a:xfrm>
            <a:off x="9730783" y="5587294"/>
            <a:ext cx="2016837" cy="63404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1867"/>
              <a:buNone/>
              <a:defRPr>
                <a:solidFill>
                  <a:schemeClr val="lt1"/>
                </a:solidFil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106"/>
          <p:cNvSpPr/>
          <p:nvPr/>
        </p:nvSpPr>
        <p:spPr>
          <a:xfrm>
            <a:off x="9730783" y="-7575"/>
            <a:ext cx="2461217" cy="1288472"/>
          </a:xfrm>
          <a:prstGeom prst="rect">
            <a:avLst/>
          </a:prstGeom>
          <a:solidFill>
            <a:srgbClr val="EB62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2">
    <p:spTree>
      <p:nvGrpSpPr>
        <p:cNvPr id="1" name="Shape 213"/>
        <p:cNvGrpSpPr/>
        <p:nvPr/>
      </p:nvGrpSpPr>
      <p:grpSpPr>
        <a:xfrm>
          <a:off x="0" y="0"/>
          <a:ext cx="0" cy="0"/>
          <a:chOff x="0" y="0"/>
          <a:chExt cx="0" cy="0"/>
        </a:xfrm>
      </p:grpSpPr>
      <p:sp>
        <p:nvSpPr>
          <p:cNvPr id="214" name="Google Shape;214;p107"/>
          <p:cNvSpPr txBox="1">
            <a:spLocks noGrp="1"/>
          </p:cNvSpPr>
          <p:nvPr>
            <p:ph type="body" idx="1"/>
          </p:nvPr>
        </p:nvSpPr>
        <p:spPr>
          <a:xfrm>
            <a:off x="432847" y="1511299"/>
            <a:ext cx="11303523" cy="484505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15" name="Google Shape;215;p107"/>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107"/>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217" name="Google Shape;217;p107"/>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8" name="Google Shape;218;p10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219" name="Google Shape;219;p10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_Title and Content" type="obj">
  <p:cSld name="5_Title and Content">
    <p:spTree>
      <p:nvGrpSpPr>
        <p:cNvPr id="1" name="Shape 1626"/>
        <p:cNvGrpSpPr/>
        <p:nvPr/>
      </p:nvGrpSpPr>
      <p:grpSpPr>
        <a:xfrm>
          <a:off x="0" y="0"/>
          <a:ext cx="0" cy="0"/>
          <a:chOff x="0" y="0"/>
          <a:chExt cx="0" cy="0"/>
        </a:xfrm>
      </p:grpSpPr>
      <p:sp>
        <p:nvSpPr>
          <p:cNvPr id="1627" name="Google Shape;1627;g2e2144c5c40_1_274"/>
          <p:cNvSpPr txBox="1">
            <a:spLocks noGrp="1"/>
          </p:cNvSpPr>
          <p:nvPr>
            <p:ph type="title"/>
          </p:nvPr>
        </p:nvSpPr>
        <p:spPr>
          <a:xfrm>
            <a:off x="398691" y="254000"/>
            <a:ext cx="10538700" cy="5871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8" name="Google Shape;1628;g2e2144c5c40_1_274"/>
          <p:cNvSpPr txBox="1">
            <a:spLocks noGrp="1"/>
          </p:cNvSpPr>
          <p:nvPr>
            <p:ph type="body" idx="1"/>
          </p:nvPr>
        </p:nvSpPr>
        <p:spPr>
          <a:xfrm>
            <a:off x="398691" y="1721922"/>
            <a:ext cx="10538700" cy="4455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9" name="Google Shape;1629;g2e2144c5c40_1_27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30" name="Google Shape;1630;g2e2144c5c40_1_274"/>
          <p:cNvSpPr txBox="1">
            <a:spLocks noGrp="1"/>
          </p:cNvSpPr>
          <p:nvPr>
            <p:ph type="ftr" idx="11"/>
          </p:nvPr>
        </p:nvSpPr>
        <p:spPr>
          <a:xfrm>
            <a:off x="731474" y="6356351"/>
            <a:ext cx="5219700" cy="365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Financial Alliance for Women I Workshop in a BOX</a:t>
            </a:r>
            <a:endParaRPr/>
          </a:p>
        </p:txBody>
      </p:sp>
      <p:sp>
        <p:nvSpPr>
          <p:cNvPr id="1631" name="Google Shape;1631;g2e2144c5c40_1_274"/>
          <p:cNvSpPr txBox="1">
            <a:spLocks noGrp="1"/>
          </p:cNvSpPr>
          <p:nvPr>
            <p:ph type="sldNum" idx="12"/>
          </p:nvPr>
        </p:nvSpPr>
        <p:spPr>
          <a:xfrm>
            <a:off x="398691" y="6356351"/>
            <a:ext cx="198300" cy="3651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1146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1"/>
        <p:cNvGrpSpPr/>
        <p:nvPr/>
      </p:nvGrpSpPr>
      <p:grpSpPr>
        <a:xfrm>
          <a:off x="0" y="0"/>
          <a:ext cx="0" cy="0"/>
          <a:chOff x="0" y="0"/>
          <a:chExt cx="0" cy="0"/>
        </a:xfrm>
      </p:grpSpPr>
      <p:sp>
        <p:nvSpPr>
          <p:cNvPr id="22" name="Google Shape;22;p85"/>
          <p:cNvSpPr txBox="1">
            <a:spLocks noGrp="1"/>
          </p:cNvSpPr>
          <p:nvPr>
            <p:ph type="body" idx="1"/>
          </p:nvPr>
        </p:nvSpPr>
        <p:spPr>
          <a:xfrm>
            <a:off x="432847" y="1511299"/>
            <a:ext cx="11303523" cy="48450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85"/>
          <p:cNvSpPr txBox="1">
            <a:spLocks noGrp="1"/>
          </p:cNvSpPr>
          <p:nvPr>
            <p:ph type="title"/>
          </p:nvPr>
        </p:nvSpPr>
        <p:spPr>
          <a:xfrm>
            <a:off x="0" y="-1"/>
            <a:ext cx="12012706" cy="1046375"/>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0"/>
              </a:spcBef>
              <a:spcAft>
                <a:spcPts val="0"/>
              </a:spcAft>
              <a:buClr>
                <a:schemeClr val="lt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5"/>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25" name="Google Shape;25;p85"/>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 name="Google Shape;26;p8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27" name="Google Shape;27;p8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B">
  <p:cSld name="Quote B">
    <p:bg>
      <p:bgPr>
        <a:solidFill>
          <a:schemeClr val="accent1"/>
        </a:solidFill>
        <a:effectLst/>
      </p:bgPr>
    </p:bg>
    <p:spTree>
      <p:nvGrpSpPr>
        <p:cNvPr id="1" name="Shape 1638"/>
        <p:cNvGrpSpPr/>
        <p:nvPr/>
      </p:nvGrpSpPr>
      <p:grpSpPr>
        <a:xfrm>
          <a:off x="0" y="0"/>
          <a:ext cx="0" cy="0"/>
          <a:chOff x="0" y="0"/>
          <a:chExt cx="0" cy="0"/>
        </a:xfrm>
      </p:grpSpPr>
      <p:sp>
        <p:nvSpPr>
          <p:cNvPr id="1639" name="Google Shape;1639;g2e2144c5c40_1_280"/>
          <p:cNvSpPr txBox="1">
            <a:spLocks noGrp="1"/>
          </p:cNvSpPr>
          <p:nvPr>
            <p:ph type="body" idx="1"/>
          </p:nvPr>
        </p:nvSpPr>
        <p:spPr>
          <a:xfrm>
            <a:off x="4296616" y="2727042"/>
            <a:ext cx="7451100" cy="2791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4800"/>
              <a:buNone/>
              <a:defRPr sz="4800" b="0">
                <a:solidFill>
                  <a:schemeClr val="lt1"/>
                </a:solidFil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0" name="Google Shape;1640;g2e2144c5c40_1_280"/>
          <p:cNvSpPr txBox="1">
            <a:spLocks noGrp="1"/>
          </p:cNvSpPr>
          <p:nvPr>
            <p:ph type="body" idx="2"/>
          </p:nvPr>
        </p:nvSpPr>
        <p:spPr>
          <a:xfrm>
            <a:off x="9730783" y="5587294"/>
            <a:ext cx="2016900" cy="6339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67"/>
              <a:buNone/>
              <a:defRPr>
                <a:solidFill>
                  <a:schemeClr val="dk1"/>
                </a:solidFil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1" name="Google Shape;1641;g2e2144c5c40_1_280"/>
          <p:cNvSpPr txBox="1">
            <a:spLocks noGrp="1"/>
          </p:cNvSpPr>
          <p:nvPr>
            <p:ph type="ftr" idx="11"/>
          </p:nvPr>
        </p:nvSpPr>
        <p:spPr>
          <a:xfrm>
            <a:off x="731474" y="6356351"/>
            <a:ext cx="5219700" cy="365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67">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Financial Alliance for Women I Workshop in a BOX</a:t>
            </a:r>
            <a:endParaRPr/>
          </a:p>
        </p:txBody>
      </p:sp>
      <p:sp>
        <p:nvSpPr>
          <p:cNvPr id="1642" name="Google Shape;1642;g2e2144c5c40_1_280"/>
          <p:cNvSpPr txBox="1">
            <a:spLocks noGrp="1"/>
          </p:cNvSpPr>
          <p:nvPr>
            <p:ph type="sldNum" idx="12"/>
          </p:nvPr>
        </p:nvSpPr>
        <p:spPr>
          <a:xfrm>
            <a:off x="398691" y="6356351"/>
            <a:ext cx="198300" cy="3651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643" name="Google Shape;1643;g2e2144c5c40_1_280"/>
          <p:cNvSpPr txBox="1"/>
          <p:nvPr/>
        </p:nvSpPr>
        <p:spPr>
          <a:xfrm>
            <a:off x="619749" y="6356351"/>
            <a:ext cx="88800" cy="365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644" name="Google Shape;1644;g2e2144c5c40_1_280"/>
          <p:cNvSpPr txBox="1"/>
          <p:nvPr/>
        </p:nvSpPr>
        <p:spPr>
          <a:xfrm>
            <a:off x="619749" y="6356351"/>
            <a:ext cx="88800" cy="365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645" name="Google Shape;1645;g2e2144c5c40_1_280"/>
          <p:cNvSpPr/>
          <p:nvPr/>
        </p:nvSpPr>
        <p:spPr>
          <a:xfrm>
            <a:off x="9730783" y="-7575"/>
            <a:ext cx="2461200" cy="1288500"/>
          </a:xfrm>
          <a:prstGeom prst="rect">
            <a:avLst/>
          </a:prstGeom>
          <a:solidFill>
            <a:srgbClr val="9B206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14988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84"/>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Autofit/>
          </a:bodyPr>
          <a:lstStyle>
            <a:lvl1pPr lvl="0" algn="ctr">
              <a:lnSpc>
                <a:spcPct val="80000"/>
              </a:lnSpc>
              <a:spcBef>
                <a:spcPts val="0"/>
              </a:spcBef>
              <a:spcAft>
                <a:spcPts val="0"/>
              </a:spcAft>
              <a:buSzPts val="36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4"/>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SzPts val="1867"/>
              <a:buNone/>
              <a:defRPr sz="2400"/>
            </a:lvl1pPr>
            <a:lvl2pPr lvl="1" algn="ctr">
              <a:lnSpc>
                <a:spcPct val="90000"/>
              </a:lnSpc>
              <a:spcBef>
                <a:spcPts val="800"/>
              </a:spcBef>
              <a:spcAft>
                <a:spcPts val="0"/>
              </a:spcAft>
              <a:buSzPts val="1867"/>
              <a:buNone/>
              <a:defRPr sz="2000"/>
            </a:lvl2pPr>
            <a:lvl3pPr lvl="2" algn="ctr">
              <a:lnSpc>
                <a:spcPct val="90000"/>
              </a:lnSpc>
              <a:spcBef>
                <a:spcPts val="0"/>
              </a:spcBef>
              <a:spcAft>
                <a:spcPts val="0"/>
              </a:spcAft>
              <a:buSzPts val="1867"/>
              <a:buNone/>
              <a:defRPr sz="1800"/>
            </a:lvl3pPr>
            <a:lvl4pPr lvl="3" algn="ctr">
              <a:lnSpc>
                <a:spcPct val="90000"/>
              </a:lnSpc>
              <a:spcBef>
                <a:spcPts val="0"/>
              </a:spcBef>
              <a:spcAft>
                <a:spcPts val="0"/>
              </a:spcAft>
              <a:buSzPts val="1867"/>
              <a:buNone/>
              <a:defRPr sz="1600"/>
            </a:lvl4pPr>
            <a:lvl5pPr lvl="4" algn="ctr">
              <a:lnSpc>
                <a:spcPct val="90000"/>
              </a:lnSpc>
              <a:spcBef>
                <a:spcPts val="800"/>
              </a:spcBef>
              <a:spcAft>
                <a:spcPts val="0"/>
              </a:spcAft>
              <a:buSzPts val="1467"/>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Tree>
    <p:extLst>
      <p:ext uri="{BB962C8B-B14F-4D97-AF65-F5344CB8AC3E}">
        <p14:creationId xmlns:p14="http://schemas.microsoft.com/office/powerpoint/2010/main" val="2190547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p:cSld name="Agenda">
    <p:bg>
      <p:bgPr>
        <a:solidFill>
          <a:srgbClr val="F1F1EE"/>
        </a:solidFill>
        <a:effectLst/>
      </p:bgPr>
    </p:bg>
    <p:spTree>
      <p:nvGrpSpPr>
        <p:cNvPr id="1" name="Shape 93"/>
        <p:cNvGrpSpPr/>
        <p:nvPr/>
      </p:nvGrpSpPr>
      <p:grpSpPr>
        <a:xfrm>
          <a:off x="0" y="0"/>
          <a:ext cx="0" cy="0"/>
          <a:chOff x="0" y="0"/>
          <a:chExt cx="0" cy="0"/>
        </a:xfrm>
      </p:grpSpPr>
      <p:sp>
        <p:nvSpPr>
          <p:cNvPr id="94" name="Google Shape;94;p94"/>
          <p:cNvSpPr txBox="1">
            <a:spLocks noGrp="1"/>
          </p:cNvSpPr>
          <p:nvPr>
            <p:ph type="body" idx="1"/>
          </p:nvPr>
        </p:nvSpPr>
        <p:spPr>
          <a:xfrm>
            <a:off x="4619241" y="2058194"/>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94"/>
          <p:cNvSpPr txBox="1">
            <a:spLocks noGrp="1"/>
          </p:cNvSpPr>
          <p:nvPr>
            <p:ph type="body" idx="2"/>
          </p:nvPr>
        </p:nvSpPr>
        <p:spPr>
          <a:xfrm>
            <a:off x="4619241" y="2740946"/>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94"/>
          <p:cNvSpPr txBox="1">
            <a:spLocks noGrp="1"/>
          </p:cNvSpPr>
          <p:nvPr>
            <p:ph type="body" idx="3"/>
          </p:nvPr>
        </p:nvSpPr>
        <p:spPr>
          <a:xfrm>
            <a:off x="4619241" y="3423698"/>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94"/>
          <p:cNvSpPr txBox="1">
            <a:spLocks noGrp="1"/>
          </p:cNvSpPr>
          <p:nvPr>
            <p:ph type="body" idx="4"/>
          </p:nvPr>
        </p:nvSpPr>
        <p:spPr>
          <a:xfrm>
            <a:off x="4619241" y="4106450"/>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94"/>
          <p:cNvSpPr txBox="1">
            <a:spLocks noGrp="1"/>
          </p:cNvSpPr>
          <p:nvPr>
            <p:ph type="body" idx="5"/>
          </p:nvPr>
        </p:nvSpPr>
        <p:spPr>
          <a:xfrm>
            <a:off x="4619241" y="4789202"/>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94"/>
          <p:cNvSpPr txBox="1">
            <a:spLocks noGrp="1"/>
          </p:cNvSpPr>
          <p:nvPr>
            <p:ph type="body" idx="6"/>
          </p:nvPr>
        </p:nvSpPr>
        <p:spPr>
          <a:xfrm>
            <a:off x="4619241" y="5471956"/>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94"/>
          <p:cNvSpPr txBox="1">
            <a:spLocks noGrp="1"/>
          </p:cNvSpPr>
          <p:nvPr>
            <p:ph type="body" idx="7"/>
          </p:nvPr>
        </p:nvSpPr>
        <p:spPr>
          <a:xfrm>
            <a:off x="4217623" y="2058194"/>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94"/>
          <p:cNvSpPr txBox="1">
            <a:spLocks noGrp="1"/>
          </p:cNvSpPr>
          <p:nvPr>
            <p:ph type="body" idx="8"/>
          </p:nvPr>
        </p:nvSpPr>
        <p:spPr>
          <a:xfrm>
            <a:off x="4217623" y="2740946"/>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94"/>
          <p:cNvSpPr txBox="1">
            <a:spLocks noGrp="1"/>
          </p:cNvSpPr>
          <p:nvPr>
            <p:ph type="body" idx="9"/>
          </p:nvPr>
        </p:nvSpPr>
        <p:spPr>
          <a:xfrm>
            <a:off x="4217623" y="3423698"/>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94"/>
          <p:cNvSpPr txBox="1">
            <a:spLocks noGrp="1"/>
          </p:cNvSpPr>
          <p:nvPr>
            <p:ph type="body" idx="13"/>
          </p:nvPr>
        </p:nvSpPr>
        <p:spPr>
          <a:xfrm>
            <a:off x="4217623" y="4106450"/>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94"/>
          <p:cNvSpPr txBox="1">
            <a:spLocks noGrp="1"/>
          </p:cNvSpPr>
          <p:nvPr>
            <p:ph type="body" idx="14"/>
          </p:nvPr>
        </p:nvSpPr>
        <p:spPr>
          <a:xfrm>
            <a:off x="4217623" y="4789202"/>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94"/>
          <p:cNvSpPr txBox="1">
            <a:spLocks noGrp="1"/>
          </p:cNvSpPr>
          <p:nvPr>
            <p:ph type="body" idx="15"/>
          </p:nvPr>
        </p:nvSpPr>
        <p:spPr>
          <a:xfrm>
            <a:off x="4217623" y="5471956"/>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94"/>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94"/>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08" name="Google Shape;108;p94"/>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p9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10" name="Google Shape;110;p9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404354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19"/>
        <p:cNvGrpSpPr/>
        <p:nvPr/>
      </p:nvGrpSpPr>
      <p:grpSpPr>
        <a:xfrm>
          <a:off x="0" y="0"/>
          <a:ext cx="0" cy="0"/>
          <a:chOff x="0" y="0"/>
          <a:chExt cx="0" cy="0"/>
        </a:xfrm>
      </p:grpSpPr>
      <p:sp>
        <p:nvSpPr>
          <p:cNvPr id="120" name="Google Shape;120;p96"/>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96"/>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9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96"/>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96"/>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25" name="Google Shape;125;p96"/>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6" name="Google Shape;126;p9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27" name="Google Shape;127;p9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117745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28"/>
        <p:cNvGrpSpPr/>
        <p:nvPr/>
      </p:nvGrpSpPr>
      <p:grpSpPr>
        <a:xfrm>
          <a:off x="0" y="0"/>
          <a:ext cx="0" cy="0"/>
          <a:chOff x="0" y="0"/>
          <a:chExt cx="0" cy="0"/>
        </a:xfrm>
      </p:grpSpPr>
      <p:sp>
        <p:nvSpPr>
          <p:cNvPr id="129" name="Google Shape;129;p97"/>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97"/>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9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97"/>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97"/>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34" name="Google Shape;134;p97"/>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5" name="Google Shape;135;p9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36" name="Google Shape;136;p9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438321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137"/>
        <p:cNvGrpSpPr/>
        <p:nvPr/>
      </p:nvGrpSpPr>
      <p:grpSpPr>
        <a:xfrm>
          <a:off x="0" y="0"/>
          <a:ext cx="0" cy="0"/>
          <a:chOff x="0" y="0"/>
          <a:chExt cx="0" cy="0"/>
        </a:xfrm>
      </p:grpSpPr>
      <p:sp>
        <p:nvSpPr>
          <p:cNvPr id="138" name="Google Shape;138;p98"/>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98"/>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9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98"/>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98"/>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43" name="Google Shape;143;p98"/>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4" name="Google Shape;144;p9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45" name="Google Shape;145;p9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059834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146"/>
        <p:cNvGrpSpPr/>
        <p:nvPr/>
      </p:nvGrpSpPr>
      <p:grpSpPr>
        <a:xfrm>
          <a:off x="0" y="0"/>
          <a:ext cx="0" cy="0"/>
          <a:chOff x="0" y="0"/>
          <a:chExt cx="0" cy="0"/>
        </a:xfrm>
      </p:grpSpPr>
      <p:sp>
        <p:nvSpPr>
          <p:cNvPr id="147" name="Google Shape;147;p99"/>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99"/>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9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99"/>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99"/>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52" name="Google Shape;152;p99"/>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3" name="Google Shape;153;p9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54" name="Google Shape;154;p9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4245374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155"/>
        <p:cNvGrpSpPr/>
        <p:nvPr/>
      </p:nvGrpSpPr>
      <p:grpSpPr>
        <a:xfrm>
          <a:off x="0" y="0"/>
          <a:ext cx="0" cy="0"/>
          <a:chOff x="0" y="0"/>
          <a:chExt cx="0" cy="0"/>
        </a:xfrm>
      </p:grpSpPr>
      <p:sp>
        <p:nvSpPr>
          <p:cNvPr id="156" name="Google Shape;156;p100"/>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00"/>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10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100"/>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00"/>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61" name="Google Shape;161;p100"/>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2" name="Google Shape;162;p100"/>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63" name="Google Shape;163;p100"/>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800015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64"/>
        <p:cNvGrpSpPr/>
        <p:nvPr/>
      </p:nvGrpSpPr>
      <p:grpSpPr>
        <a:xfrm>
          <a:off x="0" y="0"/>
          <a:ext cx="0" cy="0"/>
          <a:chOff x="0" y="0"/>
          <a:chExt cx="0" cy="0"/>
        </a:xfrm>
      </p:grpSpPr>
      <p:sp>
        <p:nvSpPr>
          <p:cNvPr id="165" name="Google Shape;165;p101"/>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101"/>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10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101"/>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101"/>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70" name="Google Shape;170;p101"/>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71" name="Google Shape;171;p10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72" name="Google Shape;172;p10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55982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73"/>
        <p:cNvGrpSpPr/>
        <p:nvPr/>
      </p:nvGrpSpPr>
      <p:grpSpPr>
        <a:xfrm>
          <a:off x="0" y="0"/>
          <a:ext cx="0" cy="0"/>
          <a:chOff x="0" y="0"/>
          <a:chExt cx="0" cy="0"/>
        </a:xfrm>
      </p:grpSpPr>
      <p:sp>
        <p:nvSpPr>
          <p:cNvPr id="174" name="Google Shape;174;p102"/>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02"/>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10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102"/>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102"/>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79" name="Google Shape;179;p102"/>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0" name="Google Shape;180;p10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81" name="Google Shape;181;p10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193833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86"/>
          <p:cNvSpPr txBox="1">
            <a:spLocks noGrp="1"/>
          </p:cNvSpPr>
          <p:nvPr>
            <p:ph type="title"/>
          </p:nvPr>
        </p:nvSpPr>
        <p:spPr>
          <a:xfrm>
            <a:off x="340242" y="1626781"/>
            <a:ext cx="12012706" cy="1046375"/>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0"/>
              </a:spcBef>
              <a:spcAft>
                <a:spcPts val="0"/>
              </a:spcAft>
              <a:buClr>
                <a:schemeClr val="lt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6"/>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31" name="Google Shape;31;p86"/>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2" name="Google Shape;32;p8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33" name="Google Shape;33;p8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182"/>
        <p:cNvGrpSpPr/>
        <p:nvPr/>
      </p:nvGrpSpPr>
      <p:grpSpPr>
        <a:xfrm>
          <a:off x="0" y="0"/>
          <a:ext cx="0" cy="0"/>
          <a:chOff x="0" y="0"/>
          <a:chExt cx="0" cy="0"/>
        </a:xfrm>
      </p:grpSpPr>
      <p:sp>
        <p:nvSpPr>
          <p:cNvPr id="183" name="Google Shape;183;p103"/>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103"/>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10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6" name="Google Shape;186;p103"/>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103"/>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88" name="Google Shape;188;p103"/>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9" name="Google Shape;189;p10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90" name="Google Shape;190;p10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714265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191"/>
        <p:cNvGrpSpPr/>
        <p:nvPr/>
      </p:nvGrpSpPr>
      <p:grpSpPr>
        <a:xfrm>
          <a:off x="0" y="0"/>
          <a:ext cx="0" cy="0"/>
          <a:chOff x="0" y="0"/>
          <a:chExt cx="0" cy="0"/>
        </a:xfrm>
      </p:grpSpPr>
      <p:sp>
        <p:nvSpPr>
          <p:cNvPr id="192" name="Google Shape;192;p104"/>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04"/>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10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5" name="Google Shape;195;p104"/>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104"/>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97" name="Google Shape;197;p104"/>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98" name="Google Shape;198;p10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99" name="Google Shape;199;p10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843349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200"/>
        <p:cNvGrpSpPr/>
        <p:nvPr/>
      </p:nvGrpSpPr>
      <p:grpSpPr>
        <a:xfrm>
          <a:off x="0" y="0"/>
          <a:ext cx="0" cy="0"/>
          <a:chOff x="0" y="0"/>
          <a:chExt cx="0" cy="0"/>
        </a:xfrm>
      </p:grpSpPr>
      <p:sp>
        <p:nvSpPr>
          <p:cNvPr id="201" name="Google Shape;201;p105"/>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105"/>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10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4" name="Google Shape;204;p105"/>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105"/>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206" name="Google Shape;206;p105"/>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7" name="Google Shape;207;p10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208" name="Google Shape;208;p10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202198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3"/>
        <p:cNvGrpSpPr/>
        <p:nvPr/>
      </p:nvGrpSpPr>
      <p:grpSpPr>
        <a:xfrm>
          <a:off x="0" y="0"/>
          <a:ext cx="0" cy="0"/>
          <a:chOff x="0" y="0"/>
          <a:chExt cx="0" cy="0"/>
        </a:xfrm>
      </p:grpSpPr>
      <p:sp>
        <p:nvSpPr>
          <p:cNvPr id="214" name="Google Shape;214;p107"/>
          <p:cNvSpPr txBox="1">
            <a:spLocks noGrp="1"/>
          </p:cNvSpPr>
          <p:nvPr>
            <p:ph type="body" idx="1"/>
          </p:nvPr>
        </p:nvSpPr>
        <p:spPr>
          <a:xfrm>
            <a:off x="432847" y="1511299"/>
            <a:ext cx="11303523" cy="484505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15" name="Google Shape;215;p107"/>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107"/>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217" name="Google Shape;217;p107"/>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8" name="Google Shape;218;p10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219" name="Google Shape;219;p10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687241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5_Title and Content" type="obj">
  <p:cSld name="5_Title and Content">
    <p:spTree>
      <p:nvGrpSpPr>
        <p:cNvPr id="1" name="Shape 38"/>
        <p:cNvGrpSpPr/>
        <p:nvPr/>
      </p:nvGrpSpPr>
      <p:grpSpPr>
        <a:xfrm>
          <a:off x="0" y="0"/>
          <a:ext cx="0" cy="0"/>
          <a:chOff x="0" y="0"/>
          <a:chExt cx="0" cy="0"/>
        </a:xfrm>
      </p:grpSpPr>
      <p:sp>
        <p:nvSpPr>
          <p:cNvPr id="39" name="Google Shape;39;p88"/>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8"/>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8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88"/>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43" name="Google Shape;43;p88"/>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4" name="Google Shape;44;p8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45" name="Google Shape;45;p8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093160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spTree>
      <p:nvGrpSpPr>
        <p:cNvPr id="1" name="Shape 46"/>
        <p:cNvGrpSpPr/>
        <p:nvPr/>
      </p:nvGrpSpPr>
      <p:grpSpPr>
        <a:xfrm>
          <a:off x="0" y="0"/>
          <a:ext cx="0" cy="0"/>
          <a:chOff x="0" y="0"/>
          <a:chExt cx="0" cy="0"/>
        </a:xfrm>
      </p:grpSpPr>
      <p:sp>
        <p:nvSpPr>
          <p:cNvPr id="47" name="Google Shape;47;p89"/>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9"/>
          <p:cNvSpPr txBox="1">
            <a:spLocks noGrp="1"/>
          </p:cNvSpPr>
          <p:nvPr>
            <p:ph type="body" idx="1"/>
          </p:nvPr>
        </p:nvSpPr>
        <p:spPr>
          <a:xfrm>
            <a:off x="454619" y="1922034"/>
            <a:ext cx="5067640" cy="394447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9" name="Google Shape;49;p89"/>
          <p:cNvSpPr txBox="1">
            <a:spLocks noGrp="1"/>
          </p:cNvSpPr>
          <p:nvPr>
            <p:ph type="body" idx="2"/>
          </p:nvPr>
        </p:nvSpPr>
        <p:spPr>
          <a:xfrm>
            <a:off x="6096000" y="1922034"/>
            <a:ext cx="5067640" cy="394447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0" name="Google Shape;50;p89"/>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51" name="Google Shape;51;p89"/>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8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53" name="Google Shape;53;p8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639907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63"/>
        <p:cNvGrpSpPr/>
        <p:nvPr/>
      </p:nvGrpSpPr>
      <p:grpSpPr>
        <a:xfrm>
          <a:off x="0" y="0"/>
          <a:ext cx="0" cy="0"/>
          <a:chOff x="0" y="0"/>
          <a:chExt cx="0" cy="0"/>
        </a:xfrm>
      </p:grpSpPr>
      <p:sp>
        <p:nvSpPr>
          <p:cNvPr id="64" name="Google Shape;64;p91"/>
          <p:cNvSpPr txBox="1">
            <a:spLocks noGrp="1"/>
          </p:cNvSpPr>
          <p:nvPr>
            <p:ph type="body" idx="1"/>
          </p:nvPr>
        </p:nvSpPr>
        <p:spPr>
          <a:xfrm>
            <a:off x="554110" y="1704782"/>
            <a:ext cx="11082185" cy="438185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5" name="Google Shape;65;p91"/>
          <p:cNvSpPr txBox="1">
            <a:spLocks noGrp="1"/>
          </p:cNvSpPr>
          <p:nvPr>
            <p:ph type="title"/>
          </p:nvPr>
        </p:nvSpPr>
        <p:spPr>
          <a:xfrm>
            <a:off x="554110" y="449233"/>
            <a:ext cx="9768741" cy="835883"/>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1"/>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67" name="Google Shape;67;p91"/>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9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69" name="Google Shape;69;p9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46994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70"/>
        <p:cNvGrpSpPr/>
        <p:nvPr/>
      </p:nvGrpSpPr>
      <p:grpSpPr>
        <a:xfrm>
          <a:off x="0" y="0"/>
          <a:ext cx="0" cy="0"/>
          <a:chOff x="0" y="0"/>
          <a:chExt cx="0" cy="0"/>
        </a:xfrm>
      </p:grpSpPr>
      <p:sp>
        <p:nvSpPr>
          <p:cNvPr id="71" name="Google Shape;71;p92"/>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2"/>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3" name="Google Shape;73;p9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4" name="Google Shape;74;p92"/>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sz="3000" b="0" i="0">
                <a:solidFill>
                  <a:schemeClr val="accent2"/>
                </a:solidFill>
                <a:latin typeface="Arial"/>
                <a:ea typeface="Arial"/>
                <a:cs typeface="Arial"/>
                <a:sym typeface="Arial"/>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5" name="Google Shape;75;p92"/>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76" name="Google Shape;76;p92"/>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7" name="Google Shape;77;p9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78" name="Google Shape;78;p9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p:cSld name="Agenda">
    <p:bg>
      <p:bgPr>
        <a:solidFill>
          <a:srgbClr val="F1F1EE"/>
        </a:solidFill>
        <a:effectLst/>
      </p:bgPr>
    </p:bg>
    <p:spTree>
      <p:nvGrpSpPr>
        <p:cNvPr id="1" name="Shape 93"/>
        <p:cNvGrpSpPr/>
        <p:nvPr/>
      </p:nvGrpSpPr>
      <p:grpSpPr>
        <a:xfrm>
          <a:off x="0" y="0"/>
          <a:ext cx="0" cy="0"/>
          <a:chOff x="0" y="0"/>
          <a:chExt cx="0" cy="0"/>
        </a:xfrm>
      </p:grpSpPr>
      <p:sp>
        <p:nvSpPr>
          <p:cNvPr id="94" name="Google Shape;94;p94"/>
          <p:cNvSpPr txBox="1">
            <a:spLocks noGrp="1"/>
          </p:cNvSpPr>
          <p:nvPr>
            <p:ph type="body" idx="1"/>
          </p:nvPr>
        </p:nvSpPr>
        <p:spPr>
          <a:xfrm>
            <a:off x="4619241" y="2058194"/>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94"/>
          <p:cNvSpPr txBox="1">
            <a:spLocks noGrp="1"/>
          </p:cNvSpPr>
          <p:nvPr>
            <p:ph type="body" idx="2"/>
          </p:nvPr>
        </p:nvSpPr>
        <p:spPr>
          <a:xfrm>
            <a:off x="4619241" y="2740946"/>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94"/>
          <p:cNvSpPr txBox="1">
            <a:spLocks noGrp="1"/>
          </p:cNvSpPr>
          <p:nvPr>
            <p:ph type="body" idx="3"/>
          </p:nvPr>
        </p:nvSpPr>
        <p:spPr>
          <a:xfrm>
            <a:off x="4619241" y="3423698"/>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94"/>
          <p:cNvSpPr txBox="1">
            <a:spLocks noGrp="1"/>
          </p:cNvSpPr>
          <p:nvPr>
            <p:ph type="body" idx="4"/>
          </p:nvPr>
        </p:nvSpPr>
        <p:spPr>
          <a:xfrm>
            <a:off x="4619241" y="4106450"/>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94"/>
          <p:cNvSpPr txBox="1">
            <a:spLocks noGrp="1"/>
          </p:cNvSpPr>
          <p:nvPr>
            <p:ph type="body" idx="5"/>
          </p:nvPr>
        </p:nvSpPr>
        <p:spPr>
          <a:xfrm>
            <a:off x="4619241" y="4789202"/>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94"/>
          <p:cNvSpPr txBox="1">
            <a:spLocks noGrp="1"/>
          </p:cNvSpPr>
          <p:nvPr>
            <p:ph type="body" idx="6"/>
          </p:nvPr>
        </p:nvSpPr>
        <p:spPr>
          <a:xfrm>
            <a:off x="4619241" y="5471956"/>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94"/>
          <p:cNvSpPr txBox="1">
            <a:spLocks noGrp="1"/>
          </p:cNvSpPr>
          <p:nvPr>
            <p:ph type="body" idx="7"/>
          </p:nvPr>
        </p:nvSpPr>
        <p:spPr>
          <a:xfrm>
            <a:off x="4217623" y="2058194"/>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94"/>
          <p:cNvSpPr txBox="1">
            <a:spLocks noGrp="1"/>
          </p:cNvSpPr>
          <p:nvPr>
            <p:ph type="body" idx="8"/>
          </p:nvPr>
        </p:nvSpPr>
        <p:spPr>
          <a:xfrm>
            <a:off x="4217623" y="2740946"/>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94"/>
          <p:cNvSpPr txBox="1">
            <a:spLocks noGrp="1"/>
          </p:cNvSpPr>
          <p:nvPr>
            <p:ph type="body" idx="9"/>
          </p:nvPr>
        </p:nvSpPr>
        <p:spPr>
          <a:xfrm>
            <a:off x="4217623" y="3423698"/>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94"/>
          <p:cNvSpPr txBox="1">
            <a:spLocks noGrp="1"/>
          </p:cNvSpPr>
          <p:nvPr>
            <p:ph type="body" idx="13"/>
          </p:nvPr>
        </p:nvSpPr>
        <p:spPr>
          <a:xfrm>
            <a:off x="4217623" y="4106450"/>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94"/>
          <p:cNvSpPr txBox="1">
            <a:spLocks noGrp="1"/>
          </p:cNvSpPr>
          <p:nvPr>
            <p:ph type="body" idx="14"/>
          </p:nvPr>
        </p:nvSpPr>
        <p:spPr>
          <a:xfrm>
            <a:off x="4217623" y="4789202"/>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94"/>
          <p:cNvSpPr txBox="1">
            <a:spLocks noGrp="1"/>
          </p:cNvSpPr>
          <p:nvPr>
            <p:ph type="body" idx="15"/>
          </p:nvPr>
        </p:nvSpPr>
        <p:spPr>
          <a:xfrm>
            <a:off x="4217623" y="5471956"/>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94"/>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94"/>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08" name="Google Shape;108;p94"/>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p9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10" name="Google Shape;110;p9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95"/>
          <p:cNvSpPr txBox="1">
            <a:spLocks noGrp="1"/>
          </p:cNvSpPr>
          <p:nvPr>
            <p:ph type="title"/>
          </p:nvPr>
        </p:nvSpPr>
        <p:spPr>
          <a:xfrm>
            <a:off x="831850" y="1709738"/>
            <a:ext cx="10515600" cy="285273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95"/>
          <p:cNvSpPr txBox="1">
            <a:spLocks noGrp="1"/>
          </p:cNvSpPr>
          <p:nvPr>
            <p:ph type="body" idx="1"/>
          </p:nvPr>
        </p:nvSpPr>
        <p:spPr>
          <a:xfrm>
            <a:off x="831850" y="4589463"/>
            <a:ext cx="10515600" cy="15001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888888"/>
              </a:buClr>
              <a:buSzPts val="2400"/>
              <a:buNone/>
              <a:defRPr sz="2400">
                <a:solidFill>
                  <a:srgbClr val="888888"/>
                </a:solidFill>
              </a:defRPr>
            </a:lvl1pPr>
            <a:lvl2pPr marL="914400" lvl="1" indent="-228600" algn="l">
              <a:lnSpc>
                <a:spcPct val="90000"/>
              </a:lnSpc>
              <a:spcBef>
                <a:spcPts val="800"/>
              </a:spcBef>
              <a:spcAft>
                <a:spcPts val="0"/>
              </a:spcAft>
              <a:buClr>
                <a:srgbClr val="888888"/>
              </a:buClr>
              <a:buSzPts val="2000"/>
              <a:buNone/>
              <a:defRPr sz="2000">
                <a:solidFill>
                  <a:srgbClr val="888888"/>
                </a:solidFill>
              </a:defRPr>
            </a:lvl2pPr>
            <a:lvl3pPr marL="1371600" lvl="2" indent="-228600" algn="l">
              <a:lnSpc>
                <a:spcPct val="90000"/>
              </a:lnSpc>
              <a:spcBef>
                <a:spcPts val="0"/>
              </a:spcBef>
              <a:spcAft>
                <a:spcPts val="0"/>
              </a:spcAft>
              <a:buClr>
                <a:srgbClr val="888888"/>
              </a:buClr>
              <a:buSzPts val="1800"/>
              <a:buNone/>
              <a:defRPr sz="1800">
                <a:solidFill>
                  <a:srgbClr val="888888"/>
                </a:solidFill>
              </a:defRPr>
            </a:lvl3pPr>
            <a:lvl4pPr marL="1828800" lvl="3" indent="-228600" algn="l">
              <a:lnSpc>
                <a:spcPct val="90000"/>
              </a:lnSpc>
              <a:spcBef>
                <a:spcPts val="0"/>
              </a:spcBef>
              <a:spcAft>
                <a:spcPts val="0"/>
              </a:spcAft>
              <a:buClr>
                <a:srgbClr val="888888"/>
              </a:buClr>
              <a:buSzPts val="1600"/>
              <a:buNone/>
              <a:defRPr sz="1600">
                <a:solidFill>
                  <a:srgbClr val="888888"/>
                </a:solidFill>
              </a:defRPr>
            </a:lvl4pPr>
            <a:lvl5pPr marL="2286000" lvl="4" indent="-228600" algn="l">
              <a:lnSpc>
                <a:spcPct val="90000"/>
              </a:lnSpc>
              <a:spcBef>
                <a:spcPts val="8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4" name="Google Shape;114;p9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95"/>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16" name="Google Shape;116;p95"/>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7" name="Google Shape;117;p9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18" name="Google Shape;118;p9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9"/>
        <p:cNvGrpSpPr/>
        <p:nvPr/>
      </p:nvGrpSpPr>
      <p:grpSpPr>
        <a:xfrm>
          <a:off x="0" y="0"/>
          <a:ext cx="0" cy="0"/>
          <a:chOff x="0" y="0"/>
          <a:chExt cx="0" cy="0"/>
        </a:xfrm>
      </p:grpSpPr>
      <p:sp>
        <p:nvSpPr>
          <p:cNvPr id="120" name="Google Shape;120;p96"/>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96"/>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9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96"/>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96"/>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25" name="Google Shape;125;p96"/>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6" name="Google Shape;126;p9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27" name="Google Shape;127;p9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28"/>
        <p:cNvGrpSpPr/>
        <p:nvPr/>
      </p:nvGrpSpPr>
      <p:grpSpPr>
        <a:xfrm>
          <a:off x="0" y="0"/>
          <a:ext cx="0" cy="0"/>
          <a:chOff x="0" y="0"/>
          <a:chExt cx="0" cy="0"/>
        </a:xfrm>
      </p:grpSpPr>
      <p:sp>
        <p:nvSpPr>
          <p:cNvPr id="129" name="Google Shape;129;p97"/>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97"/>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9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97"/>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97"/>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34" name="Google Shape;134;p97"/>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5" name="Google Shape;135;p9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36" name="Google Shape;136;p9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137"/>
        <p:cNvGrpSpPr/>
        <p:nvPr/>
      </p:nvGrpSpPr>
      <p:grpSpPr>
        <a:xfrm>
          <a:off x="0" y="0"/>
          <a:ext cx="0" cy="0"/>
          <a:chOff x="0" y="0"/>
          <a:chExt cx="0" cy="0"/>
        </a:xfrm>
      </p:grpSpPr>
      <p:sp>
        <p:nvSpPr>
          <p:cNvPr id="138" name="Google Shape;138;p98"/>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98"/>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9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98"/>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98"/>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43" name="Google Shape;143;p98"/>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4" name="Google Shape;144;p9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45" name="Google Shape;145;p9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Shape 9"/>
        <p:cNvGrpSpPr/>
        <p:nvPr/>
      </p:nvGrpSpPr>
      <p:grpSpPr>
        <a:xfrm>
          <a:off x="0" y="0"/>
          <a:ext cx="0" cy="0"/>
          <a:chOff x="0" y="0"/>
          <a:chExt cx="0" cy="0"/>
        </a:xfrm>
      </p:grpSpPr>
      <p:sp>
        <p:nvSpPr>
          <p:cNvPr id="10" name="Google Shape;10;p83"/>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marR="0" lvl="0" algn="l" rtl="0">
              <a:lnSpc>
                <a:spcPct val="80000"/>
              </a:lnSpc>
              <a:spcBef>
                <a:spcPts val="0"/>
              </a:spcBef>
              <a:spcAft>
                <a:spcPts val="0"/>
              </a:spcAft>
              <a:buClr>
                <a:schemeClr val="accent1"/>
              </a:buClr>
              <a:buSzPts val="3600"/>
              <a:buFont typeface="Calibri"/>
              <a:buNone/>
              <a:defRPr sz="36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3"/>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90000"/>
              </a:lnSpc>
              <a:spcBef>
                <a:spcPts val="80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47154" algn="l" rtl="0">
              <a:lnSpc>
                <a:spcPct val="90000"/>
              </a:lnSpc>
              <a:spcBef>
                <a:spcPts val="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3pPr>
            <a:lvl4pPr marL="1828800" marR="0" lvl="3" indent="-347154" algn="l" rtl="0">
              <a:lnSpc>
                <a:spcPct val="90000"/>
              </a:lnSpc>
              <a:spcBef>
                <a:spcPts val="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00"/>
              </a:spcBef>
              <a:spcAft>
                <a:spcPts val="0"/>
              </a:spcAft>
              <a:buClr>
                <a:schemeClr val="dk1"/>
              </a:buClr>
              <a:buSzPts val="1467"/>
              <a:buFont typeface="Arial"/>
              <a:buNone/>
              <a:defRPr sz="1467"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3"/>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3" name="Google Shape;13;p83"/>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 name="Google Shape;14;p8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5" name="Google Shape;15;p8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7" name="Google Shape;17;p83"/>
          <p:cNvSpPr/>
          <p:nvPr/>
        </p:nvSpPr>
        <p:spPr>
          <a:xfrm>
            <a:off x="0" y="6721474"/>
            <a:ext cx="12192000" cy="136525"/>
          </a:xfrm>
          <a:prstGeom prst="rect">
            <a:avLst/>
          </a:prstGeom>
          <a:gradFill>
            <a:gsLst>
              <a:gs pos="0">
                <a:srgbClr val="9B2068"/>
              </a:gs>
              <a:gs pos="100000">
                <a:srgbClr val="EB6258"/>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4">
          <p15:clr>
            <a:srgbClr val="F26B43"/>
          </p15:clr>
        </p15:guide>
        <p15:guide id="2" pos="7176">
          <p15:clr>
            <a:srgbClr val="F26B43"/>
          </p15:clr>
        </p15:guide>
        <p15:guide id="3" orient="horz" pos="3840">
          <p15:clr>
            <a:srgbClr val="F26B43"/>
          </p15:clr>
        </p15:guide>
        <p15:guide id="4" orient="horz" pos="4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Shape 9"/>
        <p:cNvGrpSpPr/>
        <p:nvPr/>
      </p:nvGrpSpPr>
      <p:grpSpPr>
        <a:xfrm>
          <a:off x="0" y="0"/>
          <a:ext cx="0" cy="0"/>
          <a:chOff x="0" y="0"/>
          <a:chExt cx="0" cy="0"/>
        </a:xfrm>
      </p:grpSpPr>
      <p:sp>
        <p:nvSpPr>
          <p:cNvPr id="10" name="Google Shape;10;p83"/>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marR="0" lvl="0" algn="l" rtl="0">
              <a:lnSpc>
                <a:spcPct val="80000"/>
              </a:lnSpc>
              <a:spcBef>
                <a:spcPts val="0"/>
              </a:spcBef>
              <a:spcAft>
                <a:spcPts val="0"/>
              </a:spcAft>
              <a:buClr>
                <a:schemeClr val="accent1"/>
              </a:buClr>
              <a:buSzPts val="3600"/>
              <a:buFont typeface="Calibri"/>
              <a:buNone/>
              <a:defRPr sz="36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3"/>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90000"/>
              </a:lnSpc>
              <a:spcBef>
                <a:spcPts val="80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47154" algn="l" rtl="0">
              <a:lnSpc>
                <a:spcPct val="90000"/>
              </a:lnSpc>
              <a:spcBef>
                <a:spcPts val="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3pPr>
            <a:lvl4pPr marL="1828800" marR="0" lvl="3" indent="-347154" algn="l" rtl="0">
              <a:lnSpc>
                <a:spcPct val="90000"/>
              </a:lnSpc>
              <a:spcBef>
                <a:spcPts val="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00"/>
              </a:spcBef>
              <a:spcAft>
                <a:spcPts val="0"/>
              </a:spcAft>
              <a:buClr>
                <a:schemeClr val="dk1"/>
              </a:buClr>
              <a:buSzPts val="1467"/>
              <a:buFont typeface="Arial"/>
              <a:buNone/>
              <a:defRPr sz="1467"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3"/>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Financial Alliance for Women I Workshop in a BOX</a:t>
            </a:r>
            <a:endParaRPr/>
          </a:p>
        </p:txBody>
      </p:sp>
      <p:sp>
        <p:nvSpPr>
          <p:cNvPr id="13" name="Google Shape;13;p83"/>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 name="Google Shape;14;p8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5" name="Google Shape;15;p8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7" name="Google Shape;17;p83"/>
          <p:cNvSpPr/>
          <p:nvPr/>
        </p:nvSpPr>
        <p:spPr>
          <a:xfrm>
            <a:off x="0" y="6721474"/>
            <a:ext cx="12192000" cy="136525"/>
          </a:xfrm>
          <a:prstGeom prst="rect">
            <a:avLst/>
          </a:prstGeom>
          <a:gradFill>
            <a:gsLst>
              <a:gs pos="0">
                <a:srgbClr val="9B2068"/>
              </a:gs>
              <a:gs pos="100000">
                <a:srgbClr val="EB6258"/>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54191938"/>
      </p:ext>
    </p:extLst>
  </p:cSld>
  <p:clrMap bg1="lt1" tx1="dk1" bg2="dk2" tx2="lt2" accent1="accent1" accent2="accent2" accent3="accent3" accent4="accent4" accent5="accent5" accent6="accent6" hlink="hlink" folHlink="folHlink"/>
  <p:sldLayoutIdLst>
    <p:sldLayoutId id="2147483677"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4">
          <p15:clr>
            <a:srgbClr val="F26B43"/>
          </p15:clr>
        </p15:guide>
        <p15:guide id="2" pos="7176">
          <p15:clr>
            <a:srgbClr val="F26B43"/>
          </p15:clr>
        </p15:guide>
        <p15:guide id="3" orient="horz" pos="3840">
          <p15:clr>
            <a:srgbClr val="F26B43"/>
          </p15:clr>
        </p15:guide>
        <p15:guide id="4" orient="horz" pos="4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hyperlink" Target="https://we-fi.org/wp-content/uploads/2023/10/FSP-Commitment_vF.pdf" TargetMode="External"/><Relationship Id="rId13" Type="http://schemas.openxmlformats.org/officeDocument/2006/relationships/image" Target="../media/image6.png"/><Relationship Id="rId3" Type="http://schemas.openxmlformats.org/officeDocument/2006/relationships/hyperlink" Target="https://we-fi.org/wp-content/uploads/2024/02/WE-Finance-Code-Pitch-2-2-2024.pptx" TargetMode="External"/><Relationship Id="rId7" Type="http://schemas.openxmlformats.org/officeDocument/2006/relationships/hyperlink" Target="https://we-fi.org/wp-content/uploads/2023/10/Sample-Declaration-of-Intent-to-launch-a-National-Code_vF.pdf" TargetMode="External"/><Relationship Id="rId12" Type="http://schemas.openxmlformats.org/officeDocument/2006/relationships/hyperlink" Target="https://we-fi.org/wp-content/uploads/2024/04/Kick-off-Presentation_2024.pptx" TargetMode="External"/><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hyperlink" Target="https://we-fi.org/wp-content/uploads/2023/10/WE-Finance-Code-Briefing-Note-vF.pdf" TargetMode="External"/><Relationship Id="rId11" Type="http://schemas.openxmlformats.org/officeDocument/2006/relationships/hyperlink" Target="https://we-fi.org/wp-content/uploads/2023/10/WE-Finance-Code-Guidance-Note-for-IPs-vF.pdf" TargetMode="External"/><Relationship Id="rId5" Type="http://schemas.openxmlformats.org/officeDocument/2006/relationships/hyperlink" Target="https://www.we-fi.org/wp-content/uploads/2024/01/WE-Finance-Code-Media-Toolkit.pdf" TargetMode="External"/><Relationship Id="rId10" Type="http://schemas.openxmlformats.org/officeDocument/2006/relationships/hyperlink" Target="https://we-fi.org/wp-content/uploads/2024/02/WECode-CoC-Flier.pdf" TargetMode="External"/><Relationship Id="rId4" Type="http://schemas.openxmlformats.org/officeDocument/2006/relationships/hyperlink" Target="https://we-fi.org/wp-content/uploads/2023/10/WE-Finance-Code-brochure_Oct2023.pdf" TargetMode="External"/><Relationship Id="rId9" Type="http://schemas.openxmlformats.org/officeDocument/2006/relationships/hyperlink" Target="https://we-fi.org/wp-content/uploads/2023/10/Ecosystem-Commitment_vF.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
          <p:cNvSpPr/>
          <p:nvPr/>
        </p:nvSpPr>
        <p:spPr>
          <a:xfrm>
            <a:off x="0" y="0"/>
            <a:ext cx="12192000" cy="6858000"/>
          </a:xfrm>
          <a:prstGeom prst="rect">
            <a:avLst/>
          </a:prstGeom>
          <a:solidFill>
            <a:srgbClr val="170E32"/>
          </a:solidFill>
          <a:ln w="25400" cap="flat" cmpd="sng">
            <a:solidFill>
              <a:srgbClr val="7116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500"/>
              <a:buFont typeface="Arial"/>
              <a:buNone/>
              <a:tabLst/>
              <a:defRPr/>
            </a:pPr>
            <a:endParaRPr kumimoji="0" sz="15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6" name="Google Shape;226;p1" descr="Logo&#10;&#10;Description automatically generated"/>
          <p:cNvPicPr preferRelativeResize="0"/>
          <p:nvPr/>
        </p:nvPicPr>
        <p:blipFill rotWithShape="1">
          <a:blip r:embed="rId3">
            <a:alphaModFix/>
          </a:blip>
          <a:srcRect/>
          <a:stretch/>
        </p:blipFill>
        <p:spPr>
          <a:xfrm>
            <a:off x="3971398" y="968350"/>
            <a:ext cx="2124602" cy="787353"/>
          </a:xfrm>
          <a:prstGeom prst="rect">
            <a:avLst/>
          </a:prstGeom>
          <a:noFill/>
          <a:ln>
            <a:noFill/>
          </a:ln>
        </p:spPr>
      </p:pic>
      <p:sp>
        <p:nvSpPr>
          <p:cNvPr id="227" name="Google Shape;227;p1"/>
          <p:cNvSpPr txBox="1"/>
          <p:nvPr/>
        </p:nvSpPr>
        <p:spPr>
          <a:xfrm>
            <a:off x="1524000" y="2963619"/>
            <a:ext cx="9596099" cy="352400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5000"/>
              </a:lnSpc>
              <a:spcBef>
                <a:spcPts val="0"/>
              </a:spcBef>
              <a:spcAft>
                <a:spcPts val="0"/>
              </a:spcAft>
              <a:buClr>
                <a:srgbClr val="FFFFFF"/>
              </a:buClr>
              <a:buSzPts val="3600"/>
              <a:buFont typeface="Arial Black"/>
              <a:buNone/>
              <a:tabLst/>
              <a:defRPr/>
            </a:pPr>
            <a:r>
              <a:rPr kumimoji="0" lang="en-US" sz="3600" b="1" i="0" u="none" strike="noStrike" kern="0" cap="none" spc="0" normalizeH="0" baseline="0" noProof="0" dirty="0">
                <a:ln>
                  <a:noFill/>
                </a:ln>
                <a:solidFill>
                  <a:srgbClr val="FFFFFF"/>
                </a:solidFill>
                <a:effectLst/>
                <a:uLnTx/>
                <a:uFillTx/>
                <a:latin typeface="Arial Black"/>
                <a:ea typeface="Arial Black"/>
                <a:cs typeface="Arial Black"/>
                <a:sym typeface="Arial Black"/>
              </a:rPr>
              <a:t>Women Entrepreneurs Finance Code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a:lnSpc>
                <a:spcPct val="125000"/>
              </a:lnSpc>
              <a:buClr>
                <a:srgbClr val="FFFFFF"/>
              </a:buClr>
              <a:buSzPts val="4000"/>
              <a:defRPr/>
            </a:pPr>
            <a:endParaRPr lang="en-US" sz="4000" b="1" dirty="0">
              <a:solidFill>
                <a:srgbClr val="FFFFFF"/>
              </a:solidFill>
              <a:latin typeface="Arial Black"/>
              <a:ea typeface="Arial Black"/>
              <a:cs typeface="Arial Black"/>
              <a:sym typeface="Arial Black"/>
            </a:endParaRPr>
          </a:p>
          <a:p>
            <a:pPr>
              <a:lnSpc>
                <a:spcPct val="125000"/>
              </a:lnSpc>
              <a:buSzPts val="4000"/>
              <a:defRPr/>
            </a:pPr>
            <a:r>
              <a:rPr kumimoji="0" lang="en-US" sz="4000" b="1" i="0" u="none" strike="noStrike" kern="0" cap="none" spc="0" normalizeH="0" baseline="0" noProof="0" dirty="0">
                <a:ln>
                  <a:noFill/>
                </a:ln>
                <a:solidFill>
                  <a:srgbClr val="FFFFFF"/>
                </a:solidFill>
                <a:effectLst/>
                <a:uLnTx/>
                <a:uFillTx/>
                <a:latin typeface="Arial Black"/>
                <a:ea typeface="Arial Black"/>
                <a:cs typeface="Arial Black"/>
                <a:sym typeface="Arial Black"/>
              </a:rPr>
              <a:t>Workshop In A Box</a:t>
            </a:r>
            <a:r>
              <a:rPr lang="en-US" sz="4000" b="1" dirty="0">
                <a:solidFill>
                  <a:srgbClr val="FFFFFF"/>
                </a:solidFill>
                <a:latin typeface="Arial Black"/>
                <a:ea typeface="Arial Black"/>
                <a:cs typeface="Arial Black"/>
                <a:sym typeface="Arial Black"/>
              </a:rPr>
              <a:t>: Module 4</a:t>
            </a:r>
            <a:endParaRPr lang="en-US" dirty="0"/>
          </a:p>
          <a:p>
            <a:pPr>
              <a:defRPr/>
            </a:pPr>
            <a:r>
              <a:rPr lang="en-US" sz="2800" b="1" dirty="0">
                <a:solidFill>
                  <a:srgbClr val="FFFFFF"/>
                </a:solidFill>
                <a:ea typeface="Arial Black"/>
              </a:rPr>
              <a:t>Key Steps To Build the WMSME Data Journey</a:t>
            </a:r>
            <a:endParaRPr lang="en-US" sz="2800" dirty="0">
              <a:ea typeface="Arial Black"/>
            </a:endParaRPr>
          </a:p>
          <a:p>
            <a:pPr>
              <a:lnSpc>
                <a:spcPct val="125000"/>
              </a:lnSpc>
              <a:buSzPts val="4000"/>
              <a:defRPr/>
            </a:pPr>
            <a:endParaRPr lang="en-US" sz="4000" b="1" dirty="0">
              <a:solidFill>
                <a:srgbClr val="FFFFFF"/>
              </a:solidFill>
              <a:latin typeface="Arial Black"/>
              <a:ea typeface="Arial Black"/>
              <a:cs typeface="Arial Black"/>
            </a:endParaRPr>
          </a:p>
        </p:txBody>
      </p:sp>
      <p:pic>
        <p:nvPicPr>
          <p:cNvPr id="228" name="Google Shape;228;p1" descr="A logo with text on it&#10;&#10;Description automatically generated"/>
          <p:cNvPicPr preferRelativeResize="0"/>
          <p:nvPr/>
        </p:nvPicPr>
        <p:blipFill rotWithShape="1">
          <a:blip r:embed="rId4">
            <a:alphaModFix/>
          </a:blip>
          <a:srcRect/>
          <a:stretch/>
        </p:blipFill>
        <p:spPr>
          <a:xfrm>
            <a:off x="6845886" y="545337"/>
            <a:ext cx="1496790" cy="1565872"/>
          </a:xfrm>
          <a:prstGeom prst="rect">
            <a:avLst/>
          </a:prstGeom>
          <a:noFill/>
          <a:ln>
            <a:noFill/>
          </a:ln>
        </p:spPr>
      </p:pic>
      <p:pic>
        <p:nvPicPr>
          <p:cNvPr id="229" name="Google Shape;229;p1" descr="A black background with white text&#10;&#10;Description automatically generated"/>
          <p:cNvPicPr preferRelativeResize="0"/>
          <p:nvPr/>
        </p:nvPicPr>
        <p:blipFill rotWithShape="1">
          <a:blip r:embed="rId5">
            <a:alphaModFix/>
          </a:blip>
          <a:srcRect/>
          <a:stretch/>
        </p:blipFill>
        <p:spPr>
          <a:xfrm>
            <a:off x="925870" y="615704"/>
            <a:ext cx="2295642" cy="1631288"/>
          </a:xfrm>
          <a:prstGeom prst="rect">
            <a:avLst/>
          </a:prstGeom>
          <a:noFill/>
          <a:ln>
            <a:noFill/>
          </a:ln>
        </p:spPr>
      </p:pic>
      <p:sp>
        <p:nvSpPr>
          <p:cNvPr id="230" name="Google Shape;230;p1"/>
          <p:cNvSpPr txBox="1"/>
          <p:nvPr/>
        </p:nvSpPr>
        <p:spPr>
          <a:xfrm>
            <a:off x="5550758" y="6001470"/>
            <a:ext cx="6105292" cy="438541"/>
          </a:xfrm>
          <a:prstGeom prst="rect">
            <a:avLst/>
          </a:prstGeom>
          <a:noFill/>
          <a:ln>
            <a:noFill/>
          </a:ln>
        </p:spPr>
        <p:txBody>
          <a:bodyPr spcFirstLastPara="1" wrap="square" lIns="91425" tIns="45700" rIns="91425" bIns="45700" anchor="t" anchorCtr="0">
            <a:spAutoFit/>
          </a:bodyPr>
          <a:lstStyle/>
          <a:p>
            <a:pPr algn="r">
              <a:lnSpc>
                <a:spcPct val="125000"/>
              </a:lnSpc>
              <a:buClr>
                <a:srgbClr val="EC6359"/>
              </a:buClr>
              <a:buSzPts val="1800"/>
              <a:defRPr/>
            </a:pPr>
            <a:r>
              <a:rPr lang="en-US" sz="1800" dirty="0">
                <a:solidFill>
                  <a:srgbClr val="EC6359"/>
                </a:solidFill>
                <a:latin typeface="Helvetica Neue"/>
                <a:sym typeface="Helvetica Neue"/>
              </a:rPr>
              <a:t>May 2025</a:t>
            </a:r>
            <a:endParaRPr kumimoji="0" sz="1400" b="0" i="0" u="none" strike="noStrike" kern="0" cap="none" spc="0" normalizeH="0" baseline="0" noProof="0" dirty="0">
              <a:ln>
                <a:noFill/>
              </a:ln>
              <a:solidFill>
                <a:srgbClr val="000000"/>
              </a:solidFill>
              <a:effectLst/>
              <a:uLnTx/>
              <a:uFillTx/>
              <a:latin typeface="Helvetica Neue"/>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80"/>
        <p:cNvGrpSpPr/>
        <p:nvPr/>
      </p:nvGrpSpPr>
      <p:grpSpPr>
        <a:xfrm>
          <a:off x="0" y="0"/>
          <a:ext cx="0" cy="0"/>
          <a:chOff x="0" y="0"/>
          <a:chExt cx="0" cy="0"/>
        </a:xfrm>
      </p:grpSpPr>
      <p:sp>
        <p:nvSpPr>
          <p:cNvPr id="3681" name="Google Shape;3681;g2e2144c5c40_1_695"/>
          <p:cNvSpPr txBox="1">
            <a:spLocks noGrp="1"/>
          </p:cNvSpPr>
          <p:nvPr>
            <p:ph type="body" idx="1"/>
          </p:nvPr>
        </p:nvSpPr>
        <p:spPr>
          <a:xfrm>
            <a:off x="493920" y="795130"/>
            <a:ext cx="3143802" cy="577007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867"/>
              <a:buNone/>
            </a:pPr>
            <a:endParaRPr b="1" dirty="0">
              <a:solidFill>
                <a:srgbClr val="AD2D67"/>
              </a:solidFill>
              <a:latin typeface="Arial"/>
              <a:ea typeface="Arial"/>
              <a:cs typeface="Arial"/>
              <a:sym typeface="Arial"/>
            </a:endParaRPr>
          </a:p>
          <a:p>
            <a:pPr marL="0" indent="0">
              <a:buSzPts val="1867"/>
            </a:pPr>
            <a:r>
              <a:rPr lang="en-US" b="1" dirty="0">
                <a:solidFill>
                  <a:srgbClr val="AD2D67"/>
                </a:solidFill>
                <a:latin typeface="Arial"/>
                <a:ea typeface="Arial"/>
                <a:cs typeface="Arial"/>
                <a:sym typeface="Arial"/>
              </a:rPr>
              <a:t>Market insights and opportunities from sex-disaggregated MSME data based on the WE Finance Code WFI dashboard from the Dominican Republic </a:t>
            </a:r>
            <a:endParaRPr lang="en-US" b="1" dirty="0">
              <a:sym typeface="Arial"/>
            </a:endParaRPr>
          </a:p>
          <a:p>
            <a:pPr marL="0" lvl="0" indent="0" algn="l">
              <a:lnSpc>
                <a:spcPct val="90000"/>
              </a:lnSpc>
              <a:spcBef>
                <a:spcPts val="0"/>
              </a:spcBef>
              <a:spcAft>
                <a:spcPts val="0"/>
              </a:spcAft>
              <a:buSzPts val="1867"/>
              <a:buNone/>
            </a:pPr>
            <a:r>
              <a:rPr lang="en-US" b="1" dirty="0">
                <a:solidFill>
                  <a:srgbClr val="AD2D67"/>
                </a:solidFill>
                <a:latin typeface="Arial"/>
                <a:ea typeface="Arial"/>
                <a:cs typeface="Arial"/>
                <a:sym typeface="Arial"/>
              </a:rPr>
              <a:t>(</a:t>
            </a:r>
            <a:r>
              <a:rPr lang="en-US" b="1" i="1" dirty="0">
                <a:solidFill>
                  <a:srgbClr val="AD2D67"/>
                </a:solidFill>
                <a:latin typeface="Arial"/>
                <a:ea typeface="Arial"/>
                <a:cs typeface="Arial"/>
                <a:sym typeface="Arial"/>
              </a:rPr>
              <a:t>draft dashboard using dummy data</a:t>
            </a:r>
            <a:r>
              <a:rPr lang="en-US" b="1" dirty="0">
                <a:solidFill>
                  <a:srgbClr val="AD2D67"/>
                </a:solidFill>
                <a:latin typeface="Arial"/>
                <a:ea typeface="Arial"/>
                <a:cs typeface="Arial"/>
                <a:sym typeface="Arial"/>
              </a:rPr>
              <a:t>):</a:t>
            </a:r>
            <a:endParaRPr b="1"/>
          </a:p>
        </p:txBody>
      </p:sp>
      <p:pic>
        <p:nvPicPr>
          <p:cNvPr id="3682" name="Google Shape;3682;g2e2144c5c40_1_695"/>
          <p:cNvPicPr preferRelativeResize="0"/>
          <p:nvPr/>
        </p:nvPicPr>
        <p:blipFill rotWithShape="1">
          <a:blip r:embed="rId3">
            <a:alphaModFix/>
          </a:blip>
          <a:srcRect/>
          <a:stretch/>
        </p:blipFill>
        <p:spPr>
          <a:xfrm>
            <a:off x="3995531" y="993913"/>
            <a:ext cx="7990870" cy="5571291"/>
          </a:xfrm>
          <a:prstGeom prst="rect">
            <a:avLst/>
          </a:prstGeom>
          <a:noFill/>
          <a:ln>
            <a:noFill/>
          </a:ln>
          <a:effectLst>
            <a:outerShdw blurRad="50800" dist="38100" dir="10800000" algn="r" rotWithShape="0">
              <a:srgbClr val="000000">
                <a:alpha val="40000"/>
              </a:srgbClr>
            </a:outerShdw>
          </a:effectLst>
        </p:spPr>
      </p:pic>
      <p:sp>
        <p:nvSpPr>
          <p:cNvPr id="3684" name="Google Shape;3684;g2e2144c5c40_1_695"/>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sz="1200">
                <a:solidFill>
                  <a:schemeClr val="dk2"/>
                </a:solidFill>
              </a:rPr>
              <a:t>10</a:t>
            </a:fld>
            <a:endParaRPr sz="1200">
              <a:solidFill>
                <a:schemeClr val="dk2"/>
              </a:solidFill>
            </a:endParaRPr>
          </a:p>
        </p:txBody>
      </p:sp>
      <p:sp>
        <p:nvSpPr>
          <p:cNvPr id="2" name="Google Shape;1681;p69">
            <a:extLst>
              <a:ext uri="{FF2B5EF4-FFF2-40B4-BE49-F238E27FC236}">
                <a16:creationId xmlns:a16="http://schemas.microsoft.com/office/drawing/2014/main" id="{DCBC9CAB-7859-D1E0-41D0-341898B3C2C3}"/>
              </a:ext>
            </a:extLst>
          </p:cNvPr>
          <p:cNvSpPr txBox="1"/>
          <p:nvPr/>
        </p:nvSpPr>
        <p:spPr>
          <a:xfrm>
            <a:off x="538039" y="675911"/>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2400"/>
              <a:buFont typeface="Arial Black"/>
              <a:buNone/>
            </a:pPr>
            <a:endParaRPr sz="2400" b="1" i="0" u="none" strike="noStrike" cap="none">
              <a:solidFill>
                <a:srgbClr val="AD2D67"/>
              </a:solidFill>
              <a:latin typeface="Arial Black"/>
              <a:ea typeface="Arial Black"/>
              <a:cs typeface="Arial Black"/>
              <a:sym typeface="Arial Black"/>
            </a:endParaRPr>
          </a:p>
        </p:txBody>
      </p:sp>
      <p:sp>
        <p:nvSpPr>
          <p:cNvPr id="3" name="Google Shape;1682;p69">
            <a:extLst>
              <a:ext uri="{FF2B5EF4-FFF2-40B4-BE49-F238E27FC236}">
                <a16:creationId xmlns:a16="http://schemas.microsoft.com/office/drawing/2014/main" id="{0730D4C4-D3D0-3C3C-8906-A9121D34971E}"/>
              </a:ext>
            </a:extLst>
          </p:cNvPr>
          <p:cNvSpPr txBox="1"/>
          <p:nvPr/>
        </p:nvSpPr>
        <p:spPr>
          <a:xfrm>
            <a:off x="611878" y="690622"/>
            <a:ext cx="9890749" cy="46166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1600"/>
              <a:buFont typeface="Arial"/>
              <a:buNone/>
            </a:pPr>
            <a:r>
              <a:rPr lang="en-US" sz="2400" b="1" i="0" u="none" strike="noStrike" cap="none" dirty="0">
                <a:solidFill>
                  <a:schemeClr val="accent2"/>
                </a:solidFill>
                <a:latin typeface="Arial"/>
                <a:ea typeface="Arial"/>
                <a:cs typeface="Arial"/>
                <a:sym typeface="Arial"/>
              </a:rPr>
              <a:t>WMSME Data Journey</a:t>
            </a:r>
            <a:endParaRPr lang="en-US" sz="2800" b="1" i="0" u="none" strike="noStrike" cap="none" dirty="0">
              <a:solidFill>
                <a:schemeClr val="accent2"/>
              </a:solidFill>
              <a:latin typeface="Arial"/>
              <a:ea typeface="Arial"/>
              <a:cs typeface="Arial"/>
              <a:sym typeface="Arial"/>
            </a:endParaRPr>
          </a:p>
        </p:txBody>
      </p:sp>
      <p:sp>
        <p:nvSpPr>
          <p:cNvPr id="4" name="Google Shape;473;p18">
            <a:extLst>
              <a:ext uri="{FF2B5EF4-FFF2-40B4-BE49-F238E27FC236}">
                <a16:creationId xmlns:a16="http://schemas.microsoft.com/office/drawing/2014/main" id="{3BAD9394-1A9D-EA20-8175-55A5E24C422F}"/>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rPr>
              <a:t>4</a:t>
            </a:r>
            <a:endParaRPr sz="1400" b="0" i="0" u="none" strike="noStrike" cap="none" dirty="0">
              <a:solidFill>
                <a:srgbClr val="000000"/>
              </a:solidFill>
              <a:ea typeface="Arial"/>
              <a:cs typeface="Arial"/>
              <a:sym typeface="Arial"/>
            </a:endParaRPr>
          </a:p>
        </p:txBody>
      </p:sp>
      <p:sp>
        <p:nvSpPr>
          <p:cNvPr id="5" name="Google Shape;474;p18">
            <a:extLst>
              <a:ext uri="{FF2B5EF4-FFF2-40B4-BE49-F238E27FC236}">
                <a16:creationId xmlns:a16="http://schemas.microsoft.com/office/drawing/2014/main" id="{38C40334-6271-56A6-DC6E-A2E76CFED681}"/>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ea typeface="Arial"/>
                <a:cs typeface="Arial"/>
                <a:sym typeface="Arial"/>
              </a:rPr>
              <a:t>THE WOMEN ENTREPRENEURS FINANCE CODE</a:t>
            </a:r>
            <a:endParaRPr sz="1400" b="0" i="0" u="none" strike="noStrike" cap="none" dirty="0">
              <a:solidFill>
                <a:srgbClr val="000000"/>
              </a:solidFill>
              <a:ea typeface="Arial"/>
              <a:cs typeface="Arial"/>
              <a:sym typeface="Arial"/>
            </a:endParaRPr>
          </a:p>
        </p:txBody>
      </p:sp>
      <p:cxnSp>
        <p:nvCxnSpPr>
          <p:cNvPr id="6" name="Google Shape;475;p18">
            <a:extLst>
              <a:ext uri="{FF2B5EF4-FFF2-40B4-BE49-F238E27FC236}">
                <a16:creationId xmlns:a16="http://schemas.microsoft.com/office/drawing/2014/main" id="{887AA20C-4527-6B29-8428-A8DE8D8478AB}"/>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7" name="Footer Placeholder 2">
            <a:extLst>
              <a:ext uri="{FF2B5EF4-FFF2-40B4-BE49-F238E27FC236}">
                <a16:creationId xmlns:a16="http://schemas.microsoft.com/office/drawing/2014/main" id="{7FB7D12A-DFD0-B9F5-F6DA-AC006343EF7A}"/>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89"/>
        <p:cNvGrpSpPr/>
        <p:nvPr/>
      </p:nvGrpSpPr>
      <p:grpSpPr>
        <a:xfrm>
          <a:off x="0" y="0"/>
          <a:ext cx="0" cy="0"/>
          <a:chOff x="0" y="0"/>
          <a:chExt cx="0" cy="0"/>
        </a:xfrm>
      </p:grpSpPr>
      <p:grpSp>
        <p:nvGrpSpPr>
          <p:cNvPr id="3690" name="Google Shape;3690;g2e2144c5c40_1_701"/>
          <p:cNvGrpSpPr/>
          <p:nvPr/>
        </p:nvGrpSpPr>
        <p:grpSpPr>
          <a:xfrm>
            <a:off x="8852230" y="0"/>
            <a:ext cx="3317468" cy="6742002"/>
            <a:chOff x="8852230" y="0"/>
            <a:chExt cx="3317468" cy="6742002"/>
          </a:xfrm>
        </p:grpSpPr>
        <p:sp>
          <p:nvSpPr>
            <p:cNvPr id="3691" name="Google Shape;3691;g2e2144c5c40_1_701"/>
            <p:cNvSpPr/>
            <p:nvPr/>
          </p:nvSpPr>
          <p:spPr>
            <a:xfrm>
              <a:off x="8852230" y="0"/>
              <a:ext cx="3317468" cy="6742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92" name="Google Shape;3692;g2e2144c5c40_1_701"/>
            <p:cNvSpPr txBox="1"/>
            <p:nvPr/>
          </p:nvSpPr>
          <p:spPr>
            <a:xfrm>
              <a:off x="9201399" y="392971"/>
              <a:ext cx="241662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Black"/>
                <a:buNone/>
              </a:pPr>
              <a:r>
                <a:rPr lang="en-US" sz="2000" b="1" i="0" u="none" strike="noStrike" cap="none">
                  <a:solidFill>
                    <a:schemeClr val="lt1"/>
                  </a:solidFill>
                  <a:latin typeface="Arial Black"/>
                  <a:ea typeface="Arial Black"/>
                  <a:cs typeface="Arial Black"/>
                  <a:sym typeface="Arial Black"/>
                </a:rPr>
                <a:t>Key considerations</a:t>
              </a:r>
              <a:endParaRPr sz="1400" b="0" i="0" u="none" strike="noStrike" cap="none">
                <a:solidFill>
                  <a:srgbClr val="000000"/>
                </a:solidFill>
                <a:latin typeface="Arial"/>
                <a:ea typeface="Arial"/>
                <a:cs typeface="Arial"/>
                <a:sym typeface="Arial"/>
              </a:endParaRPr>
            </a:p>
          </p:txBody>
        </p:sp>
        <p:pic>
          <p:nvPicPr>
            <p:cNvPr id="3693" name="Google Shape;3693;g2e2144c5c40_1_701" descr="Lights On with solid fill"/>
            <p:cNvPicPr preferRelativeResize="0"/>
            <p:nvPr/>
          </p:nvPicPr>
          <p:blipFill rotWithShape="1">
            <a:blip r:embed="rId3">
              <a:alphaModFix/>
            </a:blip>
            <a:srcRect/>
            <a:stretch/>
          </p:blipFill>
          <p:spPr>
            <a:xfrm>
              <a:off x="11287983" y="298146"/>
              <a:ext cx="743617" cy="743617"/>
            </a:xfrm>
            <a:prstGeom prst="rect">
              <a:avLst/>
            </a:prstGeom>
            <a:noFill/>
            <a:ln>
              <a:noFill/>
            </a:ln>
          </p:spPr>
        </p:pic>
      </p:grpSp>
      <p:grpSp>
        <p:nvGrpSpPr>
          <p:cNvPr id="3694" name="Google Shape;3694;g2e2144c5c40_1_701"/>
          <p:cNvGrpSpPr/>
          <p:nvPr/>
        </p:nvGrpSpPr>
        <p:grpSpPr>
          <a:xfrm>
            <a:off x="1843807" y="2963356"/>
            <a:ext cx="1737670" cy="1778086"/>
            <a:chOff x="2669428" y="2153212"/>
            <a:chExt cx="1737670" cy="1778086"/>
          </a:xfrm>
        </p:grpSpPr>
        <p:grpSp>
          <p:nvGrpSpPr>
            <p:cNvPr id="3695" name="Google Shape;3695;g2e2144c5c40_1_701"/>
            <p:cNvGrpSpPr/>
            <p:nvPr/>
          </p:nvGrpSpPr>
          <p:grpSpPr>
            <a:xfrm>
              <a:off x="2669428" y="2153212"/>
              <a:ext cx="1723843" cy="463500"/>
              <a:chOff x="2716862" y="1319412"/>
              <a:chExt cx="1723843" cy="463500"/>
            </a:xfrm>
          </p:grpSpPr>
          <p:cxnSp>
            <p:nvCxnSpPr>
              <p:cNvPr id="3696" name="Google Shape;3696;g2e2144c5c40_1_701"/>
              <p:cNvCxnSpPr/>
              <p:nvPr/>
            </p:nvCxnSpPr>
            <p:spPr>
              <a:xfrm>
                <a:off x="2716862" y="1571486"/>
                <a:ext cx="1284900" cy="0"/>
              </a:xfrm>
              <a:prstGeom prst="straightConnector1">
                <a:avLst/>
              </a:prstGeom>
              <a:noFill/>
              <a:ln w="28575" cap="flat" cmpd="sng">
                <a:solidFill>
                  <a:srgbClr val="64447B"/>
                </a:solidFill>
                <a:prstDash val="solid"/>
                <a:round/>
                <a:headEnd type="none" w="sm" len="sm"/>
                <a:tailEnd type="none" w="sm" len="sm"/>
              </a:ln>
            </p:spPr>
          </p:cxnSp>
          <p:sp>
            <p:nvSpPr>
              <p:cNvPr id="3697" name="Google Shape;3697;g2e2144c5c40_1_701"/>
              <p:cNvSpPr/>
              <p:nvPr/>
            </p:nvSpPr>
            <p:spPr>
              <a:xfrm>
                <a:off x="3988005" y="1319412"/>
                <a:ext cx="452700" cy="463500"/>
              </a:xfrm>
              <a:prstGeom prst="heptagon">
                <a:avLst>
                  <a:gd name="hf" fmla="val 102572"/>
                  <a:gd name="vf" fmla="val 105210"/>
                </a:avLst>
              </a:prstGeom>
              <a:solidFill>
                <a:srgbClr val="64447B"/>
              </a:solidFill>
              <a:ln w="25400" cap="flat" cmpd="sng">
                <a:solidFill>
                  <a:srgbClr val="6444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grpSp>
        <p:grpSp>
          <p:nvGrpSpPr>
            <p:cNvPr id="3698" name="Google Shape;3698;g2e2144c5c40_1_701"/>
            <p:cNvGrpSpPr/>
            <p:nvPr/>
          </p:nvGrpSpPr>
          <p:grpSpPr>
            <a:xfrm>
              <a:off x="2683255" y="3467798"/>
              <a:ext cx="1723843" cy="463500"/>
              <a:chOff x="2730689" y="1980173"/>
              <a:chExt cx="1723843" cy="463500"/>
            </a:xfrm>
          </p:grpSpPr>
          <p:cxnSp>
            <p:nvCxnSpPr>
              <p:cNvPr id="3699" name="Google Shape;3699;g2e2144c5c40_1_701"/>
              <p:cNvCxnSpPr/>
              <p:nvPr/>
            </p:nvCxnSpPr>
            <p:spPr>
              <a:xfrm>
                <a:off x="2730689" y="2232247"/>
                <a:ext cx="1284900" cy="0"/>
              </a:xfrm>
              <a:prstGeom prst="straightConnector1">
                <a:avLst/>
              </a:prstGeom>
              <a:noFill/>
              <a:ln w="28575" cap="flat" cmpd="sng">
                <a:solidFill>
                  <a:srgbClr val="64447B"/>
                </a:solidFill>
                <a:prstDash val="solid"/>
                <a:round/>
                <a:headEnd type="none" w="sm" len="sm"/>
                <a:tailEnd type="none" w="sm" len="sm"/>
              </a:ln>
            </p:spPr>
          </p:cxnSp>
          <p:sp>
            <p:nvSpPr>
              <p:cNvPr id="3700" name="Google Shape;3700;g2e2144c5c40_1_701"/>
              <p:cNvSpPr/>
              <p:nvPr/>
            </p:nvSpPr>
            <p:spPr>
              <a:xfrm>
                <a:off x="4001832" y="1980173"/>
                <a:ext cx="452700" cy="463500"/>
              </a:xfrm>
              <a:prstGeom prst="heptagon">
                <a:avLst>
                  <a:gd name="hf" fmla="val 102572"/>
                  <a:gd name="vf" fmla="val 105210"/>
                </a:avLst>
              </a:prstGeom>
              <a:solidFill>
                <a:srgbClr val="64447B"/>
              </a:solidFill>
              <a:ln w="25400" cap="flat" cmpd="sng">
                <a:solidFill>
                  <a:srgbClr val="6444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grpSp>
      </p:grpSp>
      <p:sp>
        <p:nvSpPr>
          <p:cNvPr id="3701" name="Google Shape;3701;g2e2144c5c40_1_701"/>
          <p:cNvSpPr txBox="1"/>
          <p:nvPr/>
        </p:nvSpPr>
        <p:spPr>
          <a:xfrm>
            <a:off x="3567573" y="2863667"/>
            <a:ext cx="5171700" cy="18777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Set up quarterly Data WG meetings and evaluation discussion/process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600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Consider additional data attributes</a:t>
            </a:r>
            <a:endParaRPr sz="1400" b="0" i="0" u="none" strike="noStrike" cap="none">
              <a:solidFill>
                <a:srgbClr val="000000"/>
              </a:solidFill>
              <a:latin typeface="Arial"/>
              <a:ea typeface="Arial"/>
              <a:cs typeface="Arial"/>
              <a:sym typeface="Arial"/>
            </a:endParaRPr>
          </a:p>
        </p:txBody>
      </p:sp>
      <p:sp>
        <p:nvSpPr>
          <p:cNvPr id="3702" name="Google Shape;3702;g2e2144c5c40_1_701"/>
          <p:cNvSpPr txBox="1"/>
          <p:nvPr/>
        </p:nvSpPr>
        <p:spPr>
          <a:xfrm>
            <a:off x="8890000" y="1272590"/>
            <a:ext cx="3255900" cy="31245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Ensure that the data collection and analysis is integrated into the stakeholders’ agenda and schedule.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Explore how the reporting and analytical process can be expanded (additional indicators, contextual data points, reporting frequency, etc.)</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lt1"/>
              </a:buClr>
              <a:buSzPts val="1600"/>
              <a:buFont typeface="Arial"/>
              <a:buNone/>
            </a:pPr>
            <a:endParaRPr sz="1600" b="0" i="0" u="none" strike="noStrike" cap="none">
              <a:solidFill>
                <a:schemeClr val="lt1"/>
              </a:solidFill>
              <a:latin typeface="Arial"/>
              <a:ea typeface="Arial"/>
              <a:cs typeface="Arial"/>
              <a:sym typeface="Arial"/>
            </a:endParaRPr>
          </a:p>
        </p:txBody>
      </p:sp>
      <p:sp>
        <p:nvSpPr>
          <p:cNvPr id="3703" name="Google Shape;3703;g2e2144c5c40_1_701"/>
          <p:cNvSpPr txBox="1"/>
          <p:nvPr/>
        </p:nvSpPr>
        <p:spPr>
          <a:xfrm>
            <a:off x="2987818" y="1827299"/>
            <a:ext cx="573112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Helvetica Neue"/>
              <a:buNone/>
            </a:pPr>
            <a:r>
              <a:rPr lang="en-US" sz="2400" b="1" i="0" u="none" strike="noStrike" cap="none">
                <a:solidFill>
                  <a:srgbClr val="64447B"/>
                </a:solidFill>
                <a:latin typeface="Helvetica Neue"/>
                <a:ea typeface="Helvetica Neue"/>
                <a:cs typeface="Helvetica Neue"/>
                <a:sym typeface="Helvetica Neue"/>
              </a:rPr>
              <a:t>Continue to refine data collection, reporting and dissemination</a:t>
            </a:r>
            <a:endParaRPr sz="1400" b="0" i="0" u="none" strike="noStrike" cap="none">
              <a:solidFill>
                <a:srgbClr val="64447B"/>
              </a:solidFill>
              <a:latin typeface="Arial"/>
              <a:ea typeface="Arial"/>
              <a:cs typeface="Arial"/>
              <a:sym typeface="Arial"/>
            </a:endParaRPr>
          </a:p>
        </p:txBody>
      </p:sp>
      <p:sp>
        <p:nvSpPr>
          <p:cNvPr id="3704" name="Google Shape;3704;g2e2144c5c40_1_701"/>
          <p:cNvSpPr/>
          <p:nvPr/>
        </p:nvSpPr>
        <p:spPr>
          <a:xfrm>
            <a:off x="1006524" y="2386216"/>
            <a:ext cx="1888993" cy="2763604"/>
          </a:xfrm>
          <a:prstGeom prst="can">
            <a:avLst>
              <a:gd name="adj" fmla="val 15345"/>
            </a:avLst>
          </a:prstGeom>
          <a:solidFill>
            <a:srgbClr val="6445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3705" name="Google Shape;3705;g2e2144c5c40_1_701"/>
          <p:cNvSpPr txBox="1"/>
          <p:nvPr/>
        </p:nvSpPr>
        <p:spPr>
          <a:xfrm>
            <a:off x="1586798" y="2798936"/>
            <a:ext cx="5451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8000"/>
              <a:buFont typeface="Helvetica Neue"/>
              <a:buNone/>
            </a:pPr>
            <a:r>
              <a:rPr lang="en-US" sz="8000" b="1" i="0" u="none" strike="noStrike" cap="none">
                <a:solidFill>
                  <a:srgbClr val="FFFFFF"/>
                </a:solidFill>
                <a:latin typeface="Helvetica Neue"/>
                <a:ea typeface="Helvetica Neue"/>
                <a:cs typeface="Helvetica Neue"/>
                <a:sym typeface="Helvetica Neue"/>
              </a:rPr>
              <a:t>5</a:t>
            </a:r>
            <a:endParaRPr sz="1400" b="0" i="0" u="none" strike="noStrike" cap="none">
              <a:solidFill>
                <a:srgbClr val="000000"/>
              </a:solidFill>
              <a:latin typeface="Arial"/>
              <a:ea typeface="Arial"/>
              <a:cs typeface="Arial"/>
              <a:sym typeface="Arial"/>
            </a:endParaRPr>
          </a:p>
        </p:txBody>
      </p:sp>
      <p:sp>
        <p:nvSpPr>
          <p:cNvPr id="3706" name="Google Shape;3706;g2e2144c5c40_1_701"/>
          <p:cNvSpPr/>
          <p:nvPr/>
        </p:nvSpPr>
        <p:spPr>
          <a:xfrm>
            <a:off x="1093653" y="4122536"/>
            <a:ext cx="1773191" cy="43826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13030"/>
              </a:buClr>
              <a:buSzPts val="1200"/>
              <a:buFont typeface="Arial"/>
              <a:buNone/>
            </a:pPr>
            <a:r>
              <a:rPr lang="en-US" sz="2800" b="1" i="0" u="none" strike="noStrike" cap="none">
                <a:solidFill>
                  <a:srgbClr val="FFFFFF"/>
                </a:solidFill>
                <a:latin typeface="Arial"/>
                <a:ea typeface="Arial"/>
                <a:cs typeface="Arial"/>
                <a:sym typeface="Arial"/>
              </a:rPr>
              <a:t>Refine</a:t>
            </a:r>
            <a:endParaRPr sz="2800" b="1" i="0" u="none" strike="noStrike" cap="none">
              <a:solidFill>
                <a:srgbClr val="FFFFFF"/>
              </a:solidFill>
              <a:latin typeface="Arial"/>
              <a:ea typeface="Arial"/>
              <a:cs typeface="Arial"/>
              <a:sym typeface="Arial"/>
            </a:endParaRPr>
          </a:p>
        </p:txBody>
      </p:sp>
      <p:sp>
        <p:nvSpPr>
          <p:cNvPr id="3710" name="Google Shape;3710;g2e2144c5c40_1_701"/>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solidFill>
                  <a:schemeClr val="dk2"/>
                </a:solidFill>
              </a:rPr>
              <a:t>11</a:t>
            </a:fld>
            <a:endParaRPr dirty="0">
              <a:solidFill>
                <a:schemeClr val="dk2"/>
              </a:solidFill>
            </a:endParaRPr>
          </a:p>
        </p:txBody>
      </p:sp>
      <p:sp>
        <p:nvSpPr>
          <p:cNvPr id="2" name="Google Shape;1681;p69">
            <a:extLst>
              <a:ext uri="{FF2B5EF4-FFF2-40B4-BE49-F238E27FC236}">
                <a16:creationId xmlns:a16="http://schemas.microsoft.com/office/drawing/2014/main" id="{A75A3954-7A8C-857E-5A4B-42B1FD8EC3BE}"/>
              </a:ext>
            </a:extLst>
          </p:cNvPr>
          <p:cNvSpPr txBox="1"/>
          <p:nvPr/>
        </p:nvSpPr>
        <p:spPr>
          <a:xfrm>
            <a:off x="538039" y="675911"/>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2400"/>
              <a:buFont typeface="Arial Black"/>
              <a:buNone/>
            </a:pPr>
            <a:endParaRPr sz="2400" b="1" i="0" u="none" strike="noStrike" cap="none">
              <a:solidFill>
                <a:srgbClr val="AD2D67"/>
              </a:solidFill>
              <a:latin typeface="Arial Black"/>
              <a:ea typeface="Arial Black"/>
              <a:cs typeface="Arial Black"/>
              <a:sym typeface="Arial Black"/>
            </a:endParaRPr>
          </a:p>
        </p:txBody>
      </p:sp>
      <p:sp>
        <p:nvSpPr>
          <p:cNvPr id="3" name="Google Shape;1682;p69">
            <a:extLst>
              <a:ext uri="{FF2B5EF4-FFF2-40B4-BE49-F238E27FC236}">
                <a16:creationId xmlns:a16="http://schemas.microsoft.com/office/drawing/2014/main" id="{EC692A5D-D583-5641-6649-C3EED9D021F0}"/>
              </a:ext>
            </a:extLst>
          </p:cNvPr>
          <p:cNvSpPr txBox="1"/>
          <p:nvPr/>
        </p:nvSpPr>
        <p:spPr>
          <a:xfrm>
            <a:off x="611878" y="690622"/>
            <a:ext cx="9890749" cy="46166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1600"/>
              <a:buFont typeface="Arial"/>
              <a:buNone/>
            </a:pPr>
            <a:r>
              <a:rPr lang="en-US" sz="2400" b="1" i="0" u="none" strike="noStrike" cap="none" dirty="0">
                <a:solidFill>
                  <a:schemeClr val="accent2"/>
                </a:solidFill>
                <a:latin typeface="Arial"/>
                <a:ea typeface="Arial"/>
                <a:cs typeface="Arial"/>
                <a:sym typeface="Arial"/>
              </a:rPr>
              <a:t>WMSME Data Journey</a:t>
            </a:r>
            <a:endParaRPr lang="en-US" sz="2800" b="1" i="0" u="none" strike="noStrike" cap="none" dirty="0">
              <a:solidFill>
                <a:schemeClr val="accent2"/>
              </a:solidFill>
              <a:latin typeface="Arial"/>
              <a:ea typeface="Arial"/>
              <a:cs typeface="Arial"/>
              <a:sym typeface="Arial"/>
            </a:endParaRPr>
          </a:p>
        </p:txBody>
      </p:sp>
      <p:sp>
        <p:nvSpPr>
          <p:cNvPr id="4" name="Google Shape;473;p18">
            <a:extLst>
              <a:ext uri="{FF2B5EF4-FFF2-40B4-BE49-F238E27FC236}">
                <a16:creationId xmlns:a16="http://schemas.microsoft.com/office/drawing/2014/main" id="{C7183CE1-07DF-B4E1-46E2-010FBF7978AE}"/>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rPr>
              <a:t>4</a:t>
            </a:r>
            <a:endParaRPr sz="1400" b="0" i="0" u="none" strike="noStrike" cap="none" dirty="0">
              <a:solidFill>
                <a:srgbClr val="000000"/>
              </a:solidFill>
              <a:ea typeface="Arial"/>
              <a:cs typeface="Arial"/>
              <a:sym typeface="Arial"/>
            </a:endParaRPr>
          </a:p>
        </p:txBody>
      </p:sp>
      <p:sp>
        <p:nvSpPr>
          <p:cNvPr id="5" name="Google Shape;474;p18">
            <a:extLst>
              <a:ext uri="{FF2B5EF4-FFF2-40B4-BE49-F238E27FC236}">
                <a16:creationId xmlns:a16="http://schemas.microsoft.com/office/drawing/2014/main" id="{4BF6004F-BDEB-656E-641E-2AFA69F2995A}"/>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ea typeface="Arial"/>
                <a:cs typeface="Arial"/>
                <a:sym typeface="Arial"/>
              </a:rPr>
              <a:t>THE WOMEN ENTREPRENEURS FINANCE CODE</a:t>
            </a:r>
            <a:endParaRPr sz="1400" b="0" i="0" u="none" strike="noStrike" cap="none" dirty="0">
              <a:solidFill>
                <a:srgbClr val="000000"/>
              </a:solidFill>
              <a:ea typeface="Arial"/>
              <a:cs typeface="Arial"/>
              <a:sym typeface="Arial"/>
            </a:endParaRPr>
          </a:p>
        </p:txBody>
      </p:sp>
      <p:cxnSp>
        <p:nvCxnSpPr>
          <p:cNvPr id="6" name="Google Shape;475;p18">
            <a:extLst>
              <a:ext uri="{FF2B5EF4-FFF2-40B4-BE49-F238E27FC236}">
                <a16:creationId xmlns:a16="http://schemas.microsoft.com/office/drawing/2014/main" id="{44C6C9E0-EF0A-00BF-7D1F-D199CE51EED4}"/>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7" name="Footer Placeholder 2">
            <a:extLst>
              <a:ext uri="{FF2B5EF4-FFF2-40B4-BE49-F238E27FC236}">
                <a16:creationId xmlns:a16="http://schemas.microsoft.com/office/drawing/2014/main" id="{BC9EFEF6-91E1-3DFF-C35A-069CB0568184}"/>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for WE-FI by the Financial Alliance for Women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3714"/>
        <p:cNvGrpSpPr/>
        <p:nvPr/>
      </p:nvGrpSpPr>
      <p:grpSpPr>
        <a:xfrm>
          <a:off x="0" y="0"/>
          <a:ext cx="0" cy="0"/>
          <a:chOff x="0" y="0"/>
          <a:chExt cx="0" cy="0"/>
        </a:xfrm>
      </p:grpSpPr>
      <p:sp>
        <p:nvSpPr>
          <p:cNvPr id="3716" name="Google Shape;3716;g2e2144c5c40_1_724"/>
          <p:cNvSpPr txBox="1">
            <a:spLocks noGrp="1"/>
          </p:cNvSpPr>
          <p:nvPr>
            <p:ph type="title"/>
          </p:nvPr>
        </p:nvSpPr>
        <p:spPr>
          <a:xfrm>
            <a:off x="375967" y="1554899"/>
            <a:ext cx="10538847" cy="587162"/>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Clr>
                <a:schemeClr val="accent1"/>
              </a:buClr>
              <a:buSzPts val="3600"/>
              <a:buFont typeface="Calibri"/>
              <a:buNone/>
            </a:pPr>
            <a:r>
              <a:rPr lang="en-US" b="1" dirty="0"/>
              <a:t>In summary</a:t>
            </a:r>
            <a:endParaRPr dirty="0"/>
          </a:p>
        </p:txBody>
      </p:sp>
      <p:sp>
        <p:nvSpPr>
          <p:cNvPr id="3718" name="Google Shape;3718;g2e2144c5c40_1_724"/>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t>12</a:t>
            </a:fld>
            <a:endParaRPr/>
          </a:p>
        </p:txBody>
      </p:sp>
      <p:sp>
        <p:nvSpPr>
          <p:cNvPr id="3719" name="Google Shape;3719;g2e2144c5c40_1_724"/>
          <p:cNvSpPr txBox="1"/>
          <p:nvPr/>
        </p:nvSpPr>
        <p:spPr>
          <a:xfrm>
            <a:off x="398691" y="2299129"/>
            <a:ext cx="11613920" cy="3247375"/>
          </a:xfrm>
          <a:prstGeom prst="rect">
            <a:avLst/>
          </a:prstGeom>
          <a:noFill/>
          <a:ln>
            <a:noFill/>
          </a:ln>
        </p:spPr>
        <p:txBody>
          <a:bodyPr spcFirstLastPara="1" wrap="square" lIns="0" tIns="0" rIns="0" bIns="0" anchor="t" anchorCtr="0">
            <a:noAutofit/>
          </a:bodyPr>
          <a:lstStyle/>
          <a:p>
            <a:pPr marL="685800" indent="-457200">
              <a:lnSpc>
                <a:spcPct val="90000"/>
              </a:lnSpc>
              <a:buClr>
                <a:schemeClr val="bg2"/>
              </a:buClr>
              <a:buSzPct val="100000"/>
              <a:buFont typeface="+mj-lt"/>
              <a:buAutoNum type="arabicPeriod"/>
            </a:pPr>
            <a:r>
              <a:rPr lang="en-US" sz="2400" b="1" dirty="0">
                <a:solidFill>
                  <a:schemeClr val="bg2"/>
                </a:solidFill>
              </a:rPr>
              <a:t>The WMSME Data Journey is a</a:t>
            </a:r>
            <a:r>
              <a:rPr lang="en-US" sz="2400" b="1" i="0" u="none" strike="noStrike" cap="none" dirty="0">
                <a:solidFill>
                  <a:schemeClr val="bg2"/>
                </a:solidFill>
                <a:latin typeface="Arial"/>
                <a:ea typeface="Arial"/>
                <a:cs typeface="Arial"/>
                <a:sym typeface="Arial"/>
              </a:rPr>
              <a:t> phased approach</a:t>
            </a:r>
            <a:r>
              <a:rPr lang="en-US" sz="2400" b="1" dirty="0">
                <a:solidFill>
                  <a:schemeClr val="bg2"/>
                </a:solidFill>
              </a:rPr>
              <a:t>.</a:t>
            </a:r>
            <a:r>
              <a:rPr lang="en-US" sz="2400" b="1" i="0" u="none" strike="noStrike" cap="none" dirty="0">
                <a:solidFill>
                  <a:schemeClr val="bg2"/>
                </a:solidFill>
                <a:latin typeface="Arial"/>
                <a:ea typeface="Arial"/>
                <a:cs typeface="Arial"/>
                <a:sym typeface="Arial"/>
              </a:rPr>
              <a:t> </a:t>
            </a:r>
            <a:r>
              <a:rPr lang="en-US" sz="2400" b="1" dirty="0">
                <a:solidFill>
                  <a:schemeClr val="bg2"/>
                </a:solidFill>
              </a:rPr>
              <a:t>A strong strategy includes achieving</a:t>
            </a:r>
            <a:r>
              <a:rPr lang="en-US" sz="2400" b="1" i="0" u="none" strike="noStrike" cap="none" dirty="0">
                <a:solidFill>
                  <a:schemeClr val="bg2"/>
                </a:solidFill>
                <a:latin typeface="Arial"/>
                <a:ea typeface="Arial"/>
                <a:cs typeface="Arial"/>
                <a:sym typeface="Arial"/>
              </a:rPr>
              <a:t> </a:t>
            </a:r>
            <a:r>
              <a:rPr lang="en-US" sz="2400" b="1" dirty="0">
                <a:solidFill>
                  <a:schemeClr val="bg2"/>
                </a:solidFill>
              </a:rPr>
              <a:t>quick wins</a:t>
            </a:r>
            <a:r>
              <a:rPr lang="en-US" sz="2400" b="1" i="0" u="none" strike="noStrike" cap="none" dirty="0">
                <a:solidFill>
                  <a:schemeClr val="bg2"/>
                </a:solidFill>
                <a:latin typeface="Arial"/>
                <a:ea typeface="Arial"/>
                <a:cs typeface="Arial"/>
                <a:sym typeface="Arial"/>
              </a:rPr>
              <a:t> and </a:t>
            </a:r>
            <a:r>
              <a:rPr lang="en-US" sz="2400" b="1" dirty="0">
                <a:solidFill>
                  <a:schemeClr val="bg2"/>
                </a:solidFill>
              </a:rPr>
              <a:t>showing</a:t>
            </a:r>
            <a:r>
              <a:rPr lang="en-US" sz="2400" b="1" i="0" u="none" strike="noStrike" cap="none" dirty="0">
                <a:solidFill>
                  <a:schemeClr val="bg2"/>
                </a:solidFill>
                <a:latin typeface="Arial"/>
                <a:ea typeface="Arial"/>
                <a:cs typeface="Arial"/>
                <a:sym typeface="Arial"/>
              </a:rPr>
              <a:t> value</a:t>
            </a:r>
            <a:endParaRPr sz="1100" dirty="0">
              <a:solidFill>
                <a:schemeClr val="bg2"/>
              </a:solidFill>
            </a:endParaRPr>
          </a:p>
          <a:p>
            <a:pPr marL="685800" marR="0" lvl="0" indent="-457200" algn="l" rtl="0">
              <a:lnSpc>
                <a:spcPct val="90000"/>
              </a:lnSpc>
              <a:spcBef>
                <a:spcPts val="2400"/>
              </a:spcBef>
              <a:spcAft>
                <a:spcPts val="0"/>
              </a:spcAft>
              <a:buClr>
                <a:schemeClr val="bg2"/>
              </a:buClr>
              <a:buSzPct val="100000"/>
              <a:buFont typeface="+mj-lt"/>
              <a:buAutoNum type="arabicPeriod"/>
            </a:pPr>
            <a:r>
              <a:rPr lang="en-US" sz="2400" b="1" i="0" u="none" strike="noStrike" cap="none" dirty="0">
                <a:solidFill>
                  <a:schemeClr val="bg2"/>
                </a:solidFill>
                <a:latin typeface="Arial"/>
                <a:ea typeface="Arial"/>
                <a:cs typeface="Arial"/>
                <a:sym typeface="Arial"/>
              </a:rPr>
              <a:t>It is a consultative process involving a range of ecosystem stakeholders</a:t>
            </a:r>
            <a:endParaRPr sz="1100" dirty="0">
              <a:solidFill>
                <a:schemeClr val="bg2"/>
              </a:solidFill>
            </a:endParaRPr>
          </a:p>
          <a:p>
            <a:pPr marL="685800" marR="0" lvl="0" indent="-457200" algn="l" rtl="0">
              <a:lnSpc>
                <a:spcPct val="90000"/>
              </a:lnSpc>
              <a:spcBef>
                <a:spcPts val="2400"/>
              </a:spcBef>
              <a:spcAft>
                <a:spcPts val="0"/>
              </a:spcAft>
              <a:buClr>
                <a:schemeClr val="bg2"/>
              </a:buClr>
              <a:buSzPct val="100000"/>
              <a:buFont typeface="+mj-lt"/>
              <a:buAutoNum type="arabicPeriod"/>
            </a:pPr>
            <a:r>
              <a:rPr lang="en-US" sz="2400" b="1" i="0" u="none" strike="noStrike" cap="none" dirty="0">
                <a:solidFill>
                  <a:schemeClr val="bg2"/>
                </a:solidFill>
                <a:latin typeface="Arial"/>
                <a:ea typeface="Arial"/>
                <a:cs typeface="Arial"/>
                <a:sym typeface="Arial"/>
              </a:rPr>
              <a:t>The choice of data aggregator should be based on an in-depth understanding of legal and data environments</a:t>
            </a:r>
            <a:endParaRPr sz="1100" dirty="0">
              <a:solidFill>
                <a:schemeClr val="bg2"/>
              </a:solidFill>
            </a:endParaRPr>
          </a:p>
          <a:p>
            <a:pPr marL="685800" indent="-457200">
              <a:lnSpc>
                <a:spcPct val="90000"/>
              </a:lnSpc>
              <a:spcBef>
                <a:spcPts val="2400"/>
              </a:spcBef>
              <a:buClr>
                <a:schemeClr val="bg2"/>
              </a:buClr>
              <a:buSzPct val="100000"/>
              <a:buFont typeface="+mj-lt"/>
              <a:buAutoNum type="arabicPeriod"/>
            </a:pPr>
            <a:r>
              <a:rPr lang="en-US" sz="2400" b="1" dirty="0">
                <a:solidFill>
                  <a:schemeClr val="bg2"/>
                </a:solidFill>
              </a:rPr>
              <a:t>It is important to focus</a:t>
            </a:r>
            <a:r>
              <a:rPr lang="en-US" sz="2400" b="1" i="0" u="none" strike="noStrike" cap="none" dirty="0">
                <a:solidFill>
                  <a:schemeClr val="bg2"/>
                </a:solidFill>
                <a:latin typeface="Arial"/>
                <a:ea typeface="Arial"/>
                <a:cs typeface="Arial"/>
                <a:sym typeface="Arial"/>
              </a:rPr>
              <a:t> on the outputs and outcomes, not the system</a:t>
            </a:r>
            <a:endParaRPr sz="1100" dirty="0">
              <a:solidFill>
                <a:schemeClr val="bg2"/>
              </a:solidFill>
            </a:endParaRPr>
          </a:p>
          <a:p>
            <a:pPr marL="990600" marR="0" lvl="0" indent="-457200" algn="l" rtl="0">
              <a:lnSpc>
                <a:spcPct val="90000"/>
              </a:lnSpc>
              <a:spcBef>
                <a:spcPts val="2400"/>
              </a:spcBef>
              <a:spcAft>
                <a:spcPts val="2400"/>
              </a:spcAft>
              <a:buClr>
                <a:schemeClr val="bg2"/>
              </a:buClr>
              <a:buSzPct val="100000"/>
              <a:buFont typeface="+mj-lt"/>
              <a:buAutoNum type="arabicPeriod"/>
            </a:pPr>
            <a:endParaRPr sz="2400" b="0" i="0" u="none" strike="noStrike" cap="none" dirty="0">
              <a:solidFill>
                <a:schemeClr val="bg2"/>
              </a:solidFill>
              <a:latin typeface="Arial"/>
              <a:ea typeface="Arial"/>
              <a:cs typeface="Arial"/>
              <a:sym typeface="Arial"/>
            </a:endParaRPr>
          </a:p>
        </p:txBody>
      </p:sp>
      <p:sp>
        <p:nvSpPr>
          <p:cNvPr id="4" name="Google Shape;1681;p69">
            <a:extLst>
              <a:ext uri="{FF2B5EF4-FFF2-40B4-BE49-F238E27FC236}">
                <a16:creationId xmlns:a16="http://schemas.microsoft.com/office/drawing/2014/main" id="{4B01E72E-7379-B634-FCDE-8873879E973D}"/>
              </a:ext>
            </a:extLst>
          </p:cNvPr>
          <p:cNvSpPr txBox="1"/>
          <p:nvPr/>
        </p:nvSpPr>
        <p:spPr>
          <a:xfrm>
            <a:off x="538039" y="675911"/>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2400"/>
              <a:buFont typeface="Arial Black"/>
              <a:buNone/>
            </a:pPr>
            <a:endParaRPr sz="2400" b="1" i="0" u="none" strike="noStrike" cap="none">
              <a:solidFill>
                <a:srgbClr val="AD2D67"/>
              </a:solidFill>
              <a:latin typeface="Arial Black"/>
              <a:ea typeface="Arial Black"/>
              <a:cs typeface="Arial Black"/>
              <a:sym typeface="Arial Black"/>
            </a:endParaRPr>
          </a:p>
        </p:txBody>
      </p:sp>
      <p:sp>
        <p:nvSpPr>
          <p:cNvPr id="5" name="Google Shape;1682;p69">
            <a:extLst>
              <a:ext uri="{FF2B5EF4-FFF2-40B4-BE49-F238E27FC236}">
                <a16:creationId xmlns:a16="http://schemas.microsoft.com/office/drawing/2014/main" id="{E4436812-3891-47BE-19A8-B23CB141CEC3}"/>
              </a:ext>
            </a:extLst>
          </p:cNvPr>
          <p:cNvSpPr txBox="1"/>
          <p:nvPr/>
        </p:nvSpPr>
        <p:spPr>
          <a:xfrm>
            <a:off x="611878" y="690622"/>
            <a:ext cx="9890749" cy="46166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1600"/>
              <a:buFont typeface="Arial"/>
              <a:buNone/>
            </a:pPr>
            <a:r>
              <a:rPr lang="en-US" sz="2400" b="1" i="0" u="none" strike="noStrike" cap="none" dirty="0">
                <a:solidFill>
                  <a:schemeClr val="accent2"/>
                </a:solidFill>
                <a:latin typeface="Arial"/>
                <a:ea typeface="Arial"/>
                <a:cs typeface="Arial"/>
                <a:sym typeface="Arial"/>
              </a:rPr>
              <a:t>WMSME Data Journey</a:t>
            </a:r>
            <a:endParaRPr lang="en-US" sz="2800" b="1" i="0" u="none" strike="noStrike" cap="none" dirty="0">
              <a:solidFill>
                <a:schemeClr val="accent2"/>
              </a:solidFill>
              <a:latin typeface="Arial"/>
              <a:ea typeface="Arial"/>
              <a:cs typeface="Arial"/>
              <a:sym typeface="Arial"/>
            </a:endParaRPr>
          </a:p>
        </p:txBody>
      </p:sp>
      <p:sp>
        <p:nvSpPr>
          <p:cNvPr id="6" name="Google Shape;473;p18">
            <a:extLst>
              <a:ext uri="{FF2B5EF4-FFF2-40B4-BE49-F238E27FC236}">
                <a16:creationId xmlns:a16="http://schemas.microsoft.com/office/drawing/2014/main" id="{69EC47F1-A45B-82FB-5DCB-FD5F82362552}"/>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rPr>
              <a:t>4</a:t>
            </a:r>
            <a:endParaRPr sz="1400" b="0" i="0" u="none" strike="noStrike" cap="none" dirty="0">
              <a:solidFill>
                <a:srgbClr val="000000"/>
              </a:solidFill>
              <a:ea typeface="Arial"/>
              <a:cs typeface="Arial"/>
              <a:sym typeface="Arial"/>
            </a:endParaRPr>
          </a:p>
        </p:txBody>
      </p:sp>
      <p:sp>
        <p:nvSpPr>
          <p:cNvPr id="7" name="Google Shape;474;p18">
            <a:extLst>
              <a:ext uri="{FF2B5EF4-FFF2-40B4-BE49-F238E27FC236}">
                <a16:creationId xmlns:a16="http://schemas.microsoft.com/office/drawing/2014/main" id="{4F7E0AF2-FCE2-0303-A656-B9B925680B8C}"/>
              </a:ext>
            </a:extLst>
          </p:cNvPr>
          <p:cNvSpPr txBox="1"/>
          <p:nvPr/>
        </p:nvSpPr>
        <p:spPr>
          <a:xfrm>
            <a:off x="411776" y="288010"/>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ea typeface="Arial"/>
                <a:cs typeface="Arial"/>
                <a:sym typeface="Arial"/>
              </a:rPr>
              <a:t>THE WOMEN ENTREPRENEURS FINANCE CODE</a:t>
            </a:r>
            <a:endParaRPr sz="1400" b="0" i="0" u="none" strike="noStrike" cap="none" dirty="0">
              <a:solidFill>
                <a:srgbClr val="000000"/>
              </a:solidFill>
              <a:ea typeface="Arial"/>
              <a:cs typeface="Arial"/>
              <a:sym typeface="Arial"/>
            </a:endParaRPr>
          </a:p>
        </p:txBody>
      </p:sp>
      <p:cxnSp>
        <p:nvCxnSpPr>
          <p:cNvPr id="8" name="Google Shape;475;p18">
            <a:extLst>
              <a:ext uri="{FF2B5EF4-FFF2-40B4-BE49-F238E27FC236}">
                <a16:creationId xmlns:a16="http://schemas.microsoft.com/office/drawing/2014/main" id="{3E6858EF-3F99-2E0C-078C-8429EE973080}"/>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2" name="Footer Placeholder 2">
            <a:extLst>
              <a:ext uri="{FF2B5EF4-FFF2-40B4-BE49-F238E27FC236}">
                <a16:creationId xmlns:a16="http://schemas.microsoft.com/office/drawing/2014/main" id="{1F44ADC3-B8BA-80A7-960A-08179B7401AF}"/>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for WE-FI by the Financial Alliance for Women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2"/>
        <p:cNvGrpSpPr/>
        <p:nvPr/>
      </p:nvGrpSpPr>
      <p:grpSpPr>
        <a:xfrm>
          <a:off x="0" y="0"/>
          <a:ext cx="0" cy="0"/>
          <a:chOff x="0" y="0"/>
          <a:chExt cx="0" cy="0"/>
        </a:xfrm>
      </p:grpSpPr>
      <p:sp>
        <p:nvSpPr>
          <p:cNvPr id="2303" name="Google Shape;2303;p119"/>
          <p:cNvSpPr/>
          <p:nvPr/>
        </p:nvSpPr>
        <p:spPr>
          <a:xfrm>
            <a:off x="0" y="6150"/>
            <a:ext cx="12192000" cy="6858000"/>
          </a:xfrm>
          <a:prstGeom prst="rect">
            <a:avLst/>
          </a:prstGeom>
          <a:solidFill>
            <a:srgbClr val="170E32"/>
          </a:solidFill>
          <a:ln w="25400" cap="flat" cmpd="sng">
            <a:solidFill>
              <a:srgbClr val="7116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500"/>
              <a:buFont typeface="Arial"/>
              <a:buNone/>
              <a:tabLst/>
              <a:defRPr/>
            </a:pPr>
            <a:endParaRPr kumimoji="0" sz="15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304" name="Google Shape;2304;p119" descr="Logo&#10;&#10;Description automatically generated"/>
          <p:cNvPicPr preferRelativeResize="0"/>
          <p:nvPr/>
        </p:nvPicPr>
        <p:blipFill rotWithShape="1">
          <a:blip r:embed="rId3">
            <a:alphaModFix/>
          </a:blip>
          <a:srcRect/>
          <a:stretch/>
        </p:blipFill>
        <p:spPr>
          <a:xfrm>
            <a:off x="6328806" y="856530"/>
            <a:ext cx="2124602" cy="787353"/>
          </a:xfrm>
          <a:prstGeom prst="rect">
            <a:avLst/>
          </a:prstGeom>
          <a:noFill/>
          <a:ln>
            <a:noFill/>
          </a:ln>
        </p:spPr>
      </p:pic>
      <p:sp>
        <p:nvSpPr>
          <p:cNvPr id="2305" name="Google Shape;2305;p119"/>
          <p:cNvSpPr txBox="1"/>
          <p:nvPr/>
        </p:nvSpPr>
        <p:spPr>
          <a:xfrm>
            <a:off x="4319186" y="2963619"/>
            <a:ext cx="6800913" cy="140034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5000"/>
              </a:lnSpc>
              <a:spcBef>
                <a:spcPts val="0"/>
              </a:spcBef>
              <a:spcAft>
                <a:spcPts val="0"/>
              </a:spcAft>
              <a:buClr>
                <a:srgbClr val="FFFFFF"/>
              </a:buClr>
              <a:buSzPts val="3600"/>
              <a:buFont typeface="Arial Black"/>
              <a:buNone/>
              <a:tabLst/>
              <a:defRPr/>
            </a:pPr>
            <a:r>
              <a:rPr kumimoji="0" lang="en-US" sz="3600" b="1" i="0" u="none" strike="noStrike" kern="0" cap="none" spc="0" normalizeH="0" baseline="0" noProof="0">
                <a:ln>
                  <a:noFill/>
                </a:ln>
                <a:solidFill>
                  <a:srgbClr val="FFFFFF"/>
                </a:solidFill>
                <a:effectLst/>
                <a:uLnTx/>
                <a:uFillTx/>
                <a:latin typeface="Arial Black"/>
                <a:ea typeface="Arial Black"/>
                <a:cs typeface="Arial Black"/>
                <a:sym typeface="Arial Black"/>
              </a:rPr>
              <a:t>WE Finance Code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4625"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a:ln>
                  <a:noFill/>
                </a:ln>
                <a:solidFill>
                  <a:srgbClr val="D55063"/>
                </a:solidFill>
                <a:effectLst/>
                <a:uLnTx/>
                <a:uFillTx/>
                <a:latin typeface="Arial"/>
                <a:ea typeface="Arial"/>
                <a:cs typeface="Arial"/>
                <a:sym typeface="Arial"/>
              </a:rPr>
              <a:t>Tools and Resources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306" name="Google Shape;2306;p119" descr="A logo with text on it&#10;&#10;Description automatically generated"/>
          <p:cNvPicPr preferRelativeResize="0"/>
          <p:nvPr/>
        </p:nvPicPr>
        <p:blipFill rotWithShape="1">
          <a:blip r:embed="rId4">
            <a:alphaModFix/>
          </a:blip>
          <a:srcRect/>
          <a:stretch/>
        </p:blipFill>
        <p:spPr>
          <a:xfrm>
            <a:off x="2001244" y="2394145"/>
            <a:ext cx="2225948" cy="2328684"/>
          </a:xfrm>
          <a:prstGeom prst="rect">
            <a:avLst/>
          </a:prstGeom>
          <a:noFill/>
          <a:ln>
            <a:noFill/>
          </a:ln>
        </p:spPr>
      </p:pic>
      <p:pic>
        <p:nvPicPr>
          <p:cNvPr id="2307" name="Google Shape;2307;p119" descr="A black background with white text&#10;&#10;Description automatically generated"/>
          <p:cNvPicPr preferRelativeResize="0"/>
          <p:nvPr/>
        </p:nvPicPr>
        <p:blipFill rotWithShape="1">
          <a:blip r:embed="rId5">
            <a:alphaModFix/>
          </a:blip>
          <a:srcRect/>
          <a:stretch/>
        </p:blipFill>
        <p:spPr>
          <a:xfrm>
            <a:off x="3283278" y="503884"/>
            <a:ext cx="2295642" cy="1631288"/>
          </a:xfrm>
          <a:prstGeom prst="rect">
            <a:avLst/>
          </a:prstGeom>
          <a:noFill/>
          <a:ln>
            <a:noFill/>
          </a:ln>
        </p:spPr>
      </p:pic>
      <p:sp>
        <p:nvSpPr>
          <p:cNvPr id="2308" name="Google Shape;2308;p119"/>
          <p:cNvSpPr txBox="1"/>
          <p:nvPr/>
        </p:nvSpPr>
        <p:spPr>
          <a:xfrm>
            <a:off x="5550758" y="6001470"/>
            <a:ext cx="6105292" cy="438541"/>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25000"/>
              </a:lnSpc>
              <a:spcBef>
                <a:spcPts val="0"/>
              </a:spcBef>
              <a:spcAft>
                <a:spcPts val="0"/>
              </a:spcAft>
              <a:buClr>
                <a:srgbClr val="EC6359"/>
              </a:buClr>
              <a:buSzPts val="1800"/>
              <a:buFont typeface="Helvetica Neue"/>
              <a:buNone/>
              <a:tabLst/>
              <a:defRPr/>
            </a:pPr>
            <a:r>
              <a:rPr kumimoji="0" lang="en-US" sz="1800" b="0" i="0" u="none" strike="noStrike" kern="0" cap="none" spc="0" normalizeH="0" baseline="0" noProof="0" dirty="0">
                <a:ln>
                  <a:noFill/>
                </a:ln>
                <a:solidFill>
                  <a:srgbClr val="EC6359"/>
                </a:solidFill>
                <a:effectLst/>
                <a:uLnTx/>
                <a:uFillTx/>
                <a:latin typeface="Helvetica Neue"/>
                <a:ea typeface="Helvetica Neue"/>
                <a:cs typeface="Helvetica Neue"/>
                <a:sym typeface="Helvetica Neue"/>
              </a:rPr>
              <a:t>2024</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2"/>
        <p:cNvGrpSpPr/>
        <p:nvPr/>
      </p:nvGrpSpPr>
      <p:grpSpPr>
        <a:xfrm>
          <a:off x="0" y="0"/>
          <a:ext cx="0" cy="0"/>
          <a:chOff x="0" y="0"/>
          <a:chExt cx="0" cy="0"/>
        </a:xfrm>
      </p:grpSpPr>
      <p:sp>
        <p:nvSpPr>
          <p:cNvPr id="2313" name="Google Shape;2313;p120"/>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14</a:t>
            </a:fld>
            <a:endParaRPr kumimoji="0" sz="900" b="0" i="0" u="none" strike="noStrike" kern="0" cap="none" spc="0" normalizeH="0" baseline="0" noProof="0">
              <a:ln>
                <a:noFill/>
              </a:ln>
              <a:solidFill>
                <a:srgbClr val="3F3F3F"/>
              </a:solidFill>
              <a:effectLst/>
              <a:uLnTx/>
              <a:uFillTx/>
              <a:latin typeface="Arial"/>
              <a:cs typeface="Arial"/>
              <a:sym typeface="Arial"/>
            </a:endParaRPr>
          </a:p>
        </p:txBody>
      </p:sp>
      <p:grpSp>
        <p:nvGrpSpPr>
          <p:cNvPr id="2314" name="Google Shape;2314;p120"/>
          <p:cNvGrpSpPr/>
          <p:nvPr/>
        </p:nvGrpSpPr>
        <p:grpSpPr>
          <a:xfrm>
            <a:off x="385010" y="-36553"/>
            <a:ext cx="11150515" cy="733118"/>
            <a:chOff x="385010" y="-36553"/>
            <a:chExt cx="11150515" cy="733118"/>
          </a:xfrm>
        </p:grpSpPr>
        <p:cxnSp>
          <p:nvCxnSpPr>
            <p:cNvPr id="2315" name="Google Shape;2315;p120"/>
            <p:cNvCxnSpPr/>
            <p:nvPr/>
          </p:nvCxnSpPr>
          <p:spPr>
            <a:xfrm flipH="1">
              <a:off x="565645" y="-36553"/>
              <a:ext cx="9669" cy="733118"/>
            </a:xfrm>
            <a:prstGeom prst="straightConnector1">
              <a:avLst/>
            </a:prstGeom>
            <a:noFill/>
            <a:ln w="28575" cap="flat" cmpd="sng">
              <a:solidFill>
                <a:srgbClr val="D8D8D8"/>
              </a:solidFill>
              <a:prstDash val="solid"/>
              <a:round/>
              <a:headEnd type="none" w="sm" len="sm"/>
              <a:tailEnd type="none" w="sm" len="sm"/>
            </a:ln>
          </p:spPr>
        </p:cxnSp>
        <p:sp>
          <p:nvSpPr>
            <p:cNvPr id="2317" name="Google Shape;2317;p120"/>
            <p:cNvSpPr txBox="1"/>
            <p:nvPr/>
          </p:nvSpPr>
          <p:spPr>
            <a:xfrm>
              <a:off x="385010" y="221196"/>
              <a:ext cx="11150515" cy="461624"/>
            </a:xfrm>
            <a:prstGeom prst="rect">
              <a:avLst/>
            </a:prstGeom>
            <a:noFill/>
            <a:ln>
              <a:noFill/>
            </a:ln>
          </p:spPr>
          <p:txBody>
            <a:bodyPr spcFirstLastPara="1" wrap="square" lIns="91425" tIns="45700" rIns="91425" bIns="45700" anchor="t" anchorCtr="0">
              <a:spAutoFit/>
            </a:bodyPr>
            <a:lstStyle/>
            <a:p>
              <a:pPr marL="174625"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D55063"/>
                  </a:solidFill>
                  <a:effectLst/>
                  <a:uLnTx/>
                  <a:uFillTx/>
                  <a:latin typeface="Arial"/>
                  <a:ea typeface="Arial"/>
                  <a:cs typeface="Arial"/>
                  <a:sym typeface="Arial"/>
                </a:rPr>
                <a:t>Tools and Resources</a:t>
              </a:r>
              <a:endParaRPr kumimoji="0" sz="2400" b="1" i="0" u="none" strike="noStrike" kern="0" cap="none" spc="0" normalizeH="0" baseline="0" noProof="0" dirty="0">
                <a:ln>
                  <a:noFill/>
                </a:ln>
                <a:solidFill>
                  <a:srgbClr val="D55063"/>
                </a:solidFill>
                <a:effectLst/>
                <a:uLnTx/>
                <a:uFillTx/>
                <a:latin typeface="Arial"/>
                <a:ea typeface="Arial"/>
                <a:cs typeface="Arial"/>
                <a:sym typeface="Arial"/>
              </a:endParaRPr>
            </a:p>
          </p:txBody>
        </p:sp>
      </p:grpSp>
      <p:sp>
        <p:nvSpPr>
          <p:cNvPr id="2318" name="Google Shape;2318;p120"/>
          <p:cNvSpPr txBox="1"/>
          <p:nvPr/>
        </p:nvSpPr>
        <p:spPr>
          <a:xfrm>
            <a:off x="4060931" y="1670018"/>
            <a:ext cx="6726132" cy="4530757"/>
          </a:xfrm>
          <a:prstGeom prst="rect">
            <a:avLst/>
          </a:prstGeom>
          <a:noFill/>
          <a:ln>
            <a:noFill/>
          </a:ln>
        </p:spPr>
        <p:txBody>
          <a:bodyPr spcFirstLastPara="1" wrap="square" lIns="0" tIns="0" rIns="0" bIns="0" anchor="t" anchorCtr="0">
            <a:noAutofit/>
          </a:bodyPr>
          <a:lstStyle/>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WE Finance Code Pitch</a:t>
            </a: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a:ea typeface="Arial"/>
                <a:cs typeface="Arial"/>
                <a:sym typeface="Arial"/>
                <a:hlinkClick r:id="rId4">
                  <a:extLst>
                    <a:ext uri="{A12FA001-AC4F-418D-AE19-62706E023703}">
                      <ahyp:hlinkClr xmlns:ahyp="http://schemas.microsoft.com/office/drawing/2018/hyperlinkcolor" val="tx"/>
                    </a:ext>
                  </a:extLst>
                </a:hlinkClick>
              </a:rPr>
              <a:t>WE Finance Code Brochure</a:t>
            </a: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a:ea typeface="Arial"/>
                <a:cs typeface="Arial"/>
                <a:sym typeface="Arial"/>
                <a:hlinkClick r:id="rId5">
                  <a:extLst>
                    <a:ext uri="{A12FA001-AC4F-418D-AE19-62706E023703}">
                      <ahyp:hlinkClr xmlns:ahyp="http://schemas.microsoft.com/office/drawing/2018/hyperlinkcolor" val="tx"/>
                    </a:ext>
                  </a:extLst>
                </a:hlinkClick>
              </a:rPr>
              <a:t>Media Toolkit</a:t>
            </a: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a:ea typeface="Arial"/>
                <a:cs typeface="Arial"/>
                <a:sym typeface="Arial"/>
                <a:hlinkClick r:id="rId6">
                  <a:extLst>
                    <a:ext uri="{A12FA001-AC4F-418D-AE19-62706E023703}">
                      <ahyp:hlinkClr xmlns:ahyp="http://schemas.microsoft.com/office/drawing/2018/hyperlinkcolor" val="tx"/>
                    </a:ext>
                  </a:extLst>
                </a:hlinkClick>
              </a:rPr>
              <a:t>WE Finance Briefing Note</a:t>
            </a: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a:ea typeface="Arial"/>
                <a:cs typeface="Arial"/>
                <a:sym typeface="Arial"/>
                <a:hlinkClick r:id="rId7">
                  <a:extLst>
                    <a:ext uri="{A12FA001-AC4F-418D-AE19-62706E023703}">
                      <ahyp:hlinkClr xmlns:ahyp="http://schemas.microsoft.com/office/drawing/2018/hyperlinkcolor" val="tx"/>
                    </a:ext>
                  </a:extLst>
                </a:hlinkClick>
              </a:rPr>
              <a:t>National Code Sample Public Declaration of Intent</a:t>
            </a: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a:ea typeface="Arial"/>
                <a:cs typeface="Arial"/>
                <a:sym typeface="Arial"/>
                <a:hlinkClick r:id="rId8">
                  <a:extLst>
                    <a:ext uri="{A12FA001-AC4F-418D-AE19-62706E023703}">
                      <ahyp:hlinkClr xmlns:ahyp="http://schemas.microsoft.com/office/drawing/2018/hyperlinkcolor" val="tx"/>
                    </a:ext>
                  </a:extLst>
                </a:hlinkClick>
              </a:rPr>
              <a:t>FSP Commitment Letter</a:t>
            </a: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a:ea typeface="Arial"/>
                <a:cs typeface="Arial"/>
                <a:sym typeface="Arial"/>
                <a:hlinkClick r:id="rId9">
                  <a:extLst>
                    <a:ext uri="{A12FA001-AC4F-418D-AE19-62706E023703}">
                      <ahyp:hlinkClr xmlns:ahyp="http://schemas.microsoft.com/office/drawing/2018/hyperlinkcolor" val="tx"/>
                    </a:ext>
                  </a:extLst>
                </a:hlinkClick>
              </a:rPr>
              <a:t>Ecosystem Commitment Letter</a:t>
            </a: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a:ea typeface="Arial"/>
                <a:cs typeface="Arial"/>
                <a:sym typeface="Arial"/>
                <a:hlinkClick r:id="rId10">
                  <a:extLst>
                    <a:ext uri="{A12FA001-AC4F-418D-AE19-62706E023703}">
                      <ahyp:hlinkClr xmlns:ahyp="http://schemas.microsoft.com/office/drawing/2018/hyperlinkcolor" val="tx"/>
                    </a:ext>
                  </a:extLst>
                </a:hlinkClick>
              </a:rPr>
              <a:t>Community of Champions Information</a:t>
            </a: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a:ea typeface="Arial"/>
                <a:cs typeface="Arial"/>
                <a:sym typeface="Arial"/>
                <a:hlinkClick r:id="rId11">
                  <a:extLst>
                    <a:ext uri="{A12FA001-AC4F-418D-AE19-62706E023703}">
                      <ahyp:hlinkClr xmlns:ahyp="http://schemas.microsoft.com/office/drawing/2018/hyperlinkcolor" val="tx"/>
                    </a:ext>
                  </a:extLst>
                </a:hlinkClick>
              </a:rPr>
              <a:t>Implementation Partner Guide</a:t>
            </a:r>
            <a:r>
              <a:rPr kumimoji="0" lang="en-US" sz="1800" b="0" i="0" u="none" strike="noStrike" kern="0" cap="none" spc="0" normalizeH="0" baseline="0" noProof="0" dirty="0">
                <a:ln>
                  <a:noFill/>
                </a:ln>
                <a:solidFill>
                  <a:srgbClr val="3F3F3F"/>
                </a:solidFill>
                <a:effectLst/>
                <a:uLnTx/>
                <a:uFillTx/>
                <a:latin typeface="Arial"/>
                <a:ea typeface="Arial"/>
                <a:cs typeface="Arial"/>
                <a:sym typeface="Arial"/>
              </a:rPr>
              <a:t> | </a:t>
            </a:r>
            <a:r>
              <a:rPr kumimoji="0" lang="en-US" sz="1800" b="0" i="0" u="sng" strike="noStrike" kern="0" cap="none" spc="0" normalizeH="0" baseline="0" noProof="0" dirty="0">
                <a:ln>
                  <a:noFill/>
                </a:ln>
                <a:solidFill>
                  <a:srgbClr val="3F3F3F"/>
                </a:solidFill>
                <a:effectLst/>
                <a:uLnTx/>
                <a:uFillTx/>
                <a:latin typeface="Arial"/>
                <a:ea typeface="Arial"/>
                <a:cs typeface="Arial"/>
                <a:sym typeface="Arial"/>
                <a:hlinkClick r:id="rId12">
                  <a:extLst>
                    <a:ext uri="{A12FA001-AC4F-418D-AE19-62706E023703}">
                      <ahyp:hlinkClr xmlns:ahyp="http://schemas.microsoft.com/office/drawing/2018/hyperlinkcolor" val="tx"/>
                    </a:ext>
                  </a:extLst>
                </a:hlinkClick>
              </a:rPr>
              <a:t>Kick-off Presentation</a:t>
            </a: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a:p>
            <a:pPr marL="228600" marR="0" lvl="0" indent="0" algn="l" defTabSz="914400" rtl="0" eaLnBrk="1" fontAlgn="auto" latinLnBrk="0" hangingPunct="1">
              <a:lnSpc>
                <a:spcPct val="150000"/>
              </a:lnSpc>
              <a:spcBef>
                <a:spcPts val="0"/>
              </a:spcBef>
              <a:spcAft>
                <a:spcPts val="0"/>
              </a:spcAft>
              <a:buClr>
                <a:srgbClr val="713030"/>
              </a:buClr>
              <a:buSzPts val="1867"/>
              <a:buFont typeface="Arial"/>
              <a:buNone/>
              <a:tabLst/>
              <a:defRPr/>
            </a:pP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a:p>
            <a:pPr marL="228600" marR="0" lvl="0" indent="0" algn="l" defTabSz="914400" rtl="0" eaLnBrk="1" fontAlgn="auto" latinLnBrk="0" hangingPunct="1">
              <a:lnSpc>
                <a:spcPct val="150000"/>
              </a:lnSpc>
              <a:spcBef>
                <a:spcPts val="0"/>
              </a:spcBef>
              <a:spcAft>
                <a:spcPts val="0"/>
              </a:spcAft>
              <a:buClr>
                <a:srgbClr val="713030"/>
              </a:buClr>
              <a:buSzPts val="1867"/>
              <a:buFont typeface="Arial"/>
              <a:buNone/>
              <a:tabLst/>
              <a:defRPr/>
            </a:pPr>
            <a:r>
              <a:rPr kumimoji="0" lang="en-US" sz="2000" b="0" i="0" u="none" strike="noStrike" kern="0" cap="none" spc="0" normalizeH="0" baseline="0" noProof="0">
                <a:ln>
                  <a:noFill/>
                </a:ln>
                <a:solidFill>
                  <a:srgbClr val="3F3F3F"/>
                </a:solidFill>
                <a:effectLst/>
                <a:uLnTx/>
                <a:uFillTx/>
                <a:latin typeface="Arial"/>
                <a:ea typeface="Arial"/>
                <a:cs typeface="Arial"/>
                <a:sym typeface="Arial"/>
              </a:rPr>
              <a:t>Source: </a:t>
            </a:r>
            <a:r>
              <a:rPr kumimoji="0" lang="en-US" sz="2000" b="0" i="0" u="none" strike="noStrike" kern="0" cap="none" spc="0" normalizeH="0" baseline="0" noProof="0" dirty="0">
                <a:ln>
                  <a:noFill/>
                </a:ln>
                <a:solidFill>
                  <a:srgbClr val="3F3F3F"/>
                </a:solidFill>
                <a:effectLst/>
                <a:uLnTx/>
                <a:uFillTx/>
                <a:latin typeface="Arial"/>
                <a:ea typeface="Arial"/>
                <a:cs typeface="Arial"/>
                <a:sym typeface="Arial"/>
              </a:rPr>
              <a:t>https://</a:t>
            </a:r>
            <a:r>
              <a:rPr lang="en-US" sz="2000" dirty="0">
                <a:solidFill>
                  <a:srgbClr val="3F3F3F"/>
                </a:solidFill>
              </a:rPr>
              <a:t>www.</a:t>
            </a:r>
            <a:r>
              <a:rPr kumimoji="0" lang="en-US" sz="2000" b="0" i="0" u="none" strike="noStrike" kern="0" cap="none" spc="0" normalizeH="0" baseline="0" noProof="0" dirty="0">
                <a:ln>
                  <a:noFill/>
                </a:ln>
                <a:solidFill>
                  <a:srgbClr val="3F3F3F"/>
                </a:solidFill>
                <a:effectLst/>
                <a:uLnTx/>
                <a:uFillTx/>
                <a:latin typeface="Arial"/>
                <a:ea typeface="Arial"/>
                <a:cs typeface="Arial"/>
                <a:sym typeface="Arial"/>
              </a:rPr>
              <a:t>we-fi.org/we-finance-code</a:t>
            </a:r>
            <a:r>
              <a:rPr lang="en-US" sz="2000" dirty="0">
                <a:solidFill>
                  <a:srgbClr val="3F3F3F"/>
                </a:solidFill>
              </a:rPr>
              <a:t>/resources</a:t>
            </a:r>
            <a:r>
              <a:rPr kumimoji="0" lang="en-US" sz="2000" b="0" i="0" u="none" strike="noStrike" kern="0" cap="none" spc="0" normalizeH="0" baseline="0" noProof="0" dirty="0">
                <a:ln>
                  <a:noFill/>
                </a:ln>
                <a:solidFill>
                  <a:srgbClr val="3F3F3F"/>
                </a:solidFill>
                <a:effectLst/>
                <a:uLnTx/>
                <a:uFillTx/>
                <a:latin typeface="Arial"/>
                <a:ea typeface="Arial"/>
                <a:cs typeface="Arial"/>
                <a:sym typeface="Arial"/>
              </a:rPr>
              <a:t>/</a:t>
            </a:r>
            <a:endParaRPr kumimoji="0" sz="1400" b="0" i="0" u="none" strike="noStrike" kern="0" cap="none" spc="0" normalizeH="0" baseline="0" noProof="0" dirty="0">
              <a:ln>
                <a:noFill/>
              </a:ln>
              <a:solidFill>
                <a:srgbClr val="3F3F3F"/>
              </a:solidFill>
              <a:effectLst/>
              <a:uLnTx/>
              <a:uFillTx/>
              <a:latin typeface="Arial"/>
              <a:ea typeface="Arial"/>
              <a:cs typeface="Arial"/>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None/>
              <a:tabLst/>
              <a:defRPr/>
            </a:pP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p:txBody>
      </p:sp>
      <p:pic>
        <p:nvPicPr>
          <p:cNvPr id="2319" name="Google Shape;2319;p120" descr="A purple and white logo&#10;&#10;Description automatically generated"/>
          <p:cNvPicPr preferRelativeResize="0"/>
          <p:nvPr/>
        </p:nvPicPr>
        <p:blipFill rotWithShape="1">
          <a:blip r:embed="rId13">
            <a:alphaModFix/>
          </a:blip>
          <a:srcRect/>
          <a:stretch/>
        </p:blipFill>
        <p:spPr>
          <a:xfrm>
            <a:off x="731474" y="3429000"/>
            <a:ext cx="2431303" cy="898525"/>
          </a:xfrm>
          <a:prstGeom prst="rect">
            <a:avLst/>
          </a:prstGeom>
          <a:noFill/>
          <a:ln>
            <a:noFill/>
          </a:ln>
        </p:spPr>
      </p:pic>
      <p:sp>
        <p:nvSpPr>
          <p:cNvPr id="2" name="Footer Placeholder 2">
            <a:extLst>
              <a:ext uri="{FF2B5EF4-FFF2-40B4-BE49-F238E27FC236}">
                <a16:creationId xmlns:a16="http://schemas.microsoft.com/office/drawing/2014/main" id="{4FF86E4C-A3C7-5677-61B8-8C618B86B2F4}"/>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for WE-FI by the Financial Alliance for Women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FCB703-B1F4-2F31-4A4B-7572DF48B368}"/>
              </a:ext>
            </a:extLst>
          </p:cNvPr>
          <p:cNvSpPr>
            <a:spLocks noGrp="1"/>
          </p:cNvSpPr>
          <p:nvPr>
            <p:ph type="body" idx="1"/>
          </p:nvPr>
        </p:nvSpPr>
        <p:spPr>
          <a:xfrm>
            <a:off x="432848" y="1511299"/>
            <a:ext cx="10508132" cy="4845051"/>
          </a:xfrm>
        </p:spPr>
        <p:txBody>
          <a:bodyPr/>
          <a:lstStyle/>
          <a:p>
            <a:pPr marL="114300" indent="0" algn="just">
              <a:spcBef>
                <a:spcPts val="750"/>
              </a:spcBef>
              <a:spcAft>
                <a:spcPts val="750"/>
              </a:spcAft>
              <a:buNone/>
            </a:pPr>
            <a:r>
              <a:rPr lang="en-US" sz="2800" b="1">
                <a:solidFill>
                  <a:schemeClr val="accent2"/>
                </a:solidFill>
                <a:latin typeface="Arial"/>
                <a:cs typeface="Arial"/>
              </a:rPr>
              <a:t>Facilitation Notes* - </a:t>
            </a:r>
            <a:r>
              <a:rPr lang="en-US" sz="2800" b="1" dirty="0">
                <a:solidFill>
                  <a:schemeClr val="accent2"/>
                </a:solidFill>
                <a:effectLst/>
              </a:rPr>
              <a:t>Learning objectives: </a:t>
            </a:r>
            <a:endParaRPr lang="en-US" dirty="0">
              <a:solidFill>
                <a:schemeClr val="accent2"/>
              </a:solidFill>
            </a:endParaRPr>
          </a:p>
          <a:p>
            <a:pPr marL="114300" indent="0" algn="just">
              <a:spcBef>
                <a:spcPts val="750"/>
              </a:spcBef>
              <a:spcAft>
                <a:spcPts val="750"/>
              </a:spcAft>
              <a:buNone/>
            </a:pPr>
            <a:r>
              <a:rPr lang="en-US" sz="2400" b="1" dirty="0">
                <a:solidFill>
                  <a:schemeClr val="bg2"/>
                </a:solidFill>
                <a:effectLst/>
              </a:rPr>
              <a:t>By the end of </a:t>
            </a:r>
            <a:r>
              <a:rPr lang="en-US" sz="2400" b="1" dirty="0">
                <a:solidFill>
                  <a:schemeClr val="bg2"/>
                </a:solidFill>
              </a:rPr>
              <a:t>the session</a:t>
            </a:r>
            <a:r>
              <a:rPr lang="en-US" sz="2400" b="1" dirty="0">
                <a:solidFill>
                  <a:schemeClr val="bg2"/>
                </a:solidFill>
                <a:effectLst/>
              </a:rPr>
              <a:t>, participants will have: </a:t>
            </a:r>
            <a:endParaRPr lang="en-PT" sz="2400" b="1" dirty="0">
              <a:solidFill>
                <a:schemeClr val="bg2"/>
              </a:solidFill>
              <a:effectLst/>
            </a:endParaRPr>
          </a:p>
          <a:p>
            <a:pPr marL="742950" lvl="1" indent="-285750" algn="just">
              <a:spcAft>
                <a:spcPts val="1200"/>
              </a:spcAft>
            </a:pPr>
            <a:r>
              <a:rPr lang="en-US" sz="2400" dirty="0">
                <a:solidFill>
                  <a:schemeClr val="bg2"/>
                </a:solidFill>
                <a:effectLst/>
                <a:latin typeface="Arial"/>
                <a:cs typeface="Arial"/>
              </a:rPr>
              <a:t>Gained a practical overview of the necessary steps required to build the gender Data Journey</a:t>
            </a:r>
            <a:endParaRPr lang="en-PT" sz="2400" dirty="0">
              <a:solidFill>
                <a:schemeClr val="bg2"/>
              </a:solidFill>
              <a:effectLst/>
              <a:latin typeface="Arial"/>
              <a:cs typeface="Arial"/>
            </a:endParaRPr>
          </a:p>
          <a:p>
            <a:pPr marL="742950" lvl="1" indent="-285750" algn="just">
              <a:spcAft>
                <a:spcPts val="1200"/>
              </a:spcAft>
            </a:pPr>
            <a:r>
              <a:rPr lang="en-US" sz="2400" dirty="0">
                <a:solidFill>
                  <a:schemeClr val="bg2"/>
                </a:solidFill>
                <a:effectLst/>
                <a:latin typeface="Arial"/>
                <a:cs typeface="Arial"/>
              </a:rPr>
              <a:t>Learned the main processes for diagnosing the data ecosystem, aligning on the data aggregator, piloting data collection with FSPs and </a:t>
            </a:r>
            <a:r>
              <a:rPr lang="en-IE" sz="2400" dirty="0">
                <a:solidFill>
                  <a:schemeClr val="bg2"/>
                </a:solidFill>
                <a:effectLst/>
                <a:latin typeface="Arial"/>
                <a:cs typeface="Arial"/>
              </a:rPr>
              <a:t>reporting at the national level.</a:t>
            </a:r>
            <a:endParaRPr lang="en-PT" sz="2400" dirty="0">
              <a:solidFill>
                <a:schemeClr val="bg2"/>
              </a:solidFill>
              <a:effectLst/>
              <a:latin typeface="Arial"/>
              <a:cs typeface="Arial"/>
            </a:endParaRPr>
          </a:p>
          <a:p>
            <a:pPr marL="742950" lvl="1" indent="-285750" algn="just">
              <a:spcAft>
                <a:spcPts val="1200"/>
              </a:spcAft>
            </a:pPr>
            <a:r>
              <a:rPr lang="en-US" sz="2400" dirty="0">
                <a:solidFill>
                  <a:schemeClr val="bg2"/>
                </a:solidFill>
                <a:effectLst/>
                <a:latin typeface="Arial"/>
                <a:cs typeface="Arial"/>
              </a:rPr>
              <a:t>Understood </a:t>
            </a:r>
            <a:r>
              <a:rPr lang="en-IE" sz="2400" dirty="0">
                <a:solidFill>
                  <a:schemeClr val="bg2"/>
                </a:solidFill>
                <a:effectLst/>
                <a:latin typeface="Arial"/>
                <a:cs typeface="Arial"/>
              </a:rPr>
              <a:t>key lessons from national data implementations</a:t>
            </a:r>
            <a:endParaRPr lang="en-PT" sz="2400" dirty="0">
              <a:solidFill>
                <a:schemeClr val="bg2"/>
              </a:solidFill>
              <a:effectLst/>
              <a:latin typeface="Arial"/>
              <a:cs typeface="Arial"/>
            </a:endParaRPr>
          </a:p>
          <a:p>
            <a:pPr marL="114300" indent="0">
              <a:buNone/>
            </a:pPr>
            <a:r>
              <a:rPr lang="en-US" sz="1800" i="1" dirty="0">
                <a:solidFill>
                  <a:schemeClr val="accent2"/>
                </a:solidFill>
                <a:latin typeface="Arial"/>
                <a:cs typeface="Arial"/>
              </a:rPr>
              <a:t>*Please see slide notes for more details</a:t>
            </a:r>
            <a:endParaRPr lang="en-PT" dirty="0"/>
          </a:p>
        </p:txBody>
      </p:sp>
      <p:sp>
        <p:nvSpPr>
          <p:cNvPr id="4" name="Slide Number Placeholder 3">
            <a:extLst>
              <a:ext uri="{FF2B5EF4-FFF2-40B4-BE49-F238E27FC236}">
                <a16:creationId xmlns:a16="http://schemas.microsoft.com/office/drawing/2014/main" id="{5B21B003-5D8A-A419-F9BE-84054A6FAFC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a:t>
            </a:fld>
            <a:endParaRPr lang="en-US"/>
          </a:p>
        </p:txBody>
      </p:sp>
      <p:sp>
        <p:nvSpPr>
          <p:cNvPr id="5" name="Google Shape;473;p18">
            <a:extLst>
              <a:ext uri="{FF2B5EF4-FFF2-40B4-BE49-F238E27FC236}">
                <a16:creationId xmlns:a16="http://schemas.microsoft.com/office/drawing/2014/main" id="{6930F342-6298-81E2-4ED8-CA5BAD42FE60}"/>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rPr>
              <a:t>4</a:t>
            </a:r>
            <a:endParaRPr sz="1400" b="0" i="0" u="none" strike="noStrike" cap="none" dirty="0">
              <a:solidFill>
                <a:srgbClr val="000000"/>
              </a:solidFill>
              <a:ea typeface="Arial"/>
              <a:cs typeface="Arial"/>
              <a:sym typeface="Arial"/>
            </a:endParaRPr>
          </a:p>
        </p:txBody>
      </p:sp>
      <p:sp>
        <p:nvSpPr>
          <p:cNvPr id="6" name="Google Shape;474;p18">
            <a:extLst>
              <a:ext uri="{FF2B5EF4-FFF2-40B4-BE49-F238E27FC236}">
                <a16:creationId xmlns:a16="http://schemas.microsoft.com/office/drawing/2014/main" id="{09CA6EBD-B8AA-7428-AD61-49EA60C75DF8}"/>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ea typeface="Arial"/>
                <a:cs typeface="Arial"/>
                <a:sym typeface="Arial"/>
              </a:rPr>
              <a:t>THE WOMEN ENTREPRENEURS FINANCE CODE</a:t>
            </a:r>
            <a:endParaRPr sz="1400" b="0" i="0" u="none" strike="noStrike" cap="none" dirty="0">
              <a:solidFill>
                <a:srgbClr val="000000"/>
              </a:solidFill>
              <a:ea typeface="Arial"/>
              <a:cs typeface="Arial"/>
              <a:sym typeface="Arial"/>
            </a:endParaRPr>
          </a:p>
        </p:txBody>
      </p:sp>
      <p:cxnSp>
        <p:nvCxnSpPr>
          <p:cNvPr id="7" name="Google Shape;475;p18">
            <a:extLst>
              <a:ext uri="{FF2B5EF4-FFF2-40B4-BE49-F238E27FC236}">
                <a16:creationId xmlns:a16="http://schemas.microsoft.com/office/drawing/2014/main" id="{6EE4C7BD-92A8-ECAE-F258-F15556A8034B}"/>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8" name="Google Shape;476;p18">
            <a:extLst>
              <a:ext uri="{FF2B5EF4-FFF2-40B4-BE49-F238E27FC236}">
                <a16:creationId xmlns:a16="http://schemas.microsoft.com/office/drawing/2014/main" id="{4F7BF3AC-C1E2-9F30-5BEE-87B642815829}"/>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1600"/>
              <a:buFont typeface="Arial"/>
              <a:buNone/>
            </a:pPr>
            <a:r>
              <a:rPr lang="en-US" sz="2400" b="1" i="0" u="none" strike="noStrike" cap="none" dirty="0">
                <a:solidFill>
                  <a:schemeClr val="accent2"/>
                </a:solidFill>
                <a:latin typeface="Arial"/>
                <a:ea typeface="Arial"/>
                <a:cs typeface="Arial"/>
                <a:sym typeface="Arial"/>
              </a:rPr>
              <a:t>WMSME Data Journey</a:t>
            </a:r>
            <a:endParaRPr lang="en-US" sz="2800" b="1" i="0" u="none" strike="noStrike" cap="none" dirty="0">
              <a:solidFill>
                <a:schemeClr val="accent2"/>
              </a:solidFill>
              <a:latin typeface="Arial"/>
              <a:ea typeface="Arial"/>
              <a:cs typeface="Arial"/>
              <a:sym typeface="Arial"/>
            </a:endParaRPr>
          </a:p>
        </p:txBody>
      </p:sp>
      <p:sp>
        <p:nvSpPr>
          <p:cNvPr id="9" name="Footer Placeholder 2">
            <a:extLst>
              <a:ext uri="{FF2B5EF4-FFF2-40B4-BE49-F238E27FC236}">
                <a16:creationId xmlns:a16="http://schemas.microsoft.com/office/drawing/2014/main" id="{EDB63D0F-4CBE-2199-3483-FE577315309D}"/>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for WE-FI by the Financial Alliance for Women </a:t>
            </a:r>
          </a:p>
        </p:txBody>
      </p:sp>
    </p:spTree>
    <p:extLst>
      <p:ext uri="{BB962C8B-B14F-4D97-AF65-F5344CB8AC3E}">
        <p14:creationId xmlns:p14="http://schemas.microsoft.com/office/powerpoint/2010/main" val="413715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11"/>
        <p:cNvGrpSpPr/>
        <p:nvPr/>
      </p:nvGrpSpPr>
      <p:grpSpPr>
        <a:xfrm>
          <a:off x="0" y="0"/>
          <a:ext cx="0" cy="0"/>
          <a:chOff x="0" y="0"/>
          <a:chExt cx="0" cy="0"/>
        </a:xfrm>
      </p:grpSpPr>
      <p:sp>
        <p:nvSpPr>
          <p:cNvPr id="3012" name="Google Shape;3012;p27"/>
          <p:cNvSpPr/>
          <p:nvPr/>
        </p:nvSpPr>
        <p:spPr>
          <a:xfrm>
            <a:off x="-38880" y="4429837"/>
            <a:ext cx="12038839" cy="729570"/>
          </a:xfrm>
          <a:prstGeom prst="rect">
            <a:avLst/>
          </a:prstGeom>
          <a:solidFill>
            <a:srgbClr val="0F2341">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Calibri"/>
              <a:buNone/>
            </a:pPr>
            <a:endParaRPr sz="1400" b="0" i="0" u="none" strike="noStrike" cap="none">
              <a:solidFill>
                <a:srgbClr val="AEABAB"/>
              </a:solidFill>
              <a:latin typeface="Arial" panose="020B0604020202020204" pitchFamily="34" charset="0"/>
              <a:ea typeface="Helvetica Neue"/>
              <a:cs typeface="Arial" panose="020B0604020202020204" pitchFamily="34" charset="0"/>
              <a:sym typeface="Helvetica Neue"/>
            </a:endParaRPr>
          </a:p>
        </p:txBody>
      </p:sp>
      <p:sp>
        <p:nvSpPr>
          <p:cNvPr id="3013" name="Google Shape;3013;p27"/>
          <p:cNvSpPr/>
          <p:nvPr/>
        </p:nvSpPr>
        <p:spPr>
          <a:xfrm>
            <a:off x="-38880" y="2953343"/>
            <a:ext cx="12038839" cy="729570"/>
          </a:xfrm>
          <a:prstGeom prst="rect">
            <a:avLst/>
          </a:prstGeom>
          <a:solidFill>
            <a:srgbClr val="0F2341">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Calibri"/>
              <a:buNone/>
            </a:pPr>
            <a:endParaRPr sz="1400" b="0" i="0" u="none" strike="noStrike" cap="none">
              <a:solidFill>
                <a:srgbClr val="AEABAB"/>
              </a:solidFill>
              <a:latin typeface="Arial" panose="020B0604020202020204" pitchFamily="34" charset="0"/>
              <a:ea typeface="Helvetica Neue"/>
              <a:cs typeface="Arial" panose="020B0604020202020204" pitchFamily="34" charset="0"/>
              <a:sym typeface="Helvetica Neue"/>
            </a:endParaRPr>
          </a:p>
        </p:txBody>
      </p:sp>
      <p:sp>
        <p:nvSpPr>
          <p:cNvPr id="3014" name="Google Shape;3014;p27"/>
          <p:cNvSpPr/>
          <p:nvPr/>
        </p:nvSpPr>
        <p:spPr>
          <a:xfrm>
            <a:off x="-38880" y="1476851"/>
            <a:ext cx="12038839" cy="729570"/>
          </a:xfrm>
          <a:prstGeom prst="rect">
            <a:avLst/>
          </a:prstGeom>
          <a:solidFill>
            <a:srgbClr val="0F2341">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Calibri"/>
              <a:buNone/>
            </a:pPr>
            <a:endParaRPr sz="1400" b="0" i="0" u="none" strike="noStrike" cap="none">
              <a:solidFill>
                <a:srgbClr val="AEABAB"/>
              </a:solidFill>
              <a:latin typeface="Arial" panose="020B0604020202020204" pitchFamily="34" charset="0"/>
              <a:ea typeface="Helvetica Neue"/>
              <a:cs typeface="Arial" panose="020B0604020202020204" pitchFamily="34" charset="0"/>
              <a:sym typeface="Helvetica Neue"/>
            </a:endParaRPr>
          </a:p>
        </p:txBody>
      </p:sp>
      <p:sp>
        <p:nvSpPr>
          <p:cNvPr id="3015" name="Google Shape;3015;p27"/>
          <p:cNvSpPr/>
          <p:nvPr/>
        </p:nvSpPr>
        <p:spPr>
          <a:xfrm>
            <a:off x="322369" y="2148741"/>
            <a:ext cx="1888994" cy="622800"/>
          </a:xfrm>
          <a:prstGeom prst="can">
            <a:avLst>
              <a:gd name="adj"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Helvetica Neue"/>
              <a:cs typeface="Arial" panose="020B0604020202020204" pitchFamily="34" charset="0"/>
              <a:sym typeface="Helvetica Neue"/>
            </a:endParaRPr>
          </a:p>
        </p:txBody>
      </p:sp>
      <p:sp>
        <p:nvSpPr>
          <p:cNvPr id="3017" name="Google Shape;3017;p27"/>
          <p:cNvSpPr/>
          <p:nvPr/>
        </p:nvSpPr>
        <p:spPr>
          <a:xfrm>
            <a:off x="2405071" y="5675992"/>
            <a:ext cx="2153061" cy="847617"/>
          </a:xfrm>
          <a:prstGeom prst="rect">
            <a:avLst/>
          </a:prstGeom>
          <a:noFill/>
          <a:ln>
            <a:noFill/>
          </a:ln>
        </p:spPr>
        <p:txBody>
          <a:bodyPr spcFirstLastPara="1" wrap="square" lIns="91425" tIns="45700" rIns="91425" bIns="45700" anchor="t" anchorCtr="0">
            <a:noAutofit/>
          </a:bodyPr>
          <a:lstStyle/>
          <a:p>
            <a:pPr algn="ctr">
              <a:buClr>
                <a:srgbClr val="9B1F68"/>
              </a:buClr>
              <a:buSzPts val="1400"/>
            </a:pPr>
            <a:r>
              <a:rPr lang="en-US" sz="1400" b="1" i="0" u="none" strike="noStrike" cap="none" dirty="0">
                <a:solidFill>
                  <a:schemeClr val="accent1"/>
                </a:solidFill>
                <a:ea typeface="Arial"/>
                <a:sym typeface="Arial"/>
              </a:rPr>
              <a:t>Identify </a:t>
            </a:r>
            <a:r>
              <a:rPr lang="en-US" b="1" dirty="0">
                <a:solidFill>
                  <a:schemeClr val="accent1"/>
                </a:solidFill>
              </a:rPr>
              <a:t>National Champions</a:t>
            </a:r>
            <a:endParaRPr lang="en-US" sz="1400" b="1" i="0" u="none" strike="noStrike" cap="none" dirty="0">
              <a:solidFill>
                <a:schemeClr val="accent1"/>
              </a:solidFill>
              <a:ea typeface="Arial"/>
              <a:cs typeface="Arial" panose="020B0604020202020204" pitchFamily="34" charset="0"/>
            </a:endParaRPr>
          </a:p>
        </p:txBody>
      </p:sp>
      <p:sp>
        <p:nvSpPr>
          <p:cNvPr id="3018" name="Google Shape;3018;p27"/>
          <p:cNvSpPr/>
          <p:nvPr/>
        </p:nvSpPr>
        <p:spPr>
          <a:xfrm>
            <a:off x="4588896" y="5716131"/>
            <a:ext cx="1800000" cy="84761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B1F68"/>
              </a:buClr>
              <a:buSzPts val="1400"/>
              <a:buFont typeface="Arial"/>
              <a:buNone/>
            </a:pPr>
            <a:r>
              <a:rPr lang="en-US" sz="1400" b="1" i="0" u="none" strike="noStrike" cap="none">
                <a:solidFill>
                  <a:schemeClr val="accent1"/>
                </a:solidFill>
                <a:ea typeface="Arial"/>
                <a:cs typeface="Arial" panose="020B0604020202020204" pitchFamily="34" charset="0"/>
                <a:sym typeface="Arial"/>
              </a:rPr>
              <a:t>Build a National Coalition</a:t>
            </a:r>
            <a:endParaRPr sz="1400" b="1" i="0" u="none" strike="noStrike" cap="none">
              <a:solidFill>
                <a:schemeClr val="accent1"/>
              </a:solidFill>
              <a:ea typeface="Arial"/>
              <a:cs typeface="Arial" panose="020B0604020202020204" pitchFamily="34" charset="0"/>
              <a:sym typeface="Arial"/>
            </a:endParaRPr>
          </a:p>
          <a:p>
            <a:pPr marL="0" marR="0" lvl="0" indent="0" algn="l" rtl="0">
              <a:lnSpc>
                <a:spcPct val="100000"/>
              </a:lnSpc>
              <a:spcBef>
                <a:spcPts val="0"/>
              </a:spcBef>
              <a:spcAft>
                <a:spcPts val="0"/>
              </a:spcAft>
              <a:buClr>
                <a:srgbClr val="713030"/>
              </a:buClr>
              <a:buSzPts val="1400"/>
              <a:buFont typeface="Arial"/>
              <a:buNone/>
            </a:pPr>
            <a:endParaRPr sz="1400" b="1" i="0" u="none" strike="noStrike" cap="none">
              <a:solidFill>
                <a:schemeClr val="accent1"/>
              </a:solidFill>
              <a:ea typeface="Arial"/>
              <a:cs typeface="Arial" panose="020B0604020202020204" pitchFamily="34" charset="0"/>
              <a:sym typeface="Arial"/>
            </a:endParaRPr>
          </a:p>
        </p:txBody>
      </p:sp>
      <p:sp>
        <p:nvSpPr>
          <p:cNvPr id="3019" name="Google Shape;3019;p27"/>
          <p:cNvSpPr/>
          <p:nvPr/>
        </p:nvSpPr>
        <p:spPr>
          <a:xfrm>
            <a:off x="8477876" y="5839920"/>
            <a:ext cx="1800000" cy="84761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B1F68"/>
              </a:buClr>
              <a:buSzPts val="1400"/>
              <a:buFont typeface="Arial"/>
              <a:buNone/>
            </a:pPr>
            <a:r>
              <a:rPr lang="en-US" sz="1400" b="1" i="0" u="none" strike="noStrike" cap="none">
                <a:solidFill>
                  <a:schemeClr val="accent1"/>
                </a:solidFill>
                <a:ea typeface="Arial"/>
                <a:cs typeface="Arial" panose="020B0604020202020204" pitchFamily="34" charset="0"/>
                <a:sym typeface="Arial"/>
              </a:rPr>
              <a:t>Launch the Code</a:t>
            </a:r>
            <a:endParaRPr b="0" i="0" u="none" strike="noStrike" cap="none">
              <a:solidFill>
                <a:schemeClr val="accent1"/>
              </a:solidFill>
              <a:ea typeface="Arial"/>
              <a:cs typeface="Arial" panose="020B0604020202020204" pitchFamily="34" charset="0"/>
              <a:sym typeface="Arial"/>
            </a:endParaRPr>
          </a:p>
        </p:txBody>
      </p:sp>
      <p:sp>
        <p:nvSpPr>
          <p:cNvPr id="3020" name="Google Shape;3020;p27"/>
          <p:cNvSpPr/>
          <p:nvPr/>
        </p:nvSpPr>
        <p:spPr>
          <a:xfrm>
            <a:off x="10204944" y="5728362"/>
            <a:ext cx="1800000" cy="90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B1F68"/>
              </a:buClr>
              <a:buSzPts val="1400"/>
              <a:buFont typeface="Arial"/>
              <a:buNone/>
            </a:pPr>
            <a:r>
              <a:rPr lang="en-US" sz="1400" b="1" i="0" u="none" strike="noStrike" cap="none">
                <a:solidFill>
                  <a:schemeClr val="accent1"/>
                </a:solidFill>
                <a:ea typeface="Arial"/>
                <a:cs typeface="Arial" panose="020B0604020202020204" pitchFamily="34" charset="0"/>
                <a:sym typeface="Arial"/>
              </a:rPr>
              <a:t>Track &amp; Accelerate Progress </a:t>
            </a:r>
            <a:endParaRPr b="0" i="0" u="none" strike="noStrike" cap="none">
              <a:solidFill>
                <a:schemeClr val="accent1"/>
              </a:solidFill>
              <a:ea typeface="Arial"/>
              <a:cs typeface="Arial" panose="020B0604020202020204" pitchFamily="34" charset="0"/>
              <a:sym typeface="Arial"/>
            </a:endParaRPr>
          </a:p>
        </p:txBody>
      </p:sp>
      <p:sp>
        <p:nvSpPr>
          <p:cNvPr id="3021" name="Google Shape;3021;p27"/>
          <p:cNvSpPr/>
          <p:nvPr/>
        </p:nvSpPr>
        <p:spPr>
          <a:xfrm>
            <a:off x="6419660" y="5741879"/>
            <a:ext cx="2041340" cy="847617"/>
          </a:xfrm>
          <a:prstGeom prst="rect">
            <a:avLst/>
          </a:prstGeom>
          <a:noFill/>
          <a:ln>
            <a:noFill/>
          </a:ln>
        </p:spPr>
        <p:txBody>
          <a:bodyPr spcFirstLastPara="1" wrap="square" lIns="91425" tIns="45700" rIns="91425" bIns="45700" anchor="t" anchorCtr="0">
            <a:noAutofit/>
          </a:bodyPr>
          <a:lstStyle/>
          <a:p>
            <a:pPr algn="ctr">
              <a:buClr>
                <a:srgbClr val="9B1F68"/>
              </a:buClr>
              <a:buSzPts val="1400"/>
            </a:pPr>
            <a:r>
              <a:rPr lang="en-US" sz="1400" b="1" i="0" u="none" strike="noStrike" cap="none" dirty="0">
                <a:solidFill>
                  <a:schemeClr val="accent1"/>
                </a:solidFill>
                <a:ea typeface="Arial"/>
                <a:cs typeface="Arial" panose="020B0604020202020204" pitchFamily="34" charset="0"/>
                <a:sym typeface="Arial"/>
              </a:rPr>
              <a:t>Customize Code to the National Context &amp; </a:t>
            </a:r>
            <a:r>
              <a:rPr kumimoji="0" lang="en-US" sz="1400" b="1" i="0" u="none" strike="noStrike" kern="1200" cap="none" spc="0" normalizeH="0" baseline="0" noProof="0" dirty="0">
                <a:ln>
                  <a:noFill/>
                </a:ln>
                <a:solidFill>
                  <a:schemeClr val="accent1"/>
                </a:solidFill>
                <a:effectLst/>
                <a:uLnTx/>
                <a:uFillTx/>
                <a:ea typeface="+mn-ea"/>
                <a:cs typeface="+mn-cs"/>
              </a:rPr>
              <a:t>Map Data Gaps &amp; Standards</a:t>
            </a:r>
          </a:p>
          <a:p>
            <a:pPr marL="0" marR="0" lvl="0" indent="0" algn="ctr" rtl="0">
              <a:lnSpc>
                <a:spcPct val="100000"/>
              </a:lnSpc>
              <a:spcBef>
                <a:spcPts val="0"/>
              </a:spcBef>
              <a:spcAft>
                <a:spcPts val="0"/>
              </a:spcAft>
              <a:buClr>
                <a:srgbClr val="9B1F68"/>
              </a:buClr>
              <a:buSzPts val="1400"/>
              <a:buFont typeface="Arial"/>
              <a:buNone/>
            </a:pPr>
            <a:endParaRPr lang="en-US" sz="1400" b="1" i="0" u="none" strike="noStrike" cap="none" dirty="0">
              <a:solidFill>
                <a:schemeClr val="accent1"/>
              </a:solidFill>
              <a:ea typeface="Arial"/>
              <a:cs typeface="Arial" panose="020B0604020202020204" pitchFamily="34" charset="0"/>
              <a:sym typeface="Arial"/>
            </a:endParaRPr>
          </a:p>
          <a:p>
            <a:pPr marL="0" marR="0" lvl="0" indent="0" algn="l" rtl="0">
              <a:lnSpc>
                <a:spcPct val="100000"/>
              </a:lnSpc>
              <a:spcBef>
                <a:spcPts val="0"/>
              </a:spcBef>
              <a:spcAft>
                <a:spcPts val="0"/>
              </a:spcAft>
              <a:buClr>
                <a:srgbClr val="713030"/>
              </a:buClr>
              <a:buSzPts val="1400"/>
              <a:buFont typeface="Arial"/>
              <a:buNone/>
            </a:pPr>
            <a:endParaRPr sz="1400" b="1" i="0" u="none" strike="noStrike" cap="none" dirty="0">
              <a:solidFill>
                <a:schemeClr val="accent1"/>
              </a:solidFill>
              <a:ea typeface="Arial"/>
              <a:cs typeface="Arial" panose="020B0604020202020204" pitchFamily="34" charset="0"/>
              <a:sym typeface="Arial"/>
            </a:endParaRPr>
          </a:p>
        </p:txBody>
      </p:sp>
      <p:cxnSp>
        <p:nvCxnSpPr>
          <p:cNvPr id="3022" name="Google Shape;3022;p27"/>
          <p:cNvCxnSpPr/>
          <p:nvPr/>
        </p:nvCxnSpPr>
        <p:spPr>
          <a:xfrm rot="10800000">
            <a:off x="2360193" y="1227931"/>
            <a:ext cx="0" cy="4374214"/>
          </a:xfrm>
          <a:prstGeom prst="straightConnector1">
            <a:avLst/>
          </a:prstGeom>
          <a:noFill/>
          <a:ln w="38100" cap="flat" cmpd="sng">
            <a:solidFill>
              <a:schemeClr val="accent2"/>
            </a:solidFill>
            <a:prstDash val="solid"/>
            <a:miter lim="800000"/>
            <a:headEnd type="none" w="sm" len="sm"/>
            <a:tailEnd type="triangle" w="med" len="med"/>
          </a:ln>
        </p:spPr>
      </p:cxnSp>
      <p:cxnSp>
        <p:nvCxnSpPr>
          <p:cNvPr id="3023" name="Google Shape;3023;p27"/>
          <p:cNvCxnSpPr/>
          <p:nvPr/>
        </p:nvCxnSpPr>
        <p:spPr>
          <a:xfrm>
            <a:off x="2360192" y="5575486"/>
            <a:ext cx="9639767" cy="0"/>
          </a:xfrm>
          <a:prstGeom prst="straightConnector1">
            <a:avLst/>
          </a:prstGeom>
          <a:noFill/>
          <a:ln w="38100" cap="flat" cmpd="sng">
            <a:solidFill>
              <a:schemeClr val="accent2"/>
            </a:solidFill>
            <a:prstDash val="solid"/>
            <a:miter lim="800000"/>
            <a:headEnd type="none" w="sm" len="sm"/>
            <a:tailEnd type="triangle" w="med" len="med"/>
          </a:ln>
        </p:spPr>
      </p:cxnSp>
      <p:grpSp>
        <p:nvGrpSpPr>
          <p:cNvPr id="3024" name="Google Shape;3024;p27"/>
          <p:cNvGrpSpPr/>
          <p:nvPr/>
        </p:nvGrpSpPr>
        <p:grpSpPr>
          <a:xfrm>
            <a:off x="277751" y="1466528"/>
            <a:ext cx="1888993" cy="734826"/>
            <a:chOff x="309090" y="1594098"/>
            <a:chExt cx="1888993" cy="734826"/>
          </a:xfrm>
        </p:grpSpPr>
        <p:sp>
          <p:nvSpPr>
            <p:cNvPr id="3025" name="Google Shape;3025;p27"/>
            <p:cNvSpPr/>
            <p:nvPr/>
          </p:nvSpPr>
          <p:spPr>
            <a:xfrm>
              <a:off x="309090" y="1594098"/>
              <a:ext cx="1888993" cy="734826"/>
            </a:xfrm>
            <a:prstGeom prst="can">
              <a:avLst>
                <a:gd name="adj" fmla="val 15345"/>
              </a:avLst>
            </a:prstGeom>
            <a:solidFill>
              <a:srgbClr val="6445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Helvetica Neue"/>
                <a:cs typeface="Arial" panose="020B0604020202020204" pitchFamily="34" charset="0"/>
                <a:sym typeface="Helvetica Neue"/>
              </a:endParaRPr>
            </a:p>
          </p:txBody>
        </p:sp>
        <p:sp>
          <p:nvSpPr>
            <p:cNvPr id="3026" name="Google Shape;3026;p27"/>
            <p:cNvSpPr/>
            <p:nvPr/>
          </p:nvSpPr>
          <p:spPr>
            <a:xfrm>
              <a:off x="336245" y="1780671"/>
              <a:ext cx="1773191" cy="43826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13030"/>
                </a:buClr>
                <a:buSzPts val="1200"/>
                <a:buFont typeface="Arial"/>
                <a:buNone/>
              </a:pPr>
              <a:r>
                <a:rPr lang="en-US" sz="1800" b="1" i="0" u="none" strike="noStrike" cap="none">
                  <a:solidFill>
                    <a:srgbClr val="FFFFFF"/>
                  </a:solidFill>
                  <a:latin typeface="Arial" panose="020B0604020202020204" pitchFamily="34" charset="0"/>
                  <a:ea typeface="Arial"/>
                  <a:cs typeface="Arial" panose="020B0604020202020204" pitchFamily="34" charset="0"/>
                  <a:sym typeface="Arial"/>
                </a:rPr>
                <a:t>Refine</a:t>
              </a:r>
              <a:endParaRPr sz="1800" b="1" i="0" u="none" strike="noStrike" cap="none">
                <a:solidFill>
                  <a:srgbClr val="FFFFFF"/>
                </a:solidFill>
                <a:latin typeface="Arial" panose="020B0604020202020204" pitchFamily="34" charset="0"/>
                <a:ea typeface="Arial"/>
                <a:cs typeface="Arial" panose="020B0604020202020204" pitchFamily="34" charset="0"/>
                <a:sym typeface="Arial"/>
              </a:endParaRPr>
            </a:p>
          </p:txBody>
        </p:sp>
      </p:grpSp>
      <p:sp>
        <p:nvSpPr>
          <p:cNvPr id="3027" name="Google Shape;3027;p27"/>
          <p:cNvSpPr/>
          <p:nvPr/>
        </p:nvSpPr>
        <p:spPr>
          <a:xfrm>
            <a:off x="267939" y="2209812"/>
            <a:ext cx="1888994" cy="733348"/>
          </a:xfrm>
          <a:prstGeom prst="can">
            <a:avLst>
              <a:gd name="adj" fmla="val 13859"/>
            </a:avLst>
          </a:prstGeom>
          <a:solidFill>
            <a:srgbClr val="AD2D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Helvetica Neue"/>
              <a:cs typeface="Arial" panose="020B0604020202020204" pitchFamily="34" charset="0"/>
              <a:sym typeface="Helvetica Neue"/>
            </a:endParaRPr>
          </a:p>
        </p:txBody>
      </p:sp>
      <p:grpSp>
        <p:nvGrpSpPr>
          <p:cNvPr id="3028" name="Google Shape;3028;p27"/>
          <p:cNvGrpSpPr/>
          <p:nvPr/>
        </p:nvGrpSpPr>
        <p:grpSpPr>
          <a:xfrm>
            <a:off x="263306" y="3672294"/>
            <a:ext cx="1913838" cy="750374"/>
            <a:chOff x="264508" y="3666775"/>
            <a:chExt cx="1913838" cy="750374"/>
          </a:xfrm>
        </p:grpSpPr>
        <p:sp>
          <p:nvSpPr>
            <p:cNvPr id="3029" name="Google Shape;3029;p27"/>
            <p:cNvSpPr/>
            <p:nvPr/>
          </p:nvSpPr>
          <p:spPr>
            <a:xfrm>
              <a:off x="264508" y="3666775"/>
              <a:ext cx="1888994" cy="750374"/>
            </a:xfrm>
            <a:prstGeom prst="can">
              <a:avLst>
                <a:gd name="adj" fmla="val 10146"/>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Helvetica Neue"/>
                <a:cs typeface="Arial" panose="020B0604020202020204" pitchFamily="34" charset="0"/>
                <a:sym typeface="Helvetica Neue"/>
              </a:endParaRPr>
            </a:p>
          </p:txBody>
        </p:sp>
        <p:sp>
          <p:nvSpPr>
            <p:cNvPr id="3030" name="Google Shape;3030;p27"/>
            <p:cNvSpPr/>
            <p:nvPr/>
          </p:nvSpPr>
          <p:spPr>
            <a:xfrm>
              <a:off x="328829" y="3910477"/>
              <a:ext cx="1849517" cy="3238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13030"/>
                </a:buClr>
                <a:buSzPts val="1200"/>
                <a:buFont typeface="Arial"/>
                <a:buNone/>
              </a:pPr>
              <a:r>
                <a:rPr lang="en-US" sz="1800" b="1" i="0" u="none" strike="noStrike" cap="none">
                  <a:solidFill>
                    <a:srgbClr val="FFFFFF"/>
                  </a:solidFill>
                  <a:latin typeface="Arial" panose="020B0604020202020204" pitchFamily="34" charset="0"/>
                  <a:ea typeface="Arial"/>
                  <a:cs typeface="Arial" panose="020B0604020202020204" pitchFamily="34" charset="0"/>
                  <a:sym typeface="Arial"/>
                </a:rPr>
                <a:t>Align</a:t>
              </a:r>
              <a:endParaRPr sz="1800" b="1" i="0" u="none" strike="noStrike" cap="none">
                <a:solidFill>
                  <a:srgbClr val="FFFFFF"/>
                </a:solidFill>
                <a:latin typeface="Arial" panose="020B0604020202020204" pitchFamily="34" charset="0"/>
                <a:ea typeface="Arial"/>
                <a:cs typeface="Arial" panose="020B0604020202020204" pitchFamily="34" charset="0"/>
                <a:sym typeface="Arial"/>
              </a:endParaRPr>
            </a:p>
          </p:txBody>
        </p:sp>
      </p:grpSp>
      <p:sp>
        <p:nvSpPr>
          <p:cNvPr id="3031" name="Google Shape;3031;p27"/>
          <p:cNvSpPr/>
          <p:nvPr/>
        </p:nvSpPr>
        <p:spPr>
          <a:xfrm>
            <a:off x="4782741" y="5401405"/>
            <a:ext cx="4723650" cy="340474"/>
          </a:xfrm>
          <a:prstGeom prst="roundRect">
            <a:avLst>
              <a:gd name="adj" fmla="val 16667"/>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600"/>
              <a:buFont typeface="Arial Black"/>
              <a:buNone/>
            </a:pPr>
            <a:r>
              <a:rPr lang="en-US" sz="1400" b="1" i="0" u="none" strike="noStrike" cap="none" dirty="0">
                <a:solidFill>
                  <a:srgbClr val="FFFFFF"/>
                </a:solidFill>
                <a:latin typeface="Arial" panose="020B0604020202020204" pitchFamily="34" charset="0"/>
                <a:ea typeface="Arial"/>
                <a:cs typeface="Arial" panose="020B0604020202020204" pitchFamily="34" charset="0"/>
                <a:sym typeface="Arial"/>
              </a:rPr>
              <a:t>WE Finance Code Coalition Building</a:t>
            </a:r>
            <a:endParaRPr sz="1600" b="1" i="0" u="none" strike="noStrike" cap="none" dirty="0">
              <a:solidFill>
                <a:srgbClr val="713030"/>
              </a:solidFill>
              <a:latin typeface="Arial" panose="020B0604020202020204" pitchFamily="34" charset="0"/>
              <a:ea typeface="Arial"/>
              <a:cs typeface="Arial" panose="020B0604020202020204" pitchFamily="34" charset="0"/>
              <a:sym typeface="Arial"/>
            </a:endParaRPr>
          </a:p>
        </p:txBody>
      </p:sp>
      <p:sp>
        <p:nvSpPr>
          <p:cNvPr id="3033" name="Google Shape;3033;p27"/>
          <p:cNvSpPr txBox="1">
            <a:spLocks noGrp="1"/>
          </p:cNvSpPr>
          <p:nvPr>
            <p:ph type="sldNum" idx="12"/>
          </p:nvPr>
        </p:nvSpPr>
        <p:spPr>
          <a:xfrm>
            <a:off x="398691" y="6433407"/>
            <a:ext cx="198183" cy="3651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67"/>
              <a:buFont typeface="Arial"/>
              <a:buNone/>
            </a:pPr>
            <a:fld id="{00000000-1234-1234-1234-123412341234}" type="slidenum">
              <a:rPr lang="en-US" sz="900" b="0" i="0" u="none" strike="noStrike" cap="none">
                <a:solidFill>
                  <a:srgbClr val="3F3F3F"/>
                </a:solidFill>
                <a:latin typeface="Arial" panose="020B0604020202020204" pitchFamily="34" charset="0"/>
                <a:cs typeface="Arial" panose="020B0604020202020204" pitchFamily="34" charset="0"/>
                <a:sym typeface="Arial"/>
              </a:rPr>
              <a:t>3</a:t>
            </a:fld>
            <a:endParaRPr sz="900" b="0" i="0" u="none" strike="noStrike" cap="none" dirty="0">
              <a:solidFill>
                <a:srgbClr val="3F3F3F"/>
              </a:solidFill>
              <a:latin typeface="Arial" panose="020B0604020202020204" pitchFamily="34" charset="0"/>
              <a:cs typeface="Arial" panose="020B0604020202020204" pitchFamily="34" charset="0"/>
              <a:sym typeface="Arial"/>
            </a:endParaRPr>
          </a:p>
        </p:txBody>
      </p:sp>
      <p:sp>
        <p:nvSpPr>
          <p:cNvPr id="3038" name="Google Shape;3038;p27"/>
          <p:cNvSpPr/>
          <p:nvPr/>
        </p:nvSpPr>
        <p:spPr>
          <a:xfrm>
            <a:off x="2736106" y="4063486"/>
            <a:ext cx="1684800" cy="1512000"/>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Helvetica Neue"/>
              <a:cs typeface="Arial" panose="020B0604020202020204" pitchFamily="34" charset="0"/>
              <a:sym typeface="Helvetica Neue"/>
            </a:endParaRPr>
          </a:p>
        </p:txBody>
      </p:sp>
      <p:sp>
        <p:nvSpPr>
          <p:cNvPr id="3039" name="Google Shape;3039;p27"/>
          <p:cNvSpPr/>
          <p:nvPr/>
        </p:nvSpPr>
        <p:spPr>
          <a:xfrm>
            <a:off x="4492440" y="3268482"/>
            <a:ext cx="1684800" cy="1512000"/>
          </a:xfrm>
          <a:prstGeom prst="hexagon">
            <a:avLst>
              <a:gd name="adj" fmla="val 25000"/>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Helvetica Neue"/>
              <a:cs typeface="Arial" panose="020B0604020202020204" pitchFamily="34" charset="0"/>
              <a:sym typeface="Helvetica Neue"/>
            </a:endParaRPr>
          </a:p>
        </p:txBody>
      </p:sp>
      <p:sp>
        <p:nvSpPr>
          <p:cNvPr id="3041" name="Google Shape;3041;p27"/>
          <p:cNvSpPr/>
          <p:nvPr/>
        </p:nvSpPr>
        <p:spPr>
          <a:xfrm>
            <a:off x="8269263" y="1814643"/>
            <a:ext cx="1684800" cy="1512000"/>
          </a:xfrm>
          <a:prstGeom prst="hexagon">
            <a:avLst>
              <a:gd name="adj" fmla="val 25000"/>
              <a:gd name="vf" fmla="val 115470"/>
            </a:avLst>
          </a:prstGeom>
          <a:solidFill>
            <a:srgbClr val="AD2D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Helvetica Neue"/>
              <a:cs typeface="Arial" panose="020B0604020202020204" pitchFamily="34" charset="0"/>
              <a:sym typeface="Helvetica Neue"/>
            </a:endParaRPr>
          </a:p>
        </p:txBody>
      </p:sp>
      <p:sp>
        <p:nvSpPr>
          <p:cNvPr id="3042" name="Google Shape;3042;p27"/>
          <p:cNvSpPr/>
          <p:nvPr/>
        </p:nvSpPr>
        <p:spPr>
          <a:xfrm>
            <a:off x="10198110" y="1072868"/>
            <a:ext cx="1684800" cy="1512000"/>
          </a:xfrm>
          <a:prstGeom prst="hexagon">
            <a:avLst>
              <a:gd name="adj" fmla="val 25000"/>
              <a:gd name="vf" fmla="val 115470"/>
            </a:avLst>
          </a:prstGeom>
          <a:solidFill>
            <a:srgbClr val="6445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Helvetica Neue"/>
              <a:cs typeface="Arial" panose="020B0604020202020204" pitchFamily="34" charset="0"/>
              <a:sym typeface="Helvetica Neue"/>
            </a:endParaRPr>
          </a:p>
        </p:txBody>
      </p:sp>
      <p:sp>
        <p:nvSpPr>
          <p:cNvPr id="3043" name="Google Shape;3043;p27"/>
          <p:cNvSpPr txBox="1"/>
          <p:nvPr/>
        </p:nvSpPr>
        <p:spPr>
          <a:xfrm>
            <a:off x="3208738" y="4188258"/>
            <a:ext cx="819709"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600"/>
              <a:buFont typeface="Helvetica Neue"/>
              <a:buNone/>
            </a:pPr>
            <a:r>
              <a:rPr lang="en-US" sz="6600" b="1" i="0" u="none" strike="noStrike" cap="none">
                <a:solidFill>
                  <a:srgbClr val="FFFFFF"/>
                </a:solidFill>
                <a:latin typeface="Arial" panose="020B0604020202020204" pitchFamily="34" charset="0"/>
                <a:ea typeface="Helvetica Neue"/>
                <a:cs typeface="Arial" panose="020B0604020202020204" pitchFamily="34" charset="0"/>
                <a:sym typeface="Helvetica Neue"/>
              </a:rPr>
              <a:t>1</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044" name="Google Shape;3044;p27"/>
          <p:cNvSpPr txBox="1"/>
          <p:nvPr/>
        </p:nvSpPr>
        <p:spPr>
          <a:xfrm>
            <a:off x="5004138" y="3413978"/>
            <a:ext cx="721959" cy="11090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600"/>
              <a:buFont typeface="Helvetica Neue"/>
              <a:buNone/>
            </a:pPr>
            <a:r>
              <a:rPr lang="en-US" sz="6600" b="1" i="0" u="none" strike="noStrike" cap="none" dirty="0">
                <a:solidFill>
                  <a:srgbClr val="FFFFFF"/>
                </a:solidFill>
                <a:latin typeface="Arial" panose="020B0604020202020204" pitchFamily="34" charset="0"/>
                <a:ea typeface="Helvetica Neue"/>
                <a:cs typeface="Arial" panose="020B0604020202020204" pitchFamily="34" charset="0"/>
                <a:sym typeface="Helvetica Neue"/>
              </a:rPr>
              <a:t>2</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046" name="Google Shape;3046;p27"/>
          <p:cNvSpPr txBox="1"/>
          <p:nvPr/>
        </p:nvSpPr>
        <p:spPr>
          <a:xfrm>
            <a:off x="8763886" y="1990235"/>
            <a:ext cx="780975"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600"/>
              <a:buFont typeface="Helvetica Neue"/>
              <a:buNone/>
            </a:pPr>
            <a:r>
              <a:rPr lang="en-US" sz="6600" b="1" i="0" u="none" strike="noStrike" cap="none">
                <a:solidFill>
                  <a:srgbClr val="FFFFFF"/>
                </a:solidFill>
                <a:latin typeface="Arial" panose="020B0604020202020204" pitchFamily="34" charset="0"/>
                <a:ea typeface="Helvetica Neue"/>
                <a:cs typeface="Arial" panose="020B0604020202020204" pitchFamily="34" charset="0"/>
                <a:sym typeface="Helvetica Neue"/>
              </a:rPr>
              <a:t>4</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047" name="Google Shape;3047;p27"/>
          <p:cNvSpPr txBox="1"/>
          <p:nvPr/>
        </p:nvSpPr>
        <p:spPr>
          <a:xfrm>
            <a:off x="10726005" y="1234277"/>
            <a:ext cx="938411" cy="11147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600"/>
              <a:buFont typeface="Helvetica Neue"/>
              <a:buNone/>
            </a:pPr>
            <a:r>
              <a:rPr lang="en-US" sz="6600" b="1" i="0" u="none" strike="noStrike" cap="none">
                <a:solidFill>
                  <a:srgbClr val="FFFFFF"/>
                </a:solidFill>
                <a:latin typeface="Arial" panose="020B0604020202020204" pitchFamily="34" charset="0"/>
                <a:ea typeface="Helvetica Neue"/>
                <a:cs typeface="Arial" panose="020B0604020202020204" pitchFamily="34" charset="0"/>
                <a:sym typeface="Helvetica Neue"/>
              </a:rPr>
              <a:t>5</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048" name="Google Shape;3048;p27"/>
          <p:cNvSpPr/>
          <p:nvPr/>
        </p:nvSpPr>
        <p:spPr>
          <a:xfrm>
            <a:off x="3250081" y="5236803"/>
            <a:ext cx="325066" cy="25808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panose="020B0604020202020204" pitchFamily="34" charset="0"/>
              <a:ea typeface="Arial"/>
              <a:cs typeface="Arial" panose="020B0604020202020204" pitchFamily="34" charset="0"/>
              <a:sym typeface="Arial"/>
            </a:endParaRPr>
          </a:p>
        </p:txBody>
      </p:sp>
      <p:grpSp>
        <p:nvGrpSpPr>
          <p:cNvPr id="3049" name="Google Shape;3049;p27"/>
          <p:cNvGrpSpPr/>
          <p:nvPr/>
        </p:nvGrpSpPr>
        <p:grpSpPr>
          <a:xfrm>
            <a:off x="263306" y="4419654"/>
            <a:ext cx="1888992" cy="748078"/>
            <a:chOff x="263503" y="4293694"/>
            <a:chExt cx="1888992" cy="748078"/>
          </a:xfrm>
        </p:grpSpPr>
        <p:sp>
          <p:nvSpPr>
            <p:cNvPr id="3050" name="Google Shape;3050;p27"/>
            <p:cNvSpPr/>
            <p:nvPr/>
          </p:nvSpPr>
          <p:spPr>
            <a:xfrm>
              <a:off x="263503" y="4293694"/>
              <a:ext cx="1888992" cy="748078"/>
            </a:xfrm>
            <a:prstGeom prst="can">
              <a:avLst>
                <a:gd name="adj" fmla="val 834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Helvetica Neue"/>
                <a:cs typeface="Arial" panose="020B0604020202020204" pitchFamily="34" charset="0"/>
                <a:sym typeface="Helvetica Neue"/>
              </a:endParaRPr>
            </a:p>
          </p:txBody>
        </p:sp>
        <p:sp>
          <p:nvSpPr>
            <p:cNvPr id="3051" name="Google Shape;3051;p27"/>
            <p:cNvSpPr/>
            <p:nvPr/>
          </p:nvSpPr>
          <p:spPr>
            <a:xfrm>
              <a:off x="452632" y="4451284"/>
              <a:ext cx="1582556" cy="50248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13030"/>
                </a:buClr>
                <a:buSzPts val="1200"/>
                <a:buFont typeface="Arial"/>
                <a:buNone/>
              </a:pPr>
              <a:r>
                <a:rPr lang="en-US" sz="1800" b="1" i="0" u="none" strike="noStrike" cap="none">
                  <a:solidFill>
                    <a:srgbClr val="FFFFFF"/>
                  </a:solidFill>
                  <a:latin typeface="Arial" panose="020B0604020202020204" pitchFamily="34" charset="0"/>
                  <a:ea typeface="Arial"/>
                  <a:cs typeface="Arial" panose="020B0604020202020204" pitchFamily="34" charset="0"/>
                  <a:sym typeface="Arial"/>
                </a:rPr>
                <a:t>Diagnose</a:t>
              </a:r>
              <a:endParaRPr sz="1800" b="1" i="0" u="none" strike="noStrike" cap="none">
                <a:solidFill>
                  <a:srgbClr val="FFFFFF"/>
                </a:solidFill>
                <a:latin typeface="Arial" panose="020B0604020202020204" pitchFamily="34" charset="0"/>
                <a:ea typeface="Arial"/>
                <a:cs typeface="Arial" panose="020B0604020202020204" pitchFamily="34" charset="0"/>
                <a:sym typeface="Arial"/>
              </a:endParaRPr>
            </a:p>
          </p:txBody>
        </p:sp>
      </p:grpSp>
      <p:sp>
        <p:nvSpPr>
          <p:cNvPr id="3053" name="Google Shape;3053;p27"/>
          <p:cNvSpPr/>
          <p:nvPr/>
        </p:nvSpPr>
        <p:spPr>
          <a:xfrm rot="16200000">
            <a:off x="1795126" y="4107937"/>
            <a:ext cx="248400" cy="248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Arial"/>
              <a:cs typeface="Arial" panose="020B0604020202020204" pitchFamily="34" charset="0"/>
              <a:sym typeface="Arial"/>
            </a:endParaRPr>
          </a:p>
        </p:txBody>
      </p:sp>
      <p:cxnSp>
        <p:nvCxnSpPr>
          <p:cNvPr id="3054" name="Google Shape;3054;p27"/>
          <p:cNvCxnSpPr>
            <a:cxnSpLocks/>
          </p:cNvCxnSpPr>
          <p:nvPr/>
        </p:nvCxnSpPr>
        <p:spPr>
          <a:xfrm flipV="1">
            <a:off x="1919327" y="4356337"/>
            <a:ext cx="0" cy="522547"/>
          </a:xfrm>
          <a:prstGeom prst="straightConnector1">
            <a:avLst/>
          </a:prstGeom>
          <a:solidFill>
            <a:schemeClr val="lt2"/>
          </a:solidFill>
          <a:ln w="57150" cap="flat" cmpd="sng">
            <a:solidFill>
              <a:schemeClr val="accent1"/>
            </a:solidFill>
            <a:prstDash val="solid"/>
            <a:round/>
            <a:headEnd type="none" w="sm" len="sm"/>
            <a:tailEnd type="none" w="sm" len="sm"/>
          </a:ln>
        </p:spPr>
      </p:cxnSp>
      <p:grpSp>
        <p:nvGrpSpPr>
          <p:cNvPr id="3055" name="Google Shape;3055;p27"/>
          <p:cNvGrpSpPr/>
          <p:nvPr/>
        </p:nvGrpSpPr>
        <p:grpSpPr>
          <a:xfrm>
            <a:off x="289431" y="2942004"/>
            <a:ext cx="1888994" cy="748078"/>
            <a:chOff x="278344" y="3024355"/>
            <a:chExt cx="1888994" cy="748078"/>
          </a:xfrm>
        </p:grpSpPr>
        <p:sp>
          <p:nvSpPr>
            <p:cNvPr id="3056" name="Google Shape;3056;p27"/>
            <p:cNvSpPr/>
            <p:nvPr/>
          </p:nvSpPr>
          <p:spPr>
            <a:xfrm>
              <a:off x="278344" y="3024355"/>
              <a:ext cx="1888994" cy="748078"/>
            </a:xfrm>
            <a:prstGeom prst="can">
              <a:avLst>
                <a:gd name="adj" fmla="val 1311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Helvetica Neue"/>
                <a:cs typeface="Arial" panose="020B0604020202020204" pitchFamily="34" charset="0"/>
                <a:sym typeface="Helvetica Neue"/>
              </a:endParaRPr>
            </a:p>
          </p:txBody>
        </p:sp>
        <p:sp>
          <p:nvSpPr>
            <p:cNvPr id="3057" name="Google Shape;3057;p27"/>
            <p:cNvSpPr/>
            <p:nvPr/>
          </p:nvSpPr>
          <p:spPr>
            <a:xfrm>
              <a:off x="328829" y="3190612"/>
              <a:ext cx="1800949" cy="48281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13030"/>
                </a:buClr>
                <a:buSzPts val="1200"/>
                <a:buFont typeface="Arial"/>
                <a:buNone/>
              </a:pPr>
              <a:r>
                <a:rPr lang="en-US" sz="1800" b="1" i="0" u="none" strike="noStrike" cap="none">
                  <a:solidFill>
                    <a:srgbClr val="FFFFFF"/>
                  </a:solidFill>
                  <a:latin typeface="Arial" panose="020B0604020202020204" pitchFamily="34" charset="0"/>
                  <a:ea typeface="Arial"/>
                  <a:cs typeface="Arial" panose="020B0604020202020204" pitchFamily="34" charset="0"/>
                  <a:sym typeface="Arial"/>
                </a:rPr>
                <a:t>Pilot</a:t>
              </a:r>
              <a:endParaRPr sz="1800" b="1" i="0" u="none" strike="noStrike" cap="none">
                <a:solidFill>
                  <a:srgbClr val="FFFFFF"/>
                </a:solidFill>
                <a:latin typeface="Arial" panose="020B0604020202020204" pitchFamily="34" charset="0"/>
                <a:ea typeface="Arial"/>
                <a:cs typeface="Arial" panose="020B0604020202020204" pitchFamily="34" charset="0"/>
                <a:sym typeface="Arial"/>
              </a:endParaRPr>
            </a:p>
          </p:txBody>
        </p:sp>
      </p:grpSp>
      <p:grpSp>
        <p:nvGrpSpPr>
          <p:cNvPr id="3058" name="Google Shape;3058;p27"/>
          <p:cNvGrpSpPr/>
          <p:nvPr/>
        </p:nvGrpSpPr>
        <p:grpSpPr>
          <a:xfrm rot="-5400000">
            <a:off x="1647614" y="3547388"/>
            <a:ext cx="543435" cy="241960"/>
            <a:chOff x="2751840" y="4143215"/>
            <a:chExt cx="657156" cy="292594"/>
          </a:xfrm>
        </p:grpSpPr>
        <p:cxnSp>
          <p:nvCxnSpPr>
            <p:cNvPr id="3059" name="Google Shape;3059;p27"/>
            <p:cNvCxnSpPr>
              <a:cxnSpLocks/>
            </p:cNvCxnSpPr>
            <p:nvPr/>
          </p:nvCxnSpPr>
          <p:spPr>
            <a:xfrm>
              <a:off x="2751840" y="4289517"/>
              <a:ext cx="394497" cy="0"/>
            </a:xfrm>
            <a:prstGeom prst="straightConnector1">
              <a:avLst/>
            </a:prstGeom>
            <a:noFill/>
            <a:ln w="57150" cap="flat" cmpd="sng">
              <a:solidFill>
                <a:schemeClr val="accent2"/>
              </a:solidFill>
              <a:prstDash val="solid"/>
              <a:round/>
              <a:headEnd type="none" w="sm" len="sm"/>
              <a:tailEnd type="none" w="sm" len="sm"/>
            </a:ln>
          </p:spPr>
        </p:cxnSp>
        <p:sp>
          <p:nvSpPr>
            <p:cNvPr id="3060" name="Google Shape;3060;p27"/>
            <p:cNvSpPr/>
            <p:nvPr/>
          </p:nvSpPr>
          <p:spPr>
            <a:xfrm>
              <a:off x="3108615" y="4143215"/>
              <a:ext cx="300381" cy="29259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Arial"/>
                <a:cs typeface="Arial" panose="020B0604020202020204" pitchFamily="34" charset="0"/>
                <a:sym typeface="Arial"/>
              </a:endParaRPr>
            </a:p>
          </p:txBody>
        </p:sp>
      </p:grpSp>
      <p:grpSp>
        <p:nvGrpSpPr>
          <p:cNvPr id="3061" name="Google Shape;3061;p27"/>
          <p:cNvGrpSpPr/>
          <p:nvPr/>
        </p:nvGrpSpPr>
        <p:grpSpPr>
          <a:xfrm rot="-5400000">
            <a:off x="1660895" y="2785138"/>
            <a:ext cx="516865" cy="241960"/>
            <a:chOff x="2971930" y="4194009"/>
            <a:chExt cx="625030" cy="292594"/>
          </a:xfrm>
        </p:grpSpPr>
        <p:cxnSp>
          <p:nvCxnSpPr>
            <p:cNvPr id="3062" name="Google Shape;3062;p27"/>
            <p:cNvCxnSpPr>
              <a:cxnSpLocks/>
            </p:cNvCxnSpPr>
            <p:nvPr/>
          </p:nvCxnSpPr>
          <p:spPr>
            <a:xfrm rot="16200000">
              <a:off x="3169244" y="4146141"/>
              <a:ext cx="0" cy="394628"/>
            </a:xfrm>
            <a:prstGeom prst="straightConnector1">
              <a:avLst/>
            </a:prstGeom>
            <a:noFill/>
            <a:ln w="57150" cap="flat" cmpd="sng">
              <a:solidFill>
                <a:schemeClr val="accent3"/>
              </a:solidFill>
              <a:prstDash val="solid"/>
              <a:round/>
              <a:headEnd type="none" w="sm" len="sm"/>
              <a:tailEnd type="none" w="sm" len="sm"/>
            </a:ln>
          </p:spPr>
        </p:cxnSp>
        <p:sp>
          <p:nvSpPr>
            <p:cNvPr id="3063" name="Google Shape;3063;p27"/>
            <p:cNvSpPr/>
            <p:nvPr/>
          </p:nvSpPr>
          <p:spPr>
            <a:xfrm>
              <a:off x="3296578" y="4194009"/>
              <a:ext cx="300382" cy="292594"/>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Arial"/>
                <a:cs typeface="Arial" panose="020B0604020202020204" pitchFamily="34" charset="0"/>
                <a:sym typeface="Arial"/>
              </a:endParaRPr>
            </a:p>
          </p:txBody>
        </p:sp>
      </p:grpSp>
      <p:grpSp>
        <p:nvGrpSpPr>
          <p:cNvPr id="3064" name="Google Shape;3064;p27"/>
          <p:cNvGrpSpPr/>
          <p:nvPr/>
        </p:nvGrpSpPr>
        <p:grpSpPr>
          <a:xfrm rot="-5400000">
            <a:off x="1673630" y="2005094"/>
            <a:ext cx="491389" cy="241960"/>
            <a:chOff x="2989769" y="4143214"/>
            <a:chExt cx="594219" cy="292594"/>
          </a:xfrm>
        </p:grpSpPr>
        <p:cxnSp>
          <p:nvCxnSpPr>
            <p:cNvPr id="3065" name="Google Shape;3065;p27"/>
            <p:cNvCxnSpPr>
              <a:cxnSpLocks/>
            </p:cNvCxnSpPr>
            <p:nvPr/>
          </p:nvCxnSpPr>
          <p:spPr>
            <a:xfrm rot="16200000">
              <a:off x="3173047" y="4106235"/>
              <a:ext cx="0" cy="366556"/>
            </a:xfrm>
            <a:prstGeom prst="straightConnector1">
              <a:avLst/>
            </a:prstGeom>
            <a:noFill/>
            <a:ln w="57150" cap="flat" cmpd="sng">
              <a:solidFill>
                <a:schemeClr val="accent3"/>
              </a:solidFill>
              <a:prstDash val="solid"/>
              <a:round/>
              <a:headEnd type="none" w="sm" len="sm"/>
              <a:tailEnd type="none" w="sm" len="sm"/>
            </a:ln>
          </p:spPr>
        </p:cxnSp>
        <p:sp>
          <p:nvSpPr>
            <p:cNvPr id="3066" name="Google Shape;3066;p27"/>
            <p:cNvSpPr/>
            <p:nvPr/>
          </p:nvSpPr>
          <p:spPr>
            <a:xfrm>
              <a:off x="3291393" y="4143214"/>
              <a:ext cx="292595" cy="292594"/>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Arial"/>
                <a:cs typeface="Arial" panose="020B0604020202020204" pitchFamily="34" charset="0"/>
                <a:sym typeface="Arial"/>
              </a:endParaRPr>
            </a:p>
          </p:txBody>
        </p:sp>
      </p:grpSp>
      <p:sp>
        <p:nvSpPr>
          <p:cNvPr id="3067" name="Google Shape;3067;p27"/>
          <p:cNvSpPr/>
          <p:nvPr/>
        </p:nvSpPr>
        <p:spPr>
          <a:xfrm rot="-5400000">
            <a:off x="1154822" y="3406735"/>
            <a:ext cx="2570549" cy="340474"/>
          </a:xfrm>
          <a:prstGeom prst="roundRect">
            <a:avLst>
              <a:gd name="adj" fmla="val 16667"/>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400" b="1" i="0" u="none" strike="noStrike" cap="none">
                <a:solidFill>
                  <a:srgbClr val="FFFFFF"/>
                </a:solidFill>
                <a:latin typeface="Arial" panose="020B0604020202020204" pitchFamily="34" charset="0"/>
                <a:ea typeface="Arial"/>
                <a:cs typeface="Arial" panose="020B0604020202020204" pitchFamily="34" charset="0"/>
                <a:sym typeface="Arial"/>
              </a:rPr>
              <a:t>WMSME Data Journey</a:t>
            </a:r>
            <a:endParaRPr sz="1600" b="1" i="0" u="none" strike="noStrike" cap="none">
              <a:solidFill>
                <a:srgbClr val="713030"/>
              </a:solidFill>
              <a:latin typeface="Arial" panose="020B0604020202020204" pitchFamily="34" charset="0"/>
              <a:ea typeface="Arial"/>
              <a:cs typeface="Arial" panose="020B0604020202020204" pitchFamily="34" charset="0"/>
              <a:sym typeface="Arial"/>
            </a:endParaRPr>
          </a:p>
        </p:txBody>
      </p:sp>
      <p:sp>
        <p:nvSpPr>
          <p:cNvPr id="3068" name="Google Shape;3068;p27"/>
          <p:cNvSpPr/>
          <p:nvPr/>
        </p:nvSpPr>
        <p:spPr>
          <a:xfrm>
            <a:off x="289431" y="2288054"/>
            <a:ext cx="1849519" cy="51777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713030"/>
              </a:buClr>
              <a:buSzPts val="1200"/>
              <a:buFont typeface="Arial"/>
              <a:buNone/>
            </a:pPr>
            <a:r>
              <a:rPr lang="en-US" sz="1800" b="1" i="0" u="none" strike="noStrike" cap="none">
                <a:solidFill>
                  <a:srgbClr val="FFFFFF"/>
                </a:solidFill>
                <a:latin typeface="Arial" panose="020B0604020202020204" pitchFamily="34" charset="0"/>
                <a:ea typeface="Arial"/>
                <a:cs typeface="Arial" panose="020B0604020202020204" pitchFamily="34" charset="0"/>
                <a:sym typeface="Arial"/>
              </a:rPr>
              <a:t>Scale &amp; Report</a:t>
            </a:r>
            <a:endParaRPr sz="1800" b="1" i="0" u="none" strike="noStrike" cap="none">
              <a:solidFill>
                <a:srgbClr val="FFFFFF"/>
              </a:solidFill>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73CD78D9-FE8B-9A05-045C-644EA57A50D9}"/>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4</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9A8EC9A5-BEA9-277B-BF69-3B173254C342}"/>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DB96BBF6-E360-0C61-0E37-485C02EF52C6}"/>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CE94729A-7F84-4AAD-8DA0-CB34BC51A40E}"/>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accent2"/>
                </a:solidFill>
                <a:latin typeface="Arial" panose="020B0604020202020204" pitchFamily="34" charset="0"/>
                <a:ea typeface="Arial Black"/>
                <a:cs typeface="Arial" panose="020B0604020202020204" pitchFamily="34" charset="0"/>
                <a:sym typeface="Arial Black"/>
              </a:rPr>
              <a:t>Understanding the Implementation Framework</a:t>
            </a:r>
            <a:endParaRPr sz="2400" b="1" i="0" u="none" strike="noStrike" cap="none" dirty="0">
              <a:solidFill>
                <a:srgbClr val="AD2D67"/>
              </a:solidFill>
              <a:latin typeface="Arial" panose="020B0604020202020204" pitchFamily="34" charset="0"/>
              <a:ea typeface="Arial Black"/>
              <a:cs typeface="Arial" panose="020B0604020202020204" pitchFamily="34" charset="0"/>
              <a:sym typeface="Arial Black"/>
            </a:endParaRPr>
          </a:p>
        </p:txBody>
      </p:sp>
      <p:sp>
        <p:nvSpPr>
          <p:cNvPr id="6" name="Footer Placeholder 2">
            <a:extLst>
              <a:ext uri="{FF2B5EF4-FFF2-40B4-BE49-F238E27FC236}">
                <a16:creationId xmlns:a16="http://schemas.microsoft.com/office/drawing/2014/main" id="{750C9D94-72B7-EFD9-38C2-50E299CBA282}"/>
              </a:ext>
            </a:extLst>
          </p:cNvPr>
          <p:cNvSpPr>
            <a:spLocks noGrp="1"/>
          </p:cNvSpPr>
          <p:nvPr>
            <p:ph type="ftr" idx="11"/>
          </p:nvPr>
        </p:nvSpPr>
        <p:spPr>
          <a:xfrm>
            <a:off x="640205" y="6408864"/>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7A763E0B-3D72-9E27-C487-060CF94493E2}"/>
              </a:ext>
            </a:extLst>
          </p:cNvPr>
          <p:cNvGrpSpPr/>
          <p:nvPr/>
        </p:nvGrpSpPr>
        <p:grpSpPr>
          <a:xfrm>
            <a:off x="6333284" y="2206306"/>
            <a:ext cx="1728084" cy="2953101"/>
            <a:chOff x="6028129" y="2431223"/>
            <a:chExt cx="1728084" cy="2953101"/>
          </a:xfrm>
        </p:grpSpPr>
        <p:sp>
          <p:nvSpPr>
            <p:cNvPr id="10" name="Hexagon 9">
              <a:extLst>
                <a:ext uri="{FF2B5EF4-FFF2-40B4-BE49-F238E27FC236}">
                  <a16:creationId xmlns:a16="http://schemas.microsoft.com/office/drawing/2014/main" id="{821BBF1D-7825-FC42-1A0F-5258A8873376}"/>
                </a:ext>
              </a:extLst>
            </p:cNvPr>
            <p:cNvSpPr/>
            <p:nvPr/>
          </p:nvSpPr>
          <p:spPr>
            <a:xfrm>
              <a:off x="6028129" y="2431223"/>
              <a:ext cx="1722186" cy="148477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11" name="Hexagon 10">
              <a:extLst>
                <a:ext uri="{FF2B5EF4-FFF2-40B4-BE49-F238E27FC236}">
                  <a16:creationId xmlns:a16="http://schemas.microsoft.com/office/drawing/2014/main" id="{8FB8A04E-4626-04F8-9648-ED383F50D981}"/>
                </a:ext>
              </a:extLst>
            </p:cNvPr>
            <p:cNvSpPr/>
            <p:nvPr/>
          </p:nvSpPr>
          <p:spPr>
            <a:xfrm>
              <a:off x="6034027" y="3899551"/>
              <a:ext cx="1722186" cy="148477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grpSp>
      <p:sp>
        <p:nvSpPr>
          <p:cNvPr id="12" name="Google Shape;3044;p27">
            <a:extLst>
              <a:ext uri="{FF2B5EF4-FFF2-40B4-BE49-F238E27FC236}">
                <a16:creationId xmlns:a16="http://schemas.microsoft.com/office/drawing/2014/main" id="{C9C63F85-55BB-A175-4555-B507930395BA}"/>
              </a:ext>
            </a:extLst>
          </p:cNvPr>
          <p:cNvSpPr txBox="1"/>
          <p:nvPr/>
        </p:nvSpPr>
        <p:spPr>
          <a:xfrm>
            <a:off x="6839208" y="2896085"/>
            <a:ext cx="721959"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600"/>
              <a:buFont typeface="Helvetica Neue"/>
              <a:buNone/>
            </a:pPr>
            <a:r>
              <a:rPr lang="en-US" sz="6600" b="1" dirty="0">
                <a:solidFill>
                  <a:srgbClr val="FFFFFF"/>
                </a:solidFill>
                <a:latin typeface="Arial" panose="020B0604020202020204" pitchFamily="34" charset="0"/>
                <a:ea typeface="Helvetica Neue"/>
                <a:cs typeface="Arial" panose="020B0604020202020204" pitchFamily="34" charset="0"/>
                <a:sym typeface="Helvetica Neue"/>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667" name="Google Shape;1667;p69"/>
          <p:cNvSpPr/>
          <p:nvPr/>
        </p:nvSpPr>
        <p:spPr>
          <a:xfrm>
            <a:off x="494140" y="1987882"/>
            <a:ext cx="2129327" cy="2310942"/>
          </a:xfrm>
          <a:prstGeom prst="can">
            <a:avLst>
              <a:gd name="adj" fmla="val 834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1668" name="Google Shape;1668;p69"/>
          <p:cNvSpPr/>
          <p:nvPr/>
        </p:nvSpPr>
        <p:spPr>
          <a:xfrm>
            <a:off x="2796389" y="1987882"/>
            <a:ext cx="2160000" cy="2310942"/>
          </a:xfrm>
          <a:prstGeom prst="can">
            <a:avLst>
              <a:gd name="adj" fmla="val 10146"/>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1669" name="Google Shape;1669;p69"/>
          <p:cNvSpPr/>
          <p:nvPr/>
        </p:nvSpPr>
        <p:spPr>
          <a:xfrm>
            <a:off x="5059532" y="1987882"/>
            <a:ext cx="2160000" cy="2310942"/>
          </a:xfrm>
          <a:prstGeom prst="can">
            <a:avLst>
              <a:gd name="adj" fmla="val 1311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1670" name="Google Shape;1670;p69"/>
          <p:cNvSpPr/>
          <p:nvPr/>
        </p:nvSpPr>
        <p:spPr>
          <a:xfrm>
            <a:off x="7322675" y="1987882"/>
            <a:ext cx="2160000" cy="2310942"/>
          </a:xfrm>
          <a:prstGeom prst="can">
            <a:avLst>
              <a:gd name="adj" fmla="val 13859"/>
            </a:avLst>
          </a:prstGeom>
          <a:solidFill>
            <a:srgbClr val="AD2D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1671" name="Google Shape;1671;p69"/>
          <p:cNvSpPr/>
          <p:nvPr/>
        </p:nvSpPr>
        <p:spPr>
          <a:xfrm>
            <a:off x="9585817" y="1987882"/>
            <a:ext cx="2160000" cy="2310942"/>
          </a:xfrm>
          <a:prstGeom prst="can">
            <a:avLst>
              <a:gd name="adj" fmla="val 15345"/>
            </a:avLst>
          </a:prstGeom>
          <a:solidFill>
            <a:srgbClr val="6445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1672" name="Google Shape;1672;p69"/>
          <p:cNvSpPr txBox="1"/>
          <p:nvPr/>
        </p:nvSpPr>
        <p:spPr>
          <a:xfrm>
            <a:off x="411776" y="2561436"/>
            <a:ext cx="1060073"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600"/>
              <a:buFont typeface="Arial"/>
              <a:buNone/>
            </a:pPr>
            <a:r>
              <a:rPr lang="en-US" sz="66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673" name="Google Shape;1673;p69"/>
          <p:cNvSpPr txBox="1"/>
          <p:nvPr/>
        </p:nvSpPr>
        <p:spPr>
          <a:xfrm>
            <a:off x="2919043" y="2561436"/>
            <a:ext cx="545200"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600"/>
              <a:buFont typeface="Arial"/>
              <a:buNone/>
            </a:pPr>
            <a:r>
              <a:rPr lang="en-US" sz="66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674" name="Google Shape;1674;p69"/>
          <p:cNvSpPr txBox="1"/>
          <p:nvPr/>
        </p:nvSpPr>
        <p:spPr>
          <a:xfrm>
            <a:off x="5340161" y="2561436"/>
            <a:ext cx="545200"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600"/>
              <a:buFont typeface="Arial"/>
              <a:buNone/>
            </a:pPr>
            <a:r>
              <a:rPr lang="en-US" sz="6600" b="1" i="0" u="none" strike="noStrike" cap="none">
                <a:solidFill>
                  <a:srgbClr val="FFFFFF"/>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1675" name="Google Shape;1675;p69"/>
          <p:cNvSpPr txBox="1"/>
          <p:nvPr/>
        </p:nvSpPr>
        <p:spPr>
          <a:xfrm>
            <a:off x="7499562" y="2561436"/>
            <a:ext cx="545200"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600"/>
              <a:buFont typeface="Arial"/>
              <a:buNone/>
            </a:pPr>
            <a:r>
              <a:rPr lang="en-US" sz="6600" b="1" i="0" u="none" strike="noStrike" cap="none">
                <a:solidFill>
                  <a:srgbClr val="FFFFFF"/>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1676" name="Google Shape;1676;p69"/>
          <p:cNvSpPr txBox="1"/>
          <p:nvPr/>
        </p:nvSpPr>
        <p:spPr>
          <a:xfrm>
            <a:off x="9824889" y="2561436"/>
            <a:ext cx="545200"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600"/>
              <a:buFont typeface="Arial"/>
              <a:buNone/>
            </a:pPr>
            <a:r>
              <a:rPr lang="en-US" sz="66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1677" name="Google Shape;1677;p69"/>
          <p:cNvSpPr txBox="1"/>
          <p:nvPr/>
        </p:nvSpPr>
        <p:spPr>
          <a:xfrm>
            <a:off x="864073" y="2853824"/>
            <a:ext cx="187339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Diagnose</a:t>
            </a:r>
            <a:endParaRPr sz="2800" b="1" i="0" u="none" strike="noStrike" cap="none">
              <a:solidFill>
                <a:srgbClr val="FFFFFF"/>
              </a:solidFill>
              <a:latin typeface="Arial"/>
              <a:ea typeface="Arial"/>
              <a:cs typeface="Arial"/>
              <a:sym typeface="Arial"/>
            </a:endParaRPr>
          </a:p>
        </p:txBody>
      </p:sp>
      <p:sp>
        <p:nvSpPr>
          <p:cNvPr id="1678" name="Google Shape;1678;p69"/>
          <p:cNvSpPr txBox="1"/>
          <p:nvPr/>
        </p:nvSpPr>
        <p:spPr>
          <a:xfrm>
            <a:off x="7976665" y="2800030"/>
            <a:ext cx="1506010" cy="759182"/>
          </a:xfrm>
          <a:prstGeom prst="rect">
            <a:avLst/>
          </a:prstGeom>
          <a:noFill/>
          <a:ln>
            <a:noFill/>
          </a:ln>
        </p:spPr>
        <p:txBody>
          <a:bodyPr spcFirstLastPara="1" wrap="square" lIns="91425" tIns="45700" rIns="91425" bIns="45700" anchor="t" anchorCtr="0">
            <a:spAutoFit/>
          </a:bodyPr>
          <a:lstStyle/>
          <a:p>
            <a:pPr marL="0" marR="0" lvl="0" indent="0" algn="l" rtl="0">
              <a:lnSpc>
                <a:spcPct val="91428"/>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Scale &amp; report</a:t>
            </a:r>
            <a:endParaRPr sz="1400" b="0" i="0" u="none" strike="noStrike" cap="none">
              <a:solidFill>
                <a:srgbClr val="000000"/>
              </a:solidFill>
              <a:latin typeface="Arial"/>
              <a:ea typeface="Arial"/>
              <a:cs typeface="Arial"/>
              <a:sym typeface="Arial"/>
            </a:endParaRPr>
          </a:p>
        </p:txBody>
      </p:sp>
      <p:sp>
        <p:nvSpPr>
          <p:cNvPr id="1679" name="Google Shape;1679;p69"/>
          <p:cNvSpPr txBox="1"/>
          <p:nvPr/>
        </p:nvSpPr>
        <p:spPr>
          <a:xfrm>
            <a:off x="9585817" y="4421873"/>
            <a:ext cx="2160000"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4457B"/>
              </a:buClr>
              <a:buSzPts val="1600"/>
              <a:buFont typeface="Arial"/>
              <a:buNone/>
            </a:pPr>
            <a:r>
              <a:rPr lang="en-US" sz="1600" b="1" i="0" u="none" strike="noStrike" cap="none" dirty="0">
                <a:solidFill>
                  <a:srgbClr val="64457B"/>
                </a:solidFill>
                <a:latin typeface="Arial"/>
                <a:ea typeface="Arial"/>
                <a:cs typeface="Arial"/>
                <a:sym typeface="Arial"/>
              </a:rPr>
              <a:t>Continue to refine data collection, reporting and dissemination</a:t>
            </a:r>
            <a:endParaRPr sz="1400" b="0" i="0" u="none" strike="noStrike" cap="none" dirty="0">
              <a:solidFill>
                <a:srgbClr val="000000"/>
              </a:solidFill>
              <a:latin typeface="Arial"/>
              <a:ea typeface="Arial"/>
              <a:cs typeface="Arial"/>
              <a:sym typeface="Arial"/>
            </a:endParaRPr>
          </a:p>
        </p:txBody>
      </p:sp>
      <p:sp>
        <p:nvSpPr>
          <p:cNvPr id="1681" name="Google Shape;1681;p69"/>
          <p:cNvSpPr txBox="1"/>
          <p:nvPr/>
        </p:nvSpPr>
        <p:spPr>
          <a:xfrm>
            <a:off x="538039" y="675911"/>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2400"/>
              <a:buFont typeface="Arial Black"/>
              <a:buNone/>
            </a:pPr>
            <a:endParaRPr sz="2400" b="1" i="0" u="none" strike="noStrike" cap="none">
              <a:solidFill>
                <a:srgbClr val="AD2D67"/>
              </a:solidFill>
              <a:latin typeface="Arial Black"/>
              <a:ea typeface="Arial Black"/>
              <a:cs typeface="Arial Black"/>
              <a:sym typeface="Arial Black"/>
            </a:endParaRPr>
          </a:p>
        </p:txBody>
      </p:sp>
      <p:sp>
        <p:nvSpPr>
          <p:cNvPr id="1682" name="Google Shape;1682;p69"/>
          <p:cNvSpPr txBox="1"/>
          <p:nvPr/>
        </p:nvSpPr>
        <p:spPr>
          <a:xfrm>
            <a:off x="611878" y="690622"/>
            <a:ext cx="9890749" cy="46166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1600"/>
              <a:buFont typeface="Arial"/>
              <a:buNone/>
            </a:pPr>
            <a:r>
              <a:rPr lang="en-US" sz="2400" b="1" i="0" u="none" strike="noStrike" cap="none" dirty="0">
                <a:solidFill>
                  <a:schemeClr val="accent2"/>
                </a:solidFill>
                <a:latin typeface="Arial"/>
                <a:ea typeface="Arial"/>
                <a:cs typeface="Arial"/>
                <a:sym typeface="Arial"/>
              </a:rPr>
              <a:t>WMSME Data Journey</a:t>
            </a:r>
            <a:endParaRPr lang="en-US" sz="2800" b="1" i="0" u="none" strike="noStrike" cap="none" dirty="0">
              <a:solidFill>
                <a:schemeClr val="accent2"/>
              </a:solidFill>
              <a:latin typeface="Arial"/>
              <a:ea typeface="Arial"/>
              <a:cs typeface="Arial"/>
              <a:sym typeface="Arial"/>
            </a:endParaRPr>
          </a:p>
        </p:txBody>
      </p:sp>
      <p:sp>
        <p:nvSpPr>
          <p:cNvPr id="1683" name="Google Shape;1683;p69"/>
          <p:cNvSpPr/>
          <p:nvPr/>
        </p:nvSpPr>
        <p:spPr>
          <a:xfrm>
            <a:off x="-2914735" y="3462163"/>
            <a:ext cx="2092129" cy="8366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endParaRPr sz="1600" b="0" i="0" u="none" strike="noStrike" cap="none">
              <a:solidFill>
                <a:srgbClr val="713030"/>
              </a:solidFill>
              <a:latin typeface="Arial"/>
              <a:ea typeface="Arial"/>
              <a:cs typeface="Arial"/>
              <a:sym typeface="Arial"/>
            </a:endParaRPr>
          </a:p>
        </p:txBody>
      </p:sp>
      <p:sp>
        <p:nvSpPr>
          <p:cNvPr id="1684" name="Google Shape;1684;p69"/>
          <p:cNvSpPr txBox="1"/>
          <p:nvPr/>
        </p:nvSpPr>
        <p:spPr>
          <a:xfrm>
            <a:off x="494140" y="4379338"/>
            <a:ext cx="2129328"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B1F68"/>
              </a:buClr>
              <a:buSzPts val="1600"/>
              <a:buFont typeface="Arial"/>
              <a:buNone/>
            </a:pPr>
            <a:r>
              <a:rPr lang="en-US" sz="1600" b="1" i="0" u="none" strike="noStrike" cap="none" dirty="0">
                <a:solidFill>
                  <a:srgbClr val="9B1F68"/>
                </a:solidFill>
                <a:latin typeface="Arial"/>
                <a:ea typeface="Arial"/>
                <a:cs typeface="Arial"/>
                <a:sym typeface="Arial"/>
              </a:rPr>
              <a:t>Diagnose the existing WMSME Data in the ecosystem</a:t>
            </a:r>
            <a:endParaRPr sz="1600" b="1" i="0" u="none" strike="noStrike" cap="none" dirty="0">
              <a:solidFill>
                <a:srgbClr val="9B1F68"/>
              </a:solidFill>
              <a:latin typeface="Arial"/>
              <a:ea typeface="Arial"/>
              <a:cs typeface="Arial"/>
              <a:sym typeface="Arial"/>
            </a:endParaRPr>
          </a:p>
        </p:txBody>
      </p:sp>
      <p:sp>
        <p:nvSpPr>
          <p:cNvPr id="1685" name="Google Shape;1685;p69"/>
          <p:cNvSpPr txBox="1"/>
          <p:nvPr/>
        </p:nvSpPr>
        <p:spPr>
          <a:xfrm>
            <a:off x="2796388" y="4329357"/>
            <a:ext cx="2160000"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A6159"/>
              </a:buClr>
              <a:buSzPts val="1600"/>
              <a:buFont typeface="Arial"/>
              <a:buNone/>
            </a:pPr>
            <a:r>
              <a:rPr lang="en-US" sz="1600" b="1" i="0" u="none" strike="noStrike" cap="none" dirty="0">
                <a:solidFill>
                  <a:srgbClr val="EA6159"/>
                </a:solidFill>
                <a:latin typeface="Arial"/>
                <a:ea typeface="Arial"/>
                <a:cs typeface="Arial"/>
                <a:sym typeface="Arial"/>
              </a:rPr>
              <a:t>Align on data aggregator, </a:t>
            </a:r>
            <a:br>
              <a:rPr lang="en-US" sz="1600" b="1" i="0" u="none" strike="noStrike" cap="none" dirty="0">
                <a:solidFill>
                  <a:srgbClr val="EA6159"/>
                </a:solidFill>
                <a:latin typeface="Arial"/>
                <a:ea typeface="Arial"/>
                <a:cs typeface="Arial"/>
                <a:sym typeface="Arial"/>
              </a:rPr>
            </a:br>
            <a:r>
              <a:rPr lang="en-US" sz="1600" b="1" i="0" u="none" strike="noStrike" cap="none" dirty="0">
                <a:solidFill>
                  <a:srgbClr val="EA6159"/>
                </a:solidFill>
                <a:latin typeface="Arial"/>
                <a:ea typeface="Arial"/>
                <a:cs typeface="Arial"/>
                <a:sym typeface="Arial"/>
              </a:rPr>
              <a:t>data collection &amp; reporting process, &amp; WMSME definition</a:t>
            </a:r>
            <a:endParaRPr sz="1400" b="0" i="0" u="none" strike="noStrike" cap="none" dirty="0">
              <a:solidFill>
                <a:srgbClr val="000000"/>
              </a:solidFill>
              <a:latin typeface="Arial"/>
              <a:ea typeface="Arial"/>
              <a:cs typeface="Arial"/>
              <a:sym typeface="Arial"/>
            </a:endParaRPr>
          </a:p>
        </p:txBody>
      </p:sp>
      <p:sp>
        <p:nvSpPr>
          <p:cNvPr id="1686" name="Google Shape;1686;p69"/>
          <p:cNvSpPr txBox="1"/>
          <p:nvPr/>
        </p:nvSpPr>
        <p:spPr>
          <a:xfrm>
            <a:off x="3438500" y="2853824"/>
            <a:ext cx="16593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Align</a:t>
            </a:r>
            <a:endParaRPr sz="2800" b="1" i="0" u="none" strike="noStrike" cap="none">
              <a:solidFill>
                <a:srgbClr val="FFFFFF"/>
              </a:solidFill>
              <a:latin typeface="Arial"/>
              <a:ea typeface="Arial"/>
              <a:cs typeface="Arial"/>
              <a:sym typeface="Arial"/>
            </a:endParaRPr>
          </a:p>
        </p:txBody>
      </p:sp>
      <p:sp>
        <p:nvSpPr>
          <p:cNvPr id="1687" name="Google Shape;1687;p69"/>
          <p:cNvSpPr txBox="1"/>
          <p:nvPr/>
        </p:nvSpPr>
        <p:spPr>
          <a:xfrm>
            <a:off x="5059529" y="4421873"/>
            <a:ext cx="2129454"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55063"/>
              </a:buClr>
              <a:buSzPts val="1600"/>
              <a:buFont typeface="Arial"/>
              <a:buNone/>
            </a:pPr>
            <a:r>
              <a:rPr lang="en-US" sz="1600" b="1" i="0" u="none" strike="noStrike" cap="none" dirty="0">
                <a:solidFill>
                  <a:srgbClr val="D55063"/>
                </a:solidFill>
                <a:latin typeface="Arial"/>
                <a:ea typeface="Arial"/>
                <a:cs typeface="Arial"/>
                <a:sym typeface="Arial"/>
              </a:rPr>
              <a:t>Pilot data collection and reporting</a:t>
            </a:r>
            <a:endParaRPr sz="1400" b="0" i="0" u="none" strike="noStrike" cap="none" dirty="0">
              <a:solidFill>
                <a:srgbClr val="000000"/>
              </a:solidFill>
              <a:latin typeface="Arial"/>
              <a:ea typeface="Arial"/>
              <a:cs typeface="Arial"/>
              <a:sym typeface="Arial"/>
            </a:endParaRPr>
          </a:p>
        </p:txBody>
      </p:sp>
      <p:sp>
        <p:nvSpPr>
          <p:cNvPr id="1688" name="Google Shape;1688;p69"/>
          <p:cNvSpPr txBox="1"/>
          <p:nvPr/>
        </p:nvSpPr>
        <p:spPr>
          <a:xfrm>
            <a:off x="5824387" y="2853824"/>
            <a:ext cx="16593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Pilot</a:t>
            </a:r>
            <a:endParaRPr sz="2800" b="1" i="0" u="none" strike="noStrike" cap="none">
              <a:solidFill>
                <a:srgbClr val="FFFFFF"/>
              </a:solidFill>
              <a:latin typeface="Arial"/>
              <a:ea typeface="Arial"/>
              <a:cs typeface="Arial"/>
              <a:sym typeface="Arial"/>
            </a:endParaRPr>
          </a:p>
        </p:txBody>
      </p:sp>
      <p:sp>
        <p:nvSpPr>
          <p:cNvPr id="1689" name="Google Shape;1689;p69"/>
          <p:cNvSpPr txBox="1"/>
          <p:nvPr/>
        </p:nvSpPr>
        <p:spPr>
          <a:xfrm>
            <a:off x="7322675" y="4435277"/>
            <a:ext cx="21600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55063"/>
              </a:buClr>
              <a:buSzPts val="1600"/>
              <a:buFont typeface="Arial"/>
              <a:buNone/>
            </a:pPr>
            <a:r>
              <a:rPr lang="en-US" sz="1600" b="1" i="0" u="none" strike="noStrike" cap="none" dirty="0">
                <a:solidFill>
                  <a:srgbClr val="D55063"/>
                </a:solidFill>
                <a:latin typeface="Arial"/>
                <a:ea typeface="Arial"/>
                <a:cs typeface="Arial"/>
                <a:sym typeface="Arial"/>
              </a:rPr>
              <a:t>Scale the data pilot to all market players, produce market insights report</a:t>
            </a:r>
            <a:endParaRPr sz="1400" b="0" i="0" u="none" strike="noStrike" cap="none" dirty="0">
              <a:solidFill>
                <a:srgbClr val="000000"/>
              </a:solidFill>
              <a:latin typeface="Arial"/>
              <a:ea typeface="Arial"/>
              <a:cs typeface="Arial"/>
              <a:sym typeface="Arial"/>
            </a:endParaRPr>
          </a:p>
        </p:txBody>
      </p:sp>
      <p:sp>
        <p:nvSpPr>
          <p:cNvPr id="1690" name="Google Shape;1690;p69"/>
          <p:cNvSpPr txBox="1"/>
          <p:nvPr/>
        </p:nvSpPr>
        <p:spPr>
          <a:xfrm>
            <a:off x="10370089" y="2853824"/>
            <a:ext cx="137572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Refine</a:t>
            </a:r>
            <a:endParaRPr sz="1600" b="1" i="0" u="none" strike="noStrike" cap="none">
              <a:solidFill>
                <a:srgbClr val="FFFFFF"/>
              </a:solidFill>
              <a:latin typeface="Arial"/>
              <a:ea typeface="Arial"/>
              <a:cs typeface="Arial"/>
              <a:sym typeface="Arial"/>
            </a:endParaRPr>
          </a:p>
        </p:txBody>
      </p:sp>
      <p:grpSp>
        <p:nvGrpSpPr>
          <p:cNvPr id="1691" name="Google Shape;1691;p69"/>
          <p:cNvGrpSpPr/>
          <p:nvPr/>
        </p:nvGrpSpPr>
        <p:grpSpPr>
          <a:xfrm>
            <a:off x="2543257" y="2503011"/>
            <a:ext cx="610138" cy="360000"/>
            <a:chOff x="2541477" y="3134878"/>
            <a:chExt cx="610138" cy="360000"/>
          </a:xfrm>
        </p:grpSpPr>
        <p:cxnSp>
          <p:nvCxnSpPr>
            <p:cNvPr id="1692" name="Google Shape;1692;p69"/>
            <p:cNvCxnSpPr/>
            <p:nvPr/>
          </p:nvCxnSpPr>
          <p:spPr>
            <a:xfrm>
              <a:off x="2541477" y="3314878"/>
              <a:ext cx="342850" cy="0"/>
            </a:xfrm>
            <a:prstGeom prst="straightConnector1">
              <a:avLst/>
            </a:prstGeom>
            <a:noFill/>
            <a:ln w="57150" cap="flat" cmpd="sng">
              <a:solidFill>
                <a:srgbClr val="9A1A65"/>
              </a:solidFill>
              <a:prstDash val="solid"/>
              <a:round/>
              <a:headEnd type="none" w="sm" len="sm"/>
              <a:tailEnd type="none" w="sm" len="sm"/>
            </a:ln>
          </p:spPr>
        </p:cxnSp>
        <p:sp>
          <p:nvSpPr>
            <p:cNvPr id="1693" name="Google Shape;1693;p69"/>
            <p:cNvSpPr/>
            <p:nvPr/>
          </p:nvSpPr>
          <p:spPr>
            <a:xfrm>
              <a:off x="2791615" y="3134878"/>
              <a:ext cx="360000" cy="360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1694" name="Google Shape;1694;p69"/>
          <p:cNvGrpSpPr/>
          <p:nvPr/>
        </p:nvGrpSpPr>
        <p:grpSpPr>
          <a:xfrm>
            <a:off x="2543257" y="3549329"/>
            <a:ext cx="611568" cy="360000"/>
            <a:chOff x="2541477" y="4181196"/>
            <a:chExt cx="611568" cy="360000"/>
          </a:xfrm>
        </p:grpSpPr>
        <p:cxnSp>
          <p:nvCxnSpPr>
            <p:cNvPr id="1695" name="Google Shape;1695;p69"/>
            <p:cNvCxnSpPr/>
            <p:nvPr/>
          </p:nvCxnSpPr>
          <p:spPr>
            <a:xfrm>
              <a:off x="2541477" y="4361196"/>
              <a:ext cx="342850" cy="0"/>
            </a:xfrm>
            <a:prstGeom prst="straightConnector1">
              <a:avLst/>
            </a:prstGeom>
            <a:noFill/>
            <a:ln w="57150" cap="flat" cmpd="sng">
              <a:solidFill>
                <a:srgbClr val="9A1A65"/>
              </a:solidFill>
              <a:prstDash val="solid"/>
              <a:round/>
              <a:headEnd type="none" w="sm" len="sm"/>
              <a:tailEnd type="none" w="sm" len="sm"/>
            </a:ln>
          </p:spPr>
        </p:cxnSp>
        <p:sp>
          <p:nvSpPr>
            <p:cNvPr id="1696" name="Google Shape;1696;p69"/>
            <p:cNvSpPr/>
            <p:nvPr/>
          </p:nvSpPr>
          <p:spPr>
            <a:xfrm>
              <a:off x="2793045" y="4181196"/>
              <a:ext cx="360000" cy="360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1697" name="Google Shape;1697;p69"/>
          <p:cNvGrpSpPr/>
          <p:nvPr/>
        </p:nvGrpSpPr>
        <p:grpSpPr>
          <a:xfrm>
            <a:off x="4947115" y="2503011"/>
            <a:ext cx="610138" cy="360000"/>
            <a:chOff x="2541477" y="3134878"/>
            <a:chExt cx="610138" cy="360000"/>
          </a:xfrm>
        </p:grpSpPr>
        <p:cxnSp>
          <p:nvCxnSpPr>
            <p:cNvPr id="1698" name="Google Shape;1698;p69"/>
            <p:cNvCxnSpPr/>
            <p:nvPr/>
          </p:nvCxnSpPr>
          <p:spPr>
            <a:xfrm>
              <a:off x="2541477" y="3314878"/>
              <a:ext cx="342850" cy="0"/>
            </a:xfrm>
            <a:prstGeom prst="straightConnector1">
              <a:avLst/>
            </a:prstGeom>
            <a:noFill/>
            <a:ln w="57150" cap="flat" cmpd="sng">
              <a:solidFill>
                <a:schemeClr val="accent2"/>
              </a:solidFill>
              <a:prstDash val="solid"/>
              <a:round/>
              <a:headEnd type="none" w="sm" len="sm"/>
              <a:tailEnd type="none" w="sm" len="sm"/>
            </a:ln>
          </p:spPr>
        </p:cxnSp>
        <p:sp>
          <p:nvSpPr>
            <p:cNvPr id="1699" name="Google Shape;1699;p69"/>
            <p:cNvSpPr/>
            <p:nvPr/>
          </p:nvSpPr>
          <p:spPr>
            <a:xfrm>
              <a:off x="2791615" y="3134878"/>
              <a:ext cx="360000" cy="360000"/>
            </a:xfrm>
            <a:prstGeom prst="ellipse">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1700" name="Google Shape;1700;p69"/>
          <p:cNvGrpSpPr/>
          <p:nvPr/>
        </p:nvGrpSpPr>
        <p:grpSpPr>
          <a:xfrm>
            <a:off x="4947115" y="3549329"/>
            <a:ext cx="611568" cy="360000"/>
            <a:chOff x="2541477" y="4181196"/>
            <a:chExt cx="611568" cy="360000"/>
          </a:xfrm>
        </p:grpSpPr>
        <p:cxnSp>
          <p:nvCxnSpPr>
            <p:cNvPr id="1701" name="Google Shape;1701;p69"/>
            <p:cNvCxnSpPr/>
            <p:nvPr/>
          </p:nvCxnSpPr>
          <p:spPr>
            <a:xfrm>
              <a:off x="2541477" y="4361196"/>
              <a:ext cx="342850" cy="0"/>
            </a:xfrm>
            <a:prstGeom prst="straightConnector1">
              <a:avLst/>
            </a:prstGeom>
            <a:noFill/>
            <a:ln w="57150" cap="flat" cmpd="sng">
              <a:solidFill>
                <a:schemeClr val="accent2"/>
              </a:solidFill>
              <a:prstDash val="solid"/>
              <a:round/>
              <a:headEnd type="none" w="sm" len="sm"/>
              <a:tailEnd type="none" w="sm" len="sm"/>
            </a:ln>
          </p:spPr>
        </p:cxnSp>
        <p:sp>
          <p:nvSpPr>
            <p:cNvPr id="1702" name="Google Shape;1702;p69"/>
            <p:cNvSpPr/>
            <p:nvPr/>
          </p:nvSpPr>
          <p:spPr>
            <a:xfrm>
              <a:off x="2793045" y="4181196"/>
              <a:ext cx="360000" cy="360000"/>
            </a:xfrm>
            <a:prstGeom prst="ellipse">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1703" name="Google Shape;1703;p69"/>
          <p:cNvGrpSpPr/>
          <p:nvPr/>
        </p:nvGrpSpPr>
        <p:grpSpPr>
          <a:xfrm>
            <a:off x="7219532" y="2441333"/>
            <a:ext cx="610138" cy="360000"/>
            <a:chOff x="2541477" y="3134878"/>
            <a:chExt cx="610138" cy="360000"/>
          </a:xfrm>
        </p:grpSpPr>
        <p:cxnSp>
          <p:nvCxnSpPr>
            <p:cNvPr id="1704" name="Google Shape;1704;p69"/>
            <p:cNvCxnSpPr/>
            <p:nvPr/>
          </p:nvCxnSpPr>
          <p:spPr>
            <a:xfrm>
              <a:off x="2541477" y="3314878"/>
              <a:ext cx="342850" cy="0"/>
            </a:xfrm>
            <a:prstGeom prst="straightConnector1">
              <a:avLst/>
            </a:prstGeom>
            <a:noFill/>
            <a:ln w="57150" cap="flat" cmpd="sng">
              <a:solidFill>
                <a:schemeClr val="accent3"/>
              </a:solidFill>
              <a:prstDash val="solid"/>
              <a:round/>
              <a:headEnd type="none" w="sm" len="sm"/>
              <a:tailEnd type="none" w="sm" len="sm"/>
            </a:ln>
          </p:spPr>
        </p:cxnSp>
        <p:sp>
          <p:nvSpPr>
            <p:cNvPr id="1705" name="Google Shape;1705;p69"/>
            <p:cNvSpPr/>
            <p:nvPr/>
          </p:nvSpPr>
          <p:spPr>
            <a:xfrm>
              <a:off x="2791615" y="3134878"/>
              <a:ext cx="360000" cy="360000"/>
            </a:xfrm>
            <a:prstGeom prst="ellipse">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1706" name="Google Shape;1706;p69"/>
          <p:cNvGrpSpPr/>
          <p:nvPr/>
        </p:nvGrpSpPr>
        <p:grpSpPr>
          <a:xfrm>
            <a:off x="7219532" y="3487651"/>
            <a:ext cx="611568" cy="360000"/>
            <a:chOff x="2541477" y="4181196"/>
            <a:chExt cx="611568" cy="360000"/>
          </a:xfrm>
        </p:grpSpPr>
        <p:cxnSp>
          <p:nvCxnSpPr>
            <p:cNvPr id="1707" name="Google Shape;1707;p69"/>
            <p:cNvCxnSpPr/>
            <p:nvPr/>
          </p:nvCxnSpPr>
          <p:spPr>
            <a:xfrm>
              <a:off x="2541477" y="4361196"/>
              <a:ext cx="342850" cy="0"/>
            </a:xfrm>
            <a:prstGeom prst="straightConnector1">
              <a:avLst/>
            </a:prstGeom>
            <a:noFill/>
            <a:ln w="57150" cap="flat" cmpd="sng">
              <a:solidFill>
                <a:schemeClr val="accent3"/>
              </a:solidFill>
              <a:prstDash val="solid"/>
              <a:round/>
              <a:headEnd type="none" w="sm" len="sm"/>
              <a:tailEnd type="none" w="sm" len="sm"/>
            </a:ln>
          </p:spPr>
        </p:cxnSp>
        <p:sp>
          <p:nvSpPr>
            <p:cNvPr id="1708" name="Google Shape;1708;p69"/>
            <p:cNvSpPr/>
            <p:nvPr/>
          </p:nvSpPr>
          <p:spPr>
            <a:xfrm>
              <a:off x="2793045" y="4181196"/>
              <a:ext cx="360000" cy="360000"/>
            </a:xfrm>
            <a:prstGeom prst="ellipse">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1709" name="Google Shape;1709;p69"/>
          <p:cNvGrpSpPr/>
          <p:nvPr/>
        </p:nvGrpSpPr>
        <p:grpSpPr>
          <a:xfrm>
            <a:off x="9443960" y="2426066"/>
            <a:ext cx="610138" cy="360000"/>
            <a:chOff x="2541477" y="3134878"/>
            <a:chExt cx="610138" cy="360000"/>
          </a:xfrm>
        </p:grpSpPr>
        <p:cxnSp>
          <p:nvCxnSpPr>
            <p:cNvPr id="1710" name="Google Shape;1710;p69"/>
            <p:cNvCxnSpPr/>
            <p:nvPr/>
          </p:nvCxnSpPr>
          <p:spPr>
            <a:xfrm>
              <a:off x="2541477" y="3314878"/>
              <a:ext cx="342850" cy="0"/>
            </a:xfrm>
            <a:prstGeom prst="straightConnector1">
              <a:avLst/>
            </a:prstGeom>
            <a:noFill/>
            <a:ln w="57150" cap="flat" cmpd="sng">
              <a:solidFill>
                <a:srgbClr val="AD2D67"/>
              </a:solidFill>
              <a:prstDash val="solid"/>
              <a:round/>
              <a:headEnd type="none" w="sm" len="sm"/>
              <a:tailEnd type="none" w="sm" len="sm"/>
            </a:ln>
          </p:spPr>
        </p:cxnSp>
        <p:sp>
          <p:nvSpPr>
            <p:cNvPr id="1711" name="Google Shape;1711;p69"/>
            <p:cNvSpPr/>
            <p:nvPr/>
          </p:nvSpPr>
          <p:spPr>
            <a:xfrm>
              <a:off x="2791615" y="3134878"/>
              <a:ext cx="360000" cy="360000"/>
            </a:xfrm>
            <a:prstGeom prst="ellipse">
              <a:avLst/>
            </a:prstGeom>
            <a:solidFill>
              <a:srgbClr val="AD2D67"/>
            </a:solidFill>
            <a:ln w="25400" cap="flat" cmpd="sng">
              <a:solidFill>
                <a:srgbClr val="AD2D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1712" name="Google Shape;1712;p69"/>
          <p:cNvGrpSpPr/>
          <p:nvPr/>
        </p:nvGrpSpPr>
        <p:grpSpPr>
          <a:xfrm>
            <a:off x="9443960" y="3472384"/>
            <a:ext cx="611568" cy="360000"/>
            <a:chOff x="2541477" y="4181196"/>
            <a:chExt cx="611568" cy="360000"/>
          </a:xfrm>
        </p:grpSpPr>
        <p:cxnSp>
          <p:nvCxnSpPr>
            <p:cNvPr id="1713" name="Google Shape;1713;p69"/>
            <p:cNvCxnSpPr/>
            <p:nvPr/>
          </p:nvCxnSpPr>
          <p:spPr>
            <a:xfrm>
              <a:off x="2541477" y="4361196"/>
              <a:ext cx="342850" cy="0"/>
            </a:xfrm>
            <a:prstGeom prst="straightConnector1">
              <a:avLst/>
            </a:prstGeom>
            <a:noFill/>
            <a:ln w="57150" cap="flat" cmpd="sng">
              <a:solidFill>
                <a:srgbClr val="AD2D67"/>
              </a:solidFill>
              <a:prstDash val="solid"/>
              <a:round/>
              <a:headEnd type="none" w="sm" len="sm"/>
              <a:tailEnd type="none" w="sm" len="sm"/>
            </a:ln>
          </p:spPr>
        </p:cxnSp>
        <p:sp>
          <p:nvSpPr>
            <p:cNvPr id="1714" name="Google Shape;1714;p69"/>
            <p:cNvSpPr/>
            <p:nvPr/>
          </p:nvSpPr>
          <p:spPr>
            <a:xfrm>
              <a:off x="2793045" y="4181196"/>
              <a:ext cx="360000" cy="360000"/>
            </a:xfrm>
            <a:prstGeom prst="ellipse">
              <a:avLst/>
            </a:prstGeom>
            <a:solidFill>
              <a:srgbClr val="AD2D67"/>
            </a:solidFill>
            <a:ln w="25400" cap="flat" cmpd="sng">
              <a:solidFill>
                <a:srgbClr val="AD2D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1717" name="Google Shape;1717;p69"/>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67"/>
              <a:buFont typeface="Arial"/>
              <a:buNone/>
            </a:pPr>
            <a:fld id="{00000000-1234-1234-1234-123412341234}" type="slidenum">
              <a:rPr lang="en-US" sz="900" b="0" i="0" u="none" strike="noStrike" cap="none">
                <a:solidFill>
                  <a:schemeClr val="dk2"/>
                </a:solidFill>
                <a:latin typeface="Arial"/>
                <a:ea typeface="Arial"/>
                <a:cs typeface="Arial"/>
                <a:sym typeface="Arial"/>
              </a:rPr>
              <a:t>4</a:t>
            </a:fld>
            <a:endParaRPr sz="900" b="0" i="0" u="none" strike="noStrike" cap="none">
              <a:solidFill>
                <a:schemeClr val="dk2"/>
              </a:solidFill>
              <a:latin typeface="Arial"/>
              <a:ea typeface="Arial"/>
              <a:cs typeface="Arial"/>
              <a:sym typeface="Arial"/>
            </a:endParaRPr>
          </a:p>
        </p:txBody>
      </p:sp>
      <p:sp>
        <p:nvSpPr>
          <p:cNvPr id="1718" name="Google Shape;1718;p6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719" name="Google Shape;1719;p6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2" name="Google Shape;473;p18">
            <a:extLst>
              <a:ext uri="{FF2B5EF4-FFF2-40B4-BE49-F238E27FC236}">
                <a16:creationId xmlns:a16="http://schemas.microsoft.com/office/drawing/2014/main" id="{B28A76EA-1CD4-0B7C-8813-94D4702CEDB9}"/>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rPr>
              <a:t>4</a:t>
            </a:r>
            <a:endParaRPr sz="1400" b="0" i="0" u="none" strike="noStrike" cap="none" dirty="0">
              <a:solidFill>
                <a:srgbClr val="000000"/>
              </a:solidFill>
              <a:ea typeface="Arial"/>
              <a:cs typeface="Arial"/>
              <a:sym typeface="Arial"/>
            </a:endParaRPr>
          </a:p>
        </p:txBody>
      </p:sp>
      <p:sp>
        <p:nvSpPr>
          <p:cNvPr id="3" name="Google Shape;474;p18">
            <a:extLst>
              <a:ext uri="{FF2B5EF4-FFF2-40B4-BE49-F238E27FC236}">
                <a16:creationId xmlns:a16="http://schemas.microsoft.com/office/drawing/2014/main" id="{3EEBC131-8674-46B5-E79D-A4FF4E4BF95A}"/>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ea typeface="Arial"/>
                <a:cs typeface="Arial"/>
                <a:sym typeface="Arial"/>
              </a:rPr>
              <a:t>THE WOMEN ENTREPRENEURS FINANCE CODE</a:t>
            </a:r>
            <a:endParaRPr sz="1400" b="0" i="0" u="none" strike="noStrike" cap="none" dirty="0">
              <a:solidFill>
                <a:srgbClr val="000000"/>
              </a:solidFill>
              <a:ea typeface="Arial"/>
              <a:cs typeface="Arial"/>
              <a:sym typeface="Arial"/>
            </a:endParaRPr>
          </a:p>
        </p:txBody>
      </p:sp>
      <p:cxnSp>
        <p:nvCxnSpPr>
          <p:cNvPr id="4" name="Google Shape;475;p18">
            <a:extLst>
              <a:ext uri="{FF2B5EF4-FFF2-40B4-BE49-F238E27FC236}">
                <a16:creationId xmlns:a16="http://schemas.microsoft.com/office/drawing/2014/main" id="{85C8CABD-0F8D-F7FD-C214-F95CF88F9D2A}"/>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6" name="Footer Placeholder 2">
            <a:extLst>
              <a:ext uri="{FF2B5EF4-FFF2-40B4-BE49-F238E27FC236}">
                <a16:creationId xmlns:a16="http://schemas.microsoft.com/office/drawing/2014/main" id="{146B100A-34D4-16C7-167D-EC23C1FF908F}"/>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for WE-FI by the Financial Alliance for Women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08"/>
        <p:cNvGrpSpPr/>
        <p:nvPr/>
      </p:nvGrpSpPr>
      <p:grpSpPr>
        <a:xfrm>
          <a:off x="0" y="0"/>
          <a:ext cx="0" cy="0"/>
          <a:chOff x="0" y="0"/>
          <a:chExt cx="0" cy="0"/>
        </a:xfrm>
      </p:grpSpPr>
      <p:grpSp>
        <p:nvGrpSpPr>
          <p:cNvPr id="3509" name="Google Shape;3509;g2e2144c5c40_1_514"/>
          <p:cNvGrpSpPr/>
          <p:nvPr/>
        </p:nvGrpSpPr>
        <p:grpSpPr>
          <a:xfrm>
            <a:off x="8852230" y="0"/>
            <a:ext cx="3317468" cy="6742002"/>
            <a:chOff x="8852230" y="0"/>
            <a:chExt cx="3317468" cy="6742002"/>
          </a:xfrm>
        </p:grpSpPr>
        <p:sp>
          <p:nvSpPr>
            <p:cNvPr id="3510" name="Google Shape;3510;g2e2144c5c40_1_514"/>
            <p:cNvSpPr/>
            <p:nvPr/>
          </p:nvSpPr>
          <p:spPr>
            <a:xfrm>
              <a:off x="8852230" y="0"/>
              <a:ext cx="3317468" cy="6742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11" name="Google Shape;3511;g2e2144c5c40_1_514"/>
            <p:cNvSpPr txBox="1"/>
            <p:nvPr/>
          </p:nvSpPr>
          <p:spPr>
            <a:xfrm>
              <a:off x="9201399" y="392971"/>
              <a:ext cx="241662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Black"/>
                <a:buNone/>
              </a:pPr>
              <a:r>
                <a:rPr lang="en-US" sz="2000" b="1" i="0" u="none" strike="noStrike" cap="none">
                  <a:solidFill>
                    <a:schemeClr val="lt1"/>
                  </a:solidFill>
                  <a:latin typeface="Arial Black"/>
                  <a:ea typeface="Arial Black"/>
                  <a:cs typeface="Arial Black"/>
                  <a:sym typeface="Arial Black"/>
                </a:rPr>
                <a:t>Key considerations</a:t>
              </a:r>
              <a:endParaRPr sz="1400" b="0" i="0" u="none" strike="noStrike" cap="none">
                <a:solidFill>
                  <a:srgbClr val="000000"/>
                </a:solidFill>
                <a:latin typeface="Arial"/>
                <a:ea typeface="Arial"/>
                <a:cs typeface="Arial"/>
                <a:sym typeface="Arial"/>
              </a:endParaRPr>
            </a:p>
          </p:txBody>
        </p:sp>
        <p:pic>
          <p:nvPicPr>
            <p:cNvPr id="3512" name="Google Shape;3512;g2e2144c5c40_1_514" descr="Lights On with solid fill"/>
            <p:cNvPicPr preferRelativeResize="0"/>
            <p:nvPr/>
          </p:nvPicPr>
          <p:blipFill rotWithShape="1">
            <a:blip r:embed="rId3">
              <a:alphaModFix/>
            </a:blip>
            <a:srcRect/>
            <a:stretch/>
          </p:blipFill>
          <p:spPr>
            <a:xfrm>
              <a:off x="11287983" y="298146"/>
              <a:ext cx="743617" cy="743617"/>
            </a:xfrm>
            <a:prstGeom prst="rect">
              <a:avLst/>
            </a:prstGeom>
            <a:noFill/>
            <a:ln>
              <a:noFill/>
            </a:ln>
          </p:spPr>
        </p:pic>
      </p:grpSp>
      <p:sp>
        <p:nvSpPr>
          <p:cNvPr id="3515" name="Google Shape;3515;g2e2144c5c40_1_514"/>
          <p:cNvSpPr txBox="1"/>
          <p:nvPr/>
        </p:nvSpPr>
        <p:spPr>
          <a:xfrm>
            <a:off x="8890000" y="1272590"/>
            <a:ext cx="3141600" cy="18933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Focus on sex-disaggregated data availability and flow between the data providers and data aggregators.</a:t>
            </a:r>
            <a:endParaRPr sz="1600" b="0"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Assess where gender data gaps are (collection, quality, availability, usage). </a:t>
            </a:r>
            <a:endParaRPr sz="1600" b="0" i="0" u="none" strike="noStrike" cap="none">
              <a:solidFill>
                <a:schemeClr val="lt1"/>
              </a:solidFill>
              <a:latin typeface="Arial"/>
              <a:ea typeface="Arial"/>
              <a:cs typeface="Arial"/>
              <a:sym typeface="Arial"/>
            </a:endParaRPr>
          </a:p>
        </p:txBody>
      </p:sp>
      <p:grpSp>
        <p:nvGrpSpPr>
          <p:cNvPr id="3516" name="Google Shape;3516;g2e2144c5c40_1_514"/>
          <p:cNvGrpSpPr/>
          <p:nvPr/>
        </p:nvGrpSpPr>
        <p:grpSpPr>
          <a:xfrm>
            <a:off x="1703939" y="2683714"/>
            <a:ext cx="1723843" cy="463500"/>
            <a:chOff x="2716862" y="1391736"/>
            <a:chExt cx="1723843" cy="463500"/>
          </a:xfrm>
        </p:grpSpPr>
        <p:cxnSp>
          <p:nvCxnSpPr>
            <p:cNvPr id="3517" name="Google Shape;3517;g2e2144c5c40_1_514"/>
            <p:cNvCxnSpPr/>
            <p:nvPr/>
          </p:nvCxnSpPr>
          <p:spPr>
            <a:xfrm>
              <a:off x="2716862" y="1643810"/>
              <a:ext cx="1284900" cy="0"/>
            </a:xfrm>
            <a:prstGeom prst="straightConnector1">
              <a:avLst/>
            </a:prstGeom>
            <a:noFill/>
            <a:ln w="28575" cap="flat" cmpd="sng">
              <a:solidFill>
                <a:schemeClr val="accent1"/>
              </a:solidFill>
              <a:prstDash val="solid"/>
              <a:round/>
              <a:headEnd type="none" w="sm" len="sm"/>
              <a:tailEnd type="none" w="sm" len="sm"/>
            </a:ln>
          </p:spPr>
        </p:cxnSp>
        <p:sp>
          <p:nvSpPr>
            <p:cNvPr id="3518" name="Google Shape;3518;g2e2144c5c40_1_514"/>
            <p:cNvSpPr/>
            <p:nvPr/>
          </p:nvSpPr>
          <p:spPr>
            <a:xfrm>
              <a:off x="3988005" y="1391736"/>
              <a:ext cx="452700" cy="463500"/>
            </a:xfrm>
            <a:prstGeom prst="heptagon">
              <a:avLst>
                <a:gd name="hf" fmla="val 102572"/>
                <a:gd name="vf" fmla="val 10521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grpSp>
      <p:grpSp>
        <p:nvGrpSpPr>
          <p:cNvPr id="3519" name="Google Shape;3519;g2e2144c5c40_1_514"/>
          <p:cNvGrpSpPr/>
          <p:nvPr/>
        </p:nvGrpSpPr>
        <p:grpSpPr>
          <a:xfrm>
            <a:off x="1703939" y="3627155"/>
            <a:ext cx="1723843" cy="463500"/>
            <a:chOff x="2716862" y="1493336"/>
            <a:chExt cx="1723843" cy="463500"/>
          </a:xfrm>
        </p:grpSpPr>
        <p:cxnSp>
          <p:nvCxnSpPr>
            <p:cNvPr id="3520" name="Google Shape;3520;g2e2144c5c40_1_514"/>
            <p:cNvCxnSpPr/>
            <p:nvPr/>
          </p:nvCxnSpPr>
          <p:spPr>
            <a:xfrm>
              <a:off x="2716862" y="1745410"/>
              <a:ext cx="1284900" cy="0"/>
            </a:xfrm>
            <a:prstGeom prst="straightConnector1">
              <a:avLst/>
            </a:prstGeom>
            <a:noFill/>
            <a:ln w="28575" cap="flat" cmpd="sng">
              <a:solidFill>
                <a:schemeClr val="accent1"/>
              </a:solidFill>
              <a:prstDash val="solid"/>
              <a:round/>
              <a:headEnd type="none" w="sm" len="sm"/>
              <a:tailEnd type="none" w="sm" len="sm"/>
            </a:ln>
          </p:spPr>
        </p:cxnSp>
        <p:sp>
          <p:nvSpPr>
            <p:cNvPr id="3521" name="Google Shape;3521;g2e2144c5c40_1_514"/>
            <p:cNvSpPr/>
            <p:nvPr/>
          </p:nvSpPr>
          <p:spPr>
            <a:xfrm>
              <a:off x="3988005" y="1493336"/>
              <a:ext cx="452700" cy="463500"/>
            </a:xfrm>
            <a:prstGeom prst="heptagon">
              <a:avLst>
                <a:gd name="hf" fmla="val 102572"/>
                <a:gd name="vf" fmla="val 10521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grpSp>
      <p:grpSp>
        <p:nvGrpSpPr>
          <p:cNvPr id="3522" name="Google Shape;3522;g2e2144c5c40_1_514"/>
          <p:cNvGrpSpPr/>
          <p:nvPr/>
        </p:nvGrpSpPr>
        <p:grpSpPr>
          <a:xfrm>
            <a:off x="1703939" y="4459425"/>
            <a:ext cx="1723843" cy="463500"/>
            <a:chOff x="2716862" y="1594936"/>
            <a:chExt cx="1723843" cy="463500"/>
          </a:xfrm>
        </p:grpSpPr>
        <p:cxnSp>
          <p:nvCxnSpPr>
            <p:cNvPr id="3523" name="Google Shape;3523;g2e2144c5c40_1_514"/>
            <p:cNvCxnSpPr/>
            <p:nvPr/>
          </p:nvCxnSpPr>
          <p:spPr>
            <a:xfrm>
              <a:off x="2716862" y="1847010"/>
              <a:ext cx="1284900" cy="0"/>
            </a:xfrm>
            <a:prstGeom prst="straightConnector1">
              <a:avLst/>
            </a:prstGeom>
            <a:noFill/>
            <a:ln w="28575" cap="flat" cmpd="sng">
              <a:solidFill>
                <a:schemeClr val="accent1"/>
              </a:solidFill>
              <a:prstDash val="solid"/>
              <a:round/>
              <a:headEnd type="none" w="sm" len="sm"/>
              <a:tailEnd type="none" w="sm" len="sm"/>
            </a:ln>
          </p:spPr>
        </p:cxnSp>
        <p:sp>
          <p:nvSpPr>
            <p:cNvPr id="3524" name="Google Shape;3524;g2e2144c5c40_1_514"/>
            <p:cNvSpPr/>
            <p:nvPr/>
          </p:nvSpPr>
          <p:spPr>
            <a:xfrm>
              <a:off x="3988005" y="1594936"/>
              <a:ext cx="452700" cy="463500"/>
            </a:xfrm>
            <a:prstGeom prst="heptagon">
              <a:avLst>
                <a:gd name="hf" fmla="val 102572"/>
                <a:gd name="vf" fmla="val 10521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grpSp>
      <p:sp>
        <p:nvSpPr>
          <p:cNvPr id="3525" name="Google Shape;3525;g2e2144c5c40_1_514"/>
          <p:cNvSpPr txBox="1"/>
          <p:nvPr/>
        </p:nvSpPr>
        <p:spPr>
          <a:xfrm>
            <a:off x="3475624" y="2614125"/>
            <a:ext cx="54396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Secondary data analysis and interviews with local experts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300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WMSME market survey (primary research)</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WMSME market diagnostic report</a:t>
            </a:r>
            <a:endParaRPr sz="1400" b="0" i="0" u="none" strike="noStrike" cap="none">
              <a:solidFill>
                <a:srgbClr val="000000"/>
              </a:solidFill>
              <a:latin typeface="Arial"/>
              <a:ea typeface="Arial"/>
              <a:cs typeface="Arial"/>
              <a:sym typeface="Arial"/>
            </a:endParaRPr>
          </a:p>
        </p:txBody>
      </p:sp>
      <p:grpSp>
        <p:nvGrpSpPr>
          <p:cNvPr id="3526" name="Google Shape;3526;g2e2144c5c40_1_514"/>
          <p:cNvGrpSpPr/>
          <p:nvPr/>
        </p:nvGrpSpPr>
        <p:grpSpPr>
          <a:xfrm>
            <a:off x="586260" y="2430124"/>
            <a:ext cx="1971964" cy="2640167"/>
            <a:chOff x="180531" y="4293693"/>
            <a:chExt cx="1971964" cy="2640167"/>
          </a:xfrm>
        </p:grpSpPr>
        <p:sp>
          <p:nvSpPr>
            <p:cNvPr id="3527" name="Google Shape;3527;g2e2144c5c40_1_514"/>
            <p:cNvSpPr/>
            <p:nvPr/>
          </p:nvSpPr>
          <p:spPr>
            <a:xfrm>
              <a:off x="263503" y="4293693"/>
              <a:ext cx="1888992" cy="2640167"/>
            </a:xfrm>
            <a:prstGeom prst="can">
              <a:avLst>
                <a:gd name="adj" fmla="val 834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3528" name="Google Shape;3528;g2e2144c5c40_1_514"/>
            <p:cNvSpPr/>
            <p:nvPr/>
          </p:nvSpPr>
          <p:spPr>
            <a:xfrm>
              <a:off x="180531" y="5543525"/>
              <a:ext cx="1969161" cy="50248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13030"/>
                </a:buClr>
                <a:buSzPts val="1200"/>
                <a:buFont typeface="Arial"/>
                <a:buNone/>
              </a:pPr>
              <a:r>
                <a:rPr lang="en-US" sz="2800" b="1" i="0" u="none" strike="noStrike" cap="none">
                  <a:solidFill>
                    <a:srgbClr val="FFFFFF"/>
                  </a:solidFill>
                  <a:latin typeface="Arial"/>
                  <a:ea typeface="Arial"/>
                  <a:cs typeface="Arial"/>
                  <a:sym typeface="Arial"/>
                </a:rPr>
                <a:t>Diagnose</a:t>
              </a:r>
              <a:endParaRPr sz="1800" b="1" i="0" u="none" strike="noStrike" cap="none">
                <a:solidFill>
                  <a:srgbClr val="FFFFFF"/>
                </a:solidFill>
                <a:latin typeface="Arial"/>
                <a:ea typeface="Arial"/>
                <a:cs typeface="Arial"/>
                <a:sym typeface="Arial"/>
              </a:endParaRPr>
            </a:p>
          </p:txBody>
        </p:sp>
      </p:grpSp>
      <p:sp>
        <p:nvSpPr>
          <p:cNvPr id="3529" name="Google Shape;3529;g2e2144c5c40_1_514"/>
          <p:cNvSpPr txBox="1"/>
          <p:nvPr/>
        </p:nvSpPr>
        <p:spPr>
          <a:xfrm>
            <a:off x="823892" y="2824875"/>
            <a:ext cx="1440956"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8000"/>
              <a:buFont typeface="Helvetica Neue"/>
              <a:buNone/>
            </a:pPr>
            <a:r>
              <a:rPr lang="en-US" sz="6000" b="1" i="0" u="none" strike="noStrike" cap="none">
                <a:solidFill>
                  <a:srgbClr val="FFFFFF"/>
                </a:solidFill>
                <a:latin typeface="Helvetica Neue"/>
                <a:ea typeface="Helvetica Neue"/>
                <a:cs typeface="Helvetica Neue"/>
                <a:sym typeface="Helvetica Neue"/>
              </a:rPr>
              <a:t>1</a:t>
            </a:r>
            <a:endParaRPr sz="6000" b="0" i="0" u="none" strike="noStrike" cap="none">
              <a:solidFill>
                <a:srgbClr val="000000"/>
              </a:solidFill>
              <a:latin typeface="Arial"/>
              <a:ea typeface="Arial"/>
              <a:cs typeface="Arial"/>
              <a:sym typeface="Arial"/>
            </a:endParaRPr>
          </a:p>
        </p:txBody>
      </p:sp>
      <p:sp>
        <p:nvSpPr>
          <p:cNvPr id="3530" name="Google Shape;3530;g2e2144c5c40_1_514"/>
          <p:cNvSpPr txBox="1"/>
          <p:nvPr/>
        </p:nvSpPr>
        <p:spPr>
          <a:xfrm>
            <a:off x="2813839" y="1719082"/>
            <a:ext cx="581332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Helvetica Neue"/>
              <a:buNone/>
            </a:pPr>
            <a:r>
              <a:rPr lang="en-US" sz="2400" b="1" i="0" u="none" strike="noStrike" cap="none">
                <a:solidFill>
                  <a:schemeClr val="accent1"/>
                </a:solidFill>
                <a:latin typeface="Helvetica Neue"/>
                <a:ea typeface="Helvetica Neue"/>
                <a:cs typeface="Helvetica Neue"/>
                <a:sym typeface="Helvetica Neue"/>
              </a:rPr>
              <a:t>WSME data ecosystem diagnostic</a:t>
            </a:r>
            <a:endParaRPr sz="1400" b="0" i="0" u="none" strike="noStrike" cap="none">
              <a:solidFill>
                <a:schemeClr val="accent1"/>
              </a:solidFill>
              <a:latin typeface="Arial"/>
              <a:ea typeface="Arial"/>
              <a:cs typeface="Arial"/>
              <a:sym typeface="Arial"/>
            </a:endParaRPr>
          </a:p>
        </p:txBody>
      </p:sp>
      <p:sp>
        <p:nvSpPr>
          <p:cNvPr id="3533" name="Google Shape;3533;g2e2144c5c40_1_514"/>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solidFill>
                  <a:schemeClr val="dk2"/>
                </a:solidFill>
              </a:rPr>
              <a:t>5</a:t>
            </a:fld>
            <a:endParaRPr dirty="0">
              <a:solidFill>
                <a:schemeClr val="dk2"/>
              </a:solidFill>
            </a:endParaRPr>
          </a:p>
        </p:txBody>
      </p:sp>
      <p:sp>
        <p:nvSpPr>
          <p:cNvPr id="2" name="Google Shape;1681;p69">
            <a:extLst>
              <a:ext uri="{FF2B5EF4-FFF2-40B4-BE49-F238E27FC236}">
                <a16:creationId xmlns:a16="http://schemas.microsoft.com/office/drawing/2014/main" id="{F1BC5F1D-3EB1-E23A-6408-EE1AD5B9244E}"/>
              </a:ext>
            </a:extLst>
          </p:cNvPr>
          <p:cNvSpPr txBox="1"/>
          <p:nvPr/>
        </p:nvSpPr>
        <p:spPr>
          <a:xfrm>
            <a:off x="538039" y="675911"/>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2400"/>
              <a:buFont typeface="Arial Black"/>
              <a:buNone/>
            </a:pPr>
            <a:endParaRPr sz="2400" b="1" i="0" u="none" strike="noStrike" cap="none">
              <a:solidFill>
                <a:srgbClr val="AD2D67"/>
              </a:solidFill>
              <a:latin typeface="Arial Black"/>
              <a:ea typeface="Arial Black"/>
              <a:cs typeface="Arial Black"/>
              <a:sym typeface="Arial Black"/>
            </a:endParaRPr>
          </a:p>
        </p:txBody>
      </p:sp>
      <p:sp>
        <p:nvSpPr>
          <p:cNvPr id="3" name="Google Shape;1682;p69">
            <a:extLst>
              <a:ext uri="{FF2B5EF4-FFF2-40B4-BE49-F238E27FC236}">
                <a16:creationId xmlns:a16="http://schemas.microsoft.com/office/drawing/2014/main" id="{2F8CD0CE-770B-9C1C-A51C-ED45B30EEFE3}"/>
              </a:ext>
            </a:extLst>
          </p:cNvPr>
          <p:cNvSpPr txBox="1"/>
          <p:nvPr/>
        </p:nvSpPr>
        <p:spPr>
          <a:xfrm>
            <a:off x="611878" y="690622"/>
            <a:ext cx="9890749" cy="46166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1600"/>
              <a:buFont typeface="Arial"/>
              <a:buNone/>
            </a:pPr>
            <a:r>
              <a:rPr lang="en-US" sz="2400" b="1" i="0" u="none" strike="noStrike" cap="none" dirty="0">
                <a:solidFill>
                  <a:schemeClr val="accent2"/>
                </a:solidFill>
                <a:latin typeface="Arial"/>
                <a:ea typeface="Arial"/>
                <a:cs typeface="Arial"/>
                <a:sym typeface="Arial"/>
              </a:rPr>
              <a:t>WMSME Data Journey</a:t>
            </a:r>
            <a:endParaRPr lang="en-US" sz="2800" b="1" i="0" u="none" strike="noStrike" cap="none" dirty="0">
              <a:solidFill>
                <a:schemeClr val="accent2"/>
              </a:solidFill>
              <a:latin typeface="Arial"/>
              <a:ea typeface="Arial"/>
              <a:cs typeface="Arial"/>
              <a:sym typeface="Arial"/>
            </a:endParaRPr>
          </a:p>
        </p:txBody>
      </p:sp>
      <p:sp>
        <p:nvSpPr>
          <p:cNvPr id="4" name="Google Shape;473;p18">
            <a:extLst>
              <a:ext uri="{FF2B5EF4-FFF2-40B4-BE49-F238E27FC236}">
                <a16:creationId xmlns:a16="http://schemas.microsoft.com/office/drawing/2014/main" id="{61CCCDF7-D3C3-4B8F-8C0A-929F47D9501E}"/>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rPr>
              <a:t>4</a:t>
            </a:r>
            <a:endParaRPr sz="1400" b="0" i="0" u="none" strike="noStrike" cap="none" dirty="0">
              <a:solidFill>
                <a:srgbClr val="000000"/>
              </a:solidFill>
              <a:ea typeface="Arial"/>
              <a:cs typeface="Arial"/>
              <a:sym typeface="Arial"/>
            </a:endParaRPr>
          </a:p>
        </p:txBody>
      </p:sp>
      <p:sp>
        <p:nvSpPr>
          <p:cNvPr id="5" name="Google Shape;474;p18">
            <a:extLst>
              <a:ext uri="{FF2B5EF4-FFF2-40B4-BE49-F238E27FC236}">
                <a16:creationId xmlns:a16="http://schemas.microsoft.com/office/drawing/2014/main" id="{A0E2F399-41B0-0E68-6EDB-3C9E2AA3E28A}"/>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ea typeface="Arial"/>
                <a:cs typeface="Arial"/>
                <a:sym typeface="Arial"/>
              </a:rPr>
              <a:t>THE WOMEN ENTREPRENEURS FINANCE CODE</a:t>
            </a:r>
            <a:endParaRPr sz="1400" b="0" i="0" u="none" strike="noStrike" cap="none" dirty="0">
              <a:solidFill>
                <a:srgbClr val="000000"/>
              </a:solidFill>
              <a:ea typeface="Arial"/>
              <a:cs typeface="Arial"/>
              <a:sym typeface="Arial"/>
            </a:endParaRPr>
          </a:p>
        </p:txBody>
      </p:sp>
      <p:cxnSp>
        <p:nvCxnSpPr>
          <p:cNvPr id="6" name="Google Shape;475;p18">
            <a:extLst>
              <a:ext uri="{FF2B5EF4-FFF2-40B4-BE49-F238E27FC236}">
                <a16:creationId xmlns:a16="http://schemas.microsoft.com/office/drawing/2014/main" id="{0AA24187-4296-F2F2-3674-619F83C35F9D}"/>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7" name="Footer Placeholder 2">
            <a:extLst>
              <a:ext uri="{FF2B5EF4-FFF2-40B4-BE49-F238E27FC236}">
                <a16:creationId xmlns:a16="http://schemas.microsoft.com/office/drawing/2014/main" id="{8FCE8E74-3BD8-F4AC-9A2F-38866B84BA03}"/>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for WE-FI by the Financial Alliance for Women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5788C-A6D0-E3F0-66F8-FC119C6C7D93}"/>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401B0A2-6A9E-F036-DD02-1F11148060B8}"/>
              </a:ext>
            </a:extLst>
          </p:cNvPr>
          <p:cNvSpPr/>
          <p:nvPr/>
        </p:nvSpPr>
        <p:spPr>
          <a:xfrm>
            <a:off x="3157669" y="1285646"/>
            <a:ext cx="5556174" cy="3028770"/>
          </a:xfrm>
          <a:prstGeom prst="roundRect">
            <a:avLst>
              <a:gd name="adj" fmla="val 7610"/>
            </a:avLst>
          </a:prstGeom>
          <a:solidFill>
            <a:schemeClr val="accent1">
              <a:alpha val="30980"/>
            </a:schemeClr>
          </a:solidFill>
          <a:ln>
            <a:solidFill>
              <a:srgbClr val="9B2068"/>
            </a:solidFill>
          </a:ln>
        </p:spPr>
        <p:style>
          <a:lnRef idx="2">
            <a:schemeClr val="accent2">
              <a:shade val="15000"/>
            </a:schemeClr>
          </a:lnRef>
          <a:fillRef idx="1">
            <a:schemeClr val="accent2"/>
          </a:fillRef>
          <a:effectRef idx="0">
            <a:schemeClr val="accent2"/>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ea typeface="+mn-ea"/>
                <a:cs typeface="+mn-cs"/>
              </a:rPr>
              <a:t>FSPs/data providers </a:t>
            </a:r>
          </a:p>
        </p:txBody>
      </p:sp>
      <p:sp>
        <p:nvSpPr>
          <p:cNvPr id="5" name="Rectangle: Rounded Corners 4">
            <a:extLst>
              <a:ext uri="{FF2B5EF4-FFF2-40B4-BE49-F238E27FC236}">
                <a16:creationId xmlns:a16="http://schemas.microsoft.com/office/drawing/2014/main" id="{43C95B99-90E7-9937-F923-0C3CC1EC3FBB}"/>
              </a:ext>
            </a:extLst>
          </p:cNvPr>
          <p:cNvSpPr/>
          <p:nvPr/>
        </p:nvSpPr>
        <p:spPr>
          <a:xfrm>
            <a:off x="596523" y="1285646"/>
            <a:ext cx="2479234" cy="3028770"/>
          </a:xfrm>
          <a:prstGeom prst="roundRect">
            <a:avLst>
              <a:gd name="adj" fmla="val 8553"/>
            </a:avLst>
          </a:prstGeom>
          <a:solidFill>
            <a:schemeClr val="accent2">
              <a:alpha val="50196"/>
            </a:schemeClr>
          </a:solidFill>
          <a:ln>
            <a:solidFill>
              <a:srgbClr val="EB7A7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mn-ea"/>
                <a:cs typeface="+mn-cs"/>
              </a:rPr>
              <a:t>Regulators, main aggregators</a:t>
            </a:r>
          </a:p>
        </p:txBody>
      </p:sp>
      <p:sp>
        <p:nvSpPr>
          <p:cNvPr id="29" name="Google Shape;3575;g2e2144c5c40_1_539">
            <a:extLst>
              <a:ext uri="{FF2B5EF4-FFF2-40B4-BE49-F238E27FC236}">
                <a16:creationId xmlns:a16="http://schemas.microsoft.com/office/drawing/2014/main" id="{775AF2EC-8D1C-0621-3250-90BBE8B95A8D}"/>
              </a:ext>
            </a:extLst>
          </p:cNvPr>
          <p:cNvSpPr/>
          <p:nvPr/>
        </p:nvSpPr>
        <p:spPr>
          <a:xfrm>
            <a:off x="6247670" y="2065833"/>
            <a:ext cx="1348867" cy="457200"/>
          </a:xfrm>
          <a:prstGeom prst="roundRect">
            <a:avLst>
              <a:gd name="adj" fmla="val 16667"/>
            </a:avLst>
          </a:prstGeom>
          <a:solidFill>
            <a:srgbClr val="0F2341"/>
          </a:solid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
                <a:srgbClr val="272A2C"/>
              </a:buClr>
              <a:buSzPts val="1400"/>
              <a:buFontTx/>
              <a:buNone/>
              <a:tabLst/>
              <a:defRPr/>
            </a:pPr>
            <a:r>
              <a:rPr kumimoji="0" lang="en-US" sz="1200" b="0" i="0" u="none" strike="noStrike" kern="1200" cap="none" spc="0" normalizeH="0" baseline="0" noProof="0" dirty="0" err="1">
                <a:ln>
                  <a:noFill/>
                </a:ln>
                <a:solidFill>
                  <a:prstClr val="white"/>
                </a:solidFill>
                <a:effectLst/>
                <a:uLnTx/>
                <a:uFillTx/>
                <a:latin typeface="Arial"/>
                <a:ea typeface="+mn-ea"/>
                <a:cs typeface="Arial"/>
                <a:sym typeface="Arial"/>
              </a:rPr>
              <a:t>CrediInfo</a:t>
            </a:r>
            <a:r>
              <a:rPr kumimoji="0" lang="en-US" sz="1200" b="0" i="0" u="none" strike="noStrike" kern="1200" cap="none" spc="0" normalizeH="0" baseline="0" noProof="0" dirty="0">
                <a:ln>
                  <a:noFill/>
                </a:ln>
                <a:solidFill>
                  <a:prstClr val="white"/>
                </a:solidFill>
                <a:effectLst/>
                <a:uLnTx/>
                <a:uFillTx/>
                <a:latin typeface="Arial"/>
                <a:ea typeface="+mn-ea"/>
                <a:cs typeface="Arial"/>
                <a:sym typeface="Arial"/>
              </a:rPr>
              <a:t> Georgia</a:t>
            </a:r>
            <a:endParaRPr kumimoji="0" sz="1200" b="0" i="0" u="none" strike="noStrike" kern="1200" cap="none" spc="0" normalizeH="0" baseline="0" noProof="0" dirty="0">
              <a:ln>
                <a:noFill/>
              </a:ln>
              <a:solidFill>
                <a:prstClr val="white"/>
              </a:solidFill>
              <a:effectLst/>
              <a:uLnTx/>
              <a:uFillTx/>
              <a:latin typeface="Arial"/>
              <a:ea typeface="+mn-ea"/>
              <a:cs typeface="Arial"/>
              <a:sym typeface="Arial"/>
            </a:endParaRPr>
          </a:p>
        </p:txBody>
      </p:sp>
      <p:sp>
        <p:nvSpPr>
          <p:cNvPr id="31" name="Google Shape;3581;g2e2144c5c40_1_539">
            <a:extLst>
              <a:ext uri="{FF2B5EF4-FFF2-40B4-BE49-F238E27FC236}">
                <a16:creationId xmlns:a16="http://schemas.microsoft.com/office/drawing/2014/main" id="{0A76FB28-63C7-43D4-D187-38C83B17AFF9}"/>
              </a:ext>
            </a:extLst>
          </p:cNvPr>
          <p:cNvSpPr/>
          <p:nvPr/>
        </p:nvSpPr>
        <p:spPr>
          <a:xfrm>
            <a:off x="6233488" y="3153736"/>
            <a:ext cx="1377231" cy="457200"/>
          </a:xfrm>
          <a:prstGeom prst="roundRect">
            <a:avLst>
              <a:gd name="adj" fmla="val 16667"/>
            </a:avLst>
          </a:prstGeom>
          <a:solidFill>
            <a:srgbClr val="0F2341"/>
          </a:solid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
                <a:srgbClr val="272A2C"/>
              </a:buClr>
              <a:buSzPts val="1400"/>
              <a:buFont typeface="Arial"/>
              <a:buNone/>
              <a:tabLst/>
              <a:defRPr/>
            </a:pPr>
            <a:r>
              <a:rPr kumimoji="0" lang="en-US" sz="1200" b="0" i="0" u="none" strike="noStrike" kern="1200" cap="none" spc="0" normalizeH="0" baseline="0" noProof="0" dirty="0">
                <a:ln>
                  <a:noFill/>
                </a:ln>
                <a:solidFill>
                  <a:prstClr val="white"/>
                </a:solidFill>
                <a:effectLst/>
                <a:uLnTx/>
                <a:uFillTx/>
                <a:latin typeface="Arial"/>
                <a:ea typeface="Arial"/>
                <a:cs typeface="Arial"/>
                <a:sym typeface="Arial"/>
              </a:rPr>
              <a:t>Revenue Service</a:t>
            </a:r>
            <a:endParaRPr kumimoji="0" sz="1200" b="0" i="0" u="none" strike="noStrike" kern="1200" cap="none" spc="0" normalizeH="0" baseline="0" noProof="0" dirty="0">
              <a:ln>
                <a:noFill/>
              </a:ln>
              <a:solidFill>
                <a:prstClr val="white"/>
              </a:solidFill>
              <a:effectLst/>
              <a:uLnTx/>
              <a:uFillTx/>
              <a:latin typeface="Arial"/>
              <a:ea typeface="Arial"/>
              <a:cs typeface="Arial"/>
              <a:sym typeface="Arial"/>
            </a:endParaRPr>
          </a:p>
        </p:txBody>
      </p:sp>
      <p:sp>
        <p:nvSpPr>
          <p:cNvPr id="39" name="Google Shape;3581;g2e2144c5c40_1_539">
            <a:extLst>
              <a:ext uri="{FF2B5EF4-FFF2-40B4-BE49-F238E27FC236}">
                <a16:creationId xmlns:a16="http://schemas.microsoft.com/office/drawing/2014/main" id="{E644ACB0-3F73-1C76-F7C7-C23A8832B661}"/>
              </a:ext>
            </a:extLst>
          </p:cNvPr>
          <p:cNvSpPr/>
          <p:nvPr/>
        </p:nvSpPr>
        <p:spPr>
          <a:xfrm>
            <a:off x="6233488" y="3854328"/>
            <a:ext cx="1377231" cy="428183"/>
          </a:xfrm>
          <a:prstGeom prst="roundRect">
            <a:avLst>
              <a:gd name="adj" fmla="val 16667"/>
            </a:avLst>
          </a:prstGeom>
          <a:solidFill>
            <a:srgbClr val="0F2341"/>
          </a:solid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
                <a:srgbClr val="272A2C"/>
              </a:buClr>
              <a:buSzPts val="1400"/>
              <a:buFont typeface="Arial"/>
              <a:buNone/>
              <a:tabLst/>
              <a:defRPr/>
            </a:pPr>
            <a:r>
              <a:rPr kumimoji="0" lang="en-US" sz="1200" b="0" i="0" u="none" strike="noStrike" kern="1200" cap="none" spc="0" normalizeH="0" baseline="0" noProof="0" dirty="0" err="1">
                <a:ln>
                  <a:noFill/>
                </a:ln>
                <a:solidFill>
                  <a:prstClr val="white"/>
                </a:solidFill>
                <a:effectLst/>
                <a:uLnTx/>
                <a:uFillTx/>
                <a:latin typeface="Arial"/>
                <a:ea typeface="Arial"/>
                <a:cs typeface="Arial"/>
                <a:sym typeface="Arial"/>
              </a:rPr>
              <a:t>Geostat</a:t>
            </a:r>
            <a:endParaRPr kumimoji="0" sz="1200" b="0" i="0" u="none" strike="noStrike" kern="1200" cap="none" spc="0" normalizeH="0" baseline="0" noProof="0" dirty="0">
              <a:ln>
                <a:noFill/>
              </a:ln>
              <a:solidFill>
                <a:prstClr val="white"/>
              </a:solidFill>
              <a:effectLst/>
              <a:uLnTx/>
              <a:uFillTx/>
              <a:latin typeface="Arial"/>
              <a:ea typeface="Arial"/>
              <a:cs typeface="Arial"/>
              <a:sym typeface="Arial"/>
            </a:endParaRPr>
          </a:p>
        </p:txBody>
      </p:sp>
      <p:cxnSp>
        <p:nvCxnSpPr>
          <p:cNvPr id="47" name="Google Shape;3569;g2e2144c5c40_1_539">
            <a:extLst>
              <a:ext uri="{FF2B5EF4-FFF2-40B4-BE49-F238E27FC236}">
                <a16:creationId xmlns:a16="http://schemas.microsoft.com/office/drawing/2014/main" id="{8844CB3A-9A6E-D303-C1D3-C5DDA30ADE54}"/>
              </a:ext>
            </a:extLst>
          </p:cNvPr>
          <p:cNvCxnSpPr>
            <a:cxnSpLocks/>
          </p:cNvCxnSpPr>
          <p:nvPr/>
        </p:nvCxnSpPr>
        <p:spPr>
          <a:xfrm flipH="1">
            <a:off x="2320601" y="2642676"/>
            <a:ext cx="1042232" cy="0"/>
          </a:xfrm>
          <a:prstGeom prst="straightConnector1">
            <a:avLst/>
          </a:prstGeom>
          <a:noFill/>
          <a:ln w="38100" cap="flat" cmpd="sng">
            <a:solidFill>
              <a:srgbClr val="EB7A71"/>
            </a:solidFill>
            <a:prstDash val="solid"/>
            <a:miter lim="800000"/>
            <a:headEnd type="none" w="sm" len="sm"/>
            <a:tailEnd type="triangle" w="med" len="med"/>
          </a:ln>
        </p:spPr>
      </p:cxnSp>
      <p:sp>
        <p:nvSpPr>
          <p:cNvPr id="70" name="Google Shape;3547;g2e2144c5c40_1_539">
            <a:extLst>
              <a:ext uri="{FF2B5EF4-FFF2-40B4-BE49-F238E27FC236}">
                <a16:creationId xmlns:a16="http://schemas.microsoft.com/office/drawing/2014/main" id="{05B19A30-95E3-08C3-F0C6-2997576F355A}"/>
              </a:ext>
            </a:extLst>
          </p:cNvPr>
          <p:cNvSpPr/>
          <p:nvPr/>
        </p:nvSpPr>
        <p:spPr>
          <a:xfrm>
            <a:off x="3407665" y="1758741"/>
            <a:ext cx="1855553" cy="2029304"/>
          </a:xfrm>
          <a:prstGeom prst="rect">
            <a:avLst/>
          </a:prstGeom>
          <a:solidFill>
            <a:srgbClr val="9B2068">
              <a:alpha val="74902"/>
            </a:srgbClr>
          </a:solidFill>
          <a:ln w="28575" cap="flat" cmpd="sng">
            <a:solidFill>
              <a:srgbClr val="9B206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1600"/>
              <a:buFont typeface="Arial"/>
              <a:buNone/>
              <a:tabLst/>
              <a:defRPr/>
            </a:pPr>
            <a:r>
              <a:rPr kumimoji="0" lang="en-US" sz="1100" b="1" i="0" u="none" strike="noStrike" kern="1200" cap="none" spc="0" normalizeH="0" baseline="0" noProof="0" dirty="0">
                <a:ln>
                  <a:noFill/>
                </a:ln>
                <a:solidFill>
                  <a:schemeClr val="bg1"/>
                </a:solidFill>
                <a:effectLst/>
                <a:uLnTx/>
                <a:uFillTx/>
                <a:latin typeface="Arial"/>
                <a:ea typeface="Arial"/>
                <a:cs typeface="Arial"/>
                <a:sym typeface="Arial"/>
              </a:rPr>
              <a:t>NBG-regulated</a:t>
            </a:r>
            <a:endParaRPr kumimoji="0" sz="1050" b="1" i="0" u="none" strike="noStrike" kern="1200" cap="none" spc="0" normalizeH="0" baseline="0" noProof="0" dirty="0">
              <a:ln>
                <a:noFill/>
              </a:ln>
              <a:solidFill>
                <a:schemeClr val="bg1"/>
              </a:solidFill>
              <a:effectLst/>
              <a:uLnTx/>
              <a:uFillTx/>
              <a:latin typeface="Arial"/>
              <a:ea typeface="Arial"/>
              <a:cs typeface="Arial"/>
              <a:sym typeface="Arial"/>
            </a:endParaRPr>
          </a:p>
        </p:txBody>
      </p:sp>
      <p:sp>
        <p:nvSpPr>
          <p:cNvPr id="71" name="Google Shape;3556;g2e2144c5c40_1_539">
            <a:extLst>
              <a:ext uri="{FF2B5EF4-FFF2-40B4-BE49-F238E27FC236}">
                <a16:creationId xmlns:a16="http://schemas.microsoft.com/office/drawing/2014/main" id="{E97C9A84-6FE2-4B6C-DCB6-574262915F28}"/>
              </a:ext>
            </a:extLst>
          </p:cNvPr>
          <p:cNvSpPr/>
          <p:nvPr/>
        </p:nvSpPr>
        <p:spPr>
          <a:xfrm>
            <a:off x="3500180" y="2068171"/>
            <a:ext cx="1681126" cy="425238"/>
          </a:xfrm>
          <a:prstGeom prst="roundRect">
            <a:avLst/>
          </a:prstGeom>
          <a:solidFill>
            <a:srgbClr val="0F2341"/>
          </a:solidFill>
          <a:ln>
            <a:noFill/>
          </a:ln>
        </p:spPr>
        <p:txBody>
          <a:bodyPr spcFirstLastPara="1" wrap="square" lIns="91425" tIns="36000" rIns="91425" bIns="0" anchor="ctr" anchorCtr="0">
            <a:noAutofit/>
          </a:bodyPr>
          <a:lstStyle/>
          <a:p>
            <a:pPr marL="0" marR="0" lvl="0" indent="0" algn="ctr" defTabSz="457200" rtl="0" eaLnBrk="1" fontAlgn="auto" latinLnBrk="0" hangingPunct="1">
              <a:lnSpc>
                <a:spcPct val="80000"/>
              </a:lnSpc>
              <a:spcBef>
                <a:spcPts val="0"/>
              </a:spcBef>
              <a:spcAft>
                <a:spcPts val="0"/>
              </a:spcAft>
              <a:buClr>
                <a:srgbClr val="FFFFFF"/>
              </a:buClr>
              <a:buSzPts val="1600"/>
              <a:buFont typeface="Arial"/>
              <a:buNone/>
              <a:tabLst/>
              <a:defRPr/>
            </a:pPr>
            <a:r>
              <a:rPr kumimoji="0" lang="en-US" sz="1100" b="0" i="0" u="none" strike="noStrike" kern="1200" cap="none" spc="0" normalizeH="0" baseline="0" noProof="0" dirty="0">
                <a:ln>
                  <a:noFill/>
                </a:ln>
                <a:solidFill>
                  <a:srgbClr val="FFFFFF"/>
                </a:solidFill>
                <a:effectLst/>
                <a:uLnTx/>
                <a:uFillTx/>
                <a:latin typeface="Arial"/>
                <a:ea typeface="Arial"/>
                <a:cs typeface="Arial"/>
                <a:sym typeface="Arial"/>
              </a:rPr>
              <a:t>Banks and Credit Institutions (17)</a:t>
            </a:r>
            <a:endParaRPr kumimoji="0" sz="1100" b="1"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73" name="Google Shape;3565;g2e2144c5c40_1_539">
            <a:extLst>
              <a:ext uri="{FF2B5EF4-FFF2-40B4-BE49-F238E27FC236}">
                <a16:creationId xmlns:a16="http://schemas.microsoft.com/office/drawing/2014/main" id="{8AB7D23D-2261-931D-6E2E-C28EDB1292D3}"/>
              </a:ext>
            </a:extLst>
          </p:cNvPr>
          <p:cNvSpPr/>
          <p:nvPr/>
        </p:nvSpPr>
        <p:spPr>
          <a:xfrm>
            <a:off x="3500180" y="2599273"/>
            <a:ext cx="1681126" cy="425238"/>
          </a:xfrm>
          <a:prstGeom prst="roundRect">
            <a:avLst/>
          </a:prstGeom>
          <a:solidFill>
            <a:srgbClr val="0F2341"/>
          </a:solidFill>
          <a:ln>
            <a:noFill/>
          </a:ln>
        </p:spPr>
        <p:txBody>
          <a:bodyPr spcFirstLastPara="1" wrap="square" lIns="91425" tIns="36000" rIns="91425" bIns="0" anchor="ctr" anchorCtr="0">
            <a:noAutofit/>
          </a:bodyPr>
          <a:lstStyle/>
          <a:p>
            <a:pPr marL="0" marR="0" lvl="0" indent="0" algn="ctr" defTabSz="457200" rtl="0" eaLnBrk="1" fontAlgn="auto" latinLnBrk="0" hangingPunct="1">
              <a:lnSpc>
                <a:spcPct val="80000"/>
              </a:lnSpc>
              <a:spcBef>
                <a:spcPts val="0"/>
              </a:spcBef>
              <a:spcAft>
                <a:spcPts val="0"/>
              </a:spcAft>
              <a:buClr>
                <a:srgbClr val="FFFFFF"/>
              </a:buClr>
              <a:buSzPts val="1600"/>
              <a:buFont typeface="Arial"/>
              <a:buNone/>
              <a:tabLst/>
              <a:defRPr/>
            </a:pPr>
            <a:r>
              <a:rPr kumimoji="0" lang="en-US" sz="1100" b="0" i="0" u="none" strike="noStrike" kern="1200" cap="none" spc="0" normalizeH="0" baseline="0" noProof="0" dirty="0">
                <a:ln>
                  <a:noFill/>
                </a:ln>
                <a:solidFill>
                  <a:srgbClr val="FFFFFF"/>
                </a:solidFill>
                <a:effectLst/>
                <a:uLnTx/>
                <a:uFillTx/>
                <a:latin typeface="Arial"/>
                <a:ea typeface="Arial"/>
                <a:cs typeface="Arial"/>
                <a:sym typeface="Arial"/>
              </a:rPr>
              <a:t>Microfinance Institutions (34)</a:t>
            </a:r>
            <a:endParaRPr kumimoji="0" sz="1100" b="1"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74" name="Google Shape;3566;g2e2144c5c40_1_539">
            <a:extLst>
              <a:ext uri="{FF2B5EF4-FFF2-40B4-BE49-F238E27FC236}">
                <a16:creationId xmlns:a16="http://schemas.microsoft.com/office/drawing/2014/main" id="{2730FA8F-F445-1954-9E5F-AF839F5B2309}"/>
              </a:ext>
            </a:extLst>
          </p:cNvPr>
          <p:cNvSpPr/>
          <p:nvPr/>
        </p:nvSpPr>
        <p:spPr>
          <a:xfrm>
            <a:off x="3500180" y="3120161"/>
            <a:ext cx="1681126" cy="468644"/>
          </a:xfrm>
          <a:prstGeom prst="roundRect">
            <a:avLst/>
          </a:prstGeom>
          <a:solidFill>
            <a:srgbClr val="0F2341"/>
          </a:solidFill>
          <a:ln>
            <a:noFill/>
          </a:ln>
        </p:spPr>
        <p:txBody>
          <a:bodyPr spcFirstLastPara="1" wrap="square" lIns="91425" tIns="36000" rIns="91425" bIns="0" anchor="ctr" anchorCtr="0">
            <a:noAutofit/>
          </a:bodyPr>
          <a:lstStyle/>
          <a:p>
            <a:pPr marL="0" marR="0" lvl="0" indent="0" algn="ctr" defTabSz="457200" rtl="0" eaLnBrk="1" fontAlgn="auto" latinLnBrk="0" hangingPunct="1">
              <a:lnSpc>
                <a:spcPct val="80000"/>
              </a:lnSpc>
              <a:spcBef>
                <a:spcPts val="0"/>
              </a:spcBef>
              <a:spcAft>
                <a:spcPts val="0"/>
              </a:spcAft>
              <a:buClr>
                <a:srgbClr val="FFFFFF"/>
              </a:buClr>
              <a:buSzPts val="1600"/>
              <a:buFont typeface="Arial"/>
              <a:buNone/>
              <a:tabLst/>
              <a:defRPr/>
            </a:pPr>
            <a:r>
              <a:rPr kumimoji="0" lang="en-US" sz="1100" b="0" i="1" u="none" strike="noStrike" kern="1200" cap="none" spc="0" normalizeH="0" baseline="0" noProof="0" dirty="0">
                <a:ln>
                  <a:noFill/>
                </a:ln>
                <a:solidFill>
                  <a:srgbClr val="FFFFFF"/>
                </a:solidFill>
                <a:effectLst/>
                <a:uLnTx/>
                <a:uFillTx/>
                <a:latin typeface="Arial"/>
                <a:ea typeface="Arial"/>
                <a:cs typeface="Arial"/>
                <a:sym typeface="Arial"/>
              </a:rPr>
              <a:t>Other Financial </a:t>
            </a:r>
            <a:br>
              <a:rPr kumimoji="0" lang="en-US" sz="1100" b="0" i="1" u="none" strike="noStrike" kern="1200" cap="none" spc="0" normalizeH="0" baseline="0" noProof="0" dirty="0">
                <a:ln>
                  <a:noFill/>
                </a:ln>
                <a:solidFill>
                  <a:srgbClr val="FFFFFF"/>
                </a:solidFill>
                <a:effectLst/>
                <a:uLnTx/>
                <a:uFillTx/>
                <a:latin typeface="Arial"/>
                <a:ea typeface="Arial"/>
                <a:cs typeface="Arial"/>
                <a:sym typeface="Arial"/>
              </a:rPr>
            </a:br>
            <a:r>
              <a:rPr kumimoji="0" lang="en-US" sz="1100" b="0" i="1" u="none" strike="noStrike" kern="1200" cap="none" spc="0" normalizeH="0" baseline="0" noProof="0" dirty="0">
                <a:ln>
                  <a:noFill/>
                </a:ln>
                <a:solidFill>
                  <a:srgbClr val="FFFFFF"/>
                </a:solidFill>
                <a:effectLst/>
                <a:uLnTx/>
                <a:uFillTx/>
                <a:latin typeface="Arial"/>
                <a:ea typeface="Arial"/>
                <a:cs typeface="Arial"/>
                <a:sym typeface="Arial"/>
              </a:rPr>
              <a:t>Service Providers</a:t>
            </a:r>
            <a:endParaRPr kumimoji="0" sz="1100" b="0" i="1"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25" name="Google Shape;365;p7">
            <a:extLst>
              <a:ext uri="{FF2B5EF4-FFF2-40B4-BE49-F238E27FC236}">
                <a16:creationId xmlns:a16="http://schemas.microsoft.com/office/drawing/2014/main" id="{CBBB1C10-70CF-CD2F-C654-A41EF0117485}"/>
              </a:ext>
            </a:extLst>
          </p:cNvPr>
          <p:cNvSpPr/>
          <p:nvPr/>
        </p:nvSpPr>
        <p:spPr>
          <a:xfrm>
            <a:off x="9208416" y="882502"/>
            <a:ext cx="2974070" cy="5464157"/>
          </a:xfrm>
          <a:prstGeom prst="rect">
            <a:avLst/>
          </a:prstGeom>
          <a:solidFill>
            <a:srgbClr val="AD2D67"/>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26" name="Google Shape;366;p7">
            <a:extLst>
              <a:ext uri="{FF2B5EF4-FFF2-40B4-BE49-F238E27FC236}">
                <a16:creationId xmlns:a16="http://schemas.microsoft.com/office/drawing/2014/main" id="{C205102D-B147-7458-B5E1-2F1BCA47D480}"/>
              </a:ext>
            </a:extLst>
          </p:cNvPr>
          <p:cNvSpPr txBox="1"/>
          <p:nvPr/>
        </p:nvSpPr>
        <p:spPr>
          <a:xfrm>
            <a:off x="9208416" y="1777103"/>
            <a:ext cx="2897668" cy="4185721"/>
          </a:xfrm>
          <a:prstGeom prst="rect">
            <a:avLst/>
          </a:prstGeom>
          <a:noFill/>
          <a:ln>
            <a:noFill/>
          </a:ln>
        </p:spPr>
        <p:txBody>
          <a:bodyPr spcFirstLastPara="1" wrap="square" lIns="91425" tIns="45700" rIns="91425" bIns="45700" anchor="t" anchorCtr="0">
            <a:spAutoFit/>
          </a:bodyPr>
          <a:lstStyle/>
          <a:p>
            <a:pPr marL="285750" marR="0" lvl="0" indent="-285750" algn="l" defTabSz="457200" rtl="0" eaLnBrk="1" fontAlgn="auto" latinLnBrk="0" hangingPunct="1">
              <a:lnSpc>
                <a:spcPct val="100000"/>
              </a:lnSpc>
              <a:spcBef>
                <a:spcPts val="0"/>
              </a:spcBef>
              <a:spcAft>
                <a:spcPts val="0"/>
              </a:spcAft>
              <a:buClr>
                <a:prstClr val="white"/>
              </a:buClr>
              <a:buSzPts val="1800"/>
              <a:buFont typeface="Arial"/>
              <a:buChar char="•"/>
              <a:tabLst/>
              <a:defRPr/>
            </a:pPr>
            <a:r>
              <a:rPr kumimoji="0" lang="en-US" sz="1400" b="0" i="0" u="none" strike="noStrike" kern="1200" cap="none" spc="0" normalizeH="0" baseline="0" noProof="0" dirty="0">
                <a:ln>
                  <a:noFill/>
                </a:ln>
                <a:solidFill>
                  <a:prstClr val="white"/>
                </a:solidFill>
                <a:effectLst/>
                <a:uLnTx/>
                <a:uFillTx/>
                <a:latin typeface="Arial"/>
                <a:ea typeface="Arial"/>
                <a:cs typeface="Arial"/>
                <a:sym typeface="Arial"/>
              </a:rPr>
              <a:t>Map out identified stakeholders by the groups (Regulators, FSPs/data providers, or Other). Feel free to remove or add any organization/institution.</a:t>
            </a:r>
          </a:p>
          <a:p>
            <a:pPr marL="285750" marR="0" lvl="0" indent="-285750" algn="l" defTabSz="457200" rtl="0" eaLnBrk="1" fontAlgn="auto" latinLnBrk="0" hangingPunct="1">
              <a:lnSpc>
                <a:spcPct val="100000"/>
              </a:lnSpc>
              <a:spcBef>
                <a:spcPts val="0"/>
              </a:spcBef>
              <a:spcAft>
                <a:spcPts val="0"/>
              </a:spcAft>
              <a:buClr>
                <a:prstClr val="white"/>
              </a:buClr>
              <a:buSzPts val="1800"/>
              <a:buFont typeface="Arial"/>
              <a:buChar char="•"/>
              <a:tabLst/>
              <a:defRPr/>
            </a:pPr>
            <a:endParaRPr kumimoji="0" lang="en-US" sz="1400" b="0" i="0" u="none" strike="noStrike" kern="1200" cap="none" spc="0" normalizeH="0" baseline="0" noProof="0" dirty="0">
              <a:ln>
                <a:noFill/>
              </a:ln>
              <a:solidFill>
                <a:prstClr val="white"/>
              </a:solidFill>
              <a:effectLst/>
              <a:uLnTx/>
              <a:uFillTx/>
              <a:latin typeface="Arial"/>
              <a:ea typeface="Arial"/>
              <a:cs typeface="Arial"/>
              <a:sym typeface="Arial"/>
            </a:endParaRPr>
          </a:p>
          <a:p>
            <a:pPr marL="285750" marR="0" lvl="0" indent="-285750" algn="l" defTabSz="457200" rtl="0" eaLnBrk="1" fontAlgn="auto" latinLnBrk="0" hangingPunct="1">
              <a:lnSpc>
                <a:spcPct val="100000"/>
              </a:lnSpc>
              <a:spcBef>
                <a:spcPts val="0"/>
              </a:spcBef>
              <a:spcAft>
                <a:spcPts val="0"/>
              </a:spcAft>
              <a:buClr>
                <a:prstClr val="white"/>
              </a:buClr>
              <a:buSzPts val="1800"/>
              <a:buFont typeface="Arial"/>
              <a:buChar char="•"/>
              <a:tabLst/>
              <a:defRPr/>
            </a:pPr>
            <a:r>
              <a:rPr kumimoji="0" lang="en-US" sz="1400" b="0" i="0" u="none" strike="noStrike" kern="1200" cap="none" spc="0" normalizeH="0" baseline="0" noProof="0" dirty="0">
                <a:ln>
                  <a:noFill/>
                </a:ln>
                <a:solidFill>
                  <a:prstClr val="white"/>
                </a:solidFill>
                <a:effectLst/>
                <a:uLnTx/>
                <a:uFillTx/>
                <a:latin typeface="Arial"/>
                <a:ea typeface="Arial"/>
                <a:cs typeface="Arial"/>
                <a:sym typeface="Arial"/>
              </a:rPr>
              <a:t>Update the number of entities or institutions in your current market.</a:t>
            </a:r>
          </a:p>
          <a:p>
            <a:pPr marL="285750" marR="0" lvl="0" indent="-285750" algn="l" defTabSz="457200" rtl="0" eaLnBrk="1" fontAlgn="auto" latinLnBrk="0" hangingPunct="1">
              <a:lnSpc>
                <a:spcPct val="100000"/>
              </a:lnSpc>
              <a:spcBef>
                <a:spcPts val="0"/>
              </a:spcBef>
              <a:spcAft>
                <a:spcPts val="0"/>
              </a:spcAft>
              <a:buClr>
                <a:prstClr val="white"/>
              </a:buClr>
              <a:buSzPts val="1800"/>
              <a:buFont typeface="Arial"/>
              <a:buChar char="•"/>
              <a:tabLst/>
              <a:defRPr/>
            </a:pPr>
            <a:endParaRPr kumimoji="0" lang="en-US" sz="1400" b="0" i="0" u="none" strike="noStrike" kern="1200" cap="none" spc="0" normalizeH="0" baseline="0" noProof="0" dirty="0">
              <a:ln>
                <a:noFill/>
              </a:ln>
              <a:solidFill>
                <a:prstClr val="white"/>
              </a:solidFill>
              <a:effectLst/>
              <a:uLnTx/>
              <a:uFillTx/>
              <a:latin typeface="Arial"/>
              <a:ea typeface="Arial"/>
              <a:cs typeface="Arial"/>
              <a:sym typeface="Arial"/>
            </a:endParaRPr>
          </a:p>
          <a:p>
            <a:pPr marL="285750" marR="0" lvl="0" indent="-285750" algn="l" defTabSz="457200" rtl="0" eaLnBrk="1" fontAlgn="auto" latinLnBrk="0" hangingPunct="1">
              <a:lnSpc>
                <a:spcPct val="100000"/>
              </a:lnSpc>
              <a:spcBef>
                <a:spcPts val="0"/>
              </a:spcBef>
              <a:spcAft>
                <a:spcPts val="0"/>
              </a:spcAft>
              <a:buClr>
                <a:prstClr val="white"/>
              </a:buClr>
              <a:buSzPts val="1800"/>
              <a:buFont typeface="Arial"/>
              <a:buChar char="•"/>
              <a:tabLst/>
              <a:defRPr/>
            </a:pPr>
            <a:r>
              <a:rPr kumimoji="0" lang="en-US" sz="1400" b="0" i="0" u="none" strike="noStrike" kern="1200" cap="none" spc="0" normalizeH="0" baseline="0" noProof="0" dirty="0">
                <a:ln>
                  <a:noFill/>
                </a:ln>
                <a:solidFill>
                  <a:prstClr val="white"/>
                </a:solidFill>
                <a:effectLst/>
                <a:uLnTx/>
                <a:uFillTx/>
                <a:latin typeface="Arial"/>
                <a:ea typeface="Arial"/>
                <a:cs typeface="Arial"/>
                <a:sym typeface="Arial"/>
              </a:rPr>
              <a:t>Define each stakeholder as Data User or Data Producer using color legend.</a:t>
            </a:r>
            <a:endParaRPr kumimoji="0"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171450" algn="l" defTabSz="457200" rtl="0" eaLnBrk="1" fontAlgn="auto" latinLnBrk="0" hangingPunct="1">
              <a:lnSpc>
                <a:spcPct val="100000"/>
              </a:lnSpc>
              <a:spcBef>
                <a:spcPts val="0"/>
              </a:spcBef>
              <a:spcAft>
                <a:spcPts val="0"/>
              </a:spcAft>
              <a:buClr>
                <a:prstClr val="black"/>
              </a:buClr>
              <a:buSzPts val="1800"/>
              <a:buFont typeface="Arial"/>
              <a:buNone/>
              <a:tabLst/>
              <a:defRPr/>
            </a:pPr>
            <a:endParaRPr kumimoji="0" sz="1400" b="0" i="0" u="none" strike="noStrike" kern="1200" cap="none" spc="0" normalizeH="0" baseline="0" noProof="0" dirty="0">
              <a:ln>
                <a:noFill/>
              </a:ln>
              <a:solidFill>
                <a:prstClr val="white"/>
              </a:solidFill>
              <a:effectLst/>
              <a:uLnTx/>
              <a:uFillTx/>
              <a:latin typeface="Arial"/>
              <a:ea typeface="Arial"/>
              <a:cs typeface="Arial"/>
              <a:sym typeface="Arial"/>
            </a:endParaRPr>
          </a:p>
          <a:p>
            <a:pPr marL="285750" marR="0" lvl="0" indent="-285750" algn="l" defTabSz="457200" rtl="0" eaLnBrk="1" fontAlgn="auto" latinLnBrk="0" hangingPunct="1">
              <a:lnSpc>
                <a:spcPct val="100000"/>
              </a:lnSpc>
              <a:spcBef>
                <a:spcPts val="0"/>
              </a:spcBef>
              <a:spcAft>
                <a:spcPts val="0"/>
              </a:spcAft>
              <a:buClr>
                <a:prstClr val="white"/>
              </a:buClr>
              <a:buSzPts val="1800"/>
              <a:buFont typeface="Arial"/>
              <a:buChar char="•"/>
              <a:tabLst/>
              <a:defRPr/>
            </a:pPr>
            <a:r>
              <a:rPr kumimoji="0" lang="en-US" sz="1400" b="0" i="0" u="none" strike="noStrike" kern="1200" cap="none" spc="0" normalizeH="0" baseline="0" noProof="0" dirty="0">
                <a:ln>
                  <a:noFill/>
                </a:ln>
                <a:solidFill>
                  <a:prstClr val="white"/>
                </a:solidFill>
                <a:effectLst/>
                <a:uLnTx/>
                <a:uFillTx/>
                <a:latin typeface="Arial"/>
                <a:ea typeface="Arial"/>
                <a:cs typeface="Arial"/>
                <a:sym typeface="Arial"/>
              </a:rPr>
              <a:t>Represent data reporting flow within entities using specific format of arrows for gender specific data.</a:t>
            </a:r>
            <a:endParaRPr kumimoji="0" sz="1400" b="0" i="0" u="none" strike="noStrike" kern="1200" cap="none" spc="0" normalizeH="0" baseline="0" noProof="0" dirty="0">
              <a:ln>
                <a:noFill/>
              </a:ln>
              <a:solidFill>
                <a:prstClr val="white"/>
              </a:solidFill>
              <a:effectLst/>
              <a:uLnTx/>
              <a:uFillTx/>
              <a:latin typeface="Arial"/>
              <a:ea typeface="Arial"/>
              <a:cs typeface="Arial"/>
              <a:sym typeface="Arial"/>
            </a:endParaRPr>
          </a:p>
        </p:txBody>
      </p:sp>
      <p:sp>
        <p:nvSpPr>
          <p:cNvPr id="27" name="Google Shape;367;p7">
            <a:extLst>
              <a:ext uri="{FF2B5EF4-FFF2-40B4-BE49-F238E27FC236}">
                <a16:creationId xmlns:a16="http://schemas.microsoft.com/office/drawing/2014/main" id="{337F1AB8-3362-9EF6-DC61-D85B854CC53C}"/>
              </a:ext>
            </a:extLst>
          </p:cNvPr>
          <p:cNvSpPr txBox="1"/>
          <p:nvPr/>
        </p:nvSpPr>
        <p:spPr>
          <a:xfrm>
            <a:off x="9360267" y="1115661"/>
            <a:ext cx="2175795" cy="400069"/>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
                <a:srgbClr val="D55063"/>
              </a:buClr>
              <a:buSzPts val="2600"/>
              <a:buFont typeface="Arial"/>
              <a:buNone/>
              <a:tabLst/>
              <a:defRPr/>
            </a:pPr>
            <a:r>
              <a:rPr kumimoji="0" lang="en-US" sz="2000" b="1" i="0" u="none" strike="noStrike" kern="1200" cap="none" spc="0" normalizeH="0" baseline="0" noProof="0">
                <a:ln>
                  <a:noFill/>
                </a:ln>
                <a:solidFill>
                  <a:prstClr val="white"/>
                </a:solidFill>
                <a:effectLst/>
                <a:uLnTx/>
                <a:uFillTx/>
                <a:latin typeface="Arial"/>
                <a:ea typeface="Arial"/>
                <a:cs typeface="Arial"/>
                <a:sym typeface="Arial"/>
              </a:rPr>
              <a:t>What to do:</a:t>
            </a:r>
            <a:endParaRPr kumimoji="0" sz="11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 name="Google Shape;3564;g2e2144c5c40_1_539">
            <a:extLst>
              <a:ext uri="{FF2B5EF4-FFF2-40B4-BE49-F238E27FC236}">
                <a16:creationId xmlns:a16="http://schemas.microsoft.com/office/drawing/2014/main" id="{BCA415C7-3F79-ADF0-3F36-A0CAA7B860D7}"/>
              </a:ext>
            </a:extLst>
          </p:cNvPr>
          <p:cNvSpPr/>
          <p:nvPr/>
        </p:nvSpPr>
        <p:spPr>
          <a:xfrm>
            <a:off x="731094" y="2029782"/>
            <a:ext cx="1564006" cy="1004786"/>
          </a:xfrm>
          <a:prstGeom prst="roundRect">
            <a:avLst>
              <a:gd name="adj" fmla="val 16667"/>
            </a:avLst>
          </a:prstGeom>
          <a:solidFill>
            <a:srgbClr val="9B2068"/>
          </a:solidFill>
          <a:ln w="57150">
            <a:solidFill>
              <a:schemeClr val="accent5">
                <a:lumMod val="75000"/>
              </a:schemeClr>
            </a:solidFill>
          </a:ln>
        </p:spPr>
        <p:txBody>
          <a:bodyPr spcFirstLastPara="1" wrap="square" lIns="91425" tIns="36000" rIns="91425" bIns="0" anchor="ctr" anchorCtr="0">
            <a:noAutofit/>
          </a:bodyPr>
          <a:lstStyle/>
          <a:p>
            <a:pPr marL="0" marR="0" lvl="0" indent="0" algn="ctr" defTabSz="457200" rtl="0" eaLnBrk="1" fontAlgn="auto" latinLnBrk="0" hangingPunct="1">
              <a:lnSpc>
                <a:spcPct val="80000"/>
              </a:lnSpc>
              <a:spcBef>
                <a:spcPts val="0"/>
              </a:spcBef>
              <a:spcAft>
                <a:spcPts val="0"/>
              </a:spcAft>
              <a:buClr>
                <a:srgbClr val="000000"/>
              </a:buClr>
              <a:buSzPts val="2400"/>
              <a:buFontTx/>
              <a:buNone/>
              <a:tabLst/>
              <a:defRPr/>
            </a:pPr>
            <a:r>
              <a:rPr kumimoji="0" lang="en-US" b="1" i="0" u="none" strike="noStrike" kern="1200" cap="none" spc="0" normalizeH="0" baseline="0" noProof="0" dirty="0">
                <a:ln>
                  <a:noFill/>
                </a:ln>
                <a:solidFill>
                  <a:prstClr val="white"/>
                </a:solidFill>
                <a:effectLst/>
                <a:uLnTx/>
                <a:uFillTx/>
                <a:latin typeface="Arial"/>
                <a:ea typeface="Arial"/>
                <a:cs typeface="Arial"/>
                <a:sym typeface="Arial"/>
              </a:rPr>
              <a:t>National Bank of Georgia</a:t>
            </a:r>
            <a:br>
              <a:rPr kumimoji="0" lang="en-US" b="1" i="0" u="none" strike="noStrike" kern="1200" cap="none" spc="0" normalizeH="0" baseline="0" noProof="0" dirty="0">
                <a:ln>
                  <a:noFill/>
                </a:ln>
                <a:solidFill>
                  <a:prstClr val="white"/>
                </a:solidFill>
                <a:effectLst/>
                <a:uLnTx/>
                <a:uFillTx/>
                <a:latin typeface="Arial"/>
                <a:ea typeface="Arial"/>
                <a:cs typeface="Arial"/>
                <a:sym typeface="Arial"/>
              </a:rPr>
            </a:br>
            <a:r>
              <a:rPr kumimoji="0" lang="en-US" b="1" i="0" u="none" strike="noStrike" kern="1200" cap="none" spc="0" normalizeH="0" baseline="0" noProof="0" dirty="0">
                <a:ln>
                  <a:noFill/>
                </a:ln>
                <a:solidFill>
                  <a:prstClr val="white"/>
                </a:solidFill>
                <a:effectLst/>
                <a:uLnTx/>
                <a:uFillTx/>
                <a:latin typeface="Arial"/>
                <a:ea typeface="Arial"/>
                <a:cs typeface="Arial"/>
                <a:sym typeface="Arial"/>
              </a:rPr>
              <a:t>(Proposed Code Aggregator)</a:t>
            </a:r>
            <a:endParaRPr kumimoji="0" lang="en-US" sz="1000" b="1" i="0" u="none" strike="noStrike" kern="1200" cap="none" spc="0" normalizeH="0" baseline="0" noProof="0" dirty="0">
              <a:ln>
                <a:noFill/>
              </a:ln>
              <a:solidFill>
                <a:prstClr val="white"/>
              </a:solidFill>
              <a:effectLst/>
              <a:uLnTx/>
              <a:uFillTx/>
              <a:latin typeface="Arial"/>
              <a:ea typeface="Arial"/>
              <a:cs typeface="Arial"/>
              <a:sym typeface="Arial"/>
            </a:endParaRPr>
          </a:p>
        </p:txBody>
      </p:sp>
      <p:cxnSp>
        <p:nvCxnSpPr>
          <p:cNvPr id="2" name="Google Shape;3569;g2e2144c5c40_1_539">
            <a:extLst>
              <a:ext uri="{FF2B5EF4-FFF2-40B4-BE49-F238E27FC236}">
                <a16:creationId xmlns:a16="http://schemas.microsoft.com/office/drawing/2014/main" id="{75FB9B85-0085-977F-DE81-37F124BDEFE3}"/>
              </a:ext>
            </a:extLst>
          </p:cNvPr>
          <p:cNvCxnSpPr>
            <a:cxnSpLocks/>
            <a:stCxn id="71" idx="3"/>
            <a:endCxn id="29" idx="1"/>
          </p:cNvCxnSpPr>
          <p:nvPr/>
        </p:nvCxnSpPr>
        <p:spPr>
          <a:xfrm>
            <a:off x="5181306" y="2280790"/>
            <a:ext cx="1066364" cy="13643"/>
          </a:xfrm>
          <a:prstGeom prst="straightConnector1">
            <a:avLst/>
          </a:prstGeom>
          <a:noFill/>
          <a:ln w="38100" cap="flat" cmpd="sng">
            <a:solidFill>
              <a:srgbClr val="EB7A71"/>
            </a:solidFill>
            <a:prstDash val="solid"/>
            <a:miter lim="800000"/>
            <a:headEnd type="none" w="sm" len="sm"/>
            <a:tailEnd type="triangle" w="med" len="med"/>
          </a:ln>
        </p:spPr>
      </p:cxnSp>
      <p:cxnSp>
        <p:nvCxnSpPr>
          <p:cNvPr id="41" name="Google Shape;3569;g2e2144c5c40_1_539">
            <a:extLst>
              <a:ext uri="{FF2B5EF4-FFF2-40B4-BE49-F238E27FC236}">
                <a16:creationId xmlns:a16="http://schemas.microsoft.com/office/drawing/2014/main" id="{E6D4417C-785D-2243-336C-BD52AD156EC1}"/>
              </a:ext>
            </a:extLst>
          </p:cNvPr>
          <p:cNvCxnSpPr>
            <a:cxnSpLocks/>
            <a:stCxn id="31" idx="2"/>
            <a:endCxn id="39" idx="0"/>
          </p:cNvCxnSpPr>
          <p:nvPr/>
        </p:nvCxnSpPr>
        <p:spPr>
          <a:xfrm>
            <a:off x="6922104" y="3610936"/>
            <a:ext cx="0" cy="243392"/>
          </a:xfrm>
          <a:prstGeom prst="straightConnector1">
            <a:avLst/>
          </a:prstGeom>
          <a:noFill/>
          <a:ln w="38100" cap="flat" cmpd="sng">
            <a:solidFill>
              <a:srgbClr val="EB7A71"/>
            </a:solidFill>
            <a:prstDash val="solid"/>
            <a:miter lim="800000"/>
            <a:headEnd type="none" w="sm" len="sm"/>
            <a:tailEnd type="triangle" w="med" len="med"/>
          </a:ln>
        </p:spPr>
      </p:cxnSp>
      <p:sp>
        <p:nvSpPr>
          <p:cNvPr id="44" name="Google Shape;3581;g2e2144c5c40_1_539">
            <a:extLst>
              <a:ext uri="{FF2B5EF4-FFF2-40B4-BE49-F238E27FC236}">
                <a16:creationId xmlns:a16="http://schemas.microsoft.com/office/drawing/2014/main" id="{7B1CA642-6331-AE00-6057-9CC2B4E9483A}"/>
              </a:ext>
            </a:extLst>
          </p:cNvPr>
          <p:cNvSpPr/>
          <p:nvPr/>
        </p:nvSpPr>
        <p:spPr>
          <a:xfrm>
            <a:off x="6240168" y="2642676"/>
            <a:ext cx="1377231" cy="457200"/>
          </a:xfrm>
          <a:prstGeom prst="roundRect">
            <a:avLst>
              <a:gd name="adj" fmla="val 16667"/>
            </a:avLst>
          </a:prstGeom>
          <a:solidFill>
            <a:srgbClr val="0F2341"/>
          </a:solid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
                <a:srgbClr val="272A2C"/>
              </a:buClr>
              <a:buSzPts val="1400"/>
              <a:buFont typeface="Arial"/>
              <a:buNone/>
              <a:tabLst/>
              <a:defRPr/>
            </a:pPr>
            <a:r>
              <a:rPr kumimoji="0" lang="en-US" sz="1200" b="0" i="0" u="none" strike="noStrike" kern="1200" cap="none" spc="0" normalizeH="0" baseline="0" noProof="0" dirty="0">
                <a:ln>
                  <a:noFill/>
                </a:ln>
                <a:solidFill>
                  <a:prstClr val="white"/>
                </a:solidFill>
                <a:effectLst/>
                <a:uLnTx/>
                <a:uFillTx/>
                <a:latin typeface="Arial"/>
                <a:ea typeface="Arial"/>
                <a:cs typeface="Arial"/>
                <a:sym typeface="Arial"/>
              </a:rPr>
              <a:t>National Agency of Public Registry</a:t>
            </a:r>
            <a:endParaRPr kumimoji="0" sz="1200" b="0" i="0" u="none" strike="noStrike" kern="1200" cap="none" spc="0" normalizeH="0" baseline="0" noProof="0" dirty="0">
              <a:ln>
                <a:noFill/>
              </a:ln>
              <a:solidFill>
                <a:prstClr val="white"/>
              </a:solidFill>
              <a:effectLst/>
              <a:uLnTx/>
              <a:uFillTx/>
              <a:latin typeface="Arial"/>
              <a:ea typeface="Arial"/>
              <a:cs typeface="Arial"/>
              <a:sym typeface="Arial"/>
            </a:endParaRPr>
          </a:p>
        </p:txBody>
      </p:sp>
      <p:cxnSp>
        <p:nvCxnSpPr>
          <p:cNvPr id="46" name="Connector: Elbow 45">
            <a:extLst>
              <a:ext uri="{FF2B5EF4-FFF2-40B4-BE49-F238E27FC236}">
                <a16:creationId xmlns:a16="http://schemas.microsoft.com/office/drawing/2014/main" id="{2AAB842E-46CD-CC1D-0238-F97C74803309}"/>
              </a:ext>
            </a:extLst>
          </p:cNvPr>
          <p:cNvCxnSpPr>
            <a:cxnSpLocks/>
            <a:stCxn id="44" idx="3"/>
            <a:endCxn id="39" idx="3"/>
          </p:cNvCxnSpPr>
          <p:nvPr/>
        </p:nvCxnSpPr>
        <p:spPr>
          <a:xfrm flipH="1">
            <a:off x="7610719" y="2871276"/>
            <a:ext cx="6680" cy="1197144"/>
          </a:xfrm>
          <a:prstGeom prst="bentConnector3">
            <a:avLst>
              <a:gd name="adj1" fmla="val -3422156"/>
            </a:avLst>
          </a:prstGeom>
          <a:ln w="38100">
            <a:solidFill>
              <a:srgbClr val="EB7A7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19FD9DA3-6F7B-62EB-8A5D-B634C13427BE}"/>
              </a:ext>
            </a:extLst>
          </p:cNvPr>
          <p:cNvCxnSpPr>
            <a:cxnSpLocks/>
            <a:stCxn id="39" idx="1"/>
            <a:endCxn id="6" idx="2"/>
          </p:cNvCxnSpPr>
          <p:nvPr/>
        </p:nvCxnSpPr>
        <p:spPr>
          <a:xfrm rot="10800000">
            <a:off x="1513098" y="3034568"/>
            <a:ext cx="4720391" cy="1033852"/>
          </a:xfrm>
          <a:prstGeom prst="bentConnector2">
            <a:avLst/>
          </a:prstGeom>
          <a:ln w="38100">
            <a:solidFill>
              <a:srgbClr val="EB7A71"/>
            </a:solidFill>
            <a:tailEnd type="triangle"/>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C5A97718-280D-2D7E-D11D-6E44F9539087}"/>
              </a:ext>
            </a:extLst>
          </p:cNvPr>
          <p:cNvGrpSpPr/>
          <p:nvPr/>
        </p:nvGrpSpPr>
        <p:grpSpPr>
          <a:xfrm>
            <a:off x="593094" y="4467769"/>
            <a:ext cx="8185146" cy="1450559"/>
            <a:chOff x="596523" y="4743015"/>
            <a:chExt cx="8185146" cy="1520435"/>
          </a:xfrm>
        </p:grpSpPr>
        <p:sp>
          <p:nvSpPr>
            <p:cNvPr id="9" name="Rectangle: Rounded Corners 8">
              <a:extLst>
                <a:ext uri="{FF2B5EF4-FFF2-40B4-BE49-F238E27FC236}">
                  <a16:creationId xmlns:a16="http://schemas.microsoft.com/office/drawing/2014/main" id="{FD9CAD90-7260-AA90-3672-AEF48E819313}"/>
                </a:ext>
              </a:extLst>
            </p:cNvPr>
            <p:cNvSpPr/>
            <p:nvPr/>
          </p:nvSpPr>
          <p:spPr>
            <a:xfrm>
              <a:off x="596523" y="4743015"/>
              <a:ext cx="8185146" cy="1520435"/>
            </a:xfrm>
            <a:prstGeom prst="roundRect">
              <a:avLst>
                <a:gd name="adj" fmla="val 12320"/>
              </a:avLst>
            </a:prstGeom>
            <a:solidFill>
              <a:srgbClr val="12064E">
                <a:alpha val="45098"/>
              </a:srgbClr>
            </a:solidFill>
            <a:ln>
              <a:solidFill>
                <a:srgbClr val="12064E"/>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ea typeface="+mn-ea"/>
                  <a:cs typeface="+mn-cs"/>
                </a:rPr>
                <a:t>Other stakeholders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6" name="Group 75">
              <a:extLst>
                <a:ext uri="{FF2B5EF4-FFF2-40B4-BE49-F238E27FC236}">
                  <a16:creationId xmlns:a16="http://schemas.microsoft.com/office/drawing/2014/main" id="{5A897075-1FB8-B045-FBDA-36C7CB343C61}"/>
                </a:ext>
              </a:extLst>
            </p:cNvPr>
            <p:cNvGrpSpPr/>
            <p:nvPr/>
          </p:nvGrpSpPr>
          <p:grpSpPr>
            <a:xfrm>
              <a:off x="870066" y="5171753"/>
              <a:ext cx="6178075" cy="432000"/>
              <a:chOff x="878755" y="5107423"/>
              <a:chExt cx="6769212" cy="432000"/>
            </a:xfrm>
          </p:grpSpPr>
          <p:sp>
            <p:nvSpPr>
              <p:cNvPr id="19" name="Google Shape;3552;g2e2144c5c40_1_539">
                <a:extLst>
                  <a:ext uri="{FF2B5EF4-FFF2-40B4-BE49-F238E27FC236}">
                    <a16:creationId xmlns:a16="http://schemas.microsoft.com/office/drawing/2014/main" id="{97E8B955-B475-40AF-43B2-8F645D25A7CB}"/>
                  </a:ext>
                </a:extLst>
              </p:cNvPr>
              <p:cNvSpPr/>
              <p:nvPr/>
            </p:nvSpPr>
            <p:spPr>
              <a:xfrm>
                <a:off x="4395405" y="5107423"/>
                <a:ext cx="1494239" cy="432000"/>
              </a:xfrm>
              <a:prstGeom prst="roundRect">
                <a:avLst>
                  <a:gd name="adj" fmla="val 16667"/>
                </a:avLst>
              </a:prstGeom>
              <a:solidFill>
                <a:srgbClr val="9B2068"/>
              </a:solid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400"/>
                  <a:buFont typeface="Arial"/>
                  <a:buNone/>
                  <a:tabLst/>
                  <a:defRPr/>
                </a:pPr>
                <a:r>
                  <a:rPr kumimoji="0" lang="en-US" sz="1100" b="0" i="0" u="none" strike="noStrike" kern="1200" cap="none" spc="0" normalizeH="0" baseline="0" noProof="0" dirty="0">
                    <a:ln>
                      <a:noFill/>
                    </a:ln>
                    <a:solidFill>
                      <a:prstClr val="white"/>
                    </a:solidFill>
                    <a:effectLst/>
                    <a:uLnTx/>
                    <a:uFillTx/>
                    <a:latin typeface="Arial"/>
                    <a:ea typeface="Arial"/>
                    <a:cs typeface="Arial"/>
                    <a:sym typeface="Arial"/>
                  </a:rPr>
                  <a:t>Bankers Associations Georgia</a:t>
                </a:r>
              </a:p>
            </p:txBody>
          </p:sp>
          <p:sp>
            <p:nvSpPr>
              <p:cNvPr id="20" name="Google Shape;3553;g2e2144c5c40_1_539">
                <a:extLst>
                  <a:ext uri="{FF2B5EF4-FFF2-40B4-BE49-F238E27FC236}">
                    <a16:creationId xmlns:a16="http://schemas.microsoft.com/office/drawing/2014/main" id="{1F1B68D2-032B-A839-1CC0-DF5D0EEDD3D1}"/>
                  </a:ext>
                </a:extLst>
              </p:cNvPr>
              <p:cNvSpPr/>
              <p:nvPr/>
            </p:nvSpPr>
            <p:spPr>
              <a:xfrm>
                <a:off x="878755" y="5107423"/>
                <a:ext cx="1494239" cy="432000"/>
              </a:xfrm>
              <a:prstGeom prst="roundRect">
                <a:avLst>
                  <a:gd name="adj" fmla="val 16667"/>
                </a:avLst>
              </a:prstGeom>
              <a:solidFill>
                <a:srgbClr val="9B2068"/>
              </a:solid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400"/>
                  <a:buFont typeface="Arial"/>
                  <a:buNone/>
                  <a:tabLst/>
                  <a:defRPr/>
                </a:pPr>
                <a:r>
                  <a:rPr kumimoji="0" lang="en-US" sz="1100" b="0" i="0" u="none" strike="noStrike" kern="1200" cap="none" spc="0" normalizeH="0" baseline="0" noProof="0" dirty="0">
                    <a:ln>
                      <a:noFill/>
                    </a:ln>
                    <a:solidFill>
                      <a:prstClr val="white"/>
                    </a:solidFill>
                    <a:effectLst/>
                    <a:uLnTx/>
                    <a:uFillTx/>
                    <a:latin typeface="Arial"/>
                    <a:ea typeface="Arial"/>
                    <a:cs typeface="Arial"/>
                    <a:sym typeface="Arial"/>
                  </a:rPr>
                  <a:t>Ministry of Finance</a:t>
                </a:r>
              </a:p>
            </p:txBody>
          </p:sp>
          <p:sp>
            <p:nvSpPr>
              <p:cNvPr id="21" name="Google Shape;3554;g2e2144c5c40_1_539">
                <a:extLst>
                  <a:ext uri="{FF2B5EF4-FFF2-40B4-BE49-F238E27FC236}">
                    <a16:creationId xmlns:a16="http://schemas.microsoft.com/office/drawing/2014/main" id="{9333E26B-9272-80F2-7D4A-25E6DE637AD4}"/>
                  </a:ext>
                </a:extLst>
              </p:cNvPr>
              <p:cNvSpPr/>
              <p:nvPr/>
            </p:nvSpPr>
            <p:spPr>
              <a:xfrm>
                <a:off x="2637080" y="5107423"/>
                <a:ext cx="1494239" cy="432000"/>
              </a:xfrm>
              <a:prstGeom prst="roundRect">
                <a:avLst>
                  <a:gd name="adj" fmla="val 16667"/>
                </a:avLst>
              </a:prstGeom>
              <a:solidFill>
                <a:srgbClr val="9B2068"/>
              </a:solid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400"/>
                  <a:buFont typeface="Arial"/>
                  <a:buNone/>
                  <a:tabLst/>
                  <a:defRPr/>
                </a:pPr>
                <a:r>
                  <a:rPr kumimoji="0" lang="en-US" sz="1100" b="0" i="0" u="none" strike="noStrike" kern="1200" cap="none" spc="0" normalizeH="0" baseline="0" noProof="0" dirty="0">
                    <a:ln>
                      <a:noFill/>
                    </a:ln>
                    <a:solidFill>
                      <a:prstClr val="white"/>
                    </a:solidFill>
                    <a:effectLst/>
                    <a:uLnTx/>
                    <a:uFillTx/>
                    <a:latin typeface="Arial"/>
                    <a:ea typeface="Arial"/>
                    <a:cs typeface="Arial"/>
                    <a:sym typeface="Arial"/>
                  </a:rPr>
                  <a:t>Other Ministries &amp; Agencies</a:t>
                </a:r>
                <a:endParaRPr kumimoji="0" sz="1100" b="0" i="0" u="none" strike="noStrike" kern="1200" cap="none" spc="0" normalizeH="0" baseline="0" noProof="0" dirty="0">
                  <a:ln>
                    <a:noFill/>
                  </a:ln>
                  <a:solidFill>
                    <a:prstClr val="white"/>
                  </a:solidFill>
                  <a:effectLst/>
                  <a:uLnTx/>
                  <a:uFillTx/>
                  <a:latin typeface="Arial"/>
                  <a:ea typeface="Arial"/>
                  <a:cs typeface="Arial"/>
                  <a:sym typeface="Arial"/>
                </a:endParaRPr>
              </a:p>
            </p:txBody>
          </p:sp>
          <p:sp>
            <p:nvSpPr>
              <p:cNvPr id="68" name="Google Shape;3553;g2e2144c5c40_1_539">
                <a:extLst>
                  <a:ext uri="{FF2B5EF4-FFF2-40B4-BE49-F238E27FC236}">
                    <a16:creationId xmlns:a16="http://schemas.microsoft.com/office/drawing/2014/main" id="{832FBA2B-3F8D-C8D2-71F9-A4B7D66ADF87}"/>
                  </a:ext>
                </a:extLst>
              </p:cNvPr>
              <p:cNvSpPr/>
              <p:nvPr/>
            </p:nvSpPr>
            <p:spPr>
              <a:xfrm>
                <a:off x="6153728" y="5107423"/>
                <a:ext cx="1494239" cy="432000"/>
              </a:xfrm>
              <a:prstGeom prst="roundRect">
                <a:avLst>
                  <a:gd name="adj" fmla="val 16667"/>
                </a:avLst>
              </a:prstGeom>
              <a:solidFill>
                <a:srgbClr val="9B2068"/>
              </a:solid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400"/>
                  <a:buFont typeface="Arial"/>
                  <a:buNone/>
                  <a:tabLst/>
                  <a:defRPr/>
                </a:pPr>
                <a:r>
                  <a:rPr kumimoji="0" lang="en-US" sz="1100" b="0" i="0" u="none" strike="noStrike" kern="1200" cap="none" spc="0" normalizeH="0" baseline="0" noProof="0" dirty="0">
                    <a:ln>
                      <a:noFill/>
                    </a:ln>
                    <a:solidFill>
                      <a:prstClr val="white"/>
                    </a:solidFill>
                    <a:effectLst/>
                    <a:uLnTx/>
                    <a:uFillTx/>
                    <a:latin typeface="Arial"/>
                    <a:ea typeface="Arial"/>
                    <a:cs typeface="Arial"/>
                    <a:sym typeface="Arial"/>
                  </a:rPr>
                  <a:t>Fintech Association</a:t>
                </a:r>
                <a:endParaRPr kumimoji="0" sz="1100" b="0" i="0" u="none" strike="noStrike" kern="1200" cap="none" spc="0" normalizeH="0" baseline="0" noProof="0" dirty="0">
                  <a:ln>
                    <a:noFill/>
                  </a:ln>
                  <a:solidFill>
                    <a:prstClr val="white"/>
                  </a:solidFill>
                  <a:effectLst/>
                  <a:uLnTx/>
                  <a:uFillTx/>
                  <a:latin typeface="Arial"/>
                  <a:ea typeface="Arial"/>
                  <a:cs typeface="Arial"/>
                  <a:sym typeface="Arial"/>
                </a:endParaRPr>
              </a:p>
            </p:txBody>
          </p:sp>
        </p:grpSp>
      </p:grpSp>
      <p:grpSp>
        <p:nvGrpSpPr>
          <p:cNvPr id="93" name="Group 92">
            <a:extLst>
              <a:ext uri="{FF2B5EF4-FFF2-40B4-BE49-F238E27FC236}">
                <a16:creationId xmlns:a16="http://schemas.microsoft.com/office/drawing/2014/main" id="{7A0CCECB-7E72-AC77-63F4-0B8B3CAF8548}"/>
              </a:ext>
            </a:extLst>
          </p:cNvPr>
          <p:cNvGrpSpPr/>
          <p:nvPr/>
        </p:nvGrpSpPr>
        <p:grpSpPr>
          <a:xfrm>
            <a:off x="603611" y="6015760"/>
            <a:ext cx="4486177" cy="548211"/>
            <a:chOff x="495016" y="5961544"/>
            <a:chExt cx="4768202" cy="700247"/>
          </a:xfrm>
        </p:grpSpPr>
        <p:sp>
          <p:nvSpPr>
            <p:cNvPr id="90" name="Rectangle 89">
              <a:extLst>
                <a:ext uri="{FF2B5EF4-FFF2-40B4-BE49-F238E27FC236}">
                  <a16:creationId xmlns:a16="http://schemas.microsoft.com/office/drawing/2014/main" id="{4BD6AFDB-2F81-A95E-1AD4-43F5C6AC7559}"/>
                </a:ext>
              </a:extLst>
            </p:cNvPr>
            <p:cNvSpPr/>
            <p:nvPr/>
          </p:nvSpPr>
          <p:spPr>
            <a:xfrm>
              <a:off x="542207" y="6016007"/>
              <a:ext cx="4721011" cy="591326"/>
            </a:xfrm>
            <a:prstGeom prst="rect">
              <a:avLst/>
            </a:prstGeom>
            <a:solidFill>
              <a:schemeClr val="bg1">
                <a:lumMod val="85000"/>
              </a:schemeClr>
            </a:solidFill>
            <a:ln>
              <a:solidFill>
                <a:schemeClr val="tx1">
                  <a:lumMod val="50000"/>
                  <a:lumOff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vert27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pSp>
          <p:nvGrpSpPr>
            <p:cNvPr id="38" name="Group 37">
              <a:extLst>
                <a:ext uri="{FF2B5EF4-FFF2-40B4-BE49-F238E27FC236}">
                  <a16:creationId xmlns:a16="http://schemas.microsoft.com/office/drawing/2014/main" id="{28916AA1-5AFE-5BAF-F568-815A8D376887}"/>
                </a:ext>
              </a:extLst>
            </p:cNvPr>
            <p:cNvGrpSpPr/>
            <p:nvPr/>
          </p:nvGrpSpPr>
          <p:grpSpPr>
            <a:xfrm>
              <a:off x="766736" y="6060339"/>
              <a:ext cx="4380275" cy="275142"/>
              <a:chOff x="5170146" y="6508492"/>
              <a:chExt cx="5807041" cy="364762"/>
            </a:xfrm>
          </p:grpSpPr>
          <p:grpSp>
            <p:nvGrpSpPr>
              <p:cNvPr id="14" name="Group 13">
                <a:extLst>
                  <a:ext uri="{FF2B5EF4-FFF2-40B4-BE49-F238E27FC236}">
                    <a16:creationId xmlns:a16="http://schemas.microsoft.com/office/drawing/2014/main" id="{94B4F537-41AB-94D7-15ED-C6EB47BBEFDD}"/>
                  </a:ext>
                </a:extLst>
              </p:cNvPr>
              <p:cNvGrpSpPr/>
              <p:nvPr/>
            </p:nvGrpSpPr>
            <p:grpSpPr>
              <a:xfrm>
                <a:off x="5170146" y="6508492"/>
                <a:ext cx="1451600" cy="364762"/>
                <a:chOff x="6776811" y="6527807"/>
                <a:chExt cx="1451600" cy="364762"/>
              </a:xfrm>
            </p:grpSpPr>
            <p:sp>
              <p:nvSpPr>
                <p:cNvPr id="50" name="Google Shape;406;p7">
                  <a:extLst>
                    <a:ext uri="{FF2B5EF4-FFF2-40B4-BE49-F238E27FC236}">
                      <a16:creationId xmlns:a16="http://schemas.microsoft.com/office/drawing/2014/main" id="{244B7B39-5FDE-A418-12D4-632D302CB4D2}"/>
                    </a:ext>
                  </a:extLst>
                </p:cNvPr>
                <p:cNvSpPr txBox="1"/>
                <p:nvPr/>
              </p:nvSpPr>
              <p:spPr>
                <a:xfrm>
                  <a:off x="6922447" y="6527807"/>
                  <a:ext cx="1305964" cy="364762"/>
                </a:xfrm>
                <a:prstGeom prst="rect">
                  <a:avLst/>
                </a:prstGeom>
                <a:noFill/>
                <a:ln>
                  <a:noFill/>
                </a:ln>
              </p:spPr>
              <p:txBody>
                <a:bodyPr spcFirstLastPara="1" wrap="square" lIns="91425" tIns="45700" rIns="91425" bIns="4570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Data Providers</a:t>
                  </a:r>
                  <a:endParaRPr kumimoji="0"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Google Shape;3575;g2e2144c5c40_1_539">
                  <a:extLst>
                    <a:ext uri="{FF2B5EF4-FFF2-40B4-BE49-F238E27FC236}">
                      <a16:creationId xmlns:a16="http://schemas.microsoft.com/office/drawing/2014/main" id="{BB77417A-464E-073B-941C-0A6846AFE3A3}"/>
                    </a:ext>
                  </a:extLst>
                </p:cNvPr>
                <p:cNvSpPr/>
                <p:nvPr/>
              </p:nvSpPr>
              <p:spPr>
                <a:xfrm>
                  <a:off x="6776811" y="6588262"/>
                  <a:ext cx="202906" cy="243848"/>
                </a:xfrm>
                <a:prstGeom prst="roundRect">
                  <a:avLst>
                    <a:gd name="adj" fmla="val 16667"/>
                  </a:avLst>
                </a:prstGeom>
                <a:solidFill>
                  <a:srgbClr val="0F2341"/>
                </a:solid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
                      <a:srgbClr val="272A2C"/>
                    </a:buClr>
                    <a:buSzPts val="1400"/>
                    <a:buFontTx/>
                    <a:buNone/>
                    <a:tabLst/>
                    <a:defRPr/>
                  </a:pPr>
                  <a:endParaRPr kumimoji="0" sz="800" b="0" i="0" u="none" strike="noStrike" kern="1200" cap="none" spc="0" normalizeH="0" baseline="0" noProof="0" dirty="0">
                    <a:ln>
                      <a:noFill/>
                    </a:ln>
                    <a:solidFill>
                      <a:srgbClr val="272A2C"/>
                    </a:solidFill>
                    <a:effectLst/>
                    <a:uLnTx/>
                    <a:uFillTx/>
                    <a:latin typeface="Arial"/>
                    <a:ea typeface="+mn-ea"/>
                    <a:cs typeface="Arial"/>
                    <a:sym typeface="Arial"/>
                  </a:endParaRPr>
                </a:p>
              </p:txBody>
            </p:sp>
          </p:grpSp>
          <p:grpSp>
            <p:nvGrpSpPr>
              <p:cNvPr id="16" name="Group 15">
                <a:extLst>
                  <a:ext uri="{FF2B5EF4-FFF2-40B4-BE49-F238E27FC236}">
                    <a16:creationId xmlns:a16="http://schemas.microsoft.com/office/drawing/2014/main" id="{3E714CBA-E0CB-2C55-1072-669D0B53F81B}"/>
                  </a:ext>
                </a:extLst>
              </p:cNvPr>
              <p:cNvGrpSpPr/>
              <p:nvPr/>
            </p:nvGrpSpPr>
            <p:grpSpPr>
              <a:xfrm>
                <a:off x="6475903" y="6508494"/>
                <a:ext cx="1311619" cy="364759"/>
                <a:chOff x="5368207" y="6527809"/>
                <a:chExt cx="1311619" cy="364759"/>
              </a:xfrm>
            </p:grpSpPr>
            <p:sp>
              <p:nvSpPr>
                <p:cNvPr id="49" name="Google Shape;404;p7">
                  <a:extLst>
                    <a:ext uri="{FF2B5EF4-FFF2-40B4-BE49-F238E27FC236}">
                      <a16:creationId xmlns:a16="http://schemas.microsoft.com/office/drawing/2014/main" id="{9AC3AFED-5481-0E70-C5A1-4E1D87AE1036}"/>
                    </a:ext>
                  </a:extLst>
                </p:cNvPr>
                <p:cNvSpPr txBox="1"/>
                <p:nvPr/>
              </p:nvSpPr>
              <p:spPr>
                <a:xfrm>
                  <a:off x="5511921" y="6527809"/>
                  <a:ext cx="1167905" cy="364759"/>
                </a:xfrm>
                <a:prstGeom prst="rect">
                  <a:avLst/>
                </a:prstGeom>
                <a:noFill/>
                <a:ln>
                  <a:noFill/>
                </a:ln>
              </p:spPr>
              <p:txBody>
                <a:bodyPr spcFirstLastPara="1" wrap="square" lIns="91425" tIns="45700" rIns="91425" bIns="4570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Data Users</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54" name="Google Shape;3575;g2e2144c5c40_1_539">
                  <a:extLst>
                    <a:ext uri="{FF2B5EF4-FFF2-40B4-BE49-F238E27FC236}">
                      <a16:creationId xmlns:a16="http://schemas.microsoft.com/office/drawing/2014/main" id="{4CCB3C14-FAD0-3F95-03B4-5C84199A1EAB}"/>
                    </a:ext>
                  </a:extLst>
                </p:cNvPr>
                <p:cNvSpPr/>
                <p:nvPr/>
              </p:nvSpPr>
              <p:spPr>
                <a:xfrm>
                  <a:off x="5368207" y="6588262"/>
                  <a:ext cx="202906" cy="243848"/>
                </a:xfrm>
                <a:prstGeom prst="roundRect">
                  <a:avLst>
                    <a:gd name="adj" fmla="val 16667"/>
                  </a:avLst>
                </a:prstGeom>
                <a:solidFill>
                  <a:srgbClr val="9B2068"/>
                </a:solidFill>
                <a:ln>
                  <a:noFill/>
                </a:ln>
              </p:spPr>
              <p:txBody>
                <a:bodyPr spcFirstLastPara="1" wrap="square" lIns="91425" tIns="36000" rIns="91425" bIns="0" anchor="ctr" anchorCtr="0">
                  <a:noAutofit/>
                </a:bodyPr>
                <a:lstStyle/>
                <a:p>
                  <a:pPr marL="0" marR="0" lvl="0" indent="0" algn="ctr" defTabSz="457200" rtl="0" eaLnBrk="1" fontAlgn="auto" latinLnBrk="0" hangingPunct="1">
                    <a:lnSpc>
                      <a:spcPct val="80000"/>
                    </a:lnSpc>
                    <a:spcBef>
                      <a:spcPts val="0"/>
                    </a:spcBef>
                    <a:spcAft>
                      <a:spcPts val="0"/>
                    </a:spcAft>
                    <a:buClr>
                      <a:srgbClr val="FFFFFF"/>
                    </a:buClr>
                    <a:buSzPts val="1600"/>
                    <a:buFontTx/>
                    <a:buNone/>
                    <a:tabLst/>
                    <a:defRPr/>
                  </a:pPr>
                  <a:endParaRPr kumimoji="0" sz="800" b="0" i="0" u="none" strike="noStrike" kern="1200" cap="none" spc="0" normalizeH="0" baseline="0" noProof="0">
                    <a:ln>
                      <a:noFill/>
                    </a:ln>
                    <a:solidFill>
                      <a:srgbClr val="FFFFFF"/>
                    </a:solidFill>
                    <a:effectLst/>
                    <a:uLnTx/>
                    <a:uFillTx/>
                    <a:latin typeface="Arial"/>
                    <a:ea typeface="+mn-ea"/>
                    <a:cs typeface="Arial"/>
                    <a:sym typeface="Arial"/>
                  </a:endParaRPr>
                </a:p>
              </p:txBody>
            </p:sp>
          </p:grpSp>
          <p:grpSp>
            <p:nvGrpSpPr>
              <p:cNvPr id="18" name="Group 17">
                <a:extLst>
                  <a:ext uri="{FF2B5EF4-FFF2-40B4-BE49-F238E27FC236}">
                    <a16:creationId xmlns:a16="http://schemas.microsoft.com/office/drawing/2014/main" id="{D0BEF8D6-473F-5A70-6C08-0FBC555F585F}"/>
                  </a:ext>
                </a:extLst>
              </p:cNvPr>
              <p:cNvGrpSpPr/>
              <p:nvPr/>
            </p:nvGrpSpPr>
            <p:grpSpPr>
              <a:xfrm>
                <a:off x="7703325" y="6508492"/>
                <a:ext cx="3273862" cy="364761"/>
                <a:chOff x="8032942" y="6523169"/>
                <a:chExt cx="3273862" cy="364761"/>
              </a:xfrm>
            </p:grpSpPr>
            <p:sp>
              <p:nvSpPr>
                <p:cNvPr id="10" name="Google Shape;404;p7">
                  <a:extLst>
                    <a:ext uri="{FF2B5EF4-FFF2-40B4-BE49-F238E27FC236}">
                      <a16:creationId xmlns:a16="http://schemas.microsoft.com/office/drawing/2014/main" id="{DCCE3F1F-D65F-054E-8E27-4B112A570776}"/>
                    </a:ext>
                  </a:extLst>
                </p:cNvPr>
                <p:cNvSpPr txBox="1"/>
                <p:nvPr/>
              </p:nvSpPr>
              <p:spPr>
                <a:xfrm>
                  <a:off x="8184925" y="6523169"/>
                  <a:ext cx="3121879" cy="364761"/>
                </a:xfrm>
                <a:prstGeom prst="rect">
                  <a:avLst/>
                </a:prstGeom>
                <a:noFill/>
                <a:ln>
                  <a:noFill/>
                </a:ln>
              </p:spPr>
              <p:txBody>
                <a:bodyPr spcFirstLastPara="1" wrap="square" lIns="91425" tIns="45700" rIns="91425" bIns="4570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(Proposed) Code National Aggregator</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13" name="Google Shape;3575;g2e2144c5c40_1_539">
                  <a:extLst>
                    <a:ext uri="{FF2B5EF4-FFF2-40B4-BE49-F238E27FC236}">
                      <a16:creationId xmlns:a16="http://schemas.microsoft.com/office/drawing/2014/main" id="{D232BCEA-D6D6-2B8C-D48C-AAB3B48D87E8}"/>
                    </a:ext>
                  </a:extLst>
                </p:cNvPr>
                <p:cNvSpPr/>
                <p:nvPr/>
              </p:nvSpPr>
              <p:spPr>
                <a:xfrm>
                  <a:off x="8032942" y="6583625"/>
                  <a:ext cx="202906" cy="243848"/>
                </a:xfrm>
                <a:prstGeom prst="roundRect">
                  <a:avLst>
                    <a:gd name="adj" fmla="val 16667"/>
                  </a:avLst>
                </a:prstGeom>
                <a:solidFill>
                  <a:srgbClr val="9B2068"/>
                </a:solidFill>
                <a:ln w="38100">
                  <a:solidFill>
                    <a:schemeClr val="accent5">
                      <a:lumMod val="75000"/>
                    </a:schemeClr>
                  </a:solidFill>
                </a:ln>
              </p:spPr>
              <p:txBody>
                <a:bodyPr spcFirstLastPara="1" wrap="square" lIns="91425" tIns="36000" rIns="91425" bIns="0" anchor="ctr" anchorCtr="0">
                  <a:noAutofit/>
                </a:bodyPr>
                <a:lstStyle/>
                <a:p>
                  <a:pPr marL="0" marR="0" lvl="0" indent="0" algn="ctr" defTabSz="457200" rtl="0" eaLnBrk="1" fontAlgn="auto" latinLnBrk="0" hangingPunct="1">
                    <a:lnSpc>
                      <a:spcPct val="80000"/>
                    </a:lnSpc>
                    <a:spcBef>
                      <a:spcPts val="0"/>
                    </a:spcBef>
                    <a:spcAft>
                      <a:spcPts val="0"/>
                    </a:spcAft>
                    <a:buClr>
                      <a:srgbClr val="FFFFFF"/>
                    </a:buClr>
                    <a:buSzPts val="1600"/>
                    <a:buFontTx/>
                    <a:buNone/>
                    <a:tabLst/>
                    <a:defRPr/>
                  </a:pPr>
                  <a:endParaRPr kumimoji="0" sz="800" b="0" i="0" u="none" strike="noStrike" kern="1200" cap="none" spc="0" normalizeH="0" baseline="0" noProof="0">
                    <a:ln>
                      <a:noFill/>
                    </a:ln>
                    <a:solidFill>
                      <a:srgbClr val="FFFFFF"/>
                    </a:solidFill>
                    <a:effectLst/>
                    <a:uLnTx/>
                    <a:uFillTx/>
                    <a:latin typeface="Arial"/>
                    <a:ea typeface="+mn-ea"/>
                    <a:cs typeface="Arial"/>
                    <a:sym typeface="Arial"/>
                  </a:endParaRPr>
                </a:p>
              </p:txBody>
            </p:sp>
          </p:grpSp>
        </p:grpSp>
        <p:grpSp>
          <p:nvGrpSpPr>
            <p:cNvPr id="89" name="Group 88">
              <a:extLst>
                <a:ext uri="{FF2B5EF4-FFF2-40B4-BE49-F238E27FC236}">
                  <a16:creationId xmlns:a16="http://schemas.microsoft.com/office/drawing/2014/main" id="{C09CC9D4-C764-F69D-6490-F8400733CC86}"/>
                </a:ext>
              </a:extLst>
            </p:cNvPr>
            <p:cNvGrpSpPr/>
            <p:nvPr/>
          </p:nvGrpSpPr>
          <p:grpSpPr>
            <a:xfrm>
              <a:off x="805137" y="6331076"/>
              <a:ext cx="4413273" cy="275142"/>
              <a:chOff x="514612" y="6522145"/>
              <a:chExt cx="4413273" cy="275142"/>
            </a:xfrm>
          </p:grpSpPr>
          <p:grpSp>
            <p:nvGrpSpPr>
              <p:cNvPr id="40" name="Group 39">
                <a:extLst>
                  <a:ext uri="{FF2B5EF4-FFF2-40B4-BE49-F238E27FC236}">
                    <a16:creationId xmlns:a16="http://schemas.microsoft.com/office/drawing/2014/main" id="{9EE0CD58-A387-0EF6-A1CF-AAAD3FBBD4CD}"/>
                  </a:ext>
                </a:extLst>
              </p:cNvPr>
              <p:cNvGrpSpPr/>
              <p:nvPr/>
            </p:nvGrpSpPr>
            <p:grpSpPr>
              <a:xfrm>
                <a:off x="3323075" y="6522145"/>
                <a:ext cx="1604810" cy="275141"/>
                <a:chOff x="3851908" y="6524620"/>
                <a:chExt cx="1604810" cy="275141"/>
              </a:xfrm>
            </p:grpSpPr>
            <p:cxnSp>
              <p:nvCxnSpPr>
                <p:cNvPr id="81" name="Google Shape;3569;g2e2144c5c40_1_539">
                  <a:extLst>
                    <a:ext uri="{FF2B5EF4-FFF2-40B4-BE49-F238E27FC236}">
                      <a16:creationId xmlns:a16="http://schemas.microsoft.com/office/drawing/2014/main" id="{6C83E109-45F1-C3CC-52D9-58BA58EC4505}"/>
                    </a:ext>
                  </a:extLst>
                </p:cNvPr>
                <p:cNvCxnSpPr>
                  <a:cxnSpLocks/>
                </p:cNvCxnSpPr>
                <p:nvPr/>
              </p:nvCxnSpPr>
              <p:spPr>
                <a:xfrm>
                  <a:off x="3851908" y="6667411"/>
                  <a:ext cx="188657" cy="0"/>
                </a:xfrm>
                <a:prstGeom prst="straightConnector1">
                  <a:avLst/>
                </a:prstGeom>
                <a:noFill/>
                <a:ln w="28575" cap="flat" cmpd="sng">
                  <a:solidFill>
                    <a:schemeClr val="accent5"/>
                  </a:solidFill>
                  <a:prstDash val="solid"/>
                  <a:miter lim="800000"/>
                  <a:headEnd type="none" w="sm" len="sm"/>
                  <a:tailEnd type="triangle" w="med" len="med"/>
                </a:ln>
              </p:spPr>
            </p:cxnSp>
            <p:sp>
              <p:nvSpPr>
                <p:cNvPr id="36" name="Google Shape;402;p7">
                  <a:extLst>
                    <a:ext uri="{FF2B5EF4-FFF2-40B4-BE49-F238E27FC236}">
                      <a16:creationId xmlns:a16="http://schemas.microsoft.com/office/drawing/2014/main" id="{B2C7F47E-7A8C-1858-C1D6-ECC2A072D4F0}"/>
                    </a:ext>
                  </a:extLst>
                </p:cNvPr>
                <p:cNvSpPr txBox="1"/>
                <p:nvPr/>
              </p:nvSpPr>
              <p:spPr>
                <a:xfrm>
                  <a:off x="3985896" y="6524620"/>
                  <a:ext cx="1470822" cy="275141"/>
                </a:xfrm>
                <a:prstGeom prst="rect">
                  <a:avLst/>
                </a:prstGeom>
                <a:noFill/>
                <a:ln>
                  <a:noFill/>
                </a:ln>
              </p:spPr>
              <p:txBody>
                <a:bodyPr spcFirstLastPara="1" wrap="square" lIns="91425" tIns="45700" rIns="91425" bIns="4570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Proposed data reporting</a:t>
                  </a:r>
                  <a:endParaRPr kumimoji="0"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4" name="Group 83">
                <a:extLst>
                  <a:ext uri="{FF2B5EF4-FFF2-40B4-BE49-F238E27FC236}">
                    <a16:creationId xmlns:a16="http://schemas.microsoft.com/office/drawing/2014/main" id="{1D91D912-FA76-656B-7865-64A73FC4634C}"/>
                  </a:ext>
                </a:extLst>
              </p:cNvPr>
              <p:cNvGrpSpPr/>
              <p:nvPr/>
            </p:nvGrpSpPr>
            <p:grpSpPr>
              <a:xfrm>
                <a:off x="1462942" y="6522146"/>
                <a:ext cx="2361243" cy="275141"/>
                <a:chOff x="382587" y="6515457"/>
                <a:chExt cx="2361243" cy="275141"/>
              </a:xfrm>
            </p:grpSpPr>
            <p:sp>
              <p:nvSpPr>
                <p:cNvPr id="82" name="Google Shape;401;p7">
                  <a:extLst>
                    <a:ext uri="{FF2B5EF4-FFF2-40B4-BE49-F238E27FC236}">
                      <a16:creationId xmlns:a16="http://schemas.microsoft.com/office/drawing/2014/main" id="{A4CA7594-C9BC-90E1-F3DD-021388EC8F81}"/>
                    </a:ext>
                  </a:extLst>
                </p:cNvPr>
                <p:cNvSpPr txBox="1"/>
                <p:nvPr/>
              </p:nvSpPr>
              <p:spPr>
                <a:xfrm>
                  <a:off x="545031" y="6515457"/>
                  <a:ext cx="2198799" cy="275141"/>
                </a:xfrm>
                <a:prstGeom prst="rect">
                  <a:avLst/>
                </a:prstGeom>
                <a:noFill/>
                <a:ln>
                  <a:noFill/>
                </a:ln>
              </p:spPr>
              <p:txBody>
                <a:bodyPr spcFirstLastPara="1" wrap="square" lIns="91425" tIns="45700" rIns="91425" bIns="4570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Sex-disaggregated data reporting</a:t>
                  </a:r>
                  <a:endParaRPr kumimoji="0"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3" name="Google Shape;3569;g2e2144c5c40_1_539">
                  <a:extLst>
                    <a:ext uri="{FF2B5EF4-FFF2-40B4-BE49-F238E27FC236}">
                      <a16:creationId xmlns:a16="http://schemas.microsoft.com/office/drawing/2014/main" id="{2DF1C8E2-40A6-8057-4EF9-B1B49D293E60}"/>
                    </a:ext>
                  </a:extLst>
                </p:cNvPr>
                <p:cNvCxnSpPr>
                  <a:cxnSpLocks/>
                </p:cNvCxnSpPr>
                <p:nvPr/>
              </p:nvCxnSpPr>
              <p:spPr>
                <a:xfrm>
                  <a:off x="382587" y="6660312"/>
                  <a:ext cx="188657" cy="0"/>
                </a:xfrm>
                <a:prstGeom prst="straightConnector1">
                  <a:avLst/>
                </a:prstGeom>
                <a:noFill/>
                <a:ln w="28575" cap="flat" cmpd="sng">
                  <a:solidFill>
                    <a:srgbClr val="EB7A71"/>
                  </a:solidFill>
                  <a:prstDash val="solid"/>
                  <a:miter lim="800000"/>
                  <a:headEnd type="none" w="sm" len="sm"/>
                  <a:tailEnd type="triangle" w="med" len="med"/>
                </a:ln>
              </p:spPr>
            </p:cxnSp>
          </p:grpSp>
          <p:grpSp>
            <p:nvGrpSpPr>
              <p:cNvPr id="87" name="Group 86">
                <a:extLst>
                  <a:ext uri="{FF2B5EF4-FFF2-40B4-BE49-F238E27FC236}">
                    <a16:creationId xmlns:a16="http://schemas.microsoft.com/office/drawing/2014/main" id="{2743B1D7-8B1D-C2C0-0F5A-A597BD30ADD0}"/>
                  </a:ext>
                </a:extLst>
              </p:cNvPr>
              <p:cNvGrpSpPr/>
              <p:nvPr/>
            </p:nvGrpSpPr>
            <p:grpSpPr>
              <a:xfrm>
                <a:off x="514612" y="6522146"/>
                <a:ext cx="1289573" cy="275141"/>
                <a:chOff x="2612071" y="6524620"/>
                <a:chExt cx="1289573" cy="275141"/>
              </a:xfrm>
            </p:grpSpPr>
            <p:sp>
              <p:nvSpPr>
                <p:cNvPr id="85" name="Google Shape;402;p7">
                  <a:extLst>
                    <a:ext uri="{FF2B5EF4-FFF2-40B4-BE49-F238E27FC236}">
                      <a16:creationId xmlns:a16="http://schemas.microsoft.com/office/drawing/2014/main" id="{C71C8F3E-371C-8F5E-6C88-F20A3088F3AD}"/>
                    </a:ext>
                  </a:extLst>
                </p:cNvPr>
                <p:cNvSpPr txBox="1"/>
                <p:nvPr/>
              </p:nvSpPr>
              <p:spPr>
                <a:xfrm>
                  <a:off x="2733676" y="6524620"/>
                  <a:ext cx="1167968" cy="275141"/>
                </a:xfrm>
                <a:prstGeom prst="rect">
                  <a:avLst/>
                </a:prstGeom>
                <a:noFill/>
                <a:ln>
                  <a:noFill/>
                </a:ln>
              </p:spPr>
              <p:txBody>
                <a:bodyPr spcFirstLastPara="1" wrap="square" lIns="91425" tIns="45700" rIns="91425" bIns="4570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Data reporting</a:t>
                  </a:r>
                  <a:endParaRPr kumimoji="0"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6" name="Google Shape;3569;g2e2144c5c40_1_539">
                  <a:extLst>
                    <a:ext uri="{FF2B5EF4-FFF2-40B4-BE49-F238E27FC236}">
                      <a16:creationId xmlns:a16="http://schemas.microsoft.com/office/drawing/2014/main" id="{2F0756B2-8BBC-94C2-2252-D5D911B256AB}"/>
                    </a:ext>
                  </a:extLst>
                </p:cNvPr>
                <p:cNvCxnSpPr>
                  <a:cxnSpLocks/>
                </p:cNvCxnSpPr>
                <p:nvPr/>
              </p:nvCxnSpPr>
              <p:spPr>
                <a:xfrm>
                  <a:off x="2612071" y="6673012"/>
                  <a:ext cx="188657" cy="0"/>
                </a:xfrm>
                <a:prstGeom prst="straightConnector1">
                  <a:avLst/>
                </a:prstGeom>
                <a:noFill/>
                <a:ln w="28575" cap="flat" cmpd="sng">
                  <a:solidFill>
                    <a:schemeClr val="accent3"/>
                  </a:solidFill>
                  <a:prstDash val="solid"/>
                  <a:miter lim="800000"/>
                  <a:headEnd type="none" w="sm" len="sm"/>
                  <a:tailEnd type="triangle" w="med" len="med"/>
                </a:ln>
              </p:spPr>
            </p:cxnSp>
          </p:grpSp>
        </p:grpSp>
        <p:sp>
          <p:nvSpPr>
            <p:cNvPr id="92" name="TextBox 91">
              <a:extLst>
                <a:ext uri="{FF2B5EF4-FFF2-40B4-BE49-F238E27FC236}">
                  <a16:creationId xmlns:a16="http://schemas.microsoft.com/office/drawing/2014/main" id="{A0C527D5-A65D-722B-9404-023E20C09737}"/>
                </a:ext>
              </a:extLst>
            </p:cNvPr>
            <p:cNvSpPr txBox="1"/>
            <p:nvPr/>
          </p:nvSpPr>
          <p:spPr>
            <a:xfrm rot="16200000">
              <a:off x="259386" y="6197174"/>
              <a:ext cx="700247" cy="22898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Legend</a:t>
              </a:r>
            </a:p>
          </p:txBody>
        </p:sp>
      </p:grpSp>
      <p:sp>
        <p:nvSpPr>
          <p:cNvPr id="94" name="Google Shape;3550;g2e2144c5c40_1_539">
            <a:extLst>
              <a:ext uri="{FF2B5EF4-FFF2-40B4-BE49-F238E27FC236}">
                <a16:creationId xmlns:a16="http://schemas.microsoft.com/office/drawing/2014/main" id="{A6DAD4D0-9B5D-E1C9-7476-DCD1A39CC920}"/>
              </a:ext>
            </a:extLst>
          </p:cNvPr>
          <p:cNvSpPr/>
          <p:nvPr/>
        </p:nvSpPr>
        <p:spPr>
          <a:xfrm>
            <a:off x="6106698" y="5393377"/>
            <a:ext cx="1260000" cy="412146"/>
          </a:xfrm>
          <a:prstGeom prst="roundRect">
            <a:avLst>
              <a:gd name="adj" fmla="val 16667"/>
            </a:avLst>
          </a:prstGeom>
          <a:solidFill>
            <a:srgbClr val="9B2068"/>
          </a:solid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
                <a:srgbClr val="272A2C"/>
              </a:buClr>
              <a:buSzPts val="1400"/>
              <a:buFont typeface="Arial"/>
              <a:buNone/>
              <a:tabLst/>
              <a:defRPr/>
            </a:pPr>
            <a:r>
              <a:rPr kumimoji="0" lang="en-US" sz="1100" b="0" i="0" u="none" strike="noStrike" kern="1200" cap="none" spc="0" normalizeH="0" baseline="0" noProof="0" dirty="0">
                <a:ln>
                  <a:noFill/>
                </a:ln>
                <a:solidFill>
                  <a:prstClr val="white"/>
                </a:solidFill>
                <a:effectLst/>
                <a:uLnTx/>
                <a:uFillTx/>
                <a:latin typeface="Arial"/>
                <a:ea typeface="Arial"/>
                <a:cs typeface="Arial"/>
                <a:sym typeface="Arial"/>
              </a:rPr>
              <a:t>Investors</a:t>
            </a:r>
            <a:endParaRPr kumimoji="0" sz="1100" b="0" i="0" u="none" strike="noStrike" kern="1200" cap="none" spc="0" normalizeH="0" baseline="0" noProof="0" dirty="0">
              <a:ln>
                <a:noFill/>
              </a:ln>
              <a:solidFill>
                <a:prstClr val="white"/>
              </a:solidFill>
              <a:effectLst/>
              <a:uLnTx/>
              <a:uFillTx/>
              <a:latin typeface="Arial"/>
              <a:ea typeface="Arial"/>
              <a:cs typeface="Arial"/>
              <a:sym typeface="Arial"/>
            </a:endParaRPr>
          </a:p>
        </p:txBody>
      </p:sp>
      <p:sp>
        <p:nvSpPr>
          <p:cNvPr id="95" name="Google Shape;3550;g2e2144c5c40_1_539">
            <a:extLst>
              <a:ext uri="{FF2B5EF4-FFF2-40B4-BE49-F238E27FC236}">
                <a16:creationId xmlns:a16="http://schemas.microsoft.com/office/drawing/2014/main" id="{52CDA662-5F49-649C-3136-F44C44298AF8}"/>
              </a:ext>
            </a:extLst>
          </p:cNvPr>
          <p:cNvSpPr/>
          <p:nvPr/>
        </p:nvSpPr>
        <p:spPr>
          <a:xfrm>
            <a:off x="1459513" y="5393377"/>
            <a:ext cx="1260000" cy="412146"/>
          </a:xfrm>
          <a:prstGeom prst="roundRect">
            <a:avLst>
              <a:gd name="adj" fmla="val 16667"/>
            </a:avLst>
          </a:prstGeom>
          <a:solidFill>
            <a:srgbClr val="9B2068"/>
          </a:solid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
                <a:srgbClr val="272A2C"/>
              </a:buClr>
              <a:buSzPts val="1400"/>
              <a:buFont typeface="Arial"/>
              <a:buNone/>
              <a:tabLst/>
              <a:defRPr/>
            </a:pPr>
            <a:r>
              <a:rPr kumimoji="0" lang="en-US" sz="1100" b="0" i="0" u="none" strike="noStrike" kern="1200" cap="none" spc="0" normalizeH="0" baseline="0" noProof="0" dirty="0">
                <a:ln>
                  <a:noFill/>
                </a:ln>
                <a:solidFill>
                  <a:prstClr val="white"/>
                </a:solidFill>
                <a:effectLst/>
                <a:uLnTx/>
                <a:uFillTx/>
                <a:latin typeface="Arial"/>
                <a:ea typeface="Arial"/>
                <a:cs typeface="Arial"/>
                <a:sym typeface="Arial"/>
              </a:rPr>
              <a:t>Donors / Impact Investors</a:t>
            </a:r>
            <a:endParaRPr kumimoji="0" sz="1100" b="0" i="0" u="none" strike="noStrike" kern="1200" cap="none" spc="0" normalizeH="0" baseline="0" noProof="0" dirty="0">
              <a:ln>
                <a:noFill/>
              </a:ln>
              <a:solidFill>
                <a:prstClr val="white"/>
              </a:solidFill>
              <a:effectLst/>
              <a:uLnTx/>
              <a:uFillTx/>
              <a:latin typeface="Arial"/>
              <a:ea typeface="Arial"/>
              <a:cs typeface="Arial"/>
              <a:sym typeface="Arial"/>
            </a:endParaRPr>
          </a:p>
        </p:txBody>
      </p:sp>
      <p:sp>
        <p:nvSpPr>
          <p:cNvPr id="96" name="Google Shape;3541;g2e2144c5c40_1_539">
            <a:extLst>
              <a:ext uri="{FF2B5EF4-FFF2-40B4-BE49-F238E27FC236}">
                <a16:creationId xmlns:a16="http://schemas.microsoft.com/office/drawing/2014/main" id="{3240FD65-1206-42F4-D360-16865691B027}"/>
              </a:ext>
            </a:extLst>
          </p:cNvPr>
          <p:cNvSpPr/>
          <p:nvPr/>
        </p:nvSpPr>
        <p:spPr>
          <a:xfrm>
            <a:off x="3008575" y="5393377"/>
            <a:ext cx="1260000" cy="412146"/>
          </a:xfrm>
          <a:prstGeom prst="roundRect">
            <a:avLst>
              <a:gd name="adj" fmla="val 16667"/>
            </a:avLst>
          </a:prstGeom>
          <a:solidFill>
            <a:srgbClr val="9B2068"/>
          </a:solid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
                <a:srgbClr val="272A2C"/>
              </a:buClr>
              <a:buSzPts val="1400"/>
              <a:buFont typeface="Arial"/>
              <a:buNone/>
              <a:tabLst/>
              <a:defRPr/>
            </a:pPr>
            <a:r>
              <a:rPr kumimoji="0" lang="en-US" sz="1100" b="0" i="0" u="none" strike="noStrike" kern="1200" cap="none" spc="0" normalizeH="0" baseline="0" noProof="0" dirty="0">
                <a:ln>
                  <a:noFill/>
                </a:ln>
                <a:solidFill>
                  <a:prstClr val="white"/>
                </a:solidFill>
                <a:effectLst/>
                <a:uLnTx/>
                <a:uFillTx/>
                <a:latin typeface="Arial"/>
                <a:ea typeface="Arial"/>
                <a:cs typeface="Arial"/>
                <a:sym typeface="Arial"/>
              </a:rPr>
              <a:t>National Chamber of Commerce</a:t>
            </a:r>
            <a:endParaRPr kumimoji="0" sz="1100" b="0" i="0" u="none" strike="noStrike" kern="1200" cap="none" spc="0" normalizeH="0" baseline="0" noProof="0" dirty="0">
              <a:ln>
                <a:noFill/>
              </a:ln>
              <a:solidFill>
                <a:prstClr val="white"/>
              </a:solidFill>
              <a:effectLst/>
              <a:uLnTx/>
              <a:uFillTx/>
              <a:latin typeface="Arial"/>
              <a:ea typeface="Arial"/>
              <a:cs typeface="Arial"/>
              <a:sym typeface="Arial"/>
            </a:endParaRPr>
          </a:p>
        </p:txBody>
      </p:sp>
      <p:sp>
        <p:nvSpPr>
          <p:cNvPr id="97" name="Google Shape;3549;g2e2144c5c40_1_539">
            <a:extLst>
              <a:ext uri="{FF2B5EF4-FFF2-40B4-BE49-F238E27FC236}">
                <a16:creationId xmlns:a16="http://schemas.microsoft.com/office/drawing/2014/main" id="{EF32BA07-9734-A564-64E6-50CECA7A2CE4}"/>
              </a:ext>
            </a:extLst>
          </p:cNvPr>
          <p:cNvSpPr/>
          <p:nvPr/>
        </p:nvSpPr>
        <p:spPr>
          <a:xfrm>
            <a:off x="4557637" y="5392563"/>
            <a:ext cx="1260000" cy="413775"/>
          </a:xfrm>
          <a:prstGeom prst="roundRect">
            <a:avLst>
              <a:gd name="adj" fmla="val 16667"/>
            </a:avLst>
          </a:prstGeom>
          <a:solidFill>
            <a:srgbClr val="9B2068"/>
          </a:solid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
                <a:srgbClr val="272A2C"/>
              </a:buClr>
              <a:buSzPts val="1400"/>
              <a:buFont typeface="Arial"/>
              <a:buNone/>
              <a:tabLst/>
              <a:defRPr/>
            </a:pPr>
            <a:r>
              <a:rPr kumimoji="0" lang="en-US" sz="1100" b="0" i="0" u="none" strike="noStrike" kern="1200" cap="none" spc="0" normalizeH="0" baseline="0" noProof="0" dirty="0">
                <a:ln>
                  <a:noFill/>
                </a:ln>
                <a:solidFill>
                  <a:prstClr val="white"/>
                </a:solidFill>
                <a:effectLst/>
                <a:uLnTx/>
                <a:uFillTx/>
                <a:latin typeface="Arial"/>
                <a:ea typeface="Arial"/>
                <a:cs typeface="Arial"/>
                <a:sym typeface="Arial"/>
              </a:rPr>
              <a:t>Other associations / stakeholders</a:t>
            </a:r>
            <a:endParaRPr kumimoji="0" sz="1100" b="0" i="0" u="none" strike="noStrike" kern="1200" cap="none" spc="0" normalizeH="0" baseline="0" noProof="0" dirty="0">
              <a:ln>
                <a:noFill/>
              </a:ln>
              <a:solidFill>
                <a:prstClr val="white"/>
              </a:solidFill>
              <a:effectLst/>
              <a:uLnTx/>
              <a:uFillTx/>
              <a:latin typeface="Arial"/>
              <a:ea typeface="Arial"/>
              <a:cs typeface="Arial"/>
              <a:sym typeface="Arial"/>
            </a:endParaRPr>
          </a:p>
        </p:txBody>
      </p:sp>
      <p:cxnSp>
        <p:nvCxnSpPr>
          <p:cNvPr id="98" name="Google Shape;3569;g2e2144c5c40_1_539">
            <a:extLst>
              <a:ext uri="{FF2B5EF4-FFF2-40B4-BE49-F238E27FC236}">
                <a16:creationId xmlns:a16="http://schemas.microsoft.com/office/drawing/2014/main" id="{91471F1C-7713-6D78-0778-C55A106A5487}"/>
              </a:ext>
            </a:extLst>
          </p:cNvPr>
          <p:cNvCxnSpPr>
            <a:cxnSpLocks/>
          </p:cNvCxnSpPr>
          <p:nvPr/>
        </p:nvCxnSpPr>
        <p:spPr>
          <a:xfrm flipH="1">
            <a:off x="2331299" y="2835224"/>
            <a:ext cx="1042232" cy="0"/>
          </a:xfrm>
          <a:prstGeom prst="straightConnector1">
            <a:avLst/>
          </a:prstGeom>
          <a:noFill/>
          <a:ln w="38100" cap="flat" cmpd="sng">
            <a:solidFill>
              <a:schemeClr val="accent3"/>
            </a:solidFill>
            <a:prstDash val="solid"/>
            <a:miter lim="800000"/>
            <a:headEnd type="none" w="sm" len="sm"/>
            <a:tailEnd type="triangle" w="med" len="med"/>
          </a:ln>
        </p:spPr>
      </p:cxnSp>
      <p:cxnSp>
        <p:nvCxnSpPr>
          <p:cNvPr id="7" name="Google Shape;3569;g2e2144c5c40_1_539">
            <a:extLst>
              <a:ext uri="{FF2B5EF4-FFF2-40B4-BE49-F238E27FC236}">
                <a16:creationId xmlns:a16="http://schemas.microsoft.com/office/drawing/2014/main" id="{A87EDEED-E6F7-3C6B-F368-9063C79BF082}"/>
              </a:ext>
            </a:extLst>
          </p:cNvPr>
          <p:cNvCxnSpPr>
            <a:cxnSpLocks/>
          </p:cNvCxnSpPr>
          <p:nvPr/>
        </p:nvCxnSpPr>
        <p:spPr>
          <a:xfrm flipV="1">
            <a:off x="2841717" y="1566194"/>
            <a:ext cx="668379" cy="5791"/>
          </a:xfrm>
          <a:prstGeom prst="straightConnector1">
            <a:avLst/>
          </a:prstGeom>
          <a:noFill/>
          <a:ln w="57150" cap="flat" cmpd="sng">
            <a:solidFill>
              <a:schemeClr val="accent3">
                <a:lumMod val="75000"/>
              </a:schemeClr>
            </a:solidFill>
            <a:prstDash val="solid"/>
            <a:miter lim="800000"/>
            <a:headEnd type="none" w="sm" len="sm"/>
            <a:tailEnd type="triangle" w="med" len="med"/>
          </a:ln>
        </p:spPr>
      </p:cxnSp>
      <p:sp>
        <p:nvSpPr>
          <p:cNvPr id="8" name="Google Shape;1681;p69">
            <a:extLst>
              <a:ext uri="{FF2B5EF4-FFF2-40B4-BE49-F238E27FC236}">
                <a16:creationId xmlns:a16="http://schemas.microsoft.com/office/drawing/2014/main" id="{ACA0EAC9-42F1-942C-96E4-931C042D3C0C}"/>
              </a:ext>
            </a:extLst>
          </p:cNvPr>
          <p:cNvSpPr txBox="1"/>
          <p:nvPr/>
        </p:nvSpPr>
        <p:spPr>
          <a:xfrm>
            <a:off x="538039" y="675911"/>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2400"/>
              <a:buFont typeface="Arial Black"/>
              <a:buNone/>
            </a:pPr>
            <a:endParaRPr sz="2400" b="1" i="0" u="none" strike="noStrike" cap="none">
              <a:solidFill>
                <a:srgbClr val="AD2D67"/>
              </a:solidFill>
              <a:latin typeface="Arial Black"/>
              <a:ea typeface="Arial Black"/>
              <a:cs typeface="Arial Black"/>
              <a:sym typeface="Arial Black"/>
            </a:endParaRPr>
          </a:p>
        </p:txBody>
      </p:sp>
      <p:sp>
        <p:nvSpPr>
          <p:cNvPr id="12" name="Google Shape;1682;p69">
            <a:extLst>
              <a:ext uri="{FF2B5EF4-FFF2-40B4-BE49-F238E27FC236}">
                <a16:creationId xmlns:a16="http://schemas.microsoft.com/office/drawing/2014/main" id="{C8ECC191-F9C5-D323-3C60-AD68184472F0}"/>
              </a:ext>
            </a:extLst>
          </p:cNvPr>
          <p:cNvSpPr txBox="1"/>
          <p:nvPr/>
        </p:nvSpPr>
        <p:spPr>
          <a:xfrm>
            <a:off x="593094" y="562228"/>
            <a:ext cx="9890749" cy="46166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1600"/>
              <a:buFont typeface="Arial"/>
              <a:buNone/>
            </a:pPr>
            <a:r>
              <a:rPr lang="en-US" sz="2400" b="1" i="0" u="none" strike="noStrike" cap="none" dirty="0">
                <a:solidFill>
                  <a:schemeClr val="accent2"/>
                </a:solidFill>
                <a:latin typeface="Arial"/>
                <a:ea typeface="Arial"/>
                <a:cs typeface="Arial"/>
                <a:sym typeface="Arial"/>
              </a:rPr>
              <a:t>WMSME Data Journey – example of Georgia</a:t>
            </a:r>
            <a:endParaRPr lang="en-US" sz="2800" b="1" i="0" u="none" strike="noStrike" cap="none" dirty="0">
              <a:solidFill>
                <a:schemeClr val="accent2"/>
              </a:solidFill>
              <a:latin typeface="Arial"/>
              <a:ea typeface="Arial"/>
              <a:cs typeface="Arial"/>
              <a:sym typeface="Arial"/>
            </a:endParaRPr>
          </a:p>
        </p:txBody>
      </p:sp>
      <p:sp>
        <p:nvSpPr>
          <p:cNvPr id="15" name="Google Shape;473;p18">
            <a:extLst>
              <a:ext uri="{FF2B5EF4-FFF2-40B4-BE49-F238E27FC236}">
                <a16:creationId xmlns:a16="http://schemas.microsoft.com/office/drawing/2014/main" id="{77B8A5F0-3020-1D84-9F2D-940ACA7C571B}"/>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rPr>
              <a:t>4</a:t>
            </a:r>
            <a:endParaRPr sz="1400" b="0" i="0" u="none" strike="noStrike" cap="none" dirty="0">
              <a:solidFill>
                <a:srgbClr val="000000"/>
              </a:solidFill>
              <a:ea typeface="Arial"/>
              <a:cs typeface="Arial"/>
              <a:sym typeface="Arial"/>
            </a:endParaRPr>
          </a:p>
        </p:txBody>
      </p:sp>
      <p:sp>
        <p:nvSpPr>
          <p:cNvPr id="17" name="Google Shape;474;p18">
            <a:extLst>
              <a:ext uri="{FF2B5EF4-FFF2-40B4-BE49-F238E27FC236}">
                <a16:creationId xmlns:a16="http://schemas.microsoft.com/office/drawing/2014/main" id="{AF7A220E-AC9F-1A97-83FD-2F3FDD5CD690}"/>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ea typeface="Arial"/>
                <a:cs typeface="Arial"/>
                <a:sym typeface="Arial"/>
              </a:rPr>
              <a:t>THE WOMEN ENTREPRENEURS FINANCE CODE</a:t>
            </a:r>
            <a:endParaRPr sz="1400" b="0" i="0" u="none" strike="noStrike" cap="none" dirty="0">
              <a:solidFill>
                <a:srgbClr val="000000"/>
              </a:solidFill>
              <a:ea typeface="Arial"/>
              <a:cs typeface="Arial"/>
              <a:sym typeface="Arial"/>
            </a:endParaRPr>
          </a:p>
        </p:txBody>
      </p:sp>
      <p:cxnSp>
        <p:nvCxnSpPr>
          <p:cNvPr id="22" name="Google Shape;475;p18">
            <a:extLst>
              <a:ext uri="{FF2B5EF4-FFF2-40B4-BE49-F238E27FC236}">
                <a16:creationId xmlns:a16="http://schemas.microsoft.com/office/drawing/2014/main" id="{DC4DB87D-8608-8235-01D9-E0B1B1C3FEF2}"/>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Tree>
    <p:extLst>
      <p:ext uri="{BB962C8B-B14F-4D97-AF65-F5344CB8AC3E}">
        <p14:creationId xmlns:p14="http://schemas.microsoft.com/office/powerpoint/2010/main" val="751999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grpSp>
        <p:nvGrpSpPr>
          <p:cNvPr id="3592" name="Google Shape;3592;g2e2144c5c40_1_611"/>
          <p:cNvGrpSpPr/>
          <p:nvPr/>
        </p:nvGrpSpPr>
        <p:grpSpPr>
          <a:xfrm>
            <a:off x="8852230" y="0"/>
            <a:ext cx="3317468" cy="6742002"/>
            <a:chOff x="8852230" y="0"/>
            <a:chExt cx="3317468" cy="6742002"/>
          </a:xfrm>
        </p:grpSpPr>
        <p:sp>
          <p:nvSpPr>
            <p:cNvPr id="3593" name="Google Shape;3593;g2e2144c5c40_1_611"/>
            <p:cNvSpPr/>
            <p:nvPr/>
          </p:nvSpPr>
          <p:spPr>
            <a:xfrm>
              <a:off x="8852230" y="0"/>
              <a:ext cx="3317468" cy="6742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94" name="Google Shape;3594;g2e2144c5c40_1_611"/>
            <p:cNvSpPr txBox="1"/>
            <p:nvPr/>
          </p:nvSpPr>
          <p:spPr>
            <a:xfrm>
              <a:off x="9201399" y="392971"/>
              <a:ext cx="241662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Black"/>
                <a:buNone/>
              </a:pPr>
              <a:r>
                <a:rPr lang="en-US" sz="2000" b="1" i="0" u="none" strike="noStrike" cap="none">
                  <a:solidFill>
                    <a:schemeClr val="lt1"/>
                  </a:solidFill>
                  <a:latin typeface="Arial Black"/>
                  <a:ea typeface="Arial Black"/>
                  <a:cs typeface="Arial Black"/>
                  <a:sym typeface="Arial Black"/>
                </a:rPr>
                <a:t>Key considerations</a:t>
              </a:r>
              <a:endParaRPr sz="1400" b="0" i="0" u="none" strike="noStrike" cap="none">
                <a:solidFill>
                  <a:srgbClr val="000000"/>
                </a:solidFill>
                <a:latin typeface="Arial"/>
                <a:ea typeface="Arial"/>
                <a:cs typeface="Arial"/>
                <a:sym typeface="Arial"/>
              </a:endParaRPr>
            </a:p>
          </p:txBody>
        </p:sp>
        <p:pic>
          <p:nvPicPr>
            <p:cNvPr id="3595" name="Google Shape;3595;g2e2144c5c40_1_611" descr="Lights On with solid fill"/>
            <p:cNvPicPr preferRelativeResize="0"/>
            <p:nvPr/>
          </p:nvPicPr>
          <p:blipFill rotWithShape="1">
            <a:blip r:embed="rId3">
              <a:alphaModFix/>
            </a:blip>
            <a:srcRect/>
            <a:stretch/>
          </p:blipFill>
          <p:spPr>
            <a:xfrm>
              <a:off x="11287983" y="298146"/>
              <a:ext cx="743617" cy="743617"/>
            </a:xfrm>
            <a:prstGeom prst="rect">
              <a:avLst/>
            </a:prstGeom>
            <a:noFill/>
            <a:ln>
              <a:noFill/>
            </a:ln>
          </p:spPr>
        </p:pic>
      </p:grpSp>
      <p:grpSp>
        <p:nvGrpSpPr>
          <p:cNvPr id="3596" name="Google Shape;3596;g2e2144c5c40_1_611"/>
          <p:cNvGrpSpPr/>
          <p:nvPr/>
        </p:nvGrpSpPr>
        <p:grpSpPr>
          <a:xfrm>
            <a:off x="1684647" y="2676383"/>
            <a:ext cx="1723843" cy="463500"/>
            <a:chOff x="2716862" y="1391736"/>
            <a:chExt cx="1723843" cy="463500"/>
          </a:xfrm>
        </p:grpSpPr>
        <p:cxnSp>
          <p:nvCxnSpPr>
            <p:cNvPr id="3597" name="Google Shape;3597;g2e2144c5c40_1_611"/>
            <p:cNvCxnSpPr/>
            <p:nvPr/>
          </p:nvCxnSpPr>
          <p:spPr>
            <a:xfrm>
              <a:off x="2716862" y="1643810"/>
              <a:ext cx="1284900" cy="0"/>
            </a:xfrm>
            <a:prstGeom prst="straightConnector1">
              <a:avLst/>
            </a:prstGeom>
            <a:noFill/>
            <a:ln w="28575" cap="flat" cmpd="sng">
              <a:solidFill>
                <a:schemeClr val="accent2"/>
              </a:solidFill>
              <a:prstDash val="solid"/>
              <a:round/>
              <a:headEnd type="none" w="sm" len="sm"/>
              <a:tailEnd type="none" w="sm" len="sm"/>
            </a:ln>
          </p:spPr>
        </p:cxnSp>
        <p:sp>
          <p:nvSpPr>
            <p:cNvPr id="3598" name="Google Shape;3598;g2e2144c5c40_1_611"/>
            <p:cNvSpPr/>
            <p:nvPr/>
          </p:nvSpPr>
          <p:spPr>
            <a:xfrm>
              <a:off x="3988005" y="1391736"/>
              <a:ext cx="452700" cy="463500"/>
            </a:xfrm>
            <a:prstGeom prst="heptagon">
              <a:avLst>
                <a:gd name="hf" fmla="val 102572"/>
                <a:gd name="vf" fmla="val 105210"/>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grpSp>
      <p:grpSp>
        <p:nvGrpSpPr>
          <p:cNvPr id="3599" name="Google Shape;3599;g2e2144c5c40_1_611"/>
          <p:cNvGrpSpPr/>
          <p:nvPr/>
        </p:nvGrpSpPr>
        <p:grpSpPr>
          <a:xfrm>
            <a:off x="1684647" y="3619824"/>
            <a:ext cx="1723843" cy="463500"/>
            <a:chOff x="2716862" y="1493336"/>
            <a:chExt cx="1723843" cy="463500"/>
          </a:xfrm>
        </p:grpSpPr>
        <p:cxnSp>
          <p:nvCxnSpPr>
            <p:cNvPr id="3600" name="Google Shape;3600;g2e2144c5c40_1_611"/>
            <p:cNvCxnSpPr/>
            <p:nvPr/>
          </p:nvCxnSpPr>
          <p:spPr>
            <a:xfrm>
              <a:off x="2716862" y="1745410"/>
              <a:ext cx="1284900" cy="0"/>
            </a:xfrm>
            <a:prstGeom prst="straightConnector1">
              <a:avLst/>
            </a:prstGeom>
            <a:noFill/>
            <a:ln w="28575" cap="flat" cmpd="sng">
              <a:solidFill>
                <a:schemeClr val="accent2"/>
              </a:solidFill>
              <a:prstDash val="solid"/>
              <a:round/>
              <a:headEnd type="none" w="sm" len="sm"/>
              <a:tailEnd type="none" w="sm" len="sm"/>
            </a:ln>
          </p:spPr>
        </p:cxnSp>
        <p:sp>
          <p:nvSpPr>
            <p:cNvPr id="3601" name="Google Shape;3601;g2e2144c5c40_1_611"/>
            <p:cNvSpPr/>
            <p:nvPr/>
          </p:nvSpPr>
          <p:spPr>
            <a:xfrm>
              <a:off x="3988005" y="1493336"/>
              <a:ext cx="452700" cy="463500"/>
            </a:xfrm>
            <a:prstGeom prst="heptagon">
              <a:avLst>
                <a:gd name="hf" fmla="val 102572"/>
                <a:gd name="vf" fmla="val 105210"/>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grpSp>
      <p:grpSp>
        <p:nvGrpSpPr>
          <p:cNvPr id="3602" name="Google Shape;3602;g2e2144c5c40_1_611"/>
          <p:cNvGrpSpPr/>
          <p:nvPr/>
        </p:nvGrpSpPr>
        <p:grpSpPr>
          <a:xfrm>
            <a:off x="1684647" y="4452094"/>
            <a:ext cx="1723843" cy="463500"/>
            <a:chOff x="2716862" y="1594936"/>
            <a:chExt cx="1723843" cy="463500"/>
          </a:xfrm>
        </p:grpSpPr>
        <p:cxnSp>
          <p:nvCxnSpPr>
            <p:cNvPr id="3603" name="Google Shape;3603;g2e2144c5c40_1_611"/>
            <p:cNvCxnSpPr/>
            <p:nvPr/>
          </p:nvCxnSpPr>
          <p:spPr>
            <a:xfrm>
              <a:off x="2716862" y="1847010"/>
              <a:ext cx="1284900" cy="0"/>
            </a:xfrm>
            <a:prstGeom prst="straightConnector1">
              <a:avLst/>
            </a:prstGeom>
            <a:noFill/>
            <a:ln w="28575" cap="flat" cmpd="sng">
              <a:solidFill>
                <a:schemeClr val="accent2"/>
              </a:solidFill>
              <a:prstDash val="solid"/>
              <a:round/>
              <a:headEnd type="none" w="sm" len="sm"/>
              <a:tailEnd type="none" w="sm" len="sm"/>
            </a:ln>
          </p:spPr>
        </p:cxnSp>
        <p:sp>
          <p:nvSpPr>
            <p:cNvPr id="3604" name="Google Shape;3604;g2e2144c5c40_1_611"/>
            <p:cNvSpPr/>
            <p:nvPr/>
          </p:nvSpPr>
          <p:spPr>
            <a:xfrm>
              <a:off x="3988005" y="1594936"/>
              <a:ext cx="452700" cy="463500"/>
            </a:xfrm>
            <a:prstGeom prst="heptagon">
              <a:avLst>
                <a:gd name="hf" fmla="val 102572"/>
                <a:gd name="vf" fmla="val 105210"/>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grpSp>
      <p:sp>
        <p:nvSpPr>
          <p:cNvPr id="3605" name="Google Shape;3605;g2e2144c5c40_1_611"/>
          <p:cNvSpPr txBox="1"/>
          <p:nvPr/>
        </p:nvSpPr>
        <p:spPr>
          <a:xfrm>
            <a:off x="3450281" y="2573031"/>
            <a:ext cx="56142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Determine and set up the National Aggregator</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300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Set up the reporting structure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Align on WMSME Definition </a:t>
            </a:r>
            <a:endParaRPr sz="1400" b="0" i="0" u="none" strike="noStrike" cap="none">
              <a:solidFill>
                <a:srgbClr val="000000"/>
              </a:solidFill>
              <a:latin typeface="Arial"/>
              <a:ea typeface="Arial"/>
              <a:cs typeface="Arial"/>
              <a:sym typeface="Arial"/>
            </a:endParaRPr>
          </a:p>
        </p:txBody>
      </p:sp>
      <p:sp>
        <p:nvSpPr>
          <p:cNvPr id="3606" name="Google Shape;3606;g2e2144c5c40_1_611"/>
          <p:cNvSpPr txBox="1"/>
          <p:nvPr/>
        </p:nvSpPr>
        <p:spPr>
          <a:xfrm>
            <a:off x="8890000" y="1272590"/>
            <a:ext cx="3141600" cy="39405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1600"/>
              <a:buFont typeface="Arial"/>
              <a:buChar char="•"/>
            </a:pPr>
            <a:r>
              <a:rPr lang="en-US" sz="1600" b="1" i="0" u="none" strike="noStrike" cap="none">
                <a:solidFill>
                  <a:schemeClr val="lt1"/>
                </a:solidFill>
                <a:latin typeface="Arial"/>
                <a:ea typeface="Arial"/>
                <a:cs typeface="Arial"/>
                <a:sym typeface="Arial"/>
              </a:rPr>
              <a:t>National Aggregators </a:t>
            </a:r>
            <a:r>
              <a:rPr lang="en-US" sz="1600" b="0" i="0" u="none" strike="noStrike" cap="none">
                <a:solidFill>
                  <a:schemeClr val="lt1"/>
                </a:solidFill>
                <a:latin typeface="Arial"/>
                <a:ea typeface="Arial"/>
                <a:cs typeface="Arial"/>
                <a:sym typeface="Arial"/>
              </a:rPr>
              <a:t>are either </a:t>
            </a:r>
            <a:r>
              <a:rPr lang="en-US" sz="1600" b="1" i="0" u="none" strike="noStrike" cap="none">
                <a:solidFill>
                  <a:schemeClr val="lt1"/>
                </a:solidFill>
                <a:latin typeface="Arial"/>
                <a:ea typeface="Arial"/>
                <a:cs typeface="Arial"/>
                <a:sym typeface="Arial"/>
              </a:rPr>
              <a:t>financial sector regulators or industry associations </a:t>
            </a:r>
            <a:r>
              <a:rPr lang="en-US" sz="1600" b="0" i="0" u="none" strike="noStrike" cap="none">
                <a:solidFill>
                  <a:schemeClr val="lt1"/>
                </a:solidFill>
                <a:latin typeface="Arial"/>
                <a:ea typeface="Arial"/>
                <a:cs typeface="Arial"/>
                <a:sym typeface="Arial"/>
              </a:rPr>
              <a:t>(such as bankers’ associations).</a:t>
            </a:r>
            <a:endParaRPr sz="1600" b="0"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Evaluate the optimization of the reporting process with the objective of </a:t>
            </a:r>
            <a:r>
              <a:rPr lang="en-US" sz="1600" b="1" i="0" u="none" strike="noStrike" cap="none">
                <a:solidFill>
                  <a:schemeClr val="lt1"/>
                </a:solidFill>
                <a:latin typeface="Arial"/>
                <a:ea typeface="Arial"/>
                <a:cs typeface="Arial"/>
                <a:sym typeface="Arial"/>
              </a:rPr>
              <a:t>minimizing reporting burden</a:t>
            </a:r>
            <a:r>
              <a:rPr lang="en-US" sz="1600" b="0" i="0" u="none" strike="noStrike" cap="none">
                <a:solidFill>
                  <a:schemeClr val="lt1"/>
                </a:solidFill>
                <a:latin typeface="Arial"/>
                <a:ea typeface="Arial"/>
                <a:cs typeface="Arial"/>
                <a:sym typeface="Arial"/>
              </a:rPr>
              <a:t>.</a:t>
            </a:r>
            <a:endParaRPr sz="1600" b="0"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In aligning on the WSME definition, take into account what data (ownership, leadership, control) is available digitally and can be readily reported.</a:t>
            </a:r>
            <a:endParaRPr sz="1600" b="0" i="0" u="none" strike="noStrike" cap="none">
              <a:solidFill>
                <a:schemeClr val="lt1"/>
              </a:solidFill>
              <a:latin typeface="Arial"/>
              <a:ea typeface="Arial"/>
              <a:cs typeface="Arial"/>
              <a:sym typeface="Arial"/>
            </a:endParaRPr>
          </a:p>
        </p:txBody>
      </p:sp>
      <p:sp>
        <p:nvSpPr>
          <p:cNvPr id="3607" name="Google Shape;3607;g2e2144c5c40_1_611"/>
          <p:cNvSpPr/>
          <p:nvPr/>
        </p:nvSpPr>
        <p:spPr>
          <a:xfrm>
            <a:off x="693865" y="2425884"/>
            <a:ext cx="1888994" cy="2607933"/>
          </a:xfrm>
          <a:prstGeom prst="can">
            <a:avLst>
              <a:gd name="adj" fmla="val 10146"/>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3608" name="Google Shape;3608;g2e2144c5c40_1_611"/>
          <p:cNvSpPr txBox="1"/>
          <p:nvPr/>
        </p:nvSpPr>
        <p:spPr>
          <a:xfrm>
            <a:off x="2651676" y="1384873"/>
            <a:ext cx="6238324"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Helvetica Neue"/>
              <a:buNone/>
            </a:pPr>
            <a:r>
              <a:rPr lang="en-US" sz="2400" b="1" i="0" u="none" strike="noStrike" cap="none">
                <a:solidFill>
                  <a:schemeClr val="accent2"/>
                </a:solidFill>
                <a:latin typeface="Helvetica Neue"/>
                <a:ea typeface="Helvetica Neue"/>
                <a:cs typeface="Helvetica Neue"/>
                <a:sym typeface="Helvetica Neue"/>
              </a:rPr>
              <a:t>Align on data aggregator, </a:t>
            </a:r>
            <a:br>
              <a:rPr lang="en-US" sz="2400" b="1" i="0" u="none" strike="noStrike" cap="none">
                <a:solidFill>
                  <a:schemeClr val="accent2"/>
                </a:solidFill>
                <a:latin typeface="Helvetica Neue"/>
                <a:ea typeface="Helvetica Neue"/>
                <a:cs typeface="Helvetica Neue"/>
                <a:sym typeface="Helvetica Neue"/>
              </a:rPr>
            </a:br>
            <a:r>
              <a:rPr lang="en-US" sz="2400" b="1" i="0" u="none" strike="noStrike" cap="none">
                <a:solidFill>
                  <a:schemeClr val="accent2"/>
                </a:solidFill>
                <a:latin typeface="Helvetica Neue"/>
                <a:ea typeface="Helvetica Neue"/>
                <a:cs typeface="Helvetica Neue"/>
                <a:sym typeface="Helvetica Neue"/>
              </a:rPr>
              <a:t>data collection &amp; reporting process, &amp; WMSME definition</a:t>
            </a:r>
            <a:endParaRPr sz="1400" b="0" i="0" u="none" strike="noStrike" cap="none">
              <a:solidFill>
                <a:schemeClr val="accent2"/>
              </a:solidFill>
              <a:latin typeface="Arial"/>
              <a:ea typeface="Arial"/>
              <a:cs typeface="Arial"/>
              <a:sym typeface="Arial"/>
            </a:endParaRPr>
          </a:p>
        </p:txBody>
      </p:sp>
      <p:sp>
        <p:nvSpPr>
          <p:cNvPr id="3609" name="Google Shape;3609;g2e2144c5c40_1_611"/>
          <p:cNvSpPr/>
          <p:nvPr/>
        </p:nvSpPr>
        <p:spPr>
          <a:xfrm>
            <a:off x="598022" y="4221045"/>
            <a:ext cx="1969161" cy="50248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13030"/>
              </a:buClr>
              <a:buSzPts val="1200"/>
              <a:buFont typeface="Arial"/>
              <a:buNone/>
            </a:pPr>
            <a:r>
              <a:rPr lang="en-US" sz="2800" b="1" i="0" u="none" strike="noStrike" cap="none">
                <a:solidFill>
                  <a:srgbClr val="FFFFFF"/>
                </a:solidFill>
                <a:latin typeface="Arial"/>
                <a:ea typeface="Arial"/>
                <a:cs typeface="Arial"/>
                <a:sym typeface="Arial"/>
              </a:rPr>
              <a:t>Align</a:t>
            </a:r>
            <a:endParaRPr sz="1800" b="1" i="0" u="none" strike="noStrike" cap="none">
              <a:solidFill>
                <a:srgbClr val="FFFFFF"/>
              </a:solidFill>
              <a:latin typeface="Arial"/>
              <a:ea typeface="Arial"/>
              <a:cs typeface="Arial"/>
              <a:sym typeface="Arial"/>
            </a:endParaRPr>
          </a:p>
        </p:txBody>
      </p:sp>
      <p:sp>
        <p:nvSpPr>
          <p:cNvPr id="3610" name="Google Shape;3610;g2e2144c5c40_1_611"/>
          <p:cNvSpPr txBox="1"/>
          <p:nvPr/>
        </p:nvSpPr>
        <p:spPr>
          <a:xfrm>
            <a:off x="823180" y="3027189"/>
            <a:ext cx="1440956"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8000"/>
              <a:buFont typeface="Helvetica Neue"/>
              <a:buNone/>
            </a:pPr>
            <a:r>
              <a:rPr lang="en-US" sz="6000" b="1" i="0" u="none" strike="noStrike" cap="none">
                <a:solidFill>
                  <a:srgbClr val="FFFFFF"/>
                </a:solidFill>
                <a:latin typeface="Helvetica Neue"/>
                <a:ea typeface="Helvetica Neue"/>
                <a:cs typeface="Helvetica Neue"/>
                <a:sym typeface="Helvetica Neue"/>
              </a:rPr>
              <a:t>2</a:t>
            </a:r>
            <a:endParaRPr sz="6000" b="0" i="0" u="none" strike="noStrike" cap="none">
              <a:solidFill>
                <a:srgbClr val="000000"/>
              </a:solidFill>
              <a:latin typeface="Arial"/>
              <a:ea typeface="Arial"/>
              <a:cs typeface="Arial"/>
              <a:sym typeface="Arial"/>
            </a:endParaRPr>
          </a:p>
        </p:txBody>
      </p:sp>
      <p:sp>
        <p:nvSpPr>
          <p:cNvPr id="3614" name="Google Shape;3614;g2e2144c5c40_1_611"/>
          <p:cNvSpPr txBox="1"/>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067"/>
              <a:buFont typeface="Helvetica Neue"/>
              <a:buNone/>
            </a:pPr>
            <a:fld id="{00000000-1234-1234-1234-123412341234}" type="slidenum">
              <a:rPr lang="en-US" sz="900" b="0" i="0" u="none" strike="noStrike" cap="none">
                <a:solidFill>
                  <a:schemeClr val="dk2"/>
                </a:solidFill>
                <a:latin typeface="Helvetica Neue"/>
                <a:ea typeface="Helvetica Neue"/>
                <a:cs typeface="Helvetica Neue"/>
                <a:sym typeface="Helvetica Neue"/>
              </a:rPr>
              <a:t>7</a:t>
            </a:fld>
            <a:endParaRPr sz="900" b="0" i="0" u="none" strike="noStrike" cap="none" dirty="0">
              <a:solidFill>
                <a:schemeClr val="dk2"/>
              </a:solidFill>
              <a:latin typeface="Helvetica Neue"/>
              <a:ea typeface="Helvetica Neue"/>
              <a:cs typeface="Helvetica Neue"/>
              <a:sym typeface="Helvetica Neue"/>
            </a:endParaRPr>
          </a:p>
        </p:txBody>
      </p:sp>
      <p:sp>
        <p:nvSpPr>
          <p:cNvPr id="2" name="Google Shape;1681;p69">
            <a:extLst>
              <a:ext uri="{FF2B5EF4-FFF2-40B4-BE49-F238E27FC236}">
                <a16:creationId xmlns:a16="http://schemas.microsoft.com/office/drawing/2014/main" id="{BEF37FDE-3536-9C3B-9B99-9ADA195D657B}"/>
              </a:ext>
            </a:extLst>
          </p:cNvPr>
          <p:cNvSpPr txBox="1"/>
          <p:nvPr/>
        </p:nvSpPr>
        <p:spPr>
          <a:xfrm>
            <a:off x="538039" y="675911"/>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2400"/>
              <a:buFont typeface="Arial Black"/>
              <a:buNone/>
            </a:pPr>
            <a:endParaRPr sz="2400" b="1" i="0" u="none" strike="noStrike" cap="none">
              <a:solidFill>
                <a:srgbClr val="AD2D67"/>
              </a:solidFill>
              <a:latin typeface="Arial Black"/>
              <a:ea typeface="Arial Black"/>
              <a:cs typeface="Arial Black"/>
              <a:sym typeface="Arial Black"/>
            </a:endParaRPr>
          </a:p>
        </p:txBody>
      </p:sp>
      <p:sp>
        <p:nvSpPr>
          <p:cNvPr id="3" name="Google Shape;1682;p69">
            <a:extLst>
              <a:ext uri="{FF2B5EF4-FFF2-40B4-BE49-F238E27FC236}">
                <a16:creationId xmlns:a16="http://schemas.microsoft.com/office/drawing/2014/main" id="{09E50FA2-A863-9919-633A-2CBE92B8BE27}"/>
              </a:ext>
            </a:extLst>
          </p:cNvPr>
          <p:cNvSpPr txBox="1"/>
          <p:nvPr/>
        </p:nvSpPr>
        <p:spPr>
          <a:xfrm>
            <a:off x="611878" y="690622"/>
            <a:ext cx="9890749" cy="46166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1600"/>
              <a:buFont typeface="Arial"/>
              <a:buNone/>
            </a:pPr>
            <a:r>
              <a:rPr lang="en-US" sz="2400" b="1" i="0" u="none" strike="noStrike" cap="none" dirty="0">
                <a:solidFill>
                  <a:schemeClr val="accent2"/>
                </a:solidFill>
                <a:latin typeface="Arial"/>
                <a:ea typeface="Arial"/>
                <a:cs typeface="Arial"/>
                <a:sym typeface="Arial"/>
              </a:rPr>
              <a:t>WMSME Data Journey</a:t>
            </a:r>
            <a:endParaRPr lang="en-US" sz="2800" b="1" i="0" u="none" strike="noStrike" cap="none" dirty="0">
              <a:solidFill>
                <a:schemeClr val="accent2"/>
              </a:solidFill>
              <a:latin typeface="Arial"/>
              <a:ea typeface="Arial"/>
              <a:cs typeface="Arial"/>
              <a:sym typeface="Arial"/>
            </a:endParaRPr>
          </a:p>
        </p:txBody>
      </p:sp>
      <p:sp>
        <p:nvSpPr>
          <p:cNvPr id="4" name="Google Shape;473;p18">
            <a:extLst>
              <a:ext uri="{FF2B5EF4-FFF2-40B4-BE49-F238E27FC236}">
                <a16:creationId xmlns:a16="http://schemas.microsoft.com/office/drawing/2014/main" id="{5AFFDBEB-9EDD-E6B7-FE90-E0F5D31E2B62}"/>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rPr>
              <a:t>4</a:t>
            </a:r>
            <a:endParaRPr sz="1400" b="0" i="0" u="none" strike="noStrike" cap="none" dirty="0">
              <a:solidFill>
                <a:srgbClr val="000000"/>
              </a:solidFill>
              <a:ea typeface="Arial"/>
              <a:cs typeface="Arial"/>
              <a:sym typeface="Arial"/>
            </a:endParaRPr>
          </a:p>
        </p:txBody>
      </p:sp>
      <p:sp>
        <p:nvSpPr>
          <p:cNvPr id="5" name="Google Shape;474;p18">
            <a:extLst>
              <a:ext uri="{FF2B5EF4-FFF2-40B4-BE49-F238E27FC236}">
                <a16:creationId xmlns:a16="http://schemas.microsoft.com/office/drawing/2014/main" id="{09DF5CDB-511E-5765-ECC5-80484F53130D}"/>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ea typeface="Arial"/>
                <a:cs typeface="Arial"/>
                <a:sym typeface="Arial"/>
              </a:rPr>
              <a:t>THE WOMEN ENTREPRENEURS FINANCE CODE</a:t>
            </a:r>
            <a:endParaRPr sz="1400" b="0" i="0" u="none" strike="noStrike" cap="none" dirty="0">
              <a:solidFill>
                <a:srgbClr val="000000"/>
              </a:solidFill>
              <a:ea typeface="Arial"/>
              <a:cs typeface="Arial"/>
              <a:sym typeface="Arial"/>
            </a:endParaRPr>
          </a:p>
        </p:txBody>
      </p:sp>
      <p:cxnSp>
        <p:nvCxnSpPr>
          <p:cNvPr id="6" name="Google Shape;475;p18">
            <a:extLst>
              <a:ext uri="{FF2B5EF4-FFF2-40B4-BE49-F238E27FC236}">
                <a16:creationId xmlns:a16="http://schemas.microsoft.com/office/drawing/2014/main" id="{C803F4D7-F847-8E84-DDC0-0DFC7C8E48FB}"/>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9" name="Footer Placeholder 2">
            <a:extLst>
              <a:ext uri="{FF2B5EF4-FFF2-40B4-BE49-F238E27FC236}">
                <a16:creationId xmlns:a16="http://schemas.microsoft.com/office/drawing/2014/main" id="{9EF353A7-936F-3CC1-C4A4-F0EE09CB10EC}"/>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for WE-FI by the Financial Alliance for Women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19"/>
        <p:cNvGrpSpPr/>
        <p:nvPr/>
      </p:nvGrpSpPr>
      <p:grpSpPr>
        <a:xfrm>
          <a:off x="0" y="0"/>
          <a:ext cx="0" cy="0"/>
          <a:chOff x="0" y="0"/>
          <a:chExt cx="0" cy="0"/>
        </a:xfrm>
      </p:grpSpPr>
      <p:grpSp>
        <p:nvGrpSpPr>
          <p:cNvPr id="3620" name="Google Shape;3620;g2e2144c5c40_1_636"/>
          <p:cNvGrpSpPr/>
          <p:nvPr/>
        </p:nvGrpSpPr>
        <p:grpSpPr>
          <a:xfrm>
            <a:off x="8852230" y="0"/>
            <a:ext cx="3317468" cy="6742002"/>
            <a:chOff x="8852230" y="0"/>
            <a:chExt cx="3317468" cy="6742002"/>
          </a:xfrm>
        </p:grpSpPr>
        <p:sp>
          <p:nvSpPr>
            <p:cNvPr id="3621" name="Google Shape;3621;g2e2144c5c40_1_636"/>
            <p:cNvSpPr/>
            <p:nvPr/>
          </p:nvSpPr>
          <p:spPr>
            <a:xfrm>
              <a:off x="8852230" y="0"/>
              <a:ext cx="3317468" cy="6742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22" name="Google Shape;3622;g2e2144c5c40_1_636"/>
            <p:cNvSpPr txBox="1"/>
            <p:nvPr/>
          </p:nvSpPr>
          <p:spPr>
            <a:xfrm>
              <a:off x="9201399" y="392971"/>
              <a:ext cx="241662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Black"/>
                <a:buNone/>
              </a:pPr>
              <a:r>
                <a:rPr lang="en-US" sz="2000" b="1" i="0" u="none" strike="noStrike" cap="none">
                  <a:solidFill>
                    <a:schemeClr val="lt1"/>
                  </a:solidFill>
                  <a:latin typeface="Arial Black"/>
                  <a:ea typeface="Arial Black"/>
                  <a:cs typeface="Arial Black"/>
                  <a:sym typeface="Arial Black"/>
                </a:rPr>
                <a:t>Key considerations</a:t>
              </a:r>
              <a:endParaRPr sz="1400" b="0" i="0" u="none" strike="noStrike" cap="none">
                <a:solidFill>
                  <a:srgbClr val="000000"/>
                </a:solidFill>
                <a:latin typeface="Arial"/>
                <a:ea typeface="Arial"/>
                <a:cs typeface="Arial"/>
                <a:sym typeface="Arial"/>
              </a:endParaRPr>
            </a:p>
          </p:txBody>
        </p:sp>
        <p:pic>
          <p:nvPicPr>
            <p:cNvPr id="3623" name="Google Shape;3623;g2e2144c5c40_1_636" descr="Lights On with solid fill"/>
            <p:cNvPicPr preferRelativeResize="0"/>
            <p:nvPr/>
          </p:nvPicPr>
          <p:blipFill rotWithShape="1">
            <a:blip r:embed="rId3">
              <a:alphaModFix/>
            </a:blip>
            <a:srcRect/>
            <a:stretch/>
          </p:blipFill>
          <p:spPr>
            <a:xfrm>
              <a:off x="11287983" y="298146"/>
              <a:ext cx="743617" cy="743617"/>
            </a:xfrm>
            <a:prstGeom prst="rect">
              <a:avLst/>
            </a:prstGeom>
            <a:noFill/>
            <a:ln>
              <a:noFill/>
            </a:ln>
          </p:spPr>
        </p:pic>
      </p:grpSp>
      <p:sp>
        <p:nvSpPr>
          <p:cNvPr id="3624" name="Google Shape;3624;g2e2144c5c40_1_636"/>
          <p:cNvSpPr txBox="1"/>
          <p:nvPr/>
        </p:nvSpPr>
        <p:spPr>
          <a:xfrm>
            <a:off x="3445991" y="1782353"/>
            <a:ext cx="5454600" cy="310850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Identify 3-5 FSPs for the data collection and reporting pilot</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40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Establish the data reporting process between the FSPs and the Aggregator(s)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40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Design WSME dashboard</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40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Test/pilot and finetune reporting process and dashboard</a:t>
            </a:r>
            <a:endParaRPr sz="1400" b="0" i="0" u="none" strike="noStrike" cap="none">
              <a:solidFill>
                <a:srgbClr val="000000"/>
              </a:solidFill>
              <a:latin typeface="Arial"/>
              <a:ea typeface="Arial"/>
              <a:cs typeface="Arial"/>
              <a:sym typeface="Arial"/>
            </a:endParaRPr>
          </a:p>
        </p:txBody>
      </p:sp>
      <p:grpSp>
        <p:nvGrpSpPr>
          <p:cNvPr id="3625" name="Google Shape;3625;g2e2144c5c40_1_636"/>
          <p:cNvGrpSpPr/>
          <p:nvPr/>
        </p:nvGrpSpPr>
        <p:grpSpPr>
          <a:xfrm>
            <a:off x="1684647" y="1915170"/>
            <a:ext cx="1723843" cy="463500"/>
            <a:chOff x="2716862" y="1467936"/>
            <a:chExt cx="1723843" cy="463500"/>
          </a:xfrm>
        </p:grpSpPr>
        <p:cxnSp>
          <p:nvCxnSpPr>
            <p:cNvPr id="3626" name="Google Shape;3626;g2e2144c5c40_1_636"/>
            <p:cNvCxnSpPr/>
            <p:nvPr/>
          </p:nvCxnSpPr>
          <p:spPr>
            <a:xfrm>
              <a:off x="2716862" y="1720010"/>
              <a:ext cx="1284900" cy="0"/>
            </a:xfrm>
            <a:prstGeom prst="straightConnector1">
              <a:avLst/>
            </a:prstGeom>
            <a:noFill/>
            <a:ln w="28575" cap="flat" cmpd="sng">
              <a:solidFill>
                <a:srgbClr val="D55063"/>
              </a:solidFill>
              <a:prstDash val="solid"/>
              <a:round/>
              <a:headEnd type="none" w="sm" len="sm"/>
              <a:tailEnd type="none" w="sm" len="sm"/>
            </a:ln>
          </p:spPr>
        </p:cxnSp>
        <p:sp>
          <p:nvSpPr>
            <p:cNvPr id="3627" name="Google Shape;3627;g2e2144c5c40_1_636"/>
            <p:cNvSpPr/>
            <p:nvPr/>
          </p:nvSpPr>
          <p:spPr>
            <a:xfrm>
              <a:off x="3988005" y="1467936"/>
              <a:ext cx="452700" cy="463500"/>
            </a:xfrm>
            <a:prstGeom prst="heptagon">
              <a:avLst>
                <a:gd name="hf" fmla="val 102572"/>
                <a:gd name="vf" fmla="val 105210"/>
              </a:avLst>
            </a:prstGeom>
            <a:solidFill>
              <a:srgbClr val="D55063"/>
            </a:solidFill>
            <a:ln w="25400" cap="flat" cmpd="sng">
              <a:solidFill>
                <a:srgbClr val="D550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grpSp>
      <p:grpSp>
        <p:nvGrpSpPr>
          <p:cNvPr id="3628" name="Google Shape;3628;g2e2144c5c40_1_636"/>
          <p:cNvGrpSpPr/>
          <p:nvPr/>
        </p:nvGrpSpPr>
        <p:grpSpPr>
          <a:xfrm>
            <a:off x="1684647" y="2777579"/>
            <a:ext cx="1723843" cy="463500"/>
            <a:chOff x="2716862" y="1620336"/>
            <a:chExt cx="1723843" cy="463500"/>
          </a:xfrm>
        </p:grpSpPr>
        <p:cxnSp>
          <p:nvCxnSpPr>
            <p:cNvPr id="3629" name="Google Shape;3629;g2e2144c5c40_1_636"/>
            <p:cNvCxnSpPr/>
            <p:nvPr/>
          </p:nvCxnSpPr>
          <p:spPr>
            <a:xfrm>
              <a:off x="2716862" y="1872410"/>
              <a:ext cx="1284900" cy="0"/>
            </a:xfrm>
            <a:prstGeom prst="straightConnector1">
              <a:avLst/>
            </a:prstGeom>
            <a:noFill/>
            <a:ln w="28575" cap="flat" cmpd="sng">
              <a:solidFill>
                <a:srgbClr val="D55063"/>
              </a:solidFill>
              <a:prstDash val="solid"/>
              <a:round/>
              <a:headEnd type="none" w="sm" len="sm"/>
              <a:tailEnd type="none" w="sm" len="sm"/>
            </a:ln>
          </p:spPr>
        </p:cxnSp>
        <p:sp>
          <p:nvSpPr>
            <p:cNvPr id="3630" name="Google Shape;3630;g2e2144c5c40_1_636"/>
            <p:cNvSpPr/>
            <p:nvPr/>
          </p:nvSpPr>
          <p:spPr>
            <a:xfrm>
              <a:off x="3988005" y="1620336"/>
              <a:ext cx="452700" cy="463500"/>
            </a:xfrm>
            <a:prstGeom prst="heptagon">
              <a:avLst>
                <a:gd name="hf" fmla="val 102572"/>
                <a:gd name="vf" fmla="val 105210"/>
              </a:avLst>
            </a:prstGeom>
            <a:solidFill>
              <a:srgbClr val="D55063"/>
            </a:solidFill>
            <a:ln w="25400" cap="flat" cmpd="sng">
              <a:solidFill>
                <a:srgbClr val="D550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grpSp>
      <p:grpSp>
        <p:nvGrpSpPr>
          <p:cNvPr id="3631" name="Google Shape;3631;g2e2144c5c40_1_636"/>
          <p:cNvGrpSpPr/>
          <p:nvPr/>
        </p:nvGrpSpPr>
        <p:grpSpPr>
          <a:xfrm>
            <a:off x="1684647" y="3514728"/>
            <a:ext cx="1723843" cy="463500"/>
            <a:chOff x="2716862" y="1750796"/>
            <a:chExt cx="1723843" cy="463500"/>
          </a:xfrm>
        </p:grpSpPr>
        <p:cxnSp>
          <p:nvCxnSpPr>
            <p:cNvPr id="3632" name="Google Shape;3632;g2e2144c5c40_1_636"/>
            <p:cNvCxnSpPr/>
            <p:nvPr/>
          </p:nvCxnSpPr>
          <p:spPr>
            <a:xfrm>
              <a:off x="2716862" y="2002870"/>
              <a:ext cx="1284900" cy="0"/>
            </a:xfrm>
            <a:prstGeom prst="straightConnector1">
              <a:avLst/>
            </a:prstGeom>
            <a:noFill/>
            <a:ln w="28575" cap="flat" cmpd="sng">
              <a:solidFill>
                <a:srgbClr val="D55063"/>
              </a:solidFill>
              <a:prstDash val="solid"/>
              <a:round/>
              <a:headEnd type="none" w="sm" len="sm"/>
              <a:tailEnd type="none" w="sm" len="sm"/>
            </a:ln>
          </p:spPr>
        </p:cxnSp>
        <p:sp>
          <p:nvSpPr>
            <p:cNvPr id="3633" name="Google Shape;3633;g2e2144c5c40_1_636"/>
            <p:cNvSpPr/>
            <p:nvPr/>
          </p:nvSpPr>
          <p:spPr>
            <a:xfrm>
              <a:off x="3988005" y="1750796"/>
              <a:ext cx="452700" cy="463500"/>
            </a:xfrm>
            <a:prstGeom prst="heptagon">
              <a:avLst>
                <a:gd name="hf" fmla="val 102572"/>
                <a:gd name="vf" fmla="val 105210"/>
              </a:avLst>
            </a:prstGeom>
            <a:solidFill>
              <a:srgbClr val="D55063"/>
            </a:solidFill>
            <a:ln w="25400" cap="flat" cmpd="sng">
              <a:solidFill>
                <a:srgbClr val="D550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grpSp>
      <p:grpSp>
        <p:nvGrpSpPr>
          <p:cNvPr id="3634" name="Google Shape;3634;g2e2144c5c40_1_636"/>
          <p:cNvGrpSpPr/>
          <p:nvPr/>
        </p:nvGrpSpPr>
        <p:grpSpPr>
          <a:xfrm>
            <a:off x="1457644" y="4201773"/>
            <a:ext cx="1950846" cy="463500"/>
            <a:chOff x="1620058" y="4218121"/>
            <a:chExt cx="1950846" cy="463500"/>
          </a:xfrm>
        </p:grpSpPr>
        <p:cxnSp>
          <p:nvCxnSpPr>
            <p:cNvPr id="3635" name="Google Shape;3635;g2e2144c5c40_1_636"/>
            <p:cNvCxnSpPr/>
            <p:nvPr/>
          </p:nvCxnSpPr>
          <p:spPr>
            <a:xfrm>
              <a:off x="1620058" y="4470195"/>
              <a:ext cx="1512000" cy="0"/>
            </a:xfrm>
            <a:prstGeom prst="straightConnector1">
              <a:avLst/>
            </a:prstGeom>
            <a:solidFill>
              <a:srgbClr val="D55063"/>
            </a:solidFill>
            <a:ln w="28575" cap="flat" cmpd="sng">
              <a:solidFill>
                <a:srgbClr val="D55063"/>
              </a:solidFill>
              <a:prstDash val="solid"/>
              <a:round/>
              <a:headEnd type="none" w="sm" len="sm"/>
              <a:tailEnd type="none" w="sm" len="sm"/>
            </a:ln>
          </p:spPr>
        </p:cxnSp>
        <p:sp>
          <p:nvSpPr>
            <p:cNvPr id="3636" name="Google Shape;3636;g2e2144c5c40_1_636"/>
            <p:cNvSpPr/>
            <p:nvPr/>
          </p:nvSpPr>
          <p:spPr>
            <a:xfrm>
              <a:off x="3118204" y="4218121"/>
              <a:ext cx="452700" cy="463500"/>
            </a:xfrm>
            <a:prstGeom prst="heptagon">
              <a:avLst>
                <a:gd name="hf" fmla="val 102572"/>
                <a:gd name="vf" fmla="val 105210"/>
              </a:avLst>
            </a:prstGeom>
            <a:solidFill>
              <a:srgbClr val="D55063"/>
            </a:solidFill>
            <a:ln w="25400" cap="flat" cmpd="sng">
              <a:solidFill>
                <a:srgbClr val="D550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grpSp>
      <p:sp>
        <p:nvSpPr>
          <p:cNvPr id="3637" name="Google Shape;3637;g2e2144c5c40_1_636"/>
          <p:cNvSpPr txBox="1"/>
          <p:nvPr/>
        </p:nvSpPr>
        <p:spPr>
          <a:xfrm>
            <a:off x="8890000" y="1272590"/>
            <a:ext cx="3141600" cy="335472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60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Set up regular communication mechanism between the aggregator and pilot institutions.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Engage the appropriate level within FSPs with necessary approval levels (executive, IT, legal).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Ensure compliance with data privacy regulations and IT secturity protocols. </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600"/>
              </a:spcBef>
              <a:spcAft>
                <a:spcPts val="0"/>
              </a:spcAft>
              <a:buClr>
                <a:schemeClr val="lt1"/>
              </a:buClr>
              <a:buSzPts val="1600"/>
              <a:buFont typeface="Arial"/>
              <a:buNone/>
            </a:pPr>
            <a:endParaRPr sz="1600" b="0" i="0" u="none" strike="noStrike" cap="none">
              <a:solidFill>
                <a:schemeClr val="lt1"/>
              </a:solidFill>
              <a:latin typeface="Arial"/>
              <a:ea typeface="Arial"/>
              <a:cs typeface="Arial"/>
              <a:sym typeface="Arial"/>
            </a:endParaRPr>
          </a:p>
        </p:txBody>
      </p:sp>
      <p:cxnSp>
        <p:nvCxnSpPr>
          <p:cNvPr id="3638" name="Google Shape;3638;g2e2144c5c40_1_636"/>
          <p:cNvCxnSpPr/>
          <p:nvPr/>
        </p:nvCxnSpPr>
        <p:spPr>
          <a:xfrm rot="10800000">
            <a:off x="1326162" y="4644321"/>
            <a:ext cx="0" cy="580200"/>
          </a:xfrm>
          <a:prstGeom prst="straightConnector1">
            <a:avLst/>
          </a:prstGeom>
          <a:solidFill>
            <a:srgbClr val="00B0F0"/>
          </a:solidFill>
          <a:ln w="28575" cap="flat" cmpd="sng">
            <a:solidFill>
              <a:srgbClr val="D55063"/>
            </a:solidFill>
            <a:prstDash val="solid"/>
            <a:round/>
            <a:headEnd type="none" w="sm" len="sm"/>
            <a:tailEnd type="none" w="sm" len="sm"/>
          </a:ln>
        </p:spPr>
      </p:cxnSp>
      <p:sp>
        <p:nvSpPr>
          <p:cNvPr id="3639" name="Google Shape;3639;g2e2144c5c40_1_636"/>
          <p:cNvSpPr txBox="1"/>
          <p:nvPr/>
        </p:nvSpPr>
        <p:spPr>
          <a:xfrm>
            <a:off x="3000096" y="1258659"/>
            <a:ext cx="578341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Helvetica Neue"/>
              <a:buNone/>
            </a:pPr>
            <a:r>
              <a:rPr lang="en-US" sz="2400" b="1" i="0" u="none" strike="noStrike" cap="none">
                <a:solidFill>
                  <a:srgbClr val="D55063"/>
                </a:solidFill>
                <a:latin typeface="Helvetica Neue"/>
                <a:ea typeface="Helvetica Neue"/>
                <a:cs typeface="Helvetica Neue"/>
                <a:sym typeface="Helvetica Neue"/>
              </a:rPr>
              <a:t>Pilot data collection and reporting</a:t>
            </a:r>
            <a:endParaRPr sz="1400" b="0" i="0" u="none" strike="noStrike" cap="none">
              <a:solidFill>
                <a:srgbClr val="D55063"/>
              </a:solidFill>
              <a:latin typeface="Arial"/>
              <a:ea typeface="Arial"/>
              <a:cs typeface="Arial"/>
              <a:sym typeface="Arial"/>
            </a:endParaRPr>
          </a:p>
        </p:txBody>
      </p:sp>
      <p:sp>
        <p:nvSpPr>
          <p:cNvPr id="3640" name="Google Shape;3640;g2e2144c5c40_1_636"/>
          <p:cNvSpPr/>
          <p:nvPr/>
        </p:nvSpPr>
        <p:spPr>
          <a:xfrm>
            <a:off x="693865" y="1867286"/>
            <a:ext cx="1888994" cy="3357236"/>
          </a:xfrm>
          <a:prstGeom prst="can">
            <a:avLst>
              <a:gd name="adj" fmla="val 10146"/>
            </a:avLst>
          </a:prstGeom>
          <a:solidFill>
            <a:srgbClr val="D550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3641" name="Google Shape;3641;g2e2144c5c40_1_636"/>
          <p:cNvSpPr/>
          <p:nvPr/>
        </p:nvSpPr>
        <p:spPr>
          <a:xfrm>
            <a:off x="598022" y="4221045"/>
            <a:ext cx="1969161" cy="50248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13030"/>
              </a:buClr>
              <a:buSzPts val="1200"/>
              <a:buFont typeface="Arial"/>
              <a:buNone/>
            </a:pPr>
            <a:r>
              <a:rPr lang="en-US" sz="2800" b="1" i="0" u="none" strike="noStrike" cap="none">
                <a:solidFill>
                  <a:srgbClr val="FFFFFF"/>
                </a:solidFill>
                <a:latin typeface="Arial"/>
                <a:ea typeface="Arial"/>
                <a:cs typeface="Arial"/>
                <a:sym typeface="Arial"/>
              </a:rPr>
              <a:t>Pilot</a:t>
            </a:r>
            <a:endParaRPr sz="1800" b="1" i="0" u="none" strike="noStrike" cap="none">
              <a:solidFill>
                <a:srgbClr val="FFFFFF"/>
              </a:solidFill>
              <a:latin typeface="Arial"/>
              <a:ea typeface="Arial"/>
              <a:cs typeface="Arial"/>
              <a:sym typeface="Arial"/>
            </a:endParaRPr>
          </a:p>
        </p:txBody>
      </p:sp>
      <p:sp>
        <p:nvSpPr>
          <p:cNvPr id="3642" name="Google Shape;3642;g2e2144c5c40_1_636"/>
          <p:cNvSpPr txBox="1"/>
          <p:nvPr/>
        </p:nvSpPr>
        <p:spPr>
          <a:xfrm>
            <a:off x="862124" y="2828553"/>
            <a:ext cx="1440956"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8000"/>
              <a:buFont typeface="Helvetica Neue"/>
              <a:buNone/>
            </a:pPr>
            <a:r>
              <a:rPr lang="en-US" sz="6000" b="1" i="0" u="none" strike="noStrike" cap="none">
                <a:solidFill>
                  <a:srgbClr val="FFFFFF"/>
                </a:solidFill>
                <a:latin typeface="Helvetica Neue"/>
                <a:ea typeface="Helvetica Neue"/>
                <a:cs typeface="Helvetica Neue"/>
                <a:sym typeface="Helvetica Neue"/>
              </a:rPr>
              <a:t>3</a:t>
            </a:r>
            <a:endParaRPr sz="6000" b="0" i="0" u="none" strike="noStrike" cap="none">
              <a:solidFill>
                <a:srgbClr val="000000"/>
              </a:solidFill>
              <a:latin typeface="Arial"/>
              <a:ea typeface="Arial"/>
              <a:cs typeface="Arial"/>
              <a:sym typeface="Arial"/>
            </a:endParaRPr>
          </a:p>
        </p:txBody>
      </p:sp>
      <p:sp>
        <p:nvSpPr>
          <p:cNvPr id="3646" name="Google Shape;3646;g2e2144c5c40_1_636"/>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solidFill>
                  <a:schemeClr val="dk2"/>
                </a:solidFill>
              </a:rPr>
              <a:t>8</a:t>
            </a:fld>
            <a:endParaRPr dirty="0">
              <a:solidFill>
                <a:schemeClr val="dk2"/>
              </a:solidFill>
            </a:endParaRPr>
          </a:p>
        </p:txBody>
      </p:sp>
      <p:sp>
        <p:nvSpPr>
          <p:cNvPr id="2" name="Google Shape;1681;p69">
            <a:extLst>
              <a:ext uri="{FF2B5EF4-FFF2-40B4-BE49-F238E27FC236}">
                <a16:creationId xmlns:a16="http://schemas.microsoft.com/office/drawing/2014/main" id="{0ECA51B6-863F-7FDF-7C7F-7F09C1E3A5BF}"/>
              </a:ext>
            </a:extLst>
          </p:cNvPr>
          <p:cNvSpPr txBox="1"/>
          <p:nvPr/>
        </p:nvSpPr>
        <p:spPr>
          <a:xfrm>
            <a:off x="538039" y="675911"/>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2400"/>
              <a:buFont typeface="Arial Black"/>
              <a:buNone/>
            </a:pPr>
            <a:endParaRPr sz="2400" b="1" i="0" u="none" strike="noStrike" cap="none">
              <a:solidFill>
                <a:srgbClr val="AD2D67"/>
              </a:solidFill>
              <a:latin typeface="Arial Black"/>
              <a:ea typeface="Arial Black"/>
              <a:cs typeface="Arial Black"/>
              <a:sym typeface="Arial Black"/>
            </a:endParaRPr>
          </a:p>
        </p:txBody>
      </p:sp>
      <p:sp>
        <p:nvSpPr>
          <p:cNvPr id="3" name="Google Shape;1682;p69">
            <a:extLst>
              <a:ext uri="{FF2B5EF4-FFF2-40B4-BE49-F238E27FC236}">
                <a16:creationId xmlns:a16="http://schemas.microsoft.com/office/drawing/2014/main" id="{2CD43A69-DF2A-BC22-11EE-C6FB05E11E40}"/>
              </a:ext>
            </a:extLst>
          </p:cNvPr>
          <p:cNvSpPr txBox="1"/>
          <p:nvPr/>
        </p:nvSpPr>
        <p:spPr>
          <a:xfrm>
            <a:off x="611878" y="690622"/>
            <a:ext cx="9890749" cy="46166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1600"/>
              <a:buFont typeface="Arial"/>
              <a:buNone/>
            </a:pPr>
            <a:r>
              <a:rPr lang="en-US" sz="2400" b="1" i="0" u="none" strike="noStrike" cap="none" dirty="0">
                <a:solidFill>
                  <a:schemeClr val="accent2"/>
                </a:solidFill>
                <a:latin typeface="Arial"/>
                <a:ea typeface="Arial"/>
                <a:cs typeface="Arial"/>
                <a:sym typeface="Arial"/>
              </a:rPr>
              <a:t>WMSME Data Journey</a:t>
            </a:r>
            <a:endParaRPr lang="en-US" sz="2800" b="1" i="0" u="none" strike="noStrike" cap="none" dirty="0">
              <a:solidFill>
                <a:schemeClr val="accent2"/>
              </a:solidFill>
              <a:latin typeface="Arial"/>
              <a:ea typeface="Arial"/>
              <a:cs typeface="Arial"/>
              <a:sym typeface="Arial"/>
            </a:endParaRPr>
          </a:p>
        </p:txBody>
      </p:sp>
      <p:sp>
        <p:nvSpPr>
          <p:cNvPr id="4" name="Google Shape;473;p18">
            <a:extLst>
              <a:ext uri="{FF2B5EF4-FFF2-40B4-BE49-F238E27FC236}">
                <a16:creationId xmlns:a16="http://schemas.microsoft.com/office/drawing/2014/main" id="{67B77B78-528A-45DE-90E3-E9401D94BBF7}"/>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rPr>
              <a:t>4</a:t>
            </a:r>
            <a:endParaRPr sz="1400" b="0" i="0" u="none" strike="noStrike" cap="none" dirty="0">
              <a:solidFill>
                <a:srgbClr val="000000"/>
              </a:solidFill>
              <a:ea typeface="Arial"/>
              <a:cs typeface="Arial"/>
              <a:sym typeface="Arial"/>
            </a:endParaRPr>
          </a:p>
        </p:txBody>
      </p:sp>
      <p:sp>
        <p:nvSpPr>
          <p:cNvPr id="5" name="Google Shape;474;p18">
            <a:extLst>
              <a:ext uri="{FF2B5EF4-FFF2-40B4-BE49-F238E27FC236}">
                <a16:creationId xmlns:a16="http://schemas.microsoft.com/office/drawing/2014/main" id="{8A6B2118-8FB1-9FC0-19EC-34F3AED59DF8}"/>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ea typeface="Arial"/>
                <a:cs typeface="Arial"/>
                <a:sym typeface="Arial"/>
              </a:rPr>
              <a:t>THE WOMEN ENTREPRENEURS FINANCE CODE</a:t>
            </a:r>
            <a:endParaRPr sz="1400" b="0" i="0" u="none" strike="noStrike" cap="none" dirty="0">
              <a:solidFill>
                <a:srgbClr val="000000"/>
              </a:solidFill>
              <a:ea typeface="Arial"/>
              <a:cs typeface="Arial"/>
              <a:sym typeface="Arial"/>
            </a:endParaRPr>
          </a:p>
        </p:txBody>
      </p:sp>
      <p:cxnSp>
        <p:nvCxnSpPr>
          <p:cNvPr id="6" name="Google Shape;475;p18">
            <a:extLst>
              <a:ext uri="{FF2B5EF4-FFF2-40B4-BE49-F238E27FC236}">
                <a16:creationId xmlns:a16="http://schemas.microsoft.com/office/drawing/2014/main" id="{F4F89397-1647-B3BC-A59A-8B766C127466}"/>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7" name="Footer Placeholder 2">
            <a:extLst>
              <a:ext uri="{FF2B5EF4-FFF2-40B4-BE49-F238E27FC236}">
                <a16:creationId xmlns:a16="http://schemas.microsoft.com/office/drawing/2014/main" id="{D9C04BA3-F214-27E4-0C11-9FB6671434D2}"/>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for WE-FI by the Financial Alliance for Women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51"/>
        <p:cNvGrpSpPr/>
        <p:nvPr/>
      </p:nvGrpSpPr>
      <p:grpSpPr>
        <a:xfrm>
          <a:off x="0" y="0"/>
          <a:ext cx="0" cy="0"/>
          <a:chOff x="0" y="0"/>
          <a:chExt cx="0" cy="0"/>
        </a:xfrm>
      </p:grpSpPr>
      <p:grpSp>
        <p:nvGrpSpPr>
          <p:cNvPr id="3652" name="Google Shape;3652;g2e2144c5c40_1_670"/>
          <p:cNvGrpSpPr/>
          <p:nvPr/>
        </p:nvGrpSpPr>
        <p:grpSpPr>
          <a:xfrm>
            <a:off x="8852230" y="0"/>
            <a:ext cx="3317468" cy="6742002"/>
            <a:chOff x="8852230" y="0"/>
            <a:chExt cx="3317468" cy="6742002"/>
          </a:xfrm>
        </p:grpSpPr>
        <p:sp>
          <p:nvSpPr>
            <p:cNvPr id="3653" name="Google Shape;3653;g2e2144c5c40_1_670"/>
            <p:cNvSpPr/>
            <p:nvPr/>
          </p:nvSpPr>
          <p:spPr>
            <a:xfrm>
              <a:off x="8852230" y="0"/>
              <a:ext cx="3317468" cy="6742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54" name="Google Shape;3654;g2e2144c5c40_1_670"/>
            <p:cNvSpPr txBox="1"/>
            <p:nvPr/>
          </p:nvSpPr>
          <p:spPr>
            <a:xfrm>
              <a:off x="9201399" y="392971"/>
              <a:ext cx="241662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Black"/>
                <a:buNone/>
              </a:pPr>
              <a:r>
                <a:rPr lang="en-US" sz="2000" b="1" i="0" u="none" strike="noStrike" cap="none">
                  <a:solidFill>
                    <a:schemeClr val="lt1"/>
                  </a:solidFill>
                  <a:latin typeface="Arial Black"/>
                  <a:ea typeface="Arial Black"/>
                  <a:cs typeface="Arial Black"/>
                  <a:sym typeface="Arial Black"/>
                </a:rPr>
                <a:t>Key considerations</a:t>
              </a:r>
              <a:endParaRPr sz="1400" b="0" i="0" u="none" strike="noStrike" cap="none">
                <a:solidFill>
                  <a:srgbClr val="000000"/>
                </a:solidFill>
                <a:latin typeface="Arial"/>
                <a:ea typeface="Arial"/>
                <a:cs typeface="Arial"/>
                <a:sym typeface="Arial"/>
              </a:endParaRPr>
            </a:p>
          </p:txBody>
        </p:sp>
        <p:pic>
          <p:nvPicPr>
            <p:cNvPr id="3655" name="Google Shape;3655;g2e2144c5c40_1_670" descr="Lights On with solid fill"/>
            <p:cNvPicPr preferRelativeResize="0"/>
            <p:nvPr/>
          </p:nvPicPr>
          <p:blipFill rotWithShape="1">
            <a:blip r:embed="rId3">
              <a:alphaModFix/>
            </a:blip>
            <a:srcRect/>
            <a:stretch/>
          </p:blipFill>
          <p:spPr>
            <a:xfrm>
              <a:off x="11287983" y="298146"/>
              <a:ext cx="743617" cy="743617"/>
            </a:xfrm>
            <a:prstGeom prst="rect">
              <a:avLst/>
            </a:prstGeom>
            <a:noFill/>
            <a:ln>
              <a:noFill/>
            </a:ln>
          </p:spPr>
        </p:pic>
      </p:grpSp>
      <p:sp>
        <p:nvSpPr>
          <p:cNvPr id="3656" name="Google Shape;3656;g2e2144c5c40_1_670"/>
          <p:cNvSpPr/>
          <p:nvPr/>
        </p:nvSpPr>
        <p:spPr>
          <a:xfrm>
            <a:off x="682483" y="2434119"/>
            <a:ext cx="1888994" cy="2579960"/>
          </a:xfrm>
          <a:prstGeom prst="can">
            <a:avLst>
              <a:gd name="adj" fmla="val 13859"/>
            </a:avLst>
          </a:prstGeom>
          <a:solidFill>
            <a:srgbClr val="AD2D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grpSp>
        <p:nvGrpSpPr>
          <p:cNvPr id="3657" name="Google Shape;3657;g2e2144c5c40_1_670"/>
          <p:cNvGrpSpPr/>
          <p:nvPr/>
        </p:nvGrpSpPr>
        <p:grpSpPr>
          <a:xfrm>
            <a:off x="1684647" y="3619824"/>
            <a:ext cx="1723843" cy="463500"/>
            <a:chOff x="2716862" y="1493336"/>
            <a:chExt cx="1723843" cy="463500"/>
          </a:xfrm>
        </p:grpSpPr>
        <p:cxnSp>
          <p:nvCxnSpPr>
            <p:cNvPr id="3658" name="Google Shape;3658;g2e2144c5c40_1_670"/>
            <p:cNvCxnSpPr/>
            <p:nvPr/>
          </p:nvCxnSpPr>
          <p:spPr>
            <a:xfrm>
              <a:off x="2716862" y="1745410"/>
              <a:ext cx="1284900" cy="0"/>
            </a:xfrm>
            <a:prstGeom prst="straightConnector1">
              <a:avLst/>
            </a:prstGeom>
            <a:noFill/>
            <a:ln w="28575" cap="flat" cmpd="sng">
              <a:solidFill>
                <a:srgbClr val="AC2D67"/>
              </a:solidFill>
              <a:prstDash val="solid"/>
              <a:round/>
              <a:headEnd type="none" w="sm" len="sm"/>
              <a:tailEnd type="none" w="sm" len="sm"/>
            </a:ln>
          </p:spPr>
        </p:cxnSp>
        <p:sp>
          <p:nvSpPr>
            <p:cNvPr id="3659" name="Google Shape;3659;g2e2144c5c40_1_670"/>
            <p:cNvSpPr/>
            <p:nvPr/>
          </p:nvSpPr>
          <p:spPr>
            <a:xfrm>
              <a:off x="3988005" y="1493336"/>
              <a:ext cx="452700" cy="463500"/>
            </a:xfrm>
            <a:prstGeom prst="heptagon">
              <a:avLst>
                <a:gd name="hf" fmla="val 102572"/>
                <a:gd name="vf" fmla="val 105210"/>
              </a:avLst>
            </a:prstGeom>
            <a:solidFill>
              <a:srgbClr val="AC2D67"/>
            </a:solidFill>
            <a:ln w="25400" cap="flat" cmpd="sng">
              <a:solidFill>
                <a:srgbClr val="AC2D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grpSp>
      <p:sp>
        <p:nvSpPr>
          <p:cNvPr id="3661" name="Google Shape;3661;g2e2144c5c40_1_670"/>
          <p:cNvSpPr txBox="1"/>
          <p:nvPr/>
        </p:nvSpPr>
        <p:spPr>
          <a:xfrm>
            <a:off x="8890000" y="1272590"/>
            <a:ext cx="3141600" cy="2709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Get the pilot banks to champion the cause.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Set up regular sessions with Code signatories to share experience on how to best harvest the data and use the analytical tools created.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Utilize resource-light and agile boxed data analysis and visualization tools. </a:t>
            </a:r>
            <a:endParaRPr sz="1400" b="0" i="0" u="none" strike="noStrike" cap="none">
              <a:solidFill>
                <a:srgbClr val="000000"/>
              </a:solidFill>
              <a:latin typeface="Arial"/>
              <a:ea typeface="Arial"/>
              <a:cs typeface="Arial"/>
              <a:sym typeface="Arial"/>
            </a:endParaRPr>
          </a:p>
        </p:txBody>
      </p:sp>
      <p:sp>
        <p:nvSpPr>
          <p:cNvPr id="3662" name="Google Shape;3662;g2e2144c5c40_1_670"/>
          <p:cNvSpPr txBox="1"/>
          <p:nvPr/>
        </p:nvSpPr>
        <p:spPr>
          <a:xfrm>
            <a:off x="2969546" y="1399984"/>
            <a:ext cx="578345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Helvetica Neue"/>
              <a:buNone/>
            </a:pPr>
            <a:r>
              <a:rPr lang="en-US" sz="2400" b="1" i="0" u="none" strike="noStrike" cap="none">
                <a:solidFill>
                  <a:srgbClr val="AC2D67"/>
                </a:solidFill>
                <a:latin typeface="Helvetica Neue"/>
                <a:ea typeface="Helvetica Neue"/>
                <a:cs typeface="Helvetica Neue"/>
                <a:sym typeface="Helvetica Neue"/>
              </a:rPr>
              <a:t>Scale the data pilot to all market players, produce market insights report</a:t>
            </a:r>
            <a:endParaRPr sz="1400" b="0" i="0" u="none" strike="noStrike" cap="none">
              <a:solidFill>
                <a:srgbClr val="AC2D67"/>
              </a:solidFill>
              <a:latin typeface="Arial"/>
              <a:ea typeface="Arial"/>
              <a:cs typeface="Arial"/>
              <a:sym typeface="Arial"/>
            </a:endParaRPr>
          </a:p>
        </p:txBody>
      </p:sp>
      <p:grpSp>
        <p:nvGrpSpPr>
          <p:cNvPr id="3663" name="Google Shape;3663;g2e2144c5c40_1_670"/>
          <p:cNvGrpSpPr/>
          <p:nvPr/>
        </p:nvGrpSpPr>
        <p:grpSpPr>
          <a:xfrm>
            <a:off x="1684647" y="2676383"/>
            <a:ext cx="1723843" cy="463500"/>
            <a:chOff x="2716862" y="1391736"/>
            <a:chExt cx="1723843" cy="463500"/>
          </a:xfrm>
        </p:grpSpPr>
        <p:cxnSp>
          <p:nvCxnSpPr>
            <p:cNvPr id="3664" name="Google Shape;3664;g2e2144c5c40_1_670"/>
            <p:cNvCxnSpPr/>
            <p:nvPr/>
          </p:nvCxnSpPr>
          <p:spPr>
            <a:xfrm>
              <a:off x="2716862" y="1643810"/>
              <a:ext cx="1284900" cy="0"/>
            </a:xfrm>
            <a:prstGeom prst="straightConnector1">
              <a:avLst/>
            </a:prstGeom>
            <a:noFill/>
            <a:ln w="28575" cap="flat" cmpd="sng">
              <a:solidFill>
                <a:srgbClr val="AC2D67"/>
              </a:solidFill>
              <a:prstDash val="solid"/>
              <a:round/>
              <a:headEnd type="none" w="sm" len="sm"/>
              <a:tailEnd type="none" w="sm" len="sm"/>
            </a:ln>
          </p:spPr>
        </p:cxnSp>
        <p:sp>
          <p:nvSpPr>
            <p:cNvPr id="3665" name="Google Shape;3665;g2e2144c5c40_1_670"/>
            <p:cNvSpPr/>
            <p:nvPr/>
          </p:nvSpPr>
          <p:spPr>
            <a:xfrm>
              <a:off x="3988005" y="1391736"/>
              <a:ext cx="452700" cy="463500"/>
            </a:xfrm>
            <a:prstGeom prst="heptagon">
              <a:avLst>
                <a:gd name="hf" fmla="val 102572"/>
                <a:gd name="vf" fmla="val 105210"/>
              </a:avLst>
            </a:prstGeom>
            <a:solidFill>
              <a:srgbClr val="AC2D67"/>
            </a:solidFill>
            <a:ln w="25400" cap="flat" cmpd="sng">
              <a:solidFill>
                <a:srgbClr val="AC2D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grpSp>
      <p:grpSp>
        <p:nvGrpSpPr>
          <p:cNvPr id="3666" name="Google Shape;3666;g2e2144c5c40_1_670"/>
          <p:cNvGrpSpPr/>
          <p:nvPr/>
        </p:nvGrpSpPr>
        <p:grpSpPr>
          <a:xfrm>
            <a:off x="1684647" y="4452094"/>
            <a:ext cx="1723843" cy="463500"/>
            <a:chOff x="2716862" y="1594936"/>
            <a:chExt cx="1723843" cy="463500"/>
          </a:xfrm>
        </p:grpSpPr>
        <p:cxnSp>
          <p:nvCxnSpPr>
            <p:cNvPr id="3667" name="Google Shape;3667;g2e2144c5c40_1_670"/>
            <p:cNvCxnSpPr/>
            <p:nvPr/>
          </p:nvCxnSpPr>
          <p:spPr>
            <a:xfrm>
              <a:off x="2716862" y="1847010"/>
              <a:ext cx="1284900" cy="0"/>
            </a:xfrm>
            <a:prstGeom prst="straightConnector1">
              <a:avLst/>
            </a:prstGeom>
            <a:noFill/>
            <a:ln w="28575" cap="flat" cmpd="sng">
              <a:solidFill>
                <a:srgbClr val="AC2D67"/>
              </a:solidFill>
              <a:prstDash val="solid"/>
              <a:round/>
              <a:headEnd type="none" w="sm" len="sm"/>
              <a:tailEnd type="none" w="sm" len="sm"/>
            </a:ln>
          </p:spPr>
        </p:cxnSp>
        <p:sp>
          <p:nvSpPr>
            <p:cNvPr id="3668" name="Google Shape;3668;g2e2144c5c40_1_670"/>
            <p:cNvSpPr/>
            <p:nvPr/>
          </p:nvSpPr>
          <p:spPr>
            <a:xfrm>
              <a:off x="3988005" y="1594936"/>
              <a:ext cx="452700" cy="463500"/>
            </a:xfrm>
            <a:prstGeom prst="heptagon">
              <a:avLst>
                <a:gd name="hf" fmla="val 102572"/>
                <a:gd name="vf" fmla="val 105210"/>
              </a:avLst>
            </a:prstGeom>
            <a:solidFill>
              <a:srgbClr val="AC2D67"/>
            </a:solidFill>
            <a:ln w="25400" cap="flat" cmpd="sng">
              <a:solidFill>
                <a:srgbClr val="AC2D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grpSp>
      <p:sp>
        <p:nvSpPr>
          <p:cNvPr id="3669" name="Google Shape;3669;g2e2144c5c40_1_670"/>
          <p:cNvSpPr txBox="1"/>
          <p:nvPr/>
        </p:nvSpPr>
        <p:spPr>
          <a:xfrm>
            <a:off x="3450281" y="2573031"/>
            <a:ext cx="5614200" cy="24321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Sign up remaining market players and support their onboarding to the reporting</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240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Draft Market Insights Report pilot &amp; collect feedback</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240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Set up regular Market Insights Reports.</a:t>
            </a:r>
            <a:endParaRPr sz="1400" b="0" i="0" u="none" strike="noStrike" cap="none">
              <a:solidFill>
                <a:srgbClr val="000000"/>
              </a:solidFill>
              <a:latin typeface="Arial"/>
              <a:ea typeface="Arial"/>
              <a:cs typeface="Arial"/>
              <a:sym typeface="Arial"/>
            </a:endParaRPr>
          </a:p>
        </p:txBody>
      </p:sp>
      <p:sp>
        <p:nvSpPr>
          <p:cNvPr id="3670" name="Google Shape;3670;g2e2144c5c40_1_670"/>
          <p:cNvSpPr txBox="1"/>
          <p:nvPr/>
        </p:nvSpPr>
        <p:spPr>
          <a:xfrm>
            <a:off x="1175856" y="2759724"/>
            <a:ext cx="5451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8000"/>
              <a:buFont typeface="Helvetica Neue"/>
              <a:buNone/>
            </a:pPr>
            <a:r>
              <a:rPr lang="en-US" sz="8000" b="1" i="0" u="none" strike="noStrike" cap="none">
                <a:solidFill>
                  <a:srgbClr val="FFFFFF"/>
                </a:solidFill>
                <a:latin typeface="Helvetica Neue"/>
                <a:ea typeface="Helvetica Neue"/>
                <a:cs typeface="Helvetica Neue"/>
                <a:sym typeface="Helvetica Neue"/>
              </a:rPr>
              <a:t>4</a:t>
            </a:r>
            <a:endParaRPr sz="1400" b="0" i="0" u="none" strike="noStrike" cap="none">
              <a:solidFill>
                <a:srgbClr val="000000"/>
              </a:solidFill>
              <a:latin typeface="Arial"/>
              <a:ea typeface="Arial"/>
              <a:cs typeface="Arial"/>
              <a:sym typeface="Arial"/>
            </a:endParaRPr>
          </a:p>
        </p:txBody>
      </p:sp>
      <p:sp>
        <p:nvSpPr>
          <p:cNvPr id="3671" name="Google Shape;3671;g2e2144c5c40_1_670"/>
          <p:cNvSpPr/>
          <p:nvPr/>
        </p:nvSpPr>
        <p:spPr>
          <a:xfrm>
            <a:off x="547584" y="4033224"/>
            <a:ext cx="1849519" cy="51777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713030"/>
              </a:buClr>
              <a:buSzPts val="1200"/>
              <a:buFont typeface="Arial"/>
              <a:buNone/>
            </a:pPr>
            <a:r>
              <a:rPr lang="en-US" sz="2800" b="1" i="0" u="none" strike="noStrike" cap="none">
                <a:solidFill>
                  <a:srgbClr val="FFFFFF"/>
                </a:solidFill>
                <a:latin typeface="Arial"/>
                <a:ea typeface="Arial"/>
                <a:cs typeface="Arial"/>
                <a:sym typeface="Arial"/>
              </a:rPr>
              <a:t>Scale &amp; Report</a:t>
            </a:r>
            <a:endParaRPr sz="2800" b="1" i="0" u="none" strike="noStrike" cap="none">
              <a:solidFill>
                <a:srgbClr val="FFFFFF"/>
              </a:solidFill>
              <a:latin typeface="Arial"/>
              <a:ea typeface="Arial"/>
              <a:cs typeface="Arial"/>
              <a:sym typeface="Arial"/>
            </a:endParaRPr>
          </a:p>
        </p:txBody>
      </p:sp>
      <p:sp>
        <p:nvSpPr>
          <p:cNvPr id="3675" name="Google Shape;3675;g2e2144c5c40_1_670"/>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solidFill>
                  <a:schemeClr val="dk2"/>
                </a:solidFill>
              </a:rPr>
              <a:t>9</a:t>
            </a:fld>
            <a:endParaRPr dirty="0">
              <a:solidFill>
                <a:schemeClr val="dk2"/>
              </a:solidFill>
            </a:endParaRPr>
          </a:p>
        </p:txBody>
      </p:sp>
      <p:sp>
        <p:nvSpPr>
          <p:cNvPr id="2" name="Google Shape;1681;p69">
            <a:extLst>
              <a:ext uri="{FF2B5EF4-FFF2-40B4-BE49-F238E27FC236}">
                <a16:creationId xmlns:a16="http://schemas.microsoft.com/office/drawing/2014/main" id="{484486A9-8A47-7351-F062-51B117A3C499}"/>
              </a:ext>
            </a:extLst>
          </p:cNvPr>
          <p:cNvSpPr txBox="1"/>
          <p:nvPr/>
        </p:nvSpPr>
        <p:spPr>
          <a:xfrm>
            <a:off x="538039" y="675911"/>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2400"/>
              <a:buFont typeface="Arial Black"/>
              <a:buNone/>
            </a:pPr>
            <a:endParaRPr sz="2400" b="1" i="0" u="none" strike="noStrike" cap="none">
              <a:solidFill>
                <a:srgbClr val="AD2D67"/>
              </a:solidFill>
              <a:latin typeface="Arial Black"/>
              <a:ea typeface="Arial Black"/>
              <a:cs typeface="Arial Black"/>
              <a:sym typeface="Arial Black"/>
            </a:endParaRPr>
          </a:p>
        </p:txBody>
      </p:sp>
      <p:sp>
        <p:nvSpPr>
          <p:cNvPr id="3" name="Google Shape;1682;p69">
            <a:extLst>
              <a:ext uri="{FF2B5EF4-FFF2-40B4-BE49-F238E27FC236}">
                <a16:creationId xmlns:a16="http://schemas.microsoft.com/office/drawing/2014/main" id="{DD09AAA1-396A-2507-A848-48501755FD82}"/>
              </a:ext>
            </a:extLst>
          </p:cNvPr>
          <p:cNvSpPr txBox="1"/>
          <p:nvPr/>
        </p:nvSpPr>
        <p:spPr>
          <a:xfrm>
            <a:off x="611878" y="690622"/>
            <a:ext cx="9890749" cy="46166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1600"/>
              <a:buFont typeface="Arial"/>
              <a:buNone/>
            </a:pPr>
            <a:r>
              <a:rPr lang="en-US" sz="2400" b="1" i="0" u="none" strike="noStrike" cap="none" dirty="0">
                <a:solidFill>
                  <a:schemeClr val="accent2"/>
                </a:solidFill>
                <a:latin typeface="Arial"/>
                <a:ea typeface="Arial"/>
                <a:cs typeface="Arial"/>
                <a:sym typeface="Arial"/>
              </a:rPr>
              <a:t>WMSME Data Journey</a:t>
            </a:r>
            <a:endParaRPr lang="en-US" sz="2800" b="1" i="0" u="none" strike="noStrike" cap="none" dirty="0">
              <a:solidFill>
                <a:schemeClr val="accent2"/>
              </a:solidFill>
              <a:latin typeface="Arial"/>
              <a:ea typeface="Arial"/>
              <a:cs typeface="Arial"/>
              <a:sym typeface="Arial"/>
            </a:endParaRPr>
          </a:p>
        </p:txBody>
      </p:sp>
      <p:sp>
        <p:nvSpPr>
          <p:cNvPr id="4" name="Google Shape;473;p18">
            <a:extLst>
              <a:ext uri="{FF2B5EF4-FFF2-40B4-BE49-F238E27FC236}">
                <a16:creationId xmlns:a16="http://schemas.microsoft.com/office/drawing/2014/main" id="{61CE28A5-A718-DD59-E186-8AFD0D5AA5DD}"/>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rPr>
              <a:t>4</a:t>
            </a:r>
            <a:endParaRPr sz="1400" b="0" i="0" u="none" strike="noStrike" cap="none" dirty="0">
              <a:solidFill>
                <a:srgbClr val="000000"/>
              </a:solidFill>
              <a:ea typeface="Arial"/>
              <a:cs typeface="Arial"/>
              <a:sym typeface="Arial"/>
            </a:endParaRPr>
          </a:p>
        </p:txBody>
      </p:sp>
      <p:sp>
        <p:nvSpPr>
          <p:cNvPr id="5" name="Google Shape;474;p18">
            <a:extLst>
              <a:ext uri="{FF2B5EF4-FFF2-40B4-BE49-F238E27FC236}">
                <a16:creationId xmlns:a16="http://schemas.microsoft.com/office/drawing/2014/main" id="{B006BE51-ED09-263B-9AD3-7DDD04EB8590}"/>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ea typeface="Arial"/>
                <a:cs typeface="Arial"/>
                <a:sym typeface="Arial"/>
              </a:rPr>
              <a:t>THE WOMEN ENTREPRENEURS FINANCE CODE</a:t>
            </a:r>
            <a:endParaRPr sz="1400" b="0" i="0" u="none" strike="noStrike" cap="none" dirty="0">
              <a:solidFill>
                <a:srgbClr val="000000"/>
              </a:solidFill>
              <a:ea typeface="Arial"/>
              <a:cs typeface="Arial"/>
              <a:sym typeface="Arial"/>
            </a:endParaRPr>
          </a:p>
        </p:txBody>
      </p:sp>
      <p:cxnSp>
        <p:nvCxnSpPr>
          <p:cNvPr id="6" name="Google Shape;475;p18">
            <a:extLst>
              <a:ext uri="{FF2B5EF4-FFF2-40B4-BE49-F238E27FC236}">
                <a16:creationId xmlns:a16="http://schemas.microsoft.com/office/drawing/2014/main" id="{3155C2BF-DAB6-4270-A2DE-AC4D8E558253}"/>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7" name="Footer Placeholder 2">
            <a:extLst>
              <a:ext uri="{FF2B5EF4-FFF2-40B4-BE49-F238E27FC236}">
                <a16:creationId xmlns:a16="http://schemas.microsoft.com/office/drawing/2014/main" id="{243F2AE9-5652-C3A4-EB43-122011B2C8C6}"/>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for WE-FI by the Financial Alliance for Women </a:t>
            </a:r>
          </a:p>
        </p:txBody>
      </p:sp>
    </p:spTree>
  </p:cSld>
  <p:clrMapOvr>
    <a:masterClrMapping/>
  </p:clrMapOvr>
</p:sld>
</file>

<file path=ppt/theme/theme1.xml><?xml version="1.0" encoding="utf-8"?>
<a:theme xmlns:a="http://schemas.openxmlformats.org/drawingml/2006/main" name="Alliance DB">
  <a:themeElements>
    <a:clrScheme name="We Code">
      <a:dk1>
        <a:srgbClr val="713030"/>
      </a:dk1>
      <a:lt1>
        <a:srgbClr val="FFFFFF"/>
      </a:lt1>
      <a:dk2>
        <a:srgbClr val="3F3F3F"/>
      </a:dk2>
      <a:lt2>
        <a:srgbClr val="E7E6E6"/>
      </a:lt2>
      <a:accent1>
        <a:srgbClr val="9B1F68"/>
      </a:accent1>
      <a:accent2>
        <a:srgbClr val="EA6159"/>
      </a:accent2>
      <a:accent3>
        <a:srgbClr val="D55063"/>
      </a:accent3>
      <a:accent4>
        <a:srgbClr val="494947"/>
      </a:accent4>
      <a:accent5>
        <a:srgbClr val="F1F1EE"/>
      </a:accent5>
      <a:accent6>
        <a:srgbClr val="000000"/>
      </a:accent6>
      <a:hlink>
        <a:srgbClr val="EA6159"/>
      </a:hlink>
      <a:folHlink>
        <a:srgbClr val="D953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lliance DB">
  <a:themeElements>
    <a:clrScheme name="We Code">
      <a:dk1>
        <a:srgbClr val="713030"/>
      </a:dk1>
      <a:lt1>
        <a:srgbClr val="FFFFFF"/>
      </a:lt1>
      <a:dk2>
        <a:srgbClr val="3F3F3F"/>
      </a:dk2>
      <a:lt2>
        <a:srgbClr val="E7E6E6"/>
      </a:lt2>
      <a:accent1>
        <a:srgbClr val="9B1F68"/>
      </a:accent1>
      <a:accent2>
        <a:srgbClr val="EA6159"/>
      </a:accent2>
      <a:accent3>
        <a:srgbClr val="D55063"/>
      </a:accent3>
      <a:accent4>
        <a:srgbClr val="494947"/>
      </a:accent4>
      <a:accent5>
        <a:srgbClr val="F1F1EE"/>
      </a:accent5>
      <a:accent6>
        <a:srgbClr val="000000"/>
      </a:accent6>
      <a:hlink>
        <a:srgbClr val="EA6159"/>
      </a:hlink>
      <a:folHlink>
        <a:srgbClr val="D953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4578C4F266F345BC9CA4E571ADCDC3" ma:contentTypeVersion="21" ma:contentTypeDescription="Create a new document." ma:contentTypeScope="" ma:versionID="62a9fa4d4d26a560c3f6c749db3c75d9">
  <xsd:schema xmlns:xsd="http://www.w3.org/2001/XMLSchema" xmlns:xs="http://www.w3.org/2001/XMLSchema" xmlns:p="http://schemas.microsoft.com/office/2006/metadata/properties" xmlns:ns1="http://schemas.microsoft.com/sharepoint/v3" xmlns:ns2="fc5acc4e-0c25-495a-afe8-cebdbe1b35e5" xmlns:ns3="8c652d72-a731-4ede-abc3-d9bc4a2de092" xmlns:ns4="3e02667f-0271-471b-bd6e-11a2e16def1d" targetNamespace="http://schemas.microsoft.com/office/2006/metadata/properties" ma:root="true" ma:fieldsID="aa710c483c6a741fe2005a2f7c72f435" ns1:_="" ns2:_="" ns3:_="" ns4:_="">
    <xsd:import namespace="http://schemas.microsoft.com/sharepoint/v3"/>
    <xsd:import namespace="fc5acc4e-0c25-495a-afe8-cebdbe1b35e5"/>
    <xsd:import namespace="8c652d72-a731-4ede-abc3-d9bc4a2de09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5acc4e-0c25-495a-afe8-cebdbe1b3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652d72-a731-4ede-abc3-d9bc4a2de0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926b564-27c1-41a1-8131-4b8895b467a0}" ma:internalName="TaxCatchAll" ma:showField="CatchAllData" ma:web="8c652d72-a731-4ede-abc3-d9bc4a2d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acc4e-0c25-495a-afe8-cebdbe1b35e5">
      <Terms xmlns="http://schemas.microsoft.com/office/infopath/2007/PartnerControls"/>
    </lcf76f155ced4ddcb4097134ff3c332f>
    <TaxCatchAll xmlns="3e02667f-0271-471b-bd6e-11a2e16def1d"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4ED6098-F0D1-4BD9-8229-A270640EDAF4}">
  <ds:schemaRefs>
    <ds:schemaRef ds:uri="http://schemas.microsoft.com/sharepoint/v3/contenttype/forms"/>
  </ds:schemaRefs>
</ds:datastoreItem>
</file>

<file path=customXml/itemProps2.xml><?xml version="1.0" encoding="utf-8"?>
<ds:datastoreItem xmlns:ds="http://schemas.openxmlformats.org/officeDocument/2006/customXml" ds:itemID="{80FA3976-86E5-414B-BB83-27CEF11506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5acc4e-0c25-495a-afe8-cebdbe1b35e5"/>
    <ds:schemaRef ds:uri="8c652d72-a731-4ede-abc3-d9bc4a2de092"/>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C6DB44-5B8E-4682-9BDF-F25806ECCB57}">
  <ds:schemaRefs>
    <ds:schemaRef ds:uri="http://schemas.microsoft.com/office/2006/metadata/properties"/>
    <ds:schemaRef ds:uri="http://schemas.microsoft.com/office/infopath/2007/PartnerControls"/>
    <ds:schemaRef ds:uri="fc5acc4e-0c25-495a-afe8-cebdbe1b35e5"/>
    <ds:schemaRef ds:uri="3e02667f-0271-471b-bd6e-11a2e16def1d"/>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106</TotalTime>
  <Words>1286</Words>
  <Application>Microsoft Office PowerPoint</Application>
  <PresentationFormat>Widescreen</PresentationFormat>
  <Paragraphs>243</Paragraphs>
  <Slides>14</Slides>
  <Notes>13</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Alliance DB</vt:lpstr>
      <vt:lpstr>1_Alliance DB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Dialogue Group</dc:creator>
  <cp:lastModifiedBy>Carine Fersan</cp:lastModifiedBy>
  <cp:revision>60</cp:revision>
  <dcterms:created xsi:type="dcterms:W3CDTF">2022-07-20T17:42:31Z</dcterms:created>
  <dcterms:modified xsi:type="dcterms:W3CDTF">2025-05-15T23:20:36Z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0x010100AF4578C4F266F345BC9CA4E571ADCDC3</vt:lpwstr>
  </property>
  <property fmtid="{D5CDD505-2E9C-101B-9397-08002B2CF9AE}" pid="3" name="MediaServiceImageTags">
    <vt:lpwstr/>
  </property>
</Properties>
</file>