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8" r:id="rId5"/>
  </p:sldMasterIdLst>
  <p:notesMasterIdLst>
    <p:notesMasterId r:id="rId45"/>
  </p:notesMasterIdLst>
  <p:sldIdLst>
    <p:sldId id="322" r:id="rId6"/>
    <p:sldId id="366" r:id="rId7"/>
    <p:sldId id="379" r:id="rId8"/>
    <p:sldId id="367" r:id="rId9"/>
    <p:sldId id="372" r:id="rId10"/>
    <p:sldId id="380" r:id="rId11"/>
    <p:sldId id="368" r:id="rId12"/>
    <p:sldId id="293" r:id="rId13"/>
    <p:sldId id="351" r:id="rId14"/>
    <p:sldId id="294" r:id="rId15"/>
    <p:sldId id="296" r:id="rId16"/>
    <p:sldId id="282" r:id="rId17"/>
    <p:sldId id="283" r:id="rId18"/>
    <p:sldId id="284" r:id="rId19"/>
    <p:sldId id="285" r:id="rId20"/>
    <p:sldId id="286" r:id="rId21"/>
    <p:sldId id="287" r:id="rId22"/>
    <p:sldId id="300" r:id="rId23"/>
    <p:sldId id="301" r:id="rId24"/>
    <p:sldId id="302" r:id="rId25"/>
    <p:sldId id="311" r:id="rId26"/>
    <p:sldId id="304" r:id="rId27"/>
    <p:sldId id="305" r:id="rId28"/>
    <p:sldId id="306" r:id="rId29"/>
    <p:sldId id="307" r:id="rId30"/>
    <p:sldId id="308" r:id="rId31"/>
    <p:sldId id="310" r:id="rId32"/>
    <p:sldId id="312" r:id="rId33"/>
    <p:sldId id="313" r:id="rId34"/>
    <p:sldId id="314" r:id="rId35"/>
    <p:sldId id="315" r:id="rId36"/>
    <p:sldId id="316" r:id="rId37"/>
    <p:sldId id="317" r:id="rId38"/>
    <p:sldId id="318" r:id="rId39"/>
    <p:sldId id="319" r:id="rId40"/>
    <p:sldId id="320" r:id="rId41"/>
    <p:sldId id="321" r:id="rId42"/>
    <p:sldId id="348" r:id="rId43"/>
    <p:sldId id="349" r:id="rId44"/>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4A5534-0EBB-30CB-4933-EDD61A14E879}" name="Zsofia Zambo" initials="ZZ" userId="9a60003679d68f59" providerId="Windows Live"/>
  <p188:author id="{8FA21B35-12FA-51BB-9A0F-BF8F9664692B}" name="Wendy Teleki" initials="WT" userId="S::wteleki@worldbank.org::9546bf58-4b62-4bd3-89ba-4458cba74195" providerId="AD"/>
  <p188:author id="{1463725D-64B2-F058-D7F7-F5F8F111B829}" name="Diana Ioana Dezso" initials="DD" userId="S::ddezso@worldbank.org::743fdfd2-500d-4699-8b0d-961525277147" providerId="AD"/>
  <p188:author id="{25E42E76-5922-C2D1-09F4-28CF354FF482}" name="Carine Fersan" initials="CF" userId="e41531bd4b70710d" providerId="Windows Live"/>
  <p188:author id="{65465BE6-65C0-DE95-EEEE-B04105224962}" name="Zsofia Zambo" initials="ZZ" userId="S::zzambo@worldbank.org::181856e0-2a33-4603-a411-e38e32d015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3CC8B-6C3C-FA2F-506D-182D92FD596F}" v="1" dt="2025-05-15T23:20:10.760"/>
    <p1510:client id="{1B8A835C-B18E-0F38-0A0E-28999CF77783}" v="3" dt="2025-05-16T15:31:26.608"/>
    <p1510:client id="{666A0182-3D8A-A459-57B3-76DA276B425A}" v="12" dt="2025-05-15T14:47:21.190"/>
    <p1510:client id="{D2CBD9D3-DB6D-47B0-78D2-251FF73A024A}" v="248" dt="2025-05-14T20:01:50.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1"/>
    <p:restoredTop sz="74804" autoAdjust="0"/>
  </p:normalViewPr>
  <p:slideViewPr>
    <p:cSldViewPr snapToGrid="0">
      <p:cViewPr varScale="1">
        <p:scale>
          <a:sx n="76" d="100"/>
          <a:sy n="76" d="100"/>
        </p:scale>
        <p:origin x="304"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Ioana Dezso" userId="S::ddezso@worldbank.org::743fdfd2-500d-4699-8b0d-961525277147" providerId="AD" clId="Web-{D2CBD9D3-DB6D-47B0-78D2-251FF73A024A}"/>
    <pc:docChg chg="addSld delSld modSld">
      <pc:chgData name="Diana Ioana Dezso" userId="S::ddezso@worldbank.org::743fdfd2-500d-4699-8b0d-961525277147" providerId="AD" clId="Web-{D2CBD9D3-DB6D-47B0-78D2-251FF73A024A}" dt="2025-05-14T20:01:50.093" v="202"/>
      <pc:docMkLst>
        <pc:docMk/>
      </pc:docMkLst>
      <pc:sldChg chg="modSp">
        <pc:chgData name="Diana Ioana Dezso" userId="S::ddezso@worldbank.org::743fdfd2-500d-4699-8b0d-961525277147" providerId="AD" clId="Web-{D2CBD9D3-DB6D-47B0-78D2-251FF73A024A}" dt="2025-05-14T19:30:43.968" v="129" actId="20577"/>
        <pc:sldMkLst>
          <pc:docMk/>
          <pc:sldMk cId="0" sldId="283"/>
        </pc:sldMkLst>
        <pc:spChg chg="mod">
          <ac:chgData name="Diana Ioana Dezso" userId="S::ddezso@worldbank.org::743fdfd2-500d-4699-8b0d-961525277147" providerId="AD" clId="Web-{D2CBD9D3-DB6D-47B0-78D2-251FF73A024A}" dt="2025-05-14T19:30:43.968" v="129" actId="20577"/>
          <ac:spMkLst>
            <pc:docMk/>
            <pc:sldMk cId="0" sldId="283"/>
            <ac:spMk id="665" creationId="{00000000-0000-0000-0000-000000000000}"/>
          </ac:spMkLst>
        </pc:spChg>
      </pc:sldChg>
      <pc:sldChg chg="modSp modCm">
        <pc:chgData name="Diana Ioana Dezso" userId="S::ddezso@worldbank.org::743fdfd2-500d-4699-8b0d-961525277147" providerId="AD" clId="Web-{D2CBD9D3-DB6D-47B0-78D2-251FF73A024A}" dt="2025-05-14T18:40:47.177" v="127" actId="20577"/>
        <pc:sldMkLst>
          <pc:docMk/>
          <pc:sldMk cId="0" sldId="293"/>
        </pc:sldMkLst>
        <pc:spChg chg="mod">
          <ac:chgData name="Diana Ioana Dezso" userId="S::ddezso@worldbank.org::743fdfd2-500d-4699-8b0d-961525277147" providerId="AD" clId="Web-{D2CBD9D3-DB6D-47B0-78D2-251FF73A024A}" dt="2025-05-14T18:40:47.177" v="127" actId="20577"/>
          <ac:spMkLst>
            <pc:docMk/>
            <pc:sldMk cId="0" sldId="293"/>
            <ac:spMk id="897" creationId="{00000000-0000-0000-0000-000000000000}"/>
          </ac:spMkLst>
        </pc:spChg>
        <pc:extLst>
          <p:ext xmlns:p="http://schemas.openxmlformats.org/presentationml/2006/main" uri="{D6D511B9-2390-475A-947B-AFAB55BFBCF1}">
            <pc226:cmChg xmlns:pc226="http://schemas.microsoft.com/office/powerpoint/2022/06/main/command" chg="mod">
              <pc226:chgData name="Diana Ioana Dezso" userId="S::ddezso@worldbank.org::743fdfd2-500d-4699-8b0d-961525277147" providerId="AD" clId="Web-{D2CBD9D3-DB6D-47B0-78D2-251FF73A024A}" dt="2025-05-14T18:40:47.177" v="127" actId="20577"/>
              <pc2:cmMkLst xmlns:pc2="http://schemas.microsoft.com/office/powerpoint/2019/9/main/command">
                <pc:docMk/>
                <pc:sldMk cId="0" sldId="293"/>
                <pc2:cmMk id="{99999238-20F3-419A-BFC2-8798F0DFEB5C}"/>
              </pc2:cmMkLst>
            </pc226:cmChg>
          </p:ext>
        </pc:extLst>
      </pc:sldChg>
      <pc:sldChg chg="del">
        <pc:chgData name="Diana Ioana Dezso" userId="S::ddezso@worldbank.org::743fdfd2-500d-4699-8b0d-961525277147" providerId="AD" clId="Web-{D2CBD9D3-DB6D-47B0-78D2-251FF73A024A}" dt="2025-05-14T19:46:30.898" v="157"/>
        <pc:sldMkLst>
          <pc:docMk/>
          <pc:sldMk cId="0" sldId="295"/>
        </pc:sldMkLst>
      </pc:sldChg>
      <pc:sldChg chg="addSp delSp modSp add del">
        <pc:chgData name="Diana Ioana Dezso" userId="S::ddezso@worldbank.org::743fdfd2-500d-4699-8b0d-961525277147" providerId="AD" clId="Web-{D2CBD9D3-DB6D-47B0-78D2-251FF73A024A}" dt="2025-05-14T19:46:28.648" v="156" actId="1076"/>
        <pc:sldMkLst>
          <pc:docMk/>
          <pc:sldMk cId="0" sldId="296"/>
        </pc:sldMkLst>
        <pc:spChg chg="mod">
          <ac:chgData name="Diana Ioana Dezso" userId="S::ddezso@worldbank.org::743fdfd2-500d-4699-8b0d-961525277147" providerId="AD" clId="Web-{D2CBD9D3-DB6D-47B0-78D2-251FF73A024A}" dt="2025-05-14T19:45:56.304" v="150" actId="20577"/>
          <ac:spMkLst>
            <pc:docMk/>
            <pc:sldMk cId="0" sldId="296"/>
            <ac:spMk id="6" creationId="{94C9B2FE-8E39-2570-3060-6942C3981DC9}"/>
          </ac:spMkLst>
        </pc:spChg>
        <pc:spChg chg="add mod">
          <ac:chgData name="Diana Ioana Dezso" userId="S::ddezso@worldbank.org::743fdfd2-500d-4699-8b0d-961525277147" providerId="AD" clId="Web-{D2CBD9D3-DB6D-47B0-78D2-251FF73A024A}" dt="2025-05-14T19:46:28.648" v="156" actId="1076"/>
          <ac:spMkLst>
            <pc:docMk/>
            <pc:sldMk cId="0" sldId="296"/>
            <ac:spMk id="9" creationId="{BA2F9F57-02B4-A311-787F-CD5BC6ECA3AB}"/>
          </ac:spMkLst>
        </pc:spChg>
        <pc:spChg chg="del">
          <ac:chgData name="Diana Ioana Dezso" userId="S::ddezso@worldbank.org::743fdfd2-500d-4699-8b0d-961525277147" providerId="AD" clId="Web-{D2CBD9D3-DB6D-47B0-78D2-251FF73A024A}" dt="2025-05-14T19:45:47.335" v="136"/>
          <ac:spMkLst>
            <pc:docMk/>
            <pc:sldMk cId="0" sldId="296"/>
            <ac:spMk id="963" creationId="{00000000-0000-0000-0000-000000000000}"/>
          </ac:spMkLst>
        </pc:spChg>
      </pc:sldChg>
      <pc:sldChg chg="del">
        <pc:chgData name="Diana Ioana Dezso" userId="S::ddezso@worldbank.org::743fdfd2-500d-4699-8b0d-961525277147" providerId="AD" clId="Web-{D2CBD9D3-DB6D-47B0-78D2-251FF73A024A}" dt="2025-05-14T19:32:58.688" v="133"/>
        <pc:sldMkLst>
          <pc:docMk/>
          <pc:sldMk cId="0" sldId="297"/>
        </pc:sldMkLst>
      </pc:sldChg>
      <pc:sldChg chg="del">
        <pc:chgData name="Diana Ioana Dezso" userId="S::ddezso@worldbank.org::743fdfd2-500d-4699-8b0d-961525277147" providerId="AD" clId="Web-{D2CBD9D3-DB6D-47B0-78D2-251FF73A024A}" dt="2025-05-14T19:47:54.601" v="158"/>
        <pc:sldMkLst>
          <pc:docMk/>
          <pc:sldMk cId="0" sldId="299"/>
        </pc:sldMkLst>
      </pc:sldChg>
      <pc:sldChg chg="modSp">
        <pc:chgData name="Diana Ioana Dezso" userId="S::ddezso@worldbank.org::743fdfd2-500d-4699-8b0d-961525277147" providerId="AD" clId="Web-{D2CBD9D3-DB6D-47B0-78D2-251FF73A024A}" dt="2025-05-14T19:56:12.277" v="168" actId="20577"/>
        <pc:sldMkLst>
          <pc:docMk/>
          <pc:sldMk cId="0" sldId="301"/>
        </pc:sldMkLst>
        <pc:spChg chg="mod">
          <ac:chgData name="Diana Ioana Dezso" userId="S::ddezso@worldbank.org::743fdfd2-500d-4699-8b0d-961525277147" providerId="AD" clId="Web-{D2CBD9D3-DB6D-47B0-78D2-251FF73A024A}" dt="2025-05-14T19:56:12.277" v="168" actId="20577"/>
          <ac:spMkLst>
            <pc:docMk/>
            <pc:sldMk cId="0" sldId="301"/>
            <ac:spMk id="1139" creationId="{00000000-0000-0000-0000-000000000000}"/>
          </ac:spMkLst>
        </pc:spChg>
      </pc:sldChg>
      <pc:sldChg chg="modSp">
        <pc:chgData name="Diana Ioana Dezso" userId="S::ddezso@worldbank.org::743fdfd2-500d-4699-8b0d-961525277147" providerId="AD" clId="Web-{D2CBD9D3-DB6D-47B0-78D2-251FF73A024A}" dt="2025-05-14T19:56:26.902" v="172" actId="20577"/>
        <pc:sldMkLst>
          <pc:docMk/>
          <pc:sldMk cId="0" sldId="302"/>
        </pc:sldMkLst>
        <pc:spChg chg="mod">
          <ac:chgData name="Diana Ioana Dezso" userId="S::ddezso@worldbank.org::743fdfd2-500d-4699-8b0d-961525277147" providerId="AD" clId="Web-{D2CBD9D3-DB6D-47B0-78D2-251FF73A024A}" dt="2025-05-14T19:56:26.902" v="172" actId="20577"/>
          <ac:spMkLst>
            <pc:docMk/>
            <pc:sldMk cId="0" sldId="302"/>
            <ac:spMk id="9" creationId="{7EFC32F6-C72E-57AC-A6B0-6D3B6C770DB2}"/>
          </ac:spMkLst>
        </pc:spChg>
      </pc:sldChg>
      <pc:sldChg chg="modSp del">
        <pc:chgData name="Diana Ioana Dezso" userId="S::ddezso@worldbank.org::743fdfd2-500d-4699-8b0d-961525277147" providerId="AD" clId="Web-{D2CBD9D3-DB6D-47B0-78D2-251FF73A024A}" dt="2025-05-14T19:58:37.232" v="185"/>
        <pc:sldMkLst>
          <pc:docMk/>
          <pc:sldMk cId="0" sldId="303"/>
        </pc:sldMkLst>
        <pc:spChg chg="mod">
          <ac:chgData name="Diana Ioana Dezso" userId="S::ddezso@worldbank.org::743fdfd2-500d-4699-8b0d-961525277147" providerId="AD" clId="Web-{D2CBD9D3-DB6D-47B0-78D2-251FF73A024A}" dt="2025-05-14T19:57:01.215" v="184" actId="14100"/>
          <ac:spMkLst>
            <pc:docMk/>
            <pc:sldMk cId="0" sldId="303"/>
            <ac:spMk id="1204" creationId="{00000000-0000-0000-0000-000000000000}"/>
          </ac:spMkLst>
        </pc:spChg>
      </pc:sldChg>
      <pc:sldChg chg="modSp">
        <pc:chgData name="Diana Ioana Dezso" userId="S::ddezso@worldbank.org::743fdfd2-500d-4699-8b0d-961525277147" providerId="AD" clId="Web-{D2CBD9D3-DB6D-47B0-78D2-251FF73A024A}" dt="2025-05-14T19:59:51.388" v="194" actId="20577"/>
        <pc:sldMkLst>
          <pc:docMk/>
          <pc:sldMk cId="0" sldId="308"/>
        </pc:sldMkLst>
        <pc:spChg chg="mod">
          <ac:chgData name="Diana Ioana Dezso" userId="S::ddezso@worldbank.org::743fdfd2-500d-4699-8b0d-961525277147" providerId="AD" clId="Web-{D2CBD9D3-DB6D-47B0-78D2-251FF73A024A}" dt="2025-05-14T19:59:51.388" v="194" actId="20577"/>
          <ac:spMkLst>
            <pc:docMk/>
            <pc:sldMk cId="0" sldId="308"/>
            <ac:spMk id="6" creationId="{2B74948D-3948-E9AB-B3A1-C33CA411A53E}"/>
          </ac:spMkLst>
        </pc:spChg>
      </pc:sldChg>
      <pc:sldChg chg="del">
        <pc:chgData name="Diana Ioana Dezso" userId="S::ddezso@worldbank.org::743fdfd2-500d-4699-8b0d-961525277147" providerId="AD" clId="Web-{D2CBD9D3-DB6D-47B0-78D2-251FF73A024A}" dt="2025-05-14T20:01:50.093" v="202"/>
        <pc:sldMkLst>
          <pc:docMk/>
          <pc:sldMk cId="0" sldId="309"/>
        </pc:sldMkLst>
      </pc:sldChg>
      <pc:sldChg chg="modSp">
        <pc:chgData name="Diana Ioana Dezso" userId="S::ddezso@worldbank.org::743fdfd2-500d-4699-8b0d-961525277147" providerId="AD" clId="Web-{D2CBD9D3-DB6D-47B0-78D2-251FF73A024A}" dt="2025-05-14T20:01:20.514" v="201" actId="20577"/>
        <pc:sldMkLst>
          <pc:docMk/>
          <pc:sldMk cId="0" sldId="310"/>
        </pc:sldMkLst>
        <pc:spChg chg="mod">
          <ac:chgData name="Diana Ioana Dezso" userId="S::ddezso@worldbank.org::743fdfd2-500d-4699-8b0d-961525277147" providerId="AD" clId="Web-{D2CBD9D3-DB6D-47B0-78D2-251FF73A024A}" dt="2025-05-14T20:01:20.514" v="201" actId="20577"/>
          <ac:spMkLst>
            <pc:docMk/>
            <pc:sldMk cId="0" sldId="310"/>
            <ac:spMk id="6" creationId="{1E99F1A0-2772-15A2-E3EA-CBC6144957AC}"/>
          </ac:spMkLst>
        </pc:spChg>
        <pc:spChg chg="mod">
          <ac:chgData name="Diana Ioana Dezso" userId="S::ddezso@worldbank.org::743fdfd2-500d-4699-8b0d-961525277147" providerId="AD" clId="Web-{D2CBD9D3-DB6D-47B0-78D2-251FF73A024A}" dt="2025-05-14T20:00:55.076" v="197" actId="20577"/>
          <ac:spMkLst>
            <pc:docMk/>
            <pc:sldMk cId="0" sldId="310"/>
            <ac:spMk id="1350" creationId="{00000000-0000-0000-0000-000000000000}"/>
          </ac:spMkLst>
        </pc:spChg>
      </pc:sldChg>
      <pc:sldChg chg="modSp">
        <pc:chgData name="Diana Ioana Dezso" userId="S::ddezso@worldbank.org::743fdfd2-500d-4699-8b0d-961525277147" providerId="AD" clId="Web-{D2CBD9D3-DB6D-47B0-78D2-251FF73A024A}" dt="2025-05-14T18:31:46.700" v="29" actId="20577"/>
        <pc:sldMkLst>
          <pc:docMk/>
          <pc:sldMk cId="0" sldId="322"/>
        </pc:sldMkLst>
        <pc:spChg chg="mod">
          <ac:chgData name="Diana Ioana Dezso" userId="S::ddezso@worldbank.org::743fdfd2-500d-4699-8b0d-961525277147" providerId="AD" clId="Web-{D2CBD9D3-DB6D-47B0-78D2-251FF73A024A}" dt="2025-05-14T18:31:36.871" v="24" actId="20577"/>
          <ac:spMkLst>
            <pc:docMk/>
            <pc:sldMk cId="0" sldId="322"/>
            <ac:spMk id="227" creationId="{00000000-0000-0000-0000-000000000000}"/>
          </ac:spMkLst>
        </pc:spChg>
        <pc:spChg chg="mod">
          <ac:chgData name="Diana Ioana Dezso" userId="S::ddezso@worldbank.org::743fdfd2-500d-4699-8b0d-961525277147" providerId="AD" clId="Web-{D2CBD9D3-DB6D-47B0-78D2-251FF73A024A}" dt="2025-05-14T18:31:46.700" v="29" actId="20577"/>
          <ac:spMkLst>
            <pc:docMk/>
            <pc:sldMk cId="0" sldId="322"/>
            <ac:spMk id="230" creationId="{00000000-0000-0000-0000-000000000000}"/>
          </ac:spMkLst>
        </pc:spChg>
      </pc:sldChg>
      <pc:sldChg chg="del">
        <pc:chgData name="Diana Ioana Dezso" userId="S::ddezso@worldbank.org::743fdfd2-500d-4699-8b0d-961525277147" providerId="AD" clId="Web-{D2CBD9D3-DB6D-47B0-78D2-251FF73A024A}" dt="2025-05-14T19:34:21.673" v="135"/>
        <pc:sldMkLst>
          <pc:docMk/>
          <pc:sldMk cId="0" sldId="350"/>
        </pc:sldMkLst>
      </pc:sldChg>
      <pc:sldChg chg="del">
        <pc:chgData name="Diana Ioana Dezso" userId="S::ddezso@worldbank.org::743fdfd2-500d-4699-8b0d-961525277147" providerId="AD" clId="Web-{D2CBD9D3-DB6D-47B0-78D2-251FF73A024A}" dt="2025-05-14T18:31:50.184" v="30"/>
        <pc:sldMkLst>
          <pc:docMk/>
          <pc:sldMk cId="1036237239" sldId="365"/>
        </pc:sldMkLst>
      </pc:sldChg>
      <pc:sldChg chg="modSp mod setBg modNotes">
        <pc:chgData name="Diana Ioana Dezso" userId="S::ddezso@worldbank.org::743fdfd2-500d-4699-8b0d-961525277147" providerId="AD" clId="Web-{D2CBD9D3-DB6D-47B0-78D2-251FF73A024A}" dt="2025-05-14T18:33:42.174" v="42" actId="20577"/>
        <pc:sldMkLst>
          <pc:docMk/>
          <pc:sldMk cId="4137157572" sldId="366"/>
        </pc:sldMkLst>
        <pc:spChg chg="mod">
          <ac:chgData name="Diana Ioana Dezso" userId="S::ddezso@worldbank.org::743fdfd2-500d-4699-8b0d-961525277147" providerId="AD" clId="Web-{D2CBD9D3-DB6D-47B0-78D2-251FF73A024A}" dt="2025-05-14T18:33:42.174" v="42" actId="20577"/>
          <ac:spMkLst>
            <pc:docMk/>
            <pc:sldMk cId="4137157572" sldId="366"/>
            <ac:spMk id="2" creationId="{D7FCB703-B1F4-2F31-4A4B-7572DF48B368}"/>
          </ac:spMkLst>
        </pc:spChg>
      </pc:sldChg>
      <pc:sldChg chg="modSp">
        <pc:chgData name="Diana Ioana Dezso" userId="S::ddezso@worldbank.org::743fdfd2-500d-4699-8b0d-961525277147" providerId="AD" clId="Web-{D2CBD9D3-DB6D-47B0-78D2-251FF73A024A}" dt="2025-05-14T18:38:15.436" v="75" actId="20577"/>
        <pc:sldMkLst>
          <pc:docMk/>
          <pc:sldMk cId="1930149416" sldId="367"/>
        </pc:sldMkLst>
        <pc:spChg chg="mod">
          <ac:chgData name="Diana Ioana Dezso" userId="S::ddezso@worldbank.org::743fdfd2-500d-4699-8b0d-961525277147" providerId="AD" clId="Web-{D2CBD9D3-DB6D-47B0-78D2-251FF73A024A}" dt="2025-05-14T18:38:15.436" v="75" actId="20577"/>
          <ac:spMkLst>
            <pc:docMk/>
            <pc:sldMk cId="1930149416" sldId="367"/>
            <ac:spMk id="2" creationId="{81A7AC9A-28B6-6742-2A6F-7A0F6EEAB741}"/>
          </ac:spMkLst>
        </pc:spChg>
      </pc:sldChg>
      <pc:sldChg chg="modSp">
        <pc:chgData name="Diana Ioana Dezso" userId="S::ddezso@worldbank.org::743fdfd2-500d-4699-8b0d-961525277147" providerId="AD" clId="Web-{D2CBD9D3-DB6D-47B0-78D2-251FF73A024A}" dt="2025-05-14T18:39:57.472" v="98" actId="20577"/>
        <pc:sldMkLst>
          <pc:docMk/>
          <pc:sldMk cId="4129193284" sldId="368"/>
        </pc:sldMkLst>
        <pc:spChg chg="mod">
          <ac:chgData name="Diana Ioana Dezso" userId="S::ddezso@worldbank.org::743fdfd2-500d-4699-8b0d-961525277147" providerId="AD" clId="Web-{D2CBD9D3-DB6D-47B0-78D2-251FF73A024A}" dt="2025-05-14T18:39:57.472" v="98" actId="20577"/>
          <ac:spMkLst>
            <pc:docMk/>
            <pc:sldMk cId="4129193284" sldId="368"/>
            <ac:spMk id="39" creationId="{0213F9BA-3F07-1FEF-8061-7B1F01161F35}"/>
          </ac:spMkLst>
        </pc:spChg>
      </pc:sldChg>
      <pc:sldChg chg="delSp del">
        <pc:chgData name="Diana Ioana Dezso" userId="S::ddezso@worldbank.org::743fdfd2-500d-4699-8b0d-961525277147" providerId="AD" clId="Web-{D2CBD9D3-DB6D-47B0-78D2-251FF73A024A}" dt="2025-05-14T18:36:15.181" v="51"/>
        <pc:sldMkLst>
          <pc:docMk/>
          <pc:sldMk cId="0" sldId="370"/>
        </pc:sldMkLst>
        <pc:spChg chg="del">
          <ac:chgData name="Diana Ioana Dezso" userId="S::ddezso@worldbank.org::743fdfd2-500d-4699-8b0d-961525277147" providerId="AD" clId="Web-{D2CBD9D3-DB6D-47B0-78D2-251FF73A024A}" dt="2025-05-14T18:35:00.521" v="49"/>
          <ac:spMkLst>
            <pc:docMk/>
            <pc:sldMk cId="0" sldId="370"/>
            <ac:spMk id="2940" creationId="{00000000-0000-0000-0000-000000000000}"/>
          </ac:spMkLst>
        </pc:spChg>
        <pc:spChg chg="del">
          <ac:chgData name="Diana Ioana Dezso" userId="S::ddezso@worldbank.org::743fdfd2-500d-4699-8b0d-961525277147" providerId="AD" clId="Web-{D2CBD9D3-DB6D-47B0-78D2-251FF73A024A}" dt="2025-05-14T18:35:03.959" v="50"/>
          <ac:spMkLst>
            <pc:docMk/>
            <pc:sldMk cId="0" sldId="370"/>
            <ac:spMk id="2941" creationId="{00000000-0000-0000-0000-000000000000}"/>
          </ac:spMkLst>
        </pc:spChg>
      </pc:sldChg>
      <pc:sldChg chg="del">
        <pc:chgData name="Diana Ioana Dezso" userId="S::ddezso@worldbank.org::743fdfd2-500d-4699-8b0d-961525277147" providerId="AD" clId="Web-{D2CBD9D3-DB6D-47B0-78D2-251FF73A024A}" dt="2025-05-14T18:36:17.353" v="52"/>
        <pc:sldMkLst>
          <pc:docMk/>
          <pc:sldMk cId="0" sldId="371"/>
        </pc:sldMkLst>
      </pc:sldChg>
      <pc:sldChg chg="modSp modCm">
        <pc:chgData name="Diana Ioana Dezso" userId="S::ddezso@worldbank.org::743fdfd2-500d-4699-8b0d-961525277147" providerId="AD" clId="Web-{D2CBD9D3-DB6D-47B0-78D2-251FF73A024A}" dt="2025-05-14T18:38:57.797" v="92" actId="20577"/>
        <pc:sldMkLst>
          <pc:docMk/>
          <pc:sldMk cId="0" sldId="372"/>
        </pc:sldMkLst>
        <pc:spChg chg="mod">
          <ac:chgData name="Diana Ioana Dezso" userId="S::ddezso@worldbank.org::743fdfd2-500d-4699-8b0d-961525277147" providerId="AD" clId="Web-{D2CBD9D3-DB6D-47B0-78D2-251FF73A024A}" dt="2025-05-14T18:38:57.797" v="92" actId="20577"/>
          <ac:spMkLst>
            <pc:docMk/>
            <pc:sldMk cId="0" sldId="372"/>
            <ac:spMk id="3017" creationId="{00000000-0000-0000-0000-000000000000}"/>
          </ac:spMkLst>
        </pc:spChg>
        <pc:extLst>
          <p:ext xmlns:p="http://schemas.openxmlformats.org/presentationml/2006/main" uri="{D6D511B9-2390-475A-947B-AFAB55BFBCF1}">
            <pc226:cmChg xmlns:pc226="http://schemas.microsoft.com/office/powerpoint/2022/06/main/command" chg="mod">
              <pc226:chgData name="Diana Ioana Dezso" userId="S::ddezso@worldbank.org::743fdfd2-500d-4699-8b0d-961525277147" providerId="AD" clId="Web-{D2CBD9D3-DB6D-47B0-78D2-251FF73A024A}" dt="2025-05-14T18:38:56.250" v="91" actId="20577"/>
              <pc2:cmMkLst xmlns:pc2="http://schemas.microsoft.com/office/powerpoint/2019/9/main/command">
                <pc:docMk/>
                <pc:sldMk cId="0" sldId="372"/>
                <pc2:cmMk id="{E0D5A6A9-39CF-4D94-A828-38925446F35F}"/>
              </pc2:cmMkLst>
            </pc226:cmChg>
          </p:ext>
        </pc:extLst>
      </pc:sldChg>
      <pc:sldChg chg="del">
        <pc:chgData name="Diana Ioana Dezso" userId="S::ddezso@worldbank.org::743fdfd2-500d-4699-8b0d-961525277147" providerId="AD" clId="Web-{D2CBD9D3-DB6D-47B0-78D2-251FF73A024A}" dt="2025-05-14T18:38:38.328" v="76"/>
        <pc:sldMkLst>
          <pc:docMk/>
          <pc:sldMk cId="1617413388" sldId="377"/>
        </pc:sldMkLst>
      </pc:sldChg>
      <pc:sldChg chg="delSp">
        <pc:chgData name="Diana Ioana Dezso" userId="S::ddezso@worldbank.org::743fdfd2-500d-4699-8b0d-961525277147" providerId="AD" clId="Web-{D2CBD9D3-DB6D-47B0-78D2-251FF73A024A}" dt="2025-05-14T18:33:52.924" v="43"/>
        <pc:sldMkLst>
          <pc:docMk/>
          <pc:sldMk cId="1732198139" sldId="379"/>
        </pc:sldMkLst>
        <pc:spChg chg="del">
          <ac:chgData name="Diana Ioana Dezso" userId="S::ddezso@worldbank.org::743fdfd2-500d-4699-8b0d-961525277147" providerId="AD" clId="Web-{D2CBD9D3-DB6D-47B0-78D2-251FF73A024A}" dt="2025-05-14T18:33:52.924" v="43"/>
          <ac:spMkLst>
            <pc:docMk/>
            <pc:sldMk cId="1732198139" sldId="379"/>
            <ac:spMk id="5" creationId="{70D0CB87-A706-4D5D-5349-F23379BEBB2A}"/>
          </ac:spMkLst>
        </pc:spChg>
      </pc:sldChg>
      <pc:sldChg chg="del">
        <pc:chgData name="Diana Ioana Dezso" userId="S::ddezso@worldbank.org::743fdfd2-500d-4699-8b0d-961525277147" providerId="AD" clId="Web-{D2CBD9D3-DB6D-47B0-78D2-251FF73A024A}" dt="2025-05-14T19:33:01.907" v="134"/>
        <pc:sldMkLst>
          <pc:docMk/>
          <pc:sldMk cId="2368894555" sldId="4764"/>
        </pc:sldMkLst>
      </pc:sldChg>
      <pc:sldChg chg="del">
        <pc:chgData name="Diana Ioana Dezso" userId="S::ddezso@worldbank.org::743fdfd2-500d-4699-8b0d-961525277147" providerId="AD" clId="Web-{D2CBD9D3-DB6D-47B0-78D2-251FF73A024A}" dt="2025-05-14T19:30:45.906" v="130"/>
        <pc:sldMkLst>
          <pc:docMk/>
          <pc:sldMk cId="3944260877" sldId="4767"/>
        </pc:sldMkLst>
      </pc:sldChg>
      <pc:sldChg chg="del">
        <pc:chgData name="Diana Ioana Dezso" userId="S::ddezso@worldbank.org::743fdfd2-500d-4699-8b0d-961525277147" providerId="AD" clId="Web-{D2CBD9D3-DB6D-47B0-78D2-251FF73A024A}" dt="2025-05-14T19:55:14.839" v="159"/>
        <pc:sldMkLst>
          <pc:docMk/>
          <pc:sldMk cId="189285473" sldId="4768"/>
        </pc:sldMkLst>
      </pc:sldChg>
    </pc:docChg>
  </pc:docChgLst>
  <pc:docChgLst>
    <pc:chgData name="Zsofia Zambo" userId="S::zzambo@worldbank.org::181856e0-2a33-4603-a411-e38e32d01567" providerId="AD" clId="Web-{511DDB5E-6DCD-4CF4-E3A6-8FF176D6091E}"/>
    <pc:docChg chg="mod">
      <pc:chgData name="Zsofia Zambo" userId="S::zzambo@worldbank.org::181856e0-2a33-4603-a411-e38e32d01567" providerId="AD" clId="Web-{511DDB5E-6DCD-4CF4-E3A6-8FF176D6091E}" dt="2025-05-13T13:10:32.029" v="0"/>
      <pc:docMkLst>
        <pc:docMk/>
      </pc:docMkLst>
    </pc:docChg>
  </pc:docChgLst>
  <pc:docChgLst>
    <pc:chgData name="Diana Ioana Dezso" userId="S::ddezso@worldbank.org::743fdfd2-500d-4699-8b0d-961525277147" providerId="AD" clId="Web-{5EE93193-2124-D7AB-E797-4DC46FCD1F31}"/>
    <pc:docChg chg="mod">
      <pc:chgData name="Diana Ioana Dezso" userId="S::ddezso@worldbank.org::743fdfd2-500d-4699-8b0d-961525277147" providerId="AD" clId="Web-{5EE93193-2124-D7AB-E797-4DC46FCD1F31}" dt="2025-04-30T12:12:28.056" v="0"/>
      <pc:docMkLst>
        <pc:docMk/>
      </pc:docMkLst>
    </pc:docChg>
  </pc:docChgLst>
  <pc:docChgLst>
    <pc:chgData name="Diana Ioana Dezso" userId="S::ddezso@worldbank.org::743fdfd2-500d-4699-8b0d-961525277147" providerId="AD" clId="Web-{666A0182-3D8A-A459-57B3-76DA276B425A}"/>
    <pc:docChg chg="modSld">
      <pc:chgData name="Diana Ioana Dezso" userId="S::ddezso@worldbank.org::743fdfd2-500d-4699-8b0d-961525277147" providerId="AD" clId="Web-{666A0182-3D8A-A459-57B3-76DA276B425A}" dt="2025-05-15T14:47:21.190" v="11" actId="20577"/>
      <pc:docMkLst>
        <pc:docMk/>
      </pc:docMkLst>
      <pc:sldChg chg="modSp">
        <pc:chgData name="Diana Ioana Dezso" userId="S::ddezso@worldbank.org::743fdfd2-500d-4699-8b0d-961525277147" providerId="AD" clId="Web-{666A0182-3D8A-A459-57B3-76DA276B425A}" dt="2025-05-15T14:47:21.190" v="11" actId="20577"/>
        <pc:sldMkLst>
          <pc:docMk/>
          <pc:sldMk cId="4137157572" sldId="366"/>
        </pc:sldMkLst>
        <pc:spChg chg="mod">
          <ac:chgData name="Diana Ioana Dezso" userId="S::ddezso@worldbank.org::743fdfd2-500d-4699-8b0d-961525277147" providerId="AD" clId="Web-{666A0182-3D8A-A459-57B3-76DA276B425A}" dt="2025-05-15T14:47:21.190" v="11" actId="20577"/>
          <ac:spMkLst>
            <pc:docMk/>
            <pc:sldMk cId="4137157572" sldId="366"/>
            <ac:spMk id="2" creationId="{D7FCB703-B1F4-2F31-4A4B-7572DF48B368}"/>
          </ac:spMkLst>
        </pc:spChg>
      </pc:sldChg>
    </pc:docChg>
  </pc:docChgLst>
  <pc:docChgLst>
    <pc:chgData name="Diana Ioana Dezso" userId="S::ddezso@worldbank.org::743fdfd2-500d-4699-8b0d-961525277147" providerId="AD" clId="Web-{01F3CC8B-6C3C-FA2F-506D-182D92FD596F}"/>
    <pc:docChg chg="modSld">
      <pc:chgData name="Diana Ioana Dezso" userId="S::ddezso@worldbank.org::743fdfd2-500d-4699-8b0d-961525277147" providerId="AD" clId="Web-{01F3CC8B-6C3C-FA2F-506D-182D92FD596F}" dt="2025-05-15T23:20:10.760" v="0" actId="20577"/>
      <pc:docMkLst>
        <pc:docMk/>
      </pc:docMkLst>
      <pc:sldChg chg="modSp">
        <pc:chgData name="Diana Ioana Dezso" userId="S::ddezso@worldbank.org::743fdfd2-500d-4699-8b0d-961525277147" providerId="AD" clId="Web-{01F3CC8B-6C3C-FA2F-506D-182D92FD596F}" dt="2025-05-15T23:20:10.760" v="0" actId="20577"/>
        <pc:sldMkLst>
          <pc:docMk/>
          <pc:sldMk cId="0" sldId="349"/>
        </pc:sldMkLst>
        <pc:spChg chg="mod">
          <ac:chgData name="Diana Ioana Dezso" userId="S::ddezso@worldbank.org::743fdfd2-500d-4699-8b0d-961525277147" providerId="AD" clId="Web-{01F3CC8B-6C3C-FA2F-506D-182D92FD596F}" dt="2025-05-15T23:20:10.760" v="0" actId="20577"/>
          <ac:spMkLst>
            <pc:docMk/>
            <pc:sldMk cId="0" sldId="349"/>
            <ac:spMk id="23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206CB-E98B-7043-B9F6-3ADB214FEFD7}" type="datetimeFigureOut">
              <a:rPr lang="en-PT" smtClean="0"/>
              <a:t>05/16/2025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B36C3-807C-EE43-A808-46613A6E589E}" type="slidenum">
              <a:rPr lang="en-PT" smtClean="0"/>
              <a:t>‹#›</a:t>
            </a:fld>
            <a:endParaRPr lang="en-PT"/>
          </a:p>
        </p:txBody>
      </p:sp>
    </p:spTree>
    <p:extLst>
      <p:ext uri="{BB962C8B-B14F-4D97-AF65-F5344CB8AC3E}">
        <p14:creationId xmlns:p14="http://schemas.microsoft.com/office/powerpoint/2010/main" val="233665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2" name="Google Shape;95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2" name="Google Shape;6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655" name="Google Shape;6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672" name="Google Shape;67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89" name="Google Shape;6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8" name="Google Shape;7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0" name="Google Shape;111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135" name="Google Shape;113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158" name="Google Shape;115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r>
              <a:rPr lang="en-US"/>
              <a:t>Notes for the facilitator:</a:t>
            </a:r>
          </a:p>
          <a:p>
            <a:pPr marL="457200" indent="-228600"/>
            <a:r>
              <a:rPr lang="en-US"/>
              <a:t>The slides with the orange background are intended for the session facilitators only, as they plan their session. These can be removed or adjusted as needed when presenting to the group.</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64B36C3-807C-EE43-A808-46613A6E589E}" type="slidenum">
              <a:rPr lang="en-PT" smtClean="0"/>
              <a:t>2</a:t>
            </a:fld>
            <a:endParaRPr lang="en-PT"/>
          </a:p>
        </p:txBody>
      </p:sp>
    </p:spTree>
    <p:extLst>
      <p:ext uri="{BB962C8B-B14F-4D97-AF65-F5344CB8AC3E}">
        <p14:creationId xmlns:p14="http://schemas.microsoft.com/office/powerpoint/2010/main" val="5656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65" name="Google Shape;136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4" name="Google Shape;121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38" name="Google Shape;123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77" name="Google Shape;12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95" name="Google Shape;129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15" name="Google Shape;131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45" name="Google Shape;13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2" name="Google Shape;138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6" name="Google Shape;140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9609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5" name="Google Shape;144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0" name="Google Shape;146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1" name="Google Shape;146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486" name="Google Shape;148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5" name="Google Shape;150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506" name="Google Shape;150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dirty="0"/>
          </a:p>
        </p:txBody>
      </p:sp>
      <p:sp>
        <p:nvSpPr>
          <p:cNvPr id="1526" name="Google Shape;152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3" name="Google Shape;157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dirty="0"/>
          </a:p>
        </p:txBody>
      </p:sp>
      <p:sp>
        <p:nvSpPr>
          <p:cNvPr id="1574" name="Google Shape;157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593" name="Google Shape;1593;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0" name="Google Shape;2300;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1" name="Google Shape;2301;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1" name="Google Shape;231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9" name="Google Shape;30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10" name="Google Shape;301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85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768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2" name="Google Shape;89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191" name="Google Shape;11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163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18" name="Google Shape;91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extLst>
      <p:ext uri="{BB962C8B-B14F-4D97-AF65-F5344CB8AC3E}">
        <p14:creationId xmlns:p14="http://schemas.microsoft.com/office/powerpoint/2010/main" val="26866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88"/>
        <p:cNvGrpSpPr/>
        <p:nvPr/>
      </p:nvGrpSpPr>
      <p:grpSpPr>
        <a:xfrm>
          <a:off x="0" y="0"/>
          <a:ext cx="0" cy="0"/>
          <a:chOff x="0" y="0"/>
          <a:chExt cx="0" cy="0"/>
        </a:xfrm>
      </p:grpSpPr>
      <p:sp>
        <p:nvSpPr>
          <p:cNvPr id="89" name="Google Shape;89;p12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22"/>
          <p:cNvSpPr txBox="1"/>
          <p:nvPr/>
        </p:nvSpPr>
        <p:spPr>
          <a:xfrm>
            <a:off x="11100267" y="122809"/>
            <a:ext cx="766557"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953E3E"/>
                </a:solidFill>
                <a:latin typeface="Arial"/>
                <a:ea typeface="Arial"/>
                <a:cs typeface="Arial"/>
                <a:sym typeface="Arial"/>
              </a:rPr>
              <a:t>BID Invest</a:t>
            </a:r>
            <a:endParaRPr sz="1400" b="0" i="0" u="none" strike="noStrike" cap="none">
              <a:solidFill>
                <a:srgbClr val="000000"/>
              </a:solidFill>
              <a:latin typeface="Arial"/>
              <a:ea typeface="Arial"/>
              <a:cs typeface="Arial"/>
              <a:sym typeface="Arial"/>
            </a:endParaRPr>
          </a:p>
        </p:txBody>
      </p:sp>
      <p:sp>
        <p:nvSpPr>
          <p:cNvPr id="91" name="Google Shape;91;p122"/>
          <p:cNvSpPr txBox="1">
            <a:spLocks noGrp="1"/>
          </p:cNvSpPr>
          <p:nvPr>
            <p:ph type="title"/>
          </p:nvPr>
        </p:nvSpPr>
        <p:spPr>
          <a:xfrm>
            <a:off x="394450" y="122808"/>
            <a:ext cx="2691650" cy="334391"/>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sz="900" b="0" i="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2"/>
          <p:cNvSpPr txBox="1">
            <a:spLocks noGrp="1"/>
          </p:cNvSpPr>
          <p:nvPr>
            <p:ph type="body" idx="1"/>
          </p:nvPr>
        </p:nvSpPr>
        <p:spPr>
          <a:xfrm>
            <a:off x="3345873" y="122808"/>
            <a:ext cx="5531427" cy="3343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900" b="0" i="0">
                <a:latin typeface="Verdana"/>
                <a:ea typeface="Verdana"/>
                <a:cs typeface="Verdana"/>
                <a:sym typeface="Verdana"/>
              </a:defRPr>
            </a:lvl1pPr>
            <a:lvl2pPr marL="914400" lvl="1" indent="-347154" algn="l">
              <a:lnSpc>
                <a:spcPct val="90000"/>
              </a:lnSpc>
              <a:spcBef>
                <a:spcPts val="800"/>
              </a:spcBef>
              <a:spcAft>
                <a:spcPts val="0"/>
              </a:spcAft>
              <a:buSzPts val="1867"/>
              <a:buChar char="•"/>
              <a:defRPr sz="900"/>
            </a:lvl2pPr>
            <a:lvl3pPr marL="1371600" lvl="2" indent="-347154" algn="l">
              <a:lnSpc>
                <a:spcPct val="90000"/>
              </a:lnSpc>
              <a:spcBef>
                <a:spcPts val="0"/>
              </a:spcBef>
              <a:spcAft>
                <a:spcPts val="0"/>
              </a:spcAft>
              <a:buSzPts val="1867"/>
              <a:buChar char="•"/>
              <a:defRPr sz="900"/>
            </a:lvl3pPr>
            <a:lvl4pPr marL="1828800" lvl="3" indent="-347154" algn="l">
              <a:lnSpc>
                <a:spcPct val="90000"/>
              </a:lnSpc>
              <a:spcBef>
                <a:spcPts val="0"/>
              </a:spcBef>
              <a:spcAft>
                <a:spcPts val="0"/>
              </a:spcAft>
              <a:buSzPts val="1867"/>
              <a:buChar char="•"/>
              <a:defRPr sz="900"/>
            </a:lvl4pPr>
            <a:lvl5pPr marL="2286000" lvl="4" indent="-228600" algn="l">
              <a:lnSpc>
                <a:spcPct val="90000"/>
              </a:lnSpc>
              <a:spcBef>
                <a:spcPts val="800"/>
              </a:spcBef>
              <a:spcAft>
                <a:spcPts val="0"/>
              </a:spcAft>
              <a:buSzPts val="1467"/>
              <a:buNone/>
              <a:defRPr sz="9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58468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29277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95"/>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5"/>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888888"/>
              </a:buClr>
              <a:buSzPts val="2400"/>
              <a:buNone/>
              <a:defRPr sz="2400">
                <a:solidFill>
                  <a:srgbClr val="888888"/>
                </a:solidFill>
              </a:defRPr>
            </a:lvl1pPr>
            <a:lvl2pPr marL="914400" lvl="1" indent="-228600" algn="l">
              <a:lnSpc>
                <a:spcPct val="90000"/>
              </a:lnSpc>
              <a:spcBef>
                <a:spcPts val="800"/>
              </a:spcBef>
              <a:spcAft>
                <a:spcPts val="0"/>
              </a:spcAft>
              <a:buClr>
                <a:srgbClr val="888888"/>
              </a:buClr>
              <a:buSzPts val="2000"/>
              <a:buNone/>
              <a:defRPr sz="2000">
                <a:solidFill>
                  <a:srgbClr val="888888"/>
                </a:solidFill>
              </a:defRPr>
            </a:lvl2pPr>
            <a:lvl3pPr marL="1371600" lvl="2" indent="-228600" algn="l">
              <a:lnSpc>
                <a:spcPct val="90000"/>
              </a:lnSpc>
              <a:spcBef>
                <a:spcPts val="0"/>
              </a:spcBef>
              <a:spcAft>
                <a:spcPts val="0"/>
              </a:spcAft>
              <a:buClr>
                <a:srgbClr val="888888"/>
              </a:buClr>
              <a:buSzPts val="1800"/>
              <a:buNone/>
              <a:defRPr sz="1800">
                <a:solidFill>
                  <a:srgbClr val="888888"/>
                </a:solidFill>
              </a:defRPr>
            </a:lvl3pPr>
            <a:lvl4pPr marL="1828800" lvl="3" indent="-228600" algn="l">
              <a:lnSpc>
                <a:spcPct val="90000"/>
              </a:lnSpc>
              <a:spcBef>
                <a:spcPts val="0"/>
              </a:spcBef>
              <a:spcAft>
                <a:spcPts val="0"/>
              </a:spcAft>
              <a:buClr>
                <a:srgbClr val="888888"/>
              </a:buClr>
              <a:buSzPts val="1600"/>
              <a:buNone/>
              <a:defRPr sz="1600">
                <a:solidFill>
                  <a:srgbClr val="888888"/>
                </a:solidFill>
              </a:defRPr>
            </a:lvl4pPr>
            <a:lvl5pPr marL="2286000" lvl="4" indent="-228600" algn="l">
              <a:lnSpc>
                <a:spcPct val="90000"/>
              </a:lnSpc>
              <a:spcBef>
                <a:spcPts val="8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9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9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16" name="Google Shape;116;p9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8" name="Google Shape;118;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5666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64624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40744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02892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62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62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5863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6631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340242" y="162678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31" name="Google Shape;31;p8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33" name="Google Shape;33;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652173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61710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98427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79884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A">
  <p:cSld name="Quote A">
    <p:bg>
      <p:bgPr>
        <a:solidFill>
          <a:schemeClr val="accent2"/>
        </a:solidFill>
        <a:effectLst/>
      </p:bgPr>
    </p:bg>
    <p:spTree>
      <p:nvGrpSpPr>
        <p:cNvPr id="1" name="Shape 209"/>
        <p:cNvGrpSpPr/>
        <p:nvPr/>
      </p:nvGrpSpPr>
      <p:grpSpPr>
        <a:xfrm>
          <a:off x="0" y="0"/>
          <a:ext cx="0" cy="0"/>
          <a:chOff x="0" y="0"/>
          <a:chExt cx="0" cy="0"/>
        </a:xfrm>
      </p:grpSpPr>
      <p:sp>
        <p:nvSpPr>
          <p:cNvPr id="210" name="Google Shape;210;p106"/>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533"/>
              <a:buNone/>
              <a:defRPr sz="4533"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06"/>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67"/>
              <a:buNone/>
              <a:defRPr>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06"/>
          <p:cNvSpPr/>
          <p:nvPr/>
        </p:nvSpPr>
        <p:spPr>
          <a:xfrm>
            <a:off x="9730783" y="-7575"/>
            <a:ext cx="2461217" cy="1288472"/>
          </a:xfrm>
          <a:prstGeom prst="rect">
            <a:avLst/>
          </a:prstGeom>
          <a:solidFill>
            <a:srgbClr val="EB62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88209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59149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1"/>
        <p:cNvGrpSpPr/>
        <p:nvPr/>
      </p:nvGrpSpPr>
      <p:grpSpPr>
        <a:xfrm>
          <a:off x="0" y="0"/>
          <a:ext cx="0" cy="0"/>
          <a:chOff x="0" y="0"/>
          <a:chExt cx="0" cy="0"/>
        </a:xfrm>
      </p:grpSpPr>
      <p:sp>
        <p:nvSpPr>
          <p:cNvPr id="22" name="Google Shape;22;p85"/>
          <p:cNvSpPr txBox="1">
            <a:spLocks noGrp="1"/>
          </p:cNvSpPr>
          <p:nvPr>
            <p:ph type="body" idx="1"/>
          </p:nvPr>
        </p:nvSpPr>
        <p:spPr>
          <a:xfrm>
            <a:off x="432847" y="1511299"/>
            <a:ext cx="11303523" cy="4845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title"/>
          </p:nvPr>
        </p:nvSpPr>
        <p:spPr>
          <a:xfrm>
            <a:off x="0" y="-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8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25" name="Google Shape;25;p8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520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extLst>
      <p:ext uri="{BB962C8B-B14F-4D97-AF65-F5344CB8AC3E}">
        <p14:creationId xmlns:p14="http://schemas.microsoft.com/office/powerpoint/2010/main" val="3039360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085894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778414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4519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B">
  <p:cSld name="Quote B">
    <p:bg>
      <p:bgPr>
        <a:solidFill>
          <a:schemeClr val="accent1"/>
        </a:solidFill>
        <a:effectLst/>
      </p:bgPr>
    </p:bg>
    <p:spTree>
      <p:nvGrpSpPr>
        <p:cNvPr id="1" name="Shape 34"/>
        <p:cNvGrpSpPr/>
        <p:nvPr/>
      </p:nvGrpSpPr>
      <p:grpSpPr>
        <a:xfrm>
          <a:off x="0" y="0"/>
          <a:ext cx="0" cy="0"/>
          <a:chOff x="0" y="0"/>
          <a:chExt cx="0" cy="0"/>
        </a:xfrm>
      </p:grpSpPr>
      <p:sp>
        <p:nvSpPr>
          <p:cNvPr id="35" name="Google Shape;35;p87"/>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800"/>
              <a:buNone/>
              <a:defRPr sz="4800"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7"/>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67"/>
              <a:buNone/>
              <a:defRPr>
                <a:solidFill>
                  <a:schemeClr val="dk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7"/>
          <p:cNvSpPr/>
          <p:nvPr/>
        </p:nvSpPr>
        <p:spPr>
          <a:xfrm>
            <a:off x="9730783" y="-7575"/>
            <a:ext cx="2461217" cy="1288472"/>
          </a:xfrm>
          <a:prstGeom prst="rect">
            <a:avLst/>
          </a:prstGeom>
          <a:solidFill>
            <a:srgbClr val="9B20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8568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10972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46305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235966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993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793367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332263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980121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36252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15995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38"/>
        <p:cNvGrpSpPr/>
        <p:nvPr/>
      </p:nvGrpSpPr>
      <p:grpSpPr>
        <a:xfrm>
          <a:off x="0" y="0"/>
          <a:ext cx="0" cy="0"/>
          <a:chOff x="0" y="0"/>
          <a:chExt cx="0" cy="0"/>
        </a:xfrm>
      </p:grpSpPr>
      <p:sp>
        <p:nvSpPr>
          <p:cNvPr id="39" name="Google Shape;39;p8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43" name="Google Shape;43;p8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45" name="Google Shape;45;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35773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38"/>
        <p:cNvGrpSpPr/>
        <p:nvPr/>
      </p:nvGrpSpPr>
      <p:grpSpPr>
        <a:xfrm>
          <a:off x="0" y="0"/>
          <a:ext cx="0" cy="0"/>
          <a:chOff x="0" y="0"/>
          <a:chExt cx="0" cy="0"/>
        </a:xfrm>
      </p:grpSpPr>
      <p:sp>
        <p:nvSpPr>
          <p:cNvPr id="39" name="Google Shape;39;p8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43" name="Google Shape;43;p8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45" name="Google Shape;45;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00443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23050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97483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69370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4"/>
        <p:cNvGrpSpPr/>
        <p:nvPr/>
      </p:nvGrpSpPr>
      <p:grpSpPr>
        <a:xfrm>
          <a:off x="0" y="0"/>
          <a:ext cx="0" cy="0"/>
          <a:chOff x="0" y="0"/>
          <a:chExt cx="0" cy="0"/>
        </a:xfrm>
      </p:grpSpPr>
      <p:sp>
        <p:nvSpPr>
          <p:cNvPr id="55" name="Google Shape;55;p9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60" name="Google Shape;60;p9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9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2" name="Google Shape;62;p9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8880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2047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70"/>
        <p:cNvGrpSpPr/>
        <p:nvPr/>
      </p:nvGrpSpPr>
      <p:grpSpPr>
        <a:xfrm>
          <a:off x="0" y="0"/>
          <a:ext cx="0" cy="0"/>
          <a:chOff x="0" y="0"/>
          <a:chExt cx="0" cy="0"/>
        </a:xfrm>
      </p:grpSpPr>
      <p:sp>
        <p:nvSpPr>
          <p:cNvPr id="71" name="Google Shape;71;p9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3" name="Google Shape;73;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9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3000" b="0" i="0">
                <a:solidFill>
                  <a:schemeClr val="accent2"/>
                </a:solidFill>
                <a:latin typeface="Arial"/>
                <a:ea typeface="Arial"/>
                <a:cs typeface="Arial"/>
                <a:sym typeface="Arial"/>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5" name="Google Shape;75;p9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76" name="Google Shape;76;p9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78" name="Google Shape;78;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28981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79"/>
        <p:cNvGrpSpPr/>
        <p:nvPr/>
      </p:nvGrpSpPr>
      <p:grpSpPr>
        <a:xfrm>
          <a:off x="0" y="0"/>
          <a:ext cx="0" cy="0"/>
          <a:chOff x="0" y="0"/>
          <a:chExt cx="0" cy="0"/>
        </a:xfrm>
      </p:grpSpPr>
      <p:sp>
        <p:nvSpPr>
          <p:cNvPr id="80" name="Google Shape;80;p9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2" name="Google Shape;82;p9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9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3000" b="0" i="0">
                <a:solidFill>
                  <a:schemeClr val="accent2"/>
                </a:solidFill>
                <a:latin typeface="Arial"/>
                <a:ea typeface="Arial"/>
                <a:cs typeface="Arial"/>
                <a:sym typeface="Arial"/>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4" name="Google Shape;84;p9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85" name="Google Shape;85;p9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9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87" name="Google Shape;87;p9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806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5873136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81093052"/>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e-fi.org/wp-content/uploads/2023/10/Sample-Declaration-of-Intent-to-launch-a-National-Code_vF.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hyperlink" Target="https://we-fi.org/wp-content/uploads/2023/10/FSP-Commitment_vF.pdf" TargetMode="External"/><Relationship Id="rId13" Type="http://schemas.openxmlformats.org/officeDocument/2006/relationships/image" Target="../media/image14.png"/><Relationship Id="rId3" Type="http://schemas.openxmlformats.org/officeDocument/2006/relationships/hyperlink" Target="https://we-fi.org/wp-content/uploads/2024/02/WE-Finance-Code-Pitch-2-2-2024.pptx" TargetMode="External"/><Relationship Id="rId7" Type="http://schemas.openxmlformats.org/officeDocument/2006/relationships/hyperlink" Target="https://we-fi.org/wp-content/uploads/2023/10/Sample-Declaration-of-Intent-to-launch-a-National-Code_vF.pdf" TargetMode="External"/><Relationship Id="rId12" Type="http://schemas.openxmlformats.org/officeDocument/2006/relationships/hyperlink" Target="https://we-fi.org/wp-content/uploads/2024/04/Kick-off-Presentation_2024.pptx" TargetMode="External"/><Relationship Id="rId2" Type="http://schemas.openxmlformats.org/officeDocument/2006/relationships/notesSlide" Target="../notesSlides/notesSlide38.xml"/><Relationship Id="rId1" Type="http://schemas.openxmlformats.org/officeDocument/2006/relationships/slideLayout" Target="../slideLayouts/slideLayout41.xml"/><Relationship Id="rId6" Type="http://schemas.openxmlformats.org/officeDocument/2006/relationships/hyperlink" Target="https://we-fi.org/wp-content/uploads/2023/10/WE-Finance-Code-Briefing-Note-vF.pdf" TargetMode="External"/><Relationship Id="rId11" Type="http://schemas.openxmlformats.org/officeDocument/2006/relationships/hyperlink" Target="https://we-fi.org/wp-content/uploads/2023/10/WE-Finance-Code-Guidance-Note-for-IPs-vF.pdf" TargetMode="External"/><Relationship Id="rId5" Type="http://schemas.openxmlformats.org/officeDocument/2006/relationships/hyperlink" Target="https://www.we-fi.org/wp-content/uploads/2024/01/WE-Finance-Code-Media-Toolkit.pdf" TargetMode="External"/><Relationship Id="rId10" Type="http://schemas.openxmlformats.org/officeDocument/2006/relationships/hyperlink" Target="https://we-fi.org/wp-content/uploads/2024/02/WECode-CoC-Flier.pdf" TargetMode="External"/><Relationship Id="rId4" Type="http://schemas.openxmlformats.org/officeDocument/2006/relationships/hyperlink" Target="https://we-fi.org/wp-content/uploads/2023/10/WE-Finance-Code-brochure_Oct2023.pdf" TargetMode="External"/><Relationship Id="rId9" Type="http://schemas.openxmlformats.org/officeDocument/2006/relationships/hyperlink" Target="https://we-fi.org/wp-content/uploads/2023/10/Ecosystem-Commitment_v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p:nvPr/>
        </p:nvSpPr>
        <p:spPr>
          <a:xfrm>
            <a:off x="0" y="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pic>
        <p:nvPicPr>
          <p:cNvPr id="226" name="Google Shape;226;p1" descr="Logo&#10;&#10;Description automatically generated"/>
          <p:cNvPicPr preferRelativeResize="0"/>
          <p:nvPr/>
        </p:nvPicPr>
        <p:blipFill rotWithShape="1">
          <a:blip r:embed="rId3">
            <a:alphaModFix/>
          </a:blip>
          <a:srcRect/>
          <a:stretch/>
        </p:blipFill>
        <p:spPr>
          <a:xfrm>
            <a:off x="3971398" y="968350"/>
            <a:ext cx="2124602" cy="787353"/>
          </a:xfrm>
          <a:prstGeom prst="rect">
            <a:avLst/>
          </a:prstGeom>
          <a:noFill/>
          <a:ln>
            <a:noFill/>
          </a:ln>
        </p:spPr>
      </p:pic>
      <p:sp>
        <p:nvSpPr>
          <p:cNvPr id="227" name="Google Shape;227;p1"/>
          <p:cNvSpPr txBox="1"/>
          <p:nvPr/>
        </p:nvSpPr>
        <p:spPr>
          <a:xfrm>
            <a:off x="1524000" y="2963619"/>
            <a:ext cx="9596099" cy="4201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dirty="0">
                <a:ln>
                  <a:noFill/>
                </a:ln>
                <a:solidFill>
                  <a:srgbClr val="FFFFFF"/>
                </a:solidFill>
                <a:effectLst/>
                <a:uLnTx/>
                <a:uFillTx/>
                <a:latin typeface="Arial" panose="020B0604020202020204" pitchFamily="34" charset="0"/>
                <a:ea typeface="Arial Black"/>
                <a:cs typeface="Arial" panose="020B0604020202020204" pitchFamily="34" charset="0"/>
                <a:sym typeface="Arial Black"/>
              </a:rPr>
              <a:t>Women Entrepreneurs Finance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nSpc>
                <a:spcPct val="125000"/>
              </a:lnSpc>
              <a:buClr>
                <a:srgbClr val="FFFFFF"/>
              </a:buClr>
              <a:buSzPts val="4000"/>
              <a:defRPr/>
            </a:pPr>
            <a:endParaRPr lang="en-US" sz="4000" b="1" kern="0" dirty="0">
              <a:solidFill>
                <a:srgbClr val="FFFFFF"/>
              </a:solidFill>
              <a:latin typeface="Arial"/>
              <a:ea typeface="Arial Black"/>
              <a:cs typeface="Arial"/>
              <a:sym typeface="Arial Black"/>
            </a:endParaRPr>
          </a:p>
          <a:p>
            <a:pPr>
              <a:lnSpc>
                <a:spcPct val="125000"/>
              </a:lnSpc>
              <a:buSzPts val="4000"/>
              <a:defRPr/>
            </a:pPr>
            <a:r>
              <a:rPr kumimoji="0" lang="en-US" sz="4000" b="1" i="0" u="none" strike="noStrike" kern="0" cap="none" spc="0" normalizeH="0" baseline="0" noProof="0" dirty="0">
                <a:ln>
                  <a:noFill/>
                </a:ln>
                <a:solidFill>
                  <a:srgbClr val="FFFFFF"/>
                </a:solidFill>
                <a:effectLst/>
                <a:uLnTx/>
                <a:uFillTx/>
                <a:latin typeface="Arial"/>
                <a:ea typeface="Arial Black"/>
                <a:cs typeface="Arial"/>
                <a:sym typeface="Arial Black"/>
              </a:rPr>
              <a:t>Workshop In A Box</a:t>
            </a:r>
            <a:r>
              <a:rPr lang="en-US" sz="4000" b="1" kern="0" dirty="0">
                <a:solidFill>
                  <a:srgbClr val="FFFFFF"/>
                </a:solidFill>
                <a:latin typeface="Arial"/>
                <a:ea typeface="Arial Black"/>
                <a:cs typeface="Arial"/>
                <a:sym typeface="Arial Black"/>
              </a:rPr>
              <a:t>: Module 3</a:t>
            </a:r>
            <a:endParaRPr lang="en-US" sz="4000" b="1" i="0" u="none" strike="noStrike" kern="0" cap="none" spc="0" normalizeH="0" baseline="0" noProof="0" dirty="0">
              <a:ln>
                <a:noFill/>
              </a:ln>
              <a:solidFill>
                <a:srgbClr val="FFFFFF"/>
              </a:solidFill>
              <a:effectLst/>
              <a:uLnTx/>
              <a:uFillTx/>
              <a:latin typeface="Arial" panose="020B0604020202020204" pitchFamily="34" charset="0"/>
              <a:ea typeface="Arial Black"/>
              <a:cs typeface="Arial" panose="020B0604020202020204" pitchFamily="34" charset="0"/>
            </a:endParaRPr>
          </a:p>
          <a:p>
            <a:pPr>
              <a:defRPr/>
            </a:pPr>
            <a:r>
              <a:rPr lang="en-US" sz="3600" b="1" kern="0" dirty="0">
                <a:solidFill>
                  <a:srgbClr val="FFFFFF"/>
                </a:solidFill>
                <a:latin typeface="Arial"/>
                <a:ea typeface="Arial Black"/>
                <a:cs typeface="Arial"/>
              </a:rPr>
              <a:t>WE Finance Code Implementation Framework</a:t>
            </a:r>
            <a:endParaRPr lang="en-US" sz="3600" kern="0" dirty="0">
              <a:solidFill>
                <a:srgbClr val="000000"/>
              </a:solidFill>
              <a:latin typeface="Arial"/>
              <a:ea typeface="Arial Black"/>
              <a:cs typeface="Arial"/>
            </a:endParaRPr>
          </a:p>
          <a:p>
            <a:pPr>
              <a:lnSpc>
                <a:spcPct val="125000"/>
              </a:lnSpc>
              <a:buSzPts val="4000"/>
              <a:defRPr/>
            </a:pPr>
            <a:endParaRPr lang="en-US" sz="4000" b="1" kern="0" dirty="0">
              <a:solidFill>
                <a:srgbClr val="FFFFFF"/>
              </a:solidFill>
              <a:latin typeface="Arial" panose="020B0604020202020204" pitchFamily="34" charset="0"/>
              <a:ea typeface="Arial Black"/>
              <a:cs typeface="Arial" panose="020B0604020202020204" pitchFamily="34" charset="0"/>
            </a:endParaRPr>
          </a:p>
        </p:txBody>
      </p:sp>
      <p:pic>
        <p:nvPicPr>
          <p:cNvPr id="228" name="Google Shape;228;p1" descr="A logo with text on it&#10;&#10;Description automatically generated"/>
          <p:cNvPicPr preferRelativeResize="0"/>
          <p:nvPr/>
        </p:nvPicPr>
        <p:blipFill rotWithShape="1">
          <a:blip r:embed="rId4">
            <a:alphaModFix/>
          </a:blip>
          <a:srcRect/>
          <a:stretch/>
        </p:blipFill>
        <p:spPr>
          <a:xfrm>
            <a:off x="6845886" y="545337"/>
            <a:ext cx="1496790" cy="1565872"/>
          </a:xfrm>
          <a:prstGeom prst="rect">
            <a:avLst/>
          </a:prstGeom>
          <a:noFill/>
          <a:ln>
            <a:noFill/>
          </a:ln>
        </p:spPr>
      </p:pic>
      <p:pic>
        <p:nvPicPr>
          <p:cNvPr id="229" name="Google Shape;229;p1" descr="A black background with white text&#10;&#10;Description automatically generated"/>
          <p:cNvPicPr preferRelativeResize="0"/>
          <p:nvPr/>
        </p:nvPicPr>
        <p:blipFill rotWithShape="1">
          <a:blip r:embed="rId5">
            <a:alphaModFix/>
          </a:blip>
          <a:srcRect/>
          <a:stretch/>
        </p:blipFill>
        <p:spPr>
          <a:xfrm>
            <a:off x="925870" y="615704"/>
            <a:ext cx="2295642" cy="1631288"/>
          </a:xfrm>
          <a:prstGeom prst="rect">
            <a:avLst/>
          </a:prstGeom>
          <a:noFill/>
          <a:ln>
            <a:noFill/>
          </a:ln>
        </p:spPr>
      </p:pic>
      <p:sp>
        <p:nvSpPr>
          <p:cNvPr id="230" name="Google Shape;230;p1"/>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defRPr/>
            </a:pPr>
            <a:r>
              <a:rPr lang="en-US" kern="0" dirty="0">
                <a:solidFill>
                  <a:srgbClr val="EC6359"/>
                </a:solidFill>
                <a:latin typeface="Helvetica Neue"/>
                <a:ea typeface="Arial"/>
                <a:cs typeface="Arial"/>
                <a:sym typeface="Helvetica Neue"/>
              </a:rPr>
              <a:t>May 2025</a:t>
            </a:r>
            <a:endParaRPr kumimoji="0" sz="1400" b="0" i="0" u="none" strike="noStrike" kern="0" cap="none" spc="0" normalizeH="0" baseline="0" noProof="0" dirty="0">
              <a:ln>
                <a:noFill/>
              </a:ln>
              <a:solidFill>
                <a:srgbClr val="000000"/>
              </a:solidFill>
              <a:effectLst/>
              <a:uLnTx/>
              <a:uFillTx/>
              <a:latin typeface="Helvetica Neue"/>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7" name="Google Shape;927;p39"/>
          <p:cNvSpPr/>
          <p:nvPr/>
        </p:nvSpPr>
        <p:spPr>
          <a:xfrm>
            <a:off x="538039" y="1616584"/>
            <a:ext cx="11944544"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EA6159"/>
                </a:solidFill>
                <a:effectLst/>
                <a:uLnTx/>
                <a:uFillTx/>
                <a:latin typeface="Arial" panose="020B0604020202020204" pitchFamily="34" charset="0"/>
                <a:ea typeface="Arial"/>
                <a:cs typeface="Arial" panose="020B0604020202020204" pitchFamily="34" charset="0"/>
                <a:sym typeface="Arial"/>
              </a:rPr>
              <a:t>Identify 1-3 country champions/anchors*</a:t>
            </a:r>
            <a:endParaRPr kumimoji="0" sz="2400" b="1" i="0" u="none" strike="noStrike" kern="0" cap="none" spc="0" normalizeH="0" baseline="0" noProof="0" dirty="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sp>
        <p:nvSpPr>
          <p:cNvPr id="928" name="Google Shape;928;p39"/>
          <p:cNvSpPr txBox="1"/>
          <p:nvPr/>
        </p:nvSpPr>
        <p:spPr>
          <a:xfrm>
            <a:off x="538039" y="2169697"/>
            <a:ext cx="11267215" cy="3631763"/>
          </a:xfrm>
          <a:prstGeom prst="rect">
            <a:avLst/>
          </a:prstGeom>
          <a:noFill/>
          <a:ln>
            <a:noFill/>
          </a:ln>
        </p:spPr>
        <p:txBody>
          <a:bodyPr spcFirstLastPara="1" wrap="square" lIns="91425" tIns="45700" rIns="91425" bIns="45700" anchor="t" anchorCtr="0">
            <a:spAutoFit/>
          </a:bodyPr>
          <a:lstStyle/>
          <a:p>
            <a:pPr marL="285750" marR="0" lvl="0" indent="-254000" algn="l" defTabSz="914400" rtl="0" eaLnBrk="1" fontAlgn="auto" latinLnBrk="0" hangingPunct="1">
              <a:lnSpc>
                <a:spcPct val="100000"/>
              </a:lnSpc>
              <a:spcBef>
                <a:spcPts val="0"/>
              </a:spcBef>
              <a:spcAft>
                <a:spcPts val="0"/>
              </a:spcAft>
              <a:buClr>
                <a:srgbClr val="713030"/>
              </a:buClr>
              <a:buSzPts val="500"/>
              <a:buFont typeface="Arial"/>
              <a:buNone/>
              <a:tabLst/>
              <a:defRPr/>
            </a:pPr>
            <a:endParaRPr kumimoji="0" sz="5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3F3F3F"/>
              </a:buClr>
              <a:buSzPts val="2000"/>
              <a:buFont typeface="Arial"/>
              <a:buNone/>
              <a:tabLst/>
              <a:defRPr/>
            </a:pPr>
            <a:r>
              <a:rPr kumimoji="0" lang="en-US" sz="2000" b="1"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What is the role of a champion/anchor?</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Develop a vision for how the Code’s national program will function in the country</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Convene a national public-private sector coalition to implement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Ensure alignment with related national initiatives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Identify and help establish incentives and support for joining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Ensure resources are available to implement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Sign on to the Code and advocate for its adoption by FSPs, other stakeholders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Contribute to the Code’s learnings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262626"/>
              </a:buClr>
              <a:buSzPts val="2000"/>
              <a:buFont typeface="Arial"/>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Represent the country’s work on the Code at global and national events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29" name="Google Shape;929;p39"/>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10</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930" name="Google Shape;930;p3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931" name="Google Shape;931;p3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3F2E4E22-1127-F37D-5E4B-628C650F5E94}"/>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FBE8FDCB-D1F5-0F16-0998-81E1D1102C7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F055D991-8AA2-0F63-4A19-5A05181C3E5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7A0A3526-BDF3-827B-0DF8-5C03D0BA80CC}"/>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8CB2EBB4-24DC-2889-EF68-477BF858BC40}"/>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928;p39">
            <a:extLst>
              <a:ext uri="{FF2B5EF4-FFF2-40B4-BE49-F238E27FC236}">
                <a16:creationId xmlns:a16="http://schemas.microsoft.com/office/drawing/2014/main" id="{42CEA833-00FD-5929-17A7-E10C1B46878F}"/>
              </a:ext>
            </a:extLst>
          </p:cNvPr>
          <p:cNvSpPr txBox="1"/>
          <p:nvPr/>
        </p:nvSpPr>
        <p:spPr>
          <a:xfrm>
            <a:off x="596874" y="6032378"/>
            <a:ext cx="11267215" cy="276959"/>
          </a:xfrm>
          <a:prstGeom prst="rect">
            <a:avLst/>
          </a:prstGeom>
          <a:noFill/>
          <a:ln>
            <a:noFill/>
          </a:ln>
        </p:spPr>
        <p:txBody>
          <a:bodyPr spcFirstLastPara="1" wrap="square" lIns="91425" tIns="45700" rIns="91425" bIns="45700" anchor="t" anchorCtr="0">
            <a:spAutoFit/>
          </a:bodyPr>
          <a:lstStyle/>
          <a:p>
            <a:pPr marL="285750" marR="0" lvl="0" indent="-254000" algn="l" defTabSz="914400" rtl="0" eaLnBrk="1" fontAlgn="auto" latinLnBrk="0" hangingPunct="1">
              <a:lnSpc>
                <a:spcPct val="100000"/>
              </a:lnSpc>
              <a:spcBef>
                <a:spcPts val="0"/>
              </a:spcBef>
              <a:spcAft>
                <a:spcPts val="0"/>
              </a:spcAft>
              <a:buClr>
                <a:srgbClr val="713030"/>
              </a:buClr>
              <a:buSzPts val="500"/>
              <a:buFont typeface="Arial"/>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 These may have been identified before the workshop or during this workshop. </a:t>
            </a:r>
            <a:endParaRPr kumimoji="0" sz="40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9" name="Google Shape;959;p41"/>
          <p:cNvSpPr txBox="1"/>
          <p:nvPr/>
        </p:nvSpPr>
        <p:spPr>
          <a:xfrm>
            <a:off x="9030660" y="5914444"/>
            <a:ext cx="3365320" cy="7223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83876"/>
              </a:buClr>
              <a:buSzPts val="2000"/>
              <a:buFont typeface="Arial"/>
              <a:buNone/>
              <a:tabLst/>
              <a:defRPr/>
            </a:pPr>
            <a:r>
              <a:rPr kumimoji="0" lang="en-US" sz="20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Financial Service Providers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0" name="Google Shape;960;p41"/>
          <p:cNvSpPr txBox="1"/>
          <p:nvPr/>
        </p:nvSpPr>
        <p:spPr>
          <a:xfrm>
            <a:off x="5529827" y="5914444"/>
            <a:ext cx="3251735" cy="72236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783876"/>
              </a:buClr>
              <a:buSzPts val="2000"/>
              <a:buFont typeface="Arial"/>
              <a:buNone/>
              <a:tabLst/>
              <a:defRPr/>
            </a:pPr>
            <a:r>
              <a:rPr kumimoji="0" lang="en-US" sz="20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Investors and other Stakeholders </a:t>
            </a:r>
            <a:r>
              <a:rPr kumimoji="0" lang="en-US" sz="2000" b="1" i="0" u="none" strike="noStrike" kern="0" cap="none" spc="0" normalizeH="0" baseline="0" noProof="0">
                <a:ln>
                  <a:noFill/>
                </a:ln>
                <a:solidFill>
                  <a:srgbClr val="EA6258"/>
                </a:solidFill>
                <a:effectLst/>
                <a:uLnTx/>
                <a:uFillTx/>
                <a:latin typeface="Arial" panose="020B0604020202020204" pitchFamily="34" charset="0"/>
                <a:ea typeface="Arial"/>
                <a:cs typeface="Arial" panose="020B0604020202020204" pitchFamily="34" charset="0"/>
                <a:sym typeface="Arial"/>
              </a:rPr>
              <a: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1" name="Google Shape;961;p41"/>
          <p:cNvSpPr txBox="1"/>
          <p:nvPr/>
        </p:nvSpPr>
        <p:spPr>
          <a:xfrm>
            <a:off x="6594161" y="1645242"/>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B1F68"/>
              </a:buClr>
              <a:buSzPts val="2000"/>
              <a:buFont typeface="Arial"/>
              <a:buNone/>
              <a:tabLst/>
              <a:defRPr/>
            </a:pPr>
            <a:r>
              <a:rPr kumimoji="0" lang="en-US" sz="2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National Actors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2" name="Google Shape;962;p41"/>
          <p:cNvSpPr txBox="1"/>
          <p:nvPr/>
        </p:nvSpPr>
        <p:spPr>
          <a:xfrm>
            <a:off x="9270194" y="1645243"/>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6159"/>
              </a:buClr>
              <a:buSzPts val="2000"/>
              <a:buFont typeface="Arial"/>
              <a:buNone/>
              <a:tabLst/>
              <a:defRPr/>
            </a:pPr>
            <a:r>
              <a:rPr kumimoji="0" lang="en-US" sz="20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Data Aggregator</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967" name="Google Shape;967;p41"/>
          <p:cNvGrpSpPr/>
          <p:nvPr/>
        </p:nvGrpSpPr>
        <p:grpSpPr>
          <a:xfrm>
            <a:off x="7156616" y="2049763"/>
            <a:ext cx="3931767" cy="3954762"/>
            <a:chOff x="3456258" y="1592291"/>
            <a:chExt cx="4618042" cy="4645051"/>
          </a:xfrm>
        </p:grpSpPr>
        <p:sp>
          <p:nvSpPr>
            <p:cNvPr id="968" name="Google Shape;968;p41"/>
            <p:cNvSpPr/>
            <p:nvPr/>
          </p:nvSpPr>
          <p:spPr>
            <a:xfrm>
              <a:off x="4190545" y="1592291"/>
              <a:ext cx="2786743" cy="23090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969" name="Google Shape;969;p41"/>
            <p:cNvSpPr/>
            <p:nvPr/>
          </p:nvSpPr>
          <p:spPr>
            <a:xfrm rot="5400000">
              <a:off x="3481731" y="1652450"/>
              <a:ext cx="2309021" cy="2309021"/>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0" name="Google Shape;970;p41"/>
            <p:cNvSpPr/>
            <p:nvPr/>
          </p:nvSpPr>
          <p:spPr>
            <a:xfrm rot="-5400000" flipH="1">
              <a:off x="5765279" y="1652449"/>
              <a:ext cx="2309021" cy="2309021"/>
            </a:xfrm>
            <a:prstGeom prst="teardrop">
              <a:avLst>
                <a:gd name="adj" fmla="val 100000"/>
              </a:avLst>
            </a:prstGeom>
            <a:solidFill>
              <a:srgbClr val="EB62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1" name="Google Shape;971;p41"/>
            <p:cNvSpPr/>
            <p:nvPr/>
          </p:nvSpPr>
          <p:spPr>
            <a:xfrm rot="5400000" flipH="1">
              <a:off x="3456258" y="3928321"/>
              <a:ext cx="2309021" cy="2309021"/>
            </a:xfrm>
            <a:prstGeom prst="teardrop">
              <a:avLst>
                <a:gd name="adj" fmla="val 100000"/>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2" name="Google Shape;972;p41"/>
            <p:cNvSpPr/>
            <p:nvPr/>
          </p:nvSpPr>
          <p:spPr>
            <a:xfrm rot="-5400000">
              <a:off x="5752543" y="3916444"/>
              <a:ext cx="2309021" cy="2309021"/>
            </a:xfrm>
            <a:prstGeom prst="teardrop">
              <a:avLst>
                <a:gd name="adj" fmla="val 100000"/>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3" name="Google Shape;973;p41"/>
            <p:cNvSpPr/>
            <p:nvPr/>
          </p:nvSpPr>
          <p:spPr>
            <a:xfrm>
              <a:off x="4971043" y="3259699"/>
              <a:ext cx="1486262" cy="14862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974" name="Google Shape;974;p41"/>
            <p:cNvPicPr preferRelativeResize="0"/>
            <p:nvPr/>
          </p:nvPicPr>
          <p:blipFill rotWithShape="1">
            <a:blip r:embed="rId3">
              <a:alphaModFix/>
            </a:blip>
            <a:srcRect/>
            <a:stretch/>
          </p:blipFill>
          <p:spPr>
            <a:xfrm>
              <a:off x="6176919" y="4380108"/>
              <a:ext cx="1662533" cy="1621788"/>
            </a:xfrm>
            <a:prstGeom prst="rect">
              <a:avLst/>
            </a:prstGeom>
            <a:noFill/>
            <a:ln>
              <a:noFill/>
            </a:ln>
          </p:spPr>
        </p:pic>
        <p:pic>
          <p:nvPicPr>
            <p:cNvPr id="975" name="Google Shape;975;p41"/>
            <p:cNvPicPr preferRelativeResize="0"/>
            <p:nvPr/>
          </p:nvPicPr>
          <p:blipFill rotWithShape="1">
            <a:blip r:embed="rId4">
              <a:alphaModFix/>
            </a:blip>
            <a:srcRect/>
            <a:stretch/>
          </p:blipFill>
          <p:spPr>
            <a:xfrm>
              <a:off x="3751575" y="1978764"/>
              <a:ext cx="1686754" cy="1577933"/>
            </a:xfrm>
            <a:prstGeom prst="rect">
              <a:avLst/>
            </a:prstGeom>
            <a:noFill/>
            <a:ln>
              <a:noFill/>
            </a:ln>
          </p:spPr>
        </p:pic>
        <p:sp>
          <p:nvSpPr>
            <p:cNvPr id="976" name="Google Shape;976;p41"/>
            <p:cNvSpPr/>
            <p:nvPr/>
          </p:nvSpPr>
          <p:spPr>
            <a:xfrm>
              <a:off x="6257288" y="2151289"/>
              <a:ext cx="1440000" cy="144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977" name="Google Shape;977;p41"/>
            <p:cNvPicPr preferRelativeResize="0"/>
            <p:nvPr/>
          </p:nvPicPr>
          <p:blipFill rotWithShape="1">
            <a:blip r:embed="rId5">
              <a:alphaModFix/>
            </a:blip>
            <a:srcRect l="7083" t="5624" r="5624" b="8023"/>
            <a:stretch/>
          </p:blipFill>
          <p:spPr>
            <a:xfrm>
              <a:off x="3847365" y="4507142"/>
              <a:ext cx="1379766" cy="1364869"/>
            </a:xfrm>
            <a:prstGeom prst="ellipse">
              <a:avLst/>
            </a:prstGeom>
            <a:noFill/>
            <a:ln>
              <a:noFill/>
            </a:ln>
          </p:spPr>
        </p:pic>
        <p:pic>
          <p:nvPicPr>
            <p:cNvPr id="978" name="Google Shape;978;p41"/>
            <p:cNvPicPr preferRelativeResize="0"/>
            <p:nvPr/>
          </p:nvPicPr>
          <p:blipFill rotWithShape="1">
            <a:blip r:embed="rId6">
              <a:alphaModFix/>
            </a:blip>
            <a:srcRect/>
            <a:stretch/>
          </p:blipFill>
          <p:spPr>
            <a:xfrm>
              <a:off x="5388585" y="3339076"/>
              <a:ext cx="719652" cy="719652"/>
            </a:xfrm>
            <a:prstGeom prst="rect">
              <a:avLst/>
            </a:prstGeom>
            <a:noFill/>
            <a:ln>
              <a:noFill/>
            </a:ln>
          </p:spPr>
        </p:pic>
        <p:pic>
          <p:nvPicPr>
            <p:cNvPr id="979" name="Google Shape;979;p41" descr="A circular logo with a circular design&#10;&#10;Description automatically generated"/>
            <p:cNvPicPr preferRelativeResize="0"/>
            <p:nvPr/>
          </p:nvPicPr>
          <p:blipFill rotWithShape="1">
            <a:blip r:embed="rId7">
              <a:alphaModFix/>
            </a:blip>
            <a:srcRect/>
            <a:stretch/>
          </p:blipFill>
          <p:spPr>
            <a:xfrm>
              <a:off x="6262826" y="2063697"/>
              <a:ext cx="1423276" cy="1430866"/>
            </a:xfrm>
            <a:prstGeom prst="rect">
              <a:avLst/>
            </a:prstGeom>
            <a:noFill/>
            <a:ln>
              <a:noFill/>
            </a:ln>
          </p:spPr>
        </p:pic>
        <p:sp>
          <p:nvSpPr>
            <p:cNvPr id="980" name="Google Shape;980;p41"/>
            <p:cNvSpPr txBox="1"/>
            <p:nvPr/>
          </p:nvSpPr>
          <p:spPr>
            <a:xfrm>
              <a:off x="5060831" y="3781886"/>
              <a:ext cx="1375159" cy="1121104"/>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National</a:t>
              </a:r>
              <a:endParaRPr kumimoji="0" sz="14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Coordinator </a:t>
              </a:r>
              <a:endParaRPr kumimoji="0"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grpSp>
      <p:sp>
        <p:nvSpPr>
          <p:cNvPr id="981" name="Google Shape;981;p4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11</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982" name="Google Shape;982;p4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983" name="Google Shape;983;p4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C55FAFA5-2B25-E13E-0FF6-9B9FE146B184}"/>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B377CED6-5D78-73D5-64BF-F85825C2B83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BA5E074F-4EC0-B5AA-7387-5275FDF69BDF}"/>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1085928-391A-BCFC-DB53-DB85608E4405}"/>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548B59B3-C902-B7D5-515C-7AB567E4029D}"/>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for We-fi by the Financial Alliance for Women</a:t>
            </a:r>
          </a:p>
        </p:txBody>
      </p:sp>
      <p:sp>
        <p:nvSpPr>
          <p:cNvPr id="6" name="Google Shape;927;p39">
            <a:extLst>
              <a:ext uri="{FF2B5EF4-FFF2-40B4-BE49-F238E27FC236}">
                <a16:creationId xmlns:a16="http://schemas.microsoft.com/office/drawing/2014/main" id="{94C9B2FE-8E39-2570-3060-6942C3981DC9}"/>
              </a:ext>
            </a:extLst>
          </p:cNvPr>
          <p:cNvSpPr/>
          <p:nvPr/>
        </p:nvSpPr>
        <p:spPr>
          <a:xfrm>
            <a:off x="538039" y="1616584"/>
            <a:ext cx="11944544"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lang="en-US" sz="2400" b="1" i="0" u="none" strike="noStrike" kern="0" cap="none" spc="0" normalizeH="0" baseline="0" noProof="0" dirty="0">
              <a:ln>
                <a:noFill/>
              </a:ln>
              <a:solidFill>
                <a:srgbClr val="EA6159"/>
              </a:solidFill>
              <a:effectLst/>
              <a:uLnTx/>
              <a:uFillTx/>
              <a:latin typeface="Arial" panose="020B0604020202020204" pitchFamily="34" charset="0"/>
              <a:ea typeface="Arial"/>
              <a:cs typeface="Arial" panose="020B0604020202020204" pitchFamily="34" charset="0"/>
            </a:endParaRPr>
          </a:p>
        </p:txBody>
      </p:sp>
      <p:sp>
        <p:nvSpPr>
          <p:cNvPr id="9" name="Google Shape;945;p40">
            <a:extLst>
              <a:ext uri="{FF2B5EF4-FFF2-40B4-BE49-F238E27FC236}">
                <a16:creationId xmlns:a16="http://schemas.microsoft.com/office/drawing/2014/main" id="{BA2F9F57-02B4-A311-787F-CD5BC6ECA3AB}"/>
              </a:ext>
            </a:extLst>
          </p:cNvPr>
          <p:cNvSpPr txBox="1"/>
          <p:nvPr/>
        </p:nvSpPr>
        <p:spPr>
          <a:xfrm>
            <a:off x="337513" y="1614908"/>
            <a:ext cx="5719320" cy="4631997"/>
          </a:xfrm>
          <a:prstGeom prst="rect">
            <a:avLst/>
          </a:prstGeom>
          <a:noFill/>
          <a:ln>
            <a:noFill/>
          </a:ln>
        </p:spPr>
        <p:txBody>
          <a:bodyPr spcFirstLastPara="1" wrap="square" lIns="91425" tIns="45700" rIns="91425" bIns="45700" anchor="t" anchorCtr="0">
            <a:spAutoFit/>
          </a:bodyPr>
          <a:lstStyle/>
          <a:p>
            <a:pPr marL="285750" marR="0" lvl="0" indent="-254000" algn="l" defTabSz="914400" rtl="0" eaLnBrk="1" fontAlgn="auto" latinLnBrk="0" hangingPunct="1">
              <a:lnSpc>
                <a:spcPct val="100000"/>
              </a:lnSpc>
              <a:spcBef>
                <a:spcPts val="0"/>
              </a:spcBef>
              <a:spcAft>
                <a:spcPts val="0"/>
              </a:spcAft>
              <a:buClr>
                <a:srgbClr val="713030"/>
              </a:buClr>
              <a:buSzPts val="500"/>
              <a:buFont typeface="Arial"/>
              <a:buNone/>
              <a:tabLst/>
              <a:defRPr/>
            </a:pPr>
            <a:endParaRPr kumimoji="0" sz="5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3F3F3F"/>
              </a:buClr>
              <a:buSzPts val="2000"/>
              <a:buFont typeface="Arial"/>
              <a:buNone/>
              <a:tabLst/>
              <a:defRPr/>
            </a:pPr>
            <a:r>
              <a:rPr kumimoji="0" lang="en-US" sz="2000" b="1" i="0" u="none" strike="noStrike" kern="0" cap="none" spc="0" normalizeH="0" baseline="0" noProof="0" dirty="0">
                <a:ln>
                  <a:noFill/>
                </a:ln>
                <a:solidFill>
                  <a:srgbClr val="3F3F3F"/>
                </a:solidFill>
                <a:effectLst/>
                <a:uLnTx/>
                <a:uFillTx/>
                <a:latin typeface="Arial"/>
                <a:ea typeface="Arial"/>
                <a:cs typeface="Arial"/>
                <a:sym typeface="Arial"/>
              </a:rPr>
              <a:t>Who can be the country </a:t>
            </a:r>
            <a:r>
              <a:rPr lang="en-US" sz="2000" b="1" kern="0" dirty="0">
                <a:solidFill>
                  <a:srgbClr val="3F3F3F"/>
                </a:solidFill>
                <a:latin typeface="Arial"/>
                <a:ea typeface="Arial"/>
                <a:cs typeface="Arial"/>
                <a:sym typeface="Arial"/>
              </a:rPr>
              <a:t>c</a:t>
            </a:r>
            <a:r>
              <a:rPr kumimoji="0" lang="en-US" sz="2000" b="1" i="0" u="none" strike="noStrike" kern="0" cap="none" spc="0" normalizeH="0" baseline="0" noProof="0" dirty="0">
                <a:ln>
                  <a:noFill/>
                </a:ln>
                <a:solidFill>
                  <a:srgbClr val="3F3F3F"/>
                </a:solidFill>
                <a:effectLst/>
                <a:uLnTx/>
                <a:uFillTx/>
                <a:latin typeface="Arial"/>
                <a:ea typeface="Arial"/>
                <a:cs typeface="Arial"/>
                <a:sym typeface="Arial"/>
              </a:rPr>
              <a:t>hampion/anchor?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a:spcBef>
                <a:spcPts val="600"/>
              </a:spcBef>
              <a:buSzPts val="2000"/>
              <a:defRPr/>
            </a:pPr>
            <a:endParaRPr lang="en-US" sz="2000" b="1" kern="0" dirty="0">
              <a:solidFill>
                <a:srgbClr val="3F3F3F"/>
              </a:solidFill>
              <a:latin typeface="Arial"/>
              <a:ea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262626"/>
              </a:buClr>
              <a:buSzPts val="2000"/>
              <a:buFont typeface="Noto Sans Symbols"/>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C-Suite leaders from the financial sector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600"/>
              </a:spcBef>
              <a:spcAft>
                <a:spcPts val="0"/>
              </a:spcAft>
              <a:buClr>
                <a:srgbClr val="262626"/>
              </a:buClr>
              <a:buSzPts val="2000"/>
              <a:buFont typeface="Noto Sans Symbols"/>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Demonstrated willingness and ability to mobilize community and resources for rollout of Code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600"/>
              </a:spcBef>
              <a:spcAft>
                <a:spcPts val="0"/>
              </a:spcAft>
              <a:buClr>
                <a:srgbClr val="262626"/>
              </a:buClr>
              <a:buSzPts val="2000"/>
              <a:buFont typeface="Noto Sans Symbols"/>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Preferably one Champion each from the public sector (e.g., Deputy CB Governor), financial institution (e.g., Large Bank CEO) and ecosystem (e.g., President of Bankers Association)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600"/>
              </a:spcBef>
              <a:spcAft>
                <a:spcPts val="0"/>
              </a:spcAft>
              <a:buClr>
                <a:srgbClr val="262626"/>
              </a:buClr>
              <a:buSzPts val="2000"/>
              <a:buFont typeface="Noto Sans Symbols"/>
              <a:buChar char="✔"/>
              <a:tabLst/>
              <a:defRPr/>
            </a:pPr>
            <a:r>
              <a:rPr kumimoji="0" lang="en-US"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rPr>
              <a:t>May also include a representative of Funds, Fintech or Angel industries</a:t>
            </a:r>
            <a:endParaRPr kumimoji="0" sz="2000" b="0" i="0" u="none" strike="noStrike" kern="0" cap="none" spc="0" normalizeH="0" baseline="0" noProof="0" dirty="0">
              <a:ln>
                <a:noFill/>
              </a:ln>
              <a:solidFill>
                <a:srgbClr val="262626"/>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Google Shape;645;p27"/>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46" name="Google Shape;646;p27"/>
          <p:cNvSpPr txBox="1"/>
          <p:nvPr/>
        </p:nvSpPr>
        <p:spPr>
          <a:xfrm>
            <a:off x="704824" y="1443283"/>
            <a:ext cx="89315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Criteria To Identify Code </a:t>
            </a:r>
            <a:r>
              <a:rPr lang="en-US" sz="2400" b="1" dirty="0">
                <a:solidFill>
                  <a:schemeClr val="accent2"/>
                </a:solidFill>
                <a:latin typeface="Arial" panose="020B0604020202020204" pitchFamily="34" charset="0"/>
                <a:ea typeface="Arial Black"/>
                <a:cs typeface="Arial" panose="020B0604020202020204" pitchFamily="34" charset="0"/>
                <a:sym typeface="Arial Black"/>
              </a:rPr>
              <a:t>champions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7" name="Google Shape;647;p27"/>
          <p:cNvSpPr txBox="1"/>
          <p:nvPr/>
        </p:nvSpPr>
        <p:spPr>
          <a:xfrm>
            <a:off x="704824" y="2074673"/>
            <a:ext cx="4773880" cy="3816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800"/>
              <a:buFont typeface="Arial"/>
              <a:buNone/>
            </a:pPr>
            <a:r>
              <a:rPr lang="en-US" sz="1800" b="1" i="0" u="none" strike="noStrike" cap="none" dirty="0">
                <a:solidFill>
                  <a:schemeClr val="accent2"/>
                </a:solidFill>
                <a:latin typeface="Arial" panose="020B0604020202020204" pitchFamily="34" charset="0"/>
                <a:ea typeface="Arial"/>
                <a:cs typeface="Arial" panose="020B0604020202020204" pitchFamily="34" charset="0"/>
                <a:sym typeface="Arial"/>
              </a:rPr>
              <a:t>Institutional level</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Financial sector regulator (s) i.e. Central Bank, Superintendent of Banks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Leading private sector bank (s)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Trusted body to aggregate data i.e. bank association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Convening power and sector-wide influence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Available resources to design and roll out a national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Proven commitment to supporting women’s entrepreneurship and financial inclusion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Able to identify two or three Champions in their ecosystem to foster collaboration and sign the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8" name="Google Shape;648;p27"/>
          <p:cNvSpPr txBox="1"/>
          <p:nvPr/>
        </p:nvSpPr>
        <p:spPr>
          <a:xfrm>
            <a:off x="6236844" y="2023420"/>
            <a:ext cx="4773880" cy="36779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800"/>
              <a:buFont typeface="Arial"/>
              <a:buNone/>
            </a:pPr>
            <a:r>
              <a:rPr lang="en-US" sz="1800" b="1" i="0" u="none" strike="noStrike" cap="none" dirty="0">
                <a:solidFill>
                  <a:schemeClr val="accent2"/>
                </a:solidFill>
                <a:latin typeface="Arial" panose="020B0604020202020204" pitchFamily="34" charset="0"/>
                <a:ea typeface="Arial"/>
                <a:cs typeface="Arial" panose="020B0604020202020204" pitchFamily="34" charset="0"/>
                <a:sym typeface="Arial"/>
              </a:rPr>
              <a:t>Individual Level</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Anchor must be represented on National Coalition by a senior leader nominated by CEO to lead Institution’s Code efforts.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Nominees are committed individuals (men or women) who agree to champion and advocate for the Code in their institution and in their country.</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It is recommended that Anchors also nominate a more junior executive to support Code implementation.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9" name="Google Shape;649;p27"/>
          <p:cNvSpPr txBox="1"/>
          <p:nvPr/>
        </p:nvSpPr>
        <p:spPr>
          <a:xfrm>
            <a:off x="596874" y="1547383"/>
            <a:ext cx="4626290" cy="476037"/>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115000"/>
              </a:lnSpc>
              <a:spcBef>
                <a:spcPts val="500"/>
              </a:spcBef>
              <a:spcAft>
                <a:spcPts val="1000"/>
              </a:spcAft>
              <a:buClr>
                <a:schemeClr val="dk1"/>
              </a:buClr>
              <a:buSzPct val="108107"/>
              <a:buFont typeface="Arial"/>
              <a:buNone/>
            </a:pP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652" name="Google Shape;652;p2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12</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97AEBD41-0518-14A0-13AC-95D6A25DF1F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09E70BCC-CCC3-D6AB-4B83-AA0EB3DDD82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81F098BD-C95B-CF12-0BC7-DBD0C158D8A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350C542E-0747-E082-1091-F7D4C64F5080}"/>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C592300A-2A32-EAE3-C2E4-D8D8A230AADC}"/>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8"/>
          <p:cNvSpPr txBox="1"/>
          <p:nvPr/>
        </p:nvSpPr>
        <p:spPr>
          <a:xfrm>
            <a:off x="541109" y="4280937"/>
            <a:ext cx="289747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Financial services regulator (s) or other similar entity (ies)</a:t>
            </a:r>
            <a:endParaRPr sz="16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658" name="Google Shape;658;p28"/>
          <p:cNvSpPr txBox="1"/>
          <p:nvPr/>
        </p:nvSpPr>
        <p:spPr>
          <a:xfrm>
            <a:off x="538039" y="3443930"/>
            <a:ext cx="3033481"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National Actors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(Regulators, policymakers, industry associations)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59" name="Google Shape;659;p28"/>
          <p:cNvSpPr txBox="1"/>
          <p:nvPr/>
        </p:nvSpPr>
        <p:spPr>
          <a:xfrm>
            <a:off x="4177200" y="1909950"/>
            <a:ext cx="3498687"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Lead and Champion the Code in the country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Model Code implementation: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Design policies that enable WMSMEs</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Appoint senior leader to lead initiative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Engage all financial ecosystem stakeholders to sign the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60" name="Google Shape;660;p28"/>
          <p:cNvSpPr/>
          <p:nvPr/>
        </p:nvSpPr>
        <p:spPr>
          <a:xfrm>
            <a:off x="4177200" y="1552490"/>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61" name="Google Shape;661;p28"/>
          <p:cNvSpPr txBox="1"/>
          <p:nvPr/>
        </p:nvSpPr>
        <p:spPr>
          <a:xfrm>
            <a:off x="8195748" y="1909950"/>
            <a:ext cx="3838330"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Increased financial inclusion of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Real-time and improved data to drive national conversation and data-driven policymaking​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Improved engagement, incentives and alignment across the ecosystem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96850" algn="l" rtl="0">
              <a:lnSpc>
                <a:spcPct val="100000"/>
              </a:lnSpc>
              <a:spcBef>
                <a:spcPts val="0"/>
              </a:spcBef>
              <a:spcAft>
                <a:spcPts val="0"/>
              </a:spcAft>
              <a:buClr>
                <a:schemeClr val="dk1"/>
              </a:buClr>
              <a:buSzPts val="1400"/>
              <a:buFont typeface="Noto Sans Symbols"/>
              <a:buNone/>
            </a:pPr>
            <a:endParaRPr sz="14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62" name="Google Shape;662;p28"/>
          <p:cNvSpPr/>
          <p:nvPr/>
        </p:nvSpPr>
        <p:spPr>
          <a:xfrm>
            <a:off x="8195749" y="1552490"/>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665" name="Google Shape;665;p28"/>
          <p:cNvSpPr txBox="1"/>
          <p:nvPr/>
        </p:nvSpPr>
        <p:spPr>
          <a:xfrm>
            <a:off x="449922" y="1099933"/>
            <a:ext cx="76975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a:ea typeface="Arial Black"/>
                <a:cs typeface="Arial"/>
                <a:sym typeface="Arial Black"/>
              </a:rPr>
              <a:t>Who is involved and how—National Actors</a:t>
            </a:r>
            <a:endParaRPr sz="2400" b="1" i="0" u="none" strike="noStrike" cap="none" dirty="0">
              <a:solidFill>
                <a:schemeClr val="accent2"/>
              </a:solidFill>
              <a:latin typeface="Arial"/>
              <a:ea typeface="Arial Black"/>
              <a:cs typeface="Arial"/>
              <a:sym typeface="Arial Black"/>
            </a:endParaRPr>
          </a:p>
        </p:txBody>
      </p:sp>
      <p:pic>
        <p:nvPicPr>
          <p:cNvPr id="668" name="Google Shape;668;p28"/>
          <p:cNvPicPr preferRelativeResize="0"/>
          <p:nvPr/>
        </p:nvPicPr>
        <p:blipFill rotWithShape="1">
          <a:blip r:embed="rId3">
            <a:alphaModFix/>
          </a:blip>
          <a:srcRect/>
          <a:stretch/>
        </p:blipFill>
        <p:spPr>
          <a:xfrm>
            <a:off x="691069" y="1728826"/>
            <a:ext cx="1833385" cy="1715104"/>
          </a:xfrm>
          <a:prstGeom prst="rect">
            <a:avLst/>
          </a:prstGeom>
          <a:noFill/>
          <a:ln>
            <a:noFill/>
          </a:ln>
        </p:spPr>
      </p:pic>
      <p:sp>
        <p:nvSpPr>
          <p:cNvPr id="669" name="Google Shape;669;p2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13</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DE60CFCC-5889-6A78-1CDC-3E38F7A9D4E3}"/>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62B9296-E7CF-62F4-2206-88E02605045C}"/>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8DFB7100-6D28-8F0F-3419-6A523AE94B2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5060BDE3-E3B0-7747-ACEF-D0208EE17D5D}"/>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63D98E5F-0144-2CBD-556F-E5E278B91F73}"/>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5" name="Google Shape;675;p29"/>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76" name="Google Shape;676;p29"/>
          <p:cNvSpPr txBox="1"/>
          <p:nvPr/>
        </p:nvSpPr>
        <p:spPr>
          <a:xfrm>
            <a:off x="617782" y="1134367"/>
            <a:ext cx="86119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how—FSP Champions/Anchors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677" name="Google Shape;677;p29"/>
          <p:cNvSpPr txBox="1"/>
          <p:nvPr/>
        </p:nvSpPr>
        <p:spPr>
          <a:xfrm>
            <a:off x="538039" y="3508735"/>
            <a:ext cx="3033481"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Financial Service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Providers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83876"/>
                </a:solidFill>
                <a:latin typeface="Arial" panose="020B0604020202020204" pitchFamily="34" charset="0"/>
                <a:ea typeface="Helvetica Neue"/>
                <a:cs typeface="Arial" panose="020B0604020202020204" pitchFamily="34" charset="0"/>
                <a:sym typeface="Helvetica Neue"/>
              </a:rPr>
              <a:t>(Banks, MFIs, FinTechs, VCs)</a:t>
            </a:r>
            <a:endParaRPr sz="1400" b="0" i="0" u="none" strike="noStrike" cap="none">
              <a:solidFill>
                <a:srgbClr val="783876"/>
              </a:solidFill>
              <a:latin typeface="Arial" panose="020B0604020202020204" pitchFamily="34" charset="0"/>
              <a:ea typeface="Arial"/>
              <a:cs typeface="Arial" panose="020B0604020202020204" pitchFamily="34" charset="0"/>
              <a:sym typeface="Arial"/>
            </a:endParaRPr>
          </a:p>
        </p:txBody>
      </p:sp>
      <p:sp>
        <p:nvSpPr>
          <p:cNvPr id="678" name="Google Shape;678;p29"/>
          <p:cNvSpPr txBox="1"/>
          <p:nvPr/>
        </p:nvSpPr>
        <p:spPr>
          <a:xfrm>
            <a:off x="4041102" y="2054490"/>
            <a:ext cx="3837599"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Lead and Champion the Code in the country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Model Code implementation: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Develop Financial and Non-Financial services to better target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Sex-disaggregate customer data</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Report Data to National Data aggregator</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79" name="Google Shape;679;p29"/>
          <p:cNvSpPr/>
          <p:nvPr/>
        </p:nvSpPr>
        <p:spPr>
          <a:xfrm>
            <a:off x="4083039" y="1530298"/>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80" name="Google Shape;680;p29"/>
          <p:cNvSpPr txBox="1"/>
          <p:nvPr/>
        </p:nvSpPr>
        <p:spPr>
          <a:xfrm>
            <a:off x="8059650" y="2054490"/>
            <a:ext cx="4003396" cy="53553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Position the FSP as WMSME country leader and champion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Become provider of choice for women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Achieve national recognition</a:t>
            </a: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Improved data-driven decision making and financial and non-financial services for WMSMEs​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81" name="Google Shape;681;p29"/>
          <p:cNvSpPr/>
          <p:nvPr/>
        </p:nvSpPr>
        <p:spPr>
          <a:xfrm>
            <a:off x="8059650" y="1497316"/>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pic>
        <p:nvPicPr>
          <p:cNvPr id="682" name="Google Shape;682;p29"/>
          <p:cNvPicPr preferRelativeResize="0"/>
          <p:nvPr/>
        </p:nvPicPr>
        <p:blipFill rotWithShape="1">
          <a:blip r:embed="rId3">
            <a:alphaModFix/>
          </a:blip>
          <a:srcRect/>
          <a:stretch/>
        </p:blipFill>
        <p:spPr>
          <a:xfrm>
            <a:off x="782425" y="1592291"/>
            <a:ext cx="1838248" cy="1716600"/>
          </a:xfrm>
          <a:prstGeom prst="rect">
            <a:avLst/>
          </a:prstGeom>
          <a:noFill/>
          <a:ln>
            <a:noFill/>
          </a:ln>
        </p:spPr>
      </p:pic>
      <p:sp>
        <p:nvSpPr>
          <p:cNvPr id="683" name="Google Shape;683;p29"/>
          <p:cNvSpPr txBox="1"/>
          <p:nvPr/>
        </p:nvSpPr>
        <p:spPr>
          <a:xfrm>
            <a:off x="538039" y="4574068"/>
            <a:ext cx="350306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Leading FSPs ready to champion the Code and expand financing to WMSMEs</a:t>
            </a:r>
            <a:endParaRPr sz="16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686" name="Google Shape;686;p2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14</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4E28600E-82D2-B7A8-F55D-E679F337D53C}"/>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BDFF82D5-B0F9-C749-6C15-1F3C588621B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44FCEAC7-AD1D-1C82-ADE5-371799DEE23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66F8386F-90BE-1FA0-6C96-167186A1FA86}"/>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A639AF1F-C027-F7A1-B900-ED7B928365C6}"/>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0"/>
          <p:cNvSpPr/>
          <p:nvPr/>
        </p:nvSpPr>
        <p:spPr>
          <a:xfrm>
            <a:off x="1002075" y="1872416"/>
            <a:ext cx="1543669" cy="15436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94" name="Google Shape;694;p30"/>
          <p:cNvSpPr txBox="1"/>
          <p:nvPr/>
        </p:nvSpPr>
        <p:spPr>
          <a:xfrm>
            <a:off x="611533" y="1135738"/>
            <a:ext cx="89565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how—Data Aggregator (s)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695" name="Google Shape;695;p30"/>
          <p:cNvSpPr txBox="1"/>
          <p:nvPr/>
        </p:nvSpPr>
        <p:spPr>
          <a:xfrm>
            <a:off x="4041102" y="2368826"/>
            <a:ext cx="3837599"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Trusted local institution (s) with robust system and data protocols, such as trade  associations or regulators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Instruct, collect, ensure quality and analyze core indicators reported by FSP signatories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Share collated data with global Aggregator on an annual basis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96" name="Google Shape;696;p30"/>
          <p:cNvSpPr/>
          <p:nvPr/>
        </p:nvSpPr>
        <p:spPr>
          <a:xfrm>
            <a:off x="4041101" y="1811652"/>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97" name="Google Shape;697;p30"/>
          <p:cNvSpPr txBox="1"/>
          <p:nvPr/>
        </p:nvSpPr>
        <p:spPr>
          <a:xfrm>
            <a:off x="8059650" y="2368826"/>
            <a:ext cx="3838330"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Produce real-time national scorecards for optimal insights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Gain positioning as leading voice in ecosystem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98" name="Google Shape;698;p30"/>
          <p:cNvSpPr/>
          <p:nvPr/>
        </p:nvSpPr>
        <p:spPr>
          <a:xfrm>
            <a:off x="8059650" y="1811652"/>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699" name="Google Shape;699;p30"/>
          <p:cNvSpPr txBox="1"/>
          <p:nvPr/>
        </p:nvSpPr>
        <p:spPr>
          <a:xfrm>
            <a:off x="538039" y="4570584"/>
            <a:ext cx="372438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A trusted body that FSPs will report data to and who will aggregate the data and produce a national report</a:t>
            </a:r>
            <a:endParaRPr sz="18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00" name="Google Shape;700;p30"/>
          <p:cNvSpPr txBox="1"/>
          <p:nvPr/>
        </p:nvSpPr>
        <p:spPr>
          <a:xfrm>
            <a:off x="538039" y="3626363"/>
            <a:ext cx="3033481"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Data Aggregator</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(Regulators, policymakers, industry associations)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pic>
        <p:nvPicPr>
          <p:cNvPr id="703" name="Google Shape;703;p30" descr="A circular logo with a circular design&#10;&#10;Description automatically generated"/>
          <p:cNvPicPr preferRelativeResize="0"/>
          <p:nvPr/>
        </p:nvPicPr>
        <p:blipFill rotWithShape="1">
          <a:blip r:embed="rId3">
            <a:alphaModFix/>
          </a:blip>
          <a:srcRect/>
          <a:stretch/>
        </p:blipFill>
        <p:spPr>
          <a:xfrm>
            <a:off x="1096723" y="1974042"/>
            <a:ext cx="1354372" cy="1361595"/>
          </a:xfrm>
          <a:prstGeom prst="rect">
            <a:avLst/>
          </a:prstGeom>
          <a:noFill/>
          <a:ln>
            <a:noFill/>
          </a:ln>
        </p:spPr>
      </p:pic>
      <p:sp>
        <p:nvSpPr>
          <p:cNvPr id="704" name="Google Shape;704;p3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15</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571191EB-6166-54AA-59D8-76D1343CB4A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1055EB86-AD36-F472-5AA9-7FF37C82586D}"/>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C93EF6DE-D173-1168-5730-66D58D5D47DF}"/>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DA9F337B-45C1-63DF-97FD-82CCEFD216D3}"/>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C0BEE013-0AD8-9A30-21BE-4F207309B13B}"/>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1"/>
          <p:cNvSpPr txBox="1"/>
          <p:nvPr/>
        </p:nvSpPr>
        <p:spPr>
          <a:xfrm>
            <a:off x="7958695" y="2157059"/>
            <a:ext cx="3834614" cy="4370427"/>
          </a:xfrm>
          <a:prstGeom prst="rect">
            <a:avLst/>
          </a:prstGeom>
          <a:noFill/>
          <a:ln>
            <a:noFill/>
          </a:ln>
        </p:spPr>
        <p:txBody>
          <a:bodyPr spcFirstLastPara="1" wrap="square" lIns="91425" tIns="45700" rIns="91425" bIns="45700" anchor="t" anchorCtr="0">
            <a:spAutoFit/>
          </a:bodyPr>
          <a:lstStyle/>
          <a:p>
            <a:pPr marL="285750" marR="0" lvl="0" indent="-247650" algn="l" rtl="0">
              <a:lnSpc>
                <a:spcPct val="100000"/>
              </a:lnSpc>
              <a:spcBef>
                <a:spcPts val="0"/>
              </a:spcBef>
              <a:spcAft>
                <a:spcPts val="0"/>
              </a:spcAft>
              <a:buClr>
                <a:schemeClr val="dk1"/>
              </a:buClr>
              <a:buSzPts val="600"/>
              <a:buFont typeface="Noto Sans Symbols"/>
              <a:buNone/>
            </a:pPr>
            <a:endParaRPr sz="6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Be part of the national conversation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Increase impact by providing complementary initiatives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Understand and create greater pipeline for gender-lens  investment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Increase harmonization and standards globally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713" name="Google Shape;713;p31"/>
          <p:cNvSpPr txBox="1"/>
          <p:nvPr/>
        </p:nvSpPr>
        <p:spPr>
          <a:xfrm>
            <a:off x="708598" y="1172259"/>
            <a:ext cx="106925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how—Investors and other Stakeholders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714" name="Google Shape;714;p31"/>
          <p:cNvSpPr txBox="1"/>
          <p:nvPr/>
        </p:nvSpPr>
        <p:spPr>
          <a:xfrm>
            <a:off x="538039" y="5360075"/>
            <a:ext cx="276661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Other key ecosystem actors i.e. Implementing partners, (MDBs)</a:t>
            </a:r>
            <a:endParaRPr sz="1600" b="0" i="0" u="none" strike="noStrike" cap="none" dirty="0">
              <a:solidFill>
                <a:schemeClr val="dk2"/>
              </a:solidFill>
              <a:latin typeface="Arial" panose="020B0604020202020204" pitchFamily="34" charset="0"/>
              <a:ea typeface="Arial"/>
              <a:cs typeface="Arial" panose="020B0604020202020204" pitchFamily="34" charset="0"/>
              <a:sym typeface="Arial"/>
            </a:endParaRPr>
          </a:p>
        </p:txBody>
      </p:sp>
      <p:sp>
        <p:nvSpPr>
          <p:cNvPr id="715" name="Google Shape;715;p31"/>
          <p:cNvSpPr txBox="1"/>
          <p:nvPr/>
        </p:nvSpPr>
        <p:spPr>
          <a:xfrm>
            <a:off x="538039" y="4155987"/>
            <a:ext cx="303348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Investors and other Stakeholders </a:t>
            </a:r>
            <a:r>
              <a:rPr lang="en-US" sz="2200" b="1" i="0" u="none" strike="noStrike" cap="none">
                <a:solidFill>
                  <a:srgbClr val="EA6258"/>
                </a:solidFill>
                <a:latin typeface="Arial" panose="020B0604020202020204" pitchFamily="34" charset="0"/>
                <a:ea typeface="Arial"/>
                <a:cs typeface="Arial" panose="020B0604020202020204" pitchFamily="34" charset="0"/>
                <a:sym typeface="Arial"/>
              </a:rPr>
              <a:t>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83876"/>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(Standard setters, global orgs., donors, knowledge partners)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716" name="Google Shape;716;p31"/>
          <p:cNvSpPr/>
          <p:nvPr/>
        </p:nvSpPr>
        <p:spPr>
          <a:xfrm>
            <a:off x="3915995" y="1680333"/>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717" name="Google Shape;717;p31"/>
          <p:cNvSpPr/>
          <p:nvPr/>
        </p:nvSpPr>
        <p:spPr>
          <a:xfrm>
            <a:off x="7934544" y="1680333"/>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718" name="Google Shape;718;p31"/>
          <p:cNvSpPr txBox="1"/>
          <p:nvPr/>
        </p:nvSpPr>
        <p:spPr>
          <a:xfrm>
            <a:off x="3915996" y="2237507"/>
            <a:ext cx="383759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Create solutions, programs and policies to support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Support national anchors and FSP Code signatories to deliver to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Report on outputs and outcomes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721" name="Google Shape;721;p31"/>
          <p:cNvPicPr preferRelativeResize="0"/>
          <p:nvPr/>
        </p:nvPicPr>
        <p:blipFill rotWithShape="1">
          <a:blip r:embed="rId3">
            <a:alphaModFix/>
          </a:blip>
          <a:srcRect l="7083" t="5624" r="5624" b="8023"/>
          <a:stretch/>
        </p:blipFill>
        <p:spPr>
          <a:xfrm>
            <a:off x="962677" y="2373535"/>
            <a:ext cx="1644569" cy="1626814"/>
          </a:xfrm>
          <a:prstGeom prst="ellipse">
            <a:avLst/>
          </a:prstGeom>
          <a:noFill/>
          <a:ln>
            <a:noFill/>
          </a:ln>
        </p:spPr>
      </p:pic>
      <p:sp>
        <p:nvSpPr>
          <p:cNvPr id="722" name="Google Shape;722;p3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cs typeface="Arial" panose="020B0604020202020204" pitchFamily="34" charset="0"/>
                <a:sym typeface="Arial"/>
              </a:rPr>
              <a:t>16</a:t>
            </a:fld>
            <a:endParaRPr sz="900" b="0" i="0" u="none" strike="noStrike" cap="none">
              <a:solidFill>
                <a:schemeClr val="dk2"/>
              </a:solidFill>
              <a:latin typeface="Arial" panose="020B0604020202020204" pitchFamily="34" charset="0"/>
              <a:cs typeface="Arial" panose="020B0604020202020204" pitchFamily="34" charset="0"/>
              <a:sym typeface="Arial"/>
            </a:endParaRPr>
          </a:p>
        </p:txBody>
      </p:sp>
      <p:sp>
        <p:nvSpPr>
          <p:cNvPr id="723" name="Google Shape;723;p3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24" name="Google Shape;724;p3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26388BF4-0A66-D43C-A357-3E89EABEF52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779550E2-7522-665B-9DDB-ACE15A17D6D3}"/>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18C4B7DE-917D-B422-10BD-24F8743226FE}"/>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BD425A98-0ED7-65DE-1F62-42DEE30A1EC1}"/>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14AA7E52-FBBE-7503-BAE9-26B860E59A3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2" name="Google Shape;732;p32"/>
          <p:cNvSpPr txBox="1"/>
          <p:nvPr/>
        </p:nvSpPr>
        <p:spPr>
          <a:xfrm>
            <a:off x="691069" y="1118149"/>
            <a:ext cx="95528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how—National Coordinator</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733" name="Google Shape;733;p32"/>
          <p:cNvSpPr txBox="1"/>
          <p:nvPr/>
        </p:nvSpPr>
        <p:spPr>
          <a:xfrm>
            <a:off x="538039" y="5057445"/>
            <a:ext cx="2766611"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A professional person or team that takes responsibility for driving the Code</a:t>
            </a:r>
            <a:endParaRPr sz="16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34" name="Google Shape;734;p32"/>
          <p:cNvSpPr txBox="1"/>
          <p:nvPr/>
        </p:nvSpPr>
        <p:spPr>
          <a:xfrm>
            <a:off x="538039" y="4155987"/>
            <a:ext cx="3033481"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National Coordinator</a:t>
            </a:r>
            <a:endParaRPr sz="2200" b="1" i="0" u="none" strike="noStrike" cap="none">
              <a:solidFill>
                <a:srgbClr val="EA6258"/>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83876"/>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(Trade Association, MDB, Consultant etc.)</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735" name="Google Shape;735;p32"/>
          <p:cNvSpPr/>
          <p:nvPr/>
        </p:nvSpPr>
        <p:spPr>
          <a:xfrm>
            <a:off x="4041101" y="1497316"/>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736" name="Google Shape;736;p32"/>
          <p:cNvSpPr/>
          <p:nvPr/>
        </p:nvSpPr>
        <p:spPr>
          <a:xfrm>
            <a:off x="8059650" y="1497316"/>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737" name="Google Shape;737;p32"/>
          <p:cNvSpPr txBox="1"/>
          <p:nvPr/>
        </p:nvSpPr>
        <p:spPr>
          <a:xfrm>
            <a:off x="4041102" y="2054490"/>
            <a:ext cx="3837599" cy="45704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Draft guidelines and implementation plan and maintain Code documents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Convene and enable National Coalition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On-board Signatories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Coordinate Working Groups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Track Code commitments and and report nationally and globally to the global aggregator.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Country annual reports are optional.</a:t>
            </a:r>
            <a:endParaRPr sz="18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38" name="Google Shape;738;p32"/>
          <p:cNvSpPr/>
          <p:nvPr/>
        </p:nvSpPr>
        <p:spPr>
          <a:xfrm>
            <a:off x="1004650" y="2239933"/>
            <a:ext cx="1786675" cy="172262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739" name="Google Shape;739;p32"/>
          <p:cNvSpPr txBox="1"/>
          <p:nvPr/>
        </p:nvSpPr>
        <p:spPr>
          <a:xfrm>
            <a:off x="8228095" y="1939554"/>
            <a:ext cx="3834614" cy="2985433"/>
          </a:xfrm>
          <a:prstGeom prst="rect">
            <a:avLst/>
          </a:prstGeom>
          <a:noFill/>
          <a:ln>
            <a:noFill/>
          </a:ln>
        </p:spPr>
        <p:txBody>
          <a:bodyPr spcFirstLastPara="1" wrap="square" lIns="91425" tIns="45700" rIns="91425" bIns="45700" anchor="t" anchorCtr="0">
            <a:spAutoFit/>
          </a:bodyPr>
          <a:lstStyle/>
          <a:p>
            <a:pPr marL="285750" marR="0" lvl="0" indent="-247650" algn="l" rtl="0">
              <a:lnSpc>
                <a:spcPct val="100000"/>
              </a:lnSpc>
              <a:spcBef>
                <a:spcPts val="0"/>
              </a:spcBef>
              <a:spcAft>
                <a:spcPts val="0"/>
              </a:spcAft>
              <a:buClr>
                <a:schemeClr val="dk1"/>
              </a:buClr>
              <a:buSzPts val="600"/>
              <a:buFont typeface="Noto Sans Symbols"/>
              <a:buNone/>
            </a:pPr>
            <a:endParaRPr sz="6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Drive Code implementation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60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Create model for others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60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Contribute to and access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742" name="Google Shape;742;p32"/>
          <p:cNvPicPr preferRelativeResize="0"/>
          <p:nvPr/>
        </p:nvPicPr>
        <p:blipFill rotWithShape="1">
          <a:blip r:embed="rId3">
            <a:alphaModFix/>
            <a:lum bright="70000" contrast="-70000"/>
          </a:blip>
          <a:srcRect/>
          <a:stretch/>
        </p:blipFill>
        <p:spPr>
          <a:xfrm>
            <a:off x="1319779" y="2420742"/>
            <a:ext cx="1156416" cy="1156416"/>
          </a:xfrm>
          <a:prstGeom prst="rect">
            <a:avLst/>
          </a:prstGeom>
          <a:noFill/>
          <a:ln>
            <a:noFill/>
          </a:ln>
        </p:spPr>
      </p:pic>
      <p:sp>
        <p:nvSpPr>
          <p:cNvPr id="743" name="Google Shape;743;p3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cs typeface="Arial" panose="020B0604020202020204" pitchFamily="34" charset="0"/>
                <a:sym typeface="Arial"/>
              </a:rPr>
              <a:t>17</a:t>
            </a:fld>
            <a:endParaRPr sz="900" b="0" i="0" u="none" strike="noStrike" cap="none">
              <a:solidFill>
                <a:schemeClr val="dk2"/>
              </a:solidFill>
              <a:latin typeface="Arial" panose="020B0604020202020204" pitchFamily="34" charset="0"/>
              <a:cs typeface="Arial" panose="020B0604020202020204" pitchFamily="34" charset="0"/>
              <a:sym typeface="Arial"/>
            </a:endParaRPr>
          </a:p>
        </p:txBody>
      </p:sp>
      <p:sp>
        <p:nvSpPr>
          <p:cNvPr id="744" name="Google Shape;744;p3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45" name="Google Shape;745;p3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75C58150-8BEA-5A98-D687-7EA6C56A909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77242946-9180-A3CF-B8D9-40587C5A206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24F2EB02-A450-592E-52EA-5D93DF6D68F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33A9866-251E-AC09-D2E1-E2FE9718A0CE}"/>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8EA5205E-6179-2ECB-773B-734D06C9637E}"/>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2" name="Google Shape;1112;p45"/>
          <p:cNvGrpSpPr/>
          <p:nvPr/>
        </p:nvGrpSpPr>
        <p:grpSpPr>
          <a:xfrm>
            <a:off x="559986" y="1969897"/>
            <a:ext cx="2680460" cy="2310942"/>
            <a:chOff x="559986" y="1969897"/>
            <a:chExt cx="2680460" cy="2310942"/>
          </a:xfrm>
        </p:grpSpPr>
        <p:sp>
          <p:nvSpPr>
            <p:cNvPr id="1113" name="Google Shape;1113;p45"/>
            <p:cNvSpPr/>
            <p:nvPr/>
          </p:nvSpPr>
          <p:spPr>
            <a:xfrm>
              <a:off x="559986" y="1969897"/>
              <a:ext cx="2680460" cy="2310942"/>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114" name="Google Shape;1114;p45"/>
            <p:cNvSpPr txBox="1"/>
            <p:nvPr/>
          </p:nvSpPr>
          <p:spPr>
            <a:xfrm>
              <a:off x="757091" y="2562990"/>
              <a:ext cx="2382802" cy="1015663"/>
            </a:xfrm>
            <a:prstGeom prst="rect">
              <a:avLst/>
            </a:prstGeom>
            <a:noFill/>
            <a:ln>
              <a:noFill/>
            </a:ln>
          </p:spPr>
          <p:txBody>
            <a:bodyPr spcFirstLastPara="1" wrap="square" lIns="91425" tIns="45700" rIns="91425" bIns="45700" anchor="t" anchorCtr="0">
              <a:spAutoFit/>
            </a:bodyPr>
            <a:lstStyle/>
            <a:p>
              <a:pPr marL="635000" marR="0" lvl="0" indent="0" algn="l" defTabSz="914400" rtl="0" eaLnBrk="1" fontAlgn="auto" latinLnBrk="0" hangingPunct="1">
                <a:lnSpc>
                  <a:spcPct val="100000"/>
                </a:lnSpc>
                <a:spcBef>
                  <a:spcPts val="0"/>
                </a:spcBef>
                <a:spcAft>
                  <a:spcPts val="0"/>
                </a:spcAft>
                <a:buClr>
                  <a:srgbClr val="FFFFFF"/>
                </a:buClr>
                <a:buSzPts val="2000"/>
                <a:buFont typeface="Helvetica Neue"/>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Build a National Coalition</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1115" name="Google Shape;1115;p45"/>
          <p:cNvSpPr txBox="1"/>
          <p:nvPr/>
        </p:nvSpPr>
        <p:spPr>
          <a:xfrm>
            <a:off x="721897" y="2571370"/>
            <a:ext cx="545200"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6600"/>
              <a:buFont typeface="Helvetica Neue"/>
              <a:buNone/>
              <a:tabLst/>
              <a:defRPr/>
            </a:pPr>
            <a:r>
              <a:rPr kumimoji="0" lang="en-US" sz="6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2</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cxnSp>
        <p:nvCxnSpPr>
          <p:cNvPr id="1121" name="Google Shape;1121;p45"/>
          <p:cNvCxnSpPr/>
          <p:nvPr/>
        </p:nvCxnSpPr>
        <p:spPr>
          <a:xfrm>
            <a:off x="2770134" y="2324200"/>
            <a:ext cx="1800000" cy="0"/>
          </a:xfrm>
          <a:prstGeom prst="straightConnector1">
            <a:avLst/>
          </a:prstGeom>
          <a:noFill/>
          <a:ln w="9525" cap="flat" cmpd="sng">
            <a:solidFill>
              <a:schemeClr val="accent2"/>
            </a:solidFill>
            <a:prstDash val="solid"/>
            <a:round/>
            <a:headEnd type="none" w="sm" len="sm"/>
            <a:tailEnd type="none" w="sm" len="sm"/>
          </a:ln>
        </p:spPr>
      </p:cxnSp>
      <p:sp>
        <p:nvSpPr>
          <p:cNvPr id="1122" name="Google Shape;1122;p45"/>
          <p:cNvSpPr/>
          <p:nvPr/>
        </p:nvSpPr>
        <p:spPr>
          <a:xfrm>
            <a:off x="4506110" y="2224902"/>
            <a:ext cx="208547" cy="20854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123" name="Google Shape;1123;p45"/>
          <p:cNvCxnSpPr/>
          <p:nvPr/>
        </p:nvCxnSpPr>
        <p:spPr>
          <a:xfrm>
            <a:off x="2833085" y="3031494"/>
            <a:ext cx="1800000" cy="0"/>
          </a:xfrm>
          <a:prstGeom prst="straightConnector1">
            <a:avLst/>
          </a:prstGeom>
          <a:noFill/>
          <a:ln w="9525" cap="flat" cmpd="sng">
            <a:solidFill>
              <a:schemeClr val="accent2"/>
            </a:solidFill>
            <a:prstDash val="solid"/>
            <a:round/>
            <a:headEnd type="none" w="sm" len="sm"/>
            <a:tailEnd type="none" w="sm" len="sm"/>
          </a:ln>
        </p:spPr>
      </p:cxnSp>
      <p:sp>
        <p:nvSpPr>
          <p:cNvPr id="1124" name="Google Shape;1124;p45"/>
          <p:cNvSpPr/>
          <p:nvPr/>
        </p:nvSpPr>
        <p:spPr>
          <a:xfrm>
            <a:off x="4506110" y="2932196"/>
            <a:ext cx="208547" cy="20854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125" name="Google Shape;1125;p45"/>
          <p:cNvCxnSpPr/>
          <p:nvPr/>
        </p:nvCxnSpPr>
        <p:spPr>
          <a:xfrm>
            <a:off x="2844944" y="3897679"/>
            <a:ext cx="1800000" cy="0"/>
          </a:xfrm>
          <a:prstGeom prst="straightConnector1">
            <a:avLst/>
          </a:prstGeom>
          <a:noFill/>
          <a:ln w="9525" cap="flat" cmpd="sng">
            <a:solidFill>
              <a:schemeClr val="accent2"/>
            </a:solidFill>
            <a:prstDash val="solid"/>
            <a:round/>
            <a:headEnd type="none" w="sm" len="sm"/>
            <a:tailEnd type="none" w="sm" len="sm"/>
          </a:ln>
        </p:spPr>
      </p:cxnSp>
      <p:sp>
        <p:nvSpPr>
          <p:cNvPr id="1126" name="Google Shape;1126;p45"/>
          <p:cNvSpPr/>
          <p:nvPr/>
        </p:nvSpPr>
        <p:spPr>
          <a:xfrm>
            <a:off x="4506110" y="3798381"/>
            <a:ext cx="208547" cy="20854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27" name="Google Shape;1127;p45"/>
          <p:cNvSpPr/>
          <p:nvPr/>
        </p:nvSpPr>
        <p:spPr>
          <a:xfrm>
            <a:off x="4838323" y="2095019"/>
            <a:ext cx="5317670"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Convene coalition of champions/anchors </a:t>
            </a:r>
            <a:endParaRPr kumimoji="0"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28" name="Google Shape;1128;p45"/>
          <p:cNvSpPr/>
          <p:nvPr/>
        </p:nvSpPr>
        <p:spPr>
          <a:xfrm>
            <a:off x="4838323" y="2793001"/>
            <a:ext cx="6465553" cy="7105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Establish main roles &amp; responsibilities (Including Code Coordinator and Data aggregator)</a:t>
            </a:r>
            <a:endParaRPr kumimoji="0"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30" name="Google Shape;1130;p4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18</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131" name="Google Shape;1131;p4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32" name="Google Shape;1132;p4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A95F60A0-0143-C681-BFD6-7D22A9FF817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DC9433C4-411D-3B21-EC03-802A201AFA4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5787C276-84FD-89BE-64B5-35E32CCBD50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26B5D301-E277-CFBE-C806-4A0B6EDF64FD}"/>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9D2C7B11-81D9-8C0C-0F9D-250D6AFD4A83}"/>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9" name="Google Shape;1128;p45">
            <a:extLst>
              <a:ext uri="{FF2B5EF4-FFF2-40B4-BE49-F238E27FC236}">
                <a16:creationId xmlns:a16="http://schemas.microsoft.com/office/drawing/2014/main" id="{F260FFB8-F6E4-92EB-A910-F5176A7C5C6F}"/>
              </a:ext>
            </a:extLst>
          </p:cNvPr>
          <p:cNvSpPr/>
          <p:nvPr/>
        </p:nvSpPr>
        <p:spPr>
          <a:xfrm>
            <a:off x="4838323" y="3707599"/>
            <a:ext cx="6465553" cy="710535"/>
          </a:xfrm>
          <a:prstGeom prst="rect">
            <a:avLst/>
          </a:prstGeom>
          <a:noFill/>
          <a:ln>
            <a:noFill/>
          </a:ln>
        </p:spPr>
        <p:txBody>
          <a:bodyPr spcFirstLastPara="1" wrap="square" lIns="91425" tIns="45700" rIns="91425" bIns="45700" anchor="t" anchorCtr="0">
            <a:noAutofit/>
          </a:bodyPr>
          <a:lstStyle/>
          <a:p>
            <a:r>
              <a:rPr lang="en-GB" sz="2000" dirty="0">
                <a:solidFill>
                  <a:srgbClr val="3F3F3F"/>
                </a:solidFill>
                <a:effectLst/>
                <a:latin typeface="Helvetica" pitchFamily="2" charset="0"/>
              </a:rPr>
              <a:t>Develop the Code Charter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9" name="Google Shape;1139;p46"/>
          <p:cNvSpPr/>
          <p:nvPr/>
        </p:nvSpPr>
        <p:spPr>
          <a:xfrm>
            <a:off x="596875" y="1637080"/>
            <a:ext cx="10938650" cy="423230"/>
          </a:xfrm>
          <a:prstGeom prst="rect">
            <a:avLst/>
          </a:prstGeom>
          <a:noFill/>
          <a:ln>
            <a:noFill/>
          </a:ln>
        </p:spPr>
        <p:txBody>
          <a:bodyPr spcFirstLastPara="1" wrap="square" lIns="91425" tIns="45700" rIns="91425" bIns="45700" anchor="t" anchorCtr="0">
            <a:noAutofit/>
          </a:bodyPr>
          <a:lstStyle/>
          <a:p>
            <a:pPr>
              <a:buClr>
                <a:srgbClr val="000000"/>
              </a:buClr>
              <a:buSzPts val="2400"/>
              <a:defRPr/>
            </a:pPr>
            <a:r>
              <a:rPr lang="en-US" sz="2400" b="1" kern="0" dirty="0">
                <a:solidFill>
                  <a:srgbClr val="9B1F68"/>
                </a:solidFill>
                <a:latin typeface="Arial"/>
                <a:ea typeface="Arial"/>
                <a:cs typeface="Arial"/>
                <a:sym typeface="Arial"/>
              </a:rPr>
              <a:t>Convening the</a:t>
            </a:r>
            <a:r>
              <a:rPr kumimoji="0" lang="en-US" sz="2400" b="1" i="0" u="none" strike="noStrike" kern="0" cap="none" spc="0" normalizeH="0" baseline="0" noProof="0" dirty="0">
                <a:ln>
                  <a:noFill/>
                </a:ln>
                <a:solidFill>
                  <a:srgbClr val="9B1F68"/>
                </a:solidFill>
                <a:effectLst/>
                <a:uLnTx/>
                <a:uFillTx/>
                <a:latin typeface="Arial"/>
                <a:ea typeface="Arial"/>
                <a:cs typeface="Arial"/>
                <a:sym typeface="Arial"/>
              </a:rPr>
              <a:t> </a:t>
            </a:r>
            <a:r>
              <a:rPr lang="en-US" sz="2400" b="1" kern="0" dirty="0">
                <a:solidFill>
                  <a:srgbClr val="9B1F68"/>
                </a:solidFill>
                <a:latin typeface="Arial"/>
                <a:ea typeface="Arial"/>
                <a:cs typeface="Arial"/>
                <a:sym typeface="Arial"/>
              </a:rPr>
              <a:t> </a:t>
            </a:r>
            <a:r>
              <a:rPr kumimoji="0" lang="en-US" sz="2400" b="1" i="0" u="none" strike="noStrike" kern="0" cap="none" spc="0" normalizeH="0" baseline="0" noProof="0" dirty="0">
                <a:ln>
                  <a:noFill/>
                </a:ln>
                <a:solidFill>
                  <a:srgbClr val="9B1F68"/>
                </a:solidFill>
                <a:effectLst/>
                <a:uLnTx/>
                <a:uFillTx/>
                <a:latin typeface="Arial"/>
                <a:ea typeface="Arial"/>
                <a:cs typeface="Arial"/>
                <a:sym typeface="Arial"/>
              </a:rPr>
              <a:t>Coalition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dirty="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sp>
        <p:nvSpPr>
          <p:cNvPr id="1140" name="Google Shape;1140;p46"/>
          <p:cNvSpPr txBox="1"/>
          <p:nvPr/>
        </p:nvSpPr>
        <p:spPr>
          <a:xfrm>
            <a:off x="538037" y="2331689"/>
            <a:ext cx="11220197"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Local champions are encouraged to build </a:t>
            </a:r>
            <a:r>
              <a:rPr kumimoji="0" lang="en-US" sz="20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national public-private coalitions </a:t>
            </a:r>
            <a:r>
              <a:rPr kumimoji="0" lang="en-US" sz="2000" b="1"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to introduce the Code in their country.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41" name="Google Shape;1141;p46"/>
          <p:cNvSpPr txBox="1"/>
          <p:nvPr/>
        </p:nvSpPr>
        <p:spPr>
          <a:xfrm>
            <a:off x="538037" y="3104888"/>
            <a:ext cx="609245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National Coalitions have four common characteristics: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42" name="Google Shape;1142;p46"/>
          <p:cNvSpPr txBox="1"/>
          <p:nvPr/>
        </p:nvSpPr>
        <p:spPr>
          <a:xfrm>
            <a:off x="863814" y="3818426"/>
            <a:ext cx="2396549" cy="20313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 public declaration of intent </a:t>
            </a: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to introduce the Code in country, adhering to the minimum guidelines of the Code’s global framework.</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43" name="Google Shape;1143;p46"/>
          <p:cNvSpPr txBox="1"/>
          <p:nvPr/>
        </p:nvSpPr>
        <p:spPr>
          <a:xfrm>
            <a:off x="3815663" y="3818426"/>
            <a:ext cx="2396549"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Governance</a:t>
            </a: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that creates oversight and accountability for local adoption of the Code</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44" name="Google Shape;1144;p46"/>
          <p:cNvSpPr txBox="1"/>
          <p:nvPr/>
        </p:nvSpPr>
        <p:spPr>
          <a:xfrm>
            <a:off x="6767512" y="3818426"/>
            <a:ext cx="2396549" cy="20313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Designated coordinator </a:t>
            </a: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to oversee local implementation and interface with and report to the Code’s global coordinator.</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45" name="Google Shape;1145;p46"/>
          <p:cNvSpPr txBox="1"/>
          <p:nvPr/>
        </p:nvSpPr>
        <p:spPr>
          <a:xfrm>
            <a:off x="9719360" y="3818426"/>
            <a:ext cx="2396549" cy="20313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A mechanism to aggregate data </a:t>
            </a: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with integrity and in a format that will facilitate mainstreaming over time.</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146" name="Google Shape;1146;p46"/>
          <p:cNvSpPr txBox="1"/>
          <p:nvPr/>
        </p:nvSpPr>
        <p:spPr>
          <a:xfrm>
            <a:off x="538037" y="3818426"/>
            <a:ext cx="472386"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1</a:t>
            </a:r>
            <a:endParaRPr kumimoji="0" sz="3000" b="0"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147" name="Google Shape;1147;p46"/>
          <p:cNvSpPr txBox="1"/>
          <p:nvPr/>
        </p:nvSpPr>
        <p:spPr>
          <a:xfrm>
            <a:off x="3579469" y="3818426"/>
            <a:ext cx="472386"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2</a:t>
            </a:r>
            <a:endParaRPr kumimoji="0" sz="3000" b="0"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148" name="Google Shape;1148;p46"/>
          <p:cNvSpPr txBox="1"/>
          <p:nvPr/>
        </p:nvSpPr>
        <p:spPr>
          <a:xfrm>
            <a:off x="6473912" y="3818426"/>
            <a:ext cx="472386"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3</a:t>
            </a:r>
            <a:endParaRPr kumimoji="0" sz="3000" b="0"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149" name="Google Shape;1149;p46"/>
          <p:cNvSpPr txBox="1"/>
          <p:nvPr/>
        </p:nvSpPr>
        <p:spPr>
          <a:xfrm>
            <a:off x="9392269" y="3818426"/>
            <a:ext cx="472386"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4</a:t>
            </a:r>
            <a:endParaRPr kumimoji="0" sz="3000" b="0"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155" name="Google Shape;1155;p46"/>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19</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8D6F24A1-F909-2235-4C25-724ADDDEDD1C}"/>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7A4D7C31-AF1F-E2D7-D88A-3D3F24C4B405}"/>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E8BD2DAC-BC64-6C4E-E902-0F8B1B81337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64D356DC-AEF4-D852-A8E1-D6F8D6513B07}"/>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46D09B7C-DDF8-9B2C-50E5-2E6841694D14}"/>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CB703-B1F4-2F31-4A4B-7572DF48B368}"/>
              </a:ext>
            </a:extLst>
          </p:cNvPr>
          <p:cNvSpPr>
            <a:spLocks noGrp="1"/>
          </p:cNvSpPr>
          <p:nvPr>
            <p:ph type="body" idx="1"/>
          </p:nvPr>
        </p:nvSpPr>
        <p:spPr>
          <a:xfrm>
            <a:off x="432848" y="1511299"/>
            <a:ext cx="10508132" cy="4845051"/>
          </a:xfrm>
        </p:spPr>
        <p:txBody>
          <a:bodyPr>
            <a:normAutofit/>
          </a:bodyPr>
          <a:lstStyle/>
          <a:p>
            <a:pPr marL="114300" indent="0" algn="just">
              <a:spcBef>
                <a:spcPts val="750"/>
              </a:spcBef>
              <a:spcAft>
                <a:spcPts val="750"/>
              </a:spcAft>
              <a:buNone/>
            </a:pPr>
            <a:r>
              <a:rPr lang="en-US" sz="2800" b="1">
                <a:solidFill>
                  <a:schemeClr val="accent2"/>
                </a:solidFill>
                <a:latin typeface="Arial"/>
                <a:cs typeface="Arial"/>
              </a:rPr>
              <a:t>Facilitation Notes*:</a:t>
            </a:r>
            <a:r>
              <a:rPr lang="en-US" sz="2800" b="1">
                <a:solidFill>
                  <a:schemeClr val="accent2"/>
                </a:solidFill>
                <a:effectLst/>
                <a:latin typeface="Arial"/>
                <a:cs typeface="Arial"/>
              </a:rPr>
              <a:t> </a:t>
            </a:r>
            <a:endParaRPr lang="en-US">
              <a:solidFill>
                <a:schemeClr val="accent2"/>
              </a:solidFill>
              <a:latin typeface="Arial"/>
              <a:cs typeface="Arial"/>
            </a:endParaRPr>
          </a:p>
          <a:p>
            <a:pPr marL="114300" indent="0" algn="just">
              <a:spcBef>
                <a:spcPts val="750"/>
              </a:spcBef>
              <a:spcAft>
                <a:spcPts val="750"/>
              </a:spcAft>
              <a:buNone/>
            </a:pPr>
            <a:r>
              <a:rPr lang="en-US" sz="20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By the end of the workshop, participants will have: </a:t>
            </a:r>
            <a:endParaRPr lang="en-PT" sz="20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600075" indent="-285750" algn="just">
              <a:spcAft>
                <a:spcPts val="1200"/>
              </a:spcAft>
              <a:buClr>
                <a:schemeClr val="bg2"/>
              </a:buClr>
              <a:buFont typeface="Arial" panose="020B0604020202020204" pitchFamily="34" charset="0"/>
              <a:buChar char="•"/>
            </a:pPr>
            <a:r>
              <a:rPr lang="en-US" sz="1800" dirty="0">
                <a:solidFill>
                  <a:schemeClr val="bg2"/>
                </a:solidFill>
                <a:effectLst/>
                <a:latin typeface="Arial"/>
                <a:cs typeface="Arial"/>
              </a:rPr>
              <a:t>Gained a practical overview of the necessary steps required to develop and implement a WE Finance Code in your country </a:t>
            </a:r>
            <a:endParaRPr lang="en-PT" sz="1800" dirty="0">
              <a:solidFill>
                <a:schemeClr val="bg2"/>
              </a:solidFill>
              <a:effectLst/>
              <a:latin typeface="Arial"/>
              <a:cs typeface="Arial"/>
            </a:endParaRPr>
          </a:p>
          <a:p>
            <a:pPr marL="600075" indent="-285750" algn="just">
              <a:spcAft>
                <a:spcPts val="1200"/>
              </a:spcAft>
              <a:buClr>
                <a:schemeClr val="bg2"/>
              </a:buClr>
              <a:buFont typeface="Arial" panose="020B0604020202020204" pitchFamily="34" charset="0"/>
              <a:buChar char="•"/>
            </a:pPr>
            <a:r>
              <a:rPr lang="en-US" sz="1800" dirty="0">
                <a:solidFill>
                  <a:schemeClr val="bg2"/>
                </a:solidFill>
                <a:effectLst/>
                <a:latin typeface="Arial"/>
                <a:cs typeface="Arial"/>
              </a:rPr>
              <a:t>Understood key insights in Code implementation stages </a:t>
            </a:r>
            <a:endParaRPr lang="en-PT" sz="1800" dirty="0">
              <a:solidFill>
                <a:schemeClr val="bg2"/>
              </a:solidFill>
              <a:effectLst/>
              <a:latin typeface="Arial"/>
              <a:cs typeface="Arial"/>
            </a:endParaRPr>
          </a:p>
          <a:p>
            <a:pPr marL="600075" indent="-285750" algn="just">
              <a:spcAft>
                <a:spcPts val="1200"/>
              </a:spcAft>
              <a:buClr>
                <a:schemeClr val="bg2"/>
              </a:buClr>
              <a:buFont typeface="Arial" panose="020B0604020202020204" pitchFamily="34" charset="0"/>
              <a:buChar char="•"/>
            </a:pPr>
            <a:r>
              <a:rPr lang="en-US" sz="1800" dirty="0">
                <a:solidFill>
                  <a:schemeClr val="bg2"/>
                </a:solidFill>
                <a:effectLst/>
                <a:latin typeface="Arial"/>
                <a:cs typeface="Arial"/>
              </a:rPr>
              <a:t>Learned how to identify the main Code champions and build the national coalition. </a:t>
            </a:r>
          </a:p>
          <a:p>
            <a:pPr marL="600075" indent="-285750" algn="just">
              <a:spcAft>
                <a:spcPts val="1200"/>
              </a:spcAft>
              <a:buClr>
                <a:schemeClr val="bg2"/>
              </a:buClr>
              <a:buFont typeface="Arial" panose="020B0604020202020204" pitchFamily="34" charset="0"/>
              <a:buChar char="•"/>
            </a:pPr>
            <a:r>
              <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rPr>
              <a:t>Learned the roles and responsibilities of each Code Anchor: Financial Services Regulators, Data Aggregators, Financial Service Providers, Investors and other stakeholders, and a National Coordinator.</a:t>
            </a:r>
          </a:p>
          <a:p>
            <a:pPr marL="314325" indent="0" algn="just">
              <a:spcAft>
                <a:spcPts val="1200"/>
              </a:spcAft>
              <a:buNone/>
            </a:pPr>
            <a:r>
              <a:rPr lang="en-US" sz="1800" i="1" dirty="0">
                <a:solidFill>
                  <a:schemeClr val="accent2"/>
                </a:solidFill>
                <a:latin typeface="Arial"/>
                <a:ea typeface="Calibri" panose="020F0502020204030204" pitchFamily="34" charset="0"/>
                <a:cs typeface="Arial"/>
              </a:rPr>
              <a:t>*Please see slide notes for more details</a:t>
            </a:r>
            <a:endParaRPr lang="en-US" dirty="0">
              <a:solidFill>
                <a:schemeClr val="accent2"/>
              </a:solidFill>
              <a:latin typeface="Arial"/>
              <a:cs typeface="Arial"/>
            </a:endParaRPr>
          </a:p>
        </p:txBody>
      </p:sp>
      <p:sp>
        <p:nvSpPr>
          <p:cNvPr id="4" name="Slide Number Placeholder 3">
            <a:extLst>
              <a:ext uri="{FF2B5EF4-FFF2-40B4-BE49-F238E27FC236}">
                <a16:creationId xmlns:a16="http://schemas.microsoft.com/office/drawing/2014/main" id="{5B21B003-5D8A-A419-F9BE-84054A6FAF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
        <p:nvSpPr>
          <p:cNvPr id="5" name="Google Shape;473;p18">
            <a:extLst>
              <a:ext uri="{FF2B5EF4-FFF2-40B4-BE49-F238E27FC236}">
                <a16:creationId xmlns:a16="http://schemas.microsoft.com/office/drawing/2014/main" id="{6930F342-6298-81E2-4ED8-CA5BAD42FE6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474;p18">
            <a:extLst>
              <a:ext uri="{FF2B5EF4-FFF2-40B4-BE49-F238E27FC236}">
                <a16:creationId xmlns:a16="http://schemas.microsoft.com/office/drawing/2014/main" id="{09CA6EBD-B8AA-7428-AD61-49EA60C75DF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7" name="Google Shape;475;p18">
            <a:extLst>
              <a:ext uri="{FF2B5EF4-FFF2-40B4-BE49-F238E27FC236}">
                <a16:creationId xmlns:a16="http://schemas.microsoft.com/office/drawing/2014/main" id="{6EE4C7BD-92A8-ECAE-F258-F15556A8034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4F7BF3AC-C1E2-9F30-5BEE-87B642815829}"/>
              </a:ext>
            </a:extLst>
          </p:cNvPr>
          <p:cNvSpPr txBox="1"/>
          <p:nvPr/>
        </p:nvSpPr>
        <p:spPr>
          <a:xfrm>
            <a:off x="596535" y="521507"/>
            <a:ext cx="11477027" cy="461624"/>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en-US" sz="2400" b="1" dirty="0">
                <a:solidFill>
                  <a:schemeClr val="accent2"/>
                </a:solidFill>
                <a:latin typeface="Arial" panose="020B0604020202020204" pitchFamily="34" charset="0"/>
                <a:cs typeface="Arial" panose="020B0604020202020204" pitchFamily="34" charset="0"/>
                <a:sym typeface="Arial Black"/>
              </a:rPr>
              <a:t>Understanding the Key steps of Code Implementation</a:t>
            </a:r>
            <a:endParaRPr lang="en-US" sz="2400" b="1" dirty="0">
              <a:solidFill>
                <a:schemeClr val="accent2"/>
              </a:solidFill>
              <a:latin typeface="Arial" panose="020B0604020202020204" pitchFamily="34" charset="0"/>
              <a:cs typeface="Arial" panose="020B0604020202020204" pitchFamily="34" charset="0"/>
              <a:sym typeface="Arial"/>
            </a:endParaRPr>
          </a:p>
        </p:txBody>
      </p:sp>
      <p:sp>
        <p:nvSpPr>
          <p:cNvPr id="16" name="Footer Placeholder 2">
            <a:extLst>
              <a:ext uri="{FF2B5EF4-FFF2-40B4-BE49-F238E27FC236}">
                <a16:creationId xmlns:a16="http://schemas.microsoft.com/office/drawing/2014/main" id="{393BB8C3-7CFE-89BD-EC8E-F37C79D40756}"/>
              </a:ext>
            </a:extLst>
          </p:cNvPr>
          <p:cNvSpPr>
            <a:spLocks noGrp="1"/>
          </p:cNvSpPr>
          <p:nvPr>
            <p:ph type="ftr" idx="11"/>
          </p:nvPr>
        </p:nvSpPr>
        <p:spPr>
          <a:xfrm>
            <a:off x="731474" y="635635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15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3" name="Google Shape;1163;p47"/>
          <p:cNvSpPr txBox="1"/>
          <p:nvPr/>
        </p:nvSpPr>
        <p:spPr>
          <a:xfrm>
            <a:off x="625220" y="3069547"/>
            <a:ext cx="3599999" cy="22775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Agree on roles and responsibilities of National Coalition, Coordinator and Aggregator(s)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180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Discuss and agree on customization of the Code in the local context and the plan for rollout</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180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Support the rollout of the Code, monitor progress, address obstacles.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64" name="Google Shape;1164;p47"/>
          <p:cNvSpPr txBox="1"/>
          <p:nvPr/>
        </p:nvSpPr>
        <p:spPr>
          <a:xfrm>
            <a:off x="600702" y="2474893"/>
            <a:ext cx="3760986"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8B3562"/>
              </a:buClr>
              <a:buSzPts val="2800"/>
              <a:buFont typeface="Arial"/>
              <a:buNone/>
              <a:tabLst/>
              <a:defRPr/>
            </a:pPr>
            <a:r>
              <a:rPr kumimoji="0" lang="en-US" sz="2800" b="1" i="0" u="none" strike="noStrike" kern="0" cap="none" spc="0" normalizeH="0" baseline="0" noProof="0">
                <a:ln>
                  <a:noFill/>
                </a:ln>
                <a:solidFill>
                  <a:srgbClr val="8B3562"/>
                </a:solidFill>
                <a:effectLst/>
                <a:uLnTx/>
                <a:uFillTx/>
                <a:latin typeface="Arial" panose="020B0604020202020204" pitchFamily="34" charset="0"/>
                <a:ea typeface="Arial"/>
                <a:cs typeface="Arial" panose="020B0604020202020204" pitchFamily="34" charset="0"/>
                <a:sym typeface="Arial"/>
              </a:rPr>
              <a:t>National Coalition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70" name="Google Shape;1170;p47"/>
          <p:cNvSpPr txBox="1"/>
          <p:nvPr/>
        </p:nvSpPr>
        <p:spPr>
          <a:xfrm>
            <a:off x="9090712" y="6111323"/>
            <a:ext cx="336532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83876"/>
              </a:buClr>
              <a:buSzPts val="1800"/>
              <a:buFont typeface="Arial"/>
              <a:buNone/>
              <a:tabLst/>
              <a:defRPr/>
            </a:pPr>
            <a:r>
              <a:rPr kumimoji="0" lang="en-US" sz="18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Financial Service Providers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71" name="Google Shape;1171;p47"/>
          <p:cNvSpPr txBox="1"/>
          <p:nvPr/>
        </p:nvSpPr>
        <p:spPr>
          <a:xfrm>
            <a:off x="5589879" y="6111323"/>
            <a:ext cx="3251735" cy="64633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783876"/>
              </a:buClr>
              <a:buSzPts val="1800"/>
              <a:buFont typeface="Arial"/>
              <a:buNone/>
              <a:tabLst/>
              <a:defRPr/>
            </a:pPr>
            <a:r>
              <a:rPr kumimoji="0" lang="en-US" sz="18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Investors and other Stakeholders </a:t>
            </a:r>
            <a:r>
              <a:rPr kumimoji="0" lang="en-US" sz="1800" b="1" i="0" u="none" strike="noStrike" kern="0" cap="none" spc="0" normalizeH="0" baseline="0" noProof="0">
                <a:ln>
                  <a:noFill/>
                </a:ln>
                <a:solidFill>
                  <a:srgbClr val="EA6258"/>
                </a:solidFill>
                <a:effectLst/>
                <a:uLnTx/>
                <a:uFillTx/>
                <a:latin typeface="Arial" panose="020B0604020202020204" pitchFamily="34" charset="0"/>
                <a:ea typeface="Arial"/>
                <a:cs typeface="Arial" panose="020B0604020202020204" pitchFamily="34" charset="0"/>
                <a:sym typeface="Arial"/>
              </a:rPr>
              <a: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72" name="Google Shape;1172;p47"/>
          <p:cNvSpPr txBox="1"/>
          <p:nvPr/>
        </p:nvSpPr>
        <p:spPr>
          <a:xfrm>
            <a:off x="6797861" y="1914291"/>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B1F68"/>
              </a:buClr>
              <a:buSzPts val="2000"/>
              <a:buFont typeface="Arial"/>
              <a:buNone/>
              <a:tabLst/>
              <a:defRPr/>
            </a:pPr>
            <a:r>
              <a:rPr kumimoji="0" lang="en-US" sz="2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National Actors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173" name="Google Shape;1173;p47"/>
          <p:cNvSpPr txBox="1"/>
          <p:nvPr/>
        </p:nvSpPr>
        <p:spPr>
          <a:xfrm>
            <a:off x="9270194" y="1896215"/>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6159"/>
              </a:buClr>
              <a:buSzPts val="2000"/>
              <a:buFont typeface="Arial"/>
              <a:buNone/>
              <a:tabLst/>
              <a:defRPr/>
            </a:pPr>
            <a:r>
              <a:rPr kumimoji="0" lang="en-US" sz="20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Data Aggregator</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1174" name="Google Shape;1174;p47"/>
          <p:cNvGrpSpPr/>
          <p:nvPr/>
        </p:nvGrpSpPr>
        <p:grpSpPr>
          <a:xfrm>
            <a:off x="7215746" y="2197088"/>
            <a:ext cx="3931767" cy="3954762"/>
            <a:chOff x="3456258" y="1592291"/>
            <a:chExt cx="4618042" cy="4645051"/>
          </a:xfrm>
        </p:grpSpPr>
        <p:sp>
          <p:nvSpPr>
            <p:cNvPr id="1175" name="Google Shape;1175;p47"/>
            <p:cNvSpPr/>
            <p:nvPr/>
          </p:nvSpPr>
          <p:spPr>
            <a:xfrm>
              <a:off x="4190545" y="1592291"/>
              <a:ext cx="2786743" cy="23090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1176" name="Google Shape;1176;p47"/>
            <p:cNvSpPr/>
            <p:nvPr/>
          </p:nvSpPr>
          <p:spPr>
            <a:xfrm rot="5400000">
              <a:off x="3481731" y="1652450"/>
              <a:ext cx="2309021" cy="2309021"/>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77" name="Google Shape;1177;p47"/>
            <p:cNvSpPr/>
            <p:nvPr/>
          </p:nvSpPr>
          <p:spPr>
            <a:xfrm rot="-5400000" flipH="1">
              <a:off x="5765279" y="1652449"/>
              <a:ext cx="2309021" cy="2309021"/>
            </a:xfrm>
            <a:prstGeom prst="teardrop">
              <a:avLst>
                <a:gd name="adj" fmla="val 100000"/>
              </a:avLst>
            </a:prstGeom>
            <a:solidFill>
              <a:srgbClr val="EB62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78" name="Google Shape;1178;p47"/>
            <p:cNvSpPr/>
            <p:nvPr/>
          </p:nvSpPr>
          <p:spPr>
            <a:xfrm rot="5400000" flipH="1">
              <a:off x="3456258" y="3928321"/>
              <a:ext cx="2309021" cy="2309021"/>
            </a:xfrm>
            <a:prstGeom prst="teardrop">
              <a:avLst>
                <a:gd name="adj" fmla="val 100000"/>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79" name="Google Shape;1179;p47"/>
            <p:cNvSpPr/>
            <p:nvPr/>
          </p:nvSpPr>
          <p:spPr>
            <a:xfrm rot="-5400000">
              <a:off x="5752543" y="3916444"/>
              <a:ext cx="2309021" cy="2309021"/>
            </a:xfrm>
            <a:prstGeom prst="teardrop">
              <a:avLst>
                <a:gd name="adj" fmla="val 100000"/>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80" name="Google Shape;1180;p47"/>
            <p:cNvSpPr/>
            <p:nvPr/>
          </p:nvSpPr>
          <p:spPr>
            <a:xfrm>
              <a:off x="4971043" y="3259699"/>
              <a:ext cx="1486262" cy="14862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1181" name="Google Shape;1181;p47"/>
            <p:cNvPicPr preferRelativeResize="0"/>
            <p:nvPr/>
          </p:nvPicPr>
          <p:blipFill rotWithShape="1">
            <a:blip r:embed="rId3">
              <a:alphaModFix/>
            </a:blip>
            <a:srcRect/>
            <a:stretch/>
          </p:blipFill>
          <p:spPr>
            <a:xfrm>
              <a:off x="6176919" y="4380108"/>
              <a:ext cx="1662533" cy="1621788"/>
            </a:xfrm>
            <a:prstGeom prst="rect">
              <a:avLst/>
            </a:prstGeom>
            <a:noFill/>
            <a:ln>
              <a:noFill/>
            </a:ln>
          </p:spPr>
        </p:pic>
        <p:pic>
          <p:nvPicPr>
            <p:cNvPr id="1182" name="Google Shape;1182;p47"/>
            <p:cNvPicPr preferRelativeResize="0"/>
            <p:nvPr/>
          </p:nvPicPr>
          <p:blipFill rotWithShape="1">
            <a:blip r:embed="rId4">
              <a:alphaModFix/>
            </a:blip>
            <a:srcRect/>
            <a:stretch/>
          </p:blipFill>
          <p:spPr>
            <a:xfrm>
              <a:off x="3751575" y="1978764"/>
              <a:ext cx="1686754" cy="1577933"/>
            </a:xfrm>
            <a:prstGeom prst="rect">
              <a:avLst/>
            </a:prstGeom>
            <a:noFill/>
            <a:ln>
              <a:noFill/>
            </a:ln>
          </p:spPr>
        </p:pic>
        <p:sp>
          <p:nvSpPr>
            <p:cNvPr id="1183" name="Google Shape;1183;p47"/>
            <p:cNvSpPr/>
            <p:nvPr/>
          </p:nvSpPr>
          <p:spPr>
            <a:xfrm>
              <a:off x="6257288" y="2151289"/>
              <a:ext cx="1440000" cy="144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1184" name="Google Shape;1184;p47"/>
            <p:cNvPicPr preferRelativeResize="0"/>
            <p:nvPr/>
          </p:nvPicPr>
          <p:blipFill rotWithShape="1">
            <a:blip r:embed="rId5">
              <a:alphaModFix/>
            </a:blip>
            <a:srcRect l="7083" t="5624" r="5624" b="8023"/>
            <a:stretch/>
          </p:blipFill>
          <p:spPr>
            <a:xfrm>
              <a:off x="3847365" y="4507142"/>
              <a:ext cx="1379766" cy="1364869"/>
            </a:xfrm>
            <a:prstGeom prst="ellipse">
              <a:avLst/>
            </a:prstGeom>
            <a:noFill/>
            <a:ln>
              <a:noFill/>
            </a:ln>
          </p:spPr>
        </p:pic>
        <p:pic>
          <p:nvPicPr>
            <p:cNvPr id="1185" name="Google Shape;1185;p47"/>
            <p:cNvPicPr preferRelativeResize="0"/>
            <p:nvPr/>
          </p:nvPicPr>
          <p:blipFill rotWithShape="1">
            <a:blip r:embed="rId6">
              <a:alphaModFix/>
            </a:blip>
            <a:srcRect/>
            <a:stretch/>
          </p:blipFill>
          <p:spPr>
            <a:xfrm>
              <a:off x="5388585" y="3339076"/>
              <a:ext cx="719652" cy="719652"/>
            </a:xfrm>
            <a:prstGeom prst="rect">
              <a:avLst/>
            </a:prstGeom>
            <a:noFill/>
            <a:ln>
              <a:noFill/>
            </a:ln>
          </p:spPr>
        </p:pic>
        <p:pic>
          <p:nvPicPr>
            <p:cNvPr id="1186" name="Google Shape;1186;p47" descr="A circular logo with a circular design&#10;&#10;Description automatically generated"/>
            <p:cNvPicPr preferRelativeResize="0"/>
            <p:nvPr/>
          </p:nvPicPr>
          <p:blipFill rotWithShape="1">
            <a:blip r:embed="rId7">
              <a:alphaModFix/>
            </a:blip>
            <a:srcRect/>
            <a:stretch/>
          </p:blipFill>
          <p:spPr>
            <a:xfrm>
              <a:off x="6262826" y="2063697"/>
              <a:ext cx="1423276" cy="1430866"/>
            </a:xfrm>
            <a:prstGeom prst="rect">
              <a:avLst/>
            </a:prstGeom>
            <a:noFill/>
            <a:ln>
              <a:noFill/>
            </a:ln>
          </p:spPr>
        </p:pic>
        <p:sp>
          <p:nvSpPr>
            <p:cNvPr id="1187" name="Google Shape;1187;p47"/>
            <p:cNvSpPr txBox="1"/>
            <p:nvPr/>
          </p:nvSpPr>
          <p:spPr>
            <a:xfrm>
              <a:off x="5060831" y="3781886"/>
              <a:ext cx="1375159" cy="1121104"/>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National</a:t>
              </a:r>
              <a:endParaRPr kumimoji="0" sz="14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Coordinator </a:t>
              </a:r>
              <a:endParaRPr kumimoji="0"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grpSp>
      <p:sp>
        <p:nvSpPr>
          <p:cNvPr id="1188" name="Google Shape;1188;p4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20</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1ACF85A4-473D-EAA0-DCF4-F18024E93434}"/>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F9094D48-EF9C-0D92-AD85-12EE4922834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77B8617-D078-2AD4-AE5D-8E12267B648C}"/>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25B2FEB7-CAAD-B2C2-1C8B-058A64A32DAC}"/>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F3D627D6-666F-BB92-DD29-50BC35C38738}"/>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9" name="Google Shape;1162;p47">
            <a:extLst>
              <a:ext uri="{FF2B5EF4-FFF2-40B4-BE49-F238E27FC236}">
                <a16:creationId xmlns:a16="http://schemas.microsoft.com/office/drawing/2014/main" id="{7EFC32F6-C72E-57AC-A6B0-6D3B6C770DB2}"/>
              </a:ext>
            </a:extLst>
          </p:cNvPr>
          <p:cNvSpPr/>
          <p:nvPr/>
        </p:nvSpPr>
        <p:spPr>
          <a:xfrm>
            <a:off x="538039" y="1637080"/>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400" b="1" kern="0" dirty="0">
                <a:solidFill>
                  <a:srgbClr val="9B1F68"/>
                </a:solidFill>
                <a:latin typeface="Arial"/>
                <a:ea typeface="Arial"/>
                <a:cs typeface="Arial"/>
                <a:sym typeface="Arial"/>
              </a:rPr>
              <a:t>Establishing</a:t>
            </a:r>
            <a:r>
              <a:rPr kumimoji="0" lang="en-US" sz="2400" b="1" i="0" u="none" strike="noStrike" kern="0" cap="none" spc="0" normalizeH="0" baseline="0" noProof="0" dirty="0">
                <a:ln>
                  <a:noFill/>
                </a:ln>
                <a:solidFill>
                  <a:srgbClr val="9B1F68"/>
                </a:solidFill>
                <a:effectLst/>
                <a:uLnTx/>
                <a:uFillTx/>
                <a:latin typeface="Arial"/>
                <a:ea typeface="Arial"/>
                <a:cs typeface="Arial"/>
                <a:sym typeface="Arial"/>
              </a:rPr>
              <a:t> Roles and Responsibilities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74" name="Google Shape;1374;p56"/>
          <p:cNvSpPr/>
          <p:nvPr/>
        </p:nvSpPr>
        <p:spPr>
          <a:xfrm>
            <a:off x="596875" y="1319580"/>
            <a:ext cx="10938650" cy="46162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Publish National Charter</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76" name="Google Shape;1376;p56"/>
          <p:cNvSpPr txBox="1"/>
          <p:nvPr/>
        </p:nvSpPr>
        <p:spPr>
          <a:xfrm>
            <a:off x="658281" y="1781204"/>
            <a:ext cx="6970494" cy="4239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AD2D67"/>
                </a:solidFill>
                <a:effectLst/>
                <a:uLnTx/>
                <a:uFillTx/>
                <a:latin typeface="Arial" panose="020B0604020202020204" pitchFamily="34" charset="0"/>
                <a:ea typeface="Arial"/>
                <a:cs typeface="Arial" panose="020B0604020202020204" pitchFamily="34" charset="0"/>
                <a:sym typeface="Arial"/>
              </a:rPr>
              <a:t>The WE Finance Code Charter will include: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Code Goals: What will you achieve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list of key Stakeholders’ and their roles and responsibilities: National Coalition and Champions, National Coordinator, National Aggregator</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Code Framework: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Eligible Signatories (type of FIs, ecosystem);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Commitment framework and mechanism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On-boarding process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Data aggregation mechanism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Annual Country report publication (optional) / evaluation mechanism</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Stakeholder engagement</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Incentives for FSPs to join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Learning best practice sharing</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78" name="Google Shape;1378;p56"/>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21</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A61E94E3-5419-A0B8-1266-66E47632906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F675272B-0B6A-C92A-D7DB-3AFE5F83306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C41F9BC3-3CD8-90AC-E1A0-B36EEC79BD2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601CC597-DFAF-0466-A01A-F1C18637371E}"/>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7DE0EF1C-878B-AA45-BF39-5C930A3656AC}"/>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6176BE1-7D75-D1AE-7582-136B28A8F987}"/>
              </a:ext>
            </a:extLst>
          </p:cNvPr>
          <p:cNvPicPr>
            <a:picLocks noChangeAspect="1"/>
          </p:cNvPicPr>
          <p:nvPr/>
        </p:nvPicPr>
        <p:blipFill>
          <a:blip r:embed="rId3"/>
          <a:stretch>
            <a:fillRect/>
          </a:stretch>
        </p:blipFill>
        <p:spPr>
          <a:xfrm>
            <a:off x="7974507" y="1136620"/>
            <a:ext cx="3215286" cy="4584759"/>
          </a:xfrm>
          <a:prstGeom prst="rect">
            <a:avLst/>
          </a:prstGeom>
        </p:spPr>
      </p:pic>
      <p:sp>
        <p:nvSpPr>
          <p:cNvPr id="9" name="Rounded Rectangle 8">
            <a:hlinkClick r:id="rId4"/>
            <a:extLst>
              <a:ext uri="{FF2B5EF4-FFF2-40B4-BE49-F238E27FC236}">
                <a16:creationId xmlns:a16="http://schemas.microsoft.com/office/drawing/2014/main" id="{24EC3881-96AF-2152-3793-3E92AE505EEF}"/>
              </a:ext>
            </a:extLst>
          </p:cNvPr>
          <p:cNvSpPr/>
          <p:nvPr/>
        </p:nvSpPr>
        <p:spPr>
          <a:xfrm>
            <a:off x="8164987" y="5886587"/>
            <a:ext cx="2834326" cy="577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T" sz="3200" b="1" dirty="0"/>
              <a:t>DOWNLOAD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cxnSp>
        <p:nvCxnSpPr>
          <p:cNvPr id="1216" name="Google Shape;1216;p49"/>
          <p:cNvCxnSpPr/>
          <p:nvPr/>
        </p:nvCxnSpPr>
        <p:spPr>
          <a:xfrm>
            <a:off x="2770134" y="2324200"/>
            <a:ext cx="1800000" cy="0"/>
          </a:xfrm>
          <a:prstGeom prst="straightConnector1">
            <a:avLst/>
          </a:prstGeom>
          <a:noFill/>
          <a:ln w="9525" cap="flat" cmpd="sng">
            <a:solidFill>
              <a:schemeClr val="accent3"/>
            </a:solidFill>
            <a:prstDash val="solid"/>
            <a:round/>
            <a:headEnd type="none" w="sm" len="sm"/>
            <a:tailEnd type="none" w="sm" len="sm"/>
          </a:ln>
        </p:spPr>
      </p:cxnSp>
      <p:cxnSp>
        <p:nvCxnSpPr>
          <p:cNvPr id="1217" name="Google Shape;1217;p49"/>
          <p:cNvCxnSpPr/>
          <p:nvPr/>
        </p:nvCxnSpPr>
        <p:spPr>
          <a:xfrm>
            <a:off x="2833085" y="3031494"/>
            <a:ext cx="1800000" cy="0"/>
          </a:xfrm>
          <a:prstGeom prst="straightConnector1">
            <a:avLst/>
          </a:prstGeom>
          <a:noFill/>
          <a:ln w="9525" cap="flat" cmpd="sng">
            <a:solidFill>
              <a:schemeClr val="accent3"/>
            </a:solidFill>
            <a:prstDash val="solid"/>
            <a:round/>
            <a:headEnd type="none" w="sm" len="sm"/>
            <a:tailEnd type="none" w="sm" len="sm"/>
          </a:ln>
        </p:spPr>
      </p:cxnSp>
      <p:sp>
        <p:nvSpPr>
          <p:cNvPr id="1219" name="Google Shape;1219;p49"/>
          <p:cNvSpPr/>
          <p:nvPr/>
        </p:nvSpPr>
        <p:spPr>
          <a:xfrm>
            <a:off x="560334" y="1905655"/>
            <a:ext cx="2680460" cy="2310942"/>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220" name="Google Shape;1220;p49"/>
          <p:cNvSpPr txBox="1"/>
          <p:nvPr/>
        </p:nvSpPr>
        <p:spPr>
          <a:xfrm>
            <a:off x="560334" y="2534374"/>
            <a:ext cx="2861775" cy="1323399"/>
          </a:xfrm>
          <a:prstGeom prst="rect">
            <a:avLst/>
          </a:prstGeom>
          <a:noFill/>
          <a:ln>
            <a:noFill/>
          </a:ln>
        </p:spPr>
        <p:txBody>
          <a:bodyPr spcFirstLastPara="1" wrap="square" lIns="91425" tIns="45700" rIns="91425" bIns="45700" anchor="t" anchorCtr="0">
            <a:spAutoFit/>
          </a:bodyPr>
          <a:lstStyle/>
          <a:p>
            <a:pPr marL="635000" marR="0" lvl="0" indent="0" algn="l" rtl="0">
              <a:lnSpc>
                <a:spcPct val="100000"/>
              </a:lnSpc>
              <a:spcBef>
                <a:spcPts val="0"/>
              </a:spcBef>
              <a:spcAft>
                <a:spcPts val="0"/>
              </a:spcAft>
              <a:buClr>
                <a:srgbClr val="FFFFFF"/>
              </a:buClr>
              <a:buSzPts val="2000"/>
              <a:buFont typeface="Helvetica Neue"/>
              <a:buNone/>
            </a:pPr>
            <a:r>
              <a:rPr lang="en-US"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Customize </a:t>
            </a:r>
            <a:br>
              <a:rPr lang="hu-HU"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br>
            <a:r>
              <a:rPr lang="en-US"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Code to the National </a:t>
            </a:r>
            <a:br>
              <a:rPr lang="hu-HU"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br>
            <a:r>
              <a:rPr lang="en-US"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Context</a:t>
            </a:r>
          </a:p>
        </p:txBody>
      </p:sp>
      <p:sp>
        <p:nvSpPr>
          <p:cNvPr id="1221" name="Google Shape;1221;p49"/>
          <p:cNvSpPr txBox="1"/>
          <p:nvPr/>
        </p:nvSpPr>
        <p:spPr>
          <a:xfrm>
            <a:off x="684013" y="2433449"/>
            <a:ext cx="545200"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6600"/>
              <a:buFont typeface="Helvetica Neue"/>
              <a:buNone/>
              <a:tabLst/>
              <a:defRPr/>
            </a:pPr>
            <a:r>
              <a:rPr kumimoji="0" lang="en-US" sz="6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3</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27" name="Google Shape;1227;p49"/>
          <p:cNvSpPr/>
          <p:nvPr/>
        </p:nvSpPr>
        <p:spPr>
          <a:xfrm>
            <a:off x="4506110" y="2224902"/>
            <a:ext cx="208547" cy="20854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28" name="Google Shape;1228;p49"/>
          <p:cNvSpPr/>
          <p:nvPr/>
        </p:nvSpPr>
        <p:spPr>
          <a:xfrm>
            <a:off x="4506110" y="2932196"/>
            <a:ext cx="208547" cy="20854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30" name="Google Shape;1230;p49"/>
          <p:cNvSpPr/>
          <p:nvPr/>
        </p:nvSpPr>
        <p:spPr>
          <a:xfrm>
            <a:off x="4714657" y="2049584"/>
            <a:ext cx="4269397"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Recruit initial Signatories </a:t>
            </a:r>
            <a:endParaRPr kumimoji="0" sz="16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31" name="Google Shape;1231;p49"/>
          <p:cNvSpPr/>
          <p:nvPr/>
        </p:nvSpPr>
        <p:spPr>
          <a:xfrm>
            <a:off x="4714657" y="2676226"/>
            <a:ext cx="6465553" cy="7105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Build consensus on key decisions (WMSME definitions, reporting structure)</a:t>
            </a:r>
            <a:endParaRPr kumimoji="0" sz="2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33" name="Google Shape;1233;p49"/>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22</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234" name="Google Shape;1234;p4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35" name="Google Shape;1235;p4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C98540E4-AA51-7171-2C4D-FA6CB5005D2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6A6E1FE8-0E4C-FFE5-E9D5-A18B7175330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1CE7DFA7-B983-4C15-EFF6-52C56A524200}"/>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6FFB98AB-0A45-42D6-F585-485669747D3E}"/>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0435034B-0B20-6899-52FA-D94EA5039AC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7" name="Google Shape;1247;p50"/>
          <p:cNvSpPr/>
          <p:nvPr/>
        </p:nvSpPr>
        <p:spPr>
          <a:xfrm>
            <a:off x="538039" y="1393317"/>
            <a:ext cx="11526578"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Recruit initial Signatories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48" name="Google Shape;1248;p50"/>
          <p:cNvSpPr/>
          <p:nvPr/>
        </p:nvSpPr>
        <p:spPr>
          <a:xfrm>
            <a:off x="2333075" y="2040550"/>
            <a:ext cx="7279863" cy="3091170"/>
          </a:xfrm>
          <a:custGeom>
            <a:avLst/>
            <a:gdLst/>
            <a:ahLst/>
            <a:cxnLst/>
            <a:rect l="l" t="t" r="r" b="b"/>
            <a:pathLst>
              <a:path w="6932530" h="3549761" extrusionOk="0">
                <a:moveTo>
                  <a:pt x="6489294" y="1138030"/>
                </a:moveTo>
                <a:cubicBezTo>
                  <a:pt x="6502629" y="1269475"/>
                  <a:pt x="6616929" y="1366630"/>
                  <a:pt x="6580734" y="1652380"/>
                </a:cubicBezTo>
                <a:cubicBezTo>
                  <a:pt x="6660744" y="1854310"/>
                  <a:pt x="6521679" y="1745726"/>
                  <a:pt x="6512154" y="1926701"/>
                </a:cubicBezTo>
                <a:cubicBezTo>
                  <a:pt x="6569304" y="2056241"/>
                  <a:pt x="6373089" y="1860026"/>
                  <a:pt x="6374994" y="1995281"/>
                </a:cubicBezTo>
                <a:cubicBezTo>
                  <a:pt x="6445479" y="2103866"/>
                  <a:pt x="6323559" y="1147556"/>
                  <a:pt x="6317844" y="1206611"/>
                </a:cubicBezTo>
                <a:cubicBezTo>
                  <a:pt x="6312129" y="1265666"/>
                  <a:pt x="7336547" y="2587952"/>
                  <a:pt x="6752503" y="2703911"/>
                </a:cubicBezTo>
                <a:cubicBezTo>
                  <a:pt x="6168459" y="2819870"/>
                  <a:pt x="2012542" y="3441115"/>
                  <a:pt x="717142" y="3549761"/>
                </a:cubicBezTo>
                <a:cubicBezTo>
                  <a:pt x="-338228" y="3098276"/>
                  <a:pt x="71347" y="1118981"/>
                  <a:pt x="111352" y="612251"/>
                </a:cubicBezTo>
                <a:cubicBezTo>
                  <a:pt x="151357" y="105521"/>
                  <a:pt x="-353934" y="-33541"/>
                  <a:pt x="762862" y="6461"/>
                </a:cubicBezTo>
                <a:cubicBezTo>
                  <a:pt x="1879658" y="46463"/>
                  <a:pt x="5695848" y="629355"/>
                  <a:pt x="6812127" y="852261"/>
                </a:cubicBezTo>
              </a:path>
            </a:pathLst>
          </a:custGeom>
          <a:solidFill>
            <a:srgbClr val="E6E6E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49" name="Google Shape;1249;p50"/>
          <p:cNvCxnSpPr/>
          <p:nvPr/>
        </p:nvCxnSpPr>
        <p:spPr>
          <a:xfrm>
            <a:off x="9439277" y="4360787"/>
            <a:ext cx="0" cy="1255372"/>
          </a:xfrm>
          <a:prstGeom prst="straightConnector1">
            <a:avLst/>
          </a:prstGeom>
          <a:noFill/>
          <a:ln w="9525" cap="flat" cmpd="sng">
            <a:solidFill>
              <a:srgbClr val="64457B"/>
            </a:solidFill>
            <a:prstDash val="solid"/>
            <a:round/>
            <a:headEnd type="none" w="sm" len="sm"/>
            <a:tailEnd type="none" w="sm" len="sm"/>
          </a:ln>
        </p:spPr>
      </p:cxnSp>
      <p:sp>
        <p:nvSpPr>
          <p:cNvPr id="1250" name="Google Shape;1250;p50"/>
          <p:cNvSpPr/>
          <p:nvPr/>
        </p:nvSpPr>
        <p:spPr>
          <a:xfrm rot="5400000">
            <a:off x="9377317" y="5442339"/>
            <a:ext cx="163860" cy="199246"/>
          </a:xfrm>
          <a:prstGeom prst="ellipse">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1" name="Google Shape;1251;p50"/>
          <p:cNvSpPr/>
          <p:nvPr/>
        </p:nvSpPr>
        <p:spPr>
          <a:xfrm rot="5400000" flipH="1">
            <a:off x="8614785" y="3059561"/>
            <a:ext cx="1648983" cy="1102521"/>
          </a:xfrm>
          <a:prstGeom prst="can">
            <a:avLst>
              <a:gd name="adj" fmla="val 25000"/>
            </a:avLst>
          </a:prstGeom>
          <a:solidFill>
            <a:srgbClr val="64457B"/>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2" name="Google Shape;1252;p50"/>
          <p:cNvCxnSpPr/>
          <p:nvPr/>
        </p:nvCxnSpPr>
        <p:spPr>
          <a:xfrm rot="5400000">
            <a:off x="6884578" y="4868820"/>
            <a:ext cx="1418929" cy="0"/>
          </a:xfrm>
          <a:prstGeom prst="straightConnector1">
            <a:avLst/>
          </a:prstGeom>
          <a:noFill/>
          <a:ln w="9525" cap="flat" cmpd="sng">
            <a:solidFill>
              <a:srgbClr val="735167"/>
            </a:solidFill>
            <a:prstDash val="solid"/>
            <a:round/>
            <a:headEnd type="none" w="sm" len="sm"/>
            <a:tailEnd type="none" w="sm" len="sm"/>
          </a:ln>
        </p:spPr>
      </p:cxnSp>
      <p:sp>
        <p:nvSpPr>
          <p:cNvPr id="1253" name="Google Shape;1253;p50"/>
          <p:cNvSpPr/>
          <p:nvPr/>
        </p:nvSpPr>
        <p:spPr>
          <a:xfrm rot="5400000">
            <a:off x="7532083" y="5404465"/>
            <a:ext cx="163860" cy="199246"/>
          </a:xfrm>
          <a:prstGeom prst="ellipse">
            <a:avLst/>
          </a:prstGeom>
          <a:solidFill>
            <a:srgbClr val="7351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4" name="Google Shape;1254;p50"/>
          <p:cNvSpPr/>
          <p:nvPr/>
        </p:nvSpPr>
        <p:spPr>
          <a:xfrm rot="5400000" flipH="1">
            <a:off x="6586332" y="3012146"/>
            <a:ext cx="2015424" cy="1102521"/>
          </a:xfrm>
          <a:prstGeom prst="can">
            <a:avLst>
              <a:gd name="adj" fmla="val 25000"/>
            </a:avLst>
          </a:prstGeom>
          <a:solidFill>
            <a:srgbClr val="735167"/>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5" name="Google Shape;1255;p50"/>
          <p:cNvCxnSpPr/>
          <p:nvPr/>
        </p:nvCxnSpPr>
        <p:spPr>
          <a:xfrm rot="5400000">
            <a:off x="5206740" y="4921606"/>
            <a:ext cx="1418929" cy="0"/>
          </a:xfrm>
          <a:prstGeom prst="straightConnector1">
            <a:avLst/>
          </a:prstGeom>
          <a:noFill/>
          <a:ln w="9525" cap="flat" cmpd="sng">
            <a:solidFill>
              <a:schemeClr val="accent2"/>
            </a:solidFill>
            <a:prstDash val="solid"/>
            <a:round/>
            <a:headEnd type="none" w="sm" len="sm"/>
            <a:tailEnd type="none" w="sm" len="sm"/>
          </a:ln>
        </p:spPr>
      </p:cxnSp>
      <p:sp>
        <p:nvSpPr>
          <p:cNvPr id="1256" name="Google Shape;1256;p50"/>
          <p:cNvSpPr/>
          <p:nvPr/>
        </p:nvSpPr>
        <p:spPr>
          <a:xfrm rot="5400000">
            <a:off x="5854245" y="5446779"/>
            <a:ext cx="163860" cy="19924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7" name="Google Shape;1257;p50"/>
          <p:cNvSpPr/>
          <p:nvPr/>
        </p:nvSpPr>
        <p:spPr>
          <a:xfrm rot="5400000" flipH="1">
            <a:off x="4722729" y="3052583"/>
            <a:ext cx="2386952" cy="1102521"/>
          </a:xfrm>
          <a:prstGeom prst="can">
            <a:avLst>
              <a:gd name="adj" fmla="val 25000"/>
            </a:avLst>
          </a:prstGeom>
          <a:solidFill>
            <a:schemeClr val="accent2"/>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8" name="Google Shape;1258;p50"/>
          <p:cNvCxnSpPr/>
          <p:nvPr/>
        </p:nvCxnSpPr>
        <p:spPr>
          <a:xfrm rot="5400000">
            <a:off x="1743488" y="4818934"/>
            <a:ext cx="1418929" cy="0"/>
          </a:xfrm>
          <a:prstGeom prst="straightConnector1">
            <a:avLst/>
          </a:prstGeom>
          <a:noFill/>
          <a:ln w="9525" cap="flat" cmpd="sng">
            <a:solidFill>
              <a:schemeClr val="accent1"/>
            </a:solidFill>
            <a:prstDash val="solid"/>
            <a:round/>
            <a:headEnd type="none" w="sm" len="sm"/>
            <a:tailEnd type="none" w="sm" len="sm"/>
          </a:ln>
        </p:spPr>
      </p:cxnSp>
      <p:sp>
        <p:nvSpPr>
          <p:cNvPr id="1259" name="Google Shape;1259;p50"/>
          <p:cNvSpPr/>
          <p:nvPr/>
        </p:nvSpPr>
        <p:spPr>
          <a:xfrm rot="5400000">
            <a:off x="2390993" y="5449975"/>
            <a:ext cx="163860" cy="19924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0" name="Google Shape;1260;p50"/>
          <p:cNvSpPr/>
          <p:nvPr/>
        </p:nvSpPr>
        <p:spPr>
          <a:xfrm rot="5400000" flipH="1">
            <a:off x="895579" y="3023087"/>
            <a:ext cx="3114745" cy="1102521"/>
          </a:xfrm>
          <a:prstGeom prst="can">
            <a:avLst>
              <a:gd name="adj" fmla="val 25000"/>
            </a:avLst>
          </a:prstGeom>
          <a:solidFill>
            <a:srgbClr val="AD2D67"/>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61" name="Google Shape;1261;p50"/>
          <p:cNvCxnSpPr/>
          <p:nvPr/>
        </p:nvCxnSpPr>
        <p:spPr>
          <a:xfrm rot="5400000">
            <a:off x="3530358" y="4918660"/>
            <a:ext cx="1418929" cy="0"/>
          </a:xfrm>
          <a:prstGeom prst="straightConnector1">
            <a:avLst/>
          </a:prstGeom>
          <a:noFill/>
          <a:ln w="9525" cap="flat" cmpd="sng">
            <a:solidFill>
              <a:schemeClr val="accent3"/>
            </a:solidFill>
            <a:prstDash val="solid"/>
            <a:round/>
            <a:headEnd type="none" w="sm" len="sm"/>
            <a:tailEnd type="none" w="sm" len="sm"/>
          </a:ln>
        </p:spPr>
      </p:cxnSp>
      <p:sp>
        <p:nvSpPr>
          <p:cNvPr id="1262" name="Google Shape;1262;p50"/>
          <p:cNvSpPr/>
          <p:nvPr/>
        </p:nvSpPr>
        <p:spPr>
          <a:xfrm rot="5400000">
            <a:off x="4177862" y="5454304"/>
            <a:ext cx="163860" cy="1992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3" name="Google Shape;1263;p50"/>
          <p:cNvSpPr/>
          <p:nvPr/>
        </p:nvSpPr>
        <p:spPr>
          <a:xfrm rot="5400000" flipH="1">
            <a:off x="2865670" y="3045545"/>
            <a:ext cx="2748306" cy="1102521"/>
          </a:xfrm>
          <a:prstGeom prst="can">
            <a:avLst>
              <a:gd name="adj" fmla="val 25000"/>
            </a:avLst>
          </a:prstGeom>
          <a:solidFill>
            <a:schemeClr val="accent3"/>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4" name="Google Shape;1264;p50"/>
          <p:cNvSpPr txBox="1"/>
          <p:nvPr/>
        </p:nvSpPr>
        <p:spPr>
          <a:xfrm>
            <a:off x="1747693" y="5659298"/>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Unaware</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5" name="Google Shape;1265;p50"/>
          <p:cNvSpPr txBox="1"/>
          <p:nvPr/>
        </p:nvSpPr>
        <p:spPr>
          <a:xfrm>
            <a:off x="1590633" y="5949812"/>
            <a:ext cx="1840712"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Unaware of the WE Finance Code in general</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66" name="Google Shape;1266;p50"/>
          <p:cNvSpPr txBox="1"/>
          <p:nvPr/>
        </p:nvSpPr>
        <p:spPr>
          <a:xfrm>
            <a:off x="3594473" y="5659298"/>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Aware</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7" name="Google Shape;1267;p50"/>
          <p:cNvSpPr txBox="1"/>
          <p:nvPr/>
        </p:nvSpPr>
        <p:spPr>
          <a:xfrm>
            <a:off x="3187693" y="5924173"/>
            <a:ext cx="2078162"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Aware of the gap &amp;  opportunity globally/ regionally/ within own country</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68" name="Google Shape;1268;p50"/>
          <p:cNvSpPr txBox="1"/>
          <p:nvPr/>
        </p:nvSpPr>
        <p:spPr>
          <a:xfrm>
            <a:off x="5125874" y="5637704"/>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Consider</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9" name="Google Shape;1269;p50"/>
          <p:cNvSpPr txBox="1"/>
          <p:nvPr/>
        </p:nvSpPr>
        <p:spPr>
          <a:xfrm>
            <a:off x="4995848" y="5903074"/>
            <a:ext cx="1840711"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Considering committing to the WE Finance Code but not yet actioned</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0" name="Google Shape;1270;p50"/>
          <p:cNvSpPr txBox="1"/>
          <p:nvPr/>
        </p:nvSpPr>
        <p:spPr>
          <a:xfrm>
            <a:off x="7030713" y="5623769"/>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Action</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71" name="Google Shape;1271;p50"/>
          <p:cNvSpPr txBox="1"/>
          <p:nvPr/>
        </p:nvSpPr>
        <p:spPr>
          <a:xfrm>
            <a:off x="6830358" y="5914940"/>
            <a:ext cx="1840710"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In the process of signing the WE Finance Code in the country </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2" name="Google Shape;1272;p50"/>
          <p:cNvSpPr txBox="1"/>
          <p:nvPr/>
        </p:nvSpPr>
        <p:spPr>
          <a:xfrm>
            <a:off x="8790661" y="5629302"/>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Champion</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73" name="Google Shape;1273;p50"/>
          <p:cNvSpPr txBox="1"/>
          <p:nvPr/>
        </p:nvSpPr>
        <p:spPr>
          <a:xfrm>
            <a:off x="8538718" y="5872105"/>
            <a:ext cx="2040303"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Signed and Became WE Finance Code Champion</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4" name="Google Shape;1274;p5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23</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167ED8FD-2704-B152-E2C5-07BE0CF68A9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DFFEDFE2-5D0D-E075-5BDC-8806A5625CE4}"/>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A235FAB1-9AEC-D8F6-BCFB-051BEB6A599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BB2FB8DA-F48A-58A6-6B5C-184F52543FD2}"/>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08AA0BC2-BE94-81EC-9204-D0A9430ADB71}"/>
              </a:ext>
            </a:extLst>
          </p:cNvPr>
          <p:cNvSpPr>
            <a:spLocks noGrp="1"/>
          </p:cNvSpPr>
          <p:nvPr>
            <p:ph type="ftr" idx="11"/>
          </p:nvPr>
        </p:nvSpPr>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6" name="Google Shape;1286;p51"/>
          <p:cNvSpPr/>
          <p:nvPr/>
        </p:nvSpPr>
        <p:spPr>
          <a:xfrm>
            <a:off x="538039" y="1602088"/>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Build consensus on key decisions: WMSME Definitions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87" name="Google Shape;1287;p51"/>
          <p:cNvSpPr txBox="1"/>
          <p:nvPr/>
        </p:nvSpPr>
        <p:spPr>
          <a:xfrm>
            <a:off x="538038" y="2752308"/>
            <a:ext cx="239654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800"/>
              <a:buFont typeface="Arial"/>
              <a:buNone/>
              <a:tabLst/>
              <a:defRPr/>
            </a:pPr>
            <a:r>
              <a:rPr kumimoji="0" lang="en-US"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Definitions</a:t>
            </a:r>
            <a:endParaRPr kumimoji="0" sz="18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88" name="Google Shape;1288;p51"/>
          <p:cNvSpPr/>
          <p:nvPr/>
        </p:nvSpPr>
        <p:spPr>
          <a:xfrm>
            <a:off x="1985989" y="2636167"/>
            <a:ext cx="383060" cy="1225497"/>
          </a:xfrm>
          <a:prstGeom prst="rightBrace">
            <a:avLst>
              <a:gd name="adj1" fmla="val 8333"/>
              <a:gd name="adj2" fmla="val 50000"/>
            </a:avLst>
          </a:prstGeom>
          <a:noFill/>
          <a:ln w="9525" cap="flat" cmpd="sng">
            <a:solidFill>
              <a:srgbClr val="9A1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1289" name="Google Shape;1289;p51"/>
          <p:cNvSpPr txBox="1"/>
          <p:nvPr/>
        </p:nvSpPr>
        <p:spPr>
          <a:xfrm>
            <a:off x="2369049" y="2570545"/>
            <a:ext cx="4516906"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MSME &amp; Women-Led Enterprise Definitions are flexible allowing FSPs to use local definitions, but must be disclosed and validated during onboarding.</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90" name="Google Shape;1290;p51"/>
          <p:cNvSpPr txBox="1"/>
          <p:nvPr/>
        </p:nvSpPr>
        <p:spPr>
          <a:xfrm>
            <a:off x="8047490" y="2521475"/>
            <a:ext cx="3802886"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MSME &amp; Women-Led Enterprise Definitions: national or international definitions are recommended for harmonization.</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91" name="Google Shape;1291;p51"/>
          <p:cNvSpPr/>
          <p:nvPr/>
        </p:nvSpPr>
        <p:spPr>
          <a:xfrm>
            <a:off x="7096020" y="3075072"/>
            <a:ext cx="345990" cy="347685"/>
          </a:xfrm>
          <a:prstGeom prst="plus">
            <a:avLst>
              <a:gd name="adj" fmla="val 25000"/>
            </a:avLst>
          </a:prstGeom>
          <a:solidFill>
            <a:schemeClr val="accent1"/>
          </a:solidFill>
          <a:ln w="25400" cap="flat" cmpd="sng">
            <a:solidFill>
              <a:srgbClr val="410D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92" name="Google Shape;1292;p5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24</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909A0BF7-CA67-289A-7034-65ED5AA6319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811E7425-16DD-B925-56A0-66DF11949F30}"/>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8FD50EC0-EE18-91CE-E6EA-77EC409814C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96D168F-A532-13C0-D466-32AFEA1B1C2F}"/>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803E72C7-013C-7D04-AE23-921A286BC143}"/>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305" name="Google Shape;1305;p52"/>
          <p:cNvSpPr/>
          <p:nvPr/>
        </p:nvSpPr>
        <p:spPr>
          <a:xfrm>
            <a:off x="538039" y="2579192"/>
            <a:ext cx="3860348" cy="343611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A clear definition of Micro, Small and Medium Enterprise, generally based on employee, asset, equity and/or loan exposure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Informal firms </a:t>
            </a: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and sole proprietors may be included so long as they have identifiable enterprise characteristics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Women-Owned: Majority women-owned or</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Women-Controlled: Effective control of the enterprise by women (relating to women ownership, management and governance)</a:t>
            </a:r>
            <a:endParaRPr kumimoji="0" sz="1600" b="1" i="0" u="none" strike="noStrike" kern="0" cap="none" spc="0" normalizeH="0" baseline="0" noProof="0">
              <a:ln>
                <a:noFill/>
              </a:ln>
              <a:solidFill>
                <a:srgbClr val="595959"/>
              </a:solidFill>
              <a:effectLst/>
              <a:uLnTx/>
              <a:uFillTx/>
              <a:latin typeface="Arial" panose="020B0604020202020204" pitchFamily="34" charset="0"/>
              <a:ea typeface="Helvetica Neue"/>
              <a:cs typeface="Arial" panose="020B0604020202020204" pitchFamily="34" charset="0"/>
              <a:sym typeface="Helvetica Neue"/>
            </a:endParaRPr>
          </a:p>
          <a:p>
            <a:pPr marL="115888"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1" i="0" u="none" strike="noStrike" kern="0" cap="none" spc="0" normalizeH="0" baseline="0" noProof="0">
              <a:ln>
                <a:noFill/>
              </a:ln>
              <a:solidFill>
                <a:srgbClr val="ED7D31"/>
              </a:solidFill>
              <a:effectLst/>
              <a:uLnTx/>
              <a:uFillTx/>
              <a:latin typeface="Arial" panose="020B0604020202020204" pitchFamily="34" charset="0"/>
              <a:ea typeface="Helvetica Neue"/>
              <a:cs typeface="Arial" panose="020B0604020202020204" pitchFamily="34" charset="0"/>
              <a:sym typeface="Helvetica Neue"/>
            </a:endParaRPr>
          </a:p>
          <a:p>
            <a:pPr marL="115888" marR="0" lvl="0" indent="-115888"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06" name="Google Shape;1306;p52"/>
          <p:cNvSpPr/>
          <p:nvPr/>
        </p:nvSpPr>
        <p:spPr>
          <a:xfrm>
            <a:off x="538039" y="2285278"/>
            <a:ext cx="3860348" cy="293914"/>
          </a:xfrm>
          <a:prstGeom prst="rect">
            <a:avLst/>
          </a:prstGeom>
          <a:solidFill>
            <a:srgbClr val="8B356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Minimum Requirements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07" name="Google Shape;1307;p52"/>
          <p:cNvSpPr/>
          <p:nvPr/>
        </p:nvSpPr>
        <p:spPr>
          <a:xfrm>
            <a:off x="4398387" y="2579188"/>
            <a:ext cx="3803407" cy="343611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National or international definitions are recommended for harmonization (e.g., IFC definition)</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National or international definitions are recommended for harmonization (e.g., IFC definition, ISO definition, 2X criteria) </a:t>
            </a:r>
            <a:endParaRPr kumimoji="0" sz="1600" b="0"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342900" marR="0" lvl="0" indent="-22098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08" name="Google Shape;1308;p52"/>
          <p:cNvSpPr/>
          <p:nvPr/>
        </p:nvSpPr>
        <p:spPr>
          <a:xfrm>
            <a:off x="4398387" y="2281094"/>
            <a:ext cx="3803407" cy="298095"/>
          </a:xfrm>
          <a:prstGeom prst="rect">
            <a:avLst/>
          </a:prstGeom>
          <a:solidFill>
            <a:srgbClr val="EC63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Strongly Encouraged</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09" name="Google Shape;1309;p52"/>
          <p:cNvSpPr/>
          <p:nvPr/>
        </p:nvSpPr>
        <p:spPr>
          <a:xfrm>
            <a:off x="8201794" y="2355160"/>
            <a:ext cx="3835702" cy="36601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a:buNone/>
              <a:tabLst/>
              <a:defRPr/>
            </a:pPr>
            <a:endParaRPr kumimoji="0" sz="1600" b="1"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Individual/Households without identifiable enterprise characteristics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Large enterprises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Enterprises predominantly serving or employing women, but not being women-led businesses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22098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10" name="Google Shape;1310;p52"/>
          <p:cNvSpPr/>
          <p:nvPr/>
        </p:nvSpPr>
        <p:spPr>
          <a:xfrm>
            <a:off x="8201794" y="2282873"/>
            <a:ext cx="3835702" cy="29631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Out of Scope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11" name="Google Shape;1311;p52"/>
          <p:cNvSpPr/>
          <p:nvPr/>
        </p:nvSpPr>
        <p:spPr>
          <a:xfrm>
            <a:off x="2239716" y="1967156"/>
            <a:ext cx="8743307" cy="2890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B3562"/>
              </a:buClr>
              <a:buSzPts val="1400"/>
              <a:buFont typeface="Helvetica Neue"/>
              <a:buNone/>
              <a:tabLst/>
              <a:defRPr/>
            </a:pPr>
            <a:r>
              <a:rPr kumimoji="0" lang="en-US" sz="1400" b="1" i="1" u="none" strike="noStrike" kern="0" cap="none" spc="0" normalizeH="0" baseline="0" noProof="0">
                <a:ln>
                  <a:noFill/>
                </a:ln>
                <a:solidFill>
                  <a:srgbClr val="8B3562"/>
                </a:solidFill>
                <a:effectLst/>
                <a:uLnTx/>
                <a:uFillTx/>
                <a:latin typeface="Arial" panose="020B0604020202020204" pitchFamily="34" charset="0"/>
                <a:ea typeface="Helvetica Neue"/>
                <a:cs typeface="Arial" panose="020B0604020202020204" pitchFamily="34" charset="0"/>
                <a:sym typeface="Helvetica Neue"/>
              </a:rPr>
              <a:t>All indicators will be disaggregated by women/non-women led AND SME/Micro</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12" name="Google Shape;1312;p52"/>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25</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DFFA7C4F-F8F9-E017-1280-86E01D21230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52573240-78C6-32D5-CA8F-ABA529EEFE2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D825C9BC-AC06-E432-DB14-48437973D644}"/>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34F2225-37FE-7BC8-2FA3-2B21EA8E9177}"/>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B37DF7BB-5A4F-C9D6-64D4-AFCFC0D3BEB0}"/>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1286;p51">
            <a:extLst>
              <a:ext uri="{FF2B5EF4-FFF2-40B4-BE49-F238E27FC236}">
                <a16:creationId xmlns:a16="http://schemas.microsoft.com/office/drawing/2014/main" id="{00A706E6-4C63-4E5E-901E-98410BA77A44}"/>
              </a:ext>
            </a:extLst>
          </p:cNvPr>
          <p:cNvSpPr/>
          <p:nvPr/>
        </p:nvSpPr>
        <p:spPr>
          <a:xfrm>
            <a:off x="538039" y="1361838"/>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Build consensus on key decisions: WMSME Definitions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pic>
        <p:nvPicPr>
          <p:cNvPr id="1325" name="Google Shape;1325;p53" descr="A chart with text and a diagram&#10;&#10;Description automatically generated with medium confidence"/>
          <p:cNvPicPr preferRelativeResize="0"/>
          <p:nvPr/>
        </p:nvPicPr>
        <p:blipFill rotWithShape="1">
          <a:blip r:embed="rId3">
            <a:alphaModFix/>
          </a:blip>
          <a:srcRect/>
          <a:stretch/>
        </p:blipFill>
        <p:spPr>
          <a:xfrm>
            <a:off x="385010" y="2579775"/>
            <a:ext cx="5565575" cy="3602314"/>
          </a:xfrm>
          <a:prstGeom prst="rect">
            <a:avLst/>
          </a:prstGeom>
          <a:noFill/>
          <a:ln>
            <a:noFill/>
          </a:ln>
        </p:spPr>
      </p:pic>
      <p:pic>
        <p:nvPicPr>
          <p:cNvPr id="1326" name="Google Shape;1326;p53" descr="A graph of a number of people&#10;&#10;Description automatically generated with medium confidence"/>
          <p:cNvPicPr preferRelativeResize="0"/>
          <p:nvPr/>
        </p:nvPicPr>
        <p:blipFill rotWithShape="1">
          <a:blip r:embed="rId4">
            <a:alphaModFix/>
          </a:blip>
          <a:srcRect/>
          <a:stretch/>
        </p:blipFill>
        <p:spPr>
          <a:xfrm>
            <a:off x="5828484" y="2759785"/>
            <a:ext cx="6363516" cy="3557877"/>
          </a:xfrm>
          <a:prstGeom prst="rect">
            <a:avLst/>
          </a:prstGeom>
          <a:noFill/>
          <a:ln>
            <a:noFill/>
          </a:ln>
        </p:spPr>
      </p:pic>
      <p:sp>
        <p:nvSpPr>
          <p:cNvPr id="1327" name="Google Shape;1327;p53"/>
          <p:cNvSpPr/>
          <p:nvPr/>
        </p:nvSpPr>
        <p:spPr>
          <a:xfrm>
            <a:off x="684645" y="5993759"/>
            <a:ext cx="6947255" cy="46166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7F7F7F"/>
              </a:buClr>
              <a:buSzPts val="900"/>
              <a:buFont typeface="Arial"/>
              <a:buNone/>
              <a:tabLst/>
              <a:defRPr/>
            </a:pPr>
            <a:r>
              <a:rPr kumimoji="0" lang="en-US" sz="900" b="0" i="0" u="none" strike="noStrike" kern="0" cap="none" spc="0" normalizeH="0" baseline="0" noProof="0">
                <a:ln>
                  <a:noFill/>
                </a:ln>
                <a:solidFill>
                  <a:srgbClr val="7F7F7F"/>
                </a:solidFill>
                <a:effectLst/>
                <a:uLnTx/>
                <a:uFillTx/>
                <a:latin typeface="Arial" panose="020B0604020202020204" pitchFamily="34" charset="0"/>
                <a:ea typeface="Arial"/>
                <a:cs typeface="Arial" panose="020B0604020202020204" pitchFamily="34" charset="0"/>
                <a:sym typeface="Arial"/>
              </a:rPr>
              <a:t>1. Financial Alliance for Women - MEASURING THE VALUE OF THE FEMALE ECONOMY – 2023 Edition </a:t>
            </a:r>
            <a:endParaRPr kumimoji="0" sz="900" b="0" i="0" u="none" strike="noStrike" kern="0" cap="none" spc="0" normalizeH="0" baseline="0" noProof="0">
              <a:ln>
                <a:noFill/>
              </a:ln>
              <a:solidFill>
                <a:srgbClr val="7F7F7F"/>
              </a:solidFill>
              <a:effectLst/>
              <a:uLnTx/>
              <a:uFillTx/>
              <a:latin typeface="Arial" panose="020B0604020202020204" pitchFamily="34" charset="0"/>
              <a:ea typeface="Arial"/>
              <a:cs typeface="Arial" panose="020B0604020202020204" pitchFamily="34" charset="0"/>
              <a:sym typeface="Arial"/>
            </a:endParaRPr>
          </a:p>
        </p:txBody>
      </p:sp>
      <p:sp>
        <p:nvSpPr>
          <p:cNvPr id="1328" name="Google Shape;1328;p53"/>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26</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9261659F-3492-FD49-B86D-A7782EF7CEE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C6ECE32-BD03-8CE0-D629-D2776AF89A1C}"/>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C3EFE44-ECD7-3798-7CE1-D1EABEA4FBFA}"/>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2BD77E69-C921-19C3-1E00-EF95FB298B5A}"/>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22F9EC87-8021-D483-0146-D69F2EFA5B0B}"/>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1286;p51">
            <a:extLst>
              <a:ext uri="{FF2B5EF4-FFF2-40B4-BE49-F238E27FC236}">
                <a16:creationId xmlns:a16="http://schemas.microsoft.com/office/drawing/2014/main" id="{2B74948D-3948-E9AB-B3A1-C33CA411A53E}"/>
              </a:ext>
            </a:extLst>
          </p:cNvPr>
          <p:cNvSpPr/>
          <p:nvPr/>
        </p:nvSpPr>
        <p:spPr>
          <a:xfrm>
            <a:off x="538039" y="1602088"/>
            <a:ext cx="10997486" cy="458361"/>
          </a:xfrm>
          <a:prstGeom prst="rect">
            <a:avLst/>
          </a:prstGeom>
          <a:noFill/>
          <a:ln>
            <a:noFill/>
          </a:ln>
        </p:spPr>
        <p:txBody>
          <a:bodyPr spcFirstLastPara="1" wrap="square" lIns="91425" tIns="45700" rIns="91425" bIns="45700" anchor="t" anchorCtr="0">
            <a:noAutofit/>
          </a:bodyPr>
          <a:lstStyle/>
          <a:p>
            <a:pPr>
              <a:buClr>
                <a:srgbClr val="000000"/>
              </a:buClr>
              <a:buSzPts val="2400"/>
              <a:defRPr/>
            </a:pPr>
            <a:r>
              <a:rPr kumimoji="0" lang="en-US" sz="2400" b="1" i="0" u="none" strike="noStrike" kern="0" cap="none" spc="0" normalizeH="0" baseline="0" noProof="0" dirty="0">
                <a:ln>
                  <a:noFill/>
                </a:ln>
                <a:solidFill>
                  <a:srgbClr val="9B1F68"/>
                </a:solidFill>
                <a:effectLst/>
                <a:uLnTx/>
                <a:uFillTx/>
                <a:latin typeface="Arial"/>
                <a:ea typeface="Arial"/>
                <a:cs typeface="Arial"/>
                <a:sym typeface="Arial"/>
              </a:rPr>
              <a:t>Build consensus on key decisions: WMSME Definitions</a:t>
            </a:r>
            <a:r>
              <a:rPr lang="en-US" sz="2400" b="1" kern="0" dirty="0">
                <a:solidFill>
                  <a:srgbClr val="9B1F68"/>
                </a:solidFill>
                <a:latin typeface="Arial"/>
                <a:ea typeface="Arial"/>
                <a:cs typeface="Arial"/>
                <a:sym typeface="Arial"/>
              </a:rPr>
              <a:t> Examples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55"/>
          <p:cNvSpPr/>
          <p:nvPr/>
        </p:nvSpPr>
        <p:spPr>
          <a:xfrm>
            <a:off x="385010" y="3289010"/>
            <a:ext cx="3835702" cy="2909845"/>
          </a:xfrm>
          <a:prstGeom prst="rect">
            <a:avLst/>
          </a:prstGeom>
          <a:noFill/>
          <a:ln>
            <a:noFill/>
          </a:ln>
        </p:spPr>
        <p:txBody>
          <a:bodyPr spcFirstLastPara="1" wrap="square" lIns="91425" tIns="45700" rIns="91425" bIns="45700" anchor="t" anchorCtr="0">
            <a:noAutofit/>
          </a:bodyPr>
          <a:lstStyle/>
          <a:p>
            <a:pPr marL="168275" marR="0" lvl="0" indent="-168275" algn="l" defTabSz="914400" rtl="0" eaLnBrk="1" fontAlgn="auto" latinLnBrk="0" hangingPunct="1">
              <a:lnSpc>
                <a:spcPct val="100000"/>
              </a:lnSpc>
              <a:spcBef>
                <a:spcPts val="0"/>
              </a:spcBef>
              <a:spcAft>
                <a:spcPts val="0"/>
              </a:spcAft>
              <a:buClr>
                <a:srgbClr val="8B3562"/>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customers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8B3562"/>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outstanding loans (# &amp;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8B3562"/>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loan applications and approvals (# &amp;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8B3562"/>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NPLs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8B3562"/>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deposits ($) &amp; depositors (#) – </a:t>
            </a:r>
            <a:r>
              <a:rPr kumimoji="0" lang="en-US" sz="1600" b="0"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waived if the FSP doesn’t accept deposits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48" name="Google Shape;1348;p55"/>
          <p:cNvSpPr/>
          <p:nvPr/>
        </p:nvSpPr>
        <p:spPr>
          <a:xfrm>
            <a:off x="4210726" y="3289011"/>
            <a:ext cx="3835702" cy="3456131"/>
          </a:xfrm>
          <a:prstGeom prst="rect">
            <a:avLst/>
          </a:prstGeom>
          <a:noFill/>
          <a:ln>
            <a:noFill/>
          </a:ln>
        </p:spPr>
        <p:txBody>
          <a:bodyPr spcFirstLastPara="1" wrap="square" lIns="91425" tIns="45700" rIns="91425" bIns="45700" anchor="t" anchorCtr="0">
            <a:noAutofit/>
          </a:bodyPr>
          <a:lstStyle/>
          <a:p>
            <a:pPr marL="168275" marR="0" lvl="0" indent="-168275" algn="l" defTabSz="914400" rtl="0" eaLnBrk="1" fontAlgn="auto" latinLnBrk="0" hangingPunct="1">
              <a:lnSpc>
                <a:spcPct val="100000"/>
              </a:lnSpc>
              <a:spcBef>
                <a:spcPts val="0"/>
              </a:spcBef>
              <a:spcAft>
                <a:spcPts val="0"/>
              </a:spcAft>
              <a:buClr>
                <a:srgbClr val="EC6359"/>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new disbursed loans (# &amp;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EC6359"/>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collateralized loans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EC6359"/>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short-term loans (# &amp; $)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68275" marR="0" lvl="0" indent="-168275" algn="l" defTabSz="914400" rtl="0" eaLnBrk="1" fontAlgn="auto" latinLnBrk="0" hangingPunct="1">
              <a:lnSpc>
                <a:spcPct val="100000"/>
              </a:lnSpc>
              <a:spcBef>
                <a:spcPts val="0"/>
              </a:spcBef>
              <a:spcAft>
                <a:spcPts val="0"/>
              </a:spcAft>
              <a:buClr>
                <a:srgbClr val="EC6359"/>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MSME business financial products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49" name="Google Shape;1349;p55"/>
          <p:cNvSpPr/>
          <p:nvPr/>
        </p:nvSpPr>
        <p:spPr>
          <a:xfrm>
            <a:off x="8036442" y="3289003"/>
            <a:ext cx="3835702" cy="33269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Proxy indicators to identify women-led businesses using retail products for commercial purposes to convert them to business clients (e.g., consumer loans, housing finance)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50" name="Google Shape;1350;p55"/>
          <p:cNvSpPr/>
          <p:nvPr/>
        </p:nvSpPr>
        <p:spPr>
          <a:xfrm>
            <a:off x="385010" y="2896963"/>
            <a:ext cx="3860348" cy="293914"/>
          </a:xfrm>
          <a:prstGeom prst="rect">
            <a:avLst/>
          </a:prstGeom>
          <a:solidFill>
            <a:srgbClr val="8B356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dirty="0">
                <a:ln>
                  <a:noFill/>
                </a:ln>
                <a:solidFill>
                  <a:srgbClr val="FFFFFF"/>
                </a:solidFill>
                <a:effectLst/>
                <a:uLnTx/>
                <a:uFillTx/>
                <a:latin typeface="Arial"/>
                <a:ea typeface="Helvetica Neue"/>
                <a:cs typeface="Arial"/>
                <a:sym typeface="Helvetica Neue"/>
              </a:rPr>
              <a:t>Minimum Requirements</a:t>
            </a:r>
          </a:p>
        </p:txBody>
      </p:sp>
      <p:sp>
        <p:nvSpPr>
          <p:cNvPr id="1351" name="Google Shape;1351;p55"/>
          <p:cNvSpPr/>
          <p:nvPr/>
        </p:nvSpPr>
        <p:spPr>
          <a:xfrm>
            <a:off x="4245358" y="2892779"/>
            <a:ext cx="3803407" cy="298095"/>
          </a:xfrm>
          <a:prstGeom prst="rect">
            <a:avLst/>
          </a:prstGeom>
          <a:solidFill>
            <a:srgbClr val="EC63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Strongly Encouraged</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52" name="Google Shape;1352;p55"/>
          <p:cNvSpPr/>
          <p:nvPr/>
        </p:nvSpPr>
        <p:spPr>
          <a:xfrm>
            <a:off x="8048765" y="2894558"/>
            <a:ext cx="3835702" cy="29631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Out of Scope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53" name="Google Shape;1353;p55"/>
          <p:cNvSpPr/>
          <p:nvPr/>
        </p:nvSpPr>
        <p:spPr>
          <a:xfrm>
            <a:off x="2086687" y="2534672"/>
            <a:ext cx="8743307" cy="2890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B3562"/>
              </a:buClr>
              <a:buSzPts val="1400"/>
              <a:buFont typeface="Helvetica Neue"/>
              <a:buNone/>
              <a:tabLst/>
              <a:defRPr/>
            </a:pPr>
            <a:r>
              <a:rPr kumimoji="0" lang="en-US" sz="1400" b="1" i="1" u="none" strike="noStrike" kern="0" cap="none" spc="0" normalizeH="0" baseline="0" noProof="0">
                <a:ln>
                  <a:noFill/>
                </a:ln>
                <a:solidFill>
                  <a:srgbClr val="8B3562"/>
                </a:solidFill>
                <a:effectLst/>
                <a:uLnTx/>
                <a:uFillTx/>
                <a:latin typeface="Arial" panose="020B0604020202020204" pitchFamily="34" charset="0"/>
                <a:ea typeface="Helvetica Neue"/>
                <a:cs typeface="Arial" panose="020B0604020202020204" pitchFamily="34" charset="0"/>
                <a:sym typeface="Helvetica Neue"/>
              </a:rPr>
              <a:t>All indicators will be disaggregated by women/non-women led AND SME/Micro</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62" name="Google Shape;1362;p5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27</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07E087D2-20CA-CC52-FABC-98362744B4B6}"/>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898FBDF4-F474-D671-7372-9B33D3BF98DD}"/>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19F25988-9241-6852-273D-B296F279073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79109241-16D1-4B25-7187-F981F646A8F9}"/>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3605D401-380F-B7B5-94D7-26F48246B0D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1286;p51">
            <a:extLst>
              <a:ext uri="{FF2B5EF4-FFF2-40B4-BE49-F238E27FC236}">
                <a16:creationId xmlns:a16="http://schemas.microsoft.com/office/drawing/2014/main" id="{1E99F1A0-2772-15A2-E3EA-CBC6144957AC}"/>
              </a:ext>
            </a:extLst>
          </p:cNvPr>
          <p:cNvSpPr/>
          <p:nvPr/>
        </p:nvSpPr>
        <p:spPr>
          <a:xfrm>
            <a:off x="531355" y="1261193"/>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Build consensus on key decisions: Indicators</a:t>
            </a:r>
          </a:p>
          <a:p>
            <a:pPr>
              <a:buSzPts val="2400"/>
              <a:defRPr/>
            </a:pPr>
            <a:endParaRPr lang="en-US" sz="2400" b="1" kern="0" dirty="0">
              <a:solidFill>
                <a:srgbClr val="9B1F68"/>
              </a:solidFil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cxnSp>
        <p:nvCxnSpPr>
          <p:cNvPr id="1384" name="Google Shape;1384;p57"/>
          <p:cNvCxnSpPr/>
          <p:nvPr/>
        </p:nvCxnSpPr>
        <p:spPr>
          <a:xfrm>
            <a:off x="2770134" y="2324200"/>
            <a:ext cx="1800000" cy="0"/>
          </a:xfrm>
          <a:prstGeom prst="straightConnector1">
            <a:avLst/>
          </a:prstGeom>
          <a:noFill/>
          <a:ln w="9525" cap="flat" cmpd="sng">
            <a:solidFill>
              <a:srgbClr val="AD2D67"/>
            </a:solidFill>
            <a:prstDash val="solid"/>
            <a:round/>
            <a:headEnd type="none" w="sm" len="sm"/>
            <a:tailEnd type="none" w="sm" len="sm"/>
          </a:ln>
        </p:spPr>
      </p:cxnSp>
      <p:cxnSp>
        <p:nvCxnSpPr>
          <p:cNvPr id="1385" name="Google Shape;1385;p57"/>
          <p:cNvCxnSpPr/>
          <p:nvPr/>
        </p:nvCxnSpPr>
        <p:spPr>
          <a:xfrm>
            <a:off x="2833085" y="3031494"/>
            <a:ext cx="1800000" cy="0"/>
          </a:xfrm>
          <a:prstGeom prst="straightConnector1">
            <a:avLst/>
          </a:prstGeom>
          <a:noFill/>
          <a:ln w="9525" cap="flat" cmpd="sng">
            <a:solidFill>
              <a:srgbClr val="AD2D67"/>
            </a:solidFill>
            <a:prstDash val="solid"/>
            <a:round/>
            <a:headEnd type="none" w="sm" len="sm"/>
            <a:tailEnd type="none" w="sm" len="sm"/>
          </a:ln>
        </p:spPr>
      </p:cxnSp>
      <p:cxnSp>
        <p:nvCxnSpPr>
          <p:cNvPr id="1386" name="Google Shape;1386;p57"/>
          <p:cNvCxnSpPr/>
          <p:nvPr/>
        </p:nvCxnSpPr>
        <p:spPr>
          <a:xfrm>
            <a:off x="2844944" y="3897679"/>
            <a:ext cx="1800000" cy="0"/>
          </a:xfrm>
          <a:prstGeom prst="straightConnector1">
            <a:avLst/>
          </a:prstGeom>
          <a:noFill/>
          <a:ln w="9525" cap="flat" cmpd="sng">
            <a:solidFill>
              <a:srgbClr val="AD2D67"/>
            </a:solidFill>
            <a:prstDash val="solid"/>
            <a:round/>
            <a:headEnd type="none" w="sm" len="sm"/>
            <a:tailEnd type="none" w="sm" len="sm"/>
          </a:ln>
        </p:spPr>
      </p:cxnSp>
      <p:sp>
        <p:nvSpPr>
          <p:cNvPr id="1387" name="Google Shape;1387;p57"/>
          <p:cNvSpPr/>
          <p:nvPr/>
        </p:nvSpPr>
        <p:spPr>
          <a:xfrm>
            <a:off x="582303" y="1876023"/>
            <a:ext cx="2680460" cy="2310942"/>
          </a:xfrm>
          <a:prstGeom prst="hexagon">
            <a:avLst>
              <a:gd name="adj" fmla="val 25000"/>
              <a:gd name="vf" fmla="val 115470"/>
            </a:avLst>
          </a:prstGeom>
          <a:solidFill>
            <a:srgbClr val="AD2D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88" name="Google Shape;1388;p57"/>
          <p:cNvSpPr txBox="1"/>
          <p:nvPr/>
        </p:nvSpPr>
        <p:spPr>
          <a:xfrm>
            <a:off x="1306922" y="2642505"/>
            <a:ext cx="1877769"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Helvetica Neue"/>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Launch the Code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89" name="Google Shape;1389;p57"/>
          <p:cNvSpPr txBox="1"/>
          <p:nvPr/>
        </p:nvSpPr>
        <p:spPr>
          <a:xfrm>
            <a:off x="684013" y="2433449"/>
            <a:ext cx="545200"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6600"/>
              <a:buFont typeface="Helvetica Neue"/>
              <a:buNone/>
              <a:tabLst/>
              <a:defRPr/>
            </a:pPr>
            <a:r>
              <a:rPr kumimoji="0" lang="en-US" sz="6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4</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95" name="Google Shape;1395;p57"/>
          <p:cNvSpPr/>
          <p:nvPr/>
        </p:nvSpPr>
        <p:spPr>
          <a:xfrm>
            <a:off x="4506110" y="2224902"/>
            <a:ext cx="208547" cy="208547"/>
          </a:xfrm>
          <a:prstGeom prst="ellipse">
            <a:avLst/>
          </a:prstGeom>
          <a:solidFill>
            <a:srgbClr val="AD2D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396" name="Google Shape;1396;p57"/>
          <p:cNvSpPr/>
          <p:nvPr/>
        </p:nvSpPr>
        <p:spPr>
          <a:xfrm>
            <a:off x="4506110" y="2932196"/>
            <a:ext cx="208547" cy="208547"/>
          </a:xfrm>
          <a:prstGeom prst="ellipse">
            <a:avLst/>
          </a:prstGeom>
          <a:solidFill>
            <a:srgbClr val="AD2D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397" name="Google Shape;1397;p57"/>
          <p:cNvSpPr/>
          <p:nvPr/>
        </p:nvSpPr>
        <p:spPr>
          <a:xfrm>
            <a:off x="4506110" y="3798381"/>
            <a:ext cx="208547" cy="208547"/>
          </a:xfrm>
          <a:prstGeom prst="ellipse">
            <a:avLst/>
          </a:prstGeom>
          <a:solidFill>
            <a:srgbClr val="AD2D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398" name="Google Shape;1398;p57"/>
          <p:cNvSpPr/>
          <p:nvPr/>
        </p:nvSpPr>
        <p:spPr>
          <a:xfrm>
            <a:off x="4838323" y="2095019"/>
            <a:ext cx="4269397"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Create Awareness &amp; Excitement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99" name="Google Shape;1399;p57"/>
          <p:cNvSpPr/>
          <p:nvPr/>
        </p:nvSpPr>
        <p:spPr>
          <a:xfrm>
            <a:off x="4838323" y="2830910"/>
            <a:ext cx="6465553" cy="7105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9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Onboard Signatories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00" name="Google Shape;1400;p57"/>
          <p:cNvSpPr txBox="1"/>
          <p:nvPr/>
        </p:nvSpPr>
        <p:spPr>
          <a:xfrm>
            <a:off x="4864599" y="3641883"/>
            <a:ext cx="6093372" cy="4462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Launch Code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01" name="Google Shape;1401;p5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28</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402" name="Google Shape;1402;p5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403" name="Google Shape;1403;p5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8946D9F2-779D-3F2D-6D73-3C458773819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DFE83CC1-0022-1D62-509D-C5C7C6DCED56}"/>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AE4E7A95-2327-84A3-0459-A1EF802F79D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58B7F819-C689-FAE7-B1F9-E66C6A2A5612}"/>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CD927E83-64DB-F217-EFB1-B3104DAD5702}"/>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15" name="Google Shape;1415;p58"/>
          <p:cNvSpPr/>
          <p:nvPr/>
        </p:nvSpPr>
        <p:spPr>
          <a:xfrm>
            <a:off x="731474" y="1637080"/>
            <a:ext cx="10804051"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Create Awareness &amp; Excitement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416" name="Google Shape;1416;p58"/>
          <p:cNvSpPr txBox="1"/>
          <p:nvPr/>
        </p:nvSpPr>
        <p:spPr>
          <a:xfrm>
            <a:off x="5960267" y="2573633"/>
            <a:ext cx="5690778" cy="3447098"/>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3F3F3F"/>
              </a:buClr>
              <a:buSzPts val="1400"/>
              <a:buFont typeface="Noto Sans Symbols"/>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Ongoing Stakeholder Consultations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200"/>
              </a:spcBef>
              <a:spcAft>
                <a:spcPts val="0"/>
              </a:spcAft>
              <a:buClr>
                <a:srgbClr val="3F3F3F"/>
              </a:buClr>
              <a:buSzPts val="1400"/>
              <a:buFont typeface="Arial"/>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Make the case for the Code:</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size the market opportunity and potential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200"/>
              </a:spcBef>
              <a:spcAft>
                <a:spcPts val="0"/>
              </a:spcAft>
              <a:buClr>
                <a:srgbClr val="3F3F3F"/>
              </a:buClr>
              <a:buSzPts val="1400"/>
              <a:buFont typeface="Arial"/>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Supporters: </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Highlight the individual Champions and the National Coalition sponsoring the Country Code and the Code’s global network</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200"/>
              </a:spcBef>
              <a:spcAft>
                <a:spcPts val="0"/>
              </a:spcAft>
              <a:buClr>
                <a:srgbClr val="3F3F3F"/>
              </a:buClr>
              <a:buSzPts val="1400"/>
              <a:buFont typeface="Arial"/>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Impact:</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Introduce the theory of change and how the Code contributes to national goals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200"/>
              </a:spcBef>
              <a:spcAft>
                <a:spcPts val="0"/>
              </a:spcAft>
              <a:buClr>
                <a:srgbClr val="3F3F3F"/>
              </a:buClr>
              <a:buSzPts val="1400"/>
              <a:buFont typeface="Arial"/>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Commitments and benefits: </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Communicate the</a:t>
            </a: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Country</a:t>
            </a: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Code’s requirements for Signatories and benefits available to them</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200"/>
              </a:spcBef>
              <a:spcAft>
                <a:spcPts val="0"/>
              </a:spcAft>
              <a:buClr>
                <a:srgbClr val="3F3F3F"/>
              </a:buClr>
              <a:buSzPts val="1400"/>
              <a:buFont typeface="Arial"/>
              <a:buChar char="•"/>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Feedback: </a:t>
            </a: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Get feedback on the emerging program design, indicators and implementation, including challenges and concerns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17" name="Google Shape;1417;p58"/>
          <p:cNvSpPr txBox="1"/>
          <p:nvPr/>
        </p:nvSpPr>
        <p:spPr>
          <a:xfrm>
            <a:off x="789483" y="2593891"/>
            <a:ext cx="5170784" cy="32624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Activities to Raise Awareness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Country Champion Outreach to Peers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Set national targets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Draw in technical and financial resources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Create working groups for peer learning</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Showcase National Champions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Showcase leaders and good practices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News/newsletters/Social Media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1200"/>
              </a:spcBef>
              <a:spcAft>
                <a:spcPts val="0"/>
              </a:spcAft>
              <a:buClr>
                <a:srgbClr val="3F3F3F"/>
              </a:buClr>
              <a:buSzPts val="1400"/>
              <a:buFont typeface="Noto Sans Symbols"/>
              <a:buChar char="❑"/>
              <a:tabLst/>
              <a:defRPr/>
            </a:pPr>
            <a:r>
              <a:rPr kumimoji="0" lang="en-US" sz="14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Branding with WE Finance Code Logo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18" name="Google Shape;1418;p5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29</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47AB2877-8165-7C16-6612-301B0C7090E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AF616CEB-2F12-9952-D93A-55A762F9CA09}"/>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4C92B7C0-AEC2-F5CF-5948-D5180429EBA5}"/>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A4A58CEE-8881-D0AF-5763-86A45E69C168}"/>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8900295C-B32C-FDC5-C2FD-4BF6CDB9EC5A}"/>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ext Placeholder 1">
            <a:extLst>
              <a:ext uri="{FF2B5EF4-FFF2-40B4-BE49-F238E27FC236}">
                <a16:creationId xmlns:a16="http://schemas.microsoft.com/office/drawing/2014/main" id="{24EA2679-BB89-E7E3-62B3-183176125AD6}"/>
              </a:ext>
            </a:extLst>
          </p:cNvPr>
          <p:cNvSpPr>
            <a:spLocks noGrp="1"/>
          </p:cNvSpPr>
          <p:nvPr>
            <p:ph type="body" idx="1"/>
          </p:nvPr>
        </p:nvSpPr>
        <p:spPr>
          <a:xfrm>
            <a:off x="2545976" y="2727042"/>
            <a:ext cx="9201644" cy="2791884"/>
          </a:xfrm>
        </p:spPr>
        <p:txBody>
          <a:bodyPr/>
          <a:lstStyle/>
          <a:p>
            <a:pPr marL="177800" indent="0"/>
            <a:r>
              <a:rPr lang="en-US" sz="4800" b="1" i="0" u="none" strike="noStrike" cap="none" dirty="0">
                <a:solidFill>
                  <a:schemeClr val="bg1"/>
                </a:solidFill>
                <a:latin typeface="Arial" panose="020B0604020202020204" pitchFamily="34" charset="0"/>
                <a:ea typeface="Arial Black"/>
                <a:cs typeface="Arial" panose="020B0604020202020204" pitchFamily="34" charset="0"/>
                <a:sym typeface="Arial Black"/>
              </a:rPr>
              <a:t>Understanding the Key steps of Code Implementation</a:t>
            </a:r>
          </a:p>
          <a:p>
            <a:pPr marL="177800" indent="0"/>
            <a:endParaRPr lang="en-P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9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30" name="Google Shape;1430;p59"/>
          <p:cNvSpPr/>
          <p:nvPr/>
        </p:nvSpPr>
        <p:spPr>
          <a:xfrm>
            <a:off x="684645" y="1637081"/>
            <a:ext cx="10850880" cy="4417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Onboarding Signatories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1431" name="Google Shape;1431;p59"/>
          <p:cNvGrpSpPr/>
          <p:nvPr/>
        </p:nvGrpSpPr>
        <p:grpSpPr>
          <a:xfrm>
            <a:off x="688262" y="2654855"/>
            <a:ext cx="10577481" cy="3728765"/>
            <a:chOff x="3617" y="0"/>
            <a:chExt cx="10577481" cy="3728765"/>
          </a:xfrm>
        </p:grpSpPr>
        <p:sp>
          <p:nvSpPr>
            <p:cNvPr id="1432" name="Google Shape;1432;p59"/>
            <p:cNvSpPr/>
            <p:nvPr/>
          </p:nvSpPr>
          <p:spPr>
            <a:xfrm>
              <a:off x="793853" y="0"/>
              <a:ext cx="8997009" cy="3728765"/>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3" name="Google Shape;1433;p59"/>
            <p:cNvSpPr/>
            <p:nvPr/>
          </p:nvSpPr>
          <p:spPr>
            <a:xfrm>
              <a:off x="361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4" name="Google Shape;1434;p59"/>
            <p:cNvSpPr txBox="1"/>
            <p:nvPr/>
          </p:nvSpPr>
          <p:spPr>
            <a:xfrm>
              <a:off x="7642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submits commitment, including checklist of potential actions </a:t>
              </a:r>
              <a:endParaRPr kumimoji="0"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435" name="Google Shape;1435;p59"/>
            <p:cNvSpPr/>
            <p:nvPr/>
          </p:nvSpPr>
          <p:spPr>
            <a:xfrm>
              <a:off x="274592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6" name="Google Shape;1436;p59"/>
            <p:cNvSpPr txBox="1"/>
            <p:nvPr/>
          </p:nvSpPr>
          <p:spPr>
            <a:xfrm>
              <a:off x="281873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completes onboarding form within 1-2 months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7" name="Google Shape;1437;p59"/>
            <p:cNvSpPr/>
            <p:nvPr/>
          </p:nvSpPr>
          <p:spPr>
            <a:xfrm>
              <a:off x="548823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8" name="Google Shape;1438;p59"/>
            <p:cNvSpPr txBox="1"/>
            <p:nvPr/>
          </p:nvSpPr>
          <p:spPr>
            <a:xfrm>
              <a:off x="556104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Coordinator</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validates that submission meets minimum criteria and includes Signatory in public list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9" name="Google Shape;1439;p59"/>
            <p:cNvSpPr/>
            <p:nvPr/>
          </p:nvSpPr>
          <p:spPr>
            <a:xfrm>
              <a:off x="8230547" y="1118629"/>
              <a:ext cx="2350551" cy="1491506"/>
            </a:xfrm>
            <a:prstGeom prst="roundRect">
              <a:avLst>
                <a:gd name="adj" fmla="val 16667"/>
              </a:avLst>
            </a:prstGeom>
            <a:solidFill>
              <a:schemeClr val="accent2"/>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40" name="Google Shape;1440;p59"/>
            <p:cNvSpPr txBox="1"/>
            <p:nvPr/>
          </p:nvSpPr>
          <p:spPr>
            <a:xfrm>
              <a:off x="830335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provides first year of data one year from signature</a:t>
              </a:r>
              <a:endParaRPr kumimoji="0"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grpSp>
      <p:sp>
        <p:nvSpPr>
          <p:cNvPr id="1441" name="Google Shape;1441;p59"/>
          <p:cNvSpPr txBox="1"/>
          <p:nvPr/>
        </p:nvSpPr>
        <p:spPr>
          <a:xfrm>
            <a:off x="684645" y="2701453"/>
            <a:ext cx="8049908"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An efficient digital process should be established by the Coordinator to onboard as many signatories as possible, and to track the commitments they have made over time.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442" name="Google Shape;1442;p59"/>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30</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7D6BB503-5FA2-1379-51BD-08FBB868D4D6}"/>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F603EBE5-0DA5-4114-3B0A-5F623BB6BE61}"/>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6DC0B5CC-F93D-8104-795A-E3108EB0C06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7AFC45B-6CD6-C34E-3B5D-CA7887EA665D}"/>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6104C719-B790-A8F2-3DFF-4FCAF97DC106}"/>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54" name="Google Shape;1454;p60"/>
          <p:cNvSpPr/>
          <p:nvPr/>
        </p:nvSpPr>
        <p:spPr>
          <a:xfrm>
            <a:off x="538038" y="1650440"/>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Launch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55" name="Google Shape;1455;p60"/>
          <p:cNvSpPr txBox="1"/>
          <p:nvPr/>
        </p:nvSpPr>
        <p:spPr>
          <a:xfrm>
            <a:off x="538038" y="2987934"/>
            <a:ext cx="3687961" cy="255454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AD2D67"/>
                </a:solidFill>
                <a:effectLst/>
                <a:uLnTx/>
                <a:uFillTx/>
                <a:latin typeface="Arial" panose="020B0604020202020204" pitchFamily="34" charset="0"/>
                <a:ea typeface="Arial"/>
                <a:cs typeface="Arial" panose="020B0604020202020204" pitchFamily="34" charset="0"/>
                <a:sym typeface="Arial"/>
              </a:rPr>
              <a:t>A Launch Event can bring together the financial sector ecosystem to talk about the need for leadership, data and action to support women entrepreneurs, and encourage entities to sign onto the Code.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AD2D67"/>
              </a:solidFill>
              <a:effectLst/>
              <a:uLnTx/>
              <a:uFillTx/>
              <a:latin typeface="Arial" panose="020B0604020202020204" pitchFamily="34" charset="0"/>
              <a:ea typeface="Arial"/>
              <a:cs typeface="Arial" panose="020B0604020202020204" pitchFamily="34" charset="0"/>
              <a:sym typeface="Arial"/>
            </a:endParaRPr>
          </a:p>
        </p:txBody>
      </p:sp>
      <p:sp>
        <p:nvSpPr>
          <p:cNvPr id="1457" name="Google Shape;1457;p6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31</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2" name="Google Shape;473;p18">
            <a:extLst>
              <a:ext uri="{FF2B5EF4-FFF2-40B4-BE49-F238E27FC236}">
                <a16:creationId xmlns:a16="http://schemas.microsoft.com/office/drawing/2014/main" id="{669F275B-2D32-A33F-04B9-AEF4F89D86E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FBD46AE-268B-13C7-A691-E852556B767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D23F561-585C-74A0-F098-DB4E8A0F74A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8FEFA995-D08C-53B7-BD88-C33A00A26F0A}"/>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F0285FB5-8371-610B-808B-BB08544A22D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6BAA595-CE0F-C1DD-C2BD-020B3299C64D}"/>
              </a:ext>
            </a:extLst>
          </p:cNvPr>
          <p:cNvPicPr>
            <a:picLocks noChangeAspect="1"/>
          </p:cNvPicPr>
          <p:nvPr/>
        </p:nvPicPr>
        <p:blipFill>
          <a:blip r:embed="rId3"/>
          <a:stretch>
            <a:fillRect/>
          </a:stretch>
        </p:blipFill>
        <p:spPr>
          <a:xfrm>
            <a:off x="4225999" y="1582211"/>
            <a:ext cx="7772400" cy="43636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61"/>
          <p:cNvSpPr/>
          <p:nvPr/>
        </p:nvSpPr>
        <p:spPr>
          <a:xfrm>
            <a:off x="584301" y="1876023"/>
            <a:ext cx="2680460" cy="2310942"/>
          </a:xfrm>
          <a:prstGeom prst="hexagon">
            <a:avLst>
              <a:gd name="adj" fmla="val 25000"/>
              <a:gd name="vf" fmla="val 115470"/>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464" name="Google Shape;1464;p61"/>
          <p:cNvSpPr txBox="1"/>
          <p:nvPr/>
        </p:nvSpPr>
        <p:spPr>
          <a:xfrm>
            <a:off x="738826" y="2451982"/>
            <a:ext cx="2135260" cy="1015663"/>
          </a:xfrm>
          <a:prstGeom prst="rect">
            <a:avLst/>
          </a:prstGeom>
          <a:noFill/>
          <a:ln>
            <a:noFill/>
          </a:ln>
        </p:spPr>
        <p:txBody>
          <a:bodyPr spcFirstLastPara="1" wrap="square" lIns="91425" tIns="45700" rIns="91425" bIns="45700" anchor="t" anchorCtr="0">
            <a:spAutoFit/>
          </a:bodyPr>
          <a:lstStyle/>
          <a:p>
            <a:pPr marL="514350" marR="0" lvl="0" indent="0" algn="l" defTabSz="914400" rtl="0" eaLnBrk="1" fontAlgn="auto" latinLnBrk="0" hangingPunct="1">
              <a:lnSpc>
                <a:spcPct val="100000"/>
              </a:lnSpc>
              <a:spcBef>
                <a:spcPts val="0"/>
              </a:spcBef>
              <a:spcAft>
                <a:spcPts val="0"/>
              </a:spcAft>
              <a:buClr>
                <a:srgbClr val="FFFFFF"/>
              </a:buClr>
              <a:buSzPts val="2000"/>
              <a:buFont typeface="Helvetica Neue"/>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Track &amp; Accelerate Progress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cxnSp>
        <p:nvCxnSpPr>
          <p:cNvPr id="1465" name="Google Shape;1465;p61"/>
          <p:cNvCxnSpPr/>
          <p:nvPr/>
        </p:nvCxnSpPr>
        <p:spPr>
          <a:xfrm>
            <a:off x="2770134" y="2324200"/>
            <a:ext cx="1800000" cy="0"/>
          </a:xfrm>
          <a:prstGeom prst="straightConnector1">
            <a:avLst/>
          </a:prstGeom>
          <a:noFill/>
          <a:ln w="9525" cap="flat" cmpd="sng">
            <a:solidFill>
              <a:srgbClr val="64457B"/>
            </a:solidFill>
            <a:prstDash val="solid"/>
            <a:round/>
            <a:headEnd type="none" w="sm" len="sm"/>
            <a:tailEnd type="none" w="sm" len="sm"/>
          </a:ln>
        </p:spPr>
      </p:cxnSp>
      <p:cxnSp>
        <p:nvCxnSpPr>
          <p:cNvPr id="1466" name="Google Shape;1466;p61"/>
          <p:cNvCxnSpPr/>
          <p:nvPr/>
        </p:nvCxnSpPr>
        <p:spPr>
          <a:xfrm>
            <a:off x="2833085" y="3031494"/>
            <a:ext cx="1800000" cy="0"/>
          </a:xfrm>
          <a:prstGeom prst="straightConnector1">
            <a:avLst/>
          </a:prstGeom>
          <a:noFill/>
          <a:ln w="9525" cap="flat" cmpd="sng">
            <a:solidFill>
              <a:srgbClr val="64457B"/>
            </a:solidFill>
            <a:prstDash val="solid"/>
            <a:round/>
            <a:headEnd type="none" w="sm" len="sm"/>
            <a:tailEnd type="none" w="sm" len="sm"/>
          </a:ln>
        </p:spPr>
      </p:cxnSp>
      <p:cxnSp>
        <p:nvCxnSpPr>
          <p:cNvPr id="1467" name="Google Shape;1467;p61"/>
          <p:cNvCxnSpPr/>
          <p:nvPr/>
        </p:nvCxnSpPr>
        <p:spPr>
          <a:xfrm>
            <a:off x="2844944" y="3897679"/>
            <a:ext cx="1800000" cy="0"/>
          </a:xfrm>
          <a:prstGeom prst="straightConnector1">
            <a:avLst/>
          </a:prstGeom>
          <a:noFill/>
          <a:ln w="9525" cap="flat" cmpd="sng">
            <a:solidFill>
              <a:srgbClr val="64457B"/>
            </a:solidFill>
            <a:prstDash val="solid"/>
            <a:round/>
            <a:headEnd type="none" w="sm" len="sm"/>
            <a:tailEnd type="none" w="sm" len="sm"/>
          </a:ln>
        </p:spPr>
      </p:cxnSp>
      <p:sp>
        <p:nvSpPr>
          <p:cNvPr id="1468" name="Google Shape;1468;p61"/>
          <p:cNvSpPr txBox="1"/>
          <p:nvPr/>
        </p:nvSpPr>
        <p:spPr>
          <a:xfrm>
            <a:off x="684013" y="2433449"/>
            <a:ext cx="545200"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6600"/>
              <a:buFont typeface="Helvetica Neue"/>
              <a:buNone/>
              <a:tabLst/>
              <a:defRPr/>
            </a:pPr>
            <a:r>
              <a:rPr kumimoji="0" lang="en-US" sz="6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5</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74" name="Google Shape;1474;p61"/>
          <p:cNvSpPr/>
          <p:nvPr/>
        </p:nvSpPr>
        <p:spPr>
          <a:xfrm>
            <a:off x="4506110" y="2224902"/>
            <a:ext cx="208547" cy="208547"/>
          </a:xfrm>
          <a:prstGeom prst="ellipse">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475" name="Google Shape;1475;p61"/>
          <p:cNvSpPr/>
          <p:nvPr/>
        </p:nvSpPr>
        <p:spPr>
          <a:xfrm>
            <a:off x="4506110" y="2932196"/>
            <a:ext cx="208547" cy="208547"/>
          </a:xfrm>
          <a:prstGeom prst="ellipse">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476" name="Google Shape;1476;p61"/>
          <p:cNvSpPr/>
          <p:nvPr/>
        </p:nvSpPr>
        <p:spPr>
          <a:xfrm>
            <a:off x="4506110" y="3798381"/>
            <a:ext cx="208547" cy="208547"/>
          </a:xfrm>
          <a:prstGeom prst="ellipse">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477" name="Google Shape;1477;p61"/>
          <p:cNvSpPr/>
          <p:nvPr/>
        </p:nvSpPr>
        <p:spPr>
          <a:xfrm>
            <a:off x="4838323" y="2095019"/>
            <a:ext cx="549192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Strengthening Data Collection &amp; Analytics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78" name="Google Shape;1478;p61"/>
          <p:cNvSpPr/>
          <p:nvPr/>
        </p:nvSpPr>
        <p:spPr>
          <a:xfrm>
            <a:off x="4838323" y="2830910"/>
            <a:ext cx="6465553" cy="7105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9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Annual Reporting Process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79" name="Google Shape;1479;p61"/>
          <p:cNvSpPr txBox="1"/>
          <p:nvPr/>
        </p:nvSpPr>
        <p:spPr>
          <a:xfrm>
            <a:off x="4864599" y="3641883"/>
            <a:ext cx="6093372" cy="4462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Evaluation of Effectiveness &amp; Impact</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80" name="Google Shape;1480;p6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32</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481" name="Google Shape;1481;p6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482" name="Google Shape;1482;p6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FC026415-39ED-BF6E-1D78-C050A30F2D72}"/>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4B8AE690-531A-A670-349D-A1DB47F597A9}"/>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B3CB35BC-CDAC-355C-E5AC-7ED8CD99AB8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DFC5D00-46CC-B98B-A69B-0B4BF8C81C6A}"/>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2E45D58E-7849-1C8E-A827-DF873C51F22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62"/>
          <p:cNvSpPr/>
          <p:nvPr/>
        </p:nvSpPr>
        <p:spPr>
          <a:xfrm>
            <a:off x="5123897" y="2461127"/>
            <a:ext cx="6530065" cy="414768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63635"/>
              </a:buClr>
              <a:buSzPts val="2000"/>
              <a:buFont typeface="Arial"/>
              <a:buNone/>
              <a:tabLst/>
              <a:defRPr/>
            </a:pPr>
            <a:r>
              <a:rPr kumimoji="0" lang="en-US" sz="2000" b="1"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Ecosystem actions to incentivize data collection</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National W-MSME Definitions communicated &amp; supported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Technical Assistance for FSPs to improve sex-disaggregated data</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Tools to automate/simplify SDD collection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Guidelines &amp; Peer Learning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MDBs &amp; Other Investors require SDD reporting for new financing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Credit Bureaus &amp; other financial institutions Require SDD</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Regulator/Financial Inclusion Strategy Requires/Encourages SDD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98" name="Google Shape;1498;p62"/>
          <p:cNvSpPr/>
          <p:nvPr/>
        </p:nvSpPr>
        <p:spPr>
          <a:xfrm>
            <a:off x="596875" y="1637080"/>
            <a:ext cx="10938650"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Strengthening Data Collection &amp; Analytics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99" name="Google Shape;1499;p62"/>
          <p:cNvSpPr txBox="1"/>
          <p:nvPr/>
        </p:nvSpPr>
        <p:spPr>
          <a:xfrm>
            <a:off x="538038" y="2893604"/>
            <a:ext cx="3969794" cy="18158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Improving quality, quantity and analysis of sex-disaggregated data</a:t>
            </a:r>
            <a:endParaRPr kumimoji="0" sz="28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1500" name="Google Shape;1500;p62"/>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33</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501" name="Google Shape;1501;p6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502" name="Google Shape;1502;p6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91192436-3062-A67E-8107-306FA420050E}"/>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D3F7CD3-5111-691C-C230-B45B49057490}"/>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58C8D172-3EAA-2D9A-3948-C3B87631DDB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80F84C75-C50C-0E88-F1F1-BE2EBDF184FB}"/>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06941C84-834A-1AB9-E205-E16CA32B7DDD}"/>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8" name="Google Shape;1518;p63"/>
          <p:cNvSpPr txBox="1"/>
          <p:nvPr/>
        </p:nvSpPr>
        <p:spPr>
          <a:xfrm>
            <a:off x="538038" y="2893604"/>
            <a:ext cx="3969794" cy="18158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Improving quality, quantity and analysis of sex-disaggregated data</a:t>
            </a:r>
            <a:endParaRPr kumimoji="0" sz="28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1519" name="Google Shape;1519;p63"/>
          <p:cNvSpPr/>
          <p:nvPr/>
        </p:nvSpPr>
        <p:spPr>
          <a:xfrm>
            <a:off x="5571535" y="2594945"/>
            <a:ext cx="6014344" cy="385039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63635"/>
              </a:buClr>
              <a:buSzPts val="2000"/>
              <a:buFont typeface="Arial"/>
              <a:buNone/>
              <a:tabLst/>
              <a:defRPr/>
            </a:pPr>
            <a:r>
              <a:rPr kumimoji="0" lang="en-US" sz="2000" b="1"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Opportunities for Use of Data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Data dashboards &amp; data visualization tools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FSPs use SDD to improve services to W-MSMEs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Boost regulator’s use of SDD in policy-making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Country and global benchmarking analysis highlight market leaders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Research &amp; Impact Analysis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63635"/>
              </a:buClr>
              <a:buSzPts val="1800"/>
              <a:buFont typeface="Arial"/>
              <a:buChar char="•"/>
              <a:tabLst/>
              <a:defRPr/>
            </a:pPr>
            <a:r>
              <a:rPr kumimoji="0" lang="en-US" sz="1800" b="0" i="0" u="none" strike="noStrike" kern="0" cap="none" spc="0" normalizeH="0" baseline="0" noProof="0">
                <a:ln>
                  <a:noFill/>
                </a:ln>
                <a:solidFill>
                  <a:srgbClr val="363635"/>
                </a:solidFill>
                <a:effectLst/>
                <a:uLnTx/>
                <a:uFillTx/>
                <a:latin typeface="Arial" panose="020B0604020202020204" pitchFamily="34" charset="0"/>
                <a:ea typeface="Arial"/>
                <a:cs typeface="Arial" panose="020B0604020202020204" pitchFamily="34" charset="0"/>
                <a:sym typeface="Arial"/>
              </a:rPr>
              <a:t>IMF / OECD Reports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20" name="Google Shape;1520;p63"/>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34</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521" name="Google Shape;1521;p6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522" name="Google Shape;1522;p6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39F1BDA3-810E-26DA-5096-8C0C25D2BDB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BE346F34-D153-C8F3-C10E-2C9AC1AAAC64}"/>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B642FDAE-09BA-C370-B46D-45E87EDB4350}"/>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1C655648-E061-971B-2979-B1FC5BAB9663}"/>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0283C6B8-F8B7-C98D-6D3C-488189CEAA0C}"/>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1498;p62">
            <a:extLst>
              <a:ext uri="{FF2B5EF4-FFF2-40B4-BE49-F238E27FC236}">
                <a16:creationId xmlns:a16="http://schemas.microsoft.com/office/drawing/2014/main" id="{08A3F8AE-754F-62E6-2980-94C0ADB53FCE}"/>
              </a:ext>
            </a:extLst>
          </p:cNvPr>
          <p:cNvSpPr/>
          <p:nvPr/>
        </p:nvSpPr>
        <p:spPr>
          <a:xfrm>
            <a:off x="596875" y="1637080"/>
            <a:ext cx="10938650"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Strengthening Data Collection &amp; Analytics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64"/>
          <p:cNvSpPr/>
          <p:nvPr/>
        </p:nvSpPr>
        <p:spPr>
          <a:xfrm>
            <a:off x="2918587" y="5847294"/>
            <a:ext cx="6444000" cy="266400"/>
          </a:xfrm>
          <a:custGeom>
            <a:avLst/>
            <a:gdLst/>
            <a:ahLst/>
            <a:cxnLst/>
            <a:rect l="l" t="t" r="r" b="b"/>
            <a:pathLst>
              <a:path w="494026" h="15820" extrusionOk="0">
                <a:moveTo>
                  <a:pt x="0" y="7910"/>
                </a:moveTo>
                <a:lnTo>
                  <a:pt x="494026" y="7910"/>
                </a:lnTo>
              </a:path>
            </a:pathLst>
          </a:custGeom>
          <a:no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29" name="Google Shape;1529;p64"/>
          <p:cNvSpPr txBox="1"/>
          <p:nvPr/>
        </p:nvSpPr>
        <p:spPr>
          <a:xfrm rot="5400000">
            <a:off x="6007375" y="2758483"/>
            <a:ext cx="266400" cy="6444000"/>
          </a:xfrm>
          <a:prstGeom prst="rect">
            <a:avLst/>
          </a:prstGeom>
          <a:noFill/>
          <a:ln>
            <a:noFill/>
          </a:ln>
        </p:spPr>
        <p:txBody>
          <a:bodyPr spcFirstLastPara="1" wrap="square" lIns="247350" tIns="0" rIns="247350" bIns="0" anchor="ctr" anchorCtr="0">
            <a:noAutofit/>
          </a:bodyPr>
          <a:lstStyle/>
          <a:p>
            <a:pPr marL="0" marR="0" lvl="0" indent="0" algn="ctr" defTabSz="914400" rtl="0" eaLnBrk="1" fontAlgn="auto" latinLnBrk="0" hangingPunct="1">
              <a:lnSpc>
                <a:spcPct val="9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30" name="Google Shape;1530;p64"/>
          <p:cNvSpPr/>
          <p:nvPr/>
        </p:nvSpPr>
        <p:spPr>
          <a:xfrm rot="-5400000">
            <a:off x="7622706" y="4171394"/>
            <a:ext cx="3479762" cy="135858"/>
          </a:xfrm>
          <a:custGeom>
            <a:avLst/>
            <a:gdLst/>
            <a:ahLst/>
            <a:cxnLst/>
            <a:rect l="l" t="t" r="r" b="b"/>
            <a:pathLst>
              <a:path w="494026" h="15820" extrusionOk="0">
                <a:moveTo>
                  <a:pt x="0" y="7910"/>
                </a:moveTo>
                <a:lnTo>
                  <a:pt x="494026" y="7910"/>
                </a:lnTo>
              </a:path>
            </a:pathLst>
          </a:custGeom>
          <a:no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31" name="Google Shape;1531;p64"/>
          <p:cNvSpPr txBox="1"/>
          <p:nvPr/>
        </p:nvSpPr>
        <p:spPr>
          <a:xfrm>
            <a:off x="9294652" y="2499431"/>
            <a:ext cx="135858" cy="3479762"/>
          </a:xfrm>
          <a:prstGeom prst="rect">
            <a:avLst/>
          </a:prstGeom>
          <a:noFill/>
          <a:ln>
            <a:noFill/>
          </a:ln>
        </p:spPr>
        <p:txBody>
          <a:bodyPr spcFirstLastPara="1" wrap="square" lIns="247350" tIns="0" rIns="247350" bIns="0" anchor="ctr" anchorCtr="0">
            <a:noAutofit/>
          </a:bodyPr>
          <a:lstStyle/>
          <a:p>
            <a:pPr marL="0" marR="0" lvl="0" indent="0" algn="ctr" defTabSz="914400" rtl="0" eaLnBrk="1" fontAlgn="auto" latinLnBrk="0" hangingPunct="1">
              <a:lnSpc>
                <a:spcPct val="9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41" name="Google Shape;1541;p64"/>
          <p:cNvSpPr/>
          <p:nvPr/>
        </p:nvSpPr>
        <p:spPr>
          <a:xfrm>
            <a:off x="538024" y="1251738"/>
            <a:ext cx="10997501"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Annual reporting process</a:t>
            </a:r>
            <a:endParaRPr kumimoji="0"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endParaRPr>
          </a:p>
        </p:txBody>
      </p:sp>
      <p:sp>
        <p:nvSpPr>
          <p:cNvPr id="1542" name="Google Shape;1542;p64"/>
          <p:cNvSpPr/>
          <p:nvPr/>
        </p:nvSpPr>
        <p:spPr>
          <a:xfrm rot="-5400000">
            <a:off x="5987997" y="3328586"/>
            <a:ext cx="502018" cy="5303216"/>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AD2D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43" name="Google Shape;1543;p64"/>
          <p:cNvSpPr txBox="1"/>
          <p:nvPr/>
        </p:nvSpPr>
        <p:spPr>
          <a:xfrm>
            <a:off x="3587376" y="5729182"/>
            <a:ext cx="5303216" cy="502018"/>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Global WE Finance Code Annual Report &amp; Dashboard </a:t>
            </a:r>
            <a:endParaRPr kumimoji="0" sz="12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44" name="Google Shape;1544;p64"/>
          <p:cNvSpPr/>
          <p:nvPr/>
        </p:nvSpPr>
        <p:spPr>
          <a:xfrm rot="-5400000">
            <a:off x="1197957" y="4171394"/>
            <a:ext cx="3479762" cy="135858"/>
          </a:xfrm>
          <a:custGeom>
            <a:avLst/>
            <a:gdLst/>
            <a:ahLst/>
            <a:cxnLst/>
            <a:rect l="l" t="t" r="r" b="b"/>
            <a:pathLst>
              <a:path w="494026" h="15820" extrusionOk="0">
                <a:moveTo>
                  <a:pt x="0" y="7910"/>
                </a:moveTo>
                <a:lnTo>
                  <a:pt x="494026" y="7910"/>
                </a:lnTo>
              </a:path>
            </a:pathLst>
          </a:custGeom>
          <a:no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45" name="Google Shape;1545;p64"/>
          <p:cNvSpPr txBox="1"/>
          <p:nvPr/>
        </p:nvSpPr>
        <p:spPr>
          <a:xfrm>
            <a:off x="2869902" y="2499431"/>
            <a:ext cx="135858" cy="3479762"/>
          </a:xfrm>
          <a:prstGeom prst="rect">
            <a:avLst/>
          </a:prstGeom>
          <a:noFill/>
          <a:ln>
            <a:noFill/>
          </a:ln>
        </p:spPr>
        <p:txBody>
          <a:bodyPr spcFirstLastPara="1" wrap="square" lIns="247350" tIns="0" rIns="247350" bIns="0" anchor="ctr" anchorCtr="0">
            <a:noAutofit/>
          </a:bodyPr>
          <a:lstStyle/>
          <a:p>
            <a:pPr marL="0" marR="0" lvl="0" indent="0" algn="ctr" defTabSz="914400" rtl="0" eaLnBrk="1" fontAlgn="auto" latinLnBrk="0" hangingPunct="1">
              <a:lnSpc>
                <a:spcPct val="9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46" name="Google Shape;1546;p64"/>
          <p:cNvSpPr/>
          <p:nvPr/>
        </p:nvSpPr>
        <p:spPr>
          <a:xfrm rot="-5400000">
            <a:off x="2668640" y="1967451"/>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47" name="Google Shape;1547;p64"/>
          <p:cNvSpPr txBox="1"/>
          <p:nvPr/>
        </p:nvSpPr>
        <p:spPr>
          <a:xfrm>
            <a:off x="538024" y="4098034"/>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Country Aggregator</a:t>
            </a:r>
            <a:r>
              <a:rPr kumimoji="0" lang="en-US" sz="14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shares FSP data with global aggregator (OECD) for Global Report.</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48" name="Google Shape;1548;p64"/>
          <p:cNvSpPr/>
          <p:nvPr/>
        </p:nvSpPr>
        <p:spPr>
          <a:xfrm rot="-5400000">
            <a:off x="2668640" y="1290291"/>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49" name="Google Shape;1549;p64"/>
          <p:cNvSpPr txBox="1"/>
          <p:nvPr/>
        </p:nvSpPr>
        <p:spPr>
          <a:xfrm>
            <a:off x="538024" y="3420884"/>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Country Aggregator</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56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is responsible for reviewing, validating, storing, sharing and analyzing data </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50" name="Google Shape;1550;p64"/>
          <p:cNvSpPr/>
          <p:nvPr/>
        </p:nvSpPr>
        <p:spPr>
          <a:xfrm rot="-5400000">
            <a:off x="2668640" y="613132"/>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51" name="Google Shape;1551;p64"/>
          <p:cNvSpPr txBox="1"/>
          <p:nvPr/>
        </p:nvSpPr>
        <p:spPr>
          <a:xfrm>
            <a:off x="538024" y="2743709"/>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Signatories</a:t>
            </a:r>
            <a:r>
              <a:rPr kumimoji="0" lang="en-US" sz="14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report to aggregator on core indicators annually.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100" b="0" i="1"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Starting one-year after signing (5 indicators, by size and sex) </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52" name="Google Shape;1552;p64"/>
          <p:cNvSpPr/>
          <p:nvPr/>
        </p:nvSpPr>
        <p:spPr>
          <a:xfrm rot="-5400000">
            <a:off x="2668640" y="-64027"/>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53" name="Google Shape;1553;p64"/>
          <p:cNvSpPr txBox="1"/>
          <p:nvPr/>
        </p:nvSpPr>
        <p:spPr>
          <a:xfrm>
            <a:off x="538024" y="2066559"/>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Country Aggregator</a:t>
            </a:r>
            <a:r>
              <a:rPr kumimoji="0" lang="en-US" sz="14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establishes data collection mechanism for respective signatories. </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54" name="Google Shape;1554;p64"/>
          <p:cNvSpPr/>
          <p:nvPr/>
        </p:nvSpPr>
        <p:spPr>
          <a:xfrm rot="-5400000">
            <a:off x="8910756" y="2865757"/>
            <a:ext cx="612000" cy="4874403"/>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55" name="Google Shape;1555;p64"/>
          <p:cNvSpPr txBox="1"/>
          <p:nvPr/>
        </p:nvSpPr>
        <p:spPr>
          <a:xfrm>
            <a:off x="6779549" y="4996935"/>
            <a:ext cx="4874403"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Global Coordinator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collects surveys, analyzes main trends &amp; identifies good practices to highlight </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56" name="Google Shape;1556;p64"/>
          <p:cNvSpPr/>
          <p:nvPr/>
        </p:nvSpPr>
        <p:spPr>
          <a:xfrm rot="-5400000">
            <a:off x="8911365" y="1967451"/>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57" name="Google Shape;1557;p64"/>
          <p:cNvSpPr txBox="1"/>
          <p:nvPr/>
        </p:nvSpPr>
        <p:spPr>
          <a:xfrm>
            <a:off x="6780749" y="4098034"/>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Coordinator (Global or National)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sends Annual Survey to FSP and other signatories asking about progress on leadership &amp; action commitments </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58" name="Google Shape;1558;p64"/>
          <p:cNvSpPr/>
          <p:nvPr/>
        </p:nvSpPr>
        <p:spPr>
          <a:xfrm rot="-5400000">
            <a:off x="8911365" y="1290291"/>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59" name="Google Shape;1559;p64"/>
          <p:cNvSpPr txBox="1"/>
          <p:nvPr/>
        </p:nvSpPr>
        <p:spPr>
          <a:xfrm>
            <a:off x="6780749" y="3420884"/>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FSPs and other Signatories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provide updates through Survey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0" name="Google Shape;1560;p64"/>
          <p:cNvSpPr/>
          <p:nvPr/>
        </p:nvSpPr>
        <p:spPr>
          <a:xfrm rot="-5400000">
            <a:off x="8911365" y="613132"/>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1" name="Google Shape;1561;p64"/>
          <p:cNvSpPr txBox="1"/>
          <p:nvPr/>
        </p:nvSpPr>
        <p:spPr>
          <a:xfrm>
            <a:off x="6780749" y="2743709"/>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Country Coordinators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validate progress reported by local signatories; Global Coordinator validates global signatories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2" name="Google Shape;1562;p64"/>
          <p:cNvSpPr/>
          <p:nvPr/>
        </p:nvSpPr>
        <p:spPr>
          <a:xfrm rot="-5400000">
            <a:off x="8911966" y="-64628"/>
            <a:ext cx="612000" cy="4874403"/>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rgbClr val="9B1C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3" name="Google Shape;1563;p64"/>
          <p:cNvSpPr txBox="1"/>
          <p:nvPr/>
        </p:nvSpPr>
        <p:spPr>
          <a:xfrm>
            <a:off x="6780749" y="2066560"/>
            <a:ext cx="4874403"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Country Coordinators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may issue country report</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64" name="Google Shape;1564;p64"/>
          <p:cNvSpPr/>
          <p:nvPr/>
        </p:nvSpPr>
        <p:spPr>
          <a:xfrm rot="-5400000">
            <a:off x="2668640" y="2870859"/>
            <a:ext cx="612000" cy="4873201"/>
          </a:xfrm>
          <a:custGeom>
            <a:avLst/>
            <a:gdLst/>
            <a:ahLst/>
            <a:cxnLst/>
            <a:rect l="l" t="t" r="r" b="b"/>
            <a:pathLst>
              <a:path w="1235065" h="617532" extrusionOk="0">
                <a:moveTo>
                  <a:pt x="0" y="61753"/>
                </a:moveTo>
                <a:cubicBezTo>
                  <a:pt x="0" y="27648"/>
                  <a:pt x="27648" y="0"/>
                  <a:pt x="61753" y="0"/>
                </a:cubicBezTo>
                <a:lnTo>
                  <a:pt x="1173312" y="0"/>
                </a:lnTo>
                <a:cubicBezTo>
                  <a:pt x="1207417" y="0"/>
                  <a:pt x="1235065" y="27648"/>
                  <a:pt x="1235065" y="61753"/>
                </a:cubicBezTo>
                <a:lnTo>
                  <a:pt x="1235065" y="555779"/>
                </a:lnTo>
                <a:cubicBezTo>
                  <a:pt x="1235065" y="589884"/>
                  <a:pt x="1207417" y="617532"/>
                  <a:pt x="1173312" y="617532"/>
                </a:cubicBezTo>
                <a:lnTo>
                  <a:pt x="61753" y="617532"/>
                </a:lnTo>
                <a:cubicBezTo>
                  <a:pt x="27648" y="617532"/>
                  <a:pt x="0" y="589884"/>
                  <a:pt x="0" y="555779"/>
                </a:cubicBezTo>
                <a:lnTo>
                  <a:pt x="0" y="61753"/>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5" name="Google Shape;1565;p64"/>
          <p:cNvSpPr txBox="1"/>
          <p:nvPr/>
        </p:nvSpPr>
        <p:spPr>
          <a:xfrm>
            <a:off x="538024" y="5001459"/>
            <a:ext cx="4873201" cy="612000"/>
          </a:xfrm>
          <a:prstGeom prst="rect">
            <a:avLst/>
          </a:prstGeom>
          <a:noFill/>
          <a:ln>
            <a:noFill/>
          </a:ln>
        </p:spPr>
        <p:txBody>
          <a:bodyPr spcFirstLastPara="1" wrap="square" lIns="21875" tIns="21875" rIns="21875" bIns="218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Global Aggregator (OECD)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a:t>
            </a:r>
            <a:r>
              <a:rPr kumimoji="0" lang="en-US"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ollects, validates, stores &amp; analyzes data from countries &amp; global signatories</a:t>
            </a:r>
            <a:endParaRPr kumimoji="0" sz="11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566" name="Google Shape;1566;p64"/>
          <p:cNvSpPr txBox="1"/>
          <p:nvPr/>
        </p:nvSpPr>
        <p:spPr>
          <a:xfrm>
            <a:off x="549314" y="1747892"/>
            <a:ext cx="4738546"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EA6159"/>
              </a:buClr>
              <a:buSzPts val="1600"/>
              <a:buFont typeface="Arial"/>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Data Collection (Core Indicators)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7" name="Google Shape;1567;p64"/>
          <p:cNvSpPr txBox="1"/>
          <p:nvPr/>
        </p:nvSpPr>
        <p:spPr>
          <a:xfrm>
            <a:off x="6724012" y="1703670"/>
            <a:ext cx="4873203"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EA6159"/>
              </a:buClr>
              <a:buSzPts val="1600"/>
              <a:buFont typeface="Arial"/>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Tracking other Actions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68" name="Google Shape;1568;p6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35</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569" name="Google Shape;1569;p64"/>
          <p:cNvSpPr txBox="1"/>
          <p:nvPr/>
        </p:nvSpPr>
        <p:spPr>
          <a:xfrm>
            <a:off x="619749" y="5971009"/>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570" name="Google Shape;1570;p64"/>
          <p:cNvSpPr txBox="1"/>
          <p:nvPr/>
        </p:nvSpPr>
        <p:spPr>
          <a:xfrm>
            <a:off x="619749" y="5971009"/>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3130E3E5-76F3-2AD4-D04B-281919D2DACE}"/>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37FCF318-6296-DF74-60A2-CBACFE6FDB5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17FA432E-8601-4600-44B6-B35640B7B0D5}"/>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44CFA654-BCB4-4BD8-2E57-31F4740B5389}"/>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E613BBED-F40A-4B31-C633-3126DEE15A8D}"/>
              </a:ext>
            </a:extLst>
          </p:cNvPr>
          <p:cNvSpPr>
            <a:spLocks noGrp="1"/>
          </p:cNvSpPr>
          <p:nvPr>
            <p:ph type="ftr" idx="11"/>
          </p:nvPr>
        </p:nvSpPr>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5" name="Google Shape;1585;p65"/>
          <p:cNvSpPr/>
          <p:nvPr/>
        </p:nvSpPr>
        <p:spPr>
          <a:xfrm>
            <a:off x="596874" y="1637080"/>
            <a:ext cx="10938651"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Evaluation of Effectiveness &amp; Impact</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86" name="Google Shape;1586;p65"/>
          <p:cNvSpPr txBox="1"/>
          <p:nvPr/>
        </p:nvSpPr>
        <p:spPr>
          <a:xfrm>
            <a:off x="656475" y="2095441"/>
            <a:ext cx="10274616" cy="377077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3F3F3F"/>
              </a:buClr>
              <a:buSzPts val="1800"/>
              <a:buFont typeface="Arial"/>
              <a:buNone/>
              <a:tabLst/>
              <a:defRPr/>
            </a:pPr>
            <a:r>
              <a:rPr kumimoji="0" lang="en-US" sz="1800" b="1"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Hypotheses to be tested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1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Can the Code incentivize the financial ecosystem to take action at scale? Do more FSPs and countries want to adopt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Is the Code’s framework effective in multiple country environments?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Can sex-disaggregated data be collected and reported, nationally and globally, efficiently and sustainably?</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Does the Code’s data-driven approach lead to more targeted support by FSPs and ecosystem participants for women entrepreneurs?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Which interventions are most effective to change FSP behavior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Which interventions have the most positive impact on Women-led firms and female entrepreneurs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587" name="Google Shape;1587;p6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36</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588" name="Google Shape;1588;p6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589" name="Google Shape;1589;p6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957C597E-1F94-90D2-9328-A159918A87C9}"/>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5BB8728A-AE1D-B4EE-C3BC-0C1030443B8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710ED6EC-2C0A-A9CF-F0CB-9D67C60E41A4}"/>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7752003A-C706-EA10-279E-484F7EE91958}"/>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2AAA8E60-8D10-9DC9-A8F1-243DB2C55578}"/>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605" name="Google Shape;1605;p66"/>
          <p:cNvSpPr txBox="1"/>
          <p:nvPr/>
        </p:nvSpPr>
        <p:spPr>
          <a:xfrm>
            <a:off x="656475" y="2095441"/>
            <a:ext cx="11032424" cy="301668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3F3F3F"/>
              </a:buClr>
              <a:buSzPts val="1800"/>
              <a:buFont typeface="Arial"/>
              <a:buNone/>
              <a:tabLst/>
              <a:defRPr/>
            </a:pPr>
            <a:r>
              <a:rPr kumimoji="0" lang="en-US" sz="1800" b="1"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Key Metrics after 24 months</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1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of countries introducing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of FSP Signatories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of Ecosystem Signatories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of FSP Signatories providing baseline data within 6–12 months of onboarding</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of pilot countries reporting data on core indicators after two years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Improvements in the Code’s core indicators (annually after year three)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just" defTabSz="914400" rtl="0" eaLnBrk="1" fontAlgn="auto" latinLnBrk="0" hangingPunct="1">
              <a:lnSpc>
                <a:spcPct val="100000"/>
              </a:lnSpc>
              <a:spcBef>
                <a:spcPts val="600"/>
              </a:spcBef>
              <a:spcAft>
                <a:spcPts val="0"/>
              </a:spcAft>
              <a:buClr>
                <a:srgbClr val="3F3F3F"/>
              </a:buClr>
              <a:buSzPts val="1800"/>
              <a:buFont typeface="Noto Sans Symbols"/>
              <a:buChar char="▪"/>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Commitments and their achievements after one and two years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606" name="Google Shape;1606;p66"/>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37</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1607" name="Google Shape;1607;p6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608" name="Google Shape;1608;p6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5D10F501-A066-D837-2D73-C2D9672D049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DD6D54AD-C0D4-3212-A6C1-865CD086D89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DD9DAA5-7C45-7E05-8BB3-7FD0E463822F}"/>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3E417B50-EB5F-3554-185B-7B3E1B28F510}"/>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0A9DDBCC-9059-B01E-8D66-A0C0EFFD0E59}"/>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6" name="Google Shape;1585;p65">
            <a:extLst>
              <a:ext uri="{FF2B5EF4-FFF2-40B4-BE49-F238E27FC236}">
                <a16:creationId xmlns:a16="http://schemas.microsoft.com/office/drawing/2014/main" id="{94E5CFDE-A003-90A7-D2CF-80F07EFC4BE9}"/>
              </a:ext>
            </a:extLst>
          </p:cNvPr>
          <p:cNvSpPr/>
          <p:nvPr/>
        </p:nvSpPr>
        <p:spPr>
          <a:xfrm>
            <a:off x="596874" y="1637080"/>
            <a:ext cx="10938651"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Evaluation of Effectiveness &amp; Impact</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19"/>
          <p:cNvSpPr/>
          <p:nvPr/>
        </p:nvSpPr>
        <p:spPr>
          <a:xfrm>
            <a:off x="0" y="615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pic>
        <p:nvPicPr>
          <p:cNvPr id="2304" name="Google Shape;2304;p119" descr="Logo&#10;&#10;Description automatically generated"/>
          <p:cNvPicPr preferRelativeResize="0"/>
          <p:nvPr/>
        </p:nvPicPr>
        <p:blipFill rotWithShape="1">
          <a:blip r:embed="rId3">
            <a:alphaModFix/>
          </a:blip>
          <a:srcRect/>
          <a:stretch/>
        </p:blipFill>
        <p:spPr>
          <a:xfrm>
            <a:off x="6328806" y="856530"/>
            <a:ext cx="2124602" cy="787353"/>
          </a:xfrm>
          <a:prstGeom prst="rect">
            <a:avLst/>
          </a:prstGeom>
          <a:noFill/>
          <a:ln>
            <a:noFill/>
          </a:ln>
        </p:spPr>
      </p:pic>
      <p:sp>
        <p:nvSpPr>
          <p:cNvPr id="2305" name="Google Shape;2305;p119"/>
          <p:cNvSpPr txBox="1"/>
          <p:nvPr/>
        </p:nvSpPr>
        <p:spPr>
          <a:xfrm>
            <a:off x="4319186" y="2963619"/>
            <a:ext cx="6800913" cy="14003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a:ln>
                  <a:noFill/>
                </a:ln>
                <a:solidFill>
                  <a:srgbClr val="FFFFFF"/>
                </a:solidFill>
                <a:effectLst/>
                <a:uLnTx/>
                <a:uFillTx/>
                <a:latin typeface="Arial" panose="020B0604020202020204" pitchFamily="34" charset="0"/>
                <a:ea typeface="Arial Black"/>
                <a:cs typeface="Arial" panose="020B0604020202020204" pitchFamily="34" charset="0"/>
                <a:sym typeface="Arial Black"/>
              </a:rPr>
              <a:t>WE Finance Code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74625"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a:ln>
                  <a:noFill/>
                </a:ln>
                <a:solidFill>
                  <a:srgbClr val="D55063"/>
                </a:solidFill>
                <a:effectLst/>
                <a:uLnTx/>
                <a:uFillTx/>
                <a:latin typeface="Arial" panose="020B0604020202020204" pitchFamily="34" charset="0"/>
                <a:ea typeface="Arial"/>
                <a:cs typeface="Arial" panose="020B0604020202020204" pitchFamily="34" charset="0"/>
                <a:sym typeface="Arial"/>
              </a:rPr>
              <a:t>Tools and Resources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2306" name="Google Shape;2306;p119" descr="A logo with text on it&#10;&#10;Description automatically generated"/>
          <p:cNvPicPr preferRelativeResize="0"/>
          <p:nvPr/>
        </p:nvPicPr>
        <p:blipFill rotWithShape="1">
          <a:blip r:embed="rId4">
            <a:alphaModFix/>
          </a:blip>
          <a:srcRect/>
          <a:stretch/>
        </p:blipFill>
        <p:spPr>
          <a:xfrm>
            <a:off x="2001244" y="2394145"/>
            <a:ext cx="2225948" cy="2328684"/>
          </a:xfrm>
          <a:prstGeom prst="rect">
            <a:avLst/>
          </a:prstGeom>
          <a:noFill/>
          <a:ln>
            <a:noFill/>
          </a:ln>
        </p:spPr>
      </p:pic>
      <p:pic>
        <p:nvPicPr>
          <p:cNvPr id="2307" name="Google Shape;2307;p119" descr="A black background with white text&#10;&#10;Description automatically generated"/>
          <p:cNvPicPr preferRelativeResize="0"/>
          <p:nvPr/>
        </p:nvPicPr>
        <p:blipFill rotWithShape="1">
          <a:blip r:embed="rId5">
            <a:alphaModFix/>
          </a:blip>
          <a:srcRect/>
          <a:stretch/>
        </p:blipFill>
        <p:spPr>
          <a:xfrm>
            <a:off x="3283278" y="503884"/>
            <a:ext cx="2295642" cy="16312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1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39</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grpSp>
        <p:nvGrpSpPr>
          <p:cNvPr id="2314" name="Google Shape;2314;p120"/>
          <p:cNvGrpSpPr/>
          <p:nvPr/>
        </p:nvGrpSpPr>
        <p:grpSpPr>
          <a:xfrm>
            <a:off x="385010" y="-36553"/>
            <a:ext cx="11150515" cy="733118"/>
            <a:chOff x="385010" y="-36553"/>
            <a:chExt cx="11150515" cy="733118"/>
          </a:xfrm>
        </p:grpSpPr>
        <p:cxnSp>
          <p:nvCxnSpPr>
            <p:cNvPr id="2315" name="Google Shape;2315;p120"/>
            <p:cNvCxnSpPr/>
            <p:nvPr/>
          </p:nvCxnSpPr>
          <p:spPr>
            <a:xfrm flipH="1">
              <a:off x="565645" y="-36553"/>
              <a:ext cx="9669" cy="733118"/>
            </a:xfrm>
            <a:prstGeom prst="straightConnector1">
              <a:avLst/>
            </a:prstGeom>
            <a:noFill/>
            <a:ln w="28575" cap="flat" cmpd="sng">
              <a:solidFill>
                <a:srgbClr val="D8D8D8"/>
              </a:solidFill>
              <a:prstDash val="solid"/>
              <a:round/>
              <a:headEnd type="none" w="sm" len="sm"/>
              <a:tailEnd type="none" w="sm" len="sm"/>
            </a:ln>
          </p:spPr>
        </p:cxnSp>
        <p:sp>
          <p:nvSpPr>
            <p:cNvPr id="2317" name="Google Shape;2317;p120"/>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marL="174625"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D55063"/>
                  </a:solidFill>
                  <a:effectLst/>
                  <a:uLnTx/>
                  <a:uFillTx/>
                  <a:latin typeface="Arial" panose="020B0604020202020204" pitchFamily="34" charset="0"/>
                  <a:ea typeface="Arial"/>
                  <a:cs typeface="Arial" panose="020B0604020202020204" pitchFamily="34" charset="0"/>
                  <a:sym typeface="Arial"/>
                </a:rPr>
                <a:t>Tools and Resources</a:t>
              </a:r>
              <a:endParaRPr kumimoji="0" sz="2400" b="1" i="0" u="none" strike="noStrike" kern="0" cap="none" spc="0" normalizeH="0" baseline="0" noProof="0" dirty="0">
                <a:ln>
                  <a:noFill/>
                </a:ln>
                <a:solidFill>
                  <a:srgbClr val="D55063"/>
                </a:solidFill>
                <a:effectLst/>
                <a:uLnTx/>
                <a:uFillTx/>
                <a:latin typeface="Arial" panose="020B0604020202020204" pitchFamily="34" charset="0"/>
                <a:ea typeface="Arial"/>
                <a:cs typeface="Arial" panose="020B0604020202020204" pitchFamily="34" charset="0"/>
                <a:sym typeface="Arial"/>
              </a:endParaRPr>
            </a:p>
          </p:txBody>
        </p:sp>
      </p:grpSp>
      <p:sp>
        <p:nvSpPr>
          <p:cNvPr id="2318" name="Google Shape;2318;p120"/>
          <p:cNvSpPr txBox="1"/>
          <p:nvPr/>
        </p:nvSpPr>
        <p:spPr>
          <a:xfrm>
            <a:off x="4060931" y="1670018"/>
            <a:ext cx="6726132" cy="4530757"/>
          </a:xfrm>
          <a:prstGeom prst="rect">
            <a:avLst/>
          </a:prstGeom>
          <a:noFill/>
          <a:ln>
            <a:noFill/>
          </a:ln>
        </p:spPr>
        <p:txBody>
          <a:bodyPr spcFirstLastPara="1" wrap="square" lIns="0" tIns="0" rIns="0" bIns="0" anchor="t" anchorCtr="0">
            <a:noAutofit/>
          </a:bodyPr>
          <a:lstStyle/>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WE Finance Code Pitch</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WE Finance Code Brochure</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Media Toolkit</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6">
                  <a:extLst>
                    <a:ext uri="{A12FA001-AC4F-418D-AE19-62706E023703}">
                      <ahyp:hlinkClr xmlns:ahyp="http://schemas.microsoft.com/office/drawing/2018/hyperlinkcolor" val="tx"/>
                    </a:ext>
                  </a:extLst>
                </a:hlinkClick>
              </a:rPr>
              <a:t>WE Finance Briefing Note</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7">
                  <a:extLst>
                    <a:ext uri="{A12FA001-AC4F-418D-AE19-62706E023703}">
                      <ahyp:hlinkClr xmlns:ahyp="http://schemas.microsoft.com/office/drawing/2018/hyperlinkcolor" val="tx"/>
                    </a:ext>
                  </a:extLst>
                </a:hlinkClick>
              </a:rPr>
              <a:t>National Code Sample Public Declaration of Intent</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8">
                  <a:extLst>
                    <a:ext uri="{A12FA001-AC4F-418D-AE19-62706E023703}">
                      <ahyp:hlinkClr xmlns:ahyp="http://schemas.microsoft.com/office/drawing/2018/hyperlinkcolor" val="tx"/>
                    </a:ext>
                  </a:extLst>
                </a:hlinkClick>
              </a:rPr>
              <a:t>FSP Commitment Letter</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9">
                  <a:extLst>
                    <a:ext uri="{A12FA001-AC4F-418D-AE19-62706E023703}">
                      <ahyp:hlinkClr xmlns:ahyp="http://schemas.microsoft.com/office/drawing/2018/hyperlinkcolor" val="tx"/>
                    </a:ext>
                  </a:extLst>
                </a:hlinkClick>
              </a:rPr>
              <a:t>Ecosystem Commitment Letter</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0">
                  <a:extLst>
                    <a:ext uri="{A12FA001-AC4F-418D-AE19-62706E023703}">
                      <ahyp:hlinkClr xmlns:ahyp="http://schemas.microsoft.com/office/drawing/2018/hyperlinkcolor" val="tx"/>
                    </a:ext>
                  </a:extLst>
                </a:hlinkClick>
              </a:rPr>
              <a:t>Community of Champions Information</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1">
                  <a:extLst>
                    <a:ext uri="{A12FA001-AC4F-418D-AE19-62706E023703}">
                      <ahyp:hlinkClr xmlns:ahyp="http://schemas.microsoft.com/office/drawing/2018/hyperlinkcolor" val="tx"/>
                    </a:ext>
                  </a:extLst>
                </a:hlinkClick>
              </a:rPr>
              <a:t>Implementation Partner Guide</a:t>
            </a: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 | </a:t>
            </a:r>
            <a:r>
              <a:rPr kumimoji="0" lang="en-US" sz="1800" b="0" i="0" u="sng"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2">
                  <a:extLst>
                    <a:ext uri="{A12FA001-AC4F-418D-AE19-62706E023703}">
                      <ahyp:hlinkClr xmlns:ahyp="http://schemas.microsoft.com/office/drawing/2018/hyperlinkcolor" val="tx"/>
                    </a:ext>
                  </a:extLst>
                </a:hlinkClick>
              </a:rPr>
              <a:t>Kick-off Presentation</a:t>
            </a: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2000" b="0" i="0" u="none" strike="noStrike" kern="0" cap="none" spc="0" normalizeH="0" baseline="0" noProof="0">
                <a:ln>
                  <a:noFill/>
                </a:ln>
                <a:solidFill>
                  <a:srgbClr val="3F3F3F"/>
                </a:solidFill>
                <a:effectLst/>
                <a:uLnTx/>
                <a:uFillTx/>
                <a:latin typeface="Arial"/>
                <a:ea typeface="Arial"/>
                <a:cs typeface="Arial"/>
                <a:sym typeface="Arial"/>
              </a:rPr>
              <a:t>Source: </a:t>
            </a:r>
            <a:r>
              <a:rPr kumimoji="0" lang="en-US" sz="2000" b="0" i="0" u="none" strike="noStrike" kern="0" cap="none" spc="0" normalizeH="0" baseline="0" noProof="0" dirty="0">
                <a:ln>
                  <a:noFill/>
                </a:ln>
                <a:solidFill>
                  <a:srgbClr val="3F3F3F"/>
                </a:solidFill>
                <a:effectLst/>
                <a:uLnTx/>
                <a:uFillTx/>
                <a:ea typeface="+mn-lt"/>
                <a:cs typeface="+mn-lt"/>
                <a:sym typeface="Arial"/>
              </a:rPr>
              <a:t>https://</a:t>
            </a:r>
            <a:r>
              <a:rPr lang="en-US" sz="2000" kern="0" dirty="0">
                <a:solidFill>
                  <a:srgbClr val="3F3F3F"/>
                </a:solidFill>
                <a:ea typeface="+mn-lt"/>
                <a:cs typeface="+mn-lt"/>
                <a:sym typeface="Arial"/>
              </a:rPr>
              <a:t>www.</a:t>
            </a:r>
            <a:r>
              <a:rPr kumimoji="0" lang="en-US" sz="2000" b="0" i="0" u="none" strike="noStrike" kern="0" cap="none" spc="0" normalizeH="0" baseline="0" noProof="0" dirty="0">
                <a:ln>
                  <a:noFill/>
                </a:ln>
                <a:solidFill>
                  <a:srgbClr val="3F3F3F"/>
                </a:solidFill>
                <a:effectLst/>
                <a:uLnTx/>
                <a:uFillTx/>
                <a:ea typeface="+mn-lt"/>
                <a:cs typeface="+mn-lt"/>
                <a:sym typeface="Arial"/>
              </a:rPr>
              <a:t>we-fi.org/we-finance-code</a:t>
            </a:r>
            <a:r>
              <a:rPr lang="en-US" sz="2000" kern="0" dirty="0">
                <a:solidFill>
                  <a:srgbClr val="3F3F3F"/>
                </a:solidFill>
                <a:ea typeface="+mn-lt"/>
                <a:cs typeface="+mn-lt"/>
                <a:sym typeface="Arial"/>
              </a:rPr>
              <a:t>/resources</a:t>
            </a:r>
            <a:r>
              <a:rPr kumimoji="0" lang="en-US" sz="2000" b="0" i="0" u="none" strike="noStrike" kern="0" cap="none" spc="0" normalizeH="0" baseline="0" noProof="0" dirty="0">
                <a:ln>
                  <a:noFill/>
                </a:ln>
                <a:solidFill>
                  <a:srgbClr val="3F3F3F"/>
                </a:solidFill>
                <a:effectLst/>
                <a:uLnTx/>
                <a:uFillTx/>
                <a:ea typeface="+mn-lt"/>
                <a:cs typeface="+mn-lt"/>
                <a:sym typeface="Arial"/>
              </a:rPr>
              <a:t>/</a:t>
            </a:r>
            <a:endParaRPr kumimoji="0" sz="1400" b="0" i="0" u="none" strike="noStrike" kern="0" cap="none" spc="0" normalizeH="0" baseline="0" noProof="0" dirty="0">
              <a:ln>
                <a:noFill/>
              </a:ln>
              <a:solidFill>
                <a:srgbClr val="3F3F3F"/>
              </a:solidFill>
              <a:effectLst/>
              <a:uLnTx/>
              <a:uFillTx/>
              <a:ea typeface="+mn-lt"/>
              <a:cs typeface="+mn-lt"/>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pic>
        <p:nvPicPr>
          <p:cNvPr id="2319" name="Google Shape;2319;p120" descr="A purple and white logo&#10;&#10;Description automatically generated"/>
          <p:cNvPicPr preferRelativeResize="0"/>
          <p:nvPr/>
        </p:nvPicPr>
        <p:blipFill rotWithShape="1">
          <a:blip r:embed="rId13">
            <a:alphaModFix/>
          </a:blip>
          <a:srcRect/>
          <a:stretch/>
        </p:blipFill>
        <p:spPr>
          <a:xfrm>
            <a:off x="731474" y="3429000"/>
            <a:ext cx="2431303" cy="898525"/>
          </a:xfrm>
          <a:prstGeom prst="rect">
            <a:avLst/>
          </a:prstGeom>
          <a:noFill/>
          <a:ln>
            <a:noFill/>
          </a:ln>
        </p:spPr>
      </p:pic>
      <p:sp>
        <p:nvSpPr>
          <p:cNvPr id="2" name="Footer Placeholder 2">
            <a:extLst>
              <a:ext uri="{FF2B5EF4-FFF2-40B4-BE49-F238E27FC236}">
                <a16:creationId xmlns:a16="http://schemas.microsoft.com/office/drawing/2014/main" id="{25EA4449-6A2B-6486-514C-225C5E89C0DC}"/>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7AC9A-28B6-6742-2A6F-7A0F6EEAB741}"/>
              </a:ext>
            </a:extLst>
          </p:cNvPr>
          <p:cNvSpPr>
            <a:spLocks noGrp="1"/>
          </p:cNvSpPr>
          <p:nvPr>
            <p:ph type="body" idx="1"/>
          </p:nvPr>
        </p:nvSpPr>
        <p:spPr>
          <a:xfrm>
            <a:off x="398690" y="2106159"/>
            <a:ext cx="5152682" cy="3679180"/>
          </a:xfrm>
        </p:spPr>
        <p:txBody>
          <a:bodyPr>
            <a:normAutofit fontScale="85000" lnSpcReduction="10000"/>
          </a:bodyPr>
          <a:lstStyle/>
          <a:p>
            <a:pPr marL="228600" indent="0">
              <a:lnSpc>
                <a:spcPct val="100000"/>
              </a:lnSpc>
              <a:spcBef>
                <a:spcPts val="0"/>
              </a:spcBef>
              <a:buClr>
                <a:srgbClr val="000000"/>
              </a:buClr>
              <a:buSzPts val="1400"/>
              <a:buNone/>
            </a:pPr>
            <a:r>
              <a:rPr lang="en-US" sz="2000" b="1" dirty="0">
                <a:solidFill>
                  <a:schemeClr val="bg2"/>
                </a:solidFill>
                <a:latin typeface="Arial"/>
                <a:cs typeface="Arial"/>
              </a:rPr>
              <a:t>The WE Finance Code Coalition Building: </a:t>
            </a:r>
            <a:r>
              <a:rPr lang="en-US" sz="2000" dirty="0">
                <a:solidFill>
                  <a:schemeClr val="bg2"/>
                </a:solidFill>
                <a:latin typeface="Arial"/>
                <a:cs typeface="Arial"/>
              </a:rPr>
              <a:t>is the people and processes that will drive the Code implementation. </a:t>
            </a:r>
          </a:p>
          <a:p>
            <a:pPr marL="228600" indent="0">
              <a:lnSpc>
                <a:spcPct val="100000"/>
              </a:lnSpc>
              <a:spcBef>
                <a:spcPts val="0"/>
              </a:spcBef>
              <a:buClr>
                <a:srgbClr val="000000"/>
              </a:buClr>
              <a:buSzPts val="1400"/>
              <a:buNone/>
            </a:pPr>
            <a:endParaRPr lang="en-US" sz="2000" dirty="0">
              <a:solidFill>
                <a:schemeClr val="bg2"/>
              </a:solidFill>
              <a:latin typeface="Arial" panose="020B0604020202020204" pitchFamily="34" charset="0"/>
              <a:cs typeface="Arial" panose="020B0604020202020204" pitchFamily="34" charset="0"/>
            </a:endParaRPr>
          </a:p>
          <a:p>
            <a:pPr marL="228600" indent="0">
              <a:lnSpc>
                <a:spcPct val="100000"/>
              </a:lnSpc>
              <a:spcBef>
                <a:spcPts val="0"/>
              </a:spcBef>
              <a:buClr>
                <a:srgbClr val="000000"/>
              </a:buClr>
              <a:buSzPts val="1400"/>
              <a:buNone/>
            </a:pPr>
            <a:r>
              <a:rPr lang="en-US" sz="2000" b="1" dirty="0">
                <a:solidFill>
                  <a:schemeClr val="bg2"/>
                </a:solidFill>
                <a:latin typeface="Arial" panose="020B0604020202020204" pitchFamily="34" charset="0"/>
                <a:cs typeface="Arial" panose="020B0604020202020204" pitchFamily="34" charset="0"/>
              </a:rPr>
              <a:t>The WMSME Data Journey</a:t>
            </a:r>
            <a:r>
              <a:rPr lang="en-US" sz="2000" dirty="0">
                <a:solidFill>
                  <a:schemeClr val="bg2"/>
                </a:solidFill>
                <a:latin typeface="Arial" panose="020B0604020202020204" pitchFamily="34" charset="0"/>
                <a:cs typeface="Arial" panose="020B0604020202020204" pitchFamily="34" charset="0"/>
              </a:rPr>
              <a:t>: is equally important and goes in parallel with building the Code Coalition. It is about sex-disaggregating supply side MSMEs data, aggregating and reporting it. </a:t>
            </a:r>
          </a:p>
          <a:p>
            <a:pPr marL="228600" indent="0">
              <a:lnSpc>
                <a:spcPct val="100000"/>
              </a:lnSpc>
              <a:spcBef>
                <a:spcPts val="0"/>
              </a:spcBef>
              <a:buSzPts val="1400"/>
              <a:buNone/>
            </a:pPr>
            <a:endParaRPr lang="en-US" sz="2000" dirty="0">
              <a:solidFill>
                <a:schemeClr val="bg2"/>
              </a:solidFill>
              <a:latin typeface="Arial" panose="020B0604020202020204" pitchFamily="34" charset="0"/>
              <a:cs typeface="Arial" panose="020B0604020202020204" pitchFamily="34" charset="0"/>
            </a:endParaRPr>
          </a:p>
          <a:p>
            <a:pPr marL="228600" indent="0">
              <a:lnSpc>
                <a:spcPct val="100000"/>
              </a:lnSpc>
              <a:spcBef>
                <a:spcPts val="0"/>
              </a:spcBef>
              <a:buNone/>
            </a:pPr>
            <a:r>
              <a:rPr lang="en-US" sz="2000" dirty="0">
                <a:solidFill>
                  <a:schemeClr val="bg2"/>
                </a:solidFill>
              </a:rPr>
              <a:t>Countries might advance faster on one of the two: Some countries might be already at an advanced stage on the Data journey, and other countries might advance faster on building the coalition.</a:t>
            </a:r>
          </a:p>
          <a:p>
            <a:pPr marL="228600" indent="0">
              <a:lnSpc>
                <a:spcPct val="100000"/>
              </a:lnSpc>
              <a:spcBef>
                <a:spcPts val="0"/>
              </a:spcBef>
              <a:buNone/>
            </a:pPr>
            <a:endParaRPr lang="en-US" sz="2000" dirty="0">
              <a:solidFill>
                <a:schemeClr val="bg2"/>
              </a:solidFill>
            </a:endParaRPr>
          </a:p>
          <a:p>
            <a:pPr marL="228600" indent="0">
              <a:lnSpc>
                <a:spcPct val="100000"/>
              </a:lnSpc>
              <a:spcBef>
                <a:spcPts val="0"/>
              </a:spcBef>
              <a:buClr>
                <a:srgbClr val="000000"/>
              </a:buClr>
              <a:buSzPts val="1400"/>
              <a:buNone/>
            </a:pPr>
            <a:r>
              <a:rPr lang="en-US" sz="2000" dirty="0">
                <a:solidFill>
                  <a:schemeClr val="bg2"/>
                </a:solidFill>
                <a:latin typeface="Arial"/>
                <a:cs typeface="Arial"/>
              </a:rPr>
              <a:t>Both strategies involve five key steps.</a:t>
            </a:r>
          </a:p>
        </p:txBody>
      </p:sp>
      <p:sp>
        <p:nvSpPr>
          <p:cNvPr id="4" name="Slide Number Placeholder 3">
            <a:extLst>
              <a:ext uri="{FF2B5EF4-FFF2-40B4-BE49-F238E27FC236}">
                <a16:creationId xmlns:a16="http://schemas.microsoft.com/office/drawing/2014/main" id="{F30F537A-59A6-0B0C-4AB1-3FF0FCCB7D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91694BB9-C83E-9526-C4F9-FB12F1008DB2}"/>
              </a:ext>
            </a:extLst>
          </p:cNvPr>
          <p:cNvGrpSpPr/>
          <p:nvPr/>
        </p:nvGrpSpPr>
        <p:grpSpPr>
          <a:xfrm>
            <a:off x="5613857" y="2106158"/>
            <a:ext cx="6361265" cy="3315903"/>
            <a:chOff x="3248431" y="1214408"/>
            <a:chExt cx="8751528" cy="4687244"/>
          </a:xfrm>
        </p:grpSpPr>
        <p:cxnSp>
          <p:nvCxnSpPr>
            <p:cNvPr id="12" name="Google Shape;2909;p23">
              <a:extLst>
                <a:ext uri="{FF2B5EF4-FFF2-40B4-BE49-F238E27FC236}">
                  <a16:creationId xmlns:a16="http://schemas.microsoft.com/office/drawing/2014/main" id="{70610E73-4268-8C82-C102-BC338CBBDFF4}"/>
                </a:ext>
              </a:extLst>
            </p:cNvPr>
            <p:cNvCxnSpPr/>
            <p:nvPr/>
          </p:nvCxnSpPr>
          <p:spPr>
            <a:xfrm rot="10800000">
              <a:off x="4223277" y="1214408"/>
              <a:ext cx="0" cy="4374212"/>
            </a:xfrm>
            <a:prstGeom prst="straightConnector1">
              <a:avLst/>
            </a:prstGeom>
            <a:noFill/>
            <a:ln w="38100" cap="flat" cmpd="sng">
              <a:solidFill>
                <a:schemeClr val="accent2"/>
              </a:solidFill>
              <a:prstDash val="solid"/>
              <a:miter lim="800000"/>
              <a:headEnd type="none" w="sm" len="sm"/>
              <a:tailEnd type="triangle" w="med" len="med"/>
            </a:ln>
          </p:spPr>
        </p:cxnSp>
        <p:grpSp>
          <p:nvGrpSpPr>
            <p:cNvPr id="11" name="Group 10">
              <a:extLst>
                <a:ext uri="{FF2B5EF4-FFF2-40B4-BE49-F238E27FC236}">
                  <a16:creationId xmlns:a16="http://schemas.microsoft.com/office/drawing/2014/main" id="{4E7A098C-7FE0-2190-DD1E-DBC1A1738667}"/>
                </a:ext>
              </a:extLst>
            </p:cNvPr>
            <p:cNvGrpSpPr/>
            <p:nvPr/>
          </p:nvGrpSpPr>
          <p:grpSpPr>
            <a:xfrm>
              <a:off x="3248431" y="1476851"/>
              <a:ext cx="8751528" cy="4424801"/>
              <a:chOff x="3248431" y="1476851"/>
              <a:chExt cx="8751528" cy="4424801"/>
            </a:xfrm>
          </p:grpSpPr>
          <p:sp>
            <p:nvSpPr>
              <p:cNvPr id="5" name="Google Shape;2906;p23">
                <a:extLst>
                  <a:ext uri="{FF2B5EF4-FFF2-40B4-BE49-F238E27FC236}">
                    <a16:creationId xmlns:a16="http://schemas.microsoft.com/office/drawing/2014/main" id="{374B1CBF-2031-316D-15C3-76D3232BF621}"/>
                  </a:ext>
                </a:extLst>
              </p:cNvPr>
              <p:cNvSpPr/>
              <p:nvPr/>
            </p:nvSpPr>
            <p:spPr>
              <a:xfrm>
                <a:off x="3248434" y="4429837"/>
                <a:ext cx="8751525"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6" name="Google Shape;2907;p23">
                <a:extLst>
                  <a:ext uri="{FF2B5EF4-FFF2-40B4-BE49-F238E27FC236}">
                    <a16:creationId xmlns:a16="http://schemas.microsoft.com/office/drawing/2014/main" id="{17405AF1-4C6E-664E-94B2-86F45A507FA9}"/>
                  </a:ext>
                </a:extLst>
              </p:cNvPr>
              <p:cNvSpPr/>
              <p:nvPr/>
            </p:nvSpPr>
            <p:spPr>
              <a:xfrm>
                <a:off x="3248431" y="2953343"/>
                <a:ext cx="8751527"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7" name="Google Shape;2908;p23">
                <a:extLst>
                  <a:ext uri="{FF2B5EF4-FFF2-40B4-BE49-F238E27FC236}">
                    <a16:creationId xmlns:a16="http://schemas.microsoft.com/office/drawing/2014/main" id="{9A9255FC-D4BF-18A1-FD81-E762DD6981F9}"/>
                  </a:ext>
                </a:extLst>
              </p:cNvPr>
              <p:cNvSpPr/>
              <p:nvPr/>
            </p:nvSpPr>
            <p:spPr>
              <a:xfrm>
                <a:off x="3248431" y="1476851"/>
                <a:ext cx="8751527"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cxnSp>
            <p:nvCxnSpPr>
              <p:cNvPr id="8" name="Google Shape;2910;p23">
                <a:extLst>
                  <a:ext uri="{FF2B5EF4-FFF2-40B4-BE49-F238E27FC236}">
                    <a16:creationId xmlns:a16="http://schemas.microsoft.com/office/drawing/2014/main" id="{A2CB93CA-DD1C-30D4-7531-B7509A0F9721}"/>
                  </a:ext>
                </a:extLst>
              </p:cNvPr>
              <p:cNvCxnSpPr>
                <a:cxnSpLocks/>
              </p:cNvCxnSpPr>
              <p:nvPr/>
            </p:nvCxnSpPr>
            <p:spPr>
              <a:xfrm>
                <a:off x="4223276" y="5575486"/>
                <a:ext cx="7776683" cy="0"/>
              </a:xfrm>
              <a:prstGeom prst="straightConnector1">
                <a:avLst/>
              </a:prstGeom>
              <a:noFill/>
              <a:ln w="38100" cap="flat" cmpd="sng">
                <a:solidFill>
                  <a:schemeClr val="accent2"/>
                </a:solidFill>
                <a:prstDash val="solid"/>
                <a:miter lim="800000"/>
                <a:headEnd type="none" w="sm" len="sm"/>
                <a:tailEnd type="triangle" w="med" len="med"/>
              </a:ln>
            </p:spPr>
          </p:cxnSp>
          <p:sp>
            <p:nvSpPr>
              <p:cNvPr id="9" name="Google Shape;2917;p23">
                <a:extLst>
                  <a:ext uri="{FF2B5EF4-FFF2-40B4-BE49-F238E27FC236}">
                    <a16:creationId xmlns:a16="http://schemas.microsoft.com/office/drawing/2014/main" id="{425261DC-23D4-A85B-12B5-EAF095CEA5B4}"/>
                  </a:ext>
                </a:extLst>
              </p:cNvPr>
              <p:cNvSpPr/>
              <p:nvPr/>
            </p:nvSpPr>
            <p:spPr>
              <a:xfrm>
                <a:off x="4818250" y="4794622"/>
                <a:ext cx="4723650" cy="110703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Black"/>
                  <a:buNone/>
                </a:pPr>
                <a:r>
                  <a:rPr lang="en-US" sz="2000" b="1" i="0" u="none" strike="noStrike" cap="none" dirty="0">
                    <a:solidFill>
                      <a:srgbClr val="FFFFFF"/>
                    </a:solidFill>
                    <a:latin typeface="Arial" panose="020B0604020202020204" pitchFamily="34" charset="0"/>
                    <a:ea typeface="Arial"/>
                    <a:cs typeface="Arial" panose="020B0604020202020204" pitchFamily="34" charset="0"/>
                    <a:sym typeface="Arial"/>
                  </a:rPr>
                  <a:t>WE Finance Code Coalition Building</a:t>
                </a:r>
                <a:endParaRPr sz="2400" b="1" i="0" u="none" strike="noStrike" cap="none" dirty="0">
                  <a:solidFill>
                    <a:srgbClr val="713030"/>
                  </a:solidFill>
                  <a:latin typeface="Arial" panose="020B0604020202020204" pitchFamily="34" charset="0"/>
                  <a:ea typeface="Arial"/>
                  <a:cs typeface="Arial" panose="020B0604020202020204" pitchFamily="34" charset="0"/>
                  <a:sym typeface="Arial"/>
                </a:endParaRPr>
              </a:p>
            </p:txBody>
          </p:sp>
          <p:sp>
            <p:nvSpPr>
              <p:cNvPr id="10" name="Google Shape;2918;p23">
                <a:extLst>
                  <a:ext uri="{FF2B5EF4-FFF2-40B4-BE49-F238E27FC236}">
                    <a16:creationId xmlns:a16="http://schemas.microsoft.com/office/drawing/2014/main" id="{A0342D4E-9ABC-02F7-5029-A24BAC511736}"/>
                  </a:ext>
                </a:extLst>
              </p:cNvPr>
              <p:cNvSpPr/>
              <p:nvPr/>
            </p:nvSpPr>
            <p:spPr>
              <a:xfrm rot="16200000">
                <a:off x="2307995" y="3212624"/>
                <a:ext cx="3632663" cy="577552"/>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b="1" i="0" u="none" strike="noStrike" cap="none" dirty="0">
                    <a:solidFill>
                      <a:srgbClr val="FFFFFF"/>
                    </a:solidFill>
                    <a:latin typeface="Arial" panose="020B0604020202020204" pitchFamily="34" charset="0"/>
                    <a:ea typeface="Arial"/>
                    <a:cs typeface="Arial" panose="020B0604020202020204" pitchFamily="34" charset="0"/>
                    <a:sym typeface="Arial"/>
                  </a:rPr>
                  <a:t>WSME Data Journey</a:t>
                </a:r>
                <a:endParaRPr b="1" i="0" u="none" strike="noStrike" cap="none" dirty="0">
                  <a:solidFill>
                    <a:srgbClr val="713030"/>
                  </a:solidFill>
                  <a:latin typeface="Arial" panose="020B0604020202020204" pitchFamily="34" charset="0"/>
                  <a:ea typeface="Arial"/>
                  <a:cs typeface="Arial" panose="020B0604020202020204" pitchFamily="34" charset="0"/>
                  <a:sym typeface="Arial"/>
                </a:endParaRPr>
              </a:p>
            </p:txBody>
          </p:sp>
        </p:grpSp>
      </p:grpSp>
      <p:sp>
        <p:nvSpPr>
          <p:cNvPr id="16" name="Google Shape;473;p18">
            <a:extLst>
              <a:ext uri="{FF2B5EF4-FFF2-40B4-BE49-F238E27FC236}">
                <a16:creationId xmlns:a16="http://schemas.microsoft.com/office/drawing/2014/main" id="{A6B3425A-FFB1-E77A-590A-4945E52BC37A}"/>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474;p18">
            <a:extLst>
              <a:ext uri="{FF2B5EF4-FFF2-40B4-BE49-F238E27FC236}">
                <a16:creationId xmlns:a16="http://schemas.microsoft.com/office/drawing/2014/main" id="{8B9A373F-C274-BD2C-2577-0636A703DEDB}"/>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18" name="Google Shape;475;p18">
            <a:extLst>
              <a:ext uri="{FF2B5EF4-FFF2-40B4-BE49-F238E27FC236}">
                <a16:creationId xmlns:a16="http://schemas.microsoft.com/office/drawing/2014/main" id="{4FC811C7-B531-4044-B9D8-F4D5F6A9B84E}"/>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9" name="Google Shape;476;p18">
            <a:extLst>
              <a:ext uri="{FF2B5EF4-FFF2-40B4-BE49-F238E27FC236}">
                <a16:creationId xmlns:a16="http://schemas.microsoft.com/office/drawing/2014/main" id="{265953F6-8FE6-DC04-7C3B-2E5091E4AD6C}"/>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en-US" sz="2400" b="1" dirty="0">
                <a:solidFill>
                  <a:schemeClr val="accent2"/>
                </a:solidFill>
                <a:latin typeface="Arial" panose="020B0604020202020204" pitchFamily="34" charset="0"/>
                <a:cs typeface="Arial" panose="020B0604020202020204" pitchFamily="34" charset="0"/>
                <a:sym typeface="Arial Black"/>
              </a:rPr>
              <a:t>Understanding the Key steps of Code Implementation</a:t>
            </a:r>
            <a:endParaRPr lang="en-US" sz="2400" b="1" dirty="0">
              <a:solidFill>
                <a:schemeClr val="accent2"/>
              </a:solidFill>
              <a:latin typeface="Arial" panose="020B0604020202020204" pitchFamily="34" charset="0"/>
              <a:cs typeface="Arial" panose="020B0604020202020204" pitchFamily="34" charset="0"/>
              <a:sym typeface="Arial"/>
            </a:endParaRPr>
          </a:p>
        </p:txBody>
      </p:sp>
      <p:sp>
        <p:nvSpPr>
          <p:cNvPr id="21" name="Footer Placeholder 2">
            <a:extLst>
              <a:ext uri="{FF2B5EF4-FFF2-40B4-BE49-F238E27FC236}">
                <a16:creationId xmlns:a16="http://schemas.microsoft.com/office/drawing/2014/main" id="{9EA8259C-337F-B631-FE69-6B05C2F9DB8D}"/>
              </a:ext>
            </a:extLst>
          </p:cNvPr>
          <p:cNvSpPr>
            <a:spLocks noGrp="1"/>
          </p:cNvSpPr>
          <p:nvPr>
            <p:ph type="ftr" idx="11"/>
          </p:nvPr>
        </p:nvSpPr>
        <p:spPr>
          <a:xfrm>
            <a:off x="731474" y="635635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1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012" name="Google Shape;3012;p27"/>
          <p:cNvSpPr/>
          <p:nvPr/>
        </p:nvSpPr>
        <p:spPr>
          <a:xfrm>
            <a:off x="-38880" y="4429837"/>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3" name="Google Shape;3013;p27"/>
          <p:cNvSpPr/>
          <p:nvPr/>
        </p:nvSpPr>
        <p:spPr>
          <a:xfrm>
            <a:off x="-38880" y="2953343"/>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4" name="Google Shape;3014;p27"/>
          <p:cNvSpPr/>
          <p:nvPr/>
        </p:nvSpPr>
        <p:spPr>
          <a:xfrm>
            <a:off x="-38880" y="1476851"/>
            <a:ext cx="12038839" cy="729570"/>
          </a:xfrm>
          <a:prstGeom prst="rect">
            <a:avLst/>
          </a:prstGeom>
          <a:solidFill>
            <a:srgbClr val="0F2341">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AEABAB"/>
              </a:solidFill>
              <a:latin typeface="Arial" panose="020B0604020202020204" pitchFamily="34" charset="0"/>
              <a:ea typeface="Helvetica Neue"/>
              <a:cs typeface="Arial" panose="020B0604020202020204" pitchFamily="34" charset="0"/>
              <a:sym typeface="Helvetica Neue"/>
            </a:endParaRPr>
          </a:p>
        </p:txBody>
      </p:sp>
      <p:sp>
        <p:nvSpPr>
          <p:cNvPr id="3015" name="Google Shape;3015;p27"/>
          <p:cNvSpPr/>
          <p:nvPr/>
        </p:nvSpPr>
        <p:spPr>
          <a:xfrm>
            <a:off x="322369" y="2148741"/>
            <a:ext cx="1888994" cy="622800"/>
          </a:xfrm>
          <a:prstGeom prst="can">
            <a:avLst>
              <a:gd name="adj"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17" name="Google Shape;3017;p27"/>
          <p:cNvSpPr/>
          <p:nvPr/>
        </p:nvSpPr>
        <p:spPr>
          <a:xfrm>
            <a:off x="2405071" y="5675992"/>
            <a:ext cx="2153061" cy="847617"/>
          </a:xfrm>
          <a:prstGeom prst="rect">
            <a:avLst/>
          </a:prstGeom>
          <a:noFill/>
          <a:ln>
            <a:noFill/>
          </a:ln>
        </p:spPr>
        <p:txBody>
          <a:bodyPr spcFirstLastPara="1" wrap="square" lIns="91425" tIns="45700" rIns="91425" bIns="45700" anchor="t" anchorCtr="0">
            <a:noAutofit/>
          </a:bodyPr>
          <a:lstStyle/>
          <a:p>
            <a:pPr algn="ctr">
              <a:buClr>
                <a:srgbClr val="9B1F68"/>
              </a:buClr>
              <a:buSzPts val="1400"/>
              <a:buFont typeface="Arial"/>
            </a:pPr>
            <a:r>
              <a:rPr lang="en-US" sz="1400" b="1" i="0" u="none" strike="noStrike" cap="none" dirty="0">
                <a:solidFill>
                  <a:schemeClr val="accent1"/>
                </a:solidFill>
                <a:ea typeface="Arial"/>
                <a:cs typeface="Arial"/>
                <a:sym typeface="Arial"/>
              </a:rPr>
              <a:t>Identify </a:t>
            </a:r>
            <a:r>
              <a:rPr lang="en-US" sz="1400" b="1" dirty="0">
                <a:solidFill>
                  <a:schemeClr val="accent1"/>
                </a:solidFill>
                <a:ea typeface="Arial"/>
                <a:cs typeface="Arial"/>
                <a:sym typeface="Arial"/>
              </a:rPr>
              <a:t>National Champions</a:t>
            </a:r>
            <a:endParaRPr lang="en-US" sz="1400" b="1" i="0" u="none" strike="noStrike" cap="none" dirty="0">
              <a:solidFill>
                <a:schemeClr val="accent1"/>
              </a:solidFill>
              <a:ea typeface="Arial"/>
              <a:cs typeface="Arial" panose="020B0604020202020204" pitchFamily="34" charset="0"/>
            </a:endParaRPr>
          </a:p>
        </p:txBody>
      </p:sp>
      <p:sp>
        <p:nvSpPr>
          <p:cNvPr id="3018" name="Google Shape;3018;p27"/>
          <p:cNvSpPr/>
          <p:nvPr/>
        </p:nvSpPr>
        <p:spPr>
          <a:xfrm>
            <a:off x="4588896" y="5716131"/>
            <a:ext cx="1800000" cy="8476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Build a National Coalition</a:t>
            </a:r>
            <a:endParaRPr sz="1400" b="1" i="0" u="none" strike="noStrike" cap="none">
              <a:solidFill>
                <a:schemeClr val="accent1"/>
              </a:solidFill>
              <a:ea typeface="Arial"/>
              <a:cs typeface="Arial" panose="020B0604020202020204" pitchFamily="34" charset="0"/>
              <a:sym typeface="Arial"/>
            </a:endParaRPr>
          </a:p>
          <a:p>
            <a:pPr marL="0" marR="0" lvl="0" indent="0" algn="l" rtl="0">
              <a:lnSpc>
                <a:spcPct val="100000"/>
              </a:lnSpc>
              <a:spcBef>
                <a:spcPts val="0"/>
              </a:spcBef>
              <a:spcAft>
                <a:spcPts val="0"/>
              </a:spcAft>
              <a:buClr>
                <a:srgbClr val="713030"/>
              </a:buClr>
              <a:buSzPts val="1400"/>
              <a:buFont typeface="Arial"/>
              <a:buNone/>
            </a:pPr>
            <a:endParaRPr sz="1400" b="1" i="0" u="none" strike="noStrike" cap="none">
              <a:solidFill>
                <a:schemeClr val="accent1"/>
              </a:solidFill>
              <a:ea typeface="Arial"/>
              <a:cs typeface="Arial" panose="020B0604020202020204" pitchFamily="34" charset="0"/>
              <a:sym typeface="Arial"/>
            </a:endParaRPr>
          </a:p>
        </p:txBody>
      </p:sp>
      <p:sp>
        <p:nvSpPr>
          <p:cNvPr id="3019" name="Google Shape;3019;p27"/>
          <p:cNvSpPr/>
          <p:nvPr/>
        </p:nvSpPr>
        <p:spPr>
          <a:xfrm>
            <a:off x="8477876" y="5839920"/>
            <a:ext cx="1800000" cy="8476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Launch the Code</a:t>
            </a:r>
            <a:endParaRPr b="0" i="0" u="none" strike="noStrike" cap="none">
              <a:solidFill>
                <a:schemeClr val="accent1"/>
              </a:solidFill>
              <a:ea typeface="Arial"/>
              <a:cs typeface="Arial" panose="020B0604020202020204" pitchFamily="34" charset="0"/>
              <a:sym typeface="Arial"/>
            </a:endParaRPr>
          </a:p>
        </p:txBody>
      </p:sp>
      <p:sp>
        <p:nvSpPr>
          <p:cNvPr id="3020" name="Google Shape;3020;p27"/>
          <p:cNvSpPr/>
          <p:nvPr/>
        </p:nvSpPr>
        <p:spPr>
          <a:xfrm>
            <a:off x="10204944" y="5728362"/>
            <a:ext cx="180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B1F68"/>
              </a:buClr>
              <a:buSzPts val="1400"/>
              <a:buFont typeface="Arial"/>
              <a:buNone/>
            </a:pPr>
            <a:r>
              <a:rPr lang="en-US" sz="1400" b="1" i="0" u="none" strike="noStrike" cap="none">
                <a:solidFill>
                  <a:schemeClr val="accent1"/>
                </a:solidFill>
                <a:ea typeface="Arial"/>
                <a:cs typeface="Arial" panose="020B0604020202020204" pitchFamily="34" charset="0"/>
                <a:sym typeface="Arial"/>
              </a:rPr>
              <a:t>Track &amp; Accelerate Progress </a:t>
            </a:r>
            <a:endParaRPr b="0" i="0" u="none" strike="noStrike" cap="none">
              <a:solidFill>
                <a:schemeClr val="accent1"/>
              </a:solidFill>
              <a:ea typeface="Arial"/>
              <a:cs typeface="Arial" panose="020B0604020202020204" pitchFamily="34" charset="0"/>
              <a:sym typeface="Arial"/>
            </a:endParaRPr>
          </a:p>
        </p:txBody>
      </p:sp>
      <p:sp>
        <p:nvSpPr>
          <p:cNvPr id="3021" name="Google Shape;3021;p27"/>
          <p:cNvSpPr/>
          <p:nvPr/>
        </p:nvSpPr>
        <p:spPr>
          <a:xfrm>
            <a:off x="6419660" y="5741879"/>
            <a:ext cx="2041340" cy="847617"/>
          </a:xfrm>
          <a:prstGeom prst="rect">
            <a:avLst/>
          </a:prstGeom>
          <a:noFill/>
          <a:ln>
            <a:noFill/>
          </a:ln>
        </p:spPr>
        <p:txBody>
          <a:bodyPr spcFirstLastPara="1" wrap="square" lIns="91425" tIns="45700" rIns="91425" bIns="45700" anchor="t" anchorCtr="0">
            <a:noAutofit/>
          </a:bodyPr>
          <a:lstStyle/>
          <a:p>
            <a:pPr algn="ctr">
              <a:buClr>
                <a:srgbClr val="9B1F68"/>
              </a:buClr>
              <a:buSzPts val="1400"/>
            </a:pPr>
            <a:r>
              <a:rPr lang="en-US" sz="1400" b="1" i="0" u="none" strike="noStrike" cap="none" dirty="0">
                <a:solidFill>
                  <a:schemeClr val="accent1"/>
                </a:solidFill>
                <a:ea typeface="Arial"/>
                <a:cs typeface="Arial" panose="020B0604020202020204" pitchFamily="34" charset="0"/>
                <a:sym typeface="Arial"/>
              </a:rPr>
              <a:t>Customize Code to the National Context &amp; </a:t>
            </a:r>
            <a:r>
              <a:rPr kumimoji="0" lang="en-US" sz="1400" b="1" i="0" u="none" strike="noStrike" kern="1200" cap="none" spc="0" normalizeH="0" baseline="0" noProof="0" dirty="0">
                <a:ln>
                  <a:noFill/>
                </a:ln>
                <a:solidFill>
                  <a:schemeClr val="accent1"/>
                </a:solidFill>
                <a:effectLst/>
                <a:uLnTx/>
                <a:uFillTx/>
                <a:ea typeface="+mn-ea"/>
                <a:cs typeface="+mn-cs"/>
              </a:rPr>
              <a:t>Map Data Gaps &amp; Standards</a:t>
            </a:r>
          </a:p>
          <a:p>
            <a:pPr marL="0" marR="0" lvl="0" indent="0" algn="ctr" rtl="0">
              <a:lnSpc>
                <a:spcPct val="100000"/>
              </a:lnSpc>
              <a:spcBef>
                <a:spcPts val="0"/>
              </a:spcBef>
              <a:spcAft>
                <a:spcPts val="0"/>
              </a:spcAft>
              <a:buClr>
                <a:srgbClr val="9B1F68"/>
              </a:buClr>
              <a:buSzPts val="1400"/>
              <a:buFont typeface="Arial"/>
              <a:buNone/>
            </a:pPr>
            <a:endParaRPr lang="en-US" sz="1400" b="1" i="0" u="none" strike="noStrike" cap="none" dirty="0">
              <a:solidFill>
                <a:schemeClr val="accent1"/>
              </a:solidFill>
              <a:ea typeface="Arial"/>
              <a:cs typeface="Arial" panose="020B0604020202020204" pitchFamily="34" charset="0"/>
              <a:sym typeface="Arial"/>
            </a:endParaRPr>
          </a:p>
          <a:p>
            <a:pPr marL="0" marR="0" lvl="0" indent="0" algn="l" rtl="0">
              <a:lnSpc>
                <a:spcPct val="100000"/>
              </a:lnSpc>
              <a:spcBef>
                <a:spcPts val="0"/>
              </a:spcBef>
              <a:spcAft>
                <a:spcPts val="0"/>
              </a:spcAft>
              <a:buClr>
                <a:srgbClr val="713030"/>
              </a:buClr>
              <a:buSzPts val="1400"/>
              <a:buFont typeface="Arial"/>
              <a:buNone/>
            </a:pPr>
            <a:endParaRPr sz="1400" b="1" i="0" u="none" strike="noStrike" cap="none" dirty="0">
              <a:solidFill>
                <a:schemeClr val="accent1"/>
              </a:solidFill>
              <a:ea typeface="Arial"/>
              <a:cs typeface="Arial" panose="020B0604020202020204" pitchFamily="34" charset="0"/>
              <a:sym typeface="Arial"/>
            </a:endParaRPr>
          </a:p>
        </p:txBody>
      </p:sp>
      <p:cxnSp>
        <p:nvCxnSpPr>
          <p:cNvPr id="3022" name="Google Shape;3022;p27"/>
          <p:cNvCxnSpPr/>
          <p:nvPr/>
        </p:nvCxnSpPr>
        <p:spPr>
          <a:xfrm rot="10800000">
            <a:off x="2360193" y="1227931"/>
            <a:ext cx="0" cy="4374214"/>
          </a:xfrm>
          <a:prstGeom prst="straightConnector1">
            <a:avLst/>
          </a:prstGeom>
          <a:noFill/>
          <a:ln w="38100" cap="flat" cmpd="sng">
            <a:solidFill>
              <a:schemeClr val="accent2"/>
            </a:solidFill>
            <a:prstDash val="solid"/>
            <a:miter lim="800000"/>
            <a:headEnd type="none" w="sm" len="sm"/>
            <a:tailEnd type="triangle" w="med" len="med"/>
          </a:ln>
        </p:spPr>
      </p:cxnSp>
      <p:cxnSp>
        <p:nvCxnSpPr>
          <p:cNvPr id="3023" name="Google Shape;3023;p27"/>
          <p:cNvCxnSpPr/>
          <p:nvPr/>
        </p:nvCxnSpPr>
        <p:spPr>
          <a:xfrm>
            <a:off x="2360192" y="5575486"/>
            <a:ext cx="9639767" cy="0"/>
          </a:xfrm>
          <a:prstGeom prst="straightConnector1">
            <a:avLst/>
          </a:prstGeom>
          <a:noFill/>
          <a:ln w="38100" cap="flat" cmpd="sng">
            <a:solidFill>
              <a:schemeClr val="accent2"/>
            </a:solidFill>
            <a:prstDash val="solid"/>
            <a:miter lim="800000"/>
            <a:headEnd type="none" w="sm" len="sm"/>
            <a:tailEnd type="triangle" w="med" len="med"/>
          </a:ln>
        </p:spPr>
      </p:cxnSp>
      <p:grpSp>
        <p:nvGrpSpPr>
          <p:cNvPr id="3024" name="Google Shape;3024;p27"/>
          <p:cNvGrpSpPr/>
          <p:nvPr/>
        </p:nvGrpSpPr>
        <p:grpSpPr>
          <a:xfrm>
            <a:off x="277751" y="1466528"/>
            <a:ext cx="1888993" cy="734826"/>
            <a:chOff x="309090" y="1594098"/>
            <a:chExt cx="1888993" cy="734826"/>
          </a:xfrm>
        </p:grpSpPr>
        <p:sp>
          <p:nvSpPr>
            <p:cNvPr id="3025" name="Google Shape;3025;p27"/>
            <p:cNvSpPr/>
            <p:nvPr/>
          </p:nvSpPr>
          <p:spPr>
            <a:xfrm>
              <a:off x="309090" y="1594098"/>
              <a:ext cx="1888993" cy="734826"/>
            </a:xfrm>
            <a:prstGeom prst="can">
              <a:avLst>
                <a:gd name="adj" fmla="val 15345"/>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26" name="Google Shape;3026;p27"/>
            <p:cNvSpPr/>
            <p:nvPr/>
          </p:nvSpPr>
          <p:spPr>
            <a:xfrm>
              <a:off x="336245" y="1780671"/>
              <a:ext cx="1773191" cy="4382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Refine</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27" name="Google Shape;3027;p27"/>
          <p:cNvSpPr/>
          <p:nvPr/>
        </p:nvSpPr>
        <p:spPr>
          <a:xfrm>
            <a:off x="267939" y="2209812"/>
            <a:ext cx="1888994" cy="733348"/>
          </a:xfrm>
          <a:prstGeom prst="can">
            <a:avLst>
              <a:gd name="adj" fmla="val 13859"/>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grpSp>
        <p:nvGrpSpPr>
          <p:cNvPr id="3028" name="Google Shape;3028;p27"/>
          <p:cNvGrpSpPr/>
          <p:nvPr/>
        </p:nvGrpSpPr>
        <p:grpSpPr>
          <a:xfrm>
            <a:off x="263306" y="3672294"/>
            <a:ext cx="1913838" cy="750374"/>
            <a:chOff x="264508" y="3666775"/>
            <a:chExt cx="1913838" cy="750374"/>
          </a:xfrm>
        </p:grpSpPr>
        <p:sp>
          <p:nvSpPr>
            <p:cNvPr id="3029" name="Google Shape;3029;p27"/>
            <p:cNvSpPr/>
            <p:nvPr/>
          </p:nvSpPr>
          <p:spPr>
            <a:xfrm>
              <a:off x="264508" y="3666775"/>
              <a:ext cx="1888994" cy="750374"/>
            </a:xfrm>
            <a:prstGeom prst="can">
              <a:avLst>
                <a:gd name="adj" fmla="val 1014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30" name="Google Shape;3030;p27"/>
            <p:cNvSpPr/>
            <p:nvPr/>
          </p:nvSpPr>
          <p:spPr>
            <a:xfrm>
              <a:off x="328829" y="3910477"/>
              <a:ext cx="1849517" cy="32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Align</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31" name="Google Shape;3031;p27"/>
          <p:cNvSpPr/>
          <p:nvPr/>
        </p:nvSpPr>
        <p:spPr>
          <a:xfrm>
            <a:off x="4782741" y="5401405"/>
            <a:ext cx="4723650" cy="340474"/>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Black"/>
              <a:buNone/>
            </a:pPr>
            <a:r>
              <a:rPr lang="en-US" sz="1400" b="1" i="0" u="none" strike="noStrike" cap="none" dirty="0">
                <a:solidFill>
                  <a:srgbClr val="FFFFFF"/>
                </a:solidFill>
                <a:latin typeface="Arial" panose="020B0604020202020204" pitchFamily="34" charset="0"/>
                <a:ea typeface="Arial"/>
                <a:cs typeface="Arial" panose="020B0604020202020204" pitchFamily="34" charset="0"/>
                <a:sym typeface="Arial"/>
              </a:rPr>
              <a:t>WE Finance Code Coalition Building</a:t>
            </a:r>
            <a:endParaRPr sz="1600" b="1" i="0" u="none" strike="noStrike" cap="none" dirty="0">
              <a:solidFill>
                <a:srgbClr val="713030"/>
              </a:solidFill>
              <a:latin typeface="Arial" panose="020B0604020202020204" pitchFamily="34" charset="0"/>
              <a:ea typeface="Arial"/>
              <a:cs typeface="Arial" panose="020B0604020202020204" pitchFamily="34" charset="0"/>
              <a:sym typeface="Arial"/>
            </a:endParaRPr>
          </a:p>
        </p:txBody>
      </p:sp>
      <p:sp>
        <p:nvSpPr>
          <p:cNvPr id="3033" name="Google Shape;3033;p27"/>
          <p:cNvSpPr txBox="1">
            <a:spLocks noGrp="1"/>
          </p:cNvSpPr>
          <p:nvPr>
            <p:ph type="sldNum" idx="12"/>
          </p:nvPr>
        </p:nvSpPr>
        <p:spPr>
          <a:xfrm>
            <a:off x="398691" y="6433407"/>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rgbClr val="3F3F3F"/>
                </a:solidFill>
                <a:latin typeface="Arial" panose="020B0604020202020204" pitchFamily="34" charset="0"/>
                <a:cs typeface="Arial" panose="020B0604020202020204" pitchFamily="34" charset="0"/>
                <a:sym typeface="Arial"/>
              </a:rPr>
              <a:t>5</a:t>
            </a:fld>
            <a:endParaRPr sz="900" b="0" i="0" u="none" strike="noStrike" cap="none" dirty="0">
              <a:solidFill>
                <a:srgbClr val="3F3F3F"/>
              </a:solidFill>
              <a:latin typeface="Arial" panose="020B0604020202020204" pitchFamily="34" charset="0"/>
              <a:cs typeface="Arial" panose="020B0604020202020204" pitchFamily="34" charset="0"/>
              <a:sym typeface="Arial"/>
            </a:endParaRPr>
          </a:p>
        </p:txBody>
      </p:sp>
      <p:sp>
        <p:nvSpPr>
          <p:cNvPr id="3038" name="Google Shape;3038;p27"/>
          <p:cNvSpPr/>
          <p:nvPr/>
        </p:nvSpPr>
        <p:spPr>
          <a:xfrm>
            <a:off x="2736106" y="4063486"/>
            <a:ext cx="1684800" cy="15120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39" name="Google Shape;3039;p27"/>
          <p:cNvSpPr/>
          <p:nvPr/>
        </p:nvSpPr>
        <p:spPr>
          <a:xfrm>
            <a:off x="4492440" y="3268482"/>
            <a:ext cx="1684800" cy="15120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1" name="Google Shape;3041;p27"/>
          <p:cNvSpPr/>
          <p:nvPr/>
        </p:nvSpPr>
        <p:spPr>
          <a:xfrm>
            <a:off x="8269263" y="1814643"/>
            <a:ext cx="1684800" cy="1512000"/>
          </a:xfrm>
          <a:prstGeom prst="hexagon">
            <a:avLst>
              <a:gd name="adj" fmla="val 25000"/>
              <a:gd name="vf" fmla="val 115470"/>
            </a:avLst>
          </a:prstGeom>
          <a:solidFill>
            <a:srgbClr val="AD2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2" name="Google Shape;3042;p27"/>
          <p:cNvSpPr/>
          <p:nvPr/>
        </p:nvSpPr>
        <p:spPr>
          <a:xfrm>
            <a:off x="10198110" y="1072868"/>
            <a:ext cx="1684800" cy="1512000"/>
          </a:xfrm>
          <a:prstGeom prst="hexagon">
            <a:avLst>
              <a:gd name="adj" fmla="val 25000"/>
              <a:gd name="vf" fmla="val 115470"/>
            </a:avLst>
          </a:prstGeom>
          <a:solidFill>
            <a:srgbClr val="6445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43" name="Google Shape;3043;p27"/>
          <p:cNvSpPr txBox="1"/>
          <p:nvPr/>
        </p:nvSpPr>
        <p:spPr>
          <a:xfrm>
            <a:off x="3208738" y="4188258"/>
            <a:ext cx="819709"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1</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4" name="Google Shape;3044;p27"/>
          <p:cNvSpPr txBox="1"/>
          <p:nvPr/>
        </p:nvSpPr>
        <p:spPr>
          <a:xfrm>
            <a:off x="5004138" y="3413978"/>
            <a:ext cx="721959" cy="1109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dirty="0">
                <a:solidFill>
                  <a:srgbClr val="FFFFFF"/>
                </a:solidFill>
                <a:latin typeface="Arial" panose="020B0604020202020204" pitchFamily="34" charset="0"/>
                <a:ea typeface="Helvetica Neue"/>
                <a:cs typeface="Arial" panose="020B0604020202020204" pitchFamily="34" charset="0"/>
                <a:sym typeface="Helvetica Neue"/>
              </a:rPr>
              <a:t>2</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046" name="Google Shape;3046;p27"/>
          <p:cNvSpPr txBox="1"/>
          <p:nvPr/>
        </p:nvSpPr>
        <p:spPr>
          <a:xfrm>
            <a:off x="8763886" y="1990235"/>
            <a:ext cx="78097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4</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7" name="Google Shape;3047;p27"/>
          <p:cNvSpPr txBox="1"/>
          <p:nvPr/>
        </p:nvSpPr>
        <p:spPr>
          <a:xfrm>
            <a:off x="10726005" y="1234277"/>
            <a:ext cx="938411" cy="11147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i="0" u="none" strike="noStrike" cap="none">
                <a:solidFill>
                  <a:srgbClr val="FFFFFF"/>
                </a:solidFill>
                <a:latin typeface="Arial" panose="020B0604020202020204" pitchFamily="34" charset="0"/>
                <a:ea typeface="Helvetica Neue"/>
                <a:cs typeface="Arial" panose="020B0604020202020204" pitchFamily="34" charset="0"/>
                <a:sym typeface="Helvetica Neue"/>
              </a:rPr>
              <a:t>5</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048" name="Google Shape;3048;p27"/>
          <p:cNvSpPr/>
          <p:nvPr/>
        </p:nvSpPr>
        <p:spPr>
          <a:xfrm>
            <a:off x="3250081" y="5236803"/>
            <a:ext cx="325066" cy="25808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nvGrpSpPr>
          <p:cNvPr id="3049" name="Google Shape;3049;p27"/>
          <p:cNvGrpSpPr/>
          <p:nvPr/>
        </p:nvGrpSpPr>
        <p:grpSpPr>
          <a:xfrm>
            <a:off x="263306" y="4419654"/>
            <a:ext cx="1888992" cy="748078"/>
            <a:chOff x="263503" y="4293694"/>
            <a:chExt cx="1888992" cy="748078"/>
          </a:xfrm>
        </p:grpSpPr>
        <p:sp>
          <p:nvSpPr>
            <p:cNvPr id="3050" name="Google Shape;3050;p27"/>
            <p:cNvSpPr/>
            <p:nvPr/>
          </p:nvSpPr>
          <p:spPr>
            <a:xfrm>
              <a:off x="263503" y="4293694"/>
              <a:ext cx="1888992" cy="748078"/>
            </a:xfrm>
            <a:prstGeom prst="can">
              <a:avLst>
                <a:gd name="adj" fmla="val 834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51" name="Google Shape;3051;p27"/>
            <p:cNvSpPr/>
            <p:nvPr/>
          </p:nvSpPr>
          <p:spPr>
            <a:xfrm>
              <a:off x="452632" y="4451284"/>
              <a:ext cx="1582556" cy="5024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Diagnose</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53" name="Google Shape;3053;p27"/>
          <p:cNvSpPr/>
          <p:nvPr/>
        </p:nvSpPr>
        <p:spPr>
          <a:xfrm rot="16200000">
            <a:off x="1795126" y="4107937"/>
            <a:ext cx="248400" cy="248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cxnSp>
        <p:nvCxnSpPr>
          <p:cNvPr id="3054" name="Google Shape;3054;p27"/>
          <p:cNvCxnSpPr>
            <a:cxnSpLocks/>
          </p:cNvCxnSpPr>
          <p:nvPr/>
        </p:nvCxnSpPr>
        <p:spPr>
          <a:xfrm flipV="1">
            <a:off x="1919327" y="4356337"/>
            <a:ext cx="0" cy="522547"/>
          </a:xfrm>
          <a:prstGeom prst="straightConnector1">
            <a:avLst/>
          </a:prstGeom>
          <a:solidFill>
            <a:schemeClr val="lt2"/>
          </a:solidFill>
          <a:ln w="57150" cap="flat" cmpd="sng">
            <a:solidFill>
              <a:schemeClr val="accent1"/>
            </a:solidFill>
            <a:prstDash val="solid"/>
            <a:round/>
            <a:headEnd type="none" w="sm" len="sm"/>
            <a:tailEnd type="none" w="sm" len="sm"/>
          </a:ln>
        </p:spPr>
      </p:cxnSp>
      <p:grpSp>
        <p:nvGrpSpPr>
          <p:cNvPr id="3055" name="Google Shape;3055;p27"/>
          <p:cNvGrpSpPr/>
          <p:nvPr/>
        </p:nvGrpSpPr>
        <p:grpSpPr>
          <a:xfrm>
            <a:off x="289431" y="2942004"/>
            <a:ext cx="1888994" cy="748078"/>
            <a:chOff x="278344" y="3024355"/>
            <a:chExt cx="1888994" cy="748078"/>
          </a:xfrm>
        </p:grpSpPr>
        <p:sp>
          <p:nvSpPr>
            <p:cNvPr id="3056" name="Google Shape;3056;p27"/>
            <p:cNvSpPr/>
            <p:nvPr/>
          </p:nvSpPr>
          <p:spPr>
            <a:xfrm>
              <a:off x="278344" y="3024355"/>
              <a:ext cx="1888994" cy="748078"/>
            </a:xfrm>
            <a:prstGeom prst="can">
              <a:avLst>
                <a:gd name="adj" fmla="val 1311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Helvetica Neue"/>
                <a:cs typeface="Arial" panose="020B0604020202020204" pitchFamily="34" charset="0"/>
                <a:sym typeface="Helvetica Neue"/>
              </a:endParaRPr>
            </a:p>
          </p:txBody>
        </p:sp>
        <p:sp>
          <p:nvSpPr>
            <p:cNvPr id="3057" name="Google Shape;3057;p27"/>
            <p:cNvSpPr/>
            <p:nvPr/>
          </p:nvSpPr>
          <p:spPr>
            <a:xfrm>
              <a:off x="328829" y="3190612"/>
              <a:ext cx="1800949" cy="48281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Pilot</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58" name="Google Shape;3058;p27"/>
          <p:cNvGrpSpPr/>
          <p:nvPr/>
        </p:nvGrpSpPr>
        <p:grpSpPr>
          <a:xfrm rot="-5400000">
            <a:off x="1647614" y="3547388"/>
            <a:ext cx="543435" cy="241960"/>
            <a:chOff x="2751840" y="4143215"/>
            <a:chExt cx="657156" cy="292594"/>
          </a:xfrm>
        </p:grpSpPr>
        <p:cxnSp>
          <p:nvCxnSpPr>
            <p:cNvPr id="3059" name="Google Shape;3059;p27"/>
            <p:cNvCxnSpPr>
              <a:cxnSpLocks/>
            </p:cNvCxnSpPr>
            <p:nvPr/>
          </p:nvCxnSpPr>
          <p:spPr>
            <a:xfrm>
              <a:off x="2751840" y="4289517"/>
              <a:ext cx="394497" cy="0"/>
            </a:xfrm>
            <a:prstGeom prst="straightConnector1">
              <a:avLst/>
            </a:prstGeom>
            <a:noFill/>
            <a:ln w="57150" cap="flat" cmpd="sng">
              <a:solidFill>
                <a:schemeClr val="accent2"/>
              </a:solidFill>
              <a:prstDash val="solid"/>
              <a:round/>
              <a:headEnd type="none" w="sm" len="sm"/>
              <a:tailEnd type="none" w="sm" len="sm"/>
            </a:ln>
          </p:spPr>
        </p:cxnSp>
        <p:sp>
          <p:nvSpPr>
            <p:cNvPr id="3060" name="Google Shape;3060;p27"/>
            <p:cNvSpPr/>
            <p:nvPr/>
          </p:nvSpPr>
          <p:spPr>
            <a:xfrm>
              <a:off x="3108615" y="4143215"/>
              <a:ext cx="300381" cy="2925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61" name="Google Shape;3061;p27"/>
          <p:cNvGrpSpPr/>
          <p:nvPr/>
        </p:nvGrpSpPr>
        <p:grpSpPr>
          <a:xfrm rot="-5400000">
            <a:off x="1660895" y="2785138"/>
            <a:ext cx="516865" cy="241960"/>
            <a:chOff x="2971930" y="4194009"/>
            <a:chExt cx="625030" cy="292594"/>
          </a:xfrm>
        </p:grpSpPr>
        <p:cxnSp>
          <p:nvCxnSpPr>
            <p:cNvPr id="3062" name="Google Shape;3062;p27"/>
            <p:cNvCxnSpPr>
              <a:cxnSpLocks/>
            </p:cNvCxnSpPr>
            <p:nvPr/>
          </p:nvCxnSpPr>
          <p:spPr>
            <a:xfrm rot="16200000">
              <a:off x="3169244" y="4146141"/>
              <a:ext cx="0" cy="394628"/>
            </a:xfrm>
            <a:prstGeom prst="straightConnector1">
              <a:avLst/>
            </a:prstGeom>
            <a:noFill/>
            <a:ln w="57150" cap="flat" cmpd="sng">
              <a:solidFill>
                <a:schemeClr val="accent3"/>
              </a:solidFill>
              <a:prstDash val="solid"/>
              <a:round/>
              <a:headEnd type="none" w="sm" len="sm"/>
              <a:tailEnd type="none" w="sm" len="sm"/>
            </a:ln>
          </p:spPr>
        </p:cxnSp>
        <p:sp>
          <p:nvSpPr>
            <p:cNvPr id="3063" name="Google Shape;3063;p27"/>
            <p:cNvSpPr/>
            <p:nvPr/>
          </p:nvSpPr>
          <p:spPr>
            <a:xfrm>
              <a:off x="3296578" y="4194009"/>
              <a:ext cx="300382" cy="29259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grpSp>
        <p:nvGrpSpPr>
          <p:cNvPr id="3064" name="Google Shape;3064;p27"/>
          <p:cNvGrpSpPr/>
          <p:nvPr/>
        </p:nvGrpSpPr>
        <p:grpSpPr>
          <a:xfrm rot="-5400000">
            <a:off x="1673630" y="2005094"/>
            <a:ext cx="491389" cy="241960"/>
            <a:chOff x="2989769" y="4143214"/>
            <a:chExt cx="594219" cy="292594"/>
          </a:xfrm>
        </p:grpSpPr>
        <p:cxnSp>
          <p:nvCxnSpPr>
            <p:cNvPr id="3065" name="Google Shape;3065;p27"/>
            <p:cNvCxnSpPr>
              <a:cxnSpLocks/>
            </p:cNvCxnSpPr>
            <p:nvPr/>
          </p:nvCxnSpPr>
          <p:spPr>
            <a:xfrm rot="16200000">
              <a:off x="3173047" y="4106235"/>
              <a:ext cx="0" cy="366556"/>
            </a:xfrm>
            <a:prstGeom prst="straightConnector1">
              <a:avLst/>
            </a:prstGeom>
            <a:noFill/>
            <a:ln w="57150" cap="flat" cmpd="sng">
              <a:solidFill>
                <a:schemeClr val="accent3"/>
              </a:solidFill>
              <a:prstDash val="solid"/>
              <a:round/>
              <a:headEnd type="none" w="sm" len="sm"/>
              <a:tailEnd type="none" w="sm" len="sm"/>
            </a:ln>
          </p:spPr>
        </p:cxnSp>
        <p:sp>
          <p:nvSpPr>
            <p:cNvPr id="3066" name="Google Shape;3066;p27"/>
            <p:cNvSpPr/>
            <p:nvPr/>
          </p:nvSpPr>
          <p:spPr>
            <a:xfrm>
              <a:off x="3291393" y="4143214"/>
              <a:ext cx="292595" cy="29259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grpSp>
      <p:sp>
        <p:nvSpPr>
          <p:cNvPr id="3067" name="Google Shape;3067;p27"/>
          <p:cNvSpPr/>
          <p:nvPr/>
        </p:nvSpPr>
        <p:spPr>
          <a:xfrm rot="-5400000">
            <a:off x="1154822" y="3406735"/>
            <a:ext cx="2570549" cy="340474"/>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400" b="1" i="0" u="none" strike="noStrike" cap="none">
                <a:solidFill>
                  <a:srgbClr val="FFFFFF"/>
                </a:solidFill>
                <a:latin typeface="Arial" panose="020B0604020202020204" pitchFamily="34" charset="0"/>
                <a:ea typeface="Arial"/>
                <a:cs typeface="Arial" panose="020B0604020202020204" pitchFamily="34" charset="0"/>
                <a:sym typeface="Arial"/>
              </a:rPr>
              <a:t>WMSME Data Journey</a:t>
            </a:r>
            <a:endParaRPr sz="1600" b="1" i="0" u="none" strike="noStrike" cap="none">
              <a:solidFill>
                <a:srgbClr val="713030"/>
              </a:solidFill>
              <a:latin typeface="Arial" panose="020B0604020202020204" pitchFamily="34" charset="0"/>
              <a:ea typeface="Arial"/>
              <a:cs typeface="Arial" panose="020B0604020202020204" pitchFamily="34" charset="0"/>
              <a:sym typeface="Arial"/>
            </a:endParaRPr>
          </a:p>
        </p:txBody>
      </p:sp>
      <p:sp>
        <p:nvSpPr>
          <p:cNvPr id="3068" name="Google Shape;3068;p27"/>
          <p:cNvSpPr/>
          <p:nvPr/>
        </p:nvSpPr>
        <p:spPr>
          <a:xfrm>
            <a:off x="289431" y="2288054"/>
            <a:ext cx="1849519" cy="51777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713030"/>
              </a:buClr>
              <a:buSzPts val="1200"/>
              <a:buFont typeface="Arial"/>
              <a:buNone/>
            </a:pPr>
            <a:r>
              <a:rPr lang="en-US" sz="1800" b="1" i="0" u="none" strike="noStrike" cap="none">
                <a:solidFill>
                  <a:srgbClr val="FFFFFF"/>
                </a:solidFill>
                <a:latin typeface="Arial" panose="020B0604020202020204" pitchFamily="34" charset="0"/>
                <a:ea typeface="Arial"/>
                <a:cs typeface="Arial" panose="020B0604020202020204" pitchFamily="34" charset="0"/>
                <a:sym typeface="Arial"/>
              </a:rPr>
              <a:t>Scale &amp; Report</a:t>
            </a:r>
            <a:endParaRPr sz="1800" b="1"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73CD78D9-FE8B-9A05-045C-644EA57A50D9}"/>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A8EC9A5-BEA9-277B-BF69-3B173254C34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DB96BBF6-E360-0C61-0E37-485C02EF52C6}"/>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E94729A-7F84-4AAD-8DA0-CB34BC51A40E}"/>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Understanding the Implementation Framework</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750C9D94-72B7-EFD9-38C2-50E299CBA282}"/>
              </a:ext>
            </a:extLst>
          </p:cNvPr>
          <p:cNvSpPr>
            <a:spLocks noGrp="1"/>
          </p:cNvSpPr>
          <p:nvPr>
            <p:ph type="ftr" idx="11"/>
          </p:nvPr>
        </p:nvSpPr>
        <p:spPr>
          <a:xfrm>
            <a:off x="640205" y="6408864"/>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A763E0B-3D72-9E27-C487-060CF94493E2}"/>
              </a:ext>
            </a:extLst>
          </p:cNvPr>
          <p:cNvGrpSpPr/>
          <p:nvPr/>
        </p:nvGrpSpPr>
        <p:grpSpPr>
          <a:xfrm>
            <a:off x="6333284" y="2206306"/>
            <a:ext cx="1728084" cy="2953101"/>
            <a:chOff x="6028129" y="2431223"/>
            <a:chExt cx="1728084" cy="2953101"/>
          </a:xfrm>
        </p:grpSpPr>
        <p:sp>
          <p:nvSpPr>
            <p:cNvPr id="10" name="Hexagon 9">
              <a:extLst>
                <a:ext uri="{FF2B5EF4-FFF2-40B4-BE49-F238E27FC236}">
                  <a16:creationId xmlns:a16="http://schemas.microsoft.com/office/drawing/2014/main" id="{821BBF1D-7825-FC42-1A0F-5258A8873376}"/>
                </a:ext>
              </a:extLst>
            </p:cNvPr>
            <p:cNvSpPr/>
            <p:nvPr/>
          </p:nvSpPr>
          <p:spPr>
            <a:xfrm>
              <a:off x="6028129" y="2431223"/>
              <a:ext cx="1722186" cy="14847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1" name="Hexagon 10">
              <a:extLst>
                <a:ext uri="{FF2B5EF4-FFF2-40B4-BE49-F238E27FC236}">
                  <a16:creationId xmlns:a16="http://schemas.microsoft.com/office/drawing/2014/main" id="{8FB8A04E-4626-04F8-9648-ED383F50D981}"/>
                </a:ext>
              </a:extLst>
            </p:cNvPr>
            <p:cNvSpPr/>
            <p:nvPr/>
          </p:nvSpPr>
          <p:spPr>
            <a:xfrm>
              <a:off x="6034027" y="3899551"/>
              <a:ext cx="1722186" cy="14847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12" name="Google Shape;3044;p27">
            <a:extLst>
              <a:ext uri="{FF2B5EF4-FFF2-40B4-BE49-F238E27FC236}">
                <a16:creationId xmlns:a16="http://schemas.microsoft.com/office/drawing/2014/main" id="{C9C63F85-55BB-A175-4555-B507930395BA}"/>
              </a:ext>
            </a:extLst>
          </p:cNvPr>
          <p:cNvSpPr txBox="1"/>
          <p:nvPr/>
        </p:nvSpPr>
        <p:spPr>
          <a:xfrm>
            <a:off x="6839208" y="2896085"/>
            <a:ext cx="721959"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600"/>
              <a:buFont typeface="Helvetica Neue"/>
              <a:buNone/>
            </a:pPr>
            <a:r>
              <a:rPr lang="en-US" sz="6600" b="1" dirty="0">
                <a:solidFill>
                  <a:srgbClr val="FFFFFF"/>
                </a:solidFill>
                <a:latin typeface="Arial" panose="020B0604020202020204" pitchFamily="34" charset="0"/>
                <a:ea typeface="Helvetica Neue"/>
                <a:cs typeface="Arial" panose="020B0604020202020204" pitchFamily="34" charset="0"/>
                <a:sym typeface="Helvetica Neue"/>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ext Placeholder 1">
            <a:extLst>
              <a:ext uri="{FF2B5EF4-FFF2-40B4-BE49-F238E27FC236}">
                <a16:creationId xmlns:a16="http://schemas.microsoft.com/office/drawing/2014/main" id="{24EA2679-BB89-E7E3-62B3-183176125AD6}"/>
              </a:ext>
            </a:extLst>
          </p:cNvPr>
          <p:cNvSpPr>
            <a:spLocks noGrp="1"/>
          </p:cNvSpPr>
          <p:nvPr>
            <p:ph type="body" idx="1"/>
          </p:nvPr>
        </p:nvSpPr>
        <p:spPr>
          <a:xfrm>
            <a:off x="2545976" y="2727042"/>
            <a:ext cx="6849484" cy="2791884"/>
          </a:xfrm>
        </p:spPr>
        <p:txBody>
          <a:bodyPr/>
          <a:lstStyle/>
          <a:p>
            <a:pPr marL="177800" indent="0"/>
            <a:r>
              <a:rPr kumimoji="0" lang="en-US" sz="5400" b="1" i="0" u="none" strike="noStrike" kern="0" cap="none" spc="0" normalizeH="0" baseline="0" noProof="0" dirty="0">
                <a:ln>
                  <a:noFill/>
                </a:ln>
                <a:solidFill>
                  <a:srgbClr val="FFFFFF"/>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40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85" name="Google Shape;885;p37"/>
          <p:cNvSpPr txBox="1"/>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7</a:t>
            </a:fld>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886" name="Google Shape;886;p3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887" name="Google Shape;887;p3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888" name="Google Shape;888;p3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7</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6" name="Google Shape;473;p18">
            <a:extLst>
              <a:ext uri="{FF2B5EF4-FFF2-40B4-BE49-F238E27FC236}">
                <a16:creationId xmlns:a16="http://schemas.microsoft.com/office/drawing/2014/main" id="{09453A86-C742-F8C8-D4C8-CFC74C43F55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474;p18">
            <a:extLst>
              <a:ext uri="{FF2B5EF4-FFF2-40B4-BE49-F238E27FC236}">
                <a16:creationId xmlns:a16="http://schemas.microsoft.com/office/drawing/2014/main" id="{A283FD96-E4B8-B69E-6517-93F4EB3E847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8" name="Google Shape;475;p18">
            <a:extLst>
              <a:ext uri="{FF2B5EF4-FFF2-40B4-BE49-F238E27FC236}">
                <a16:creationId xmlns:a16="http://schemas.microsoft.com/office/drawing/2014/main" id="{2BA46B21-8CEE-4AC1-BF2E-294DB52C4A1A}"/>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9" name="Google Shape;476;p18">
            <a:extLst>
              <a:ext uri="{FF2B5EF4-FFF2-40B4-BE49-F238E27FC236}">
                <a16:creationId xmlns:a16="http://schemas.microsoft.com/office/drawing/2014/main" id="{BFA17291-D79D-15FA-4811-2ECC133695DC}"/>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7DF1459-A1FE-AD0C-910C-AA86AF8576E8}"/>
              </a:ext>
            </a:extLst>
          </p:cNvPr>
          <p:cNvSpPr>
            <a:spLocks noGrp="1"/>
          </p:cNvSpPr>
          <p:nvPr>
            <p:ph type="ftr" idx="11"/>
          </p:nvPr>
        </p:nvSpPr>
        <p:spPr>
          <a:xfrm>
            <a:off x="731474" y="63619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sp>
        <p:nvSpPr>
          <p:cNvPr id="26" name="Google Shape;2940;p24">
            <a:extLst>
              <a:ext uri="{FF2B5EF4-FFF2-40B4-BE49-F238E27FC236}">
                <a16:creationId xmlns:a16="http://schemas.microsoft.com/office/drawing/2014/main" id="{D658719A-F2B6-0C81-625F-2F278815652B}"/>
              </a:ext>
            </a:extLst>
          </p:cNvPr>
          <p:cNvSpPr/>
          <p:nvPr/>
        </p:nvSpPr>
        <p:spPr>
          <a:xfrm rot="10800000">
            <a:off x="1195730" y="3462757"/>
            <a:ext cx="609600" cy="483981"/>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7" name="Google Shape;2941;p24">
            <a:extLst>
              <a:ext uri="{FF2B5EF4-FFF2-40B4-BE49-F238E27FC236}">
                <a16:creationId xmlns:a16="http://schemas.microsoft.com/office/drawing/2014/main" id="{26C2BF8F-F01C-1956-072F-419B96CACF67}"/>
              </a:ext>
            </a:extLst>
          </p:cNvPr>
          <p:cNvSpPr txBox="1"/>
          <p:nvPr/>
        </p:nvSpPr>
        <p:spPr>
          <a:xfrm>
            <a:off x="160299" y="2686301"/>
            <a:ext cx="2658261" cy="707886"/>
          </a:xfrm>
          <a:prstGeom prst="rect">
            <a:avLst/>
          </a:prstGeom>
          <a:noFill/>
          <a:ln>
            <a:noFill/>
          </a:ln>
        </p:spPr>
        <p:txBody>
          <a:bodyPr spcFirstLastPara="1" wrap="square" lIns="91425" tIns="45700" rIns="91425" bIns="45700" anchor="t" anchorCtr="0">
            <a:spAutoFit/>
          </a:bodyPr>
          <a:lstStyle/>
          <a:p>
            <a:pPr marL="15875" marR="0" lvl="0" indent="0" algn="ctr" rtl="0">
              <a:lnSpc>
                <a:spcPct val="100000"/>
              </a:lnSpc>
              <a:spcBef>
                <a:spcPts val="0"/>
              </a:spcBef>
              <a:spcAft>
                <a:spcPts val="0"/>
              </a:spcAft>
              <a:buClr>
                <a:srgbClr val="9B1F68"/>
              </a:buClr>
              <a:buSzPts val="2000"/>
              <a:buFont typeface="Helvetica Neue"/>
              <a:buNone/>
            </a:pPr>
            <a:r>
              <a:rPr lang="en-US" sz="2000" b="1" i="0" u="none" strike="noStrike" cap="none" dirty="0">
                <a:solidFill>
                  <a:srgbClr val="9B1F68"/>
                </a:solidFill>
                <a:latin typeface="Arial" panose="020B0604020202020204" pitchFamily="34" charset="0"/>
                <a:ea typeface="Helvetica Neue"/>
                <a:cs typeface="Arial" panose="020B0604020202020204" pitchFamily="34" charset="0"/>
                <a:sym typeface="Helvetica Neue"/>
              </a:rPr>
              <a:t>Become a Code Champion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8" name="Google Shape;2949;p24">
            <a:extLst>
              <a:ext uri="{FF2B5EF4-FFF2-40B4-BE49-F238E27FC236}">
                <a16:creationId xmlns:a16="http://schemas.microsoft.com/office/drawing/2014/main" id="{37FC8039-22C0-ED0C-D41C-6E1E2C30E8F8}"/>
              </a:ext>
            </a:extLst>
          </p:cNvPr>
          <p:cNvSpPr/>
          <p:nvPr/>
        </p:nvSpPr>
        <p:spPr>
          <a:xfrm>
            <a:off x="852310" y="1212074"/>
            <a:ext cx="9576027" cy="442630"/>
          </a:xfrm>
          <a:prstGeom prst="roundRect">
            <a:avLst>
              <a:gd name="adj" fmla="val 16667"/>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FFFFFF"/>
              </a:buClr>
              <a:buSzPts val="1600"/>
              <a:buFont typeface="Arial Black"/>
              <a:buNone/>
            </a:pPr>
            <a:r>
              <a:rPr lang="en-US" sz="2000" b="1" i="0" u="none" strike="noStrike" cap="none" dirty="0">
                <a:solidFill>
                  <a:schemeClr val="accent2"/>
                </a:solidFill>
                <a:latin typeface="Arial" panose="020B0604020202020204" pitchFamily="34" charset="0"/>
                <a:ea typeface="Arial"/>
                <a:cs typeface="Arial" panose="020B0604020202020204" pitchFamily="34" charset="0"/>
                <a:sym typeface="Arial"/>
              </a:rPr>
              <a:t>WE Finance Code Coalition Building</a:t>
            </a:r>
            <a:endParaRPr sz="2400" b="1" i="0" u="none" strike="noStrike" cap="none" dirty="0">
              <a:solidFill>
                <a:schemeClr val="accent2"/>
              </a:solidFill>
              <a:latin typeface="Arial" panose="020B0604020202020204" pitchFamily="34" charset="0"/>
              <a:ea typeface="Arial"/>
              <a:cs typeface="Arial" panose="020B0604020202020204" pitchFamily="34" charset="0"/>
              <a:sym typeface="Arial"/>
            </a:endParaRPr>
          </a:p>
        </p:txBody>
      </p:sp>
      <p:sp>
        <p:nvSpPr>
          <p:cNvPr id="30" name="Hexagon 29">
            <a:extLst>
              <a:ext uri="{FF2B5EF4-FFF2-40B4-BE49-F238E27FC236}">
                <a16:creationId xmlns:a16="http://schemas.microsoft.com/office/drawing/2014/main" id="{537B2E23-B5C1-11A7-AA39-FA365D66DCF3}"/>
              </a:ext>
            </a:extLst>
          </p:cNvPr>
          <p:cNvSpPr/>
          <p:nvPr/>
        </p:nvSpPr>
        <p:spPr>
          <a:xfrm>
            <a:off x="160300" y="4045368"/>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1" name="Hexagon 30">
            <a:extLst>
              <a:ext uri="{FF2B5EF4-FFF2-40B4-BE49-F238E27FC236}">
                <a16:creationId xmlns:a16="http://schemas.microsoft.com/office/drawing/2014/main" id="{B99B620A-CDB8-B636-3C22-A6C3216FE1AF}"/>
              </a:ext>
            </a:extLst>
          </p:cNvPr>
          <p:cNvSpPr/>
          <p:nvPr/>
        </p:nvSpPr>
        <p:spPr>
          <a:xfrm>
            <a:off x="2376403" y="2837881"/>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2" name="Hexagon 31">
            <a:extLst>
              <a:ext uri="{FF2B5EF4-FFF2-40B4-BE49-F238E27FC236}">
                <a16:creationId xmlns:a16="http://schemas.microsoft.com/office/drawing/2014/main" id="{AC451E7B-DA47-7797-CE18-B737745A3FA1}"/>
              </a:ext>
            </a:extLst>
          </p:cNvPr>
          <p:cNvSpPr/>
          <p:nvPr/>
        </p:nvSpPr>
        <p:spPr>
          <a:xfrm>
            <a:off x="4625557" y="1654704"/>
            <a:ext cx="2680460" cy="231094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3" name="Hexagon 32">
            <a:extLst>
              <a:ext uri="{FF2B5EF4-FFF2-40B4-BE49-F238E27FC236}">
                <a16:creationId xmlns:a16="http://schemas.microsoft.com/office/drawing/2014/main" id="{D857A2F2-8F66-3BEB-3329-861F8AE1086A}"/>
              </a:ext>
            </a:extLst>
          </p:cNvPr>
          <p:cNvSpPr/>
          <p:nvPr/>
        </p:nvSpPr>
        <p:spPr>
          <a:xfrm>
            <a:off x="6896745" y="2791581"/>
            <a:ext cx="2680460" cy="2310942"/>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4" name="Hexagon 33">
            <a:extLst>
              <a:ext uri="{FF2B5EF4-FFF2-40B4-BE49-F238E27FC236}">
                <a16:creationId xmlns:a16="http://schemas.microsoft.com/office/drawing/2014/main" id="{3AD47F2D-C31B-D768-9DFF-183D89D5860F}"/>
              </a:ext>
            </a:extLst>
          </p:cNvPr>
          <p:cNvSpPr/>
          <p:nvPr/>
        </p:nvSpPr>
        <p:spPr>
          <a:xfrm>
            <a:off x="9112849" y="1643686"/>
            <a:ext cx="2680460" cy="2310942"/>
          </a:xfrm>
          <a:prstGeom prst="hexagon">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5" name="TextBox 34">
            <a:extLst>
              <a:ext uri="{FF2B5EF4-FFF2-40B4-BE49-F238E27FC236}">
                <a16:creationId xmlns:a16="http://schemas.microsoft.com/office/drawing/2014/main" id="{F937E098-0A85-32E9-B25A-DE6A4E5568B7}"/>
              </a:ext>
            </a:extLst>
          </p:cNvPr>
          <p:cNvSpPr txBox="1"/>
          <p:nvPr/>
        </p:nvSpPr>
        <p:spPr>
          <a:xfrm>
            <a:off x="310734" y="4646841"/>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36" name="TextBox 35">
            <a:extLst>
              <a:ext uri="{FF2B5EF4-FFF2-40B4-BE49-F238E27FC236}">
                <a16:creationId xmlns:a16="http://schemas.microsoft.com/office/drawing/2014/main" id="{CD98540B-BFDD-AE03-E546-6803203B7251}"/>
              </a:ext>
            </a:extLst>
          </p:cNvPr>
          <p:cNvSpPr txBox="1"/>
          <p:nvPr/>
        </p:nvSpPr>
        <p:spPr>
          <a:xfrm>
            <a:off x="2572286" y="3425505"/>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Helvetica"/>
                <a:ea typeface="+mn-ea"/>
                <a:cs typeface="+mn-cs"/>
              </a:rPr>
              <a:t>2</a:t>
            </a:r>
          </a:p>
        </p:txBody>
      </p:sp>
      <p:sp>
        <p:nvSpPr>
          <p:cNvPr id="37" name="TextBox 36">
            <a:extLst>
              <a:ext uri="{FF2B5EF4-FFF2-40B4-BE49-F238E27FC236}">
                <a16:creationId xmlns:a16="http://schemas.microsoft.com/office/drawing/2014/main" id="{D0614A6A-8BA0-C572-7A69-6643BF93D930}"/>
              </a:ext>
            </a:extLst>
          </p:cNvPr>
          <p:cNvSpPr txBox="1"/>
          <p:nvPr/>
        </p:nvSpPr>
        <p:spPr>
          <a:xfrm>
            <a:off x="7044434" y="3348385"/>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38" name="TextBox 37">
            <a:extLst>
              <a:ext uri="{FF2B5EF4-FFF2-40B4-BE49-F238E27FC236}">
                <a16:creationId xmlns:a16="http://schemas.microsoft.com/office/drawing/2014/main" id="{3F05DF9A-79D1-39E8-A841-1BA97719EAF1}"/>
              </a:ext>
            </a:extLst>
          </p:cNvPr>
          <p:cNvSpPr txBox="1"/>
          <p:nvPr/>
        </p:nvSpPr>
        <p:spPr>
          <a:xfrm>
            <a:off x="9326639" y="2245159"/>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sp>
        <p:nvSpPr>
          <p:cNvPr id="39" name="TextBox 38">
            <a:extLst>
              <a:ext uri="{FF2B5EF4-FFF2-40B4-BE49-F238E27FC236}">
                <a16:creationId xmlns:a16="http://schemas.microsoft.com/office/drawing/2014/main" id="{0213F9BA-3F07-1FEF-8061-7B1F01161F35}"/>
              </a:ext>
            </a:extLst>
          </p:cNvPr>
          <p:cNvSpPr txBox="1"/>
          <p:nvPr/>
        </p:nvSpPr>
        <p:spPr>
          <a:xfrm>
            <a:off x="182500" y="4826198"/>
            <a:ext cx="2794560" cy="1015663"/>
          </a:xfrm>
          <a:prstGeom prst="rect">
            <a:avLst/>
          </a:prstGeom>
          <a:noFill/>
        </p:spPr>
        <p:txBody>
          <a:bodyPr wrap="square" lIns="91440" tIns="45720" rIns="91440" bIns="45720" anchor="t">
            <a:spAutoFit/>
          </a:bodyPr>
          <a:lstStyle/>
          <a:p>
            <a:pPr marL="635000">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Identify </a:t>
            </a:r>
            <a:endParaRPr lang="en-US" dirty="0">
              <a:solidFill>
                <a:prstClr val="white"/>
              </a:solidFill>
            </a:endParaRPr>
          </a:p>
          <a:p>
            <a:pPr marL="635000">
              <a:defRPr/>
            </a:pPr>
            <a:r>
              <a:rPr lang="en-US" sz="2000" b="1" dirty="0">
                <a:solidFill>
                  <a:prstClr val="white"/>
                </a:solidFill>
                <a:latin typeface="Helvetica"/>
              </a:rPr>
              <a:t>National </a:t>
            </a:r>
            <a:r>
              <a:rPr kumimoji="0" lang="en-US" sz="2000" b="1" i="0" u="none" strike="noStrike" kern="1200" cap="none" spc="0" normalizeH="0" baseline="0" noProof="0" dirty="0">
                <a:ln>
                  <a:noFill/>
                </a:ln>
                <a:solidFill>
                  <a:prstClr val="white"/>
                </a:solidFill>
                <a:effectLst/>
                <a:uLnTx/>
                <a:uFillTx/>
                <a:latin typeface="Helvetica"/>
                <a:ea typeface="+mn-ea"/>
                <a:cs typeface="+mn-cs"/>
              </a:rPr>
              <a:t>Champions </a:t>
            </a:r>
            <a:endParaRPr lang="en-US">
              <a:solidFill>
                <a:prstClr val="white"/>
              </a:solidFill>
              <a:ea typeface="+mn-ea"/>
              <a:cs typeface="+mn-cs"/>
            </a:endParaRPr>
          </a:p>
        </p:txBody>
      </p:sp>
      <p:sp>
        <p:nvSpPr>
          <p:cNvPr id="40" name="TextBox 39">
            <a:extLst>
              <a:ext uri="{FF2B5EF4-FFF2-40B4-BE49-F238E27FC236}">
                <a16:creationId xmlns:a16="http://schemas.microsoft.com/office/drawing/2014/main" id="{FB64CADC-9086-747A-7BB6-FF2C45AFC508}"/>
              </a:ext>
            </a:extLst>
          </p:cNvPr>
          <p:cNvSpPr txBox="1"/>
          <p:nvPr/>
        </p:nvSpPr>
        <p:spPr>
          <a:xfrm>
            <a:off x="2686239" y="3487488"/>
            <a:ext cx="2927506" cy="1015663"/>
          </a:xfrm>
          <a:prstGeom prst="rect">
            <a:avLst/>
          </a:prstGeom>
          <a:noFill/>
        </p:spPr>
        <p:txBody>
          <a:bodyPr wrap="square">
            <a:spAutoFit/>
          </a:bodyPr>
          <a:lstStyle/>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Build a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National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Coalition </a:t>
            </a:r>
          </a:p>
        </p:txBody>
      </p:sp>
      <p:sp>
        <p:nvSpPr>
          <p:cNvPr id="41" name="TextBox 40">
            <a:extLst>
              <a:ext uri="{FF2B5EF4-FFF2-40B4-BE49-F238E27FC236}">
                <a16:creationId xmlns:a16="http://schemas.microsoft.com/office/drawing/2014/main" id="{E05879FD-B784-9E04-5BD7-3037B28F8875}"/>
              </a:ext>
            </a:extLst>
          </p:cNvPr>
          <p:cNvSpPr txBox="1"/>
          <p:nvPr/>
        </p:nvSpPr>
        <p:spPr>
          <a:xfrm>
            <a:off x="4849981" y="2040523"/>
            <a:ext cx="2382802" cy="1323439"/>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Customize Code to National </a:t>
            </a:r>
          </a:p>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Context </a:t>
            </a:r>
          </a:p>
        </p:txBody>
      </p:sp>
      <p:sp>
        <p:nvSpPr>
          <p:cNvPr id="42" name="TextBox 41">
            <a:extLst>
              <a:ext uri="{FF2B5EF4-FFF2-40B4-BE49-F238E27FC236}">
                <a16:creationId xmlns:a16="http://schemas.microsoft.com/office/drawing/2014/main" id="{816FE723-30FB-3986-6B0F-9AD22D8599A1}"/>
              </a:ext>
            </a:extLst>
          </p:cNvPr>
          <p:cNvSpPr txBox="1"/>
          <p:nvPr/>
        </p:nvSpPr>
        <p:spPr>
          <a:xfrm>
            <a:off x="7712140" y="3542039"/>
            <a:ext cx="1877769" cy="101566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Launch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Code &amp; Take Action </a:t>
            </a:r>
            <a:endParaRPr kumimoji="0" lang="en-US"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43" name="TextBox 42">
            <a:extLst>
              <a:ext uri="{FF2B5EF4-FFF2-40B4-BE49-F238E27FC236}">
                <a16:creationId xmlns:a16="http://schemas.microsoft.com/office/drawing/2014/main" id="{5168A457-DE76-B84E-74B1-8DEE5AC83C2E}"/>
              </a:ext>
            </a:extLst>
          </p:cNvPr>
          <p:cNvSpPr txBox="1"/>
          <p:nvPr/>
        </p:nvSpPr>
        <p:spPr>
          <a:xfrm>
            <a:off x="9540470" y="2116740"/>
            <a:ext cx="2135260" cy="1015663"/>
          </a:xfrm>
          <a:prstGeom prst="rect">
            <a:avLst/>
          </a:prstGeom>
          <a:noFill/>
        </p:spPr>
        <p:txBody>
          <a:bodyPr wrap="square">
            <a:spAutoFit/>
          </a:bodyPr>
          <a:lstStyle/>
          <a:p>
            <a:pPr marL="51435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Track &amp; Accelerate Progress </a:t>
            </a:r>
          </a:p>
        </p:txBody>
      </p:sp>
      <p:sp>
        <p:nvSpPr>
          <p:cNvPr id="44" name="Hexagon 43">
            <a:extLst>
              <a:ext uri="{FF2B5EF4-FFF2-40B4-BE49-F238E27FC236}">
                <a16:creationId xmlns:a16="http://schemas.microsoft.com/office/drawing/2014/main" id="{B06B5CA2-29FB-29D7-F39A-6F2373CB9BB0}"/>
              </a:ext>
            </a:extLst>
          </p:cNvPr>
          <p:cNvSpPr/>
          <p:nvPr/>
        </p:nvSpPr>
        <p:spPr>
          <a:xfrm>
            <a:off x="4642591" y="3961502"/>
            <a:ext cx="2680460" cy="231094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45" name="TextBox 44">
            <a:extLst>
              <a:ext uri="{FF2B5EF4-FFF2-40B4-BE49-F238E27FC236}">
                <a16:creationId xmlns:a16="http://schemas.microsoft.com/office/drawing/2014/main" id="{E9DF99F8-67C4-84C3-E7B3-AED448C95E33}"/>
              </a:ext>
            </a:extLst>
          </p:cNvPr>
          <p:cNvSpPr txBox="1"/>
          <p:nvPr/>
        </p:nvSpPr>
        <p:spPr>
          <a:xfrm>
            <a:off x="4857113" y="4515881"/>
            <a:ext cx="2382802" cy="1015663"/>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Map Data Gaps &amp; Standards</a:t>
            </a:r>
          </a:p>
        </p:txBody>
      </p:sp>
      <p:sp>
        <p:nvSpPr>
          <p:cNvPr id="46" name="TextBox 45">
            <a:extLst>
              <a:ext uri="{FF2B5EF4-FFF2-40B4-BE49-F238E27FC236}">
                <a16:creationId xmlns:a16="http://schemas.microsoft.com/office/drawing/2014/main" id="{5AAB5775-96D8-4F20-3798-70896F96A0B8}"/>
              </a:ext>
            </a:extLst>
          </p:cNvPr>
          <p:cNvSpPr txBox="1"/>
          <p:nvPr/>
        </p:nvSpPr>
        <p:spPr>
          <a:xfrm>
            <a:off x="5693202" y="3392740"/>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Helvetica"/>
                <a:ea typeface="+mn-ea"/>
                <a:cs typeface="+mn-cs"/>
              </a:rPr>
              <a:t>3</a:t>
            </a:r>
          </a:p>
        </p:txBody>
      </p:sp>
    </p:spTree>
    <p:extLst>
      <p:ext uri="{BB962C8B-B14F-4D97-AF65-F5344CB8AC3E}">
        <p14:creationId xmlns:p14="http://schemas.microsoft.com/office/powerpoint/2010/main" val="412919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4" name="Google Shape;894;p38"/>
          <p:cNvGrpSpPr/>
          <p:nvPr/>
        </p:nvGrpSpPr>
        <p:grpSpPr>
          <a:xfrm>
            <a:off x="577293" y="2071968"/>
            <a:ext cx="3148040" cy="2714063"/>
            <a:chOff x="367631" y="1954131"/>
            <a:chExt cx="2680460" cy="2310942"/>
          </a:xfrm>
        </p:grpSpPr>
        <p:sp>
          <p:nvSpPr>
            <p:cNvPr id="895" name="Google Shape;895;p38"/>
            <p:cNvSpPr/>
            <p:nvPr/>
          </p:nvSpPr>
          <p:spPr>
            <a:xfrm>
              <a:off x="367631" y="1954131"/>
              <a:ext cx="2680460" cy="2310942"/>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896" name="Google Shape;896;p38"/>
            <p:cNvSpPr txBox="1"/>
            <p:nvPr/>
          </p:nvSpPr>
          <p:spPr>
            <a:xfrm>
              <a:off x="518065" y="2555604"/>
              <a:ext cx="545200"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6600"/>
                <a:buFont typeface="Helvetica Neue"/>
                <a:buNone/>
                <a:tabLst/>
                <a:defRPr/>
              </a:pPr>
              <a:r>
                <a:rPr kumimoji="0" lang="en-US" sz="6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1</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897" name="Google Shape;897;p38"/>
            <p:cNvSpPr txBox="1"/>
            <p:nvPr/>
          </p:nvSpPr>
          <p:spPr>
            <a:xfrm>
              <a:off x="576696" y="2611215"/>
              <a:ext cx="2453981" cy="864771"/>
            </a:xfrm>
            <a:prstGeom prst="rect">
              <a:avLst/>
            </a:prstGeom>
            <a:noFill/>
            <a:ln>
              <a:noFill/>
            </a:ln>
          </p:spPr>
          <p:txBody>
            <a:bodyPr spcFirstLastPara="1" wrap="square" lIns="91425" tIns="45700" rIns="91425" bIns="45700" anchor="t" anchorCtr="0">
              <a:spAutoFit/>
            </a:bodyPr>
            <a:lstStyle/>
            <a:p>
              <a:pPr marL="635000">
                <a:buClr>
                  <a:srgbClr val="FFFFFF"/>
                </a:buClr>
                <a:buSzPts val="2000"/>
                <a:defRPr/>
              </a:pPr>
              <a:r>
                <a:rPr kumimoji="0" lang="en-US" sz="2000" b="1" i="0" u="none" strike="noStrike" kern="0" cap="none" spc="0" normalizeH="0" baseline="0" noProof="0" dirty="0">
                  <a:ln>
                    <a:noFill/>
                  </a:ln>
                  <a:solidFill>
                    <a:srgbClr val="FFFFFF"/>
                  </a:solidFill>
                  <a:effectLst/>
                  <a:uLnTx/>
                  <a:uFillTx/>
                  <a:latin typeface="Arial"/>
                  <a:ea typeface="Helvetica Neue"/>
                  <a:cs typeface="Arial"/>
                  <a:sym typeface="Helvetica Neue"/>
                </a:rPr>
                <a:t>Identify </a:t>
              </a:r>
              <a:endParaRPr lang="en-US" sz="2000" b="1" kern="0" dirty="0">
                <a:solidFill>
                  <a:srgbClr val="FFFFFF"/>
                </a:solidFill>
                <a:latin typeface="Helvetica Neue"/>
                <a:ea typeface="Helvetica Neue"/>
                <a:cs typeface="Arial" panose="020B0604020202020204" pitchFamily="34" charset="0"/>
                <a:sym typeface="Helvetica Neue"/>
              </a:endParaRPr>
            </a:p>
            <a:p>
              <a:pPr marL="635000">
                <a:buSzPts val="2000"/>
                <a:defRPr/>
              </a:pPr>
              <a:r>
                <a:rPr lang="en-US" sz="2000" b="1" kern="0" dirty="0">
                  <a:solidFill>
                    <a:srgbClr val="FFFFFF"/>
                  </a:solidFill>
                  <a:latin typeface="Arial"/>
                  <a:ea typeface="Helvetica Neue"/>
                  <a:cs typeface="Arial"/>
                  <a:sym typeface="Helvetica Neue"/>
                </a:rPr>
                <a:t>National</a:t>
              </a:r>
              <a:endParaRPr lang="en-US" sz="2000" b="1" kern="0" dirty="0">
                <a:solidFill>
                  <a:srgbClr val="FFFFFF"/>
                </a:solidFill>
                <a:latin typeface="Helvetica Neue"/>
                <a:ea typeface="Helvetica Neue"/>
                <a:cs typeface="Arial" panose="020B0604020202020204" pitchFamily="34" charset="0"/>
                <a:sym typeface="Helvetica Neue"/>
              </a:endParaRPr>
            </a:p>
            <a:p>
              <a:pPr marL="635000">
                <a:buSzPts val="2000"/>
                <a:defRPr/>
              </a:pPr>
              <a:r>
                <a:rPr lang="en-US" sz="2000" b="1" kern="0" dirty="0">
                  <a:solidFill>
                    <a:srgbClr val="FFFFFF"/>
                  </a:solidFill>
                  <a:latin typeface="Arial"/>
                  <a:ea typeface="Helvetica Neue"/>
                  <a:cs typeface="Arial"/>
                  <a:sym typeface="Helvetica Neue"/>
                </a:rPr>
                <a:t>Champions</a:t>
              </a:r>
              <a:endParaRPr lang="en-US" sz="2000" b="1" i="0" u="none" strike="noStrike" kern="0" cap="none" spc="0" normalizeH="0" baseline="0" noProof="0" dirty="0">
                <a:ln>
                  <a:noFill/>
                </a:ln>
                <a:solidFill>
                  <a:srgbClr val="FFFFFF"/>
                </a:solidFill>
                <a:effectLst/>
                <a:uLnTx/>
                <a:uFillTx/>
                <a:latin typeface="Helvetica Neue"/>
                <a:ea typeface="Arial"/>
                <a:cs typeface="Arial" panose="020B0604020202020204" pitchFamily="34" charset="0"/>
              </a:endParaRPr>
            </a:p>
          </p:txBody>
        </p:sp>
      </p:grpSp>
      <p:cxnSp>
        <p:nvCxnSpPr>
          <p:cNvPr id="903" name="Google Shape;903;p38"/>
          <p:cNvCxnSpPr/>
          <p:nvPr/>
        </p:nvCxnSpPr>
        <p:spPr>
          <a:xfrm>
            <a:off x="2770134" y="2324200"/>
            <a:ext cx="1800000" cy="0"/>
          </a:xfrm>
          <a:prstGeom prst="straightConnector1">
            <a:avLst/>
          </a:prstGeom>
          <a:noFill/>
          <a:ln w="9525" cap="flat" cmpd="sng">
            <a:solidFill>
              <a:schemeClr val="accent1"/>
            </a:solidFill>
            <a:prstDash val="solid"/>
            <a:round/>
            <a:headEnd type="none" w="sm" len="sm"/>
            <a:tailEnd type="none" w="sm" len="sm"/>
          </a:ln>
        </p:spPr>
      </p:cxnSp>
      <p:sp>
        <p:nvSpPr>
          <p:cNvPr id="904" name="Google Shape;904;p38"/>
          <p:cNvSpPr/>
          <p:nvPr/>
        </p:nvSpPr>
        <p:spPr>
          <a:xfrm>
            <a:off x="4506110" y="2224902"/>
            <a:ext cx="208547" cy="20854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905" name="Google Shape;905;p38"/>
          <p:cNvCxnSpPr/>
          <p:nvPr/>
        </p:nvCxnSpPr>
        <p:spPr>
          <a:xfrm>
            <a:off x="2833085" y="3031494"/>
            <a:ext cx="1800000" cy="0"/>
          </a:xfrm>
          <a:prstGeom prst="straightConnector1">
            <a:avLst/>
          </a:prstGeom>
          <a:noFill/>
          <a:ln w="9525" cap="flat" cmpd="sng">
            <a:solidFill>
              <a:schemeClr val="accent1"/>
            </a:solidFill>
            <a:prstDash val="solid"/>
            <a:round/>
            <a:headEnd type="none" w="sm" len="sm"/>
            <a:tailEnd type="none" w="sm" len="sm"/>
          </a:ln>
        </p:spPr>
      </p:cxnSp>
      <p:sp>
        <p:nvSpPr>
          <p:cNvPr id="906" name="Google Shape;906;p38"/>
          <p:cNvSpPr/>
          <p:nvPr/>
        </p:nvSpPr>
        <p:spPr>
          <a:xfrm>
            <a:off x="4506110" y="2932196"/>
            <a:ext cx="208547" cy="20854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907" name="Google Shape;907;p38"/>
          <p:cNvCxnSpPr/>
          <p:nvPr/>
        </p:nvCxnSpPr>
        <p:spPr>
          <a:xfrm>
            <a:off x="2844944" y="3897679"/>
            <a:ext cx="1800000" cy="0"/>
          </a:xfrm>
          <a:prstGeom prst="straightConnector1">
            <a:avLst/>
          </a:prstGeom>
          <a:noFill/>
          <a:ln w="9525" cap="flat" cmpd="sng">
            <a:solidFill>
              <a:schemeClr val="accent1"/>
            </a:solidFill>
            <a:prstDash val="solid"/>
            <a:round/>
            <a:headEnd type="none" w="sm" len="sm"/>
            <a:tailEnd type="none" w="sm" len="sm"/>
          </a:ln>
        </p:spPr>
      </p:cxnSp>
      <p:sp>
        <p:nvSpPr>
          <p:cNvPr id="908" name="Google Shape;908;p38"/>
          <p:cNvSpPr/>
          <p:nvPr/>
        </p:nvSpPr>
        <p:spPr>
          <a:xfrm>
            <a:off x="4506110" y="3798381"/>
            <a:ext cx="208547" cy="20854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09" name="Google Shape;909;p38"/>
          <p:cNvSpPr/>
          <p:nvPr/>
        </p:nvSpPr>
        <p:spPr>
          <a:xfrm>
            <a:off x="4838323" y="2095019"/>
            <a:ext cx="4269397"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Identify 1-3 country champions</a:t>
            </a:r>
            <a:endParaRPr kumimoji="0"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910" name="Google Shape;910;p38"/>
          <p:cNvSpPr/>
          <p:nvPr/>
        </p:nvSpPr>
        <p:spPr>
          <a:xfrm>
            <a:off x="4838323" y="2734231"/>
            <a:ext cx="4269397" cy="710535"/>
          </a:xfrm>
          <a:prstGeom prst="rect">
            <a:avLst/>
          </a:prstGeom>
          <a:noFill/>
          <a:ln>
            <a:noFill/>
          </a:ln>
        </p:spPr>
        <p:txBody>
          <a:bodyPr spcFirstLastPara="1" wrap="square" lIns="91425" tIns="45700" rIns="91425" bIns="45700" anchor="t" anchorCtr="0">
            <a:noAutofit/>
          </a:bodyPr>
          <a:lstStyle/>
          <a:p>
            <a:pPr>
              <a:buClr>
                <a:srgbClr val="000000"/>
              </a:buClr>
              <a:buSzPts val="2000"/>
            </a:pPr>
            <a:r>
              <a:rPr lang="en-GB" sz="2000" kern="0" dirty="0">
                <a:solidFill>
                  <a:srgbClr val="3F3F3F"/>
                </a:solidFill>
                <a:latin typeface="Arial" panose="020B0604020202020204" pitchFamily="34" charset="0"/>
                <a:cs typeface="Arial" panose="020B0604020202020204" pitchFamily="34" charset="0"/>
              </a:rPr>
              <a:t>Build the Country’s Case for the WE Finance Code</a:t>
            </a:r>
          </a:p>
          <a:p>
            <a:pPr>
              <a:buClr>
                <a:srgbClr val="000000"/>
              </a:buClr>
              <a:buSzPts val="2000"/>
            </a:pPr>
            <a:endParaRPr sz="2000" kern="0" dirty="0">
              <a:solidFill>
                <a:srgbClr val="3F3F3F"/>
              </a:solidFill>
              <a:latin typeface="Arial" panose="020B0604020202020204" pitchFamily="34" charset="0"/>
              <a:cs typeface="Arial" panose="020B0604020202020204" pitchFamily="34" charset="0"/>
              <a:sym typeface="Arial"/>
            </a:endParaRPr>
          </a:p>
        </p:txBody>
      </p:sp>
      <p:sp>
        <p:nvSpPr>
          <p:cNvPr id="911" name="Google Shape;911;p38"/>
          <p:cNvSpPr txBox="1"/>
          <p:nvPr/>
        </p:nvSpPr>
        <p:spPr>
          <a:xfrm>
            <a:off x="4838323" y="3678274"/>
            <a:ext cx="609337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Discuss vision for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12" name="Google Shape;912;p3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8</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913" name="Google Shape;913;p3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914" name="Google Shape;914;p3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6" name="Google Shape;473;p18">
            <a:extLst>
              <a:ext uri="{FF2B5EF4-FFF2-40B4-BE49-F238E27FC236}">
                <a16:creationId xmlns:a16="http://schemas.microsoft.com/office/drawing/2014/main" id="{D6365714-5078-BD51-93E9-746F9A8230B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dirty="0">
                <a:solidFill>
                  <a:srgbClr val="64457B"/>
                </a:solidFill>
                <a:latin typeface="Arial" panose="020B0604020202020204" pitchFamily="34" charset="0"/>
                <a:cs typeface="Arial" panose="020B0604020202020204" pitchFamily="34" charset="0"/>
              </a:rPr>
              <a:t>3</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474;p18">
            <a:extLst>
              <a:ext uri="{FF2B5EF4-FFF2-40B4-BE49-F238E27FC236}">
                <a16:creationId xmlns:a16="http://schemas.microsoft.com/office/drawing/2014/main" id="{E28E81E7-67FD-3E41-08F5-2E2174C50397}"/>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dirty="0">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cxnSp>
        <p:nvCxnSpPr>
          <p:cNvPr id="8" name="Google Shape;475;p18">
            <a:extLst>
              <a:ext uri="{FF2B5EF4-FFF2-40B4-BE49-F238E27FC236}">
                <a16:creationId xmlns:a16="http://schemas.microsoft.com/office/drawing/2014/main" id="{FA1B6825-72A2-A785-CD28-F64D2CBDB632}"/>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9" name="Google Shape;476;p18">
            <a:extLst>
              <a:ext uri="{FF2B5EF4-FFF2-40B4-BE49-F238E27FC236}">
                <a16:creationId xmlns:a16="http://schemas.microsoft.com/office/drawing/2014/main" id="{E514B4DA-3923-EB28-FFC8-C4D1EF183CCC}"/>
              </a:ext>
            </a:extLst>
          </p:cNvPr>
          <p:cNvSpPr txBox="1"/>
          <p:nvPr/>
        </p:nvSpPr>
        <p:spPr>
          <a:xfrm>
            <a:off x="538039" y="545169"/>
            <a:ext cx="10180756" cy="461624"/>
          </a:xfrm>
          <a:prstGeom prst="rect">
            <a:avLst/>
          </a:prstGeom>
          <a:noFill/>
          <a:ln>
            <a:noFill/>
          </a:ln>
        </p:spPr>
        <p:txBody>
          <a:bodyPr spcFirstLastPara="1" wrap="square" lIns="91425" tIns="45700" rIns="91425" bIns="45700" anchor="t" anchorCtr="0">
            <a:spAutoFit/>
          </a:bodyPr>
          <a:lstStyle/>
          <a:p>
            <a:pPr marL="17463"/>
            <a:r>
              <a:rPr kumimoji="0" lang="en-US" sz="24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Building the National Coalition</a:t>
            </a:r>
            <a:endParaRPr lang="en-PT" sz="6000" dirty="0">
              <a:solidFill>
                <a:schemeClr val="accent2"/>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B89C5E1-B7E4-5D49-225B-D7ACBEC4DA6C}"/>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a:t>
            </a:r>
            <a:endParaRPr lang="en-GB" dirty="0">
              <a:latin typeface="Arial" panose="020B0604020202020204" pitchFamily="34" charset="0"/>
              <a:cs typeface="Arial" panose="020B0604020202020204" pitchFamily="34" charset="0"/>
            </a:endParaRPr>
          </a:p>
        </p:txBody>
      </p:sp>
      <p:cxnSp>
        <p:nvCxnSpPr>
          <p:cNvPr id="5" name="Google Shape;907;p38">
            <a:extLst>
              <a:ext uri="{FF2B5EF4-FFF2-40B4-BE49-F238E27FC236}">
                <a16:creationId xmlns:a16="http://schemas.microsoft.com/office/drawing/2014/main" id="{BD5BC656-2892-29B2-0324-D034EF656AC0}"/>
              </a:ext>
            </a:extLst>
          </p:cNvPr>
          <p:cNvCxnSpPr/>
          <p:nvPr/>
        </p:nvCxnSpPr>
        <p:spPr>
          <a:xfrm>
            <a:off x="2833085" y="4558488"/>
            <a:ext cx="1800000" cy="0"/>
          </a:xfrm>
          <a:prstGeom prst="straightConnector1">
            <a:avLst/>
          </a:prstGeom>
          <a:noFill/>
          <a:ln w="9525" cap="flat" cmpd="sng">
            <a:solidFill>
              <a:schemeClr val="accent1"/>
            </a:solidFill>
            <a:prstDash val="solid"/>
            <a:round/>
            <a:headEnd type="none" w="sm" len="sm"/>
            <a:tailEnd type="none" w="sm" len="sm"/>
          </a:ln>
        </p:spPr>
      </p:cxnSp>
      <p:sp>
        <p:nvSpPr>
          <p:cNvPr id="10" name="Google Shape;908;p38">
            <a:extLst>
              <a:ext uri="{FF2B5EF4-FFF2-40B4-BE49-F238E27FC236}">
                <a16:creationId xmlns:a16="http://schemas.microsoft.com/office/drawing/2014/main" id="{FE1FCFAC-F763-F9FC-3591-3B9BE26EAB32}"/>
              </a:ext>
            </a:extLst>
          </p:cNvPr>
          <p:cNvSpPr/>
          <p:nvPr/>
        </p:nvSpPr>
        <p:spPr>
          <a:xfrm>
            <a:off x="4494251" y="4459190"/>
            <a:ext cx="208547" cy="20854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1" name="Google Shape;911;p38">
            <a:extLst>
              <a:ext uri="{FF2B5EF4-FFF2-40B4-BE49-F238E27FC236}">
                <a16:creationId xmlns:a16="http://schemas.microsoft.com/office/drawing/2014/main" id="{4AD42308-5C93-9AC6-D122-935226841B9C}"/>
              </a:ext>
            </a:extLst>
          </p:cNvPr>
          <p:cNvSpPr txBox="1"/>
          <p:nvPr/>
        </p:nvSpPr>
        <p:spPr>
          <a:xfrm>
            <a:off x="4826464" y="4339083"/>
            <a:ext cx="6093372" cy="707846"/>
          </a:xfrm>
          <a:prstGeom prst="rect">
            <a:avLst/>
          </a:prstGeom>
          <a:noFill/>
          <a:ln>
            <a:noFill/>
          </a:ln>
        </p:spPr>
        <p:txBody>
          <a:bodyPr spcFirstLastPara="1" wrap="square" lIns="91425" tIns="45700" rIns="91425" bIns="45700" anchor="t" anchorCtr="0">
            <a:spAutoFit/>
          </a:bodyPr>
          <a:lstStyle/>
          <a:p>
            <a:r>
              <a:rPr lang="en-GB" sz="2000" dirty="0">
                <a:solidFill>
                  <a:srgbClr val="000000"/>
                </a:solidFill>
                <a:effectLst/>
                <a:latin typeface="Helvetica" pitchFamily="2" charset="0"/>
              </a:rPr>
              <a:t>Issue a public Declaration of Intent to Launch the Code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5" name="Google Shape;1195;p48"/>
          <p:cNvSpPr/>
          <p:nvPr/>
        </p:nvSpPr>
        <p:spPr>
          <a:xfrm>
            <a:off x="597257" y="1180375"/>
            <a:ext cx="10997486" cy="4583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dirty="0">
                <a:solidFill>
                  <a:schemeClr val="accent6"/>
                </a:solidFill>
                <a:latin typeface="Arial"/>
                <a:ea typeface="Arial"/>
                <a:cs typeface="Arial"/>
                <a:sym typeface="Arial"/>
              </a:rPr>
              <a:t>Determin</a:t>
            </a:r>
            <a:r>
              <a:rPr lang="en-US" sz="2000" b="1" dirty="0">
                <a:solidFill>
                  <a:schemeClr val="accent6"/>
                </a:solidFill>
              </a:rPr>
              <a:t>e Who Will</a:t>
            </a:r>
            <a:r>
              <a:rPr lang="en-US" sz="2000" b="1" i="0" u="none" strike="noStrike" cap="none" dirty="0">
                <a:solidFill>
                  <a:schemeClr val="accent6"/>
                </a:solidFill>
                <a:latin typeface="Arial"/>
                <a:ea typeface="Arial"/>
                <a:cs typeface="Arial"/>
                <a:sym typeface="Arial"/>
              </a:rPr>
              <a:t> Drive the Code Initially</a:t>
            </a:r>
            <a:endParaRPr sz="1200" b="0" i="0" u="none" strike="noStrike" cap="none" dirty="0">
              <a:solidFill>
                <a:schemeClr val="accent6"/>
              </a:solidFill>
              <a:latin typeface="Arial"/>
              <a:ea typeface="Arial"/>
              <a:cs typeface="Arial"/>
              <a:sym typeface="Arial"/>
            </a:endParaRPr>
          </a:p>
        </p:txBody>
      </p:sp>
      <p:sp>
        <p:nvSpPr>
          <p:cNvPr id="1210" name="Google Shape;1210;p4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t>9</a:t>
            </a:fld>
            <a:endParaRPr/>
          </a:p>
        </p:txBody>
      </p:sp>
      <p:sp>
        <p:nvSpPr>
          <p:cNvPr id="3" name="Rounded Rectangle 2">
            <a:extLst>
              <a:ext uri="{FF2B5EF4-FFF2-40B4-BE49-F238E27FC236}">
                <a16:creationId xmlns:a16="http://schemas.microsoft.com/office/drawing/2014/main" id="{776D23AE-072B-0EDC-2B27-9EF521E89F81}"/>
              </a:ext>
            </a:extLst>
          </p:cNvPr>
          <p:cNvSpPr/>
          <p:nvPr/>
        </p:nvSpPr>
        <p:spPr>
          <a:xfrm>
            <a:off x="819415" y="2352139"/>
            <a:ext cx="3013908" cy="34056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Initial Driving Anchor: </a:t>
            </a:r>
          </a:p>
          <a:p>
            <a:pPr algn="ctr"/>
            <a:r>
              <a:rPr lang="en-US" sz="2000" b="1" dirty="0"/>
              <a:t>Commercial Bank</a:t>
            </a:r>
          </a:p>
          <a:p>
            <a:pPr algn="ctr"/>
            <a:endParaRPr lang="en-US" sz="2000" b="1" dirty="0"/>
          </a:p>
          <a:p>
            <a:pPr algn="ctr"/>
            <a:r>
              <a:rPr lang="en-US" sz="2000" b="1" dirty="0"/>
              <a:t>Example:</a:t>
            </a:r>
          </a:p>
          <a:p>
            <a:pPr algn="ctr"/>
            <a:r>
              <a:rPr lang="en-US" sz="2000" b="1" dirty="0"/>
              <a:t>The Netherlands</a:t>
            </a:r>
          </a:p>
        </p:txBody>
      </p:sp>
      <p:sp>
        <p:nvSpPr>
          <p:cNvPr id="4" name="Rounded Rectangle 3">
            <a:extLst>
              <a:ext uri="{FF2B5EF4-FFF2-40B4-BE49-F238E27FC236}">
                <a16:creationId xmlns:a16="http://schemas.microsoft.com/office/drawing/2014/main" id="{0C8CCD2B-5E41-6E05-60E4-DCFEF6CAC58D}"/>
              </a:ext>
            </a:extLst>
          </p:cNvPr>
          <p:cNvSpPr/>
          <p:nvPr/>
        </p:nvSpPr>
        <p:spPr>
          <a:xfrm>
            <a:off x="819415" y="2147462"/>
            <a:ext cx="3013908" cy="703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Private Sector </a:t>
            </a:r>
          </a:p>
        </p:txBody>
      </p:sp>
      <p:sp>
        <p:nvSpPr>
          <p:cNvPr id="5" name="Rounded Rectangle 4">
            <a:extLst>
              <a:ext uri="{FF2B5EF4-FFF2-40B4-BE49-F238E27FC236}">
                <a16:creationId xmlns:a16="http://schemas.microsoft.com/office/drawing/2014/main" id="{6244FFF7-F82E-AB08-10EA-04CB17E9E935}"/>
              </a:ext>
            </a:extLst>
          </p:cNvPr>
          <p:cNvSpPr/>
          <p:nvPr/>
        </p:nvSpPr>
        <p:spPr>
          <a:xfrm>
            <a:off x="7843888" y="2356151"/>
            <a:ext cx="3013908" cy="3276613"/>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Initial Driving Anchor: </a:t>
            </a:r>
          </a:p>
          <a:p>
            <a:pPr algn="ctr">
              <a:buClr>
                <a:schemeClr val="bg1"/>
              </a:buClr>
            </a:pPr>
            <a:r>
              <a:rPr lang="en-US" sz="2000" b="1" dirty="0"/>
              <a:t>Bank Association</a:t>
            </a:r>
          </a:p>
          <a:p>
            <a:pPr algn="ctr"/>
            <a:endParaRPr lang="en-US" sz="2000" b="1" dirty="0"/>
          </a:p>
          <a:p>
            <a:pPr algn="ctr"/>
            <a:r>
              <a:rPr lang="en-US" sz="2000" b="1" dirty="0"/>
              <a:t>Example: </a:t>
            </a:r>
          </a:p>
          <a:p>
            <a:pPr algn="ctr"/>
            <a:r>
              <a:rPr lang="en-US" sz="2000" b="1" dirty="0"/>
              <a:t>Dominican Republic</a:t>
            </a:r>
          </a:p>
        </p:txBody>
      </p:sp>
      <p:sp>
        <p:nvSpPr>
          <p:cNvPr id="6" name="Rounded Rectangle 5">
            <a:extLst>
              <a:ext uri="{FF2B5EF4-FFF2-40B4-BE49-F238E27FC236}">
                <a16:creationId xmlns:a16="http://schemas.microsoft.com/office/drawing/2014/main" id="{04E47C51-50CF-4779-F4A3-D4D27E06F5DE}"/>
              </a:ext>
            </a:extLst>
          </p:cNvPr>
          <p:cNvSpPr/>
          <p:nvPr/>
        </p:nvSpPr>
        <p:spPr>
          <a:xfrm>
            <a:off x="7843888" y="2147462"/>
            <a:ext cx="3013908" cy="703202"/>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Hybrid</a:t>
            </a:r>
          </a:p>
        </p:txBody>
      </p:sp>
      <p:sp>
        <p:nvSpPr>
          <p:cNvPr id="7" name="Rounded Rectangle 6">
            <a:extLst>
              <a:ext uri="{FF2B5EF4-FFF2-40B4-BE49-F238E27FC236}">
                <a16:creationId xmlns:a16="http://schemas.microsoft.com/office/drawing/2014/main" id="{0995B11E-B94D-D774-9E49-65CD2229DA1E}"/>
              </a:ext>
            </a:extLst>
          </p:cNvPr>
          <p:cNvSpPr/>
          <p:nvPr/>
        </p:nvSpPr>
        <p:spPr>
          <a:xfrm>
            <a:off x="4413147" y="2356151"/>
            <a:ext cx="3013908" cy="327661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p>
          <a:p>
            <a:pPr algn="ctr"/>
            <a:endParaRPr lang="en-US" sz="2000" b="1" dirty="0"/>
          </a:p>
          <a:p>
            <a:pPr algn="ctr"/>
            <a:r>
              <a:rPr lang="en-US" sz="2000" b="1" dirty="0"/>
              <a:t>Initial Driving Anchor: </a:t>
            </a:r>
          </a:p>
          <a:p>
            <a:pPr algn="ctr"/>
            <a:r>
              <a:rPr lang="en-US" sz="2000" b="1" dirty="0"/>
              <a:t>Central Bank</a:t>
            </a:r>
          </a:p>
          <a:p>
            <a:pPr algn="ctr"/>
            <a:endParaRPr lang="en-US" sz="2000" b="1" dirty="0"/>
          </a:p>
          <a:p>
            <a:pPr algn="ctr"/>
            <a:r>
              <a:rPr lang="en-US" sz="2000" b="1" dirty="0"/>
              <a:t>Examples:</a:t>
            </a:r>
          </a:p>
          <a:p>
            <a:pPr algn="ctr"/>
            <a:r>
              <a:rPr lang="en-US" sz="2000" b="1" dirty="0"/>
              <a:t>Georgia</a:t>
            </a:r>
          </a:p>
          <a:p>
            <a:pPr algn="ctr"/>
            <a:r>
              <a:rPr lang="en-US" sz="2000" b="1" dirty="0"/>
              <a:t>Egypt</a:t>
            </a:r>
          </a:p>
          <a:p>
            <a:pPr algn="ctr"/>
            <a:r>
              <a:rPr lang="en-US" sz="2000" b="1" dirty="0"/>
              <a:t>Morocco</a:t>
            </a:r>
          </a:p>
        </p:txBody>
      </p:sp>
      <p:sp>
        <p:nvSpPr>
          <p:cNvPr id="8" name="Rounded Rectangle 7">
            <a:extLst>
              <a:ext uri="{FF2B5EF4-FFF2-40B4-BE49-F238E27FC236}">
                <a16:creationId xmlns:a16="http://schemas.microsoft.com/office/drawing/2014/main" id="{35EDBA33-B544-3619-6CF3-C3BCF5FE8FA2}"/>
              </a:ext>
            </a:extLst>
          </p:cNvPr>
          <p:cNvSpPr/>
          <p:nvPr/>
        </p:nvSpPr>
        <p:spPr>
          <a:xfrm>
            <a:off x="4413147" y="2147462"/>
            <a:ext cx="3013908" cy="70320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Public Sector </a:t>
            </a:r>
          </a:p>
        </p:txBody>
      </p:sp>
      <p:sp>
        <p:nvSpPr>
          <p:cNvPr id="10" name="Google Shape;911;p38">
            <a:extLst>
              <a:ext uri="{FF2B5EF4-FFF2-40B4-BE49-F238E27FC236}">
                <a16:creationId xmlns:a16="http://schemas.microsoft.com/office/drawing/2014/main" id="{8513DB6A-65A6-7F3C-3C45-C48C289669E9}"/>
              </a:ext>
            </a:extLst>
          </p:cNvPr>
          <p:cNvSpPr txBox="1"/>
          <p:nvPr/>
        </p:nvSpPr>
        <p:spPr>
          <a:xfrm>
            <a:off x="819414" y="5768472"/>
            <a:ext cx="1030906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1" u="none" strike="noStrike" cap="none" dirty="0">
                <a:solidFill>
                  <a:schemeClr val="dk2"/>
                </a:solidFill>
                <a:latin typeface="Arial"/>
                <a:ea typeface="Arial"/>
                <a:cs typeface="Arial"/>
                <a:sym typeface="Arial"/>
              </a:rPr>
              <a:t>Note: Ultimately all National Coalition’s will comprise public and private sector actors</a:t>
            </a:r>
            <a:endParaRPr sz="1600" b="0" i="1" u="none" strike="noStrike" cap="none" dirty="0">
              <a:solidFill>
                <a:srgbClr val="000000"/>
              </a:solidFill>
              <a:latin typeface="Arial"/>
              <a:ea typeface="Arial"/>
              <a:cs typeface="Arial"/>
              <a:sym typeface="Arial"/>
            </a:endParaRPr>
          </a:p>
        </p:txBody>
      </p:sp>
      <p:sp>
        <p:nvSpPr>
          <p:cNvPr id="2" name="Google Shape;3092;p28">
            <a:extLst>
              <a:ext uri="{FF2B5EF4-FFF2-40B4-BE49-F238E27FC236}">
                <a16:creationId xmlns:a16="http://schemas.microsoft.com/office/drawing/2014/main" id="{F814F22B-3AA5-7C6D-44A3-C3B99F7DEB08}"/>
              </a:ext>
            </a:extLst>
          </p:cNvPr>
          <p:cNvSpPr txBox="1"/>
          <p:nvPr/>
        </p:nvSpPr>
        <p:spPr>
          <a:xfrm>
            <a:off x="398691" y="185759"/>
            <a:ext cx="11150515"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AD2D67"/>
              </a:buClr>
              <a:buSzPts val="2400"/>
              <a:buFont typeface="Arial"/>
              <a:buNone/>
            </a:pPr>
            <a:r>
              <a:rPr lang="en-US" sz="2400" b="1" i="0" u="none" strike="noStrike" cap="none" dirty="0">
                <a:solidFill>
                  <a:srgbClr val="74164D"/>
                </a:solidFill>
                <a:latin typeface="Arial"/>
                <a:ea typeface="Arial"/>
                <a:cs typeface="Arial"/>
                <a:sym typeface="Arial"/>
              </a:rPr>
              <a:t>WE Finance Code Design</a:t>
            </a:r>
            <a:endParaRPr sz="2400" b="0" i="0" u="none" strike="noStrike" cap="none" dirty="0">
              <a:solidFill>
                <a:srgbClr val="74164D"/>
              </a:solidFill>
              <a:latin typeface="Arial"/>
              <a:ea typeface="Arial"/>
              <a:cs typeface="Arial"/>
              <a:sym typeface="Arial"/>
            </a:endParaRPr>
          </a:p>
        </p:txBody>
      </p:sp>
      <p:sp>
        <p:nvSpPr>
          <p:cNvPr id="12" name="Google Shape;3130;p30">
            <a:extLst>
              <a:ext uri="{FF2B5EF4-FFF2-40B4-BE49-F238E27FC236}">
                <a16:creationId xmlns:a16="http://schemas.microsoft.com/office/drawing/2014/main" id="{1E374E66-CEA0-D33F-8FB0-4247C5A2572A}"/>
              </a:ext>
            </a:extLst>
          </p:cNvPr>
          <p:cNvSpPr/>
          <p:nvPr/>
        </p:nvSpPr>
        <p:spPr>
          <a:xfrm>
            <a:off x="596874" y="527785"/>
            <a:ext cx="4269397" cy="4583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accent2"/>
                </a:solidFill>
                <a:latin typeface="Arial"/>
                <a:ea typeface="Arial"/>
                <a:cs typeface="Arial"/>
                <a:sym typeface="Arial"/>
              </a:rPr>
              <a:t>Identify 1-3 country champions</a:t>
            </a:r>
            <a:endParaRPr sz="2000" b="1" i="0" u="none" strike="noStrike" cap="none" dirty="0">
              <a:solidFill>
                <a:schemeClr val="accent2"/>
              </a:solidFill>
              <a:latin typeface="Arial"/>
              <a:ea typeface="Arial"/>
              <a:cs typeface="Arial"/>
              <a:sym typeface="Arial"/>
            </a:endParaRPr>
          </a:p>
        </p:txBody>
      </p:sp>
      <p:sp>
        <p:nvSpPr>
          <p:cNvPr id="13" name="Google Shape;1195;p48">
            <a:extLst>
              <a:ext uri="{FF2B5EF4-FFF2-40B4-BE49-F238E27FC236}">
                <a16:creationId xmlns:a16="http://schemas.microsoft.com/office/drawing/2014/main" id="{6ACAD63C-A675-40EA-60F7-1DA607904472}"/>
              </a:ext>
            </a:extLst>
          </p:cNvPr>
          <p:cNvSpPr/>
          <p:nvPr/>
        </p:nvSpPr>
        <p:spPr>
          <a:xfrm>
            <a:off x="819414" y="1782608"/>
            <a:ext cx="3013909" cy="45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solidFill>
                  <a:schemeClr val="bg2"/>
                </a:solidFill>
                <a:latin typeface="Arial"/>
                <a:ea typeface="Arial"/>
                <a:cs typeface="Arial"/>
                <a:sym typeface="Arial"/>
              </a:rPr>
              <a:t>Scenario* 1</a:t>
            </a:r>
            <a:endParaRPr sz="1100" b="0" i="0" u="none" strike="noStrike" cap="none" dirty="0">
              <a:solidFill>
                <a:schemeClr val="bg2"/>
              </a:solidFill>
              <a:latin typeface="Arial"/>
              <a:ea typeface="Arial"/>
              <a:cs typeface="Arial"/>
              <a:sym typeface="Arial"/>
            </a:endParaRPr>
          </a:p>
        </p:txBody>
      </p:sp>
      <p:sp>
        <p:nvSpPr>
          <p:cNvPr id="14" name="Google Shape;1195;p48">
            <a:extLst>
              <a:ext uri="{FF2B5EF4-FFF2-40B4-BE49-F238E27FC236}">
                <a16:creationId xmlns:a16="http://schemas.microsoft.com/office/drawing/2014/main" id="{C3226BC5-5C69-E237-09A2-80658A0A914E}"/>
              </a:ext>
            </a:extLst>
          </p:cNvPr>
          <p:cNvSpPr/>
          <p:nvPr/>
        </p:nvSpPr>
        <p:spPr>
          <a:xfrm>
            <a:off x="4413147" y="1770313"/>
            <a:ext cx="3013908" cy="45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solidFill>
                  <a:schemeClr val="bg2"/>
                </a:solidFill>
                <a:latin typeface="Arial"/>
                <a:ea typeface="Arial"/>
                <a:cs typeface="Arial"/>
                <a:sym typeface="Arial"/>
              </a:rPr>
              <a:t>Scenario 2</a:t>
            </a:r>
            <a:endParaRPr sz="1100" b="0" i="0" u="none" strike="noStrike" cap="none" dirty="0">
              <a:solidFill>
                <a:schemeClr val="bg2"/>
              </a:solidFill>
              <a:latin typeface="Arial"/>
              <a:ea typeface="Arial"/>
              <a:cs typeface="Arial"/>
              <a:sym typeface="Arial"/>
            </a:endParaRPr>
          </a:p>
        </p:txBody>
      </p:sp>
      <p:sp>
        <p:nvSpPr>
          <p:cNvPr id="15" name="Google Shape;1195;p48">
            <a:extLst>
              <a:ext uri="{FF2B5EF4-FFF2-40B4-BE49-F238E27FC236}">
                <a16:creationId xmlns:a16="http://schemas.microsoft.com/office/drawing/2014/main" id="{53E8A911-2327-4F32-0A35-C4324A344473}"/>
              </a:ext>
            </a:extLst>
          </p:cNvPr>
          <p:cNvSpPr/>
          <p:nvPr/>
        </p:nvSpPr>
        <p:spPr>
          <a:xfrm>
            <a:off x="7843889" y="1756574"/>
            <a:ext cx="3013908" cy="4583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solidFill>
                  <a:schemeClr val="bg2"/>
                </a:solidFill>
                <a:latin typeface="Arial"/>
                <a:ea typeface="Arial"/>
                <a:cs typeface="Arial"/>
                <a:sym typeface="Arial"/>
              </a:rPr>
              <a:t>Scenario 3</a:t>
            </a:r>
            <a:endParaRPr sz="1100" b="0" i="0" u="none" strike="noStrike" cap="none" dirty="0">
              <a:solidFill>
                <a:schemeClr val="bg2"/>
              </a:solidFill>
              <a:latin typeface="Arial"/>
              <a:ea typeface="Arial"/>
              <a:cs typeface="Arial"/>
              <a:sym typeface="Arial"/>
            </a:endParaRPr>
          </a:p>
        </p:txBody>
      </p:sp>
      <p:sp>
        <p:nvSpPr>
          <p:cNvPr id="17" name="Google Shape;911;p38">
            <a:extLst>
              <a:ext uri="{FF2B5EF4-FFF2-40B4-BE49-F238E27FC236}">
                <a16:creationId xmlns:a16="http://schemas.microsoft.com/office/drawing/2014/main" id="{041CE190-3C44-D9B5-D45E-A49938C5876C}"/>
              </a:ext>
            </a:extLst>
          </p:cNvPr>
          <p:cNvSpPr txBox="1"/>
          <p:nvPr/>
        </p:nvSpPr>
        <p:spPr>
          <a:xfrm>
            <a:off x="819414" y="6039065"/>
            <a:ext cx="1030906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1" u="none" strike="noStrike" cap="none" dirty="0">
                <a:solidFill>
                  <a:schemeClr val="dk2"/>
                </a:solidFill>
                <a:latin typeface="Arial"/>
                <a:ea typeface="Arial"/>
                <a:cs typeface="Arial"/>
                <a:sym typeface="Arial"/>
              </a:rPr>
              <a:t>* These are sample scenarios</a:t>
            </a:r>
            <a:endParaRPr sz="16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7238552"/>
      </p:ext>
    </p:extLst>
  </p:cSld>
  <p:clrMapOvr>
    <a:masterClrMapping/>
  </p:clrMapOvr>
</p:sld>
</file>

<file path=ppt/theme/theme1.xml><?xml version="1.0" encoding="utf-8"?>
<a:theme xmlns:a="http://schemas.openxmlformats.org/drawingml/2006/main" name="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6D95C-E29F-4864-8357-873D4D394F7F}">
  <ds:schemaRefs>
    <ds:schemaRef ds:uri="http://schemas.microsoft.com/office/2006/metadata/properties"/>
    <ds:schemaRef ds:uri="http://schemas.microsoft.com/office/infopath/2007/PartnerControls"/>
    <ds:schemaRef ds:uri="fc5acc4e-0c25-495a-afe8-cebdbe1b35e5"/>
    <ds:schemaRef ds:uri="3e02667f-0271-471b-bd6e-11a2e16def1d"/>
    <ds:schemaRef ds:uri="http://schemas.microsoft.com/sharepoint/v3"/>
  </ds:schemaRefs>
</ds:datastoreItem>
</file>

<file path=customXml/itemProps2.xml><?xml version="1.0" encoding="utf-8"?>
<ds:datastoreItem xmlns:ds="http://schemas.openxmlformats.org/officeDocument/2006/customXml" ds:itemID="{1E43446A-EF01-426C-90B0-3885ACA84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305E8E-2839-45D8-8BB2-0C8B84FE2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1284</TotalTime>
  <Words>4853</Words>
  <Application>Microsoft Office PowerPoint</Application>
  <PresentationFormat>Widescreen</PresentationFormat>
  <Paragraphs>863</Paragraphs>
  <Slides>39</Slides>
  <Notes>38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Alliance DB</vt:lpstr>
      <vt:lpstr>1_Alliance DB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Carine Fersan</dc:creator>
  <cp:lastModifiedBy>Carine Fersan</cp:lastModifiedBy>
  <cp:revision>126</cp:revision>
  <dcterms:created xsi:type="dcterms:W3CDTF">2024-08-09T10:48:46Z</dcterms:created>
  <dcterms:modified xsi:type="dcterms:W3CDTF">2025-05-16T15:31:28Z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