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 id="2147483680" r:id="rId5"/>
  </p:sldMasterIdLst>
  <p:notesMasterIdLst>
    <p:notesMasterId r:id="rId42"/>
  </p:notesMasterIdLst>
  <p:sldIdLst>
    <p:sldId id="4749" r:id="rId6"/>
    <p:sldId id="366" r:id="rId7"/>
    <p:sldId id="270" r:id="rId8"/>
    <p:sldId id="271" r:id="rId9"/>
    <p:sldId id="259" r:id="rId10"/>
    <p:sldId id="260" r:id="rId11"/>
    <p:sldId id="273" r:id="rId12"/>
    <p:sldId id="4742" r:id="rId13"/>
    <p:sldId id="4743" r:id="rId14"/>
    <p:sldId id="4746" r:id="rId15"/>
    <p:sldId id="4745" r:id="rId16"/>
    <p:sldId id="4747" r:id="rId17"/>
    <p:sldId id="279" r:id="rId18"/>
    <p:sldId id="4748" r:id="rId19"/>
    <p:sldId id="282" r:id="rId20"/>
    <p:sldId id="283" r:id="rId21"/>
    <p:sldId id="4752" r:id="rId22"/>
    <p:sldId id="262" r:id="rId23"/>
    <p:sldId id="263" r:id="rId24"/>
    <p:sldId id="267" r:id="rId25"/>
    <p:sldId id="264" r:id="rId26"/>
    <p:sldId id="265" r:id="rId27"/>
    <p:sldId id="266" r:id="rId28"/>
    <p:sldId id="261" r:id="rId29"/>
    <p:sldId id="4753" r:id="rId30"/>
    <p:sldId id="4754" r:id="rId31"/>
    <p:sldId id="4756" r:id="rId32"/>
    <p:sldId id="269" r:id="rId33"/>
    <p:sldId id="4757" r:id="rId34"/>
    <p:sldId id="4761" r:id="rId35"/>
    <p:sldId id="16543" r:id="rId36"/>
    <p:sldId id="16547" r:id="rId37"/>
    <p:sldId id="16545" r:id="rId38"/>
    <p:sldId id="16546" r:id="rId39"/>
    <p:sldId id="348" r:id="rId40"/>
    <p:sldId id="34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4A5534-0EBB-30CB-4933-EDD61A14E879}" name="Zsofia Zambo" initials="ZZ" userId="9a60003679d68f59" providerId="Windows Live"/>
  <p188:author id="{1463725D-64B2-F058-D7F7-F5F8F111B829}" name="Diana Ioana Dezso" initials="DD" userId="S::ddezso@worldbank.org::743fdfd2-500d-4699-8b0d-961525277147" providerId="AD"/>
  <p188:author id="{25E42E76-5922-C2D1-09F4-28CF354FF482}" name="Carine Fersan" initials="CF" userId="e41531bd4b70710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BC29F-F144-9287-1F3D-4A57A3D0C042}" v="1" dt="2025-05-15T23:19:46.998"/>
    <p1510:client id="{E0CEC4F5-5EA2-7951-D9A2-52235C40AF21}" v="27" dt="2025-05-14T15:32:01.849"/>
    <p1510:client id="{E553D0C3-E4B5-AADB-C961-74534A246E8C}" v="15" dt="2025-05-14T18:29:43.870"/>
    <p1510:client id="{EACFDCC2-DF04-8CBD-10BB-2A0779A12572}" v="11" dt="2025-05-15T14:47:52.911"/>
    <p1510:client id="{ECB8A7B3-2968-A1FC-1151-2DF77E8B5FBA}" v="141" dt="2025-05-14T18:10:27.984"/>
    <p1510:client id="{F0317F82-63C7-876D-75CD-A919B293B258}" v="1" dt="2025-05-16T15:30:44.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Ioana Dezso" userId="S::ddezso@worldbank.org::743fdfd2-500d-4699-8b0d-961525277147" providerId="AD" clId="Web-{5AF896D8-A1BB-4716-3B3B-DC0D2FBDE8F7}"/>
    <pc:docChg chg="mod modSld">
      <pc:chgData name="Diana Ioana Dezso" userId="S::ddezso@worldbank.org::743fdfd2-500d-4699-8b0d-961525277147" providerId="AD" clId="Web-{5AF896D8-A1BB-4716-3B3B-DC0D2FBDE8F7}" dt="2025-04-30T11:50:30.039" v="1"/>
      <pc:docMkLst>
        <pc:docMk/>
      </pc:docMkLst>
      <pc:sldChg chg="delSp">
        <pc:chgData name="Diana Ioana Dezso" userId="S::ddezso@worldbank.org::743fdfd2-500d-4699-8b0d-961525277147" providerId="AD" clId="Web-{5AF896D8-A1BB-4716-3B3B-DC0D2FBDE8F7}" dt="2025-04-30T11:45:00.375" v="0"/>
        <pc:sldMkLst>
          <pc:docMk/>
          <pc:sldMk cId="0" sldId="267"/>
        </pc:sldMkLst>
        <pc:spChg chg="del">
          <ac:chgData name="Diana Ioana Dezso" userId="S::ddezso@worldbank.org::743fdfd2-500d-4699-8b0d-961525277147" providerId="AD" clId="Web-{5AF896D8-A1BB-4716-3B3B-DC0D2FBDE8F7}" dt="2025-04-30T11:45:00.375" v="0"/>
          <ac:spMkLst>
            <pc:docMk/>
            <pc:sldMk cId="0" sldId="267"/>
            <ac:spMk id="2" creationId="{8DA6EEE6-70BE-0C73-701D-B4DB3A1CECF0}"/>
          </ac:spMkLst>
        </pc:spChg>
      </pc:sldChg>
    </pc:docChg>
  </pc:docChgLst>
  <pc:docChgLst>
    <pc:chgData name="Diana Ioana Dezso" userId="S::ddezso@worldbank.org::743fdfd2-500d-4699-8b0d-961525277147" providerId="AD" clId="Web-{EACFDCC2-DF04-8CBD-10BB-2A0779A12572}"/>
    <pc:docChg chg="modSld">
      <pc:chgData name="Diana Ioana Dezso" userId="S::ddezso@worldbank.org::743fdfd2-500d-4699-8b0d-961525277147" providerId="AD" clId="Web-{EACFDCC2-DF04-8CBD-10BB-2A0779A12572}" dt="2025-05-15T14:47:52.911" v="10" actId="20577"/>
      <pc:docMkLst>
        <pc:docMk/>
      </pc:docMkLst>
      <pc:sldChg chg="modSp">
        <pc:chgData name="Diana Ioana Dezso" userId="S::ddezso@worldbank.org::743fdfd2-500d-4699-8b0d-961525277147" providerId="AD" clId="Web-{EACFDCC2-DF04-8CBD-10BB-2A0779A12572}" dt="2025-05-15T14:47:52.911" v="10" actId="20577"/>
        <pc:sldMkLst>
          <pc:docMk/>
          <pc:sldMk cId="4137157572" sldId="366"/>
        </pc:sldMkLst>
        <pc:spChg chg="mod">
          <ac:chgData name="Diana Ioana Dezso" userId="S::ddezso@worldbank.org::743fdfd2-500d-4699-8b0d-961525277147" providerId="AD" clId="Web-{EACFDCC2-DF04-8CBD-10BB-2A0779A12572}" dt="2025-05-15T14:47:52.911" v="10" actId="20577"/>
          <ac:spMkLst>
            <pc:docMk/>
            <pc:sldMk cId="4137157572" sldId="366"/>
            <ac:spMk id="2" creationId="{D7FCB703-B1F4-2F31-4A4B-7572DF48B368}"/>
          </ac:spMkLst>
        </pc:spChg>
      </pc:sldChg>
    </pc:docChg>
  </pc:docChgLst>
  <pc:docChgLst>
    <pc:chgData name="Diana Ioana Dezso" userId="S::ddezso@worldbank.org::743fdfd2-500d-4699-8b0d-961525277147" providerId="AD" clId="Web-{ECB8A7B3-2968-A1FC-1151-2DF77E8B5FBA}"/>
    <pc:docChg chg="delSld modSld">
      <pc:chgData name="Diana Ioana Dezso" userId="S::ddezso@worldbank.org::743fdfd2-500d-4699-8b0d-961525277147" providerId="AD" clId="Web-{ECB8A7B3-2968-A1FC-1151-2DF77E8B5FBA}" dt="2025-05-14T18:10:26.718" v="111" actId="20577"/>
      <pc:docMkLst>
        <pc:docMk/>
      </pc:docMkLst>
      <pc:sldChg chg="modSp">
        <pc:chgData name="Diana Ioana Dezso" userId="S::ddezso@worldbank.org::743fdfd2-500d-4699-8b0d-961525277147" providerId="AD" clId="Web-{ECB8A7B3-2968-A1FC-1151-2DF77E8B5FBA}" dt="2025-05-14T18:05:09.967" v="7" actId="20577"/>
        <pc:sldMkLst>
          <pc:docMk/>
          <pc:sldMk cId="0" sldId="259"/>
        </pc:sldMkLst>
        <pc:spChg chg="mod">
          <ac:chgData name="Diana Ioana Dezso" userId="S::ddezso@worldbank.org::743fdfd2-500d-4699-8b0d-961525277147" providerId="AD" clId="Web-{ECB8A7B3-2968-A1FC-1151-2DF77E8B5FBA}" dt="2025-05-14T18:05:09.967" v="7" actId="20577"/>
          <ac:spMkLst>
            <pc:docMk/>
            <pc:sldMk cId="0" sldId="259"/>
            <ac:spMk id="3" creationId="{1BEB9BBF-013B-68B2-7A43-50FD20D2D646}"/>
          </ac:spMkLst>
        </pc:spChg>
      </pc:sldChg>
      <pc:sldChg chg="modSp">
        <pc:chgData name="Diana Ioana Dezso" userId="S::ddezso@worldbank.org::743fdfd2-500d-4699-8b0d-961525277147" providerId="AD" clId="Web-{ECB8A7B3-2968-A1FC-1151-2DF77E8B5FBA}" dt="2025-05-14T18:05:17.155" v="11" actId="20577"/>
        <pc:sldMkLst>
          <pc:docMk/>
          <pc:sldMk cId="0" sldId="260"/>
        </pc:sldMkLst>
        <pc:spChg chg="mod">
          <ac:chgData name="Diana Ioana Dezso" userId="S::ddezso@worldbank.org::743fdfd2-500d-4699-8b0d-961525277147" providerId="AD" clId="Web-{ECB8A7B3-2968-A1FC-1151-2DF77E8B5FBA}" dt="2025-05-14T18:05:17.155" v="11" actId="20577"/>
          <ac:spMkLst>
            <pc:docMk/>
            <pc:sldMk cId="0" sldId="260"/>
            <ac:spMk id="7" creationId="{43530DCD-7C37-3DC3-F13C-5A017ECC09C2}"/>
          </ac:spMkLst>
        </pc:spChg>
      </pc:sldChg>
      <pc:sldChg chg="modSp">
        <pc:chgData name="Diana Ioana Dezso" userId="S::ddezso@worldbank.org::743fdfd2-500d-4699-8b0d-961525277147" providerId="AD" clId="Web-{ECB8A7B3-2968-A1FC-1151-2DF77E8B5FBA}" dt="2025-05-14T18:08:16.452" v="57" actId="20577"/>
        <pc:sldMkLst>
          <pc:docMk/>
          <pc:sldMk cId="3301311567" sldId="261"/>
        </pc:sldMkLst>
        <pc:spChg chg="mod">
          <ac:chgData name="Diana Ioana Dezso" userId="S::ddezso@worldbank.org::743fdfd2-500d-4699-8b0d-961525277147" providerId="AD" clId="Web-{ECB8A7B3-2968-A1FC-1151-2DF77E8B5FBA}" dt="2025-05-14T18:08:16.452" v="57" actId="20577"/>
          <ac:spMkLst>
            <pc:docMk/>
            <pc:sldMk cId="3301311567" sldId="261"/>
            <ac:spMk id="6" creationId="{FE0873AC-CBB8-21B4-074D-6F20DDAA23CE}"/>
          </ac:spMkLst>
        </pc:spChg>
      </pc:sldChg>
      <pc:sldChg chg="modSp">
        <pc:chgData name="Diana Ioana Dezso" userId="S::ddezso@worldbank.org::743fdfd2-500d-4699-8b0d-961525277147" providerId="AD" clId="Web-{ECB8A7B3-2968-A1FC-1151-2DF77E8B5FBA}" dt="2025-05-14T18:06:40.686" v="41" actId="20577"/>
        <pc:sldMkLst>
          <pc:docMk/>
          <pc:sldMk cId="0" sldId="262"/>
        </pc:sldMkLst>
        <pc:spChg chg="mod">
          <ac:chgData name="Diana Ioana Dezso" userId="S::ddezso@worldbank.org::743fdfd2-500d-4699-8b0d-961525277147" providerId="AD" clId="Web-{ECB8A7B3-2968-A1FC-1151-2DF77E8B5FBA}" dt="2025-05-14T18:06:40.686" v="41" actId="20577"/>
          <ac:spMkLst>
            <pc:docMk/>
            <pc:sldMk cId="0" sldId="262"/>
            <ac:spMk id="8" creationId="{997F6DF7-FA28-F179-B076-910B2227E474}"/>
          </ac:spMkLst>
        </pc:spChg>
      </pc:sldChg>
      <pc:sldChg chg="modSp">
        <pc:chgData name="Diana Ioana Dezso" userId="S::ddezso@worldbank.org::743fdfd2-500d-4699-8b0d-961525277147" providerId="AD" clId="Web-{ECB8A7B3-2968-A1FC-1151-2DF77E8B5FBA}" dt="2025-05-14T18:06:48.202" v="45" actId="20577"/>
        <pc:sldMkLst>
          <pc:docMk/>
          <pc:sldMk cId="0" sldId="263"/>
        </pc:sldMkLst>
        <pc:spChg chg="mod">
          <ac:chgData name="Diana Ioana Dezso" userId="S::ddezso@worldbank.org::743fdfd2-500d-4699-8b0d-961525277147" providerId="AD" clId="Web-{ECB8A7B3-2968-A1FC-1151-2DF77E8B5FBA}" dt="2025-05-14T18:06:48.202" v="45" actId="20577"/>
          <ac:spMkLst>
            <pc:docMk/>
            <pc:sldMk cId="0" sldId="263"/>
            <ac:spMk id="9" creationId="{9078F0D7-A98B-BF48-AFBE-42BF8FF6C6B8}"/>
          </ac:spMkLst>
        </pc:spChg>
      </pc:sldChg>
      <pc:sldChg chg="modSp">
        <pc:chgData name="Diana Ioana Dezso" userId="S::ddezso@worldbank.org::743fdfd2-500d-4699-8b0d-961525277147" providerId="AD" clId="Web-{ECB8A7B3-2968-A1FC-1151-2DF77E8B5FBA}" dt="2025-05-14T18:07:44.921" v="48" actId="20577"/>
        <pc:sldMkLst>
          <pc:docMk/>
          <pc:sldMk cId="0" sldId="264"/>
        </pc:sldMkLst>
        <pc:spChg chg="mod">
          <ac:chgData name="Diana Ioana Dezso" userId="S::ddezso@worldbank.org::743fdfd2-500d-4699-8b0d-961525277147" providerId="AD" clId="Web-{ECB8A7B3-2968-A1FC-1151-2DF77E8B5FBA}" dt="2025-05-14T18:07:44.921" v="48" actId="20577"/>
          <ac:spMkLst>
            <pc:docMk/>
            <pc:sldMk cId="0" sldId="264"/>
            <ac:spMk id="9" creationId="{FBB86E50-9B85-FD3A-5620-4188D358548B}"/>
          </ac:spMkLst>
        </pc:spChg>
      </pc:sldChg>
      <pc:sldChg chg="modSp">
        <pc:chgData name="Diana Ioana Dezso" userId="S::ddezso@worldbank.org::743fdfd2-500d-4699-8b0d-961525277147" providerId="AD" clId="Web-{ECB8A7B3-2968-A1FC-1151-2DF77E8B5FBA}" dt="2025-05-14T18:07:51.983" v="51" actId="20577"/>
        <pc:sldMkLst>
          <pc:docMk/>
          <pc:sldMk cId="0" sldId="265"/>
        </pc:sldMkLst>
        <pc:spChg chg="mod">
          <ac:chgData name="Diana Ioana Dezso" userId="S::ddezso@worldbank.org::743fdfd2-500d-4699-8b0d-961525277147" providerId="AD" clId="Web-{ECB8A7B3-2968-A1FC-1151-2DF77E8B5FBA}" dt="2025-05-14T18:07:51.983" v="51" actId="20577"/>
          <ac:spMkLst>
            <pc:docMk/>
            <pc:sldMk cId="0" sldId="265"/>
            <ac:spMk id="9" creationId="{C21A1AFF-FEB6-786E-E80A-409DE1C1FADA}"/>
          </ac:spMkLst>
        </pc:spChg>
      </pc:sldChg>
      <pc:sldChg chg="modSp">
        <pc:chgData name="Diana Ioana Dezso" userId="S::ddezso@worldbank.org::743fdfd2-500d-4699-8b0d-961525277147" providerId="AD" clId="Web-{ECB8A7B3-2968-A1FC-1151-2DF77E8B5FBA}" dt="2025-05-14T18:08:08.202" v="54" actId="20577"/>
        <pc:sldMkLst>
          <pc:docMk/>
          <pc:sldMk cId="0" sldId="266"/>
        </pc:sldMkLst>
        <pc:spChg chg="mod">
          <ac:chgData name="Diana Ioana Dezso" userId="S::ddezso@worldbank.org::743fdfd2-500d-4699-8b0d-961525277147" providerId="AD" clId="Web-{ECB8A7B3-2968-A1FC-1151-2DF77E8B5FBA}" dt="2025-05-14T18:08:08.202" v="54" actId="20577"/>
          <ac:spMkLst>
            <pc:docMk/>
            <pc:sldMk cId="0" sldId="266"/>
            <ac:spMk id="9" creationId="{57CEA6A2-3757-4608-BBEA-6CF3AFF1893C}"/>
          </ac:spMkLst>
        </pc:spChg>
      </pc:sldChg>
      <pc:sldChg chg="delSp modSp">
        <pc:chgData name="Diana Ioana Dezso" userId="S::ddezso@worldbank.org::743fdfd2-500d-4699-8b0d-961525277147" providerId="AD" clId="Web-{ECB8A7B3-2968-A1FC-1151-2DF77E8B5FBA}" dt="2025-05-14T18:09:01.827" v="74" actId="20577"/>
        <pc:sldMkLst>
          <pc:docMk/>
          <pc:sldMk cId="0" sldId="269"/>
        </pc:sldMkLst>
        <pc:spChg chg="del mod">
          <ac:chgData name="Diana Ioana Dezso" userId="S::ddezso@worldbank.org::743fdfd2-500d-4699-8b0d-961525277147" providerId="AD" clId="Web-{ECB8A7B3-2968-A1FC-1151-2DF77E8B5FBA}" dt="2025-05-14T18:08:55.484" v="71"/>
          <ac:spMkLst>
            <pc:docMk/>
            <pc:sldMk cId="0" sldId="269"/>
            <ac:spMk id="7" creationId="{6A559DED-894D-6E77-32B8-2E3B500151CE}"/>
          </ac:spMkLst>
        </pc:spChg>
        <pc:spChg chg="mod">
          <ac:chgData name="Diana Ioana Dezso" userId="S::ddezso@worldbank.org::743fdfd2-500d-4699-8b0d-961525277147" providerId="AD" clId="Web-{ECB8A7B3-2968-A1FC-1151-2DF77E8B5FBA}" dt="2025-05-14T18:09:01.827" v="74" actId="20577"/>
          <ac:spMkLst>
            <pc:docMk/>
            <pc:sldMk cId="0" sldId="269"/>
            <ac:spMk id="9" creationId="{404016CD-8CCF-E396-0947-39726365EA9F}"/>
          </ac:spMkLst>
        </pc:spChg>
      </pc:sldChg>
      <pc:sldChg chg="modSp">
        <pc:chgData name="Diana Ioana Dezso" userId="S::ddezso@worldbank.org::743fdfd2-500d-4699-8b0d-961525277147" providerId="AD" clId="Web-{ECB8A7B3-2968-A1FC-1151-2DF77E8B5FBA}" dt="2025-05-14T18:05:01.905" v="3" actId="20577"/>
        <pc:sldMkLst>
          <pc:docMk/>
          <pc:sldMk cId="0" sldId="271"/>
        </pc:sldMkLst>
        <pc:spChg chg="mod">
          <ac:chgData name="Diana Ioana Dezso" userId="S::ddezso@worldbank.org::743fdfd2-500d-4699-8b0d-961525277147" providerId="AD" clId="Web-{ECB8A7B3-2968-A1FC-1151-2DF77E8B5FBA}" dt="2025-05-14T18:05:01.905" v="3" actId="20577"/>
          <ac:spMkLst>
            <pc:docMk/>
            <pc:sldMk cId="0" sldId="271"/>
            <ac:spMk id="6" creationId="{AB39BFC8-9265-BB62-7963-EB1F7EC9656D}"/>
          </ac:spMkLst>
        </pc:spChg>
      </pc:sldChg>
      <pc:sldChg chg="modSp">
        <pc:chgData name="Diana Ioana Dezso" userId="S::ddezso@worldbank.org::743fdfd2-500d-4699-8b0d-961525277147" providerId="AD" clId="Web-{ECB8A7B3-2968-A1FC-1151-2DF77E8B5FBA}" dt="2025-05-14T18:05:24.436" v="15" actId="20577"/>
        <pc:sldMkLst>
          <pc:docMk/>
          <pc:sldMk cId="0" sldId="273"/>
        </pc:sldMkLst>
        <pc:spChg chg="mod">
          <ac:chgData name="Diana Ioana Dezso" userId="S::ddezso@worldbank.org::743fdfd2-500d-4699-8b0d-961525277147" providerId="AD" clId="Web-{ECB8A7B3-2968-A1FC-1151-2DF77E8B5FBA}" dt="2025-05-14T18:05:24.436" v="15" actId="20577"/>
          <ac:spMkLst>
            <pc:docMk/>
            <pc:sldMk cId="0" sldId="273"/>
            <ac:spMk id="2" creationId="{792BFEAE-662E-13DD-1E08-E2D4A6C44A0F}"/>
          </ac:spMkLst>
        </pc:spChg>
      </pc:sldChg>
      <pc:sldChg chg="modSp">
        <pc:chgData name="Diana Ioana Dezso" userId="S::ddezso@worldbank.org::743fdfd2-500d-4699-8b0d-961525277147" providerId="AD" clId="Web-{ECB8A7B3-2968-A1FC-1151-2DF77E8B5FBA}" dt="2025-05-14T18:06:07.655" v="28" actId="20577"/>
        <pc:sldMkLst>
          <pc:docMk/>
          <pc:sldMk cId="0" sldId="279"/>
        </pc:sldMkLst>
        <pc:spChg chg="mod">
          <ac:chgData name="Diana Ioana Dezso" userId="S::ddezso@worldbank.org::743fdfd2-500d-4699-8b0d-961525277147" providerId="AD" clId="Web-{ECB8A7B3-2968-A1FC-1151-2DF77E8B5FBA}" dt="2025-05-14T18:06:07.655" v="28" actId="20577"/>
          <ac:spMkLst>
            <pc:docMk/>
            <pc:sldMk cId="0" sldId="279"/>
            <ac:spMk id="4" creationId="{0530934D-9EDF-4DEC-F1D6-6050C760BEB3}"/>
          </ac:spMkLst>
        </pc:spChg>
      </pc:sldChg>
      <pc:sldChg chg="modSp">
        <pc:chgData name="Diana Ioana Dezso" userId="S::ddezso@worldbank.org::743fdfd2-500d-4699-8b0d-961525277147" providerId="AD" clId="Web-{ECB8A7B3-2968-A1FC-1151-2DF77E8B5FBA}" dt="2025-05-14T18:06:25.093" v="34" actId="20577"/>
        <pc:sldMkLst>
          <pc:docMk/>
          <pc:sldMk cId="0" sldId="283"/>
        </pc:sldMkLst>
        <pc:spChg chg="mod">
          <ac:chgData name="Diana Ioana Dezso" userId="S::ddezso@worldbank.org::743fdfd2-500d-4699-8b0d-961525277147" providerId="AD" clId="Web-{ECB8A7B3-2968-A1FC-1151-2DF77E8B5FBA}" dt="2025-05-14T18:06:25.093" v="34" actId="20577"/>
          <ac:spMkLst>
            <pc:docMk/>
            <pc:sldMk cId="0" sldId="283"/>
            <ac:spMk id="6" creationId="{56365F8A-0DAC-1045-FAD9-30DE73230E5F}"/>
          </ac:spMkLst>
        </pc:spChg>
      </pc:sldChg>
      <pc:sldChg chg="modSp">
        <pc:chgData name="Diana Ioana Dezso" userId="S::ddezso@worldbank.org::743fdfd2-500d-4699-8b0d-961525277147" providerId="AD" clId="Web-{ECB8A7B3-2968-A1FC-1151-2DF77E8B5FBA}" dt="2025-05-14T18:10:26.718" v="111" actId="20577"/>
        <pc:sldMkLst>
          <pc:docMk/>
          <pc:sldMk cId="0" sldId="349"/>
        </pc:sldMkLst>
        <pc:spChg chg="mod">
          <ac:chgData name="Diana Ioana Dezso" userId="S::ddezso@worldbank.org::743fdfd2-500d-4699-8b0d-961525277147" providerId="AD" clId="Web-{ECB8A7B3-2968-A1FC-1151-2DF77E8B5FBA}" dt="2025-05-14T18:10:26.718" v="111" actId="20577"/>
          <ac:spMkLst>
            <pc:docMk/>
            <pc:sldMk cId="0" sldId="349"/>
            <ac:spMk id="3" creationId="{A2D0ADAE-7679-FCB9-58F6-C2A215519DC2}"/>
          </ac:spMkLst>
        </pc:spChg>
      </pc:sldChg>
      <pc:sldChg chg="modSp">
        <pc:chgData name="Diana Ioana Dezso" userId="S::ddezso@worldbank.org::743fdfd2-500d-4699-8b0d-961525277147" providerId="AD" clId="Web-{ECB8A7B3-2968-A1FC-1151-2DF77E8B5FBA}" dt="2025-05-14T18:05:33.202" v="18" actId="20577"/>
        <pc:sldMkLst>
          <pc:docMk/>
          <pc:sldMk cId="0" sldId="4742"/>
        </pc:sldMkLst>
        <pc:spChg chg="mod">
          <ac:chgData name="Diana Ioana Dezso" userId="S::ddezso@worldbank.org::743fdfd2-500d-4699-8b0d-961525277147" providerId="AD" clId="Web-{ECB8A7B3-2968-A1FC-1151-2DF77E8B5FBA}" dt="2025-05-14T18:05:33.202" v="18" actId="20577"/>
          <ac:spMkLst>
            <pc:docMk/>
            <pc:sldMk cId="0" sldId="4742"/>
            <ac:spMk id="10" creationId="{31B18B84-FA37-DF29-6D43-063BB7F2F08D}"/>
          </ac:spMkLst>
        </pc:spChg>
      </pc:sldChg>
      <pc:sldChg chg="modSp">
        <pc:chgData name="Diana Ioana Dezso" userId="S::ddezso@worldbank.org::743fdfd2-500d-4699-8b0d-961525277147" providerId="AD" clId="Web-{ECB8A7B3-2968-A1FC-1151-2DF77E8B5FBA}" dt="2025-05-14T18:05:41.530" v="21" actId="20577"/>
        <pc:sldMkLst>
          <pc:docMk/>
          <pc:sldMk cId="0" sldId="4743"/>
        </pc:sldMkLst>
        <pc:spChg chg="mod">
          <ac:chgData name="Diana Ioana Dezso" userId="S::ddezso@worldbank.org::743fdfd2-500d-4699-8b0d-961525277147" providerId="AD" clId="Web-{ECB8A7B3-2968-A1FC-1151-2DF77E8B5FBA}" dt="2025-05-14T18:05:41.530" v="21" actId="20577"/>
          <ac:spMkLst>
            <pc:docMk/>
            <pc:sldMk cId="0" sldId="4743"/>
            <ac:spMk id="6" creationId="{0AC94DD5-EE08-D069-4795-ABF7D9826184}"/>
          </ac:spMkLst>
        </pc:spChg>
      </pc:sldChg>
      <pc:sldChg chg="modSp">
        <pc:chgData name="Diana Ioana Dezso" userId="S::ddezso@worldbank.org::743fdfd2-500d-4699-8b0d-961525277147" providerId="AD" clId="Web-{ECB8A7B3-2968-A1FC-1151-2DF77E8B5FBA}" dt="2025-05-14T18:06:00.077" v="24" actId="20577"/>
        <pc:sldMkLst>
          <pc:docMk/>
          <pc:sldMk cId="2839177030" sldId="4746"/>
        </pc:sldMkLst>
        <pc:spChg chg="mod">
          <ac:chgData name="Diana Ioana Dezso" userId="S::ddezso@worldbank.org::743fdfd2-500d-4699-8b0d-961525277147" providerId="AD" clId="Web-{ECB8A7B3-2968-A1FC-1151-2DF77E8B5FBA}" dt="2025-05-14T18:06:00.077" v="24" actId="20577"/>
          <ac:spMkLst>
            <pc:docMk/>
            <pc:sldMk cId="2839177030" sldId="4746"/>
            <ac:spMk id="2" creationId="{8574A1E6-5AE0-7F9E-F71B-1A324215C72B}"/>
          </ac:spMkLst>
        </pc:spChg>
      </pc:sldChg>
      <pc:sldChg chg="modSp">
        <pc:chgData name="Diana Ioana Dezso" userId="S::ddezso@worldbank.org::743fdfd2-500d-4699-8b0d-961525277147" providerId="AD" clId="Web-{ECB8A7B3-2968-A1FC-1151-2DF77E8B5FBA}" dt="2025-05-14T18:06:16.514" v="31" actId="20577"/>
        <pc:sldMkLst>
          <pc:docMk/>
          <pc:sldMk cId="934475865" sldId="4748"/>
        </pc:sldMkLst>
        <pc:spChg chg="mod">
          <ac:chgData name="Diana Ioana Dezso" userId="S::ddezso@worldbank.org::743fdfd2-500d-4699-8b0d-961525277147" providerId="AD" clId="Web-{ECB8A7B3-2968-A1FC-1151-2DF77E8B5FBA}" dt="2025-05-14T18:06:16.514" v="31" actId="20577"/>
          <ac:spMkLst>
            <pc:docMk/>
            <pc:sldMk cId="934475865" sldId="4748"/>
            <ac:spMk id="2" creationId="{CD3F6DE7-89D7-4BF4-CC4D-9702A386A955}"/>
          </ac:spMkLst>
        </pc:spChg>
      </pc:sldChg>
      <pc:sldChg chg="modSp">
        <pc:chgData name="Diana Ioana Dezso" userId="S::ddezso@worldbank.org::743fdfd2-500d-4699-8b0d-961525277147" providerId="AD" clId="Web-{ECB8A7B3-2968-A1FC-1151-2DF77E8B5FBA}" dt="2025-05-14T18:06:33.265" v="37" actId="20577"/>
        <pc:sldMkLst>
          <pc:docMk/>
          <pc:sldMk cId="4260307854" sldId="4752"/>
        </pc:sldMkLst>
        <pc:spChg chg="mod">
          <ac:chgData name="Diana Ioana Dezso" userId="S::ddezso@worldbank.org::743fdfd2-500d-4699-8b0d-961525277147" providerId="AD" clId="Web-{ECB8A7B3-2968-A1FC-1151-2DF77E8B5FBA}" dt="2025-05-14T18:06:33.265" v="37" actId="20577"/>
          <ac:spMkLst>
            <pc:docMk/>
            <pc:sldMk cId="4260307854" sldId="4752"/>
            <ac:spMk id="2" creationId="{D9D1EA23-551D-CBC1-B65B-B21B841B356F}"/>
          </ac:spMkLst>
        </pc:spChg>
      </pc:sldChg>
      <pc:sldChg chg="modSp">
        <pc:chgData name="Diana Ioana Dezso" userId="S::ddezso@worldbank.org::743fdfd2-500d-4699-8b0d-961525277147" providerId="AD" clId="Web-{ECB8A7B3-2968-A1FC-1151-2DF77E8B5FBA}" dt="2025-05-14T18:08:24.796" v="61" actId="20577"/>
        <pc:sldMkLst>
          <pc:docMk/>
          <pc:sldMk cId="270395367" sldId="4753"/>
        </pc:sldMkLst>
        <pc:spChg chg="mod">
          <ac:chgData name="Diana Ioana Dezso" userId="S::ddezso@worldbank.org::743fdfd2-500d-4699-8b0d-961525277147" providerId="AD" clId="Web-{ECB8A7B3-2968-A1FC-1151-2DF77E8B5FBA}" dt="2025-05-14T18:08:24.796" v="61" actId="20577"/>
          <ac:spMkLst>
            <pc:docMk/>
            <pc:sldMk cId="270395367" sldId="4753"/>
            <ac:spMk id="2" creationId="{7BCA8287-0661-1589-3E44-99AAEA901A7C}"/>
          </ac:spMkLst>
        </pc:spChg>
      </pc:sldChg>
      <pc:sldChg chg="modSp">
        <pc:chgData name="Diana Ioana Dezso" userId="S::ddezso@worldbank.org::743fdfd2-500d-4699-8b0d-961525277147" providerId="AD" clId="Web-{ECB8A7B3-2968-A1FC-1151-2DF77E8B5FBA}" dt="2025-05-14T18:08:31.937" v="65" actId="20577"/>
        <pc:sldMkLst>
          <pc:docMk/>
          <pc:sldMk cId="3235385426" sldId="4754"/>
        </pc:sldMkLst>
        <pc:spChg chg="mod">
          <ac:chgData name="Diana Ioana Dezso" userId="S::ddezso@worldbank.org::743fdfd2-500d-4699-8b0d-961525277147" providerId="AD" clId="Web-{ECB8A7B3-2968-A1FC-1151-2DF77E8B5FBA}" dt="2025-05-14T18:08:31.937" v="65" actId="20577"/>
          <ac:spMkLst>
            <pc:docMk/>
            <pc:sldMk cId="3235385426" sldId="4754"/>
            <ac:spMk id="3" creationId="{EDFE7666-C5DF-B487-FA31-EDDDF880FACC}"/>
          </ac:spMkLst>
        </pc:spChg>
      </pc:sldChg>
      <pc:sldChg chg="modSp">
        <pc:chgData name="Diana Ioana Dezso" userId="S::ddezso@worldbank.org::743fdfd2-500d-4699-8b0d-961525277147" providerId="AD" clId="Web-{ECB8A7B3-2968-A1FC-1151-2DF77E8B5FBA}" dt="2025-05-14T18:08:41.905" v="68" actId="20577"/>
        <pc:sldMkLst>
          <pc:docMk/>
          <pc:sldMk cId="1758701133" sldId="4756"/>
        </pc:sldMkLst>
        <pc:spChg chg="mod">
          <ac:chgData name="Diana Ioana Dezso" userId="S::ddezso@worldbank.org::743fdfd2-500d-4699-8b0d-961525277147" providerId="AD" clId="Web-{ECB8A7B3-2968-A1FC-1151-2DF77E8B5FBA}" dt="2025-05-14T18:08:41.905" v="68" actId="20577"/>
          <ac:spMkLst>
            <pc:docMk/>
            <pc:sldMk cId="1758701133" sldId="4756"/>
            <ac:spMk id="13" creationId="{47AC9D4D-F25F-0502-A3ED-0E72EEAD380E}"/>
          </ac:spMkLst>
        </pc:spChg>
      </pc:sldChg>
      <pc:sldChg chg="delSp modSp">
        <pc:chgData name="Diana Ioana Dezso" userId="S::ddezso@worldbank.org::743fdfd2-500d-4699-8b0d-961525277147" providerId="AD" clId="Web-{ECB8A7B3-2968-A1FC-1151-2DF77E8B5FBA}" dt="2025-05-14T18:09:18.202" v="81" actId="20577"/>
        <pc:sldMkLst>
          <pc:docMk/>
          <pc:sldMk cId="0" sldId="4757"/>
        </pc:sldMkLst>
        <pc:spChg chg="del mod">
          <ac:chgData name="Diana Ioana Dezso" userId="S::ddezso@worldbank.org::743fdfd2-500d-4699-8b0d-961525277147" providerId="AD" clId="Web-{ECB8A7B3-2968-A1FC-1151-2DF77E8B5FBA}" dt="2025-05-14T18:09:11.749" v="77"/>
          <ac:spMkLst>
            <pc:docMk/>
            <pc:sldMk cId="0" sldId="4757"/>
            <ac:spMk id="6" creationId="{03775938-CA18-2814-12D3-1DDD329C49D6}"/>
          </ac:spMkLst>
        </pc:spChg>
        <pc:spChg chg="mod">
          <ac:chgData name="Diana Ioana Dezso" userId="S::ddezso@worldbank.org::743fdfd2-500d-4699-8b0d-961525277147" providerId="AD" clId="Web-{ECB8A7B3-2968-A1FC-1151-2DF77E8B5FBA}" dt="2025-05-14T18:09:18.202" v="81" actId="20577"/>
          <ac:spMkLst>
            <pc:docMk/>
            <pc:sldMk cId="0" sldId="4757"/>
            <ac:spMk id="8" creationId="{85D9FA9A-06D7-F1A0-8C54-7391FB980C8B}"/>
          </ac:spMkLst>
        </pc:spChg>
      </pc:sldChg>
      <pc:sldChg chg="del">
        <pc:chgData name="Diana Ioana Dezso" userId="S::ddezso@worldbank.org::743fdfd2-500d-4699-8b0d-961525277147" providerId="AD" clId="Web-{ECB8A7B3-2968-A1FC-1151-2DF77E8B5FBA}" dt="2025-05-14T18:09:28.843" v="82"/>
        <pc:sldMkLst>
          <pc:docMk/>
          <pc:sldMk cId="0" sldId="4758"/>
        </pc:sldMkLst>
      </pc:sldChg>
      <pc:sldChg chg="modSp">
        <pc:chgData name="Diana Ioana Dezso" userId="S::ddezso@worldbank.org::743fdfd2-500d-4699-8b0d-961525277147" providerId="AD" clId="Web-{ECB8A7B3-2968-A1FC-1151-2DF77E8B5FBA}" dt="2025-05-14T18:09:37.484" v="90" actId="20577"/>
        <pc:sldMkLst>
          <pc:docMk/>
          <pc:sldMk cId="2536053255" sldId="4761"/>
        </pc:sldMkLst>
        <pc:spChg chg="mod">
          <ac:chgData name="Diana Ioana Dezso" userId="S::ddezso@worldbank.org::743fdfd2-500d-4699-8b0d-961525277147" providerId="AD" clId="Web-{ECB8A7B3-2968-A1FC-1151-2DF77E8B5FBA}" dt="2025-05-14T18:09:37.484" v="90" actId="20577"/>
          <ac:spMkLst>
            <pc:docMk/>
            <pc:sldMk cId="2536053255" sldId="4761"/>
            <ac:spMk id="2" creationId="{0D2EFA21-4BFB-E0A8-716F-357E08240936}"/>
          </ac:spMkLst>
        </pc:spChg>
      </pc:sldChg>
      <pc:sldChg chg="delSp modSp">
        <pc:chgData name="Diana Ioana Dezso" userId="S::ddezso@worldbank.org::743fdfd2-500d-4699-8b0d-961525277147" providerId="AD" clId="Web-{ECB8A7B3-2968-A1FC-1151-2DF77E8B5FBA}" dt="2025-05-14T18:09:45.827" v="95" actId="20577"/>
        <pc:sldMkLst>
          <pc:docMk/>
          <pc:sldMk cId="2783696984" sldId="16543"/>
        </pc:sldMkLst>
        <pc:spChg chg="del">
          <ac:chgData name="Diana Ioana Dezso" userId="S::ddezso@worldbank.org::743fdfd2-500d-4699-8b0d-961525277147" providerId="AD" clId="Web-{ECB8A7B3-2968-A1FC-1151-2DF77E8B5FBA}" dt="2025-05-14T18:09:41.187" v="91"/>
          <ac:spMkLst>
            <pc:docMk/>
            <pc:sldMk cId="2783696984" sldId="16543"/>
            <ac:spMk id="5" creationId="{4B45E19D-4117-B3CD-FC85-417C5B21763D}"/>
          </ac:spMkLst>
        </pc:spChg>
        <pc:spChg chg="mod">
          <ac:chgData name="Diana Ioana Dezso" userId="S::ddezso@worldbank.org::743fdfd2-500d-4699-8b0d-961525277147" providerId="AD" clId="Web-{ECB8A7B3-2968-A1FC-1151-2DF77E8B5FBA}" dt="2025-05-14T18:09:45.827" v="95" actId="20577"/>
          <ac:spMkLst>
            <pc:docMk/>
            <pc:sldMk cId="2783696984" sldId="16543"/>
            <ac:spMk id="8" creationId="{9AF2FC04-BEF0-0087-F8F9-5D63FD7BFFEA}"/>
          </ac:spMkLst>
        </pc:spChg>
      </pc:sldChg>
      <pc:sldChg chg="delSp modSp">
        <pc:chgData name="Diana Ioana Dezso" userId="S::ddezso@worldbank.org::743fdfd2-500d-4699-8b0d-961525277147" providerId="AD" clId="Web-{ECB8A7B3-2968-A1FC-1151-2DF77E8B5FBA}" dt="2025-05-14T18:10:09.640" v="104" actId="20577"/>
        <pc:sldMkLst>
          <pc:docMk/>
          <pc:sldMk cId="2789092334" sldId="16545"/>
        </pc:sldMkLst>
        <pc:spChg chg="del">
          <ac:chgData name="Diana Ioana Dezso" userId="S::ddezso@worldbank.org::743fdfd2-500d-4699-8b0d-961525277147" providerId="AD" clId="Web-{ECB8A7B3-2968-A1FC-1151-2DF77E8B5FBA}" dt="2025-05-14T18:10:04.156" v="101"/>
          <ac:spMkLst>
            <pc:docMk/>
            <pc:sldMk cId="2789092334" sldId="16545"/>
            <ac:spMk id="3" creationId="{878B0FA4-A946-E058-7BA8-2815A2594681}"/>
          </ac:spMkLst>
        </pc:spChg>
        <pc:spChg chg="mod">
          <ac:chgData name="Diana Ioana Dezso" userId="S::ddezso@worldbank.org::743fdfd2-500d-4699-8b0d-961525277147" providerId="AD" clId="Web-{ECB8A7B3-2968-A1FC-1151-2DF77E8B5FBA}" dt="2025-05-14T18:10:09.640" v="104" actId="20577"/>
          <ac:spMkLst>
            <pc:docMk/>
            <pc:sldMk cId="2789092334" sldId="16545"/>
            <ac:spMk id="4" creationId="{A8AB5D61-0979-B65F-701A-8B1487A6E6F9}"/>
          </ac:spMkLst>
        </pc:spChg>
      </pc:sldChg>
      <pc:sldChg chg="modSp">
        <pc:chgData name="Diana Ioana Dezso" userId="S::ddezso@worldbank.org::743fdfd2-500d-4699-8b0d-961525277147" providerId="AD" clId="Web-{ECB8A7B3-2968-A1FC-1151-2DF77E8B5FBA}" dt="2025-05-14T18:10:16.546" v="107" actId="20577"/>
        <pc:sldMkLst>
          <pc:docMk/>
          <pc:sldMk cId="1764586187" sldId="16546"/>
        </pc:sldMkLst>
        <pc:spChg chg="mod">
          <ac:chgData name="Diana Ioana Dezso" userId="S::ddezso@worldbank.org::743fdfd2-500d-4699-8b0d-961525277147" providerId="AD" clId="Web-{ECB8A7B3-2968-A1FC-1151-2DF77E8B5FBA}" dt="2025-05-14T18:10:16.546" v="107" actId="20577"/>
          <ac:spMkLst>
            <pc:docMk/>
            <pc:sldMk cId="1764586187" sldId="16546"/>
            <ac:spMk id="21" creationId="{730C6903-EB73-4802-4400-600A2B37310D}"/>
          </ac:spMkLst>
        </pc:spChg>
      </pc:sldChg>
      <pc:sldChg chg="delSp modSp">
        <pc:chgData name="Diana Ioana Dezso" userId="S::ddezso@worldbank.org::743fdfd2-500d-4699-8b0d-961525277147" providerId="AD" clId="Web-{ECB8A7B3-2968-A1FC-1151-2DF77E8B5FBA}" dt="2025-05-14T18:09:56.187" v="100" actId="20577"/>
        <pc:sldMkLst>
          <pc:docMk/>
          <pc:sldMk cId="3721328903" sldId="16547"/>
        </pc:sldMkLst>
        <pc:spChg chg="del">
          <ac:chgData name="Diana Ioana Dezso" userId="S::ddezso@worldbank.org::743fdfd2-500d-4699-8b0d-961525277147" providerId="AD" clId="Web-{ECB8A7B3-2968-A1FC-1151-2DF77E8B5FBA}" dt="2025-05-14T18:09:50.765" v="96"/>
          <ac:spMkLst>
            <pc:docMk/>
            <pc:sldMk cId="3721328903" sldId="16547"/>
            <ac:spMk id="6" creationId="{3EEED1F4-83E7-571B-5483-8B7C3C0A7C24}"/>
          </ac:spMkLst>
        </pc:spChg>
        <pc:spChg chg="mod">
          <ac:chgData name="Diana Ioana Dezso" userId="S::ddezso@worldbank.org::743fdfd2-500d-4699-8b0d-961525277147" providerId="AD" clId="Web-{ECB8A7B3-2968-A1FC-1151-2DF77E8B5FBA}" dt="2025-05-14T18:09:56.187" v="100" actId="20577"/>
          <ac:spMkLst>
            <pc:docMk/>
            <pc:sldMk cId="3721328903" sldId="16547"/>
            <ac:spMk id="15" creationId="{0C278787-C1F1-F752-7B57-189308CD02D1}"/>
          </ac:spMkLst>
        </pc:spChg>
      </pc:sldChg>
    </pc:docChg>
  </pc:docChgLst>
  <pc:docChgLst>
    <pc:chgData name="Diana Ioana Dezso" userId="S::ddezso@worldbank.org::743fdfd2-500d-4699-8b0d-961525277147" providerId="AD" clId="Web-{E553D0C3-E4B5-AADB-C961-74534A246E8C}"/>
    <pc:docChg chg="modSld">
      <pc:chgData name="Diana Ioana Dezso" userId="S::ddezso@worldbank.org::743fdfd2-500d-4699-8b0d-961525277147" providerId="AD" clId="Web-{E553D0C3-E4B5-AADB-C961-74534A246E8C}" dt="2025-05-14T18:29:43.870" v="9" actId="20577"/>
      <pc:docMkLst>
        <pc:docMk/>
      </pc:docMkLst>
      <pc:sldChg chg="modSp">
        <pc:chgData name="Diana Ioana Dezso" userId="S::ddezso@worldbank.org::743fdfd2-500d-4699-8b0d-961525277147" providerId="AD" clId="Web-{E553D0C3-E4B5-AADB-C961-74534A246E8C}" dt="2025-05-14T18:29:43.870" v="9" actId="20577"/>
        <pc:sldMkLst>
          <pc:docMk/>
          <pc:sldMk cId="0" sldId="282"/>
        </pc:sldMkLst>
        <pc:spChg chg="mod">
          <ac:chgData name="Diana Ioana Dezso" userId="S::ddezso@worldbank.org::743fdfd2-500d-4699-8b0d-961525277147" providerId="AD" clId="Web-{E553D0C3-E4B5-AADB-C961-74534A246E8C}" dt="2025-05-14T18:29:43.870" v="9" actId="20577"/>
          <ac:spMkLst>
            <pc:docMk/>
            <pc:sldMk cId="0" sldId="282"/>
            <ac:spMk id="6" creationId="{25CD243D-0EC0-0746-8286-4B38F15F7568}"/>
          </ac:spMkLst>
        </pc:spChg>
      </pc:sldChg>
      <pc:sldChg chg="modSp">
        <pc:chgData name="Diana Ioana Dezso" userId="S::ddezso@worldbank.org::743fdfd2-500d-4699-8b0d-961525277147" providerId="AD" clId="Web-{E553D0C3-E4B5-AADB-C961-74534A246E8C}" dt="2025-05-14T18:29:13.230" v="3" actId="20577"/>
        <pc:sldMkLst>
          <pc:docMk/>
          <pc:sldMk cId="0" sldId="4745"/>
        </pc:sldMkLst>
        <pc:spChg chg="mod">
          <ac:chgData name="Diana Ioana Dezso" userId="S::ddezso@worldbank.org::743fdfd2-500d-4699-8b0d-961525277147" providerId="AD" clId="Web-{E553D0C3-E4B5-AADB-C961-74534A246E8C}" dt="2025-05-14T18:29:13.230" v="3" actId="20577"/>
          <ac:spMkLst>
            <pc:docMk/>
            <pc:sldMk cId="0" sldId="4745"/>
            <ac:spMk id="6" creationId="{A53887AD-43C0-E4AF-6507-1E473A52232B}"/>
          </ac:spMkLst>
        </pc:spChg>
      </pc:sldChg>
      <pc:sldChg chg="modSp">
        <pc:chgData name="Diana Ioana Dezso" userId="S::ddezso@worldbank.org::743fdfd2-500d-4699-8b0d-961525277147" providerId="AD" clId="Web-{E553D0C3-E4B5-AADB-C961-74534A246E8C}" dt="2025-05-14T18:29:20.870" v="5" actId="20577"/>
        <pc:sldMkLst>
          <pc:docMk/>
          <pc:sldMk cId="1172452298" sldId="4747"/>
        </pc:sldMkLst>
        <pc:spChg chg="mod">
          <ac:chgData name="Diana Ioana Dezso" userId="S::ddezso@worldbank.org::743fdfd2-500d-4699-8b0d-961525277147" providerId="AD" clId="Web-{E553D0C3-E4B5-AADB-C961-74534A246E8C}" dt="2025-05-14T18:29:20.870" v="5" actId="20577"/>
          <ac:spMkLst>
            <pc:docMk/>
            <pc:sldMk cId="1172452298" sldId="4747"/>
            <ac:spMk id="2" creationId="{E0247F25-CFE3-CAEF-6F79-0A20CFCA8A0D}"/>
          </ac:spMkLst>
        </pc:spChg>
      </pc:sldChg>
      <pc:sldChg chg="modSp">
        <pc:chgData name="Diana Ioana Dezso" userId="S::ddezso@worldbank.org::743fdfd2-500d-4699-8b0d-961525277147" providerId="AD" clId="Web-{E553D0C3-E4B5-AADB-C961-74534A246E8C}" dt="2025-05-14T18:02:39.589" v="1" actId="20577"/>
        <pc:sldMkLst>
          <pc:docMk/>
          <pc:sldMk cId="0" sldId="4749"/>
        </pc:sldMkLst>
        <pc:spChg chg="mod">
          <ac:chgData name="Diana Ioana Dezso" userId="S::ddezso@worldbank.org::743fdfd2-500d-4699-8b0d-961525277147" providerId="AD" clId="Web-{E553D0C3-E4B5-AADB-C961-74534A246E8C}" dt="2025-05-14T18:02:39.589" v="1" actId="20577"/>
          <ac:spMkLst>
            <pc:docMk/>
            <pc:sldMk cId="0" sldId="4749"/>
            <ac:spMk id="227" creationId="{00000000-0000-0000-0000-000000000000}"/>
          </ac:spMkLst>
        </pc:spChg>
      </pc:sldChg>
    </pc:docChg>
  </pc:docChgLst>
  <pc:docChgLst>
    <pc:chgData name="Diana Ioana Dezso" userId="S::ddezso@worldbank.org::743fdfd2-500d-4699-8b0d-961525277147" providerId="AD" clId="Web-{326BC29F-F144-9287-1F3D-4A57A3D0C042}"/>
    <pc:docChg chg="modSld">
      <pc:chgData name="Diana Ioana Dezso" userId="S::ddezso@worldbank.org::743fdfd2-500d-4699-8b0d-961525277147" providerId="AD" clId="Web-{326BC29F-F144-9287-1F3D-4A57A3D0C042}" dt="2025-05-15T23:19:46.998" v="0" actId="20577"/>
      <pc:docMkLst>
        <pc:docMk/>
      </pc:docMkLst>
      <pc:sldChg chg="modSp">
        <pc:chgData name="Diana Ioana Dezso" userId="S::ddezso@worldbank.org::743fdfd2-500d-4699-8b0d-961525277147" providerId="AD" clId="Web-{326BC29F-F144-9287-1F3D-4A57A3D0C042}" dt="2025-05-15T23:19:46.998" v="0" actId="20577"/>
        <pc:sldMkLst>
          <pc:docMk/>
          <pc:sldMk cId="0" sldId="349"/>
        </pc:sldMkLst>
        <pc:spChg chg="mod">
          <ac:chgData name="Diana Ioana Dezso" userId="S::ddezso@worldbank.org::743fdfd2-500d-4699-8b0d-961525277147" providerId="AD" clId="Web-{326BC29F-F144-9287-1F3D-4A57A3D0C042}" dt="2025-05-15T23:19:46.998" v="0" actId="20577"/>
          <ac:spMkLst>
            <pc:docMk/>
            <pc:sldMk cId="0" sldId="349"/>
            <ac:spMk id="2318" creationId="{00000000-0000-0000-0000-000000000000}"/>
          </ac:spMkLst>
        </pc:spChg>
      </pc:sldChg>
    </pc:docChg>
  </pc:docChgLst>
  <pc:docChgLst>
    <pc:chgData name="Diana Ioana Dezso" userId="S::ddezso@worldbank.org::743fdfd2-500d-4699-8b0d-961525277147" providerId="AD" clId="Web-{E0CEC4F5-5EA2-7951-D9A2-52235C40AF21}"/>
    <pc:docChg chg="delSld modSld">
      <pc:chgData name="Diana Ioana Dezso" userId="S::ddezso@worldbank.org::743fdfd2-500d-4699-8b0d-961525277147" providerId="AD" clId="Web-{E0CEC4F5-5EA2-7951-D9A2-52235C40AF21}" dt="2025-05-14T15:31:59.786" v="18" actId="20577"/>
      <pc:docMkLst>
        <pc:docMk/>
      </pc:docMkLst>
      <pc:sldChg chg="modSp">
        <pc:chgData name="Diana Ioana Dezso" userId="S::ddezso@worldbank.org::743fdfd2-500d-4699-8b0d-961525277147" providerId="AD" clId="Web-{E0CEC4F5-5EA2-7951-D9A2-52235C40AF21}" dt="2025-05-14T15:30:10.131" v="13" actId="20577"/>
        <pc:sldMkLst>
          <pc:docMk/>
          <pc:sldMk cId="0" sldId="270"/>
        </pc:sldMkLst>
        <pc:spChg chg="mod">
          <ac:chgData name="Diana Ioana Dezso" userId="S::ddezso@worldbank.org::743fdfd2-500d-4699-8b0d-961525277147" providerId="AD" clId="Web-{E0CEC4F5-5EA2-7951-D9A2-52235C40AF21}" dt="2025-05-14T15:30:10.131" v="13" actId="20577"/>
          <ac:spMkLst>
            <pc:docMk/>
            <pc:sldMk cId="0" sldId="270"/>
            <ac:spMk id="4" creationId="{EC15250A-A4AE-E460-754D-1A2E099659D5}"/>
          </ac:spMkLst>
        </pc:spChg>
      </pc:sldChg>
      <pc:sldChg chg="modSp">
        <pc:chgData name="Diana Ioana Dezso" userId="S::ddezso@worldbank.org::743fdfd2-500d-4699-8b0d-961525277147" providerId="AD" clId="Web-{E0CEC4F5-5EA2-7951-D9A2-52235C40AF21}" dt="2025-05-14T15:31:59.786" v="18" actId="20577"/>
        <pc:sldMkLst>
          <pc:docMk/>
          <pc:sldMk cId="0" sldId="348"/>
        </pc:sldMkLst>
        <pc:spChg chg="mod">
          <ac:chgData name="Diana Ioana Dezso" userId="S::ddezso@worldbank.org::743fdfd2-500d-4699-8b0d-961525277147" providerId="AD" clId="Web-{E0CEC4F5-5EA2-7951-D9A2-52235C40AF21}" dt="2025-05-14T15:31:59.786" v="18" actId="20577"/>
          <ac:spMkLst>
            <pc:docMk/>
            <pc:sldMk cId="0" sldId="348"/>
            <ac:spMk id="2308" creationId="{00000000-0000-0000-0000-000000000000}"/>
          </ac:spMkLst>
        </pc:spChg>
      </pc:sldChg>
      <pc:sldChg chg="del">
        <pc:chgData name="Diana Ioana Dezso" userId="S::ddezso@worldbank.org::743fdfd2-500d-4699-8b0d-961525277147" providerId="AD" clId="Web-{E0CEC4F5-5EA2-7951-D9A2-52235C40AF21}" dt="2025-05-14T15:31:45.927" v="17"/>
        <pc:sldMkLst>
          <pc:docMk/>
          <pc:sldMk cId="0" sldId="350"/>
        </pc:sldMkLst>
      </pc:sldChg>
      <pc:sldChg chg="modSp">
        <pc:chgData name="Diana Ioana Dezso" userId="S::ddezso@worldbank.org::743fdfd2-500d-4699-8b0d-961525277147" providerId="AD" clId="Web-{E0CEC4F5-5EA2-7951-D9A2-52235C40AF21}" dt="2025-05-14T15:29:58.475" v="11" actId="20577"/>
        <pc:sldMkLst>
          <pc:docMk/>
          <pc:sldMk cId="4137157572" sldId="366"/>
        </pc:sldMkLst>
        <pc:spChg chg="mod">
          <ac:chgData name="Diana Ioana Dezso" userId="S::ddezso@worldbank.org::743fdfd2-500d-4699-8b0d-961525277147" providerId="AD" clId="Web-{E0CEC4F5-5EA2-7951-D9A2-52235C40AF21}" dt="2025-05-14T15:29:25.225" v="9" actId="20577"/>
          <ac:spMkLst>
            <pc:docMk/>
            <pc:sldMk cId="4137157572" sldId="366"/>
            <ac:spMk id="2" creationId="{D7FCB703-B1F4-2F31-4A4B-7572DF48B368}"/>
          </ac:spMkLst>
        </pc:spChg>
        <pc:spChg chg="mod">
          <ac:chgData name="Diana Ioana Dezso" userId="S::ddezso@worldbank.org::743fdfd2-500d-4699-8b0d-961525277147" providerId="AD" clId="Web-{E0CEC4F5-5EA2-7951-D9A2-52235C40AF21}" dt="2025-05-14T15:29:58.475" v="11" actId="20577"/>
          <ac:spMkLst>
            <pc:docMk/>
            <pc:sldMk cId="4137157572" sldId="366"/>
            <ac:spMk id="3" creationId="{EEEA3145-0E11-3BF9-BE3A-90B924C67E47}"/>
          </ac:spMkLst>
        </pc:spChg>
      </pc:sldChg>
      <pc:sldChg chg="modSp">
        <pc:chgData name="Diana Ioana Dezso" userId="S::ddezso@worldbank.org::743fdfd2-500d-4699-8b0d-961525277147" providerId="AD" clId="Web-{E0CEC4F5-5EA2-7951-D9A2-52235C40AF21}" dt="2025-05-14T15:30:46.818" v="16" actId="20577"/>
        <pc:sldMkLst>
          <pc:docMk/>
          <pc:sldMk cId="1172452298" sldId="4747"/>
        </pc:sldMkLst>
        <pc:spChg chg="mod">
          <ac:chgData name="Diana Ioana Dezso" userId="S::ddezso@worldbank.org::743fdfd2-500d-4699-8b0d-961525277147" providerId="AD" clId="Web-{E0CEC4F5-5EA2-7951-D9A2-52235C40AF21}" dt="2025-05-14T15:30:46.818" v="16" actId="20577"/>
          <ac:spMkLst>
            <pc:docMk/>
            <pc:sldMk cId="1172452298" sldId="4747"/>
            <ac:spMk id="2382" creationId="{00000000-0000-0000-0000-000000000000}"/>
          </ac:spMkLst>
        </pc:spChg>
      </pc:sldChg>
    </pc:docChg>
  </pc:docChgLst>
  <pc:docChgLst>
    <pc:chgData name="Diana Ioana Dezso" userId="S::ddezso@worldbank.org::743fdfd2-500d-4699-8b0d-961525277147" providerId="AD" clId="Web-{20B4D955-9136-ADA4-7AF4-2576FE1CABA9}"/>
    <pc:docChg chg="delSld modSld">
      <pc:chgData name="Diana Ioana Dezso" userId="S::ddezso@worldbank.org::743fdfd2-500d-4699-8b0d-961525277147" providerId="AD" clId="Web-{20B4D955-9136-ADA4-7AF4-2576FE1CABA9}" dt="2025-05-14T15:24:43.272" v="53"/>
      <pc:docMkLst>
        <pc:docMk/>
      </pc:docMkLst>
      <pc:sldChg chg="modSp del">
        <pc:chgData name="Diana Ioana Dezso" userId="S::ddezso@worldbank.org::743fdfd2-500d-4699-8b0d-961525277147" providerId="AD" clId="Web-{20B4D955-9136-ADA4-7AF4-2576FE1CABA9}" dt="2025-05-14T15:24:43.272" v="53"/>
        <pc:sldMkLst>
          <pc:docMk/>
          <pc:sldMk cId="1036237239" sldId="365"/>
        </pc:sldMkLst>
        <pc:spChg chg="mod">
          <ac:chgData name="Diana Ioana Dezso" userId="S::ddezso@worldbank.org::743fdfd2-500d-4699-8b0d-961525277147" providerId="AD" clId="Web-{20B4D955-9136-ADA4-7AF4-2576FE1CABA9}" dt="2025-05-14T15:19:37.948" v="1" actId="20577"/>
          <ac:spMkLst>
            <pc:docMk/>
            <pc:sldMk cId="1036237239" sldId="365"/>
            <ac:spMk id="227" creationId="{00000000-0000-0000-0000-000000000000}"/>
          </ac:spMkLst>
        </pc:spChg>
        <pc:spChg chg="mod">
          <ac:chgData name="Diana Ioana Dezso" userId="S::ddezso@worldbank.org::743fdfd2-500d-4699-8b0d-961525277147" providerId="AD" clId="Web-{20B4D955-9136-ADA4-7AF4-2576FE1CABA9}" dt="2025-05-14T15:19:50.871" v="4" actId="20577"/>
          <ac:spMkLst>
            <pc:docMk/>
            <pc:sldMk cId="1036237239" sldId="365"/>
            <ac:spMk id="230" creationId="{00000000-0000-0000-0000-000000000000}"/>
          </ac:spMkLst>
        </pc:spChg>
      </pc:sldChg>
      <pc:sldChg chg="modSp mod setBg modNotes">
        <pc:chgData name="Diana Ioana Dezso" userId="S::ddezso@worldbank.org::743fdfd2-500d-4699-8b0d-961525277147" providerId="AD" clId="Web-{20B4D955-9136-ADA4-7AF4-2576FE1CABA9}" dt="2025-05-14T15:22:37.455" v="40"/>
        <pc:sldMkLst>
          <pc:docMk/>
          <pc:sldMk cId="4137157572" sldId="366"/>
        </pc:sldMkLst>
        <pc:spChg chg="mod">
          <ac:chgData name="Diana Ioana Dezso" userId="S::ddezso@worldbank.org::743fdfd2-500d-4699-8b0d-961525277147" providerId="AD" clId="Web-{20B4D955-9136-ADA4-7AF4-2576FE1CABA9}" dt="2025-05-14T15:21:59.954" v="39" actId="20577"/>
          <ac:spMkLst>
            <pc:docMk/>
            <pc:sldMk cId="4137157572" sldId="366"/>
            <ac:spMk id="2" creationId="{D7FCB703-B1F4-2F31-4A4B-7572DF48B368}"/>
          </ac:spMkLst>
        </pc:spChg>
      </pc:sldChg>
      <pc:sldChg chg="modSp">
        <pc:chgData name="Diana Ioana Dezso" userId="S::ddezso@worldbank.org::743fdfd2-500d-4699-8b0d-961525277147" providerId="AD" clId="Web-{20B4D955-9136-ADA4-7AF4-2576FE1CABA9}" dt="2025-05-14T15:24:35.131" v="52" actId="20577"/>
        <pc:sldMkLst>
          <pc:docMk/>
          <pc:sldMk cId="0" sldId="4749"/>
        </pc:sldMkLst>
        <pc:spChg chg="mod">
          <ac:chgData name="Diana Ioana Dezso" userId="S::ddezso@worldbank.org::743fdfd2-500d-4699-8b0d-961525277147" providerId="AD" clId="Web-{20B4D955-9136-ADA4-7AF4-2576FE1CABA9}" dt="2025-05-14T15:24:35.131" v="52" actId="20577"/>
          <ac:spMkLst>
            <pc:docMk/>
            <pc:sldMk cId="0" sldId="4749"/>
            <ac:spMk id="227" creationId="{00000000-0000-0000-0000-000000000000}"/>
          </ac:spMkLst>
        </pc:spChg>
        <pc:spChg chg="mod">
          <ac:chgData name="Diana Ioana Dezso" userId="S::ddezso@worldbank.org::743fdfd2-500d-4699-8b0d-961525277147" providerId="AD" clId="Web-{20B4D955-9136-ADA4-7AF4-2576FE1CABA9}" dt="2025-05-14T15:19:44.495" v="3" actId="20577"/>
          <ac:spMkLst>
            <pc:docMk/>
            <pc:sldMk cId="0" sldId="4749"/>
            <ac:spMk id="23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1EB0B-2AC3-6143-AA6C-F8757800DBB0}" type="datetimeFigureOut">
              <a:rPr lang="en-PT" smtClean="0"/>
              <a:t>05/16/2025</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C6DC9-0FE4-0340-9B66-4CA3F335F6D9}" type="slidenum">
              <a:rPr lang="en-PT" smtClean="0"/>
              <a:t>‹#›</a:t>
            </a:fld>
            <a:endParaRPr lang="en-PT"/>
          </a:p>
        </p:txBody>
      </p:sp>
    </p:spTree>
    <p:extLst>
      <p:ext uri="{BB962C8B-B14F-4D97-AF65-F5344CB8AC3E}">
        <p14:creationId xmlns:p14="http://schemas.microsoft.com/office/powerpoint/2010/main" val="229943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7"/>
        <p:cNvGrpSpPr/>
        <p:nvPr/>
      </p:nvGrpSpPr>
      <p:grpSpPr>
        <a:xfrm>
          <a:off x="0" y="0"/>
          <a:ext cx="0" cy="0"/>
          <a:chOff x="0" y="0"/>
          <a:chExt cx="0" cy="0"/>
        </a:xfrm>
      </p:grpSpPr>
      <p:sp>
        <p:nvSpPr>
          <p:cNvPr id="2378" name="Google Shape;237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9" name="Google Shape;237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0" name="Google Shape;238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8217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1" name="Google Shape;244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42" name="Google Shape;244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7"/>
        <p:cNvGrpSpPr/>
        <p:nvPr/>
      </p:nvGrpSpPr>
      <p:grpSpPr>
        <a:xfrm>
          <a:off x="0" y="0"/>
          <a:ext cx="0" cy="0"/>
          <a:chOff x="0" y="0"/>
          <a:chExt cx="0" cy="0"/>
        </a:xfrm>
      </p:grpSpPr>
      <p:sp>
        <p:nvSpPr>
          <p:cNvPr id="2378" name="Google Shape;237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9" name="Google Shape;237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0" name="Google Shape;238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5856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4"/>
        <p:cNvGrpSpPr/>
        <p:nvPr/>
      </p:nvGrpSpPr>
      <p:grpSpPr>
        <a:xfrm>
          <a:off x="0" y="0"/>
          <a:ext cx="0" cy="0"/>
          <a:chOff x="0" y="0"/>
          <a:chExt cx="0" cy="0"/>
        </a:xfrm>
      </p:grpSpPr>
      <p:sp>
        <p:nvSpPr>
          <p:cNvPr id="2475" name="Google Shape;247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6" name="Google Shape;247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77" name="Google Shape;2477;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7"/>
        <p:cNvGrpSpPr/>
        <p:nvPr/>
      </p:nvGrpSpPr>
      <p:grpSpPr>
        <a:xfrm>
          <a:off x="0" y="0"/>
          <a:ext cx="0" cy="0"/>
          <a:chOff x="0" y="0"/>
          <a:chExt cx="0" cy="0"/>
        </a:xfrm>
      </p:grpSpPr>
      <p:sp>
        <p:nvSpPr>
          <p:cNvPr id="2378" name="Google Shape;237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9" name="Google Shape;237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0" name="Google Shape;238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101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9" name="Google Shape;253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0" name="Google Shape;254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6" name="Google Shape;255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57" name="Google Shape;2557;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7"/>
        <p:cNvGrpSpPr/>
        <p:nvPr/>
      </p:nvGrpSpPr>
      <p:grpSpPr>
        <a:xfrm>
          <a:off x="0" y="0"/>
          <a:ext cx="0" cy="0"/>
          <a:chOff x="0" y="0"/>
          <a:chExt cx="0" cy="0"/>
        </a:xfrm>
      </p:grpSpPr>
      <p:sp>
        <p:nvSpPr>
          <p:cNvPr id="2378" name="Google Shape;237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9" name="Google Shape;237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0" name="Google Shape;238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51324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r>
              <a:rPr lang="en-US"/>
              <a:t>Notes for the facilitator:</a:t>
            </a:r>
          </a:p>
          <a:p>
            <a:pPr marL="457200" indent="-228600"/>
            <a:r>
              <a:rPr lang="en-US"/>
              <a:t>The slides with the orange background are intended for the session facilitators only, as they plan their session. These can be removed or adjusted as needed when presenting to the group.</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FDC6DC9-0FE4-0340-9B66-4CA3F335F6D9}" type="slidenum">
              <a:rPr lang="en-PT" smtClean="0"/>
              <a:t>2</a:t>
            </a:fld>
            <a:endParaRPr lang="en-PT"/>
          </a:p>
        </p:txBody>
      </p:sp>
    </p:spTree>
    <p:extLst>
      <p:ext uri="{BB962C8B-B14F-4D97-AF65-F5344CB8AC3E}">
        <p14:creationId xmlns:p14="http://schemas.microsoft.com/office/powerpoint/2010/main" val="4253289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47572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7"/>
        <p:cNvGrpSpPr/>
        <p:nvPr/>
      </p:nvGrpSpPr>
      <p:grpSpPr>
        <a:xfrm>
          <a:off x="0" y="0"/>
          <a:ext cx="0" cy="0"/>
          <a:chOff x="0" y="0"/>
          <a:chExt cx="0" cy="0"/>
        </a:xfrm>
      </p:grpSpPr>
      <p:sp>
        <p:nvSpPr>
          <p:cNvPr id="2378" name="Google Shape;237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9" name="Google Shape;237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0" name="Google Shape;238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6454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015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0" name="Google Shape;2300;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1" name="Google Shape;2301;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4" name="Google Shape;233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335" name="Google Shape;23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1" name="Google Shape;2311;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3"/>
        <p:cNvGrpSpPr/>
        <p:nvPr/>
      </p:nvGrpSpPr>
      <p:grpSpPr>
        <a:xfrm>
          <a:off x="0" y="0"/>
          <a:ext cx="0" cy="0"/>
          <a:chOff x="0" y="0"/>
          <a:chExt cx="0" cy="0"/>
        </a:xfrm>
      </p:grpSpPr>
      <p:sp>
        <p:nvSpPr>
          <p:cNvPr id="2344" name="Google Shape;234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5" name="Google Shape;234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b="0" i="0" u="none" strike="noStrike" cap="none">
              <a:solidFill>
                <a:srgbClr val="034736"/>
              </a:solidFill>
              <a:latin typeface="Calibri"/>
              <a:ea typeface="Calibri"/>
              <a:cs typeface="Calibri"/>
              <a:sym typeface="Calibri"/>
            </a:endParaRPr>
          </a:p>
        </p:txBody>
      </p:sp>
      <p:sp>
        <p:nvSpPr>
          <p:cNvPr id="2346" name="Google Shape;234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7"/>
        <p:cNvGrpSpPr/>
        <p:nvPr/>
      </p:nvGrpSpPr>
      <p:grpSpPr>
        <a:xfrm>
          <a:off x="0" y="0"/>
          <a:ext cx="0" cy="0"/>
          <a:chOff x="0" y="0"/>
          <a:chExt cx="0" cy="0"/>
        </a:xfrm>
      </p:grpSpPr>
      <p:sp>
        <p:nvSpPr>
          <p:cNvPr id="2378" name="Google Shape;237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9" name="Google Shape;237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0" name="Google Shape;238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1" name="Google Shape;239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2392" name="Google Shape;239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9"/>
        <p:cNvGrpSpPr/>
        <p:nvPr/>
      </p:nvGrpSpPr>
      <p:grpSpPr>
        <a:xfrm>
          <a:off x="0" y="0"/>
          <a:ext cx="0" cy="0"/>
          <a:chOff x="0" y="0"/>
          <a:chExt cx="0" cy="0"/>
        </a:xfrm>
      </p:grpSpPr>
      <p:sp>
        <p:nvSpPr>
          <p:cNvPr id="2420" name="Google Shape;242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1" name="Google Shape;242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0"/>
          </a:p>
        </p:txBody>
      </p:sp>
      <p:sp>
        <p:nvSpPr>
          <p:cNvPr id="2422" name="Google Shape;242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53BA-3364-48CF-8FF7-7A8C6FC04459}"/>
              </a:ext>
            </a:extLst>
          </p:cNvPr>
          <p:cNvSpPr>
            <a:spLocks noGrp="1"/>
          </p:cNvSpPr>
          <p:nvPr>
            <p:ph type="ctrTitle"/>
          </p:nvPr>
        </p:nvSpPr>
        <p:spPr>
          <a:xfrm>
            <a:off x="1524000" y="1122363"/>
            <a:ext cx="9144000" cy="2387600"/>
          </a:xfrm>
        </p:spPr>
        <p:txBody>
          <a:bodyPr anchor="b"/>
          <a:lstStyle>
            <a:lvl1pPr algn="ctr">
              <a:defRPr sz="6000" b="1" i="0">
                <a:latin typeface="Arial Black" panose="020B0604020202020204" pitchFamily="34" charset="0"/>
                <a:cs typeface="Arial Black"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66647AA-73E7-4AB4-8C9F-FDD6BD36B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CD52A81-5135-4381-95E9-84C07A3BBE61}"/>
              </a:ext>
            </a:extLst>
          </p:cNvPr>
          <p:cNvSpPr>
            <a:spLocks noGrp="1"/>
          </p:cNvSpPr>
          <p:nvPr>
            <p:ph type="dt" sz="half" idx="10"/>
          </p:nvPr>
        </p:nvSpPr>
        <p:spPr/>
        <p:txBody>
          <a:bodyPr/>
          <a:lstStyle/>
          <a:p>
            <a:endParaRPr lang="en-PT"/>
          </a:p>
        </p:txBody>
      </p:sp>
      <p:sp>
        <p:nvSpPr>
          <p:cNvPr id="5" name="Footer Placeholder 4">
            <a:extLst>
              <a:ext uri="{FF2B5EF4-FFF2-40B4-BE49-F238E27FC236}">
                <a16:creationId xmlns:a16="http://schemas.microsoft.com/office/drawing/2014/main" id="{EF450F8E-A880-4232-9D05-4B6A4EC6733A}"/>
              </a:ext>
            </a:extLst>
          </p:cNvPr>
          <p:cNvSpPr>
            <a:spLocks noGrp="1"/>
          </p:cNvSpPr>
          <p:nvPr>
            <p:ph type="ftr" sz="quarter" idx="11"/>
          </p:nvPr>
        </p:nvSpPr>
        <p:spPr/>
        <p:txBody>
          <a:bodyPr/>
          <a:lstStyle/>
          <a:p>
            <a:r>
              <a:rPr lang="en-GB"/>
              <a:t>Workshop in a BOX I  Prepared for WE-FI by the Financial Alliance for Women </a:t>
            </a:r>
            <a:endParaRPr lang="en-PT"/>
          </a:p>
        </p:txBody>
      </p:sp>
      <p:sp>
        <p:nvSpPr>
          <p:cNvPr id="6" name="Slide Number Placeholder 5">
            <a:extLst>
              <a:ext uri="{FF2B5EF4-FFF2-40B4-BE49-F238E27FC236}">
                <a16:creationId xmlns:a16="http://schemas.microsoft.com/office/drawing/2014/main" id="{7F0ADB38-FF44-4EA3-AA69-FFC1B71CEF5D}"/>
              </a:ext>
            </a:extLst>
          </p:cNvPr>
          <p:cNvSpPr>
            <a:spLocks noGrp="1"/>
          </p:cNvSpPr>
          <p:nvPr>
            <p:ph type="sldNum" sz="quarter" idx="12"/>
          </p:nvPr>
        </p:nvSpPr>
        <p:spPr/>
        <p:txBody>
          <a:bodyPr/>
          <a:lstStyle/>
          <a:p>
            <a:fld id="{F15F4824-F29A-7F4B-B26B-78285EE8459E}" type="slidenum">
              <a:rPr lang="en-PT" smtClean="0"/>
              <a:t>‹#›</a:t>
            </a:fld>
            <a:endParaRPr lang="en-PT"/>
          </a:p>
        </p:txBody>
      </p:sp>
    </p:spTree>
    <p:extLst>
      <p:ext uri="{BB962C8B-B14F-4D97-AF65-F5344CB8AC3E}">
        <p14:creationId xmlns:p14="http://schemas.microsoft.com/office/powerpoint/2010/main" val="361846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AD61-7E43-4433-BD5D-8507C1BAB75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ACFEC9-88CF-4CCB-B607-9E705225E7C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3BD54F-8DF2-4F88-AD1D-AB0539F0AC96}"/>
              </a:ext>
            </a:extLst>
          </p:cNvPr>
          <p:cNvSpPr>
            <a:spLocks noGrp="1"/>
          </p:cNvSpPr>
          <p:nvPr>
            <p:ph type="dt" sz="half" idx="10"/>
          </p:nvPr>
        </p:nvSpPr>
        <p:spPr/>
        <p:txBody>
          <a:bodyPr/>
          <a:lstStyle/>
          <a:p>
            <a:endParaRPr lang="en-PT"/>
          </a:p>
        </p:txBody>
      </p:sp>
      <p:sp>
        <p:nvSpPr>
          <p:cNvPr id="5" name="Footer Placeholder 4">
            <a:extLst>
              <a:ext uri="{FF2B5EF4-FFF2-40B4-BE49-F238E27FC236}">
                <a16:creationId xmlns:a16="http://schemas.microsoft.com/office/drawing/2014/main" id="{9668C23A-AAAB-41FD-8B91-01986E2E2FE0}"/>
              </a:ext>
            </a:extLst>
          </p:cNvPr>
          <p:cNvSpPr>
            <a:spLocks noGrp="1"/>
          </p:cNvSpPr>
          <p:nvPr>
            <p:ph type="ftr" sz="quarter" idx="11"/>
          </p:nvPr>
        </p:nvSpPr>
        <p:spPr/>
        <p:txBody>
          <a:bodyPr/>
          <a:lstStyle/>
          <a:p>
            <a:r>
              <a:rPr lang="en-GB"/>
              <a:t>Workshop in a BOX I  Prepared for WE-FI by the Financial Alliance for Women </a:t>
            </a:r>
            <a:endParaRPr lang="en-PT"/>
          </a:p>
        </p:txBody>
      </p:sp>
      <p:sp>
        <p:nvSpPr>
          <p:cNvPr id="6" name="Slide Number Placeholder 5">
            <a:extLst>
              <a:ext uri="{FF2B5EF4-FFF2-40B4-BE49-F238E27FC236}">
                <a16:creationId xmlns:a16="http://schemas.microsoft.com/office/drawing/2014/main" id="{6603840F-7BFD-4A16-BF46-FB1A8CCB7E5B}"/>
              </a:ext>
            </a:extLst>
          </p:cNvPr>
          <p:cNvSpPr>
            <a:spLocks noGrp="1"/>
          </p:cNvSpPr>
          <p:nvPr>
            <p:ph type="sldNum" sz="quarter" idx="12"/>
          </p:nvPr>
        </p:nvSpPr>
        <p:spPr/>
        <p:txBody>
          <a:bodyPr/>
          <a:lstStyle/>
          <a:p>
            <a:fld id="{F15F4824-F29A-7F4B-B26B-78285EE8459E}" type="slidenum">
              <a:rPr lang="en-PT" smtClean="0"/>
              <a:t>‹#›</a:t>
            </a:fld>
            <a:endParaRPr lang="en-PT"/>
          </a:p>
        </p:txBody>
      </p:sp>
    </p:spTree>
    <p:extLst>
      <p:ext uri="{BB962C8B-B14F-4D97-AF65-F5344CB8AC3E}">
        <p14:creationId xmlns:p14="http://schemas.microsoft.com/office/powerpoint/2010/main" val="348819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51F819-B5D7-4CC8-B321-C470F49C12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FCCD0E-C5BB-4D78-963B-E242D5E2F8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59A173-FDDA-4165-B4FE-34F91E941E8D}"/>
              </a:ext>
            </a:extLst>
          </p:cNvPr>
          <p:cNvSpPr>
            <a:spLocks noGrp="1"/>
          </p:cNvSpPr>
          <p:nvPr>
            <p:ph type="dt" sz="half" idx="10"/>
          </p:nvPr>
        </p:nvSpPr>
        <p:spPr/>
        <p:txBody>
          <a:bodyPr/>
          <a:lstStyle/>
          <a:p>
            <a:endParaRPr lang="en-PT"/>
          </a:p>
        </p:txBody>
      </p:sp>
      <p:sp>
        <p:nvSpPr>
          <p:cNvPr id="5" name="Footer Placeholder 4">
            <a:extLst>
              <a:ext uri="{FF2B5EF4-FFF2-40B4-BE49-F238E27FC236}">
                <a16:creationId xmlns:a16="http://schemas.microsoft.com/office/drawing/2014/main" id="{FB80E3AB-0639-4EF5-8CAA-942024E01601}"/>
              </a:ext>
            </a:extLst>
          </p:cNvPr>
          <p:cNvSpPr>
            <a:spLocks noGrp="1"/>
          </p:cNvSpPr>
          <p:nvPr>
            <p:ph type="ftr" sz="quarter" idx="11"/>
          </p:nvPr>
        </p:nvSpPr>
        <p:spPr/>
        <p:txBody>
          <a:bodyPr/>
          <a:lstStyle/>
          <a:p>
            <a:r>
              <a:rPr lang="en-GB"/>
              <a:t>Workshop in a BOX I  Prepared for WE-FI by the Financial Alliance for Women </a:t>
            </a:r>
            <a:endParaRPr lang="en-PT"/>
          </a:p>
        </p:txBody>
      </p:sp>
      <p:sp>
        <p:nvSpPr>
          <p:cNvPr id="6" name="Slide Number Placeholder 5">
            <a:extLst>
              <a:ext uri="{FF2B5EF4-FFF2-40B4-BE49-F238E27FC236}">
                <a16:creationId xmlns:a16="http://schemas.microsoft.com/office/drawing/2014/main" id="{5644064B-94CA-4F18-8B6C-4711B331C263}"/>
              </a:ext>
            </a:extLst>
          </p:cNvPr>
          <p:cNvSpPr>
            <a:spLocks noGrp="1"/>
          </p:cNvSpPr>
          <p:nvPr>
            <p:ph type="sldNum" sz="quarter" idx="12"/>
          </p:nvPr>
        </p:nvSpPr>
        <p:spPr/>
        <p:txBody>
          <a:bodyPr/>
          <a:lstStyle/>
          <a:p>
            <a:fld id="{F15F4824-F29A-7F4B-B26B-78285EE8459E}" type="slidenum">
              <a:rPr lang="en-PT" smtClean="0"/>
              <a:t>‹#›</a:t>
            </a:fld>
            <a:endParaRPr lang="en-PT"/>
          </a:p>
        </p:txBody>
      </p:sp>
    </p:spTree>
    <p:extLst>
      <p:ext uri="{BB962C8B-B14F-4D97-AF65-F5344CB8AC3E}">
        <p14:creationId xmlns:p14="http://schemas.microsoft.com/office/powerpoint/2010/main" val="236989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type="obj">
  <p:cSld name="1_Title Only">
    <p:bg>
      <p:bgPr>
        <a:solidFill>
          <a:schemeClr val="lt1"/>
        </a:solidFill>
        <a:effectLst/>
      </p:bgPr>
    </p:bg>
    <p:spTree>
      <p:nvGrpSpPr>
        <p:cNvPr id="1" name="Shape 103"/>
        <p:cNvGrpSpPr/>
        <p:nvPr/>
      </p:nvGrpSpPr>
      <p:grpSpPr>
        <a:xfrm>
          <a:off x="0" y="0"/>
          <a:ext cx="0" cy="0"/>
          <a:chOff x="0" y="0"/>
          <a:chExt cx="0" cy="0"/>
        </a:xfrm>
      </p:grpSpPr>
      <p:sp>
        <p:nvSpPr>
          <p:cNvPr id="104" name="Google Shape;104;p96"/>
          <p:cNvSpPr txBox="1">
            <a:spLocks noGrp="1"/>
          </p:cNvSpPr>
          <p:nvPr>
            <p:ph type="title"/>
          </p:nvPr>
        </p:nvSpPr>
        <p:spPr>
          <a:xfrm>
            <a:off x="398691" y="365125"/>
            <a:ext cx="10538847" cy="1325563"/>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03B3FE"/>
              </a:buClr>
              <a:buSzPts val="4000"/>
              <a:buFont typeface="Arial"/>
              <a:buNone/>
              <a:defRPr sz="4000" b="0" i="0">
                <a:solidFill>
                  <a:srgbClr val="03B3F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96"/>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1400" b="0" i="0" u="none" strike="noStrike" cap="none">
                <a:solidFill>
                  <a:srgbClr val="88928E"/>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6" name="Google Shape;106;p96"/>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Workshop in a BOX I  Prepared for WE-FI by the Financial Alliance for Women </a:t>
            </a:r>
            <a:endParaRPr/>
          </a:p>
        </p:txBody>
      </p:sp>
      <p:sp>
        <p:nvSpPr>
          <p:cNvPr id="107" name="Google Shape;107;p9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505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08"/>
        <p:cNvGrpSpPr/>
        <p:nvPr/>
      </p:nvGrpSpPr>
      <p:grpSpPr>
        <a:xfrm>
          <a:off x="0" y="0"/>
          <a:ext cx="0" cy="0"/>
          <a:chOff x="0" y="0"/>
          <a:chExt cx="0" cy="0"/>
        </a:xfrm>
      </p:grpSpPr>
      <p:sp>
        <p:nvSpPr>
          <p:cNvPr id="109" name="Google Shape;109;p9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67">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Workshop in a BOX I  Prepared for WE-FI by the Financial Alliance for Women </a:t>
            </a:r>
            <a:endParaRPr/>
          </a:p>
        </p:txBody>
      </p:sp>
      <p:sp>
        <p:nvSpPr>
          <p:cNvPr id="110" name="Google Shape;110;p9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1067" b="0" i="0" u="none" strike="noStrike" cap="none">
                <a:solidFill>
                  <a:schemeClr val="dk1"/>
                </a:solidFill>
                <a:latin typeface="Arial"/>
                <a:ea typeface="Arial"/>
                <a:cs typeface="Arial"/>
                <a:sym typeface="Arial"/>
              </a:defRPr>
            </a:lvl1pPr>
            <a:lvl2pPr marL="0" lvl="1" indent="0" algn="l">
              <a:lnSpc>
                <a:spcPct val="100000"/>
              </a:lnSpc>
              <a:spcBef>
                <a:spcPts val="0"/>
              </a:spcBef>
              <a:spcAft>
                <a:spcPts val="0"/>
              </a:spcAft>
              <a:buNone/>
              <a:defRPr sz="1067" b="0" i="0" u="none" strike="noStrike" cap="none">
                <a:solidFill>
                  <a:schemeClr val="dk1"/>
                </a:solidFill>
                <a:latin typeface="Arial"/>
                <a:ea typeface="Arial"/>
                <a:cs typeface="Arial"/>
                <a:sym typeface="Arial"/>
              </a:defRPr>
            </a:lvl2pPr>
            <a:lvl3pPr marL="0" lvl="2" indent="0" algn="l">
              <a:lnSpc>
                <a:spcPct val="100000"/>
              </a:lnSpc>
              <a:spcBef>
                <a:spcPts val="0"/>
              </a:spcBef>
              <a:spcAft>
                <a:spcPts val="0"/>
              </a:spcAft>
              <a:buNone/>
              <a:defRPr sz="1067" b="0" i="0" u="none" strike="noStrike" cap="none">
                <a:solidFill>
                  <a:schemeClr val="dk1"/>
                </a:solidFill>
                <a:latin typeface="Arial"/>
                <a:ea typeface="Arial"/>
                <a:cs typeface="Arial"/>
                <a:sym typeface="Arial"/>
              </a:defRPr>
            </a:lvl3pPr>
            <a:lvl4pPr marL="0" lvl="3" indent="0" algn="l">
              <a:lnSpc>
                <a:spcPct val="100000"/>
              </a:lnSpc>
              <a:spcBef>
                <a:spcPts val="0"/>
              </a:spcBef>
              <a:spcAft>
                <a:spcPts val="0"/>
              </a:spcAft>
              <a:buNone/>
              <a:defRPr sz="1067" b="0" i="0" u="none" strike="noStrike" cap="none">
                <a:solidFill>
                  <a:schemeClr val="dk1"/>
                </a:solidFill>
                <a:latin typeface="Arial"/>
                <a:ea typeface="Arial"/>
                <a:cs typeface="Arial"/>
                <a:sym typeface="Arial"/>
              </a:defRPr>
            </a:lvl4pPr>
            <a:lvl5pPr marL="0" lvl="4" indent="0" algn="l">
              <a:lnSpc>
                <a:spcPct val="100000"/>
              </a:lnSpc>
              <a:spcBef>
                <a:spcPts val="0"/>
              </a:spcBef>
              <a:spcAft>
                <a:spcPts val="0"/>
              </a:spcAft>
              <a:buNone/>
              <a:defRPr sz="1067" b="0" i="0" u="none" strike="noStrike" cap="none">
                <a:solidFill>
                  <a:schemeClr val="dk1"/>
                </a:solidFill>
                <a:latin typeface="Arial"/>
                <a:ea typeface="Arial"/>
                <a:cs typeface="Arial"/>
                <a:sym typeface="Arial"/>
              </a:defRPr>
            </a:lvl5pPr>
            <a:lvl6pPr marL="0" lvl="5" indent="0" algn="l">
              <a:lnSpc>
                <a:spcPct val="100000"/>
              </a:lnSpc>
              <a:spcBef>
                <a:spcPts val="0"/>
              </a:spcBef>
              <a:spcAft>
                <a:spcPts val="0"/>
              </a:spcAft>
              <a:buNone/>
              <a:defRPr sz="1067" b="0" i="0" u="none" strike="noStrike" cap="none">
                <a:solidFill>
                  <a:schemeClr val="dk1"/>
                </a:solidFill>
                <a:latin typeface="Arial"/>
                <a:ea typeface="Arial"/>
                <a:cs typeface="Arial"/>
                <a:sym typeface="Arial"/>
              </a:defRPr>
            </a:lvl6pPr>
            <a:lvl7pPr marL="0" lvl="6" indent="0" algn="l">
              <a:lnSpc>
                <a:spcPct val="100000"/>
              </a:lnSpc>
              <a:spcBef>
                <a:spcPts val="0"/>
              </a:spcBef>
              <a:spcAft>
                <a:spcPts val="0"/>
              </a:spcAft>
              <a:buNone/>
              <a:defRPr sz="1067" b="0" i="0" u="none" strike="noStrike" cap="none">
                <a:solidFill>
                  <a:schemeClr val="dk1"/>
                </a:solidFill>
                <a:latin typeface="Arial"/>
                <a:ea typeface="Arial"/>
                <a:cs typeface="Arial"/>
                <a:sym typeface="Arial"/>
              </a:defRPr>
            </a:lvl7pPr>
            <a:lvl8pPr marL="0" lvl="7" indent="0" algn="l">
              <a:lnSpc>
                <a:spcPct val="100000"/>
              </a:lnSpc>
              <a:spcBef>
                <a:spcPts val="0"/>
              </a:spcBef>
              <a:spcAft>
                <a:spcPts val="0"/>
              </a:spcAft>
              <a:buNone/>
              <a:defRPr sz="1067" b="0" i="0" u="none" strike="noStrike" cap="none">
                <a:solidFill>
                  <a:schemeClr val="dk1"/>
                </a:solidFill>
                <a:latin typeface="Arial"/>
                <a:ea typeface="Arial"/>
                <a:cs typeface="Arial"/>
                <a:sym typeface="Arial"/>
              </a:defRPr>
            </a:lvl8pPr>
            <a:lvl9pPr marL="0" lvl="8" indent="0" algn="l">
              <a:lnSpc>
                <a:spcPct val="100000"/>
              </a:lnSpc>
              <a:spcBef>
                <a:spcPts val="0"/>
              </a:spcBef>
              <a:spcAft>
                <a:spcPts val="0"/>
              </a:spcAft>
              <a:buNone/>
              <a:defRPr sz="1067"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68981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A">
  <p:cSld name="Quote A">
    <p:bg>
      <p:bgPr>
        <a:solidFill>
          <a:schemeClr val="accent2"/>
        </a:solidFill>
        <a:effectLst/>
      </p:bgPr>
    </p:bg>
    <p:spTree>
      <p:nvGrpSpPr>
        <p:cNvPr id="1" name="Shape 209"/>
        <p:cNvGrpSpPr/>
        <p:nvPr/>
      </p:nvGrpSpPr>
      <p:grpSpPr>
        <a:xfrm>
          <a:off x="0" y="0"/>
          <a:ext cx="0" cy="0"/>
          <a:chOff x="0" y="0"/>
          <a:chExt cx="0" cy="0"/>
        </a:xfrm>
      </p:grpSpPr>
      <p:sp>
        <p:nvSpPr>
          <p:cNvPr id="210" name="Google Shape;210;p106"/>
          <p:cNvSpPr txBox="1">
            <a:spLocks noGrp="1"/>
          </p:cNvSpPr>
          <p:nvPr>
            <p:ph type="body" idx="1"/>
          </p:nvPr>
        </p:nvSpPr>
        <p:spPr>
          <a:xfrm>
            <a:off x="4296616" y="2727042"/>
            <a:ext cx="7451003" cy="27918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4533"/>
              <a:buNone/>
              <a:defRPr sz="4533" b="0">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06"/>
          <p:cNvSpPr txBox="1">
            <a:spLocks noGrp="1"/>
          </p:cNvSpPr>
          <p:nvPr>
            <p:ph type="body" idx="2"/>
          </p:nvPr>
        </p:nvSpPr>
        <p:spPr>
          <a:xfrm>
            <a:off x="9730783" y="5587294"/>
            <a:ext cx="2016837" cy="63404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867"/>
              <a:buNone/>
              <a:defRPr>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652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
        <p:cNvGrpSpPr/>
        <p:nvPr/>
      </p:nvGrpSpPr>
      <p:grpSpPr>
        <a:xfrm>
          <a:off x="0" y="0"/>
          <a:ext cx="0" cy="0"/>
          <a:chOff x="0" y="0"/>
          <a:chExt cx="0" cy="0"/>
        </a:xfrm>
      </p:grpSpPr>
      <p:sp>
        <p:nvSpPr>
          <p:cNvPr id="22" name="Google Shape;22;p85"/>
          <p:cNvSpPr txBox="1">
            <a:spLocks noGrp="1"/>
          </p:cNvSpPr>
          <p:nvPr>
            <p:ph type="body" idx="1"/>
          </p:nvPr>
        </p:nvSpPr>
        <p:spPr>
          <a:xfrm>
            <a:off x="432847" y="1511299"/>
            <a:ext cx="11303523" cy="4845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85"/>
          <p:cNvSpPr txBox="1">
            <a:spLocks noGrp="1"/>
          </p:cNvSpPr>
          <p:nvPr>
            <p:ph type="title"/>
          </p:nvPr>
        </p:nvSpPr>
        <p:spPr>
          <a:xfrm>
            <a:off x="0" y="-1"/>
            <a:ext cx="12012706" cy="1046375"/>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chemeClr val="lt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25" name="Google Shape;25;p8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8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7" name="Google Shape;27;p8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585545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B">
  <p:cSld name="Quote B">
    <p:bg>
      <p:bgPr>
        <a:solidFill>
          <a:schemeClr val="accent1"/>
        </a:solidFill>
        <a:effectLst/>
      </p:bgPr>
    </p:bg>
    <p:spTree>
      <p:nvGrpSpPr>
        <p:cNvPr id="1" name="Shape 34"/>
        <p:cNvGrpSpPr/>
        <p:nvPr/>
      </p:nvGrpSpPr>
      <p:grpSpPr>
        <a:xfrm>
          <a:off x="0" y="0"/>
          <a:ext cx="0" cy="0"/>
          <a:chOff x="0" y="0"/>
          <a:chExt cx="0" cy="0"/>
        </a:xfrm>
      </p:grpSpPr>
      <p:sp>
        <p:nvSpPr>
          <p:cNvPr id="35" name="Google Shape;35;p87"/>
          <p:cNvSpPr txBox="1">
            <a:spLocks noGrp="1"/>
          </p:cNvSpPr>
          <p:nvPr>
            <p:ph type="body" idx="1"/>
          </p:nvPr>
        </p:nvSpPr>
        <p:spPr>
          <a:xfrm>
            <a:off x="4296616" y="2727042"/>
            <a:ext cx="7451003" cy="27918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4800"/>
              <a:buNone/>
              <a:defRPr sz="4800" b="0">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7"/>
          <p:cNvSpPr txBox="1">
            <a:spLocks noGrp="1"/>
          </p:cNvSpPr>
          <p:nvPr>
            <p:ph type="body" idx="2"/>
          </p:nvPr>
        </p:nvSpPr>
        <p:spPr>
          <a:xfrm>
            <a:off x="9730783" y="5587294"/>
            <a:ext cx="2016837" cy="63404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67"/>
              <a:buNone/>
              <a:defRPr>
                <a:solidFill>
                  <a:schemeClr val="dk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7"/>
          <p:cNvSpPr/>
          <p:nvPr/>
        </p:nvSpPr>
        <p:spPr>
          <a:xfrm>
            <a:off x="9730783" y="-7575"/>
            <a:ext cx="2461217" cy="1288472"/>
          </a:xfrm>
          <a:prstGeom prst="rect">
            <a:avLst/>
          </a:prstGeom>
          <a:solidFill>
            <a:srgbClr val="9B20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97979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84"/>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80000"/>
              </a:lnSpc>
              <a:spcBef>
                <a:spcPts val="0"/>
              </a:spcBef>
              <a:spcAft>
                <a:spcPts val="0"/>
              </a:spcAft>
              <a:buSzPts val="36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4"/>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1867"/>
              <a:buNone/>
              <a:defRPr sz="2400"/>
            </a:lvl1pPr>
            <a:lvl2pPr lvl="1" algn="ctr">
              <a:lnSpc>
                <a:spcPct val="90000"/>
              </a:lnSpc>
              <a:spcBef>
                <a:spcPts val="800"/>
              </a:spcBef>
              <a:spcAft>
                <a:spcPts val="0"/>
              </a:spcAft>
              <a:buSzPts val="1867"/>
              <a:buNone/>
              <a:defRPr sz="2000"/>
            </a:lvl2pPr>
            <a:lvl3pPr lvl="2" algn="ctr">
              <a:lnSpc>
                <a:spcPct val="90000"/>
              </a:lnSpc>
              <a:spcBef>
                <a:spcPts val="0"/>
              </a:spcBef>
              <a:spcAft>
                <a:spcPts val="0"/>
              </a:spcAft>
              <a:buSzPts val="1867"/>
              <a:buNone/>
              <a:defRPr sz="1800"/>
            </a:lvl3pPr>
            <a:lvl4pPr lvl="3" algn="ctr">
              <a:lnSpc>
                <a:spcPct val="90000"/>
              </a:lnSpc>
              <a:spcBef>
                <a:spcPts val="0"/>
              </a:spcBef>
              <a:spcAft>
                <a:spcPts val="0"/>
              </a:spcAft>
              <a:buSzPts val="1867"/>
              <a:buNone/>
              <a:defRPr sz="1600"/>
            </a:lvl4pPr>
            <a:lvl5pPr lvl="4" algn="ctr">
              <a:lnSpc>
                <a:spcPct val="90000"/>
              </a:lnSpc>
              <a:spcBef>
                <a:spcPts val="800"/>
              </a:spcBef>
              <a:spcAft>
                <a:spcPts val="0"/>
              </a:spcAft>
              <a:buSzPts val="1467"/>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Tree>
    <p:extLst>
      <p:ext uri="{BB962C8B-B14F-4D97-AF65-F5344CB8AC3E}">
        <p14:creationId xmlns:p14="http://schemas.microsoft.com/office/powerpoint/2010/main" val="400403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F1F1EE"/>
        </a:solidFill>
        <a:effectLst/>
      </p:bgPr>
    </p:bg>
    <p:spTree>
      <p:nvGrpSpPr>
        <p:cNvPr id="1" name="Shape 93"/>
        <p:cNvGrpSpPr/>
        <p:nvPr/>
      </p:nvGrpSpPr>
      <p:grpSpPr>
        <a:xfrm>
          <a:off x="0" y="0"/>
          <a:ext cx="0" cy="0"/>
          <a:chOff x="0" y="0"/>
          <a:chExt cx="0" cy="0"/>
        </a:xfrm>
      </p:grpSpPr>
      <p:sp>
        <p:nvSpPr>
          <p:cNvPr id="94" name="Google Shape;94;p94"/>
          <p:cNvSpPr txBox="1">
            <a:spLocks noGrp="1"/>
          </p:cNvSpPr>
          <p:nvPr>
            <p:ph type="body" idx="1"/>
          </p:nvPr>
        </p:nvSpPr>
        <p:spPr>
          <a:xfrm>
            <a:off x="4619241" y="2058194"/>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4"/>
          <p:cNvSpPr txBox="1">
            <a:spLocks noGrp="1"/>
          </p:cNvSpPr>
          <p:nvPr>
            <p:ph type="body" idx="2"/>
          </p:nvPr>
        </p:nvSpPr>
        <p:spPr>
          <a:xfrm>
            <a:off x="4619241" y="274094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94"/>
          <p:cNvSpPr txBox="1">
            <a:spLocks noGrp="1"/>
          </p:cNvSpPr>
          <p:nvPr>
            <p:ph type="body" idx="3"/>
          </p:nvPr>
        </p:nvSpPr>
        <p:spPr>
          <a:xfrm>
            <a:off x="4619241" y="3423698"/>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94"/>
          <p:cNvSpPr txBox="1">
            <a:spLocks noGrp="1"/>
          </p:cNvSpPr>
          <p:nvPr>
            <p:ph type="body" idx="4"/>
          </p:nvPr>
        </p:nvSpPr>
        <p:spPr>
          <a:xfrm>
            <a:off x="4619241" y="4106450"/>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94"/>
          <p:cNvSpPr txBox="1">
            <a:spLocks noGrp="1"/>
          </p:cNvSpPr>
          <p:nvPr>
            <p:ph type="body" idx="5"/>
          </p:nvPr>
        </p:nvSpPr>
        <p:spPr>
          <a:xfrm>
            <a:off x="4619241" y="4789202"/>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94"/>
          <p:cNvSpPr txBox="1">
            <a:spLocks noGrp="1"/>
          </p:cNvSpPr>
          <p:nvPr>
            <p:ph type="body" idx="6"/>
          </p:nvPr>
        </p:nvSpPr>
        <p:spPr>
          <a:xfrm>
            <a:off x="4619241" y="547195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94"/>
          <p:cNvSpPr txBox="1">
            <a:spLocks noGrp="1"/>
          </p:cNvSpPr>
          <p:nvPr>
            <p:ph type="body" idx="7"/>
          </p:nvPr>
        </p:nvSpPr>
        <p:spPr>
          <a:xfrm>
            <a:off x="4217623" y="2058194"/>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94"/>
          <p:cNvSpPr txBox="1">
            <a:spLocks noGrp="1"/>
          </p:cNvSpPr>
          <p:nvPr>
            <p:ph type="body" idx="8"/>
          </p:nvPr>
        </p:nvSpPr>
        <p:spPr>
          <a:xfrm>
            <a:off x="4217623" y="274094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94"/>
          <p:cNvSpPr txBox="1">
            <a:spLocks noGrp="1"/>
          </p:cNvSpPr>
          <p:nvPr>
            <p:ph type="body" idx="9"/>
          </p:nvPr>
        </p:nvSpPr>
        <p:spPr>
          <a:xfrm>
            <a:off x="4217623" y="3423698"/>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94"/>
          <p:cNvSpPr txBox="1">
            <a:spLocks noGrp="1"/>
          </p:cNvSpPr>
          <p:nvPr>
            <p:ph type="body" idx="13"/>
          </p:nvPr>
        </p:nvSpPr>
        <p:spPr>
          <a:xfrm>
            <a:off x="4217623" y="4106450"/>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94"/>
          <p:cNvSpPr txBox="1">
            <a:spLocks noGrp="1"/>
          </p:cNvSpPr>
          <p:nvPr>
            <p:ph type="body" idx="14"/>
          </p:nvPr>
        </p:nvSpPr>
        <p:spPr>
          <a:xfrm>
            <a:off x="4217623" y="4789202"/>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94"/>
          <p:cNvSpPr txBox="1">
            <a:spLocks noGrp="1"/>
          </p:cNvSpPr>
          <p:nvPr>
            <p:ph type="body" idx="15"/>
          </p:nvPr>
        </p:nvSpPr>
        <p:spPr>
          <a:xfrm>
            <a:off x="4217623" y="547195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9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08" name="Google Shape;108;p9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10" name="Google Shape;110;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869772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9"/>
        <p:cNvGrpSpPr/>
        <p:nvPr/>
      </p:nvGrpSpPr>
      <p:grpSpPr>
        <a:xfrm>
          <a:off x="0" y="0"/>
          <a:ext cx="0" cy="0"/>
          <a:chOff x="0" y="0"/>
          <a:chExt cx="0" cy="0"/>
        </a:xfrm>
      </p:grpSpPr>
      <p:sp>
        <p:nvSpPr>
          <p:cNvPr id="120" name="Google Shape;120;p96"/>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6"/>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9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96"/>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96"/>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25" name="Google Shape;125;p9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27" name="Google Shape;127;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3642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B025-6642-4BBD-84BE-D0EE60CAC7F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9A669E2-E01E-491C-9378-6FD878E516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118852-9D6B-4893-BA9A-D436E83FC075}"/>
              </a:ext>
            </a:extLst>
          </p:cNvPr>
          <p:cNvSpPr>
            <a:spLocks noGrp="1"/>
          </p:cNvSpPr>
          <p:nvPr>
            <p:ph type="dt" sz="half" idx="10"/>
          </p:nvPr>
        </p:nvSpPr>
        <p:spPr/>
        <p:txBody>
          <a:bodyPr/>
          <a:lstStyle/>
          <a:p>
            <a:endParaRPr lang="en-PT"/>
          </a:p>
        </p:txBody>
      </p:sp>
      <p:sp>
        <p:nvSpPr>
          <p:cNvPr id="6" name="Slide Number Placeholder 5">
            <a:extLst>
              <a:ext uri="{FF2B5EF4-FFF2-40B4-BE49-F238E27FC236}">
                <a16:creationId xmlns:a16="http://schemas.microsoft.com/office/drawing/2014/main" id="{2B8CBC11-5F22-4473-A5C5-293806FF6A68}"/>
              </a:ext>
            </a:extLst>
          </p:cNvPr>
          <p:cNvSpPr>
            <a:spLocks noGrp="1"/>
          </p:cNvSpPr>
          <p:nvPr>
            <p:ph type="sldNum" sz="quarter" idx="12"/>
          </p:nvPr>
        </p:nvSpPr>
        <p:spPr/>
        <p:txBody>
          <a:bodyPr/>
          <a:lstStyle/>
          <a:p>
            <a:fld id="{F15F4824-F29A-7F4B-B26B-78285EE8459E}" type="slidenum">
              <a:rPr lang="en-PT" smtClean="0"/>
              <a:t>‹#›</a:t>
            </a:fld>
            <a:endParaRPr lang="en-PT"/>
          </a:p>
        </p:txBody>
      </p:sp>
      <p:sp>
        <p:nvSpPr>
          <p:cNvPr id="8" name="Text Placeholder 7">
            <a:extLst>
              <a:ext uri="{FF2B5EF4-FFF2-40B4-BE49-F238E27FC236}">
                <a16:creationId xmlns:a16="http://schemas.microsoft.com/office/drawing/2014/main" id="{22F6D9F3-4D35-5D67-39D9-0DD8FE6A0B1A}"/>
              </a:ext>
            </a:extLst>
          </p:cNvPr>
          <p:cNvSpPr>
            <a:spLocks noGrp="1"/>
          </p:cNvSpPr>
          <p:nvPr>
            <p:ph type="body" sz="quarter" idx="13"/>
          </p:nvPr>
        </p:nvSpPr>
        <p:spPr>
          <a:xfrm>
            <a:off x="3903785" y="841375"/>
            <a:ext cx="7450015" cy="495300"/>
          </a:xfrm>
        </p:spPr>
        <p:txBody>
          <a:bodyPr>
            <a:noAutofit/>
          </a:bodyPr>
          <a:lstStyle>
            <a:lvl1pPr marL="0" indent="0">
              <a:buNone/>
              <a:defRPr sz="3000" b="0" i="0">
                <a:solidFill>
                  <a:schemeClr val="accent2"/>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616062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28"/>
        <p:cNvGrpSpPr/>
        <p:nvPr/>
      </p:nvGrpSpPr>
      <p:grpSpPr>
        <a:xfrm>
          <a:off x="0" y="0"/>
          <a:ext cx="0" cy="0"/>
          <a:chOff x="0" y="0"/>
          <a:chExt cx="0" cy="0"/>
        </a:xfrm>
      </p:grpSpPr>
      <p:sp>
        <p:nvSpPr>
          <p:cNvPr id="129" name="Google Shape;129;p9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7"/>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9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97"/>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9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34" name="Google Shape;134;p9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36" name="Google Shape;136;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960511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37"/>
        <p:cNvGrpSpPr/>
        <p:nvPr/>
      </p:nvGrpSpPr>
      <p:grpSpPr>
        <a:xfrm>
          <a:off x="0" y="0"/>
          <a:ext cx="0" cy="0"/>
          <a:chOff x="0" y="0"/>
          <a:chExt cx="0" cy="0"/>
        </a:xfrm>
      </p:grpSpPr>
      <p:sp>
        <p:nvSpPr>
          <p:cNvPr id="138" name="Google Shape;138;p9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9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98"/>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9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43" name="Google Shape;143;p9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45" name="Google Shape;145;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86442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46"/>
        <p:cNvGrpSpPr/>
        <p:nvPr/>
      </p:nvGrpSpPr>
      <p:grpSpPr>
        <a:xfrm>
          <a:off x="0" y="0"/>
          <a:ext cx="0" cy="0"/>
          <a:chOff x="0" y="0"/>
          <a:chExt cx="0" cy="0"/>
        </a:xfrm>
      </p:grpSpPr>
      <p:sp>
        <p:nvSpPr>
          <p:cNvPr id="147" name="Google Shape;147;p9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9"/>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9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99"/>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9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52" name="Google Shape;152;p9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3" name="Google Shape;153;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4" name="Google Shape;154;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4059943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55"/>
        <p:cNvGrpSpPr/>
        <p:nvPr/>
      </p:nvGrpSpPr>
      <p:grpSpPr>
        <a:xfrm>
          <a:off x="0" y="0"/>
          <a:ext cx="0" cy="0"/>
          <a:chOff x="0" y="0"/>
          <a:chExt cx="0" cy="0"/>
        </a:xfrm>
      </p:grpSpPr>
      <p:sp>
        <p:nvSpPr>
          <p:cNvPr id="156" name="Google Shape;156;p100"/>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00"/>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0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100"/>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00"/>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61" name="Google Shape;161;p10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2" name="Google Shape;162;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63" name="Google Shape;163;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639466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64"/>
        <p:cNvGrpSpPr/>
        <p:nvPr/>
      </p:nvGrpSpPr>
      <p:grpSpPr>
        <a:xfrm>
          <a:off x="0" y="0"/>
          <a:ext cx="0" cy="0"/>
          <a:chOff x="0" y="0"/>
          <a:chExt cx="0" cy="0"/>
        </a:xfrm>
      </p:grpSpPr>
      <p:sp>
        <p:nvSpPr>
          <p:cNvPr id="165" name="Google Shape;165;p101"/>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01"/>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0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101"/>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0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70" name="Google Shape;170;p10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2" name="Google Shape;172;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424686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73"/>
        <p:cNvGrpSpPr/>
        <p:nvPr/>
      </p:nvGrpSpPr>
      <p:grpSpPr>
        <a:xfrm>
          <a:off x="0" y="0"/>
          <a:ext cx="0" cy="0"/>
          <a:chOff x="0" y="0"/>
          <a:chExt cx="0" cy="0"/>
        </a:xfrm>
      </p:grpSpPr>
      <p:sp>
        <p:nvSpPr>
          <p:cNvPr id="174" name="Google Shape;174;p102"/>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02"/>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102"/>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02"/>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79" name="Google Shape;179;p10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0" name="Google Shape;180;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81" name="Google Shape;181;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967825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82"/>
        <p:cNvGrpSpPr/>
        <p:nvPr/>
      </p:nvGrpSpPr>
      <p:grpSpPr>
        <a:xfrm>
          <a:off x="0" y="0"/>
          <a:ext cx="0" cy="0"/>
          <a:chOff x="0" y="0"/>
          <a:chExt cx="0" cy="0"/>
        </a:xfrm>
      </p:grpSpPr>
      <p:sp>
        <p:nvSpPr>
          <p:cNvPr id="183" name="Google Shape;183;p10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0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10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103"/>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10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88" name="Google Shape;188;p10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9" name="Google Shape;189;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0" name="Google Shape;190;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101398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91"/>
        <p:cNvGrpSpPr/>
        <p:nvPr/>
      </p:nvGrpSpPr>
      <p:grpSpPr>
        <a:xfrm>
          <a:off x="0" y="0"/>
          <a:ext cx="0" cy="0"/>
          <a:chOff x="0" y="0"/>
          <a:chExt cx="0" cy="0"/>
        </a:xfrm>
      </p:grpSpPr>
      <p:sp>
        <p:nvSpPr>
          <p:cNvPr id="192" name="Google Shape;192;p10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04"/>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10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104"/>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10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97" name="Google Shape;197;p10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8" name="Google Shape;198;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9" name="Google Shape;199;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575902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200"/>
        <p:cNvGrpSpPr/>
        <p:nvPr/>
      </p:nvGrpSpPr>
      <p:grpSpPr>
        <a:xfrm>
          <a:off x="0" y="0"/>
          <a:ext cx="0" cy="0"/>
          <a:chOff x="0" y="0"/>
          <a:chExt cx="0" cy="0"/>
        </a:xfrm>
      </p:grpSpPr>
      <p:sp>
        <p:nvSpPr>
          <p:cNvPr id="201" name="Google Shape;201;p105"/>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05"/>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0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105"/>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10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206" name="Google Shape;206;p10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7" name="Google Shape;207;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08" name="Google Shape;208;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090192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3"/>
        <p:cNvGrpSpPr/>
        <p:nvPr/>
      </p:nvGrpSpPr>
      <p:grpSpPr>
        <a:xfrm>
          <a:off x="0" y="0"/>
          <a:ext cx="0" cy="0"/>
          <a:chOff x="0" y="0"/>
          <a:chExt cx="0" cy="0"/>
        </a:xfrm>
      </p:grpSpPr>
      <p:sp>
        <p:nvSpPr>
          <p:cNvPr id="214" name="Google Shape;214;p107"/>
          <p:cNvSpPr txBox="1">
            <a:spLocks noGrp="1"/>
          </p:cNvSpPr>
          <p:nvPr>
            <p:ph type="body" idx="1"/>
          </p:nvPr>
        </p:nvSpPr>
        <p:spPr>
          <a:xfrm>
            <a:off x="432847" y="1511299"/>
            <a:ext cx="11303523" cy="484505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5" name="Google Shape;215;p10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0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217" name="Google Shape;217;p10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8" name="Google Shape;218;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19" name="Google Shape;219;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06146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45D3-6A33-4696-BFE2-BBD77D88F1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4675257-A0BD-47C3-8B58-7A900E74E7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72917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Title and Content" type="obj">
  <p:cSld name="5_Title and Content">
    <p:spTree>
      <p:nvGrpSpPr>
        <p:cNvPr id="1" name="Shape 38"/>
        <p:cNvGrpSpPr/>
        <p:nvPr/>
      </p:nvGrpSpPr>
      <p:grpSpPr>
        <a:xfrm>
          <a:off x="0" y="0"/>
          <a:ext cx="0" cy="0"/>
          <a:chOff x="0" y="0"/>
          <a:chExt cx="0" cy="0"/>
        </a:xfrm>
      </p:grpSpPr>
      <p:sp>
        <p:nvSpPr>
          <p:cNvPr id="39" name="Google Shape;39;p8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8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43" name="Google Shape;43;p8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8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45" name="Google Shape;45;p8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943991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46"/>
        <p:cNvGrpSpPr/>
        <p:nvPr/>
      </p:nvGrpSpPr>
      <p:grpSpPr>
        <a:xfrm>
          <a:off x="0" y="0"/>
          <a:ext cx="0" cy="0"/>
          <a:chOff x="0" y="0"/>
          <a:chExt cx="0" cy="0"/>
        </a:xfrm>
      </p:grpSpPr>
      <p:sp>
        <p:nvSpPr>
          <p:cNvPr id="47" name="Google Shape;47;p8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9"/>
          <p:cNvSpPr txBox="1">
            <a:spLocks noGrp="1"/>
          </p:cNvSpPr>
          <p:nvPr>
            <p:ph type="body" idx="1"/>
          </p:nvPr>
        </p:nvSpPr>
        <p:spPr>
          <a:xfrm>
            <a:off x="454619"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9" name="Google Shape;49;p89"/>
          <p:cNvSpPr txBox="1">
            <a:spLocks noGrp="1"/>
          </p:cNvSpPr>
          <p:nvPr>
            <p:ph type="body" idx="2"/>
          </p:nvPr>
        </p:nvSpPr>
        <p:spPr>
          <a:xfrm>
            <a:off x="6096000"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0" name="Google Shape;50;p8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51" name="Google Shape;51;p8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53" name="Google Shape;53;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814174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63"/>
        <p:cNvGrpSpPr/>
        <p:nvPr/>
      </p:nvGrpSpPr>
      <p:grpSpPr>
        <a:xfrm>
          <a:off x="0" y="0"/>
          <a:ext cx="0" cy="0"/>
          <a:chOff x="0" y="0"/>
          <a:chExt cx="0" cy="0"/>
        </a:xfrm>
      </p:grpSpPr>
      <p:sp>
        <p:nvSpPr>
          <p:cNvPr id="64" name="Google Shape;64;p91"/>
          <p:cNvSpPr txBox="1">
            <a:spLocks noGrp="1"/>
          </p:cNvSpPr>
          <p:nvPr>
            <p:ph type="body" idx="1"/>
          </p:nvPr>
        </p:nvSpPr>
        <p:spPr>
          <a:xfrm>
            <a:off x="554110" y="1704782"/>
            <a:ext cx="11082185" cy="438185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p91"/>
          <p:cNvSpPr txBox="1">
            <a:spLocks noGrp="1"/>
          </p:cNvSpPr>
          <p:nvPr>
            <p:ph type="title"/>
          </p:nvPr>
        </p:nvSpPr>
        <p:spPr>
          <a:xfrm>
            <a:off x="554110" y="449233"/>
            <a:ext cx="9768741" cy="83588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67" name="Google Shape;67;p9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69" name="Google Shape;69;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29162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6427-EA04-4559-BBB7-ACB7C2C9BD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BA97DA-DA39-4A49-AC02-CAF85FF835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F695874-4B25-4739-BDFE-CC0C41B43C2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FC381F3-C04A-4D7D-9EE6-230F4AE4ECE1}"/>
              </a:ext>
            </a:extLst>
          </p:cNvPr>
          <p:cNvSpPr>
            <a:spLocks noGrp="1"/>
          </p:cNvSpPr>
          <p:nvPr>
            <p:ph type="dt" sz="half" idx="10"/>
          </p:nvPr>
        </p:nvSpPr>
        <p:spPr/>
        <p:txBody>
          <a:bodyPr/>
          <a:lstStyle/>
          <a:p>
            <a:endParaRPr lang="en-PT"/>
          </a:p>
        </p:txBody>
      </p:sp>
      <p:sp>
        <p:nvSpPr>
          <p:cNvPr id="7" name="Slide Number Placeholder 6">
            <a:extLst>
              <a:ext uri="{FF2B5EF4-FFF2-40B4-BE49-F238E27FC236}">
                <a16:creationId xmlns:a16="http://schemas.microsoft.com/office/drawing/2014/main" id="{E708ECB3-C0E4-42AE-B09D-614B373F0EF9}"/>
              </a:ext>
            </a:extLst>
          </p:cNvPr>
          <p:cNvSpPr>
            <a:spLocks noGrp="1"/>
          </p:cNvSpPr>
          <p:nvPr>
            <p:ph type="sldNum" sz="quarter" idx="12"/>
          </p:nvPr>
        </p:nvSpPr>
        <p:spPr/>
        <p:txBody>
          <a:bodyPr/>
          <a:lstStyle/>
          <a:p>
            <a:fld id="{F15F4824-F29A-7F4B-B26B-78285EE8459E}" type="slidenum">
              <a:rPr lang="en-PT" smtClean="0"/>
              <a:t>‹#›</a:t>
            </a:fld>
            <a:endParaRPr lang="en-PT"/>
          </a:p>
        </p:txBody>
      </p:sp>
      <p:sp>
        <p:nvSpPr>
          <p:cNvPr id="8" name="Text Placeholder 7">
            <a:extLst>
              <a:ext uri="{FF2B5EF4-FFF2-40B4-BE49-F238E27FC236}">
                <a16:creationId xmlns:a16="http://schemas.microsoft.com/office/drawing/2014/main" id="{84D5A0CA-F38F-21C3-3A26-2A2A681E236F}"/>
              </a:ext>
            </a:extLst>
          </p:cNvPr>
          <p:cNvSpPr>
            <a:spLocks noGrp="1"/>
          </p:cNvSpPr>
          <p:nvPr>
            <p:ph type="body" sz="quarter" idx="13"/>
          </p:nvPr>
        </p:nvSpPr>
        <p:spPr>
          <a:xfrm>
            <a:off x="3903785" y="841375"/>
            <a:ext cx="7450015" cy="495300"/>
          </a:xfrm>
        </p:spPr>
        <p:txBody>
          <a:bodyPr>
            <a:noAutofit/>
          </a:bodyPr>
          <a:lstStyle>
            <a:lvl1pPr marL="0" indent="0">
              <a:buNone/>
              <a:defRPr sz="3000" b="0" i="0">
                <a:solidFill>
                  <a:schemeClr val="accent2"/>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33540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E8C8-0E93-401B-958B-360D2468A698}"/>
              </a:ext>
            </a:extLst>
          </p:cNvPr>
          <p:cNvSpPr>
            <a:spLocks noGrp="1"/>
          </p:cNvSpPr>
          <p:nvPr>
            <p:ph type="title"/>
          </p:nvPr>
        </p:nvSpPr>
        <p:spPr>
          <a:xfrm>
            <a:off x="839788" y="365126"/>
            <a:ext cx="10515600" cy="514106"/>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A8D65EF-E717-402C-882C-C3904357E87F}"/>
              </a:ext>
            </a:extLst>
          </p:cNvPr>
          <p:cNvSpPr>
            <a:spLocks noGrp="1"/>
          </p:cNvSpPr>
          <p:nvPr>
            <p:ph type="body" idx="1"/>
          </p:nvPr>
        </p:nvSpPr>
        <p:spPr>
          <a:xfrm>
            <a:off x="838200" y="1222376"/>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5F48BCD-AC9F-42A2-8EB1-AEB842859D59}"/>
              </a:ext>
            </a:extLst>
          </p:cNvPr>
          <p:cNvSpPr>
            <a:spLocks noGrp="1"/>
          </p:cNvSpPr>
          <p:nvPr>
            <p:ph sz="half" idx="2"/>
          </p:nvPr>
        </p:nvSpPr>
        <p:spPr>
          <a:xfrm>
            <a:off x="838200" y="204628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9439F47-1D23-4E16-AD02-AD0CF33775CC}"/>
              </a:ext>
            </a:extLst>
          </p:cNvPr>
          <p:cNvSpPr>
            <a:spLocks noGrp="1"/>
          </p:cNvSpPr>
          <p:nvPr>
            <p:ph type="body" sz="quarter" idx="3"/>
          </p:nvPr>
        </p:nvSpPr>
        <p:spPr>
          <a:xfrm>
            <a:off x="6170612" y="1222376"/>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EC6F6A-909D-4B99-ABAA-FFB3CAD2826C}"/>
              </a:ext>
            </a:extLst>
          </p:cNvPr>
          <p:cNvSpPr>
            <a:spLocks noGrp="1"/>
          </p:cNvSpPr>
          <p:nvPr>
            <p:ph sz="quarter" idx="4"/>
          </p:nvPr>
        </p:nvSpPr>
        <p:spPr>
          <a:xfrm>
            <a:off x="6170612" y="204628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D238EB4-B173-43B3-824A-20D4D470697E}"/>
              </a:ext>
            </a:extLst>
          </p:cNvPr>
          <p:cNvSpPr>
            <a:spLocks noGrp="1"/>
          </p:cNvSpPr>
          <p:nvPr>
            <p:ph type="dt" sz="half" idx="10"/>
          </p:nvPr>
        </p:nvSpPr>
        <p:spPr/>
        <p:txBody>
          <a:bodyPr/>
          <a:lstStyle/>
          <a:p>
            <a:endParaRPr lang="en-PT"/>
          </a:p>
        </p:txBody>
      </p:sp>
      <p:sp>
        <p:nvSpPr>
          <p:cNvPr id="9" name="Slide Number Placeholder 8">
            <a:extLst>
              <a:ext uri="{FF2B5EF4-FFF2-40B4-BE49-F238E27FC236}">
                <a16:creationId xmlns:a16="http://schemas.microsoft.com/office/drawing/2014/main" id="{361D8157-1888-43D7-A910-B3386C5F0628}"/>
              </a:ext>
            </a:extLst>
          </p:cNvPr>
          <p:cNvSpPr>
            <a:spLocks noGrp="1"/>
          </p:cNvSpPr>
          <p:nvPr>
            <p:ph type="sldNum" sz="quarter" idx="12"/>
          </p:nvPr>
        </p:nvSpPr>
        <p:spPr/>
        <p:txBody>
          <a:bodyPr/>
          <a:lstStyle/>
          <a:p>
            <a:fld id="{F15F4824-F29A-7F4B-B26B-78285EE8459E}" type="slidenum">
              <a:rPr lang="en-PT" smtClean="0"/>
              <a:t>‹#›</a:t>
            </a:fld>
            <a:endParaRPr lang="en-PT"/>
          </a:p>
        </p:txBody>
      </p:sp>
    </p:spTree>
    <p:extLst>
      <p:ext uri="{BB962C8B-B14F-4D97-AF65-F5344CB8AC3E}">
        <p14:creationId xmlns:p14="http://schemas.microsoft.com/office/powerpoint/2010/main" val="420724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752B-B9D5-4FA9-9BDA-CA9B515DE70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2E8DAD8-FDF4-4BBF-8106-6A863B49BB80}"/>
              </a:ext>
            </a:extLst>
          </p:cNvPr>
          <p:cNvSpPr>
            <a:spLocks noGrp="1"/>
          </p:cNvSpPr>
          <p:nvPr>
            <p:ph type="dt" sz="half" idx="10"/>
          </p:nvPr>
        </p:nvSpPr>
        <p:spPr/>
        <p:txBody>
          <a:bodyPr/>
          <a:lstStyle/>
          <a:p>
            <a:endParaRPr lang="en-PT"/>
          </a:p>
        </p:txBody>
      </p:sp>
      <p:sp>
        <p:nvSpPr>
          <p:cNvPr id="5" name="Slide Number Placeholder 4">
            <a:extLst>
              <a:ext uri="{FF2B5EF4-FFF2-40B4-BE49-F238E27FC236}">
                <a16:creationId xmlns:a16="http://schemas.microsoft.com/office/drawing/2014/main" id="{5DC57EB1-667A-40BB-9BE0-3E798A608EA8}"/>
              </a:ext>
            </a:extLst>
          </p:cNvPr>
          <p:cNvSpPr>
            <a:spLocks noGrp="1"/>
          </p:cNvSpPr>
          <p:nvPr>
            <p:ph type="sldNum" sz="quarter" idx="12"/>
          </p:nvPr>
        </p:nvSpPr>
        <p:spPr/>
        <p:txBody>
          <a:bodyPr/>
          <a:lstStyle/>
          <a:p>
            <a:fld id="{F15F4824-F29A-7F4B-B26B-78285EE8459E}" type="slidenum">
              <a:rPr lang="en-PT" smtClean="0"/>
              <a:t>‹#›</a:t>
            </a:fld>
            <a:endParaRPr lang="en-PT"/>
          </a:p>
        </p:txBody>
      </p:sp>
      <p:sp>
        <p:nvSpPr>
          <p:cNvPr id="6" name="Text Placeholder 7">
            <a:extLst>
              <a:ext uri="{FF2B5EF4-FFF2-40B4-BE49-F238E27FC236}">
                <a16:creationId xmlns:a16="http://schemas.microsoft.com/office/drawing/2014/main" id="{A530C9E8-2252-DC56-916B-26ED31B51ABE}"/>
              </a:ext>
            </a:extLst>
          </p:cNvPr>
          <p:cNvSpPr>
            <a:spLocks noGrp="1"/>
          </p:cNvSpPr>
          <p:nvPr>
            <p:ph type="body" sz="quarter" idx="13"/>
          </p:nvPr>
        </p:nvSpPr>
        <p:spPr>
          <a:xfrm>
            <a:off x="3903785" y="841375"/>
            <a:ext cx="7450015" cy="495300"/>
          </a:xfrm>
        </p:spPr>
        <p:txBody>
          <a:bodyPr>
            <a:noAutofit/>
          </a:bodyPr>
          <a:lstStyle>
            <a:lvl1pPr marL="0" indent="0">
              <a:buNone/>
              <a:defRPr sz="3000" b="0" i="0">
                <a:solidFill>
                  <a:schemeClr val="accent2"/>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20168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06F13-EC90-4D4A-8A4C-F9C0861CF316}"/>
              </a:ext>
            </a:extLst>
          </p:cNvPr>
          <p:cNvSpPr>
            <a:spLocks noGrp="1"/>
          </p:cNvSpPr>
          <p:nvPr>
            <p:ph type="dt" sz="half" idx="10"/>
          </p:nvPr>
        </p:nvSpPr>
        <p:spPr/>
        <p:txBody>
          <a:bodyPr/>
          <a:lstStyle/>
          <a:p>
            <a:endParaRPr lang="en-PT"/>
          </a:p>
        </p:txBody>
      </p:sp>
      <p:sp>
        <p:nvSpPr>
          <p:cNvPr id="4" name="Slide Number Placeholder 3">
            <a:extLst>
              <a:ext uri="{FF2B5EF4-FFF2-40B4-BE49-F238E27FC236}">
                <a16:creationId xmlns:a16="http://schemas.microsoft.com/office/drawing/2014/main" id="{9D2C60F9-5A47-4D0B-B582-059BF26C2634}"/>
              </a:ext>
            </a:extLst>
          </p:cNvPr>
          <p:cNvSpPr>
            <a:spLocks noGrp="1"/>
          </p:cNvSpPr>
          <p:nvPr>
            <p:ph type="sldNum" sz="quarter" idx="12"/>
          </p:nvPr>
        </p:nvSpPr>
        <p:spPr/>
        <p:txBody>
          <a:bodyPr/>
          <a:lstStyle/>
          <a:p>
            <a:fld id="{F15F4824-F29A-7F4B-B26B-78285EE8459E}" type="slidenum">
              <a:rPr lang="en-PT" smtClean="0"/>
              <a:t>‹#›</a:t>
            </a:fld>
            <a:endParaRPr lang="en-PT"/>
          </a:p>
        </p:txBody>
      </p:sp>
    </p:spTree>
    <p:extLst>
      <p:ext uri="{BB962C8B-B14F-4D97-AF65-F5344CB8AC3E}">
        <p14:creationId xmlns:p14="http://schemas.microsoft.com/office/powerpoint/2010/main" val="22516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02F4-8F3E-4E61-BFCE-D331B4519A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3287A01-3482-4ECD-8E43-95ABAC5CF3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416E4C1-45D8-4EDC-B42B-15310FE3A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2D63C6-465E-4C1B-9743-5E611C04DEB0}"/>
              </a:ext>
            </a:extLst>
          </p:cNvPr>
          <p:cNvSpPr>
            <a:spLocks noGrp="1"/>
          </p:cNvSpPr>
          <p:nvPr>
            <p:ph type="dt" sz="half" idx="10"/>
          </p:nvPr>
        </p:nvSpPr>
        <p:spPr/>
        <p:txBody>
          <a:bodyPr/>
          <a:lstStyle/>
          <a:p>
            <a:endParaRPr lang="en-PT"/>
          </a:p>
        </p:txBody>
      </p:sp>
      <p:sp>
        <p:nvSpPr>
          <p:cNvPr id="6" name="Footer Placeholder 5">
            <a:extLst>
              <a:ext uri="{FF2B5EF4-FFF2-40B4-BE49-F238E27FC236}">
                <a16:creationId xmlns:a16="http://schemas.microsoft.com/office/drawing/2014/main" id="{903A73BD-8228-46E9-BF73-4B09EB9F7ED0}"/>
              </a:ext>
            </a:extLst>
          </p:cNvPr>
          <p:cNvSpPr>
            <a:spLocks noGrp="1"/>
          </p:cNvSpPr>
          <p:nvPr>
            <p:ph type="ftr" sz="quarter" idx="11"/>
          </p:nvPr>
        </p:nvSpPr>
        <p:spPr/>
        <p:txBody>
          <a:bodyPr/>
          <a:lstStyle/>
          <a:p>
            <a:r>
              <a:rPr lang="en-GB"/>
              <a:t>Workshop in a BOX I  Prepared for WE-FI by the Financial Alliance for Women </a:t>
            </a:r>
            <a:endParaRPr lang="en-PT"/>
          </a:p>
        </p:txBody>
      </p:sp>
      <p:sp>
        <p:nvSpPr>
          <p:cNvPr id="7" name="Slide Number Placeholder 6">
            <a:extLst>
              <a:ext uri="{FF2B5EF4-FFF2-40B4-BE49-F238E27FC236}">
                <a16:creationId xmlns:a16="http://schemas.microsoft.com/office/drawing/2014/main" id="{3D550615-17E8-4997-9ED7-D067F32A6CD4}"/>
              </a:ext>
            </a:extLst>
          </p:cNvPr>
          <p:cNvSpPr>
            <a:spLocks noGrp="1"/>
          </p:cNvSpPr>
          <p:nvPr>
            <p:ph type="sldNum" sz="quarter" idx="12"/>
          </p:nvPr>
        </p:nvSpPr>
        <p:spPr/>
        <p:txBody>
          <a:bodyPr/>
          <a:lstStyle/>
          <a:p>
            <a:fld id="{F15F4824-F29A-7F4B-B26B-78285EE8459E}" type="slidenum">
              <a:rPr lang="en-PT" smtClean="0"/>
              <a:t>‹#›</a:t>
            </a:fld>
            <a:endParaRPr lang="en-PT"/>
          </a:p>
        </p:txBody>
      </p:sp>
    </p:spTree>
    <p:extLst>
      <p:ext uri="{BB962C8B-B14F-4D97-AF65-F5344CB8AC3E}">
        <p14:creationId xmlns:p14="http://schemas.microsoft.com/office/powerpoint/2010/main" val="369548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A9E7-61CE-49AD-BC91-10727DE344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648FD45-B8D3-403C-979F-FEB9DEF66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F0D7E8AD-024B-45F7-9FAE-3C1403B8D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CAA772-303B-45DC-B43E-6EA8E7D7C696}"/>
              </a:ext>
            </a:extLst>
          </p:cNvPr>
          <p:cNvSpPr>
            <a:spLocks noGrp="1"/>
          </p:cNvSpPr>
          <p:nvPr>
            <p:ph type="dt" sz="half" idx="10"/>
          </p:nvPr>
        </p:nvSpPr>
        <p:spPr/>
        <p:txBody>
          <a:bodyPr/>
          <a:lstStyle/>
          <a:p>
            <a:endParaRPr lang="en-PT"/>
          </a:p>
        </p:txBody>
      </p:sp>
      <p:sp>
        <p:nvSpPr>
          <p:cNvPr id="6" name="Footer Placeholder 5">
            <a:extLst>
              <a:ext uri="{FF2B5EF4-FFF2-40B4-BE49-F238E27FC236}">
                <a16:creationId xmlns:a16="http://schemas.microsoft.com/office/drawing/2014/main" id="{1B5275BB-8A29-47A1-A8F4-6B55479AE854}"/>
              </a:ext>
            </a:extLst>
          </p:cNvPr>
          <p:cNvSpPr>
            <a:spLocks noGrp="1"/>
          </p:cNvSpPr>
          <p:nvPr>
            <p:ph type="ftr" sz="quarter" idx="11"/>
          </p:nvPr>
        </p:nvSpPr>
        <p:spPr/>
        <p:txBody>
          <a:bodyPr/>
          <a:lstStyle/>
          <a:p>
            <a:r>
              <a:rPr lang="en-GB"/>
              <a:t>Workshop in a BOX I  Prepared for WE-FI by the Financial Alliance for Women </a:t>
            </a:r>
            <a:endParaRPr lang="en-PT"/>
          </a:p>
        </p:txBody>
      </p:sp>
      <p:sp>
        <p:nvSpPr>
          <p:cNvPr id="7" name="Slide Number Placeholder 6">
            <a:extLst>
              <a:ext uri="{FF2B5EF4-FFF2-40B4-BE49-F238E27FC236}">
                <a16:creationId xmlns:a16="http://schemas.microsoft.com/office/drawing/2014/main" id="{D1553114-7267-42AE-89FE-C7A8AA2B73F9}"/>
              </a:ext>
            </a:extLst>
          </p:cNvPr>
          <p:cNvSpPr>
            <a:spLocks noGrp="1"/>
          </p:cNvSpPr>
          <p:nvPr>
            <p:ph type="sldNum" sz="quarter" idx="12"/>
          </p:nvPr>
        </p:nvSpPr>
        <p:spPr/>
        <p:txBody>
          <a:bodyPr/>
          <a:lstStyle/>
          <a:p>
            <a:fld id="{F15F4824-F29A-7F4B-B26B-78285EE8459E}" type="slidenum">
              <a:rPr lang="en-PT" smtClean="0"/>
              <a:t>‹#›</a:t>
            </a:fld>
            <a:endParaRPr lang="en-PT"/>
          </a:p>
        </p:txBody>
      </p:sp>
    </p:spTree>
    <p:extLst>
      <p:ext uri="{BB962C8B-B14F-4D97-AF65-F5344CB8AC3E}">
        <p14:creationId xmlns:p14="http://schemas.microsoft.com/office/powerpoint/2010/main" val="219211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F877A-477E-4EE7-9853-DA62369A66B2}"/>
              </a:ext>
            </a:extLst>
          </p:cNvPr>
          <p:cNvSpPr>
            <a:spLocks noGrp="1"/>
          </p:cNvSpPr>
          <p:nvPr>
            <p:ph type="title"/>
          </p:nvPr>
        </p:nvSpPr>
        <p:spPr>
          <a:xfrm>
            <a:off x="838200" y="365125"/>
            <a:ext cx="10515600" cy="476037"/>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2A7465-D565-46AE-9D9E-908343B7D49A}"/>
              </a:ext>
            </a:extLst>
          </p:cNvPr>
          <p:cNvSpPr>
            <a:spLocks noGrp="1"/>
          </p:cNvSpPr>
          <p:nvPr>
            <p:ph type="body" idx="1"/>
          </p:nvPr>
        </p:nvSpPr>
        <p:spPr>
          <a:xfrm>
            <a:off x="838200" y="1477108"/>
            <a:ext cx="10515600" cy="469985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2A0C4B-9C18-4D02-8568-8C9077DDC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Arial Narrow" panose="020B0604020202020204" pitchFamily="34" charset="0"/>
                <a:cs typeface="Arial Narrow" panose="020B0604020202020204" pitchFamily="34" charset="0"/>
              </a:defRPr>
            </a:lvl1pPr>
          </a:lstStyle>
          <a:p>
            <a:endParaRPr lang="en-PT"/>
          </a:p>
        </p:txBody>
      </p:sp>
      <p:sp>
        <p:nvSpPr>
          <p:cNvPr id="5" name="Footer Placeholder 4">
            <a:extLst>
              <a:ext uri="{FF2B5EF4-FFF2-40B4-BE49-F238E27FC236}">
                <a16:creationId xmlns:a16="http://schemas.microsoft.com/office/drawing/2014/main" id="{586BDD94-1C26-4C2F-A8CB-D9B4BAD39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tint val="75000"/>
                  </a:schemeClr>
                </a:solidFill>
                <a:latin typeface="Arial Narrow" panose="020B0604020202020204" pitchFamily="34" charset="0"/>
                <a:cs typeface="Arial Narrow" panose="020B0604020202020204" pitchFamily="34" charset="0"/>
              </a:defRPr>
            </a:lvl1pPr>
          </a:lstStyle>
          <a:p>
            <a:r>
              <a:rPr lang="en-GB"/>
              <a:t>Workshop in a BOX I  Prepared for WE-FI by the Financial Alliance for Women </a:t>
            </a:r>
            <a:endParaRPr lang="en-PT"/>
          </a:p>
        </p:txBody>
      </p:sp>
      <p:sp>
        <p:nvSpPr>
          <p:cNvPr id="6" name="Slide Number Placeholder 5">
            <a:extLst>
              <a:ext uri="{FF2B5EF4-FFF2-40B4-BE49-F238E27FC236}">
                <a16:creationId xmlns:a16="http://schemas.microsoft.com/office/drawing/2014/main" id="{51FFB820-8CAF-4689-8F96-211015120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Arial Narrow" panose="020B0604020202020204" pitchFamily="34" charset="0"/>
                <a:cs typeface="Arial Narrow" panose="020B0604020202020204" pitchFamily="34" charset="0"/>
              </a:defRPr>
            </a:lvl1pPr>
          </a:lstStyle>
          <a:p>
            <a:fld id="{F15F4824-F29A-7F4B-B26B-78285EE8459E}" type="slidenum">
              <a:rPr lang="en-PT" smtClean="0"/>
              <a:t>‹#›</a:t>
            </a:fld>
            <a:endParaRPr lang="en-PT"/>
          </a:p>
        </p:txBody>
      </p:sp>
      <p:sp>
        <p:nvSpPr>
          <p:cNvPr id="8" name="Rectangle 7">
            <a:extLst>
              <a:ext uri="{FF2B5EF4-FFF2-40B4-BE49-F238E27FC236}">
                <a16:creationId xmlns:a16="http://schemas.microsoft.com/office/drawing/2014/main" id="{04B78794-2FB9-6E2F-5C86-D22B395C01F5}"/>
              </a:ext>
            </a:extLst>
          </p:cNvPr>
          <p:cNvSpPr/>
          <p:nvPr/>
        </p:nvSpPr>
        <p:spPr>
          <a:xfrm>
            <a:off x="0" y="6721474"/>
            <a:ext cx="12192000" cy="136525"/>
          </a:xfrm>
          <a:prstGeom prst="rect">
            <a:avLst/>
          </a:prstGeom>
          <a:gradFill flip="none" rotWithShape="1">
            <a:gsLst>
              <a:gs pos="0">
                <a:srgbClr val="9B2068"/>
              </a:gs>
              <a:gs pos="100000">
                <a:srgbClr val="EB6258"/>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7711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hdr="0" dt="0"/>
  <p:txStyles>
    <p:titleStyle>
      <a:lvl1pPr algn="l" defTabSz="914400" rtl="0" eaLnBrk="1" latinLnBrk="0" hangingPunct="1">
        <a:lnSpc>
          <a:spcPct val="90000"/>
        </a:lnSpc>
        <a:spcBef>
          <a:spcPct val="0"/>
        </a:spcBef>
        <a:buNone/>
        <a:defRPr sz="4000" b="1" i="0" kern="1200">
          <a:solidFill>
            <a:srgbClr val="9B206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4">
          <p15:clr>
            <a:srgbClr val="F26B43"/>
          </p15:clr>
        </p15:guide>
        <p15:guide id="2" pos="7176">
          <p15:clr>
            <a:srgbClr val="F26B43"/>
          </p15:clr>
        </p15:guide>
        <p15:guide id="3" orient="horz" pos="3840">
          <p15:clr>
            <a:srgbClr val="F26B43"/>
          </p15:clr>
        </p15:guide>
        <p15:guide id="4" orient="horz" pos="4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Shape 9"/>
        <p:cNvGrpSpPr/>
        <p:nvPr/>
      </p:nvGrpSpPr>
      <p:grpSpPr>
        <a:xfrm>
          <a:off x="0" y="0"/>
          <a:ext cx="0" cy="0"/>
          <a:chOff x="0" y="0"/>
          <a:chExt cx="0" cy="0"/>
        </a:xfrm>
      </p:grpSpPr>
      <p:sp>
        <p:nvSpPr>
          <p:cNvPr id="10" name="Google Shape;10;p8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marR="0" lvl="0" algn="l" rtl="0">
              <a:lnSpc>
                <a:spcPct val="8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dk1"/>
              </a:buClr>
              <a:buSzPts val="1467"/>
              <a:buFont typeface="Arial"/>
              <a:buNone/>
              <a:defRPr sz="14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3" name="Google Shape;13;p8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 name="Google Shape;15;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 name="Google Shape;17;p83"/>
          <p:cNvSpPr/>
          <p:nvPr/>
        </p:nvSpPr>
        <p:spPr>
          <a:xfrm>
            <a:off x="0" y="6721474"/>
            <a:ext cx="12192000" cy="136525"/>
          </a:xfrm>
          <a:prstGeom prst="rect">
            <a:avLst/>
          </a:prstGeom>
          <a:gradFill>
            <a:gsLst>
              <a:gs pos="0">
                <a:srgbClr val="9B2068"/>
              </a:gs>
              <a:gs pos="100000">
                <a:srgbClr val="EB6258"/>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5789713"/>
      </p:ext>
    </p:extLst>
  </p:cSld>
  <p:clrMap bg1="lt1" tx1="dk1" bg2="dk2" tx2="lt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4">
          <p15:clr>
            <a:srgbClr val="F26B43"/>
          </p15:clr>
        </p15:guide>
        <p15:guide id="2" pos="7176">
          <p15:clr>
            <a:srgbClr val="F26B43"/>
          </p15:clr>
        </p15:guide>
        <p15:guide id="3" orient="horz" pos="3840">
          <p15:clr>
            <a:srgbClr val="F26B43"/>
          </p15:clr>
        </p15:guide>
        <p15:guide id="4" orient="horz" pos="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inancialallianceforwomen.org/business-case-too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hyperlink" Target="https://www.british-business-bank.co.uk/press-release/second-investing-in-women-code-annual-progress-report-published/" TargetMode="External"/><Relationship Id="rId5" Type="http://schemas.openxmlformats.org/officeDocument/2006/relationships/hyperlink" Target="https://www.gov.uk/government/publications/investing-in-women-code" TargetMode="External"/><Relationship Id="rId4" Type="http://schemas.openxmlformats.org/officeDocument/2006/relationships/hyperlink" Target="https://www.natwestgroup.com/news/2022/02/nwg-rose-review-reports-third-year-of-progres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publications/investing-in-women-code"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34.jpeg"/><Relationship Id="rId4" Type="http://schemas.openxmlformats.org/officeDocument/2006/relationships/hyperlink" Target="https://www.british-business-bank.co.uk/press-release/second-investing-in-women-code-annual-progress-report-publishe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publications/investing-in-women-code" TargetMode="External"/><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hyperlink" Target="https://www.british-business-bank.co.uk/press-release/second-investing-in-women-code-annual-progress-report-publishe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hyperlink" Target="https://we-fi.org/wp-content/uploads/2023/10/FSP-Commitment_vF.pdf" TargetMode="External"/><Relationship Id="rId13" Type="http://schemas.openxmlformats.org/officeDocument/2006/relationships/image" Target="../media/image35.png"/><Relationship Id="rId3" Type="http://schemas.openxmlformats.org/officeDocument/2006/relationships/hyperlink" Target="https://we-fi.org/wp-content/uploads/2024/02/WE-Finance-Code-Pitch-2-2-2024.pptx" TargetMode="External"/><Relationship Id="rId7" Type="http://schemas.openxmlformats.org/officeDocument/2006/relationships/hyperlink" Target="https://we-fi.org/wp-content/uploads/2023/10/Sample-Declaration-of-Intent-to-launch-a-National-Code_vF.pdf" TargetMode="External"/><Relationship Id="rId12" Type="http://schemas.openxmlformats.org/officeDocument/2006/relationships/hyperlink" Target="https://we-fi.org/wp-content/uploads/2024/04/Kick-off-Presentation_2024.pptx" TargetMode="External"/><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hyperlink" Target="https://we-fi.org/wp-content/uploads/2023/10/WE-Finance-Code-Briefing-Note-vF.pdf" TargetMode="External"/><Relationship Id="rId11" Type="http://schemas.openxmlformats.org/officeDocument/2006/relationships/hyperlink" Target="https://we-fi.org/wp-content/uploads/2023/10/WE-Finance-Code-Guidance-Note-for-IPs-vF.pdf" TargetMode="External"/><Relationship Id="rId5" Type="http://schemas.openxmlformats.org/officeDocument/2006/relationships/hyperlink" Target="https://www.we-fi.org/wp-content/uploads/2024/01/WE-Finance-Code-Media-Toolkit.pdf" TargetMode="External"/><Relationship Id="rId10" Type="http://schemas.openxmlformats.org/officeDocument/2006/relationships/hyperlink" Target="https://we-fi.org/wp-content/uploads/2024/02/WECode-CoC-Flier.pdf" TargetMode="External"/><Relationship Id="rId4" Type="http://schemas.openxmlformats.org/officeDocument/2006/relationships/hyperlink" Target="https://we-fi.org/wp-content/uploads/2023/10/WE-Finance-Code-brochure_Oct2023.pdf" TargetMode="External"/><Relationship Id="rId9" Type="http://schemas.openxmlformats.org/officeDocument/2006/relationships/hyperlink" Target="https://we-fi.org/wp-content/uploads/2023/10/Ecosystem-Commitment_vF.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p:nvPr/>
        </p:nvSpPr>
        <p:spPr>
          <a:xfrm>
            <a:off x="0" y="0"/>
            <a:ext cx="12192000" cy="6858000"/>
          </a:xfrm>
          <a:prstGeom prst="rect">
            <a:avLst/>
          </a:prstGeom>
          <a:solidFill>
            <a:srgbClr val="170E32"/>
          </a:solidFill>
          <a:ln w="25400" cap="flat" cmpd="sng">
            <a:solidFill>
              <a:srgbClr val="711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500"/>
              <a:buFont typeface="Arial"/>
              <a:buNone/>
              <a:tabLst/>
              <a:defRPr/>
            </a:pPr>
            <a:endParaRPr kumimoji="0" sz="1500" b="0" i="0" u="none" strike="noStrike" kern="0" cap="none" spc="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pic>
        <p:nvPicPr>
          <p:cNvPr id="226" name="Google Shape;226;p1" descr="Logo&#10;&#10;Description automatically generated"/>
          <p:cNvPicPr preferRelativeResize="0"/>
          <p:nvPr/>
        </p:nvPicPr>
        <p:blipFill rotWithShape="1">
          <a:blip r:embed="rId3">
            <a:alphaModFix/>
          </a:blip>
          <a:srcRect/>
          <a:stretch/>
        </p:blipFill>
        <p:spPr>
          <a:xfrm>
            <a:off x="3971398" y="968350"/>
            <a:ext cx="2124602" cy="787353"/>
          </a:xfrm>
          <a:prstGeom prst="rect">
            <a:avLst/>
          </a:prstGeom>
          <a:noFill/>
          <a:ln>
            <a:noFill/>
          </a:ln>
        </p:spPr>
      </p:pic>
      <p:sp>
        <p:nvSpPr>
          <p:cNvPr id="227" name="Google Shape;227;p1"/>
          <p:cNvSpPr txBox="1"/>
          <p:nvPr/>
        </p:nvSpPr>
        <p:spPr>
          <a:xfrm>
            <a:off x="1524000" y="2963619"/>
            <a:ext cx="9596099" cy="37086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FFFFFF"/>
              </a:buClr>
              <a:buSzPts val="3600"/>
              <a:buFont typeface="Arial Black"/>
              <a:buNone/>
              <a:tabLst/>
              <a:defRPr/>
            </a:pPr>
            <a:r>
              <a:rPr kumimoji="0" lang="en-US" sz="3600" b="1" i="0" u="none" strike="noStrike" kern="0" cap="none" spc="0" normalizeH="0" baseline="0" noProof="0">
                <a:ln>
                  <a:noFill/>
                </a:ln>
                <a:solidFill>
                  <a:srgbClr val="FFFFFF"/>
                </a:solidFill>
                <a:effectLst/>
                <a:uLnTx/>
                <a:uFillTx/>
                <a:latin typeface="Arial" panose="020B0604020202020204" pitchFamily="34" charset="0"/>
                <a:ea typeface="Arial Black"/>
                <a:cs typeface="Arial" panose="020B0604020202020204" pitchFamily="34" charset="0"/>
                <a:sym typeface="Arial Black"/>
              </a:rPr>
              <a:t>Women Entrepreneurs Finance Code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a:lnSpc>
                <a:spcPct val="125000"/>
              </a:lnSpc>
              <a:buClr>
                <a:srgbClr val="FFFFFF"/>
              </a:buClr>
              <a:buSzPts val="4000"/>
              <a:defRPr/>
            </a:pPr>
            <a:endParaRPr lang="en-US" sz="4000" b="1" kern="0">
              <a:solidFill>
                <a:srgbClr val="FFFFFF"/>
              </a:solidFill>
              <a:latin typeface="Arial"/>
              <a:ea typeface="Arial Black"/>
              <a:cs typeface="Arial"/>
              <a:sym typeface="Arial Black"/>
            </a:endParaRPr>
          </a:p>
          <a:p>
            <a:pPr>
              <a:lnSpc>
                <a:spcPct val="125000"/>
              </a:lnSpc>
              <a:buSzPts val="4000"/>
              <a:defRPr/>
            </a:pPr>
            <a:r>
              <a:rPr kumimoji="0" lang="en-US" sz="4000" b="1" i="0" u="none" strike="noStrike" kern="0" cap="none" spc="0" normalizeH="0" baseline="0" noProof="0">
                <a:ln>
                  <a:noFill/>
                </a:ln>
                <a:solidFill>
                  <a:srgbClr val="FFFFFF"/>
                </a:solidFill>
                <a:effectLst/>
                <a:uLnTx/>
                <a:uFillTx/>
                <a:latin typeface="Arial"/>
                <a:ea typeface="Arial Black"/>
                <a:cs typeface="Arial"/>
                <a:sym typeface="Arial Black"/>
              </a:rPr>
              <a:t>Workshop In A Box</a:t>
            </a:r>
            <a:r>
              <a:rPr lang="en-US" sz="4000" b="1" kern="0">
                <a:solidFill>
                  <a:srgbClr val="FFFFFF"/>
                </a:solidFill>
                <a:latin typeface="Arial"/>
                <a:ea typeface="Arial Black"/>
                <a:cs typeface="Arial"/>
                <a:sym typeface="Arial Black"/>
              </a:rPr>
              <a:t>: </a:t>
            </a:r>
            <a:r>
              <a:rPr lang="en-US" sz="4000" kern="0">
                <a:solidFill>
                  <a:srgbClr val="FFFFFF"/>
                </a:solidFill>
                <a:latin typeface="Arial"/>
                <a:ea typeface="Arial Black"/>
                <a:cs typeface="Arial"/>
                <a:sym typeface="Arial Black"/>
              </a:rPr>
              <a:t>Module 2</a:t>
            </a:r>
            <a:endParaRPr lang="en-US" sz="4000" kern="0">
              <a:solidFill>
                <a:srgbClr val="FFFFFF"/>
              </a:solidFill>
              <a:latin typeface="Arial"/>
              <a:ea typeface="Arial Black"/>
              <a:cs typeface="Arial"/>
            </a:endParaRPr>
          </a:p>
          <a:p>
            <a:pPr>
              <a:lnSpc>
                <a:spcPct val="125000"/>
              </a:lnSpc>
              <a:defRPr/>
            </a:pPr>
            <a:r>
              <a:rPr lang="en-US" sz="3600" b="1" kern="0">
                <a:solidFill>
                  <a:schemeClr val="bg1"/>
                </a:solidFill>
                <a:latin typeface="Arial"/>
                <a:cs typeface="Arial"/>
              </a:rPr>
              <a:t>The Strategic and Business Case for Women’s Markets</a:t>
            </a:r>
            <a:r>
              <a:rPr lang="en-US" sz="3600" b="1" kern="0">
                <a:solidFill>
                  <a:srgbClr val="FFFFFF"/>
                </a:solidFill>
                <a:latin typeface="Arial"/>
                <a:cs typeface="Arial"/>
              </a:rPr>
              <a:t> </a:t>
            </a:r>
            <a:endParaRPr lang="en-US">
              <a:latin typeface="Arial"/>
              <a:cs typeface="Arial"/>
            </a:endParaRPr>
          </a:p>
        </p:txBody>
      </p:sp>
      <p:pic>
        <p:nvPicPr>
          <p:cNvPr id="228" name="Google Shape;228;p1" descr="A logo with text on it&#10;&#10;Description automatically generated"/>
          <p:cNvPicPr preferRelativeResize="0"/>
          <p:nvPr/>
        </p:nvPicPr>
        <p:blipFill rotWithShape="1">
          <a:blip r:embed="rId4">
            <a:alphaModFix/>
          </a:blip>
          <a:srcRect/>
          <a:stretch/>
        </p:blipFill>
        <p:spPr>
          <a:xfrm>
            <a:off x="6845886" y="545337"/>
            <a:ext cx="1496790" cy="1565872"/>
          </a:xfrm>
          <a:prstGeom prst="rect">
            <a:avLst/>
          </a:prstGeom>
          <a:noFill/>
          <a:ln>
            <a:noFill/>
          </a:ln>
        </p:spPr>
      </p:pic>
      <p:pic>
        <p:nvPicPr>
          <p:cNvPr id="229" name="Google Shape;229;p1" descr="A black background with white text&#10;&#10;Description automatically generated"/>
          <p:cNvPicPr preferRelativeResize="0"/>
          <p:nvPr/>
        </p:nvPicPr>
        <p:blipFill rotWithShape="1">
          <a:blip r:embed="rId5">
            <a:alphaModFix/>
          </a:blip>
          <a:srcRect/>
          <a:stretch/>
        </p:blipFill>
        <p:spPr>
          <a:xfrm>
            <a:off x="925870" y="615704"/>
            <a:ext cx="2295642" cy="1631288"/>
          </a:xfrm>
          <a:prstGeom prst="rect">
            <a:avLst/>
          </a:prstGeom>
          <a:noFill/>
          <a:ln>
            <a:noFill/>
          </a:ln>
        </p:spPr>
      </p:pic>
      <p:sp>
        <p:nvSpPr>
          <p:cNvPr id="230" name="Google Shape;230;p1"/>
          <p:cNvSpPr txBox="1"/>
          <p:nvPr/>
        </p:nvSpPr>
        <p:spPr>
          <a:xfrm>
            <a:off x="5550758" y="6001470"/>
            <a:ext cx="6105292" cy="438541"/>
          </a:xfrm>
          <a:prstGeom prst="rect">
            <a:avLst/>
          </a:prstGeom>
          <a:noFill/>
          <a:ln>
            <a:noFill/>
          </a:ln>
        </p:spPr>
        <p:txBody>
          <a:bodyPr spcFirstLastPara="1" wrap="square" lIns="91425" tIns="45700" rIns="91425" bIns="45700" anchor="t" anchorCtr="0">
            <a:spAutoFit/>
          </a:bodyPr>
          <a:lstStyle/>
          <a:p>
            <a:pPr algn="r">
              <a:lnSpc>
                <a:spcPct val="125000"/>
              </a:lnSpc>
              <a:buClr>
                <a:srgbClr val="EC6359"/>
              </a:buClr>
              <a:buSzPts val="1800"/>
              <a:defRPr/>
            </a:pPr>
            <a:r>
              <a:rPr lang="en-US" kern="0">
                <a:solidFill>
                  <a:srgbClr val="EC6359"/>
                </a:solidFill>
                <a:latin typeface="Helvetica Neue"/>
                <a:ea typeface="Arial"/>
                <a:cs typeface="Arial"/>
                <a:sym typeface="Helvetica Neue"/>
              </a:rPr>
              <a:t>May 2025</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81"/>
        <p:cNvGrpSpPr/>
        <p:nvPr/>
      </p:nvGrpSpPr>
      <p:grpSpPr>
        <a:xfrm>
          <a:off x="0" y="0"/>
          <a:ext cx="0" cy="0"/>
          <a:chOff x="0" y="0"/>
          <a:chExt cx="0" cy="0"/>
        </a:xfrm>
      </p:grpSpPr>
      <p:sp>
        <p:nvSpPr>
          <p:cNvPr id="2382" name="Google Shape;2382;p42"/>
          <p:cNvSpPr txBox="1">
            <a:spLocks noGrp="1"/>
          </p:cNvSpPr>
          <p:nvPr>
            <p:ph type="body" idx="1"/>
          </p:nvPr>
        </p:nvSpPr>
        <p:spPr>
          <a:xfrm>
            <a:off x="4557010" y="2383436"/>
            <a:ext cx="7360170" cy="28931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4741"/>
              <a:buNone/>
            </a:pPr>
            <a:r>
              <a:rPr lang="en-US" sz="3600" b="1">
                <a:solidFill>
                  <a:schemeClr val="tx2"/>
                </a:solidFill>
                <a:ea typeface="Arial"/>
                <a:sym typeface="Arial"/>
              </a:rPr>
              <a:t>WOMEN AS CUSTOMERS &amp; 			     EMPLOYEES HAVE MANY POSITIVE CHARACTERISTICS.</a:t>
            </a:r>
          </a:p>
        </p:txBody>
      </p:sp>
      <p:sp>
        <p:nvSpPr>
          <p:cNvPr id="2388" name="Google Shape;2388;p42"/>
          <p:cNvSpPr txBox="1">
            <a:spLocks noGrp="1"/>
          </p:cNvSpPr>
          <p:nvPr>
            <p:ph type="sldNum" idx="4294967295"/>
          </p:nvPr>
        </p:nvSpPr>
        <p:spPr>
          <a:xfrm>
            <a:off x="533036" y="6356350"/>
            <a:ext cx="198438"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9pPr>
          </a:lstStyle>
          <a:p>
            <a:pPr marL="0" lvl="0" indent="0" algn="l" rtl="0">
              <a:lnSpc>
                <a:spcPct val="100000"/>
              </a:lnSpc>
              <a:spcBef>
                <a:spcPts val="0"/>
              </a:spcBef>
              <a:spcAft>
                <a:spcPts val="0"/>
              </a:spcAft>
              <a:buSzPts val="1000"/>
              <a:buNone/>
            </a:pPr>
            <a:fld id="{00000000-1234-1234-1234-123412341234}" type="slidenum">
              <a:rPr lang="en-US" sz="1000" smtClean="0">
                <a:solidFill>
                  <a:schemeClr val="bg1">
                    <a:lumMod val="50000"/>
                  </a:schemeClr>
                </a:solidFill>
                <a:latin typeface="Arial" panose="020B0604020202020204" pitchFamily="34" charset="0"/>
                <a:cs typeface="Arial" panose="020B0604020202020204" pitchFamily="34" charset="0"/>
              </a:rPr>
              <a:pPr marL="0" lvl="0" indent="0" algn="l" rtl="0">
                <a:lnSpc>
                  <a:spcPct val="100000"/>
                </a:lnSpc>
                <a:spcBef>
                  <a:spcPts val="0"/>
                </a:spcBef>
                <a:spcAft>
                  <a:spcPts val="0"/>
                </a:spcAft>
                <a:buSzPts val="1000"/>
                <a:buNone/>
              </a:pPr>
              <a:t>10</a:t>
            </a:fld>
            <a:endParaRPr sz="1000">
              <a:solidFill>
                <a:schemeClr val="bg1">
                  <a:lumMod val="50000"/>
                </a:schemeClr>
              </a:solidFill>
              <a:latin typeface="Arial" panose="020B0604020202020204" pitchFamily="34" charset="0"/>
              <a:cs typeface="Arial" panose="020B0604020202020204" pitchFamily="34" charset="0"/>
            </a:endParaRPr>
          </a:p>
        </p:txBody>
      </p:sp>
      <p:sp>
        <p:nvSpPr>
          <p:cNvPr id="2386" name="Google Shape;2386;p42"/>
          <p:cNvSpPr/>
          <p:nvPr/>
        </p:nvSpPr>
        <p:spPr>
          <a:xfrm>
            <a:off x="10266489" y="571500"/>
            <a:ext cx="1650691" cy="1511559"/>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sp>
        <p:nvSpPr>
          <p:cNvPr id="2" name="Footer Placeholder 2">
            <a:extLst>
              <a:ext uri="{FF2B5EF4-FFF2-40B4-BE49-F238E27FC236}">
                <a16:creationId xmlns:a16="http://schemas.microsoft.com/office/drawing/2014/main" id="{8574A1E6-5AE0-7F9E-F71B-1A324215C72B}"/>
              </a:ext>
            </a:extLst>
          </p:cNvPr>
          <p:cNvSpPr txBox="1">
            <a:spLocks/>
          </p:cNvSpPr>
          <p:nvPr/>
        </p:nvSpPr>
        <p:spPr>
          <a:xfrm>
            <a:off x="679715" y="6408110"/>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a:cs typeface="Arial"/>
              </a:rPr>
              <a:t>Workshop in a Box I  Prepared for We-fi by the Financial Alliance for Women </a:t>
            </a:r>
          </a:p>
        </p:txBody>
      </p:sp>
    </p:spTree>
    <p:extLst>
      <p:ext uri="{BB962C8B-B14F-4D97-AF65-F5344CB8AC3E}">
        <p14:creationId xmlns:p14="http://schemas.microsoft.com/office/powerpoint/2010/main" val="283917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3"/>
        <p:cNvGrpSpPr/>
        <p:nvPr/>
      </p:nvGrpSpPr>
      <p:grpSpPr>
        <a:xfrm>
          <a:off x="0" y="0"/>
          <a:ext cx="0" cy="0"/>
          <a:chOff x="0" y="0"/>
          <a:chExt cx="0" cy="0"/>
        </a:xfrm>
      </p:grpSpPr>
      <p:sp>
        <p:nvSpPr>
          <p:cNvPr id="2465" name="Google Shape;2465;p48"/>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11</a:t>
            </a:fld>
            <a:endParaRPr>
              <a:latin typeface="Arial" panose="020B0604020202020204" pitchFamily="34" charset="0"/>
              <a:cs typeface="Arial" panose="020B0604020202020204" pitchFamily="34" charset="0"/>
            </a:endParaRPr>
          </a:p>
        </p:txBody>
      </p:sp>
      <p:sp>
        <p:nvSpPr>
          <p:cNvPr id="2445" name="Google Shape;2445;p48"/>
          <p:cNvSpPr/>
          <p:nvPr/>
        </p:nvSpPr>
        <p:spPr>
          <a:xfrm>
            <a:off x="660441" y="2028349"/>
            <a:ext cx="1486304" cy="666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493A"/>
              </a:buClr>
              <a:buSzPts val="1867"/>
              <a:buFont typeface="Arial"/>
              <a:buNone/>
            </a:pPr>
            <a:r>
              <a:rPr lang="en-US" sz="1867" b="0" i="0" u="none" strike="noStrike" cap="none">
                <a:solidFill>
                  <a:schemeClr val="tx2"/>
                </a:solidFill>
                <a:latin typeface="Arial" panose="020B0604020202020204" pitchFamily="34" charset="0"/>
                <a:ea typeface="Arial"/>
                <a:cs typeface="Arial" panose="020B0604020202020204" pitchFamily="34" charset="0"/>
                <a:sym typeface="Arial"/>
              </a:rPr>
              <a:t>WOMEN ARE</a:t>
            </a:r>
            <a:endParaRPr>
              <a:solidFill>
                <a:schemeClr val="tx2"/>
              </a:solidFill>
              <a:latin typeface="Arial" panose="020B0604020202020204" pitchFamily="34" charset="0"/>
              <a:cs typeface="Arial" panose="020B0604020202020204" pitchFamily="34" charset="0"/>
            </a:endParaRPr>
          </a:p>
        </p:txBody>
      </p:sp>
      <p:sp>
        <p:nvSpPr>
          <p:cNvPr id="2446" name="Google Shape;2446;p48"/>
          <p:cNvSpPr/>
          <p:nvPr/>
        </p:nvSpPr>
        <p:spPr>
          <a:xfrm>
            <a:off x="2480733" y="2008481"/>
            <a:ext cx="2055033"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03243"/>
              </a:buClr>
              <a:buSzPts val="2667"/>
              <a:buFont typeface="Arial"/>
              <a:buNone/>
            </a:pP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SMART SAVERS</a:t>
            </a:r>
            <a:endParaRPr sz="1600">
              <a:solidFill>
                <a:schemeClr val="tx2"/>
              </a:solidFill>
              <a:latin typeface="Arial" panose="020B0604020202020204" pitchFamily="34" charset="0"/>
              <a:cs typeface="Arial" panose="020B0604020202020204" pitchFamily="34" charset="0"/>
            </a:endParaRPr>
          </a:p>
        </p:txBody>
      </p:sp>
      <p:sp>
        <p:nvSpPr>
          <p:cNvPr id="2447" name="Google Shape;2447;p48"/>
          <p:cNvSpPr/>
          <p:nvPr/>
        </p:nvSpPr>
        <p:spPr>
          <a:xfrm>
            <a:off x="4433490" y="2008480"/>
            <a:ext cx="235520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3D786"/>
              </a:buClr>
              <a:buSzPts val="2667"/>
              <a:buFont typeface="Arial"/>
              <a:buNone/>
            </a:pP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GREAT</a:t>
            </a:r>
            <a:b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b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BORROWERS</a:t>
            </a:r>
            <a:endParaRPr sz="1600">
              <a:solidFill>
                <a:schemeClr val="tx2"/>
              </a:solidFill>
              <a:latin typeface="Arial" panose="020B0604020202020204" pitchFamily="34" charset="0"/>
              <a:cs typeface="Arial" panose="020B0604020202020204" pitchFamily="34" charset="0"/>
            </a:endParaRPr>
          </a:p>
        </p:txBody>
      </p:sp>
      <p:sp>
        <p:nvSpPr>
          <p:cNvPr id="2448" name="Google Shape;2448;p48"/>
          <p:cNvSpPr/>
          <p:nvPr/>
        </p:nvSpPr>
        <p:spPr>
          <a:xfrm>
            <a:off x="7054645" y="2008480"/>
            <a:ext cx="2225639"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3B3FE"/>
              </a:buClr>
              <a:buSzPts val="2667"/>
              <a:buFont typeface="Arial"/>
              <a:buNone/>
            </a:pP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STRONG</a:t>
            </a:r>
            <a:b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b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ADVOCATES</a:t>
            </a:r>
            <a:endParaRPr sz="1600">
              <a:solidFill>
                <a:schemeClr val="tx2"/>
              </a:solidFill>
              <a:latin typeface="Arial" panose="020B0604020202020204" pitchFamily="34" charset="0"/>
              <a:cs typeface="Arial" panose="020B0604020202020204" pitchFamily="34" charset="0"/>
            </a:endParaRPr>
          </a:p>
        </p:txBody>
      </p:sp>
      <p:sp>
        <p:nvSpPr>
          <p:cNvPr id="2449" name="Google Shape;2449;p48"/>
          <p:cNvSpPr/>
          <p:nvPr/>
        </p:nvSpPr>
        <p:spPr>
          <a:xfrm>
            <a:off x="9450569" y="2008480"/>
            <a:ext cx="2359544"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B7299"/>
              </a:buClr>
              <a:buSzPts val="2667"/>
              <a:buFont typeface="Arial"/>
              <a:buNone/>
            </a:pP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LOYAL</a:t>
            </a:r>
            <a:b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b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CUSTOMERS</a:t>
            </a:r>
            <a:endParaRPr sz="1600">
              <a:solidFill>
                <a:schemeClr val="tx2"/>
              </a:solidFill>
              <a:latin typeface="Arial" panose="020B0604020202020204" pitchFamily="34" charset="0"/>
              <a:cs typeface="Arial" panose="020B0604020202020204" pitchFamily="34" charset="0"/>
            </a:endParaRPr>
          </a:p>
        </p:txBody>
      </p:sp>
      <p:sp>
        <p:nvSpPr>
          <p:cNvPr id="2450" name="Google Shape;2450;p48"/>
          <p:cNvSpPr/>
          <p:nvPr/>
        </p:nvSpPr>
        <p:spPr>
          <a:xfrm>
            <a:off x="2480731" y="4118444"/>
            <a:ext cx="1560042"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493A"/>
              </a:buClr>
              <a:buSzPts val="1867"/>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They are 16%</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more likely</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than men to</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save for future</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expenses</a:t>
            </a:r>
            <a:endParaRPr sz="1400">
              <a:solidFill>
                <a:schemeClr val="tx2"/>
              </a:solidFill>
              <a:latin typeface="Arial" panose="020B0604020202020204" pitchFamily="34" charset="0"/>
              <a:cs typeface="Arial" panose="020B0604020202020204" pitchFamily="34" charset="0"/>
            </a:endParaRPr>
          </a:p>
        </p:txBody>
      </p:sp>
      <p:sp>
        <p:nvSpPr>
          <p:cNvPr id="2451" name="Google Shape;2451;p48"/>
          <p:cNvSpPr/>
          <p:nvPr/>
        </p:nvSpPr>
        <p:spPr>
          <a:xfrm>
            <a:off x="4433489" y="4118442"/>
            <a:ext cx="1921309"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493A"/>
              </a:buClr>
              <a:buSzPts val="1867"/>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They are more</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likely to pay back loans and have lower NPLs</a:t>
            </a:r>
            <a:endParaRPr sz="1400">
              <a:solidFill>
                <a:schemeClr val="tx2"/>
              </a:solidFill>
              <a:latin typeface="Arial" panose="020B0604020202020204" pitchFamily="34" charset="0"/>
              <a:cs typeface="Arial" panose="020B0604020202020204" pitchFamily="34" charset="0"/>
            </a:endParaRPr>
          </a:p>
        </p:txBody>
      </p:sp>
      <p:sp>
        <p:nvSpPr>
          <p:cNvPr id="2452" name="Google Shape;2452;p48"/>
          <p:cNvSpPr/>
          <p:nvPr/>
        </p:nvSpPr>
        <p:spPr>
          <a:xfrm>
            <a:off x="7054643" y="4118443"/>
            <a:ext cx="162256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493A"/>
              </a:buClr>
              <a:buSzPts val="1867"/>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When satisfied</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with a banking</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experience, a</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woman will tell</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9 other people</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about the bank</a:t>
            </a:r>
            <a:endParaRPr sz="1400">
              <a:solidFill>
                <a:schemeClr val="tx2"/>
              </a:solidFill>
              <a:latin typeface="Arial" panose="020B0604020202020204" pitchFamily="34" charset="0"/>
              <a:cs typeface="Arial" panose="020B0604020202020204" pitchFamily="34" charset="0"/>
            </a:endParaRPr>
          </a:p>
        </p:txBody>
      </p:sp>
      <p:sp>
        <p:nvSpPr>
          <p:cNvPr id="2453" name="Google Shape;2453;p48"/>
          <p:cNvSpPr/>
          <p:nvPr/>
        </p:nvSpPr>
        <p:spPr>
          <a:xfrm>
            <a:off x="9450569" y="4118443"/>
            <a:ext cx="1806905"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493A"/>
              </a:buClr>
              <a:buSzPts val="1867"/>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They buy,</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at least, as many</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products as men,</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although they</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tend to be</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underbanked</a:t>
            </a:r>
            <a:endParaRPr sz="1400">
              <a:solidFill>
                <a:schemeClr val="tx2"/>
              </a:solidFill>
              <a:latin typeface="Arial" panose="020B0604020202020204" pitchFamily="34" charset="0"/>
              <a:cs typeface="Arial" panose="020B0604020202020204" pitchFamily="34" charset="0"/>
            </a:endParaRPr>
          </a:p>
        </p:txBody>
      </p:sp>
      <p:pic>
        <p:nvPicPr>
          <p:cNvPr id="2454" name="Google Shape;2454;p48"/>
          <p:cNvPicPr preferRelativeResize="0"/>
          <p:nvPr/>
        </p:nvPicPr>
        <p:blipFill rotWithShape="1">
          <a:blip r:embed="rId3">
            <a:alphaModFix/>
          </a:blip>
          <a:srcRect/>
          <a:stretch/>
        </p:blipFill>
        <p:spPr>
          <a:xfrm>
            <a:off x="2617523" y="3023885"/>
            <a:ext cx="1034460" cy="688967"/>
          </a:xfrm>
          <a:prstGeom prst="rect">
            <a:avLst/>
          </a:prstGeom>
          <a:noFill/>
          <a:ln>
            <a:noFill/>
          </a:ln>
        </p:spPr>
      </p:pic>
      <p:pic>
        <p:nvPicPr>
          <p:cNvPr id="2455" name="Google Shape;2455;p48"/>
          <p:cNvPicPr preferRelativeResize="0"/>
          <p:nvPr/>
        </p:nvPicPr>
        <p:blipFill rotWithShape="1">
          <a:blip r:embed="rId4">
            <a:alphaModFix/>
            <a:duotone>
              <a:prstClr val="black"/>
              <a:schemeClr val="tx2">
                <a:tint val="45000"/>
                <a:satMod val="400000"/>
              </a:schemeClr>
            </a:duotone>
          </a:blip>
          <a:srcRect/>
          <a:stretch/>
        </p:blipFill>
        <p:spPr>
          <a:xfrm>
            <a:off x="9703817" y="3052992"/>
            <a:ext cx="659859" cy="659859"/>
          </a:xfrm>
          <a:prstGeom prst="rect">
            <a:avLst/>
          </a:prstGeom>
          <a:noFill/>
          <a:ln>
            <a:noFill/>
          </a:ln>
        </p:spPr>
      </p:pic>
      <p:sp>
        <p:nvSpPr>
          <p:cNvPr id="2457" name="Google Shape;2457;p48"/>
          <p:cNvSpPr txBox="1"/>
          <p:nvPr/>
        </p:nvSpPr>
        <p:spPr>
          <a:xfrm>
            <a:off x="538039" y="1346858"/>
            <a:ext cx="7809843" cy="386431"/>
          </a:xfrm>
          <a:prstGeom prst="rect">
            <a:avLst/>
          </a:prstGeom>
          <a:noFill/>
          <a:ln>
            <a:noFill/>
          </a:ln>
        </p:spPr>
        <p:txBody>
          <a:bodyPr spcFirstLastPara="1" wrap="square" lIns="0" tIns="16925" rIns="0" bIns="0" anchor="t" anchorCtr="0">
            <a:spAutoFit/>
          </a:bodyPr>
          <a:lstStyle/>
          <a:p>
            <a:pPr marL="0" marR="0" lvl="0" indent="0" algn="l" rtl="0">
              <a:lnSpc>
                <a:spcPct val="100000"/>
              </a:lnSpc>
              <a:spcBef>
                <a:spcPts val="0"/>
              </a:spcBef>
              <a:spcAft>
                <a:spcPts val="0"/>
              </a:spcAft>
              <a:buClr>
                <a:srgbClr val="43D786"/>
              </a:buClr>
              <a:buSzPts val="2400"/>
              <a:buFont typeface="Arial"/>
              <a:buNone/>
            </a:pP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BUSINESS CASE FOR FEMALE CUSTOMERS</a:t>
            </a:r>
            <a:endParaRPr>
              <a:solidFill>
                <a:schemeClr val="tx2"/>
              </a:solidFill>
              <a:latin typeface="Arial" panose="020B0604020202020204" pitchFamily="34" charset="0"/>
              <a:cs typeface="Arial" panose="020B0604020202020204" pitchFamily="34" charset="0"/>
            </a:endParaRPr>
          </a:p>
        </p:txBody>
      </p:sp>
      <p:cxnSp>
        <p:nvCxnSpPr>
          <p:cNvPr id="2459" name="Google Shape;2459;p48"/>
          <p:cNvCxnSpPr/>
          <p:nvPr/>
        </p:nvCxnSpPr>
        <p:spPr>
          <a:xfrm>
            <a:off x="6849792" y="2028349"/>
            <a:ext cx="0" cy="3558259"/>
          </a:xfrm>
          <a:prstGeom prst="straightConnector1">
            <a:avLst/>
          </a:prstGeom>
          <a:noFill/>
          <a:ln w="9525" cap="flat" cmpd="sng">
            <a:solidFill>
              <a:schemeClr val="accent1"/>
            </a:solidFill>
            <a:prstDash val="solid"/>
            <a:miter lim="800000"/>
            <a:headEnd type="none" w="sm" len="sm"/>
            <a:tailEnd type="none" w="sm" len="sm"/>
          </a:ln>
        </p:spPr>
      </p:cxnSp>
      <p:cxnSp>
        <p:nvCxnSpPr>
          <p:cNvPr id="2460" name="Google Shape;2460;p48"/>
          <p:cNvCxnSpPr/>
          <p:nvPr/>
        </p:nvCxnSpPr>
        <p:spPr>
          <a:xfrm>
            <a:off x="4302833" y="2028349"/>
            <a:ext cx="0" cy="3558259"/>
          </a:xfrm>
          <a:prstGeom prst="straightConnector1">
            <a:avLst/>
          </a:prstGeom>
          <a:noFill/>
          <a:ln w="9525" cap="flat" cmpd="sng">
            <a:solidFill>
              <a:schemeClr val="accent1"/>
            </a:solidFill>
            <a:prstDash val="solid"/>
            <a:miter lim="800000"/>
            <a:headEnd type="none" w="sm" len="sm"/>
            <a:tailEnd type="none" w="sm" len="sm"/>
          </a:ln>
        </p:spPr>
      </p:cxnSp>
      <p:cxnSp>
        <p:nvCxnSpPr>
          <p:cNvPr id="2461" name="Google Shape;2461;p48"/>
          <p:cNvCxnSpPr/>
          <p:nvPr/>
        </p:nvCxnSpPr>
        <p:spPr>
          <a:xfrm>
            <a:off x="9329947" y="2028349"/>
            <a:ext cx="0" cy="3558259"/>
          </a:xfrm>
          <a:prstGeom prst="straightConnector1">
            <a:avLst/>
          </a:prstGeom>
          <a:noFill/>
          <a:ln w="9525" cap="flat" cmpd="sng">
            <a:solidFill>
              <a:schemeClr val="accent1"/>
            </a:solidFill>
            <a:prstDash val="solid"/>
            <a:miter lim="800000"/>
            <a:headEnd type="none" w="sm" len="sm"/>
            <a:tailEnd type="none" w="sm" len="sm"/>
          </a:ln>
        </p:spPr>
      </p:cxnSp>
      <p:pic>
        <p:nvPicPr>
          <p:cNvPr id="2462" name="Google Shape;2462;p48"/>
          <p:cNvPicPr preferRelativeResize="0"/>
          <p:nvPr/>
        </p:nvPicPr>
        <p:blipFill rotWithShape="1">
          <a:blip r:embed="rId5">
            <a:alphaModFix/>
            <a:duotone>
              <a:prstClr val="black"/>
              <a:schemeClr val="tx2">
                <a:tint val="45000"/>
                <a:satMod val="400000"/>
              </a:schemeClr>
            </a:duotone>
          </a:blip>
          <a:srcRect/>
          <a:stretch/>
        </p:blipFill>
        <p:spPr>
          <a:xfrm>
            <a:off x="4620846" y="2921679"/>
            <a:ext cx="983869" cy="855538"/>
          </a:xfrm>
          <a:prstGeom prst="rect">
            <a:avLst/>
          </a:prstGeom>
          <a:noFill/>
          <a:ln>
            <a:noFill/>
          </a:ln>
        </p:spPr>
      </p:pic>
      <p:pic>
        <p:nvPicPr>
          <p:cNvPr id="2463" name="Google Shape;2463;p48"/>
          <p:cNvPicPr preferRelativeResize="0"/>
          <p:nvPr/>
        </p:nvPicPr>
        <p:blipFill rotWithShape="1">
          <a:blip r:embed="rId6">
            <a:alphaModFix/>
            <a:grayscl/>
          </a:blip>
          <a:srcRect/>
          <a:stretch/>
        </p:blipFill>
        <p:spPr>
          <a:xfrm>
            <a:off x="731474" y="2612799"/>
            <a:ext cx="1290205" cy="2801588"/>
          </a:xfrm>
          <a:prstGeom prst="rect">
            <a:avLst/>
          </a:prstGeom>
          <a:noFill/>
          <a:ln>
            <a:noFill/>
          </a:ln>
        </p:spPr>
      </p:pic>
      <p:pic>
        <p:nvPicPr>
          <p:cNvPr id="2464" name="Google Shape;2464;p48"/>
          <p:cNvPicPr preferRelativeResize="0"/>
          <p:nvPr/>
        </p:nvPicPr>
        <p:blipFill rotWithShape="1">
          <a:blip r:embed="rId7">
            <a:alphaModFix/>
            <a:duotone>
              <a:prstClr val="black"/>
              <a:schemeClr val="tx2">
                <a:tint val="45000"/>
                <a:satMod val="400000"/>
              </a:schemeClr>
            </a:duotone>
          </a:blip>
          <a:srcRect/>
          <a:stretch/>
        </p:blipFill>
        <p:spPr>
          <a:xfrm>
            <a:off x="7110986" y="2959444"/>
            <a:ext cx="1040681" cy="819651"/>
          </a:xfrm>
          <a:prstGeom prst="rect">
            <a:avLst/>
          </a:prstGeom>
          <a:noFill/>
          <a:ln>
            <a:noFill/>
          </a:ln>
        </p:spPr>
      </p:pic>
      <p:sp>
        <p:nvSpPr>
          <p:cNvPr id="2" name="Google Shape;473;p18">
            <a:extLst>
              <a:ext uri="{FF2B5EF4-FFF2-40B4-BE49-F238E27FC236}">
                <a16:creationId xmlns:a16="http://schemas.microsoft.com/office/drawing/2014/main" id="{D766B858-61B4-2605-6F59-CC5C0C59832D}"/>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CF2CB28D-8DE0-636A-37E9-60D7E9DE4A3F}"/>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D59073C9-5A63-283A-9EDE-8E42925AB438}"/>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95A57B27-E600-BB40-C6A0-33F45BD10732}"/>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Footer Placeholder 2">
            <a:extLst>
              <a:ext uri="{FF2B5EF4-FFF2-40B4-BE49-F238E27FC236}">
                <a16:creationId xmlns:a16="http://schemas.microsoft.com/office/drawing/2014/main" id="{A53887AD-43C0-E4AF-6507-1E473A52232B}"/>
              </a:ext>
            </a:extLst>
          </p:cNvPr>
          <p:cNvSpPr>
            <a:spLocks noGrp="1"/>
          </p:cNvSpPr>
          <p:nvPr>
            <p:ph type="ftr" idx="11"/>
          </p:nvPr>
        </p:nvSpPr>
        <p:spPr>
          <a:xfrm>
            <a:off x="731474" y="6356351"/>
            <a:ext cx="5219751" cy="365125"/>
          </a:xfrm>
        </p:spPr>
        <p:txBody>
          <a:bodyPr/>
          <a:lstStyle/>
          <a:p>
            <a:r>
              <a:rPr lang="en-GB" sz="1050" dirty="0">
                <a:latin typeface="Arial"/>
                <a:cs typeface="Arial"/>
              </a:rPr>
              <a:t>Workshop in a Box I  Prepared for WE-FI by the Financial Alliance for Women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81"/>
        <p:cNvGrpSpPr/>
        <p:nvPr/>
      </p:nvGrpSpPr>
      <p:grpSpPr>
        <a:xfrm>
          <a:off x="0" y="0"/>
          <a:ext cx="0" cy="0"/>
          <a:chOff x="0" y="0"/>
          <a:chExt cx="0" cy="0"/>
        </a:xfrm>
      </p:grpSpPr>
      <p:sp>
        <p:nvSpPr>
          <p:cNvPr id="2382" name="Google Shape;2382;p42"/>
          <p:cNvSpPr txBox="1">
            <a:spLocks noGrp="1"/>
          </p:cNvSpPr>
          <p:nvPr>
            <p:ph type="body" idx="1"/>
          </p:nvPr>
        </p:nvSpPr>
        <p:spPr>
          <a:xfrm>
            <a:off x="3258562" y="2877212"/>
            <a:ext cx="7360170" cy="289310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A493A"/>
              </a:buClr>
              <a:buSzPts val="3600"/>
              <a:buFont typeface="Arial"/>
              <a:buNone/>
            </a:pPr>
            <a:r>
              <a:rPr lang="en-US" sz="3600" b="1" i="0" u="none" strike="noStrike" cap="none">
                <a:solidFill>
                  <a:schemeClr val="tx2"/>
                </a:solidFill>
                <a:latin typeface="Arial"/>
                <a:ea typeface="Arial"/>
                <a:cs typeface="Arial"/>
                <a:sym typeface="Arial"/>
              </a:rPr>
              <a:t>SO WHY AREN’T MORE FSPs TAPPING INTO </a:t>
            </a:r>
            <a:endParaRPr lang="en-US" sz="1200">
              <a:solidFill>
                <a:schemeClr val="tx2"/>
              </a:solidFill>
              <a:latin typeface="Arial"/>
              <a:cs typeface="Arial"/>
            </a:endParaRPr>
          </a:p>
          <a:p>
            <a:pPr marL="0" marR="0" lvl="0" indent="0" algn="l" rtl="0">
              <a:lnSpc>
                <a:spcPct val="100000"/>
              </a:lnSpc>
              <a:spcBef>
                <a:spcPts val="0"/>
              </a:spcBef>
              <a:spcAft>
                <a:spcPts val="0"/>
              </a:spcAft>
              <a:buClr>
                <a:srgbClr val="2A493A"/>
              </a:buClr>
              <a:buSzPts val="3600"/>
              <a:buFont typeface="Arial"/>
              <a:buNone/>
            </a:pPr>
            <a:r>
              <a:rPr lang="en-US" sz="3600" b="1" i="0" u="none" strike="noStrike" cap="none">
                <a:solidFill>
                  <a:schemeClr val="tx2"/>
                </a:solidFill>
                <a:latin typeface="Arial"/>
                <a:ea typeface="Arial"/>
                <a:cs typeface="Arial"/>
                <a:sym typeface="Arial"/>
              </a:rPr>
              <a:t>THE FEMALE ECONOMY?</a:t>
            </a:r>
            <a:endParaRPr lang="en-US" sz="1200">
              <a:solidFill>
                <a:schemeClr val="tx2"/>
              </a:solidFill>
              <a:latin typeface="Arial"/>
              <a:cs typeface="Arial"/>
            </a:endParaRPr>
          </a:p>
        </p:txBody>
      </p:sp>
      <p:sp>
        <p:nvSpPr>
          <p:cNvPr id="2388" name="Google Shape;2388;p42"/>
          <p:cNvSpPr txBox="1">
            <a:spLocks noGrp="1"/>
          </p:cNvSpPr>
          <p:nvPr>
            <p:ph type="sldNum" idx="4294967295"/>
          </p:nvPr>
        </p:nvSpPr>
        <p:spPr>
          <a:xfrm>
            <a:off x="145140" y="6356350"/>
            <a:ext cx="198438"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9pPr>
          </a:lstStyle>
          <a:p>
            <a:pPr marL="0" lvl="0" indent="0" algn="l" rtl="0">
              <a:lnSpc>
                <a:spcPct val="100000"/>
              </a:lnSpc>
              <a:spcBef>
                <a:spcPts val="0"/>
              </a:spcBef>
              <a:spcAft>
                <a:spcPts val="0"/>
              </a:spcAft>
              <a:buSzPts val="1000"/>
              <a:buNone/>
            </a:pPr>
            <a:fld id="{00000000-1234-1234-1234-123412341234}" type="slidenum">
              <a:rPr lang="en-US" smtClean="0">
                <a:latin typeface="Arial" panose="020B0604020202020204" pitchFamily="34" charset="0"/>
                <a:cs typeface="Arial" panose="020B0604020202020204" pitchFamily="34" charset="0"/>
              </a:rPr>
              <a:pPr marL="0" lvl="0" indent="0" algn="l" rtl="0">
                <a:lnSpc>
                  <a:spcPct val="100000"/>
                </a:lnSpc>
                <a:spcBef>
                  <a:spcPts val="0"/>
                </a:spcBef>
                <a:spcAft>
                  <a:spcPts val="0"/>
                </a:spcAft>
                <a:buSzPts val="1000"/>
                <a:buNone/>
              </a:pPr>
              <a:t>12</a:t>
            </a:fld>
            <a:endParaRPr>
              <a:latin typeface="Arial" panose="020B0604020202020204" pitchFamily="34" charset="0"/>
              <a:cs typeface="Arial" panose="020B0604020202020204" pitchFamily="34" charset="0"/>
            </a:endParaRPr>
          </a:p>
        </p:txBody>
      </p:sp>
      <p:sp>
        <p:nvSpPr>
          <p:cNvPr id="2386" name="Google Shape;2386;p42"/>
          <p:cNvSpPr/>
          <p:nvPr/>
        </p:nvSpPr>
        <p:spPr>
          <a:xfrm>
            <a:off x="10266489" y="571500"/>
            <a:ext cx="1650691" cy="1511559"/>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sp>
        <p:nvSpPr>
          <p:cNvPr id="2" name="Footer Placeholder 2">
            <a:extLst>
              <a:ext uri="{FF2B5EF4-FFF2-40B4-BE49-F238E27FC236}">
                <a16:creationId xmlns:a16="http://schemas.microsoft.com/office/drawing/2014/main" id="{E0247F25-CFE3-CAEF-6F79-0A20CFCA8A0D}"/>
              </a:ext>
            </a:extLst>
          </p:cNvPr>
          <p:cNvSpPr txBox="1">
            <a:spLocks/>
          </p:cNvSpPr>
          <p:nvPr/>
        </p:nvSpPr>
        <p:spPr>
          <a:xfrm>
            <a:off x="351911" y="6425363"/>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lumMod val="50000"/>
                  </a:schemeClr>
                </a:solidFill>
                <a:latin typeface="Arial"/>
                <a:cs typeface="Arial"/>
              </a:rPr>
              <a:t>Workshop in a Box I  Prepared for We-fi by the Financial Alliance for Women </a:t>
            </a:r>
          </a:p>
        </p:txBody>
      </p:sp>
    </p:spTree>
    <p:extLst>
      <p:ext uri="{BB962C8B-B14F-4D97-AF65-F5344CB8AC3E}">
        <p14:creationId xmlns:p14="http://schemas.microsoft.com/office/powerpoint/2010/main" val="117245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2510" name="Google Shape;2510;p5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13</a:t>
            </a:fld>
            <a:endParaRPr>
              <a:latin typeface="Arial" panose="020B0604020202020204" pitchFamily="34" charset="0"/>
              <a:cs typeface="Arial" panose="020B0604020202020204" pitchFamily="34" charset="0"/>
            </a:endParaRPr>
          </a:p>
        </p:txBody>
      </p:sp>
      <p:sp>
        <p:nvSpPr>
          <p:cNvPr id="2483" name="Google Shape;2483;p50"/>
          <p:cNvSpPr txBox="1"/>
          <p:nvPr/>
        </p:nvSpPr>
        <p:spPr>
          <a:xfrm>
            <a:off x="1096338" y="2388015"/>
            <a:ext cx="1827623" cy="587779"/>
          </a:xfrm>
          <a:prstGeom prst="rect">
            <a:avLst/>
          </a:prstGeom>
          <a:noFill/>
          <a:ln>
            <a:noFill/>
          </a:ln>
        </p:spPr>
        <p:txBody>
          <a:bodyPr spcFirstLastPara="1" wrap="square" lIns="0" tIns="0" rIns="0" bIns="0" anchor="t" anchorCtr="0">
            <a:noAutofit/>
          </a:bodyPr>
          <a:lstStyle/>
          <a:p>
            <a:pPr marL="16933" marR="6773" lvl="0" indent="0" algn="l" rtl="0">
              <a:lnSpc>
                <a:spcPct val="100000"/>
              </a:lnSpc>
              <a:spcBef>
                <a:spcPts val="0"/>
              </a:spcBef>
              <a:spcAft>
                <a:spcPts val="0"/>
              </a:spcAft>
              <a:buClr>
                <a:srgbClr val="2A493A"/>
              </a:buClr>
              <a:buSzPts val="1867"/>
              <a:buFont typeface="Arial"/>
              <a:buNone/>
            </a:pPr>
            <a:r>
              <a:rPr lang="en-US" sz="1867" b="0" i="0" u="none" strike="noStrike" cap="none">
                <a:solidFill>
                  <a:schemeClr val="tx2"/>
                </a:solidFill>
                <a:latin typeface="Arial" panose="020B0604020202020204" pitchFamily="34" charset="0"/>
                <a:ea typeface="Arial"/>
                <a:cs typeface="Arial" panose="020B0604020202020204" pitchFamily="34" charset="0"/>
                <a:sym typeface="Arial"/>
              </a:rPr>
              <a:t>Men and women are the same</a:t>
            </a:r>
            <a:endParaRPr sz="1867"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484" name="Google Shape;2484;p50"/>
          <p:cNvSpPr txBox="1"/>
          <p:nvPr/>
        </p:nvSpPr>
        <p:spPr>
          <a:xfrm>
            <a:off x="1096338" y="3545311"/>
            <a:ext cx="1418497" cy="4417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133"/>
              <a:buFont typeface="Arial"/>
              <a:buNone/>
            </a:pPr>
            <a:r>
              <a:rPr lang="en-US" sz="2133" b="1" i="0" u="none" strike="noStrike" cap="none">
                <a:solidFill>
                  <a:schemeClr val="tx2"/>
                </a:solidFill>
                <a:latin typeface="Arial" panose="020B0604020202020204" pitchFamily="34" charset="0"/>
                <a:ea typeface="Arial"/>
                <a:cs typeface="Arial" panose="020B0604020202020204" pitchFamily="34" charset="0"/>
                <a:sym typeface="Arial"/>
              </a:rPr>
              <a:t>REALITY</a:t>
            </a:r>
            <a:endParaRPr>
              <a:solidFill>
                <a:schemeClr val="tx2"/>
              </a:solidFill>
              <a:latin typeface="Arial" panose="020B0604020202020204" pitchFamily="34" charset="0"/>
              <a:cs typeface="Arial" panose="020B0604020202020204" pitchFamily="34" charset="0"/>
            </a:endParaRPr>
          </a:p>
        </p:txBody>
      </p:sp>
      <p:sp>
        <p:nvSpPr>
          <p:cNvPr id="2485" name="Google Shape;2485;p50"/>
          <p:cNvSpPr txBox="1"/>
          <p:nvPr/>
        </p:nvSpPr>
        <p:spPr>
          <a:xfrm>
            <a:off x="1096339" y="3876723"/>
            <a:ext cx="2093093" cy="882745"/>
          </a:xfrm>
          <a:prstGeom prst="rect">
            <a:avLst/>
          </a:prstGeom>
          <a:noFill/>
          <a:ln>
            <a:noFill/>
          </a:ln>
        </p:spPr>
        <p:txBody>
          <a:bodyPr spcFirstLastPara="1" wrap="square" lIns="0" tIns="0" rIns="0" bIns="0" anchor="t" anchorCtr="0">
            <a:noAutofit/>
          </a:bodyPr>
          <a:lstStyle/>
          <a:p>
            <a:pPr marL="16933" marR="6773" lvl="0" indent="0" algn="l" rtl="0">
              <a:lnSpc>
                <a:spcPct val="100000"/>
              </a:lnSpc>
              <a:spcBef>
                <a:spcPts val="0"/>
              </a:spcBef>
              <a:spcAft>
                <a:spcPts val="0"/>
              </a:spcAft>
              <a:buClr>
                <a:srgbClr val="2A493A"/>
              </a:buClr>
              <a:buSzPts val="1867"/>
              <a:buFont typeface="Arial"/>
              <a:buNone/>
            </a:pPr>
            <a:r>
              <a:rPr lang="en-US" sz="1867" b="0" i="0" u="none" strike="noStrike" cap="none">
                <a:solidFill>
                  <a:schemeClr val="tx2"/>
                </a:solidFill>
                <a:latin typeface="Arial" panose="020B0604020202020204" pitchFamily="34" charset="0"/>
                <a:ea typeface="Arial"/>
                <a:cs typeface="Arial" panose="020B0604020202020204" pitchFamily="34" charset="0"/>
                <a:sym typeface="Arial"/>
              </a:rPr>
              <a:t>Men and women have different attitudes towards finance</a:t>
            </a:r>
            <a:endParaRPr sz="1867"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486" name="Google Shape;2486;p50"/>
          <p:cNvSpPr txBox="1"/>
          <p:nvPr/>
        </p:nvSpPr>
        <p:spPr>
          <a:xfrm>
            <a:off x="1096338" y="1963025"/>
            <a:ext cx="1418497"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Arial" panose="020B0604020202020204" pitchFamily="34" charset="0"/>
                <a:ea typeface="Arial"/>
                <a:cs typeface="Arial" panose="020B0604020202020204" pitchFamily="34" charset="0"/>
                <a:sym typeface="Arial"/>
              </a:rPr>
              <a:t>MYTH</a:t>
            </a:r>
            <a:endParaRPr>
              <a:solidFill>
                <a:schemeClr val="accent1"/>
              </a:solidFill>
              <a:latin typeface="Arial" panose="020B0604020202020204" pitchFamily="34" charset="0"/>
              <a:cs typeface="Arial" panose="020B0604020202020204" pitchFamily="34" charset="0"/>
            </a:endParaRPr>
          </a:p>
        </p:txBody>
      </p:sp>
      <p:sp>
        <p:nvSpPr>
          <p:cNvPr id="2487" name="Google Shape;2487;p50"/>
          <p:cNvSpPr txBox="1"/>
          <p:nvPr/>
        </p:nvSpPr>
        <p:spPr>
          <a:xfrm>
            <a:off x="3755027" y="2388015"/>
            <a:ext cx="2397275" cy="587779"/>
          </a:xfrm>
          <a:prstGeom prst="rect">
            <a:avLst/>
          </a:prstGeom>
          <a:noFill/>
          <a:ln>
            <a:noFill/>
          </a:ln>
        </p:spPr>
        <p:txBody>
          <a:bodyPr spcFirstLastPara="1" wrap="square" lIns="0" tIns="0" rIns="0" bIns="0" anchor="t" anchorCtr="0">
            <a:noAutofit/>
          </a:bodyPr>
          <a:lstStyle/>
          <a:p>
            <a:pPr marL="16933" marR="6773" lvl="0" indent="0" algn="l" rtl="0">
              <a:lnSpc>
                <a:spcPct val="100000"/>
              </a:lnSpc>
              <a:spcBef>
                <a:spcPts val="0"/>
              </a:spcBef>
              <a:spcAft>
                <a:spcPts val="0"/>
              </a:spcAft>
              <a:buClr>
                <a:srgbClr val="2A493A"/>
              </a:buClr>
              <a:buSzPts val="1867"/>
              <a:buFont typeface="Arial"/>
              <a:buNone/>
            </a:pPr>
            <a:r>
              <a:rPr lang="en-US" sz="1867" b="0" i="0" u="none" strike="noStrike" cap="none">
                <a:solidFill>
                  <a:schemeClr val="tx2"/>
                </a:solidFill>
                <a:latin typeface="Arial" panose="020B0604020202020204" pitchFamily="34" charset="0"/>
                <a:ea typeface="Arial"/>
                <a:cs typeface="Arial" panose="020B0604020202020204" pitchFamily="34" charset="0"/>
                <a:sym typeface="Arial"/>
              </a:rPr>
              <a:t>All we need are products that are feminized</a:t>
            </a:r>
            <a:endParaRPr sz="1867"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488" name="Google Shape;2488;p50"/>
          <p:cNvSpPr txBox="1"/>
          <p:nvPr/>
        </p:nvSpPr>
        <p:spPr>
          <a:xfrm>
            <a:off x="3755028" y="3545311"/>
            <a:ext cx="1418497" cy="4417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133"/>
              <a:buFont typeface="Arial"/>
              <a:buNone/>
            </a:pPr>
            <a:r>
              <a:rPr lang="en-US" sz="2133" b="1" i="0" u="none" strike="noStrike" cap="none">
                <a:solidFill>
                  <a:schemeClr val="tx2"/>
                </a:solidFill>
                <a:latin typeface="Arial" panose="020B0604020202020204" pitchFamily="34" charset="0"/>
                <a:ea typeface="Arial"/>
                <a:cs typeface="Arial" panose="020B0604020202020204" pitchFamily="34" charset="0"/>
                <a:sym typeface="Arial"/>
              </a:rPr>
              <a:t>REALITY</a:t>
            </a:r>
            <a:endParaRPr>
              <a:solidFill>
                <a:schemeClr val="tx2"/>
              </a:solidFill>
              <a:latin typeface="Arial" panose="020B0604020202020204" pitchFamily="34" charset="0"/>
              <a:cs typeface="Arial" panose="020B0604020202020204" pitchFamily="34" charset="0"/>
            </a:endParaRPr>
          </a:p>
        </p:txBody>
      </p:sp>
      <p:sp>
        <p:nvSpPr>
          <p:cNvPr id="2489" name="Google Shape;2489;p50"/>
          <p:cNvSpPr txBox="1"/>
          <p:nvPr/>
        </p:nvSpPr>
        <p:spPr>
          <a:xfrm>
            <a:off x="3755028" y="3876722"/>
            <a:ext cx="2397291" cy="1535919"/>
          </a:xfrm>
          <a:prstGeom prst="rect">
            <a:avLst/>
          </a:prstGeom>
          <a:noFill/>
          <a:ln>
            <a:noFill/>
          </a:ln>
        </p:spPr>
        <p:txBody>
          <a:bodyPr spcFirstLastPara="1" wrap="square" lIns="0" tIns="0" rIns="0" bIns="0" anchor="t" anchorCtr="0">
            <a:noAutofit/>
          </a:bodyPr>
          <a:lstStyle/>
          <a:p>
            <a:pPr marL="16933" marR="6773" lvl="0" indent="0" algn="l" rtl="0">
              <a:lnSpc>
                <a:spcPct val="100000"/>
              </a:lnSpc>
              <a:spcBef>
                <a:spcPts val="0"/>
              </a:spcBef>
              <a:spcAft>
                <a:spcPts val="0"/>
              </a:spcAft>
              <a:buClr>
                <a:srgbClr val="2A493A"/>
              </a:buClr>
              <a:buSzPts val="1867"/>
              <a:buFont typeface="Arial"/>
              <a:buNone/>
            </a:pPr>
            <a:r>
              <a:rPr lang="en-US" sz="1867" b="0" i="0" u="none" strike="noStrike" cap="none">
                <a:solidFill>
                  <a:schemeClr val="tx2"/>
                </a:solidFill>
                <a:latin typeface="Arial" panose="020B0604020202020204" pitchFamily="34" charset="0"/>
                <a:ea typeface="Arial"/>
                <a:cs typeface="Arial" panose="020B0604020202020204" pitchFamily="34" charset="0"/>
                <a:sym typeface="Arial"/>
              </a:rPr>
              <a:t>Serving women is about offering a holistic value proposition that is tailored to each sub-segment’s specific needs</a:t>
            </a:r>
            <a:endParaRPr sz="1867"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490" name="Google Shape;2490;p50"/>
          <p:cNvSpPr txBox="1"/>
          <p:nvPr/>
        </p:nvSpPr>
        <p:spPr>
          <a:xfrm>
            <a:off x="3755028" y="1963025"/>
            <a:ext cx="1418497"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Arial" panose="020B0604020202020204" pitchFamily="34" charset="0"/>
                <a:ea typeface="Arial"/>
                <a:cs typeface="Arial" panose="020B0604020202020204" pitchFamily="34" charset="0"/>
                <a:sym typeface="Arial"/>
              </a:rPr>
              <a:t>MYTH</a:t>
            </a:r>
            <a:endParaRPr>
              <a:solidFill>
                <a:schemeClr val="accent1"/>
              </a:solidFill>
              <a:latin typeface="Arial" panose="020B0604020202020204" pitchFamily="34" charset="0"/>
              <a:cs typeface="Arial" panose="020B0604020202020204" pitchFamily="34" charset="0"/>
            </a:endParaRPr>
          </a:p>
        </p:txBody>
      </p:sp>
      <p:sp>
        <p:nvSpPr>
          <p:cNvPr id="2491" name="Google Shape;2491;p50"/>
          <p:cNvSpPr txBox="1"/>
          <p:nvPr/>
        </p:nvSpPr>
        <p:spPr>
          <a:xfrm>
            <a:off x="6601517" y="2388015"/>
            <a:ext cx="1827623" cy="587779"/>
          </a:xfrm>
          <a:prstGeom prst="rect">
            <a:avLst/>
          </a:prstGeom>
          <a:noFill/>
          <a:ln>
            <a:noFill/>
          </a:ln>
        </p:spPr>
        <p:txBody>
          <a:bodyPr spcFirstLastPara="1" wrap="square" lIns="0" tIns="0" rIns="0" bIns="0" anchor="t" anchorCtr="0">
            <a:noAutofit/>
          </a:bodyPr>
          <a:lstStyle/>
          <a:p>
            <a:pPr marL="16933" marR="6773" lvl="0" indent="0" algn="l" rtl="0">
              <a:lnSpc>
                <a:spcPct val="100000"/>
              </a:lnSpc>
              <a:spcBef>
                <a:spcPts val="0"/>
              </a:spcBef>
              <a:spcAft>
                <a:spcPts val="0"/>
              </a:spcAft>
              <a:buClr>
                <a:srgbClr val="2A493A"/>
              </a:buClr>
              <a:buSzPts val="1867"/>
              <a:buFont typeface="Arial"/>
              <a:buNone/>
            </a:pPr>
            <a:r>
              <a:rPr lang="en-US" sz="1867" b="0" i="0" u="none" strike="noStrike" cap="none">
                <a:solidFill>
                  <a:schemeClr val="tx2"/>
                </a:solidFill>
                <a:latin typeface="Arial" panose="020B0604020202020204" pitchFamily="34" charset="0"/>
                <a:ea typeface="Arial"/>
                <a:cs typeface="Arial" panose="020B0604020202020204" pitchFamily="34" charset="0"/>
                <a:sym typeface="Arial"/>
              </a:rPr>
              <a:t>There is no business case</a:t>
            </a:r>
            <a:endParaRPr sz="1867"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492" name="Google Shape;2492;p50"/>
          <p:cNvSpPr txBox="1"/>
          <p:nvPr/>
        </p:nvSpPr>
        <p:spPr>
          <a:xfrm>
            <a:off x="6601517" y="3545311"/>
            <a:ext cx="1418497" cy="4417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133"/>
              <a:buFont typeface="Arial"/>
              <a:buNone/>
            </a:pPr>
            <a:r>
              <a:rPr lang="en-US" sz="2133" b="1" i="0" u="none" strike="noStrike" cap="none">
                <a:solidFill>
                  <a:schemeClr val="tx2"/>
                </a:solidFill>
                <a:latin typeface="Arial" panose="020B0604020202020204" pitchFamily="34" charset="0"/>
                <a:ea typeface="Arial"/>
                <a:cs typeface="Arial" panose="020B0604020202020204" pitchFamily="34" charset="0"/>
                <a:sym typeface="Arial"/>
              </a:rPr>
              <a:t>REALITY</a:t>
            </a:r>
            <a:endParaRPr>
              <a:solidFill>
                <a:schemeClr val="tx2"/>
              </a:solidFill>
              <a:latin typeface="Arial" panose="020B0604020202020204" pitchFamily="34" charset="0"/>
              <a:cs typeface="Arial" panose="020B0604020202020204" pitchFamily="34" charset="0"/>
            </a:endParaRPr>
          </a:p>
        </p:txBody>
      </p:sp>
      <p:sp>
        <p:nvSpPr>
          <p:cNvPr id="2493" name="Google Shape;2493;p50"/>
          <p:cNvSpPr txBox="1"/>
          <p:nvPr/>
        </p:nvSpPr>
        <p:spPr>
          <a:xfrm>
            <a:off x="6601518" y="3876722"/>
            <a:ext cx="2093093" cy="1168996"/>
          </a:xfrm>
          <a:prstGeom prst="rect">
            <a:avLst/>
          </a:prstGeom>
          <a:noFill/>
          <a:ln>
            <a:noFill/>
          </a:ln>
        </p:spPr>
        <p:txBody>
          <a:bodyPr spcFirstLastPara="1" wrap="square" lIns="0" tIns="0" rIns="0" bIns="0" anchor="t" anchorCtr="0">
            <a:noAutofit/>
          </a:bodyPr>
          <a:lstStyle/>
          <a:p>
            <a:pPr marL="16933" marR="6773" lvl="0" indent="0" algn="l" rtl="0">
              <a:lnSpc>
                <a:spcPct val="100000"/>
              </a:lnSpc>
              <a:spcBef>
                <a:spcPts val="0"/>
              </a:spcBef>
              <a:spcAft>
                <a:spcPts val="0"/>
              </a:spcAft>
              <a:buClr>
                <a:srgbClr val="2A493A"/>
              </a:buClr>
              <a:buSzPts val="1867"/>
              <a:buFont typeface="Arial"/>
              <a:buNone/>
            </a:pPr>
            <a:r>
              <a:rPr lang="en-US" sz="1867" b="0" i="0" u="none" strike="noStrike" cap="none">
                <a:solidFill>
                  <a:schemeClr val="tx2"/>
                </a:solidFill>
                <a:latin typeface="Arial" panose="020B0604020202020204" pitchFamily="34" charset="0"/>
                <a:ea typeface="Arial"/>
                <a:cs typeface="Arial" panose="020B0604020202020204" pitchFamily="34" charset="0"/>
                <a:sym typeface="Arial"/>
              </a:rPr>
              <a:t>The women’s market offers FSPs a profitable opportunity</a:t>
            </a:r>
            <a:endParaRPr sz="1867"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494" name="Google Shape;2494;p50"/>
          <p:cNvSpPr txBox="1"/>
          <p:nvPr/>
        </p:nvSpPr>
        <p:spPr>
          <a:xfrm>
            <a:off x="6601516" y="1963025"/>
            <a:ext cx="1208947"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Arial" panose="020B0604020202020204" pitchFamily="34" charset="0"/>
                <a:ea typeface="Arial"/>
                <a:cs typeface="Arial" panose="020B0604020202020204" pitchFamily="34" charset="0"/>
                <a:sym typeface="Arial"/>
              </a:rPr>
              <a:t>MYTH </a:t>
            </a:r>
            <a:endParaRPr>
              <a:solidFill>
                <a:schemeClr val="accent1"/>
              </a:solidFill>
              <a:latin typeface="Arial" panose="020B0604020202020204" pitchFamily="34" charset="0"/>
              <a:cs typeface="Arial" panose="020B0604020202020204" pitchFamily="34" charset="0"/>
            </a:endParaRPr>
          </a:p>
        </p:txBody>
      </p:sp>
      <p:sp>
        <p:nvSpPr>
          <p:cNvPr id="2495" name="Google Shape;2495;p50"/>
          <p:cNvSpPr txBox="1"/>
          <p:nvPr/>
        </p:nvSpPr>
        <p:spPr>
          <a:xfrm>
            <a:off x="9236562" y="2388015"/>
            <a:ext cx="1827623" cy="587779"/>
          </a:xfrm>
          <a:prstGeom prst="rect">
            <a:avLst/>
          </a:prstGeom>
          <a:noFill/>
          <a:ln>
            <a:noFill/>
          </a:ln>
        </p:spPr>
        <p:txBody>
          <a:bodyPr spcFirstLastPara="1" wrap="square" lIns="0" tIns="0" rIns="0" bIns="0" anchor="t" anchorCtr="0">
            <a:noAutofit/>
          </a:bodyPr>
          <a:lstStyle/>
          <a:p>
            <a:pPr marL="16933" marR="6773" lvl="0" indent="0" algn="l" rtl="0">
              <a:lnSpc>
                <a:spcPct val="100000"/>
              </a:lnSpc>
              <a:spcBef>
                <a:spcPts val="0"/>
              </a:spcBef>
              <a:spcAft>
                <a:spcPts val="0"/>
              </a:spcAft>
              <a:buClr>
                <a:srgbClr val="2A493A"/>
              </a:buClr>
              <a:buSzPts val="1867"/>
              <a:buFont typeface="Arial"/>
              <a:buNone/>
            </a:pPr>
            <a:r>
              <a:rPr lang="en-US" sz="1867" b="0" i="0" u="none" strike="noStrike" cap="none">
                <a:solidFill>
                  <a:schemeClr val="tx2"/>
                </a:solidFill>
                <a:latin typeface="Arial" panose="020B0604020202020204" pitchFamily="34" charset="0"/>
                <a:ea typeface="Arial"/>
                <a:cs typeface="Arial" panose="020B0604020202020204" pitchFamily="34" charset="0"/>
                <a:sym typeface="Arial"/>
              </a:rPr>
              <a:t>There is no data </a:t>
            </a:r>
            <a:br>
              <a:rPr lang="en-US" sz="1867"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867" b="0" i="0" u="none" strike="noStrike" cap="none">
                <a:solidFill>
                  <a:schemeClr val="tx2"/>
                </a:solidFill>
                <a:latin typeface="Arial" panose="020B0604020202020204" pitchFamily="34" charset="0"/>
                <a:ea typeface="Arial"/>
                <a:cs typeface="Arial" panose="020B0604020202020204" pitchFamily="34" charset="0"/>
                <a:sym typeface="Arial"/>
              </a:rPr>
              <a:t>on gender</a:t>
            </a:r>
            <a:endParaRPr sz="1867"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496" name="Google Shape;2496;p50"/>
          <p:cNvSpPr txBox="1"/>
          <p:nvPr/>
        </p:nvSpPr>
        <p:spPr>
          <a:xfrm>
            <a:off x="9236562" y="3545311"/>
            <a:ext cx="1418497" cy="4417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133"/>
              <a:buFont typeface="Arial"/>
              <a:buNone/>
            </a:pPr>
            <a:r>
              <a:rPr lang="en-US" sz="2133" b="1" i="0" u="none" strike="noStrike" cap="none">
                <a:solidFill>
                  <a:schemeClr val="tx2"/>
                </a:solidFill>
                <a:latin typeface="Arial" panose="020B0604020202020204" pitchFamily="34" charset="0"/>
                <a:ea typeface="Arial"/>
                <a:cs typeface="Arial" panose="020B0604020202020204" pitchFamily="34" charset="0"/>
                <a:sym typeface="Arial"/>
              </a:rPr>
              <a:t>REALITY</a:t>
            </a:r>
            <a:endParaRPr>
              <a:solidFill>
                <a:schemeClr val="tx2"/>
              </a:solidFill>
              <a:latin typeface="Arial" panose="020B0604020202020204" pitchFamily="34" charset="0"/>
              <a:cs typeface="Arial" panose="020B0604020202020204" pitchFamily="34" charset="0"/>
            </a:endParaRPr>
          </a:p>
        </p:txBody>
      </p:sp>
      <p:sp>
        <p:nvSpPr>
          <p:cNvPr id="2497" name="Google Shape;2497;p50"/>
          <p:cNvSpPr txBox="1"/>
          <p:nvPr/>
        </p:nvSpPr>
        <p:spPr>
          <a:xfrm>
            <a:off x="9236563" y="3876722"/>
            <a:ext cx="1827621" cy="1168996"/>
          </a:xfrm>
          <a:prstGeom prst="rect">
            <a:avLst/>
          </a:prstGeom>
          <a:noFill/>
          <a:ln>
            <a:noFill/>
          </a:ln>
        </p:spPr>
        <p:txBody>
          <a:bodyPr spcFirstLastPara="1" wrap="square" lIns="0" tIns="0" rIns="0" bIns="0" anchor="t" anchorCtr="0">
            <a:noAutofit/>
          </a:bodyPr>
          <a:lstStyle/>
          <a:p>
            <a:pPr marL="16933" marR="6773" lvl="0" indent="0" algn="l" rtl="0">
              <a:lnSpc>
                <a:spcPct val="100000"/>
              </a:lnSpc>
              <a:spcBef>
                <a:spcPts val="0"/>
              </a:spcBef>
              <a:spcAft>
                <a:spcPts val="0"/>
              </a:spcAft>
              <a:buClr>
                <a:srgbClr val="2A493A"/>
              </a:buClr>
              <a:buSzPts val="1867"/>
              <a:buFont typeface="Arial"/>
              <a:buNone/>
            </a:pPr>
            <a:r>
              <a:rPr lang="en-US" sz="1867" b="0" i="0" u="none" strike="noStrike" cap="none">
                <a:solidFill>
                  <a:schemeClr val="tx2"/>
                </a:solidFill>
                <a:latin typeface="Arial" panose="020B0604020202020204" pitchFamily="34" charset="0"/>
                <a:ea typeface="Arial"/>
                <a:cs typeface="Arial" panose="020B0604020202020204" pitchFamily="34" charset="0"/>
                <a:sym typeface="Arial"/>
              </a:rPr>
              <a:t>FSPs often have better data than they realize</a:t>
            </a:r>
            <a:endParaRPr sz="1867"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498" name="Google Shape;2498;p50"/>
          <p:cNvSpPr txBox="1"/>
          <p:nvPr/>
        </p:nvSpPr>
        <p:spPr>
          <a:xfrm>
            <a:off x="9236563" y="1963025"/>
            <a:ext cx="1046197"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Arial" panose="020B0604020202020204" pitchFamily="34" charset="0"/>
                <a:ea typeface="Arial"/>
                <a:cs typeface="Arial" panose="020B0604020202020204" pitchFamily="34" charset="0"/>
                <a:sym typeface="Arial"/>
              </a:rPr>
              <a:t>MYTH </a:t>
            </a:r>
            <a:endParaRPr>
              <a:solidFill>
                <a:schemeClr val="accent1"/>
              </a:solidFill>
              <a:latin typeface="Arial" panose="020B0604020202020204" pitchFamily="34" charset="0"/>
              <a:cs typeface="Arial" panose="020B0604020202020204" pitchFamily="34" charset="0"/>
            </a:endParaRPr>
          </a:p>
        </p:txBody>
      </p:sp>
      <p:cxnSp>
        <p:nvCxnSpPr>
          <p:cNvPr id="2499" name="Google Shape;2499;p50"/>
          <p:cNvCxnSpPr/>
          <p:nvPr/>
        </p:nvCxnSpPr>
        <p:spPr>
          <a:xfrm>
            <a:off x="3395927" y="1565894"/>
            <a:ext cx="0" cy="3442307"/>
          </a:xfrm>
          <a:prstGeom prst="straightConnector1">
            <a:avLst/>
          </a:prstGeom>
          <a:noFill/>
          <a:ln w="9525" cap="flat" cmpd="sng">
            <a:solidFill>
              <a:schemeClr val="accent1"/>
            </a:solidFill>
            <a:prstDash val="solid"/>
            <a:miter lim="800000"/>
            <a:headEnd type="none" w="sm" len="sm"/>
            <a:tailEnd type="none" w="sm" len="sm"/>
          </a:ln>
        </p:spPr>
      </p:cxnSp>
      <p:cxnSp>
        <p:nvCxnSpPr>
          <p:cNvPr id="2500" name="Google Shape;2500;p50"/>
          <p:cNvCxnSpPr/>
          <p:nvPr/>
        </p:nvCxnSpPr>
        <p:spPr>
          <a:xfrm>
            <a:off x="6317613" y="1565894"/>
            <a:ext cx="0" cy="3442307"/>
          </a:xfrm>
          <a:prstGeom prst="straightConnector1">
            <a:avLst/>
          </a:prstGeom>
          <a:noFill/>
          <a:ln w="9525" cap="flat" cmpd="sng">
            <a:solidFill>
              <a:schemeClr val="accent1"/>
            </a:solidFill>
            <a:prstDash val="solid"/>
            <a:miter lim="800000"/>
            <a:headEnd type="none" w="sm" len="sm"/>
            <a:tailEnd type="none" w="sm" len="sm"/>
          </a:ln>
        </p:spPr>
      </p:cxnSp>
      <p:cxnSp>
        <p:nvCxnSpPr>
          <p:cNvPr id="2501" name="Google Shape;2501;p50"/>
          <p:cNvCxnSpPr/>
          <p:nvPr/>
        </p:nvCxnSpPr>
        <p:spPr>
          <a:xfrm>
            <a:off x="8876835" y="1565894"/>
            <a:ext cx="0" cy="3442307"/>
          </a:xfrm>
          <a:prstGeom prst="straightConnector1">
            <a:avLst/>
          </a:prstGeom>
          <a:noFill/>
          <a:ln w="9525" cap="flat" cmpd="sng">
            <a:solidFill>
              <a:schemeClr val="accent1"/>
            </a:solidFill>
            <a:prstDash val="solid"/>
            <a:miter lim="800000"/>
            <a:headEnd type="none" w="sm" len="sm"/>
            <a:tailEnd type="none" w="sm" len="sm"/>
          </a:ln>
        </p:spPr>
      </p:cxnSp>
      <p:sp>
        <p:nvSpPr>
          <p:cNvPr id="2502" name="Google Shape;2502;p50"/>
          <p:cNvSpPr txBox="1"/>
          <p:nvPr/>
        </p:nvSpPr>
        <p:spPr>
          <a:xfrm>
            <a:off x="4662617" y="1459560"/>
            <a:ext cx="794811" cy="10831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7200"/>
              <a:buFont typeface="Arial"/>
              <a:buNone/>
            </a:pPr>
            <a:r>
              <a:rPr lang="en-US" sz="7200" b="0" i="0" u="none" strike="noStrike" cap="none">
                <a:solidFill>
                  <a:schemeClr val="accent1"/>
                </a:solidFill>
                <a:latin typeface="Arial" panose="020B0604020202020204" pitchFamily="34" charset="0"/>
                <a:ea typeface="Arial"/>
                <a:cs typeface="Arial" panose="020B0604020202020204" pitchFamily="34" charset="0"/>
                <a:sym typeface="Arial"/>
              </a:rPr>
              <a:t>2</a:t>
            </a:r>
            <a:endParaRPr>
              <a:solidFill>
                <a:schemeClr val="accent1"/>
              </a:solidFill>
              <a:latin typeface="Arial" panose="020B0604020202020204" pitchFamily="34" charset="0"/>
              <a:cs typeface="Arial" panose="020B0604020202020204" pitchFamily="34" charset="0"/>
            </a:endParaRPr>
          </a:p>
        </p:txBody>
      </p:sp>
      <p:sp>
        <p:nvSpPr>
          <p:cNvPr id="2503" name="Google Shape;2503;p50"/>
          <p:cNvSpPr txBox="1"/>
          <p:nvPr/>
        </p:nvSpPr>
        <p:spPr>
          <a:xfrm>
            <a:off x="2169643" y="1474940"/>
            <a:ext cx="794811" cy="10831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7200"/>
              <a:buFont typeface="Arial"/>
              <a:buNone/>
            </a:pPr>
            <a:r>
              <a:rPr lang="en-US" sz="7200" b="0" i="0" u="none" strike="noStrike" cap="none">
                <a:solidFill>
                  <a:schemeClr val="accent1"/>
                </a:solidFill>
                <a:latin typeface="Arial" panose="020B0604020202020204" pitchFamily="34" charset="0"/>
                <a:ea typeface="Arial"/>
                <a:cs typeface="Arial" panose="020B0604020202020204" pitchFamily="34" charset="0"/>
                <a:sym typeface="Arial"/>
              </a:rPr>
              <a:t>1</a:t>
            </a:r>
            <a:endParaRPr>
              <a:solidFill>
                <a:schemeClr val="accent1"/>
              </a:solidFill>
              <a:latin typeface="Arial" panose="020B0604020202020204" pitchFamily="34" charset="0"/>
              <a:cs typeface="Arial" panose="020B0604020202020204" pitchFamily="34" charset="0"/>
            </a:endParaRPr>
          </a:p>
        </p:txBody>
      </p:sp>
      <p:sp>
        <p:nvSpPr>
          <p:cNvPr id="2504" name="Google Shape;2504;p50"/>
          <p:cNvSpPr txBox="1"/>
          <p:nvPr/>
        </p:nvSpPr>
        <p:spPr>
          <a:xfrm>
            <a:off x="7697804" y="1459559"/>
            <a:ext cx="794811" cy="10831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7200"/>
              <a:buFont typeface="Arial"/>
              <a:buNone/>
            </a:pPr>
            <a:r>
              <a:rPr lang="en-US" sz="7200" b="0" i="0" u="none" strike="noStrike" cap="none">
                <a:solidFill>
                  <a:schemeClr val="accent1"/>
                </a:solidFill>
                <a:latin typeface="Arial" panose="020B0604020202020204" pitchFamily="34" charset="0"/>
                <a:ea typeface="Arial"/>
                <a:cs typeface="Arial" panose="020B0604020202020204" pitchFamily="34" charset="0"/>
                <a:sym typeface="Arial"/>
              </a:rPr>
              <a:t>3</a:t>
            </a:r>
            <a:endParaRPr>
              <a:solidFill>
                <a:schemeClr val="accent1"/>
              </a:solidFill>
              <a:latin typeface="Arial" panose="020B0604020202020204" pitchFamily="34" charset="0"/>
              <a:cs typeface="Arial" panose="020B0604020202020204" pitchFamily="34" charset="0"/>
            </a:endParaRPr>
          </a:p>
        </p:txBody>
      </p:sp>
      <p:sp>
        <p:nvSpPr>
          <p:cNvPr id="2505" name="Google Shape;2505;p50"/>
          <p:cNvSpPr txBox="1"/>
          <p:nvPr/>
        </p:nvSpPr>
        <p:spPr>
          <a:xfrm>
            <a:off x="10150373" y="1459558"/>
            <a:ext cx="794811" cy="10831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7200"/>
              <a:buFont typeface="Arial"/>
              <a:buNone/>
            </a:pPr>
            <a:r>
              <a:rPr lang="en-US" sz="7200" b="0" i="0" u="none" strike="noStrike" cap="none">
                <a:solidFill>
                  <a:schemeClr val="accent1"/>
                </a:solidFill>
                <a:latin typeface="Arial" panose="020B0604020202020204" pitchFamily="34" charset="0"/>
                <a:ea typeface="Arial"/>
                <a:cs typeface="Arial" panose="020B0604020202020204" pitchFamily="34" charset="0"/>
                <a:sym typeface="Arial"/>
              </a:rPr>
              <a:t>4</a:t>
            </a:r>
            <a:endParaRPr>
              <a:solidFill>
                <a:schemeClr val="accent1"/>
              </a:solidFill>
              <a:latin typeface="Arial" panose="020B0604020202020204" pitchFamily="34" charset="0"/>
              <a:cs typeface="Arial" panose="020B0604020202020204" pitchFamily="34" charset="0"/>
            </a:endParaRPr>
          </a:p>
        </p:txBody>
      </p:sp>
      <p:cxnSp>
        <p:nvCxnSpPr>
          <p:cNvPr id="2506" name="Google Shape;2506;p50"/>
          <p:cNvCxnSpPr/>
          <p:nvPr/>
        </p:nvCxnSpPr>
        <p:spPr>
          <a:xfrm>
            <a:off x="1199171" y="3122098"/>
            <a:ext cx="0" cy="247091"/>
          </a:xfrm>
          <a:prstGeom prst="straightConnector1">
            <a:avLst/>
          </a:prstGeom>
          <a:noFill/>
          <a:ln w="9525" cap="flat" cmpd="sng">
            <a:solidFill>
              <a:srgbClr val="A5A594"/>
            </a:solidFill>
            <a:prstDash val="solid"/>
            <a:miter lim="800000"/>
            <a:headEnd type="none" w="sm" len="sm"/>
            <a:tailEnd type="triangle" w="med" len="med"/>
          </a:ln>
        </p:spPr>
      </p:cxnSp>
      <p:cxnSp>
        <p:nvCxnSpPr>
          <p:cNvPr id="2507" name="Google Shape;2507;p50"/>
          <p:cNvCxnSpPr/>
          <p:nvPr/>
        </p:nvCxnSpPr>
        <p:spPr>
          <a:xfrm>
            <a:off x="6670380" y="3122098"/>
            <a:ext cx="0" cy="247091"/>
          </a:xfrm>
          <a:prstGeom prst="straightConnector1">
            <a:avLst/>
          </a:prstGeom>
          <a:noFill/>
          <a:ln w="9525" cap="flat" cmpd="sng">
            <a:solidFill>
              <a:srgbClr val="A5A594"/>
            </a:solidFill>
            <a:prstDash val="solid"/>
            <a:miter lim="800000"/>
            <a:headEnd type="none" w="sm" len="sm"/>
            <a:tailEnd type="triangle" w="med" len="med"/>
          </a:ln>
        </p:spPr>
      </p:cxnSp>
      <p:cxnSp>
        <p:nvCxnSpPr>
          <p:cNvPr id="2508" name="Google Shape;2508;p50"/>
          <p:cNvCxnSpPr/>
          <p:nvPr/>
        </p:nvCxnSpPr>
        <p:spPr>
          <a:xfrm>
            <a:off x="3832243" y="3122098"/>
            <a:ext cx="0" cy="247091"/>
          </a:xfrm>
          <a:prstGeom prst="straightConnector1">
            <a:avLst/>
          </a:prstGeom>
          <a:noFill/>
          <a:ln w="9525" cap="flat" cmpd="sng">
            <a:solidFill>
              <a:srgbClr val="A5A594"/>
            </a:solidFill>
            <a:prstDash val="solid"/>
            <a:miter lim="800000"/>
            <a:headEnd type="none" w="sm" len="sm"/>
            <a:tailEnd type="triangle" w="med" len="med"/>
          </a:ln>
        </p:spPr>
      </p:cxnSp>
      <p:cxnSp>
        <p:nvCxnSpPr>
          <p:cNvPr id="2509" name="Google Shape;2509;p50"/>
          <p:cNvCxnSpPr/>
          <p:nvPr/>
        </p:nvCxnSpPr>
        <p:spPr>
          <a:xfrm>
            <a:off x="9328636" y="3122098"/>
            <a:ext cx="0" cy="247091"/>
          </a:xfrm>
          <a:prstGeom prst="straightConnector1">
            <a:avLst/>
          </a:prstGeom>
          <a:noFill/>
          <a:ln w="9525" cap="flat" cmpd="sng">
            <a:solidFill>
              <a:srgbClr val="A5A594"/>
            </a:solidFill>
            <a:prstDash val="solid"/>
            <a:miter lim="800000"/>
            <a:headEnd type="none" w="sm" len="sm"/>
            <a:tailEnd type="triangle" w="med" len="med"/>
          </a:ln>
        </p:spPr>
      </p:cxnSp>
      <p:sp>
        <p:nvSpPr>
          <p:cNvPr id="6" name="Google Shape;473;p18">
            <a:extLst>
              <a:ext uri="{FF2B5EF4-FFF2-40B4-BE49-F238E27FC236}">
                <a16:creationId xmlns:a16="http://schemas.microsoft.com/office/drawing/2014/main" id="{84B946EA-8841-0B48-B524-DB3907E39B70}"/>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7" name="Google Shape;474;p18">
            <a:extLst>
              <a:ext uri="{FF2B5EF4-FFF2-40B4-BE49-F238E27FC236}">
                <a16:creationId xmlns:a16="http://schemas.microsoft.com/office/drawing/2014/main" id="{123C3979-7213-F4B2-B84C-1EBD984B7AE4}"/>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8" name="Google Shape;475;p18">
            <a:extLst>
              <a:ext uri="{FF2B5EF4-FFF2-40B4-BE49-F238E27FC236}">
                <a16:creationId xmlns:a16="http://schemas.microsoft.com/office/drawing/2014/main" id="{3EAD8AE8-E556-0AFC-A615-3F7A1FC99B96}"/>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9" name="Google Shape;476;p18">
            <a:extLst>
              <a:ext uri="{FF2B5EF4-FFF2-40B4-BE49-F238E27FC236}">
                <a16:creationId xmlns:a16="http://schemas.microsoft.com/office/drawing/2014/main" id="{952A5A95-614E-54C6-CD8C-1541D055055C}"/>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2" name="Google Shape;315;p7">
            <a:extLst>
              <a:ext uri="{FF2B5EF4-FFF2-40B4-BE49-F238E27FC236}">
                <a16:creationId xmlns:a16="http://schemas.microsoft.com/office/drawing/2014/main" id="{95FE4350-AF4D-945E-FC50-DB453522430F}"/>
              </a:ext>
            </a:extLst>
          </p:cNvPr>
          <p:cNvSpPr/>
          <p:nvPr/>
        </p:nvSpPr>
        <p:spPr>
          <a:xfrm>
            <a:off x="644810" y="6166704"/>
            <a:ext cx="7847805" cy="292253"/>
          </a:xfrm>
          <a:prstGeom prst="rect">
            <a:avLst/>
          </a:prstGeom>
          <a:noFill/>
          <a:ln>
            <a:noFill/>
          </a:ln>
        </p:spPr>
        <p:txBody>
          <a:bodyPr spcFirstLastPara="1" wrap="square" lIns="91425" tIns="45700" rIns="91425" bIns="45700" anchor="ctr" anchorCtr="0">
            <a:noAutofit/>
          </a:bodyPr>
          <a:lstStyle/>
          <a:p>
            <a:pPr>
              <a:buClr>
                <a:srgbClr val="7F7F7F"/>
              </a:buClr>
              <a:buSzPts val="900"/>
            </a:pPr>
            <a:r>
              <a:rPr lang="en-US" sz="1200" b="0" i="0" u="none" strike="noStrike" cap="none">
                <a:solidFill>
                  <a:srgbClr val="7F7F7F"/>
                </a:solidFill>
                <a:latin typeface="Arial"/>
                <a:ea typeface="Arial"/>
                <a:cs typeface="Arial"/>
                <a:sym typeface="Arial"/>
              </a:rPr>
              <a:t>Source: Financial Alliance for Women </a:t>
            </a:r>
            <a:r>
              <a:rPr lang="en-US" sz="1200">
                <a:solidFill>
                  <a:srgbClr val="7F7F7F"/>
                </a:solidFill>
                <a:latin typeface="Arial"/>
                <a:cs typeface="Arial"/>
                <a:sym typeface="Arial"/>
              </a:rPr>
              <a:t>- </a:t>
            </a:r>
            <a:r>
              <a:rPr lang="en-IE" sz="1200">
                <a:solidFill>
                  <a:srgbClr val="7F7F7F"/>
                </a:solidFill>
                <a:latin typeface="Arial"/>
                <a:cs typeface="Arial"/>
              </a:rPr>
              <a:t>How Banks Can Profit from the Multi-Trillion Dollar Female Economy 2014</a:t>
            </a:r>
          </a:p>
          <a:p>
            <a:pPr marL="0" marR="0" lvl="0" indent="0" algn="l" rtl="0">
              <a:lnSpc>
                <a:spcPct val="100000"/>
              </a:lnSpc>
              <a:spcBef>
                <a:spcPts val="0"/>
              </a:spcBef>
              <a:spcAft>
                <a:spcPts val="0"/>
              </a:spcAft>
              <a:buClr>
                <a:srgbClr val="7F7F7F"/>
              </a:buClr>
              <a:buSzPts val="900"/>
              <a:buFont typeface="Arial"/>
              <a:buNone/>
            </a:pPr>
            <a:endParaRPr sz="1200" b="0" i="0" u="none" strike="noStrike" cap="none">
              <a:solidFill>
                <a:srgbClr val="7F7F7F"/>
              </a:solidFill>
              <a:latin typeface="Arial"/>
              <a:ea typeface="Arial"/>
              <a:cs typeface="Arial"/>
              <a:sym typeface="Arial"/>
            </a:endParaRPr>
          </a:p>
        </p:txBody>
      </p:sp>
      <p:sp>
        <p:nvSpPr>
          <p:cNvPr id="4" name="Footer Placeholder 2">
            <a:extLst>
              <a:ext uri="{FF2B5EF4-FFF2-40B4-BE49-F238E27FC236}">
                <a16:creationId xmlns:a16="http://schemas.microsoft.com/office/drawing/2014/main" id="{0530934D-9EDF-4DEC-F1D6-6050C760BEB3}"/>
              </a:ext>
            </a:extLst>
          </p:cNvPr>
          <p:cNvSpPr>
            <a:spLocks noGrp="1"/>
          </p:cNvSpPr>
          <p:nvPr>
            <p:ph type="ftr" idx="11"/>
          </p:nvPr>
        </p:nvSpPr>
        <p:spPr>
          <a:xfrm>
            <a:off x="731474" y="6356351"/>
            <a:ext cx="5219751" cy="365125"/>
          </a:xfrm>
        </p:spPr>
        <p:txBody>
          <a:bodyPr/>
          <a:lstStyle/>
          <a:p>
            <a:r>
              <a:rPr lang="en-GB" sz="1050">
                <a:latin typeface="Arial"/>
                <a:cs typeface="Arial"/>
              </a:rPr>
              <a:t>Workshop in a Box I  Prepared for WE-FI by the Financial Alliance for Women </a:t>
            </a:r>
            <a:endParaRPr lang="en-GB">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81"/>
        <p:cNvGrpSpPr/>
        <p:nvPr/>
      </p:nvGrpSpPr>
      <p:grpSpPr>
        <a:xfrm>
          <a:off x="0" y="0"/>
          <a:ext cx="0" cy="0"/>
          <a:chOff x="0" y="0"/>
          <a:chExt cx="0" cy="0"/>
        </a:xfrm>
      </p:grpSpPr>
      <p:sp>
        <p:nvSpPr>
          <p:cNvPr id="2388" name="Google Shape;2388;p42"/>
          <p:cNvSpPr txBox="1">
            <a:spLocks noGrp="1"/>
          </p:cNvSpPr>
          <p:nvPr>
            <p:ph type="sldNum" idx="4294967295"/>
          </p:nvPr>
        </p:nvSpPr>
        <p:spPr>
          <a:xfrm>
            <a:off x="145140" y="6356350"/>
            <a:ext cx="198438"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9pPr>
          </a:lstStyle>
          <a:p>
            <a:pPr marL="0" lvl="0" indent="0" algn="l" rtl="0">
              <a:lnSpc>
                <a:spcPct val="100000"/>
              </a:lnSpc>
              <a:spcBef>
                <a:spcPts val="0"/>
              </a:spcBef>
              <a:spcAft>
                <a:spcPts val="0"/>
              </a:spcAft>
              <a:buSzPts val="1000"/>
              <a:buNone/>
            </a:pPr>
            <a:fld id="{00000000-1234-1234-1234-123412341234}" type="slidenum">
              <a:rPr lang="en-US" smtClean="0">
                <a:latin typeface="Arial" panose="020B0604020202020204" pitchFamily="34" charset="0"/>
                <a:cs typeface="Arial" panose="020B0604020202020204" pitchFamily="34" charset="0"/>
              </a:rPr>
              <a:pPr marL="0" lvl="0" indent="0" algn="l" rtl="0">
                <a:lnSpc>
                  <a:spcPct val="100000"/>
                </a:lnSpc>
                <a:spcBef>
                  <a:spcPts val="0"/>
                </a:spcBef>
                <a:spcAft>
                  <a:spcPts val="0"/>
                </a:spcAft>
                <a:buSzPts val="1000"/>
                <a:buNone/>
              </a:pPr>
              <a:t>14</a:t>
            </a:fld>
            <a:endParaRPr>
              <a:latin typeface="Arial" panose="020B0604020202020204" pitchFamily="34" charset="0"/>
              <a:cs typeface="Arial" panose="020B0604020202020204" pitchFamily="34" charset="0"/>
            </a:endParaRPr>
          </a:p>
        </p:txBody>
      </p:sp>
      <p:sp>
        <p:nvSpPr>
          <p:cNvPr id="2386" name="Google Shape;2386;p42"/>
          <p:cNvSpPr/>
          <p:nvPr/>
        </p:nvSpPr>
        <p:spPr>
          <a:xfrm>
            <a:off x="10266489" y="571500"/>
            <a:ext cx="1650691" cy="1511559"/>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sp>
        <p:nvSpPr>
          <p:cNvPr id="4" name="Google Shape;2529;p53">
            <a:extLst>
              <a:ext uri="{FF2B5EF4-FFF2-40B4-BE49-F238E27FC236}">
                <a16:creationId xmlns:a16="http://schemas.microsoft.com/office/drawing/2014/main" id="{A69195C5-2349-7198-9DF3-2FBD1D6E8A78}"/>
              </a:ext>
            </a:extLst>
          </p:cNvPr>
          <p:cNvSpPr txBox="1">
            <a:spLocks/>
          </p:cNvSpPr>
          <p:nvPr/>
        </p:nvSpPr>
        <p:spPr>
          <a:xfrm>
            <a:off x="3537679" y="2302899"/>
            <a:ext cx="8121357" cy="2437717"/>
          </a:xfrm>
          <a:prstGeom prst="rect">
            <a:avLst/>
          </a:prstGeom>
          <a:noFill/>
          <a:ln>
            <a:noFill/>
          </a:ln>
        </p:spPr>
        <p:txBody>
          <a:bodyPr spcFirstLastPara="1" vert="horz" wrap="square" lIns="0" tIns="0" rIns="0" bIns="0" rtlCol="0" anchor="t" anchorCtr="0">
            <a:noAutofit/>
          </a:bodyPr>
          <a:lstStyle>
            <a:lvl1pPr marL="457200" lvl="0" indent="-228600" algn="l" defTabSz="914400" rtl="0" eaLnBrk="1" latinLnBrk="0" hangingPunct="1">
              <a:lnSpc>
                <a:spcPct val="90000"/>
              </a:lnSpc>
              <a:spcBef>
                <a:spcPts val="0"/>
              </a:spcBef>
              <a:spcAft>
                <a:spcPts val="0"/>
              </a:spcAft>
              <a:buClr>
                <a:schemeClr val="lt1"/>
              </a:buClr>
              <a:buSzPts val="4533"/>
              <a:buFont typeface="Arial" panose="020B0604020202020204" pitchFamily="34" charset="0"/>
              <a:buNone/>
              <a:defRPr sz="4533" b="0" i="0" kern="1200">
                <a:solidFill>
                  <a:schemeClr val="lt1"/>
                </a:solidFill>
                <a:latin typeface="Arial" panose="020B0604020202020204" pitchFamily="34" charset="0"/>
                <a:ea typeface="+mn-ea"/>
                <a:cs typeface="Arial" panose="020B0604020202020204" pitchFamily="34" charset="0"/>
              </a:defRPr>
            </a:lvl1pPr>
            <a:lvl2pPr marL="914400" lvl="1" indent="-342900" algn="l" defTabSz="914400" rtl="0" eaLnBrk="1" latinLnBrk="0" hangingPunct="1">
              <a:lnSpc>
                <a:spcPct val="90000"/>
              </a:lnSpc>
              <a:spcBef>
                <a:spcPts val="800"/>
              </a:spcBef>
              <a:spcAft>
                <a:spcPts val="0"/>
              </a:spcAft>
              <a:buClr>
                <a:schemeClr val="dk1"/>
              </a:buClr>
              <a:buSzPts val="1800"/>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371600" lvl="2" indent="-342900" algn="l" defTabSz="914400" rtl="0" eaLnBrk="1" latinLnBrk="0" hangingPunct="1">
              <a:lnSpc>
                <a:spcPct val="90000"/>
              </a:lnSpc>
              <a:spcBef>
                <a:spcPts val="0"/>
              </a:spcBef>
              <a:spcAft>
                <a:spcPts val="0"/>
              </a:spcAft>
              <a:buClr>
                <a:schemeClr val="dk1"/>
              </a:buClr>
              <a:buSzPts val="1800"/>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828800" lvl="3" indent="-342900" algn="l" defTabSz="914400" rtl="0" eaLnBrk="1" latinLnBrk="0" hangingPunct="1">
              <a:lnSpc>
                <a:spcPct val="90000"/>
              </a:lnSpc>
              <a:spcBef>
                <a:spcPts val="0"/>
              </a:spcBef>
              <a:spcAft>
                <a:spcPts val="0"/>
              </a:spcAft>
              <a:buClr>
                <a:schemeClr val="dk1"/>
              </a:buClr>
              <a:buSzPts val="1800"/>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286000" lvl="4" indent="-228600" algn="l" defTabSz="914400" rtl="0" eaLnBrk="1" latinLnBrk="0" hangingPunct="1">
              <a:lnSpc>
                <a:spcPct val="90000"/>
              </a:lnSpc>
              <a:spcBef>
                <a:spcPts val="800"/>
              </a:spcBef>
              <a:spcAft>
                <a:spcPts val="0"/>
              </a:spcAft>
              <a:buClr>
                <a:schemeClr val="dk1"/>
              </a:buClr>
              <a:buSzPts val="1800"/>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0584" indent="-10584">
              <a:buClr>
                <a:srgbClr val="1B3344"/>
              </a:buClr>
              <a:buSzPts val="3600"/>
            </a:pPr>
            <a:r>
              <a:rPr lang="en-US" sz="3600" b="1">
                <a:solidFill>
                  <a:schemeClr val="tx2"/>
                </a:solidFill>
                <a:ea typeface="Arial"/>
                <a:sym typeface="Arial"/>
              </a:rPr>
              <a:t>MANY FINANCIAL INSTITUTION CEOs BELIEVE THAT BEING ‘GENDER NEUTRAL’ WORKS WHEN THE DATA CLEARLY SHOW IT DOES NOT.</a:t>
            </a:r>
            <a:endParaRPr lang="en-US">
              <a:solidFill>
                <a:schemeClr val="tx2"/>
              </a:solidFill>
            </a:endParaRPr>
          </a:p>
        </p:txBody>
      </p:sp>
      <p:sp>
        <p:nvSpPr>
          <p:cNvPr id="5" name="Google Shape;2531;p53">
            <a:extLst>
              <a:ext uri="{FF2B5EF4-FFF2-40B4-BE49-F238E27FC236}">
                <a16:creationId xmlns:a16="http://schemas.microsoft.com/office/drawing/2014/main" id="{D9F7505C-4434-96FF-47C7-3ECC008CB57C}"/>
              </a:ext>
            </a:extLst>
          </p:cNvPr>
          <p:cNvSpPr txBox="1"/>
          <p:nvPr/>
        </p:nvSpPr>
        <p:spPr>
          <a:xfrm>
            <a:off x="532963" y="3379226"/>
            <a:ext cx="7296149" cy="190079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3200"/>
              <a:buFont typeface="Arial"/>
              <a:buNone/>
            </a:pPr>
            <a:endParaRPr sz="3200"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 name="Footer Placeholder 2">
            <a:extLst>
              <a:ext uri="{FF2B5EF4-FFF2-40B4-BE49-F238E27FC236}">
                <a16:creationId xmlns:a16="http://schemas.microsoft.com/office/drawing/2014/main" id="{CD3F6DE7-89D7-4BF4-CC4D-9702A386A955}"/>
              </a:ext>
            </a:extLst>
          </p:cNvPr>
          <p:cNvSpPr txBox="1">
            <a:spLocks/>
          </p:cNvSpPr>
          <p:nvPr/>
        </p:nvSpPr>
        <p:spPr>
          <a:xfrm>
            <a:off x="420920" y="6425363"/>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a:cs typeface="Arial"/>
              </a:rPr>
              <a:t>Workshop in a Box I  Prepared for We-fi by the Financial Alliance for Women </a:t>
            </a:r>
          </a:p>
        </p:txBody>
      </p:sp>
    </p:spTree>
    <p:extLst>
      <p:ext uri="{BB962C8B-B14F-4D97-AF65-F5344CB8AC3E}">
        <p14:creationId xmlns:p14="http://schemas.microsoft.com/office/powerpoint/2010/main" val="934475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1"/>
        <p:cNvGrpSpPr/>
        <p:nvPr/>
      </p:nvGrpSpPr>
      <p:grpSpPr>
        <a:xfrm>
          <a:off x="0" y="0"/>
          <a:ext cx="0" cy="0"/>
          <a:chOff x="0" y="0"/>
          <a:chExt cx="0" cy="0"/>
        </a:xfrm>
      </p:grpSpPr>
      <p:sp>
        <p:nvSpPr>
          <p:cNvPr id="2553" name="Google Shape;2553;p54"/>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15</a:t>
            </a:fld>
            <a:endParaRPr>
              <a:latin typeface="Arial" panose="020B0604020202020204" pitchFamily="34" charset="0"/>
              <a:cs typeface="Arial" panose="020B0604020202020204" pitchFamily="34" charset="0"/>
            </a:endParaRPr>
          </a:p>
        </p:txBody>
      </p:sp>
      <p:sp>
        <p:nvSpPr>
          <p:cNvPr id="2546" name="Google Shape;2546;p54"/>
          <p:cNvSpPr txBox="1"/>
          <p:nvPr/>
        </p:nvSpPr>
        <p:spPr>
          <a:xfrm>
            <a:off x="807034" y="2114402"/>
            <a:ext cx="10929709" cy="304421"/>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43D786"/>
              </a:buClr>
              <a:buSzPts val="4000"/>
              <a:buFont typeface="Calibri"/>
              <a:buNone/>
            </a:pP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DOES GENDER NEUTRAL WORK? </a:t>
            </a:r>
            <a:endParaRPr sz="2400" b="1" i="0" u="none" strike="sng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547" name="Google Shape;2547;p54"/>
          <p:cNvSpPr txBox="1"/>
          <p:nvPr/>
        </p:nvSpPr>
        <p:spPr>
          <a:xfrm>
            <a:off x="731474" y="2841850"/>
            <a:ext cx="197125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34736"/>
              </a:buClr>
              <a:buSzPts val="2400"/>
              <a:buFont typeface="Arial"/>
              <a:buNone/>
            </a:pP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NEUTRAL</a:t>
            </a:r>
            <a:endParaRPr sz="1800" b="1"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548" name="Google Shape;2548;p54"/>
          <p:cNvSpPr txBox="1"/>
          <p:nvPr/>
        </p:nvSpPr>
        <p:spPr>
          <a:xfrm>
            <a:off x="3283553" y="2839555"/>
            <a:ext cx="568251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84845"/>
              </a:buClr>
              <a:buSzPts val="2400"/>
              <a:buFont typeface="Arial"/>
              <a:buNone/>
            </a:pPr>
            <a:r>
              <a:rPr lang="en-US" sz="2400" b="0" i="0" u="none" strike="noStrike" cap="none">
                <a:solidFill>
                  <a:schemeClr val="tx2"/>
                </a:solidFill>
                <a:latin typeface="Arial" panose="020B0604020202020204" pitchFamily="34" charset="0"/>
                <a:ea typeface="Arial"/>
                <a:cs typeface="Arial" panose="020B0604020202020204" pitchFamily="34" charset="0"/>
                <a:sym typeface="Arial"/>
              </a:rPr>
              <a:t>Impartial, disinterested, indifferent</a:t>
            </a:r>
            <a:endParaRPr sz="1800"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549" name="Google Shape;2549;p54"/>
          <p:cNvSpPr txBox="1"/>
          <p:nvPr/>
        </p:nvSpPr>
        <p:spPr>
          <a:xfrm>
            <a:off x="777054" y="3698682"/>
            <a:ext cx="157579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34736"/>
              </a:buClr>
              <a:buSzPts val="2400"/>
              <a:buFont typeface="Arial"/>
              <a:buNone/>
            </a:pP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EQUAL</a:t>
            </a:r>
            <a:endParaRPr sz="1800" b="1"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550" name="Google Shape;2550;p54"/>
          <p:cNvSpPr txBox="1"/>
          <p:nvPr/>
        </p:nvSpPr>
        <p:spPr>
          <a:xfrm>
            <a:off x="3283551" y="3698681"/>
            <a:ext cx="6792297"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84845"/>
              </a:buClr>
              <a:buSzPts val="2400"/>
              <a:buFont typeface="Arial"/>
              <a:buNone/>
            </a:pPr>
            <a:r>
              <a:rPr lang="en-US" sz="2400" b="0" i="0" u="none" strike="noStrike" cap="none">
                <a:solidFill>
                  <a:schemeClr val="tx2"/>
                </a:solidFill>
                <a:latin typeface="Arial" panose="020B0604020202020204" pitchFamily="34" charset="0"/>
                <a:ea typeface="Arial"/>
                <a:cs typeface="Arial" panose="020B0604020202020204" pitchFamily="34" charset="0"/>
                <a:sym typeface="Arial"/>
              </a:rPr>
              <a:t>Equal in level or value, treat everyone in the same way</a:t>
            </a:r>
            <a:endParaRPr sz="2400"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551" name="Google Shape;2551;p54"/>
          <p:cNvSpPr txBox="1"/>
          <p:nvPr/>
        </p:nvSpPr>
        <p:spPr>
          <a:xfrm>
            <a:off x="777054" y="4596785"/>
            <a:ext cx="192567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3D786"/>
              </a:buClr>
              <a:buSzPts val="2400"/>
              <a:buFont typeface="Arial"/>
              <a:buNone/>
            </a:pPr>
            <a:r>
              <a:rPr lang="en-US" sz="2400" b="1" i="0" u="none" strike="noStrike" cap="none">
                <a:solidFill>
                  <a:schemeClr val="accent1"/>
                </a:solidFill>
                <a:latin typeface="Arial" panose="020B0604020202020204" pitchFamily="34" charset="0"/>
                <a:ea typeface="Arial"/>
                <a:cs typeface="Arial" panose="020B0604020202020204" pitchFamily="34" charset="0"/>
                <a:sym typeface="Arial"/>
              </a:rPr>
              <a:t>EQUITABLE</a:t>
            </a:r>
            <a:endParaRPr sz="1800" b="1" i="0" u="none" strike="noStrike" cap="none">
              <a:solidFill>
                <a:schemeClr val="accent1"/>
              </a:solidFill>
              <a:latin typeface="Arial" panose="020B0604020202020204" pitchFamily="34" charset="0"/>
              <a:ea typeface="Arial"/>
              <a:cs typeface="Arial" panose="020B0604020202020204" pitchFamily="34" charset="0"/>
              <a:sym typeface="Arial"/>
            </a:endParaRPr>
          </a:p>
        </p:txBody>
      </p:sp>
      <p:sp>
        <p:nvSpPr>
          <p:cNvPr id="2552" name="Google Shape;2552;p54"/>
          <p:cNvSpPr txBox="1"/>
          <p:nvPr/>
        </p:nvSpPr>
        <p:spPr>
          <a:xfrm>
            <a:off x="3283550" y="4409593"/>
            <a:ext cx="6792297"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3D786"/>
              </a:buClr>
              <a:buSzPts val="2400"/>
              <a:buFont typeface="Arial"/>
              <a:buNone/>
            </a:pPr>
            <a:r>
              <a:rPr lang="en-US" sz="2400" b="1" i="0" u="none" strike="noStrike" cap="none">
                <a:solidFill>
                  <a:schemeClr val="accent1"/>
                </a:solidFill>
                <a:latin typeface="Arial" panose="020B0604020202020204" pitchFamily="34" charset="0"/>
                <a:ea typeface="Arial"/>
                <a:cs typeface="Arial" panose="020B0604020202020204" pitchFamily="34" charset="0"/>
                <a:sym typeface="Arial"/>
              </a:rPr>
              <a:t>Treat everyone fairly. Give everyone what they need to succeed.</a:t>
            </a:r>
            <a:endParaRPr sz="1800" b="1" i="0" u="none" strike="noStrike" cap="none">
              <a:solidFill>
                <a:schemeClr val="accent1"/>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4EAF2865-1123-3EA4-F970-94A30732E830}"/>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E53FC31C-7EDF-1250-5009-94D29B42616F}"/>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A6CAF747-8983-FF1F-426C-E1AFE75FC03E}"/>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E1CBF8C5-2689-AC61-28EB-DFCADE7A8C17}"/>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Footer Placeholder 2">
            <a:extLst>
              <a:ext uri="{FF2B5EF4-FFF2-40B4-BE49-F238E27FC236}">
                <a16:creationId xmlns:a16="http://schemas.microsoft.com/office/drawing/2014/main" id="{25CD243D-0EC0-0746-8286-4B38F15F7568}"/>
              </a:ext>
            </a:extLst>
          </p:cNvPr>
          <p:cNvSpPr>
            <a:spLocks noGrp="1"/>
          </p:cNvSpPr>
          <p:nvPr>
            <p:ph type="ftr" idx="11"/>
          </p:nvPr>
        </p:nvSpPr>
        <p:spPr>
          <a:xfrm>
            <a:off x="731474" y="6356351"/>
            <a:ext cx="5219751" cy="365125"/>
          </a:xfrm>
        </p:spPr>
        <p:txBody>
          <a:bodyPr/>
          <a:lstStyle/>
          <a:p>
            <a:r>
              <a:rPr lang="en-GB" sz="1050">
                <a:latin typeface="Arial"/>
                <a:cs typeface="Arial"/>
              </a:rPr>
              <a:t>Workshop in a Box I  Prepared for WE-FI by the Financial Alliance for Women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2573" name="Google Shape;2573;p5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16</a:t>
            </a:fld>
            <a:endParaRPr>
              <a:latin typeface="Arial" panose="020B0604020202020204" pitchFamily="34" charset="0"/>
              <a:cs typeface="Arial" panose="020B0604020202020204" pitchFamily="34" charset="0"/>
            </a:endParaRPr>
          </a:p>
        </p:txBody>
      </p:sp>
      <p:sp>
        <p:nvSpPr>
          <p:cNvPr id="2563" name="Google Shape;2563;p55"/>
          <p:cNvSpPr txBox="1"/>
          <p:nvPr/>
        </p:nvSpPr>
        <p:spPr>
          <a:xfrm>
            <a:off x="1066186" y="4996119"/>
            <a:ext cx="2701956" cy="587779"/>
          </a:xfrm>
          <a:prstGeom prst="rect">
            <a:avLst/>
          </a:prstGeom>
          <a:noFill/>
          <a:ln>
            <a:noFill/>
          </a:ln>
        </p:spPr>
        <p:txBody>
          <a:bodyPr spcFirstLastPara="1" wrap="square" lIns="0" tIns="0" rIns="0" bIns="0" anchor="t" anchorCtr="0">
            <a:noAutofit/>
          </a:bodyPr>
          <a:lstStyle/>
          <a:p>
            <a:pPr marL="16933" marR="6773" lvl="0" indent="0" algn="l" rtl="0">
              <a:lnSpc>
                <a:spcPct val="100000"/>
              </a:lnSpc>
              <a:spcBef>
                <a:spcPts val="0"/>
              </a:spcBef>
              <a:spcAft>
                <a:spcPts val="0"/>
              </a:spcAft>
              <a:buClr>
                <a:srgbClr val="2A493A"/>
              </a:buClr>
              <a:buSzPts val="1600"/>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The assumption is that everyone benefits from the same supports. This is equal treatment.</a:t>
            </a:r>
            <a:endParaRPr>
              <a:solidFill>
                <a:schemeClr val="tx2"/>
              </a:solidFill>
              <a:latin typeface="Arial" panose="020B0604020202020204" pitchFamily="34" charset="0"/>
              <a:cs typeface="Arial" panose="020B0604020202020204" pitchFamily="34" charset="0"/>
            </a:endParaRPr>
          </a:p>
        </p:txBody>
      </p:sp>
      <p:sp>
        <p:nvSpPr>
          <p:cNvPr id="2564" name="Google Shape;2564;p55"/>
          <p:cNvSpPr txBox="1"/>
          <p:nvPr/>
        </p:nvSpPr>
        <p:spPr>
          <a:xfrm>
            <a:off x="1910282" y="2135355"/>
            <a:ext cx="1018360" cy="30442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1" i="0" u="none" strike="noStrike" cap="none">
                <a:solidFill>
                  <a:schemeClr val="tx2"/>
                </a:solidFill>
                <a:latin typeface="Arial" panose="020B0604020202020204" pitchFamily="34" charset="0"/>
                <a:ea typeface="Arial"/>
                <a:cs typeface="Arial" panose="020B0604020202020204" pitchFamily="34" charset="0"/>
                <a:sym typeface="Arial"/>
              </a:rPr>
              <a:t>Equality</a:t>
            </a:r>
            <a:endParaRPr>
              <a:solidFill>
                <a:schemeClr val="tx2"/>
              </a:solidFill>
              <a:latin typeface="Arial" panose="020B0604020202020204" pitchFamily="34" charset="0"/>
              <a:cs typeface="Arial" panose="020B0604020202020204" pitchFamily="34" charset="0"/>
            </a:endParaRPr>
          </a:p>
        </p:txBody>
      </p:sp>
      <p:sp>
        <p:nvSpPr>
          <p:cNvPr id="2565" name="Google Shape;2565;p55"/>
          <p:cNvSpPr txBox="1"/>
          <p:nvPr/>
        </p:nvSpPr>
        <p:spPr>
          <a:xfrm>
            <a:off x="4536064" y="4996118"/>
            <a:ext cx="2701956" cy="587779"/>
          </a:xfrm>
          <a:prstGeom prst="rect">
            <a:avLst/>
          </a:prstGeom>
          <a:noFill/>
          <a:ln>
            <a:noFill/>
          </a:ln>
        </p:spPr>
        <p:txBody>
          <a:bodyPr spcFirstLastPara="1" wrap="square" lIns="0" tIns="0" rIns="0" bIns="0" anchor="t" anchorCtr="0">
            <a:noAutofit/>
          </a:bodyPr>
          <a:lstStyle/>
          <a:p>
            <a:pPr marL="16933" marR="6773" lvl="0" indent="0" algn="l" rtl="0">
              <a:lnSpc>
                <a:spcPct val="100000"/>
              </a:lnSpc>
              <a:spcBef>
                <a:spcPts val="0"/>
              </a:spcBef>
              <a:spcAft>
                <a:spcPts val="0"/>
              </a:spcAft>
              <a:buClr>
                <a:srgbClr val="2A493A"/>
              </a:buClr>
              <a:buSzPts val="1600"/>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Everyone gets the support they need, thus producing equity.</a:t>
            </a:r>
            <a:endParaRPr>
              <a:solidFill>
                <a:schemeClr val="tx2"/>
              </a:solidFill>
              <a:latin typeface="Arial" panose="020B0604020202020204" pitchFamily="34" charset="0"/>
              <a:cs typeface="Arial" panose="020B0604020202020204" pitchFamily="34" charset="0"/>
            </a:endParaRPr>
          </a:p>
        </p:txBody>
      </p:sp>
      <p:sp>
        <p:nvSpPr>
          <p:cNvPr id="2566" name="Google Shape;2566;p55"/>
          <p:cNvSpPr txBox="1"/>
          <p:nvPr/>
        </p:nvSpPr>
        <p:spPr>
          <a:xfrm>
            <a:off x="5509967" y="2135354"/>
            <a:ext cx="870852"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1" i="0" u="none" strike="noStrike" cap="none">
                <a:solidFill>
                  <a:schemeClr val="tx2"/>
                </a:solidFill>
                <a:latin typeface="Arial" panose="020B0604020202020204" pitchFamily="34" charset="0"/>
                <a:ea typeface="Arial"/>
                <a:cs typeface="Arial" panose="020B0604020202020204" pitchFamily="34" charset="0"/>
                <a:sym typeface="Arial"/>
              </a:rPr>
              <a:t>Equity</a:t>
            </a:r>
            <a:endParaRPr>
              <a:solidFill>
                <a:schemeClr val="tx2"/>
              </a:solidFill>
              <a:latin typeface="Arial" panose="020B0604020202020204" pitchFamily="34" charset="0"/>
              <a:cs typeface="Arial" panose="020B0604020202020204" pitchFamily="34" charset="0"/>
            </a:endParaRPr>
          </a:p>
        </p:txBody>
      </p:sp>
      <p:sp>
        <p:nvSpPr>
          <p:cNvPr id="2567" name="Google Shape;2567;p55"/>
          <p:cNvSpPr txBox="1"/>
          <p:nvPr/>
        </p:nvSpPr>
        <p:spPr>
          <a:xfrm>
            <a:off x="7912381" y="4996118"/>
            <a:ext cx="3098519" cy="1719473"/>
          </a:xfrm>
          <a:prstGeom prst="rect">
            <a:avLst/>
          </a:prstGeom>
          <a:noFill/>
          <a:ln>
            <a:noFill/>
          </a:ln>
        </p:spPr>
        <p:txBody>
          <a:bodyPr spcFirstLastPara="1" wrap="square" lIns="0" tIns="0" rIns="0" bIns="0" anchor="t" anchorCtr="0">
            <a:noAutofit/>
          </a:bodyPr>
          <a:lstStyle/>
          <a:p>
            <a:pPr marL="16933" marR="6773" lvl="0" indent="0" algn="l" rtl="0">
              <a:lnSpc>
                <a:spcPct val="100000"/>
              </a:lnSpc>
              <a:spcBef>
                <a:spcPts val="0"/>
              </a:spcBef>
              <a:spcAft>
                <a:spcPts val="0"/>
              </a:spcAft>
              <a:buClr>
                <a:srgbClr val="2A493A"/>
              </a:buClr>
              <a:buSzPts val="1600"/>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All 3 can see the game without support because the cause(s) of the inequity was addressed.</a:t>
            </a:r>
            <a:endParaRPr>
              <a:solidFill>
                <a:schemeClr val="tx2"/>
              </a:solidFill>
              <a:latin typeface="Arial" panose="020B0604020202020204" pitchFamily="34" charset="0"/>
              <a:cs typeface="Arial" panose="020B0604020202020204" pitchFamily="34" charset="0"/>
            </a:endParaRPr>
          </a:p>
          <a:p>
            <a:pPr marL="16933" marR="6773" lvl="0" indent="0" algn="l" rtl="0">
              <a:lnSpc>
                <a:spcPct val="100000"/>
              </a:lnSpc>
              <a:spcBef>
                <a:spcPts val="247"/>
              </a:spcBef>
              <a:spcAft>
                <a:spcPts val="0"/>
              </a:spcAft>
              <a:buClr>
                <a:srgbClr val="2A493A"/>
              </a:buClr>
              <a:buSzPts val="1600"/>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The systemic barrier has been removed.</a:t>
            </a:r>
            <a:endParaRPr>
              <a:solidFill>
                <a:schemeClr val="tx2"/>
              </a:solidFill>
              <a:latin typeface="Arial" panose="020B0604020202020204" pitchFamily="34" charset="0"/>
              <a:cs typeface="Arial" panose="020B0604020202020204" pitchFamily="34" charset="0"/>
            </a:endParaRPr>
          </a:p>
        </p:txBody>
      </p:sp>
      <p:sp>
        <p:nvSpPr>
          <p:cNvPr id="2568" name="Google Shape;2568;p55"/>
          <p:cNvSpPr txBox="1"/>
          <p:nvPr/>
        </p:nvSpPr>
        <p:spPr>
          <a:xfrm>
            <a:off x="8818330" y="2135354"/>
            <a:ext cx="890056"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1" i="0" u="none" strike="noStrike" cap="none">
                <a:solidFill>
                  <a:schemeClr val="tx2"/>
                </a:solidFill>
                <a:latin typeface="Arial" panose="020B0604020202020204" pitchFamily="34" charset="0"/>
                <a:ea typeface="Arial"/>
                <a:cs typeface="Arial" panose="020B0604020202020204" pitchFamily="34" charset="0"/>
                <a:sym typeface="Arial"/>
              </a:rPr>
              <a:t>Justice </a:t>
            </a:r>
            <a:endParaRPr>
              <a:solidFill>
                <a:schemeClr val="tx2"/>
              </a:solidFill>
              <a:latin typeface="Arial" panose="020B0604020202020204" pitchFamily="34" charset="0"/>
              <a:cs typeface="Arial" panose="020B0604020202020204" pitchFamily="34" charset="0"/>
            </a:endParaRPr>
          </a:p>
        </p:txBody>
      </p:sp>
      <p:pic>
        <p:nvPicPr>
          <p:cNvPr id="2569" name="Google Shape;2569;p55"/>
          <p:cNvPicPr preferRelativeResize="0"/>
          <p:nvPr/>
        </p:nvPicPr>
        <p:blipFill rotWithShape="1">
          <a:blip r:embed="rId3">
            <a:alphaModFix/>
          </a:blip>
          <a:srcRect/>
          <a:stretch/>
        </p:blipFill>
        <p:spPr>
          <a:xfrm>
            <a:off x="1066185" y="2605396"/>
            <a:ext cx="2701956" cy="2330033"/>
          </a:xfrm>
          <a:prstGeom prst="rect">
            <a:avLst/>
          </a:prstGeom>
          <a:noFill/>
          <a:ln>
            <a:noFill/>
          </a:ln>
        </p:spPr>
      </p:pic>
      <p:pic>
        <p:nvPicPr>
          <p:cNvPr id="2570" name="Google Shape;2570;p55"/>
          <p:cNvPicPr preferRelativeResize="0"/>
          <p:nvPr/>
        </p:nvPicPr>
        <p:blipFill rotWithShape="1">
          <a:blip r:embed="rId4">
            <a:alphaModFix/>
          </a:blip>
          <a:srcRect/>
          <a:stretch/>
        </p:blipFill>
        <p:spPr>
          <a:xfrm>
            <a:off x="7912380" y="2605396"/>
            <a:ext cx="2701956" cy="2330033"/>
          </a:xfrm>
          <a:prstGeom prst="rect">
            <a:avLst/>
          </a:prstGeom>
          <a:noFill/>
          <a:ln>
            <a:noFill/>
          </a:ln>
        </p:spPr>
      </p:pic>
      <p:pic>
        <p:nvPicPr>
          <p:cNvPr id="2571" name="Google Shape;2571;p55"/>
          <p:cNvPicPr preferRelativeResize="0"/>
          <p:nvPr/>
        </p:nvPicPr>
        <p:blipFill rotWithShape="1">
          <a:blip r:embed="rId5">
            <a:alphaModFix/>
          </a:blip>
          <a:srcRect/>
          <a:stretch/>
        </p:blipFill>
        <p:spPr>
          <a:xfrm>
            <a:off x="4536064" y="2605396"/>
            <a:ext cx="2701956" cy="2330033"/>
          </a:xfrm>
          <a:prstGeom prst="rect">
            <a:avLst/>
          </a:prstGeom>
          <a:noFill/>
          <a:ln>
            <a:noFill/>
          </a:ln>
        </p:spPr>
      </p:pic>
      <p:sp>
        <p:nvSpPr>
          <p:cNvPr id="2572" name="Google Shape;2572;p55"/>
          <p:cNvSpPr txBox="1"/>
          <p:nvPr/>
        </p:nvSpPr>
        <p:spPr>
          <a:xfrm>
            <a:off x="807034" y="1709670"/>
            <a:ext cx="10929709" cy="304421"/>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43D786"/>
              </a:buClr>
              <a:buSzPts val="4000"/>
              <a:buFont typeface="Calibri"/>
              <a:buNone/>
            </a:pP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BUT MEN AND WOMEN DON’T START OUT ON A LEVEL PLAYING FIELD. </a:t>
            </a:r>
            <a:endParaRPr sz="2400" b="1" i="0" u="none" strike="sng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3761FA3A-5BB8-F608-5944-177F7BEF945D}"/>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15403743-2E0D-10B7-9CEE-C7BD92966D0F}"/>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4358EEB7-CE6C-AB1A-E74B-DAD1E1418DE9}"/>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BB05C6BF-1009-0A0C-8359-1E4F94DDF993}"/>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Footer Placeholder 2">
            <a:extLst>
              <a:ext uri="{FF2B5EF4-FFF2-40B4-BE49-F238E27FC236}">
                <a16:creationId xmlns:a16="http://schemas.microsoft.com/office/drawing/2014/main" id="{56365F8A-0DAC-1045-FAD9-30DE73230E5F}"/>
              </a:ext>
            </a:extLst>
          </p:cNvPr>
          <p:cNvSpPr>
            <a:spLocks noGrp="1"/>
          </p:cNvSpPr>
          <p:nvPr>
            <p:ph type="ftr" idx="11"/>
          </p:nvPr>
        </p:nvSpPr>
        <p:spPr>
          <a:xfrm>
            <a:off x="731474" y="6356351"/>
            <a:ext cx="5219751" cy="365125"/>
          </a:xfrm>
        </p:spPr>
        <p:txBody>
          <a:bodyPr/>
          <a:lstStyle/>
          <a:p>
            <a:r>
              <a:rPr lang="en-GB" sz="1050">
                <a:latin typeface="Arial"/>
                <a:cs typeface="Arial"/>
              </a:rPr>
              <a:t>Workshop in a Box I  Prepared for WE-FI by the Financial Alliance for Women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81"/>
        <p:cNvGrpSpPr/>
        <p:nvPr/>
      </p:nvGrpSpPr>
      <p:grpSpPr>
        <a:xfrm>
          <a:off x="0" y="0"/>
          <a:ext cx="0" cy="0"/>
          <a:chOff x="0" y="0"/>
          <a:chExt cx="0" cy="0"/>
        </a:xfrm>
      </p:grpSpPr>
      <p:sp>
        <p:nvSpPr>
          <p:cNvPr id="2388" name="Google Shape;2388;p42"/>
          <p:cNvSpPr txBox="1">
            <a:spLocks noGrp="1"/>
          </p:cNvSpPr>
          <p:nvPr>
            <p:ph type="sldNum" idx="4294967295"/>
          </p:nvPr>
        </p:nvSpPr>
        <p:spPr>
          <a:xfrm>
            <a:off x="145140" y="6356350"/>
            <a:ext cx="198438"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9pPr>
          </a:lstStyle>
          <a:p>
            <a:pPr marL="0" lvl="0" indent="0" algn="l" rtl="0">
              <a:lnSpc>
                <a:spcPct val="100000"/>
              </a:lnSpc>
              <a:spcBef>
                <a:spcPts val="0"/>
              </a:spcBef>
              <a:spcAft>
                <a:spcPts val="0"/>
              </a:spcAft>
              <a:buSzPts val="1000"/>
              <a:buNone/>
            </a:pPr>
            <a:fld id="{00000000-1234-1234-1234-123412341234}" type="slidenum">
              <a:rPr lang="en-US" smtClean="0">
                <a:latin typeface="Arial" panose="020B0604020202020204" pitchFamily="34" charset="0"/>
                <a:cs typeface="Arial" panose="020B0604020202020204" pitchFamily="34" charset="0"/>
              </a:rPr>
              <a:pPr marL="0" lvl="0" indent="0" algn="l" rtl="0">
                <a:lnSpc>
                  <a:spcPct val="100000"/>
                </a:lnSpc>
                <a:spcBef>
                  <a:spcPts val="0"/>
                </a:spcBef>
                <a:spcAft>
                  <a:spcPts val="0"/>
                </a:spcAft>
                <a:buSzPts val="1000"/>
                <a:buNone/>
              </a:pPr>
              <a:t>17</a:t>
            </a:fld>
            <a:endParaRPr>
              <a:latin typeface="Arial" panose="020B0604020202020204" pitchFamily="34" charset="0"/>
              <a:cs typeface="Arial" panose="020B0604020202020204" pitchFamily="34" charset="0"/>
            </a:endParaRPr>
          </a:p>
        </p:txBody>
      </p:sp>
      <p:sp>
        <p:nvSpPr>
          <p:cNvPr id="2386" name="Google Shape;2386;p42"/>
          <p:cNvSpPr/>
          <p:nvPr/>
        </p:nvSpPr>
        <p:spPr>
          <a:xfrm>
            <a:off x="10266489" y="571500"/>
            <a:ext cx="1650691" cy="1511559"/>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sp>
        <p:nvSpPr>
          <p:cNvPr id="4" name="Google Shape;2529;p53">
            <a:extLst>
              <a:ext uri="{FF2B5EF4-FFF2-40B4-BE49-F238E27FC236}">
                <a16:creationId xmlns:a16="http://schemas.microsoft.com/office/drawing/2014/main" id="{A69195C5-2349-7198-9DF3-2FBD1D6E8A78}"/>
              </a:ext>
            </a:extLst>
          </p:cNvPr>
          <p:cNvSpPr txBox="1">
            <a:spLocks/>
          </p:cNvSpPr>
          <p:nvPr/>
        </p:nvSpPr>
        <p:spPr>
          <a:xfrm>
            <a:off x="3117055" y="2595031"/>
            <a:ext cx="8121357" cy="2437717"/>
          </a:xfrm>
          <a:prstGeom prst="rect">
            <a:avLst/>
          </a:prstGeom>
          <a:noFill/>
          <a:ln>
            <a:noFill/>
          </a:ln>
        </p:spPr>
        <p:txBody>
          <a:bodyPr spcFirstLastPara="1" vert="horz" wrap="square" lIns="0" tIns="0" rIns="0" bIns="0" rtlCol="0" anchor="t" anchorCtr="0">
            <a:noAutofit/>
          </a:bodyPr>
          <a:lstStyle>
            <a:lvl1pPr marL="457200" lvl="0" indent="-228600" algn="l" defTabSz="914400" rtl="0" eaLnBrk="1" latinLnBrk="0" hangingPunct="1">
              <a:lnSpc>
                <a:spcPct val="90000"/>
              </a:lnSpc>
              <a:spcBef>
                <a:spcPts val="0"/>
              </a:spcBef>
              <a:spcAft>
                <a:spcPts val="0"/>
              </a:spcAft>
              <a:buClr>
                <a:schemeClr val="lt1"/>
              </a:buClr>
              <a:buSzPts val="4533"/>
              <a:buFont typeface="Arial" panose="020B0604020202020204" pitchFamily="34" charset="0"/>
              <a:buNone/>
              <a:defRPr sz="4533" b="0" i="0" kern="1200">
                <a:solidFill>
                  <a:schemeClr val="lt1"/>
                </a:solidFill>
                <a:latin typeface="Arial" panose="020B0604020202020204" pitchFamily="34" charset="0"/>
                <a:ea typeface="+mn-ea"/>
                <a:cs typeface="Arial" panose="020B0604020202020204" pitchFamily="34" charset="0"/>
              </a:defRPr>
            </a:lvl1pPr>
            <a:lvl2pPr marL="914400" lvl="1" indent="-342900" algn="l" defTabSz="914400" rtl="0" eaLnBrk="1" latinLnBrk="0" hangingPunct="1">
              <a:lnSpc>
                <a:spcPct val="90000"/>
              </a:lnSpc>
              <a:spcBef>
                <a:spcPts val="800"/>
              </a:spcBef>
              <a:spcAft>
                <a:spcPts val="0"/>
              </a:spcAft>
              <a:buClr>
                <a:schemeClr val="dk1"/>
              </a:buClr>
              <a:buSzPts val="1800"/>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371600" lvl="2" indent="-342900" algn="l" defTabSz="914400" rtl="0" eaLnBrk="1" latinLnBrk="0" hangingPunct="1">
              <a:lnSpc>
                <a:spcPct val="90000"/>
              </a:lnSpc>
              <a:spcBef>
                <a:spcPts val="0"/>
              </a:spcBef>
              <a:spcAft>
                <a:spcPts val="0"/>
              </a:spcAft>
              <a:buClr>
                <a:schemeClr val="dk1"/>
              </a:buClr>
              <a:buSzPts val="1800"/>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828800" lvl="3" indent="-342900" algn="l" defTabSz="914400" rtl="0" eaLnBrk="1" latinLnBrk="0" hangingPunct="1">
              <a:lnSpc>
                <a:spcPct val="90000"/>
              </a:lnSpc>
              <a:spcBef>
                <a:spcPts val="0"/>
              </a:spcBef>
              <a:spcAft>
                <a:spcPts val="0"/>
              </a:spcAft>
              <a:buClr>
                <a:schemeClr val="dk1"/>
              </a:buClr>
              <a:buSzPts val="1800"/>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286000" lvl="4" indent="-228600" algn="l" defTabSz="914400" rtl="0" eaLnBrk="1" latinLnBrk="0" hangingPunct="1">
              <a:lnSpc>
                <a:spcPct val="90000"/>
              </a:lnSpc>
              <a:spcBef>
                <a:spcPts val="800"/>
              </a:spcBef>
              <a:spcAft>
                <a:spcPts val="0"/>
              </a:spcAft>
              <a:buClr>
                <a:schemeClr val="dk1"/>
              </a:buClr>
              <a:buSzPts val="1800"/>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0584" indent="-10584">
              <a:buClr>
                <a:srgbClr val="1B3344"/>
              </a:buClr>
              <a:buSzPts val="3600"/>
            </a:pPr>
            <a:r>
              <a:rPr lang="en-US" sz="3600" b="1">
                <a:solidFill>
                  <a:schemeClr val="tx2"/>
                </a:solidFill>
                <a:ea typeface="Arial"/>
                <a:sym typeface="Arial"/>
              </a:rPr>
              <a:t>Targeting Women is not only good to have but it did generate profits over the years for all FSPs who launched a holistic Women-centered strategy </a:t>
            </a:r>
            <a:endParaRPr lang="en-US">
              <a:solidFill>
                <a:schemeClr val="tx2"/>
              </a:solidFill>
            </a:endParaRPr>
          </a:p>
        </p:txBody>
      </p:sp>
      <p:sp>
        <p:nvSpPr>
          <p:cNvPr id="2" name="Footer Placeholder 2">
            <a:extLst>
              <a:ext uri="{FF2B5EF4-FFF2-40B4-BE49-F238E27FC236}">
                <a16:creationId xmlns:a16="http://schemas.microsoft.com/office/drawing/2014/main" id="{D9D1EA23-551D-CBC1-B65B-B21B841B356F}"/>
              </a:ext>
            </a:extLst>
          </p:cNvPr>
          <p:cNvSpPr txBox="1">
            <a:spLocks/>
          </p:cNvSpPr>
          <p:nvPr/>
        </p:nvSpPr>
        <p:spPr>
          <a:xfrm>
            <a:off x="403669" y="6408110"/>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a:cs typeface="Arial"/>
              </a:rPr>
              <a:t>Workshop in a Box I  Prepared for We-fi by the Financial Alliance for Women </a:t>
            </a:r>
          </a:p>
        </p:txBody>
      </p:sp>
    </p:spTree>
    <p:extLst>
      <p:ext uri="{BB962C8B-B14F-4D97-AF65-F5344CB8AC3E}">
        <p14:creationId xmlns:p14="http://schemas.microsoft.com/office/powerpoint/2010/main" val="426030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7"/>
          <p:cNvSpPr txBox="1"/>
          <p:nvPr/>
        </p:nvSpPr>
        <p:spPr>
          <a:xfrm>
            <a:off x="586573" y="3421074"/>
            <a:ext cx="4500439" cy="2809410"/>
          </a:xfrm>
          <a:prstGeom prst="rect">
            <a:avLst/>
          </a:prstGeom>
          <a:noFill/>
          <a:ln>
            <a:noFill/>
          </a:ln>
        </p:spPr>
        <p:txBody>
          <a:bodyPr spcFirstLastPara="1" wrap="square" lIns="0" tIns="0" rIns="0" bIns="0" anchor="t" anchorCtr="0">
            <a:noAutofit/>
          </a:bodyPr>
          <a:lstStyle/>
          <a:p>
            <a:pPr marL="0" marR="0" lvl="0" indent="0" algn="l" rtl="0">
              <a:lnSpc>
                <a:spcPct val="72500"/>
              </a:lnSpc>
              <a:spcBef>
                <a:spcPts val="0"/>
              </a:spcBef>
              <a:spcAft>
                <a:spcPts val="0"/>
              </a:spcAft>
              <a:buClr>
                <a:srgbClr val="7F7F7F"/>
              </a:buClr>
              <a:buSzPts val="2000"/>
              <a:buFont typeface="Arial"/>
              <a:buNone/>
            </a:pPr>
            <a:r>
              <a:rPr lang="en-US" sz="2000" b="1" i="0" u="none" strike="noStrike" cap="none">
                <a:solidFill>
                  <a:srgbClr val="7F7F7F"/>
                </a:solidFill>
                <a:latin typeface="Arial" panose="020B0604020202020204" pitchFamily="34" charset="0"/>
                <a:ea typeface="Arial Black"/>
                <a:cs typeface="Arial" panose="020B0604020202020204" pitchFamily="34" charset="0"/>
                <a:sym typeface="Arial Black"/>
              </a:rPr>
              <a:t>For the </a:t>
            </a:r>
            <a:r>
              <a:rPr lang="en-US" sz="2000" b="1" i="0" u="none" strike="noStrike" cap="none">
                <a:solidFill>
                  <a:srgbClr val="43D786"/>
                </a:solidFill>
                <a:latin typeface="Arial" panose="020B0604020202020204" pitchFamily="34" charset="0"/>
                <a:ea typeface="Arial Black"/>
                <a:cs typeface="Arial" panose="020B0604020202020204" pitchFamily="34" charset="0"/>
                <a:sym typeface="Arial Black"/>
              </a:rPr>
              <a:t>eighth</a:t>
            </a:r>
            <a:r>
              <a:rPr lang="en-US" sz="2000" b="1" i="0" u="none" strike="noStrike" cap="none">
                <a:solidFill>
                  <a:srgbClr val="7F7F7F"/>
                </a:solidFill>
                <a:latin typeface="Arial" panose="020B0604020202020204" pitchFamily="34" charset="0"/>
                <a:ea typeface="Arial Black"/>
                <a:cs typeface="Arial" panose="020B0604020202020204" pitchFamily="34" charset="0"/>
                <a:sym typeface="Arial Black"/>
              </a:rPr>
              <a:t> year in a row,</a:t>
            </a:r>
            <a:r>
              <a:rPr lang="en-US" sz="4000" b="1" i="0" u="none" strike="noStrike" cap="none">
                <a:solidFill>
                  <a:schemeClr val="accent1"/>
                </a:solidFill>
                <a:latin typeface="Arial" panose="020B0604020202020204" pitchFamily="34" charset="0"/>
                <a:ea typeface="Arial Black"/>
                <a:cs typeface="Arial" panose="020B0604020202020204" pitchFamily="34" charset="0"/>
                <a:sym typeface="Arial Black"/>
              </a:rPr>
              <a:t> </a:t>
            </a:r>
            <a:r>
              <a:rPr lang="en-US" sz="2000" b="1" i="0" u="none" strike="noStrike" cap="none">
                <a:solidFill>
                  <a:srgbClr val="43D786"/>
                </a:solidFill>
                <a:latin typeface="Arial" panose="020B0604020202020204" pitchFamily="34" charset="0"/>
                <a:ea typeface="Arial Black"/>
                <a:cs typeface="Arial" panose="020B0604020202020204" pitchFamily="34" charset="0"/>
                <a:sym typeface="Arial Black"/>
              </a:rPr>
              <a:t>Financial Alliance for Women’s </a:t>
            </a:r>
            <a:r>
              <a:rPr lang="en-US" sz="2000" b="1" i="0" u="none" strike="noStrike" cap="none">
                <a:solidFill>
                  <a:srgbClr val="7F7F7F"/>
                </a:solidFill>
                <a:latin typeface="Arial" panose="020B0604020202020204" pitchFamily="34" charset="0"/>
                <a:ea typeface="Arial Black"/>
                <a:cs typeface="Arial" panose="020B0604020202020204" pitchFamily="34" charset="0"/>
                <a:sym typeface="Arial Black"/>
              </a:rPr>
              <a:t>members report women are paying back their loans at greater rates than men in all segments.</a:t>
            </a:r>
            <a:r>
              <a:rPr lang="en-US" sz="1600" b="1" i="0" u="none" strike="noStrike" cap="none" baseline="30000">
                <a:solidFill>
                  <a:srgbClr val="7F7F7F"/>
                </a:solidFill>
                <a:latin typeface="Arial" panose="020B0604020202020204" pitchFamily="34" charset="0"/>
                <a:ea typeface="Arial Black"/>
                <a:cs typeface="Arial" panose="020B0604020202020204" pitchFamily="34" charset="0"/>
                <a:sym typeface="Arial Black"/>
              </a:rPr>
              <a:t>1</a:t>
            </a:r>
            <a:r>
              <a:rPr lang="en-US" sz="2000" b="1" i="0" u="none" strike="noStrike" cap="none">
                <a:solidFill>
                  <a:srgbClr val="7F7F7F"/>
                </a:solidFill>
                <a:latin typeface="Arial" panose="020B0604020202020204" pitchFamily="34" charset="0"/>
                <a:ea typeface="Arial Black"/>
                <a:cs typeface="Arial" panose="020B0604020202020204" pitchFamily="34" charset="0"/>
                <a:sym typeface="Arial Black"/>
              </a:rPr>
              <a:t> </a:t>
            </a:r>
            <a:endParaRPr sz="3200" b="1" i="0" u="none" strike="noStrike" cap="none">
              <a:solidFill>
                <a:srgbClr val="7F7F7F"/>
              </a:solidFill>
              <a:latin typeface="Arial" panose="020B0604020202020204" pitchFamily="34" charset="0"/>
              <a:ea typeface="Arial Black"/>
              <a:cs typeface="Arial" panose="020B0604020202020204" pitchFamily="34" charset="0"/>
              <a:sym typeface="Arial Black"/>
            </a:endParaRPr>
          </a:p>
        </p:txBody>
      </p:sp>
      <p:sp>
        <p:nvSpPr>
          <p:cNvPr id="308" name="Google Shape;308;p7"/>
          <p:cNvSpPr txBox="1"/>
          <p:nvPr/>
        </p:nvSpPr>
        <p:spPr>
          <a:xfrm>
            <a:off x="411776" y="1482082"/>
            <a:ext cx="4877656"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Arial" panose="020B0604020202020204" pitchFamily="34" charset="0"/>
                <a:ea typeface="Arial Black"/>
                <a:cs typeface="Arial" panose="020B0604020202020204" pitchFamily="34" charset="0"/>
                <a:sym typeface="Arial Black"/>
              </a:rPr>
              <a:t>Women are reliable borrowers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nvGrpSpPr>
          <p:cNvPr id="313" name="Google Shape;313;p7"/>
          <p:cNvGrpSpPr/>
          <p:nvPr/>
        </p:nvGrpSpPr>
        <p:grpSpPr>
          <a:xfrm>
            <a:off x="5087012" y="1137576"/>
            <a:ext cx="7378723" cy="5396594"/>
            <a:chOff x="5087012" y="1137576"/>
            <a:chExt cx="7378723" cy="5396594"/>
          </a:xfrm>
        </p:grpSpPr>
        <p:sp>
          <p:nvSpPr>
            <p:cNvPr id="314" name="Google Shape;314;p7"/>
            <p:cNvSpPr/>
            <p:nvPr/>
          </p:nvSpPr>
          <p:spPr>
            <a:xfrm>
              <a:off x="5087012" y="1137576"/>
              <a:ext cx="7104988" cy="53237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315" name="Google Shape;315;p7"/>
            <p:cNvSpPr/>
            <p:nvPr/>
          </p:nvSpPr>
          <p:spPr>
            <a:xfrm>
              <a:off x="5518480" y="6072505"/>
              <a:ext cx="6947255" cy="4616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900"/>
                <a:buFont typeface="Arial"/>
                <a:buNone/>
              </a:pPr>
              <a:r>
                <a:rPr lang="en-US" sz="1200">
                  <a:solidFill>
                    <a:srgbClr val="7F7F7F"/>
                  </a:solidFill>
                  <a:latin typeface="Arial" panose="020B0604020202020204" pitchFamily="34" charset="0"/>
                  <a:ea typeface="Arial"/>
                  <a:cs typeface="Arial" panose="020B0604020202020204" pitchFamily="34" charset="0"/>
                  <a:sym typeface="Arial"/>
                </a:rPr>
                <a:t>Source: </a:t>
              </a:r>
              <a:r>
                <a:rPr lang="en-US" sz="1200" b="0" i="0" u="none" strike="noStrike" cap="none">
                  <a:solidFill>
                    <a:srgbClr val="7F7F7F"/>
                  </a:solidFill>
                  <a:latin typeface="Arial" panose="020B0604020202020204" pitchFamily="34" charset="0"/>
                  <a:ea typeface="Arial"/>
                  <a:cs typeface="Arial" panose="020B0604020202020204" pitchFamily="34" charset="0"/>
                  <a:sym typeface="Arial"/>
                </a:rPr>
                <a:t>Financial Alliance for Women - MEASURING THE VALUE OF THE FEMALE ECONOMY 2023 Edition </a:t>
              </a:r>
              <a:endParaRPr sz="1200" b="0" i="0" u="none" strike="noStrike" cap="none">
                <a:solidFill>
                  <a:srgbClr val="7F7F7F"/>
                </a:solidFill>
                <a:latin typeface="Arial" panose="020B0604020202020204" pitchFamily="34" charset="0"/>
                <a:ea typeface="Arial"/>
                <a:cs typeface="Arial" panose="020B0604020202020204" pitchFamily="34" charset="0"/>
                <a:sym typeface="Arial"/>
              </a:endParaRPr>
            </a:p>
          </p:txBody>
        </p:sp>
        <p:pic>
          <p:nvPicPr>
            <p:cNvPr id="316" name="Google Shape;316;p7"/>
            <p:cNvPicPr preferRelativeResize="0"/>
            <p:nvPr/>
          </p:nvPicPr>
          <p:blipFill rotWithShape="1">
            <a:blip r:embed="rId3">
              <a:alphaModFix/>
            </a:blip>
            <a:srcRect t="9521"/>
            <a:stretch/>
          </p:blipFill>
          <p:spPr>
            <a:xfrm>
              <a:off x="5518484" y="2199503"/>
              <a:ext cx="6444465" cy="3911846"/>
            </a:xfrm>
            <a:prstGeom prst="rect">
              <a:avLst/>
            </a:prstGeom>
            <a:noFill/>
            <a:ln>
              <a:noFill/>
            </a:ln>
          </p:spPr>
        </p:pic>
        <p:sp>
          <p:nvSpPr>
            <p:cNvPr id="317" name="Google Shape;317;p7"/>
            <p:cNvSpPr txBox="1"/>
            <p:nvPr/>
          </p:nvSpPr>
          <p:spPr>
            <a:xfrm>
              <a:off x="5609846" y="1388643"/>
              <a:ext cx="6261740" cy="389002"/>
            </a:xfrm>
            <a:prstGeom prst="rect">
              <a:avLst/>
            </a:prstGeom>
            <a:noFill/>
            <a:ln>
              <a:noFill/>
            </a:ln>
          </p:spPr>
          <p:txBody>
            <a:bodyPr spcFirstLastPara="1" wrap="square" lIns="0" tIns="0" rIns="0" bIns="0" anchor="t" anchorCtr="0">
              <a:noAutofit/>
            </a:bodyPr>
            <a:lstStyle/>
            <a:p>
              <a:pPr marL="0" marR="0" lvl="0" indent="0" algn="ctr" rtl="0">
                <a:lnSpc>
                  <a:spcPct val="161111"/>
                </a:lnSpc>
                <a:spcBef>
                  <a:spcPts val="0"/>
                </a:spcBef>
                <a:spcAft>
                  <a:spcPts val="0"/>
                </a:spcAft>
                <a:buClr>
                  <a:srgbClr val="7F7F7F"/>
                </a:buClr>
                <a:buSzPts val="1800"/>
                <a:buFont typeface="Arial"/>
                <a:buNone/>
              </a:pPr>
              <a:r>
                <a:rPr lang="en-US" sz="1800" b="1" i="0" u="none" strike="noStrike" cap="none">
                  <a:solidFill>
                    <a:srgbClr val="7F7F7F"/>
                  </a:solidFill>
                  <a:latin typeface="Arial" panose="020B0604020202020204" pitchFamily="34" charset="0"/>
                  <a:ea typeface="Arial Black"/>
                  <a:cs typeface="Arial" panose="020B0604020202020204" pitchFamily="34" charset="0"/>
                  <a:sym typeface="Arial Black"/>
                </a:rPr>
                <a:t>Average Non-Performing Loans (NPL) By Segment</a:t>
              </a:r>
              <a:endParaRPr sz="2800" b="1" i="0" u="none" strike="noStrike" cap="none">
                <a:solidFill>
                  <a:srgbClr val="7F7F7F"/>
                </a:solidFill>
                <a:latin typeface="Arial" panose="020B0604020202020204" pitchFamily="34" charset="0"/>
                <a:ea typeface="Arial Black"/>
                <a:cs typeface="Arial" panose="020B0604020202020204" pitchFamily="34" charset="0"/>
                <a:sym typeface="Arial Black"/>
              </a:endParaRPr>
            </a:p>
          </p:txBody>
        </p:sp>
      </p:grpSp>
      <p:sp>
        <p:nvSpPr>
          <p:cNvPr id="318" name="Google Shape;318;p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ea typeface="Arial"/>
                <a:cs typeface="Arial" panose="020B0604020202020204" pitchFamily="34" charset="0"/>
                <a:sym typeface="Arial"/>
              </a:rPr>
              <a:t>18</a:t>
            </a:fld>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19" name="Google Shape;319;p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20" name="Google Shape;320;p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E4C4F2C8-F8F6-1382-E357-2845EDD9E9A7}"/>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66F449BF-DDB5-D4ED-A5DC-033EB68912A3}"/>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FB950E0A-AD3B-F335-3777-19E41468EA57}"/>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6B6DFF89-AD8C-5A14-4D7E-762C5FCABCEC}"/>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8" name="Footer Placeholder 2">
            <a:extLst>
              <a:ext uri="{FF2B5EF4-FFF2-40B4-BE49-F238E27FC236}">
                <a16:creationId xmlns:a16="http://schemas.microsoft.com/office/drawing/2014/main" id="{997F6DF7-FA28-F179-B076-910B2227E474}"/>
              </a:ext>
            </a:extLst>
          </p:cNvPr>
          <p:cNvSpPr>
            <a:spLocks noGrp="1"/>
          </p:cNvSpPr>
          <p:nvPr>
            <p:ph type="ftr" idx="11"/>
          </p:nvPr>
        </p:nvSpPr>
        <p:spPr>
          <a:xfrm>
            <a:off x="731474" y="6356351"/>
            <a:ext cx="5219751" cy="365125"/>
          </a:xfrm>
        </p:spPr>
        <p:txBody>
          <a:bodyPr/>
          <a:lstStyle/>
          <a:p>
            <a:r>
              <a:rPr lang="en-GB">
                <a:latin typeface="Arial"/>
                <a:cs typeface="Arial"/>
              </a:rPr>
              <a:t>Workshop in a Box I  Prepared for WE-FI by the Financial Alliance for Women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8"/>
          <p:cNvGrpSpPr/>
          <p:nvPr/>
        </p:nvGrpSpPr>
        <p:grpSpPr>
          <a:xfrm>
            <a:off x="5358513" y="1616622"/>
            <a:ext cx="6833487" cy="4697681"/>
            <a:chOff x="5358513" y="1616622"/>
            <a:chExt cx="6833487" cy="4697681"/>
          </a:xfrm>
        </p:grpSpPr>
        <p:sp>
          <p:nvSpPr>
            <p:cNvPr id="328" name="Google Shape;328;p8"/>
            <p:cNvSpPr/>
            <p:nvPr/>
          </p:nvSpPr>
          <p:spPr>
            <a:xfrm>
              <a:off x="5484777" y="1616622"/>
              <a:ext cx="6707222" cy="46976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pic>
          <p:nvPicPr>
            <p:cNvPr id="330" name="Google Shape;330;p8" descr="A graph of sales&#10;&#10;Description automatically generated with medium confidence"/>
            <p:cNvPicPr preferRelativeResize="0"/>
            <p:nvPr/>
          </p:nvPicPr>
          <p:blipFill rotWithShape="1">
            <a:blip r:embed="rId3">
              <a:alphaModFix/>
            </a:blip>
            <a:srcRect r="7648"/>
            <a:stretch/>
          </p:blipFill>
          <p:spPr>
            <a:xfrm>
              <a:off x="5358513" y="1616623"/>
              <a:ext cx="6833487" cy="4316400"/>
            </a:xfrm>
            <a:prstGeom prst="rect">
              <a:avLst/>
            </a:prstGeom>
            <a:noFill/>
            <a:ln>
              <a:noFill/>
            </a:ln>
          </p:spPr>
        </p:pic>
      </p:grpSp>
      <p:sp>
        <p:nvSpPr>
          <p:cNvPr id="331" name="Google Shape;331;p8"/>
          <p:cNvSpPr txBox="1"/>
          <p:nvPr/>
        </p:nvSpPr>
        <p:spPr>
          <a:xfrm>
            <a:off x="411776" y="1878526"/>
            <a:ext cx="5394584"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Arial" panose="020B0604020202020204" pitchFamily="34" charset="0"/>
                <a:ea typeface="Arial Black"/>
                <a:cs typeface="Arial" panose="020B0604020202020204" pitchFamily="34" charset="0"/>
                <a:sym typeface="Arial Black"/>
              </a:rPr>
              <a:t>Women are loyal customers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32" name="Google Shape;332;p8"/>
          <p:cNvSpPr txBox="1"/>
          <p:nvPr/>
        </p:nvSpPr>
        <p:spPr>
          <a:xfrm>
            <a:off x="411776" y="3354674"/>
            <a:ext cx="444366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3D786"/>
                </a:solidFill>
                <a:latin typeface="Arial" panose="020B0604020202020204" pitchFamily="34" charset="0"/>
                <a:ea typeface="Arial Black"/>
                <a:cs typeface="Arial" panose="020B0604020202020204" pitchFamily="34" charset="0"/>
                <a:sym typeface="Arial Black"/>
              </a:rPr>
              <a:t>Financial Alliance for Women’s </a:t>
            </a:r>
            <a:r>
              <a:rPr lang="en-US" sz="1800" b="1" i="0" u="none" strike="noStrike" cap="none">
                <a:solidFill>
                  <a:srgbClr val="7F7F7F"/>
                </a:solidFill>
                <a:latin typeface="Arial" panose="020B0604020202020204" pitchFamily="34" charset="0"/>
                <a:ea typeface="Arial Black"/>
                <a:cs typeface="Arial" panose="020B0604020202020204" pitchFamily="34" charset="0"/>
                <a:sym typeface="Arial Black"/>
              </a:rPr>
              <a:t>members report an increase in products per customer for women customers across segments.</a:t>
            </a:r>
            <a:endParaRPr sz="1800" b="1" i="0" u="none" strike="noStrike" cap="none">
              <a:solidFill>
                <a:srgbClr val="7F7F7F"/>
              </a:solidFill>
              <a:latin typeface="Arial" panose="020B0604020202020204" pitchFamily="34" charset="0"/>
              <a:ea typeface="Arial Black"/>
              <a:cs typeface="Arial" panose="020B0604020202020204" pitchFamily="34" charset="0"/>
              <a:sym typeface="Arial Black"/>
            </a:endParaRPr>
          </a:p>
        </p:txBody>
      </p:sp>
      <p:sp>
        <p:nvSpPr>
          <p:cNvPr id="337" name="Google Shape;337;p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ea typeface="Arial"/>
                <a:cs typeface="Arial" panose="020B0604020202020204" pitchFamily="34" charset="0"/>
                <a:sym typeface="Arial"/>
              </a:rPr>
              <a:t>19</a:t>
            </a:fld>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38" name="Google Shape;338;p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39" name="Google Shape;339;p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D0298817-45B9-6842-6399-78E9B8FEE450}"/>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CFA915D2-8C86-C7F0-C1DB-377A4E63A2AA}"/>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9244A92C-E12B-EFA7-F538-F0DD9393916D}"/>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327CE3F8-A487-04A3-28C0-A0F6BD8862BB}"/>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7" name="Google Shape;315;p7">
            <a:extLst>
              <a:ext uri="{FF2B5EF4-FFF2-40B4-BE49-F238E27FC236}">
                <a16:creationId xmlns:a16="http://schemas.microsoft.com/office/drawing/2014/main" id="{78958455-EA32-9360-BC6D-CC731499B49C}"/>
              </a:ext>
            </a:extLst>
          </p:cNvPr>
          <p:cNvSpPr/>
          <p:nvPr/>
        </p:nvSpPr>
        <p:spPr>
          <a:xfrm>
            <a:off x="5518480" y="6072505"/>
            <a:ext cx="6947255" cy="4616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900"/>
              <a:buFont typeface="Arial"/>
              <a:buNone/>
            </a:pPr>
            <a:r>
              <a:rPr lang="en-US" sz="1200">
                <a:solidFill>
                  <a:srgbClr val="7F7F7F"/>
                </a:solidFill>
                <a:latin typeface="Arial" panose="020B0604020202020204" pitchFamily="34" charset="0"/>
                <a:ea typeface="Arial"/>
                <a:cs typeface="Arial" panose="020B0604020202020204" pitchFamily="34" charset="0"/>
                <a:sym typeface="Arial"/>
              </a:rPr>
              <a:t>Source: </a:t>
            </a:r>
            <a:r>
              <a:rPr lang="en-US" sz="1200" b="0" i="0" u="none" strike="noStrike" cap="none">
                <a:solidFill>
                  <a:srgbClr val="7F7F7F"/>
                </a:solidFill>
                <a:latin typeface="Arial" panose="020B0604020202020204" pitchFamily="34" charset="0"/>
                <a:ea typeface="Arial"/>
                <a:cs typeface="Arial" panose="020B0604020202020204" pitchFamily="34" charset="0"/>
                <a:sym typeface="Arial"/>
              </a:rPr>
              <a:t>Financial Alliance for Women - MEASURING THE VALUE OF THE FEMALE ECONOMY 2023 Edition </a:t>
            </a:r>
            <a:endParaRPr sz="1200" b="0" i="0" u="none" strike="noStrike" cap="none">
              <a:solidFill>
                <a:srgbClr val="7F7F7F"/>
              </a:solidFill>
              <a:latin typeface="Arial" panose="020B0604020202020204" pitchFamily="34" charset="0"/>
              <a:ea typeface="Arial"/>
              <a:cs typeface="Arial" panose="020B0604020202020204" pitchFamily="34" charset="0"/>
              <a:sym typeface="Arial"/>
            </a:endParaRPr>
          </a:p>
        </p:txBody>
      </p:sp>
      <p:sp>
        <p:nvSpPr>
          <p:cNvPr id="9" name="Footer Placeholder 2">
            <a:extLst>
              <a:ext uri="{FF2B5EF4-FFF2-40B4-BE49-F238E27FC236}">
                <a16:creationId xmlns:a16="http://schemas.microsoft.com/office/drawing/2014/main" id="{9078F0D7-A98B-BF48-AFBE-42BF8FF6C6B8}"/>
              </a:ext>
            </a:extLst>
          </p:cNvPr>
          <p:cNvSpPr>
            <a:spLocks noGrp="1"/>
          </p:cNvSpPr>
          <p:nvPr>
            <p:ph type="ftr" idx="11"/>
          </p:nvPr>
        </p:nvSpPr>
        <p:spPr>
          <a:xfrm>
            <a:off x="731474" y="6356351"/>
            <a:ext cx="5219751" cy="365125"/>
          </a:xfrm>
        </p:spPr>
        <p:txBody>
          <a:bodyPr/>
          <a:lstStyle/>
          <a:p>
            <a:r>
              <a:rPr lang="en-GB">
                <a:latin typeface="Arial"/>
                <a:cs typeface="Arial"/>
              </a:rPr>
              <a:t>Workshop in a Box I  Prepared for WE-FI by the Financial Alliance for Women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FCB703-B1F4-2F31-4A4B-7572DF48B368}"/>
              </a:ext>
            </a:extLst>
          </p:cNvPr>
          <p:cNvSpPr>
            <a:spLocks noGrp="1"/>
          </p:cNvSpPr>
          <p:nvPr>
            <p:ph type="body" idx="1"/>
          </p:nvPr>
        </p:nvSpPr>
        <p:spPr>
          <a:xfrm>
            <a:off x="432848" y="1511299"/>
            <a:ext cx="10508132" cy="4845051"/>
          </a:xfrm>
        </p:spPr>
        <p:txBody>
          <a:bodyPr/>
          <a:lstStyle/>
          <a:p>
            <a:pPr marL="114300" indent="0" algn="just">
              <a:spcBef>
                <a:spcPts val="750"/>
              </a:spcBef>
              <a:spcAft>
                <a:spcPts val="750"/>
              </a:spcAft>
              <a:buNone/>
            </a:pPr>
            <a:r>
              <a:rPr lang="en-US" b="1">
                <a:solidFill>
                  <a:schemeClr val="accent2"/>
                </a:solidFill>
                <a:latin typeface="Arial"/>
                <a:ea typeface="Calibri"/>
                <a:cs typeface="Arial"/>
              </a:rPr>
              <a:t>Facilitation Notes*:</a:t>
            </a:r>
            <a:r>
              <a:rPr lang="en-US" b="1">
                <a:solidFill>
                  <a:schemeClr val="accent2"/>
                </a:solidFill>
                <a:effectLst/>
                <a:latin typeface="Arial"/>
                <a:ea typeface="Calibri"/>
                <a:cs typeface="Arial"/>
              </a:rPr>
              <a:t> </a:t>
            </a:r>
          </a:p>
          <a:p>
            <a:pPr marL="114300" indent="0" algn="just">
              <a:spcBef>
                <a:spcPts val="750"/>
              </a:spcBef>
              <a:spcAft>
                <a:spcPts val="750"/>
              </a:spcAft>
              <a:buNone/>
            </a:pPr>
            <a:r>
              <a:rPr lang="en-US" sz="2000" b="1">
                <a:effectLst/>
                <a:latin typeface="Arial"/>
                <a:ea typeface="Calibri"/>
                <a:cs typeface="Arial"/>
              </a:rPr>
              <a:t>By the end of the </a:t>
            </a:r>
            <a:r>
              <a:rPr lang="en-US" sz="2000" b="1">
                <a:latin typeface="Arial"/>
                <a:ea typeface="Calibri"/>
                <a:cs typeface="Arial"/>
              </a:rPr>
              <a:t>session</a:t>
            </a:r>
            <a:r>
              <a:rPr lang="en-US" sz="2000" b="1">
                <a:effectLst/>
                <a:latin typeface="Arial"/>
                <a:ea typeface="Calibri"/>
                <a:cs typeface="Arial"/>
              </a:rPr>
              <a:t>, participants will have: </a:t>
            </a:r>
            <a:endParaRPr lang="en-PT" sz="2000" b="1">
              <a:effectLst/>
              <a:latin typeface="Arial"/>
              <a:ea typeface="Calibri"/>
              <a:cs typeface="Arial"/>
            </a:endParaRPr>
          </a:p>
          <a:p>
            <a:pPr marL="742950" lvl="1" indent="-285750" algn="just">
              <a:spcAft>
                <a:spcPts val="1200"/>
              </a:spcAft>
            </a:pPr>
            <a:r>
              <a:rPr lang="en-US" sz="2000">
                <a:effectLst/>
                <a:latin typeface="Arial"/>
                <a:ea typeface="Calibri"/>
                <a:cs typeface="Arial"/>
              </a:rPr>
              <a:t>Understood the strong business case for serving women entrepreneurs in your markets. </a:t>
            </a:r>
            <a:endParaRPr lang="en-PT" sz="2000">
              <a:effectLst/>
              <a:latin typeface="Arial"/>
              <a:ea typeface="Calibri"/>
              <a:cs typeface="Arial"/>
            </a:endParaRPr>
          </a:p>
          <a:p>
            <a:pPr marL="742950" lvl="1" indent="-285750" algn="just">
              <a:spcAft>
                <a:spcPts val="1200"/>
              </a:spcAft>
            </a:pPr>
            <a:r>
              <a:rPr lang="en-US" sz="2000">
                <a:effectLst/>
                <a:latin typeface="Arial"/>
                <a:ea typeface="Calibri"/>
                <a:cs typeface="Arial"/>
              </a:rPr>
              <a:t>Understood the </a:t>
            </a:r>
            <a:r>
              <a:rPr lang="en-US" sz="2000">
                <a:latin typeface="Arial"/>
                <a:ea typeface="Calibri"/>
                <a:cs typeface="Arial"/>
              </a:rPr>
              <a:t>business</a:t>
            </a:r>
            <a:r>
              <a:rPr lang="en-US" sz="2000">
                <a:effectLst/>
                <a:latin typeface="Arial"/>
                <a:ea typeface="Calibri"/>
                <a:cs typeface="Arial"/>
              </a:rPr>
              <a:t> opportunity for the financial sector to serve Women-led MSMEs</a:t>
            </a:r>
            <a:endParaRPr lang="en-PT" sz="2000">
              <a:effectLst/>
              <a:latin typeface="Arial"/>
              <a:ea typeface="Calibri"/>
              <a:cs typeface="Arial"/>
            </a:endParaRPr>
          </a:p>
          <a:p>
            <a:pPr marL="742950" lvl="1" indent="-285750" algn="just">
              <a:spcAft>
                <a:spcPts val="1200"/>
              </a:spcAft>
            </a:pPr>
            <a:r>
              <a:rPr lang="en-US" sz="2000">
                <a:effectLst/>
                <a:latin typeface="Arial"/>
                <a:ea typeface="Calibri"/>
                <a:cs typeface="Arial"/>
              </a:rPr>
              <a:t>Learned how to </a:t>
            </a:r>
            <a:r>
              <a:rPr lang="en-US" sz="2000">
                <a:latin typeface="Arial"/>
                <a:ea typeface="Calibri"/>
                <a:cs typeface="Arial"/>
              </a:rPr>
              <a:t>build</a:t>
            </a:r>
            <a:r>
              <a:rPr lang="en-US" sz="2000">
                <a:effectLst/>
                <a:latin typeface="Arial"/>
                <a:ea typeface="Calibri"/>
                <a:cs typeface="Arial"/>
              </a:rPr>
              <a:t> the </a:t>
            </a:r>
            <a:r>
              <a:rPr lang="en-US" sz="2000">
                <a:latin typeface="Arial"/>
                <a:ea typeface="Calibri"/>
                <a:cs typeface="Arial"/>
              </a:rPr>
              <a:t>business</a:t>
            </a:r>
            <a:r>
              <a:rPr lang="en-US" sz="2000">
                <a:effectLst/>
                <a:latin typeface="Arial"/>
                <a:ea typeface="Calibri"/>
                <a:cs typeface="Arial"/>
              </a:rPr>
              <a:t> case to launch the code in country and get the stakeholders </a:t>
            </a:r>
            <a:r>
              <a:rPr lang="en-US" sz="2000">
                <a:latin typeface="Arial"/>
                <a:ea typeface="Calibri"/>
                <a:cs typeface="Arial"/>
              </a:rPr>
              <a:t>buy-in</a:t>
            </a:r>
            <a:endParaRPr lang="en-PT" sz="2000">
              <a:effectLst/>
              <a:latin typeface="Arial"/>
              <a:ea typeface="Calibri"/>
              <a:cs typeface="Arial"/>
            </a:endParaRPr>
          </a:p>
          <a:p>
            <a:pPr marL="114300" indent="0">
              <a:buNone/>
            </a:pPr>
            <a:r>
              <a:rPr lang="en-PT" sz="1800" i="1">
                <a:solidFill>
                  <a:schemeClr val="accent2"/>
                </a:solidFill>
                <a:latin typeface="Arial"/>
                <a:ea typeface="Calibri"/>
                <a:cs typeface="Arial"/>
              </a:rPr>
              <a:t>*Please see slide notes for more details</a:t>
            </a:r>
          </a:p>
        </p:txBody>
      </p:sp>
      <p:sp>
        <p:nvSpPr>
          <p:cNvPr id="4" name="Slide Number Placeholder 3">
            <a:extLst>
              <a:ext uri="{FF2B5EF4-FFF2-40B4-BE49-F238E27FC236}">
                <a16:creationId xmlns:a16="http://schemas.microsoft.com/office/drawing/2014/main" id="{5B21B003-5D8A-A419-F9BE-84054A6FAFC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a:t>
            </a:fld>
            <a:endParaRPr lang="en-US">
              <a:latin typeface="Arial" panose="020B0604020202020204" pitchFamily="34" charset="0"/>
              <a:cs typeface="Arial" panose="020B0604020202020204" pitchFamily="34" charset="0"/>
            </a:endParaRPr>
          </a:p>
        </p:txBody>
      </p:sp>
      <p:sp>
        <p:nvSpPr>
          <p:cNvPr id="5" name="Google Shape;473;p18">
            <a:extLst>
              <a:ext uri="{FF2B5EF4-FFF2-40B4-BE49-F238E27FC236}">
                <a16:creationId xmlns:a16="http://schemas.microsoft.com/office/drawing/2014/main" id="{6930F342-6298-81E2-4ED8-CA5BAD42FE60}"/>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6" name="Google Shape;474;p18">
            <a:extLst>
              <a:ext uri="{FF2B5EF4-FFF2-40B4-BE49-F238E27FC236}">
                <a16:creationId xmlns:a16="http://schemas.microsoft.com/office/drawing/2014/main" id="{09CA6EBD-B8AA-7428-AD61-49EA60C75DF8}"/>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7" name="Google Shape;475;p18">
            <a:extLst>
              <a:ext uri="{FF2B5EF4-FFF2-40B4-BE49-F238E27FC236}">
                <a16:creationId xmlns:a16="http://schemas.microsoft.com/office/drawing/2014/main" id="{6EE4C7BD-92A8-ECAE-F258-F15556A8034B}"/>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8" name="Google Shape;476;p18">
            <a:extLst>
              <a:ext uri="{FF2B5EF4-FFF2-40B4-BE49-F238E27FC236}">
                <a16:creationId xmlns:a16="http://schemas.microsoft.com/office/drawing/2014/main" id="{4F7BF3AC-C1E2-9F30-5BEE-87B642815829}"/>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3" name="Footer Placeholder 2">
            <a:extLst>
              <a:ext uri="{FF2B5EF4-FFF2-40B4-BE49-F238E27FC236}">
                <a16:creationId xmlns:a16="http://schemas.microsoft.com/office/drawing/2014/main" id="{EEEA3145-0E11-3BF9-BE3A-90B924C67E47}"/>
              </a:ext>
            </a:extLst>
          </p:cNvPr>
          <p:cNvSpPr>
            <a:spLocks noGrp="1"/>
          </p:cNvSpPr>
          <p:nvPr>
            <p:ph type="ftr" idx="11"/>
          </p:nvPr>
        </p:nvSpPr>
        <p:spPr/>
        <p:txBody>
          <a:bodyPr/>
          <a:lstStyle/>
          <a:p>
            <a:r>
              <a:rPr lang="en-GB"/>
              <a:t>Workshop in a Box I  Prepared for WE-FI by the Financial Alliance for Women </a:t>
            </a:r>
          </a:p>
        </p:txBody>
      </p:sp>
    </p:spTree>
    <p:extLst>
      <p:ext uri="{BB962C8B-B14F-4D97-AF65-F5344CB8AC3E}">
        <p14:creationId xmlns:p14="http://schemas.microsoft.com/office/powerpoint/2010/main" val="4137157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2"/>
          <p:cNvSpPr txBox="1">
            <a:spLocks noGrp="1"/>
          </p:cNvSpPr>
          <p:nvPr>
            <p:ph type="sldNum" idx="4294967295"/>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a:latin typeface="Arial" panose="020B0604020202020204" pitchFamily="34" charset="0"/>
                <a:cs typeface="Arial" panose="020B0604020202020204" pitchFamily="34" charset="0"/>
              </a:rPr>
              <a:t>20</a:t>
            </a:fld>
            <a:endParaRPr>
              <a:latin typeface="Arial" panose="020B0604020202020204" pitchFamily="34" charset="0"/>
              <a:cs typeface="Arial" panose="020B0604020202020204" pitchFamily="34" charset="0"/>
            </a:endParaRPr>
          </a:p>
        </p:txBody>
      </p:sp>
      <p:sp>
        <p:nvSpPr>
          <p:cNvPr id="399" name="Google Shape;399;p12"/>
          <p:cNvSpPr txBox="1"/>
          <p:nvPr/>
        </p:nvSpPr>
        <p:spPr>
          <a:xfrm>
            <a:off x="1191325" y="2409703"/>
            <a:ext cx="1029903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accent2"/>
                </a:solidFill>
                <a:latin typeface="Arial" panose="020B0604020202020204" pitchFamily="34" charset="0"/>
                <a:ea typeface="Arial Black"/>
                <a:cs typeface="Arial" panose="020B0604020202020204" pitchFamily="34" charset="0"/>
                <a:sym typeface="Arial Black"/>
              </a:rPr>
              <a:t>Strong business case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panose="020B0604020202020204" pitchFamily="34" charset="0"/>
                <a:ea typeface="Arial Black"/>
                <a:cs typeface="Arial" panose="020B0604020202020204" pitchFamily="34" charset="0"/>
                <a:sym typeface="Arial Black"/>
              </a:rPr>
              <a:t>Growing evidence of women entrepreneurs’ lower risk profile, greater customer loyalty and cross sell</a:t>
            </a:r>
            <a:endParaRPr sz="3600" b="1" i="0" u="none" strike="noStrike" cap="none">
              <a:solidFill>
                <a:schemeClr val="lt1"/>
              </a:solidFill>
              <a:latin typeface="Arial" panose="020B0604020202020204" pitchFamily="34" charset="0"/>
              <a:ea typeface="Arial Black"/>
              <a:cs typeface="Arial" panose="020B0604020202020204" pitchFamily="34" charset="0"/>
              <a:sym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9"/>
          <p:cNvSpPr txBox="1"/>
          <p:nvPr/>
        </p:nvSpPr>
        <p:spPr>
          <a:xfrm>
            <a:off x="495372" y="2330483"/>
            <a:ext cx="4980441"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accent1"/>
                </a:solidFill>
                <a:latin typeface="Arial" panose="020B0604020202020204" pitchFamily="34" charset="0"/>
                <a:ea typeface="Arial Black"/>
                <a:cs typeface="Arial" panose="020B0604020202020204" pitchFamily="34" charset="0"/>
                <a:sym typeface="Arial Black"/>
              </a:rPr>
              <a:t>13M Women SMEs served by the Financial Alliance for Women Network</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nvGrpSpPr>
          <p:cNvPr id="350" name="Google Shape;350;p9"/>
          <p:cNvGrpSpPr/>
          <p:nvPr/>
        </p:nvGrpSpPr>
        <p:grpSpPr>
          <a:xfrm>
            <a:off x="5518480" y="1137576"/>
            <a:ext cx="6673520" cy="5323740"/>
            <a:chOff x="5518480" y="1137576"/>
            <a:chExt cx="6673520" cy="5323740"/>
          </a:xfrm>
        </p:grpSpPr>
        <p:grpSp>
          <p:nvGrpSpPr>
            <p:cNvPr id="351" name="Google Shape;351;p9"/>
            <p:cNvGrpSpPr/>
            <p:nvPr/>
          </p:nvGrpSpPr>
          <p:grpSpPr>
            <a:xfrm>
              <a:off x="5518480" y="1137576"/>
              <a:ext cx="6673520" cy="5323740"/>
              <a:chOff x="5518480" y="1137576"/>
              <a:chExt cx="6673520" cy="5323740"/>
            </a:xfrm>
          </p:grpSpPr>
          <p:sp>
            <p:nvSpPr>
              <p:cNvPr id="352" name="Google Shape;352;p9"/>
              <p:cNvSpPr/>
              <p:nvPr/>
            </p:nvSpPr>
            <p:spPr>
              <a:xfrm>
                <a:off x="5518480" y="1137576"/>
                <a:ext cx="6673520" cy="53237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354" name="Google Shape;354;p9"/>
              <p:cNvSpPr txBox="1"/>
              <p:nvPr/>
            </p:nvSpPr>
            <p:spPr>
              <a:xfrm>
                <a:off x="5859887" y="1221769"/>
                <a:ext cx="5774028" cy="38900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7F7F7F"/>
                  </a:buClr>
                  <a:buSzPts val="1800"/>
                  <a:buFont typeface="Arial"/>
                  <a:buNone/>
                </a:pPr>
                <a:r>
                  <a:rPr lang="en-US" sz="1800" b="1" i="0" u="none" strike="noStrike" cap="none">
                    <a:solidFill>
                      <a:srgbClr val="7F7F7F"/>
                    </a:solidFill>
                    <a:latin typeface="Arial" panose="020B0604020202020204" pitchFamily="34" charset="0"/>
                    <a:ea typeface="Arial Black"/>
                    <a:cs typeface="Arial" panose="020B0604020202020204" pitchFamily="34" charset="0"/>
                    <a:sym typeface="Arial Black"/>
                  </a:rPr>
                  <a:t>Breakdown by members\ women-tailored offerings by segment</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pic>
          <p:nvPicPr>
            <p:cNvPr id="355" name="Google Shape;355;p9" descr="A diagram of a company&#10;&#10;Description automatically generated with medium confidence"/>
            <p:cNvPicPr preferRelativeResize="0"/>
            <p:nvPr/>
          </p:nvPicPr>
          <p:blipFill rotWithShape="1">
            <a:blip r:embed="rId3">
              <a:alphaModFix/>
            </a:blip>
            <a:srcRect t="12806"/>
            <a:stretch/>
          </p:blipFill>
          <p:spPr>
            <a:xfrm>
              <a:off x="5859887" y="1918951"/>
              <a:ext cx="5774028" cy="4088233"/>
            </a:xfrm>
            <a:prstGeom prst="rect">
              <a:avLst/>
            </a:prstGeom>
            <a:noFill/>
            <a:ln>
              <a:noFill/>
            </a:ln>
          </p:spPr>
        </p:pic>
      </p:grpSp>
      <p:sp>
        <p:nvSpPr>
          <p:cNvPr id="356" name="Google Shape;356;p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ea typeface="Arial"/>
                <a:cs typeface="Arial" panose="020B0604020202020204" pitchFamily="34" charset="0"/>
                <a:sym typeface="Arial"/>
              </a:rPr>
              <a:t>21</a:t>
            </a:fld>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57" name="Google Shape;357;p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58" name="Google Shape;358;p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6C229FC4-0121-BAA5-1033-D6CBAC2A3058}"/>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4742BA08-663A-40B5-299A-3649E6E6261C}"/>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EEBAB491-2AC2-3183-7240-2A8AE344520A}"/>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2AA369CB-C7CC-0F99-031D-5405D6F14F48}"/>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7" name="Google Shape;315;p7">
            <a:extLst>
              <a:ext uri="{FF2B5EF4-FFF2-40B4-BE49-F238E27FC236}">
                <a16:creationId xmlns:a16="http://schemas.microsoft.com/office/drawing/2014/main" id="{4D31F5E2-037F-E88D-31AF-EF517003641B}"/>
              </a:ext>
            </a:extLst>
          </p:cNvPr>
          <p:cNvSpPr/>
          <p:nvPr/>
        </p:nvSpPr>
        <p:spPr>
          <a:xfrm>
            <a:off x="5518480" y="6072505"/>
            <a:ext cx="6947255" cy="4616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900"/>
              <a:buFont typeface="Arial"/>
              <a:buNone/>
            </a:pPr>
            <a:r>
              <a:rPr lang="en-US" sz="1200">
                <a:solidFill>
                  <a:srgbClr val="7F7F7F"/>
                </a:solidFill>
                <a:latin typeface="Arial" panose="020B0604020202020204" pitchFamily="34" charset="0"/>
                <a:ea typeface="Arial"/>
                <a:cs typeface="Arial" panose="020B0604020202020204" pitchFamily="34" charset="0"/>
                <a:sym typeface="Arial"/>
              </a:rPr>
              <a:t>Source: </a:t>
            </a:r>
            <a:r>
              <a:rPr lang="en-US" sz="1200" b="0" i="0" u="none" strike="noStrike" cap="none">
                <a:solidFill>
                  <a:srgbClr val="7F7F7F"/>
                </a:solidFill>
                <a:latin typeface="Arial" panose="020B0604020202020204" pitchFamily="34" charset="0"/>
                <a:ea typeface="Arial"/>
                <a:cs typeface="Arial" panose="020B0604020202020204" pitchFamily="34" charset="0"/>
                <a:sym typeface="Arial"/>
              </a:rPr>
              <a:t>Financial Alliance for Women - MEASURING THE VALUE OF THE FEMALE ECONOMY 2023 Edition </a:t>
            </a:r>
            <a:endParaRPr sz="1200" b="0" i="0" u="none" strike="noStrike" cap="none">
              <a:solidFill>
                <a:srgbClr val="7F7F7F"/>
              </a:solidFill>
              <a:latin typeface="Arial" panose="020B0604020202020204" pitchFamily="34" charset="0"/>
              <a:ea typeface="Arial"/>
              <a:cs typeface="Arial" panose="020B0604020202020204" pitchFamily="34" charset="0"/>
              <a:sym typeface="Arial"/>
            </a:endParaRPr>
          </a:p>
        </p:txBody>
      </p:sp>
      <p:sp>
        <p:nvSpPr>
          <p:cNvPr id="9" name="Footer Placeholder 2">
            <a:extLst>
              <a:ext uri="{FF2B5EF4-FFF2-40B4-BE49-F238E27FC236}">
                <a16:creationId xmlns:a16="http://schemas.microsoft.com/office/drawing/2014/main" id="{FBB86E50-9B85-FD3A-5620-4188D358548B}"/>
              </a:ext>
            </a:extLst>
          </p:cNvPr>
          <p:cNvSpPr>
            <a:spLocks noGrp="1"/>
          </p:cNvSpPr>
          <p:nvPr>
            <p:ph type="ftr" idx="11"/>
          </p:nvPr>
        </p:nvSpPr>
        <p:spPr>
          <a:xfrm>
            <a:off x="731474" y="6356351"/>
            <a:ext cx="5219751" cy="365125"/>
          </a:xfrm>
        </p:spPr>
        <p:txBody>
          <a:bodyPr/>
          <a:lstStyle/>
          <a:p>
            <a:r>
              <a:rPr lang="en-GB">
                <a:latin typeface="Arial"/>
                <a:cs typeface="Arial"/>
              </a:rPr>
              <a:t>Workshop in a Box I  Prepared for WE-FI by the Financial Alliance for Women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0"/>
          <p:cNvSpPr txBox="1"/>
          <p:nvPr/>
        </p:nvSpPr>
        <p:spPr>
          <a:xfrm>
            <a:off x="365172" y="2161262"/>
            <a:ext cx="499513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accent1"/>
                </a:solidFill>
                <a:latin typeface="Arial" panose="020B0604020202020204" pitchFamily="34" charset="0"/>
                <a:ea typeface="Arial Black"/>
                <a:cs typeface="Arial" panose="020B0604020202020204" pitchFamily="34" charset="0"/>
                <a:sym typeface="Arial Black"/>
              </a:rPr>
              <a:t>Alliance members offer women a holistic value proposition that includes Non-Financial services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nvGrpSpPr>
          <p:cNvPr id="369" name="Google Shape;369;p10"/>
          <p:cNvGrpSpPr/>
          <p:nvPr/>
        </p:nvGrpSpPr>
        <p:grpSpPr>
          <a:xfrm>
            <a:off x="5077088" y="1137576"/>
            <a:ext cx="7112202" cy="5323740"/>
            <a:chOff x="5353526" y="1137576"/>
            <a:chExt cx="7112202" cy="5323740"/>
          </a:xfrm>
        </p:grpSpPr>
        <p:sp>
          <p:nvSpPr>
            <p:cNvPr id="370" name="Google Shape;370;p10"/>
            <p:cNvSpPr/>
            <p:nvPr/>
          </p:nvSpPr>
          <p:spPr>
            <a:xfrm>
              <a:off x="5353526" y="1137576"/>
              <a:ext cx="7112202" cy="53237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372" name="Google Shape;372;p10"/>
            <p:cNvSpPr txBox="1"/>
            <p:nvPr/>
          </p:nvSpPr>
          <p:spPr>
            <a:xfrm>
              <a:off x="5518481" y="1394737"/>
              <a:ext cx="6673519" cy="38900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7F7F7F"/>
                </a:buClr>
                <a:buSzPts val="1800"/>
                <a:buFont typeface="Arial"/>
                <a:buNone/>
              </a:pPr>
              <a:r>
                <a:rPr lang="en-US" sz="1800" b="1" i="0" u="none" strike="noStrike" cap="none">
                  <a:solidFill>
                    <a:srgbClr val="7F7F7F"/>
                  </a:solidFill>
                  <a:latin typeface="Arial" panose="020B0604020202020204" pitchFamily="34" charset="0"/>
                  <a:ea typeface="Arial Black"/>
                  <a:cs typeface="Arial" panose="020B0604020202020204" pitchFamily="34" charset="0"/>
                  <a:sym typeface="Arial Black"/>
                </a:rPr>
                <a:t>Breakdown by NFS provided by members, by offering</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pic>
        <p:nvPicPr>
          <p:cNvPr id="373" name="Google Shape;373;p10" descr="A graph of a company&#10;&#10;Description automatically generated with medium confidence"/>
          <p:cNvPicPr preferRelativeResize="0"/>
          <p:nvPr/>
        </p:nvPicPr>
        <p:blipFill rotWithShape="1">
          <a:blip r:embed="rId3">
            <a:alphaModFix/>
          </a:blip>
          <a:srcRect l="3361" t="26459" r="6709" b="158"/>
          <a:stretch/>
        </p:blipFill>
        <p:spPr>
          <a:xfrm>
            <a:off x="5701003" y="1751543"/>
            <a:ext cx="5873857" cy="4203562"/>
          </a:xfrm>
          <a:prstGeom prst="rect">
            <a:avLst/>
          </a:prstGeom>
          <a:noFill/>
          <a:ln>
            <a:noFill/>
          </a:ln>
        </p:spPr>
      </p:pic>
      <p:sp>
        <p:nvSpPr>
          <p:cNvPr id="374" name="Google Shape;374;p1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ea typeface="Arial"/>
                <a:cs typeface="Arial" panose="020B0604020202020204" pitchFamily="34" charset="0"/>
                <a:sym typeface="Arial"/>
              </a:rPr>
              <a:t>22</a:t>
            </a:fld>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75" name="Google Shape;375;p1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76" name="Google Shape;376;p1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2CEAFF89-83EE-644A-F3B8-75B420ABBF15}"/>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F266459A-029B-2DB7-6D1E-4999C9B3F19E}"/>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4268E13F-8F21-C988-B4D3-D7D8A88499AF}"/>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149E44AB-AA63-6F61-52A3-7DDEF8509DDD}"/>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7" name="Google Shape;315;p7">
            <a:extLst>
              <a:ext uri="{FF2B5EF4-FFF2-40B4-BE49-F238E27FC236}">
                <a16:creationId xmlns:a16="http://schemas.microsoft.com/office/drawing/2014/main" id="{11BD375D-D3EE-9969-F33F-0594AEF67C9F}"/>
              </a:ext>
            </a:extLst>
          </p:cNvPr>
          <p:cNvSpPr/>
          <p:nvPr/>
        </p:nvSpPr>
        <p:spPr>
          <a:xfrm>
            <a:off x="5518480" y="6072505"/>
            <a:ext cx="6947255" cy="4616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900"/>
              <a:buFont typeface="Arial"/>
              <a:buNone/>
            </a:pPr>
            <a:r>
              <a:rPr lang="en-US" sz="1200">
                <a:solidFill>
                  <a:srgbClr val="7F7F7F"/>
                </a:solidFill>
                <a:latin typeface="Arial" panose="020B0604020202020204" pitchFamily="34" charset="0"/>
                <a:ea typeface="Arial"/>
                <a:cs typeface="Arial" panose="020B0604020202020204" pitchFamily="34" charset="0"/>
                <a:sym typeface="Arial"/>
              </a:rPr>
              <a:t>Source: </a:t>
            </a:r>
            <a:r>
              <a:rPr lang="en-US" sz="1200" b="0" i="0" u="none" strike="noStrike" cap="none">
                <a:solidFill>
                  <a:srgbClr val="7F7F7F"/>
                </a:solidFill>
                <a:latin typeface="Arial" panose="020B0604020202020204" pitchFamily="34" charset="0"/>
                <a:ea typeface="Arial"/>
                <a:cs typeface="Arial" panose="020B0604020202020204" pitchFamily="34" charset="0"/>
                <a:sym typeface="Arial"/>
              </a:rPr>
              <a:t>Financial Alliance for Women - MEASURING THE VALUE OF THE FEMALE ECONOMY 2023 Edition </a:t>
            </a:r>
            <a:endParaRPr sz="1200" b="0" i="0" u="none" strike="noStrike" cap="none">
              <a:solidFill>
                <a:srgbClr val="7F7F7F"/>
              </a:solidFill>
              <a:latin typeface="Arial" panose="020B0604020202020204" pitchFamily="34" charset="0"/>
              <a:ea typeface="Arial"/>
              <a:cs typeface="Arial" panose="020B0604020202020204" pitchFamily="34" charset="0"/>
              <a:sym typeface="Arial"/>
            </a:endParaRPr>
          </a:p>
        </p:txBody>
      </p:sp>
      <p:sp>
        <p:nvSpPr>
          <p:cNvPr id="9" name="Footer Placeholder 2">
            <a:extLst>
              <a:ext uri="{FF2B5EF4-FFF2-40B4-BE49-F238E27FC236}">
                <a16:creationId xmlns:a16="http://schemas.microsoft.com/office/drawing/2014/main" id="{C21A1AFF-FEB6-786E-E80A-409DE1C1FADA}"/>
              </a:ext>
            </a:extLst>
          </p:cNvPr>
          <p:cNvSpPr>
            <a:spLocks noGrp="1"/>
          </p:cNvSpPr>
          <p:nvPr>
            <p:ph type="ftr" idx="11"/>
          </p:nvPr>
        </p:nvSpPr>
        <p:spPr>
          <a:xfrm>
            <a:off x="731474" y="6356351"/>
            <a:ext cx="5219751" cy="365125"/>
          </a:xfrm>
        </p:spPr>
        <p:txBody>
          <a:bodyPr/>
          <a:lstStyle/>
          <a:p>
            <a:r>
              <a:rPr lang="en-GB">
                <a:latin typeface="Arial"/>
                <a:cs typeface="Arial"/>
              </a:rPr>
              <a:t>Workshop in a Box I  Prepared for WE-FI by the Financial Alliance for Women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1"/>
          <p:cNvSpPr/>
          <p:nvPr/>
        </p:nvSpPr>
        <p:spPr>
          <a:xfrm>
            <a:off x="5089788" y="1572033"/>
            <a:ext cx="7099502" cy="41556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383" name="Google Shape;383;p11"/>
          <p:cNvSpPr txBox="1"/>
          <p:nvPr/>
        </p:nvSpPr>
        <p:spPr>
          <a:xfrm>
            <a:off x="368967" y="2295621"/>
            <a:ext cx="5170877"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accent1"/>
                </a:solidFill>
                <a:latin typeface="Arial" panose="020B0604020202020204" pitchFamily="34" charset="0"/>
                <a:ea typeface="Arial Black"/>
                <a:cs typeface="Arial" panose="020B0604020202020204" pitchFamily="34" charset="0"/>
                <a:sym typeface="Arial Black"/>
              </a:rPr>
              <a:t>The Share of Financing to WSMEs is growing at an accelerated pace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pic>
        <p:nvPicPr>
          <p:cNvPr id="388" name="Google Shape;388;p11" descr="A graph of a graph of a graph&#10;&#10;Description automatically generated with medium confidence"/>
          <p:cNvPicPr preferRelativeResize="0"/>
          <p:nvPr/>
        </p:nvPicPr>
        <p:blipFill rotWithShape="1">
          <a:blip r:embed="rId3">
            <a:alphaModFix/>
          </a:blip>
          <a:srcRect l="4999" t="24498" r="5260" b="9234"/>
          <a:stretch/>
        </p:blipFill>
        <p:spPr>
          <a:xfrm>
            <a:off x="5667495" y="2761149"/>
            <a:ext cx="5868030" cy="2288701"/>
          </a:xfrm>
          <a:prstGeom prst="rect">
            <a:avLst/>
          </a:prstGeom>
          <a:noFill/>
          <a:ln>
            <a:noFill/>
          </a:ln>
        </p:spPr>
      </p:pic>
      <p:sp>
        <p:nvSpPr>
          <p:cNvPr id="390" name="Google Shape;390;p11"/>
          <p:cNvSpPr txBox="1"/>
          <p:nvPr/>
        </p:nvSpPr>
        <p:spPr>
          <a:xfrm>
            <a:off x="5413857" y="1911560"/>
            <a:ext cx="6529904" cy="61780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7F7F7F"/>
              </a:buClr>
              <a:buSzPts val="1800"/>
              <a:buFont typeface="Arial"/>
              <a:buNone/>
            </a:pPr>
            <a:r>
              <a:rPr lang="en-US" sz="1800" b="1" i="0" u="none" strike="noStrike" cap="none">
                <a:solidFill>
                  <a:srgbClr val="7F7F7F"/>
                </a:solidFill>
                <a:latin typeface="Arial" panose="020B0604020202020204" pitchFamily="34" charset="0"/>
                <a:ea typeface="Arial Black"/>
                <a:cs typeface="Arial" panose="020B0604020202020204" pitchFamily="34" charset="0"/>
                <a:sym typeface="Arial Black"/>
              </a:rPr>
              <a:t>Compound annual growth rate, women’s share if loan &amp; deposit volumes, Retail vs. SME, 2020-2022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91" name="Google Shape;391;p1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ea typeface="Arial"/>
                <a:cs typeface="Arial" panose="020B0604020202020204" pitchFamily="34" charset="0"/>
                <a:sym typeface="Arial"/>
              </a:rPr>
              <a:t>23</a:t>
            </a:fld>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92" name="Google Shape;392;p1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93" name="Google Shape;393;p1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EE5495F9-021C-11AA-E28C-344F2242D3CF}"/>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028F4AE5-A783-CE67-7339-48C38BFF3D8E}"/>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F7A45ACE-14F2-528C-77AF-13D9C3B8E1B8}"/>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9FCC03D9-FB67-2EEE-71DE-0FD715649A23}"/>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7" name="Google Shape;315;p7">
            <a:extLst>
              <a:ext uri="{FF2B5EF4-FFF2-40B4-BE49-F238E27FC236}">
                <a16:creationId xmlns:a16="http://schemas.microsoft.com/office/drawing/2014/main" id="{2E39A7E3-C9FD-E86D-06C5-2B792FB99A0A}"/>
              </a:ext>
            </a:extLst>
          </p:cNvPr>
          <p:cNvSpPr/>
          <p:nvPr/>
        </p:nvSpPr>
        <p:spPr>
          <a:xfrm>
            <a:off x="5518480" y="6072505"/>
            <a:ext cx="6947255" cy="4616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900"/>
              <a:buFont typeface="Arial"/>
              <a:buNone/>
            </a:pPr>
            <a:r>
              <a:rPr lang="en-US" sz="1200">
                <a:solidFill>
                  <a:srgbClr val="7F7F7F"/>
                </a:solidFill>
                <a:latin typeface="Arial" panose="020B0604020202020204" pitchFamily="34" charset="0"/>
                <a:ea typeface="Arial"/>
                <a:cs typeface="Arial" panose="020B0604020202020204" pitchFamily="34" charset="0"/>
                <a:sym typeface="Arial"/>
              </a:rPr>
              <a:t>Source: </a:t>
            </a:r>
            <a:r>
              <a:rPr lang="en-US" sz="1200" b="0" i="0" u="none" strike="noStrike" cap="none">
                <a:solidFill>
                  <a:srgbClr val="7F7F7F"/>
                </a:solidFill>
                <a:latin typeface="Arial" panose="020B0604020202020204" pitchFamily="34" charset="0"/>
                <a:ea typeface="Arial"/>
                <a:cs typeface="Arial" panose="020B0604020202020204" pitchFamily="34" charset="0"/>
                <a:sym typeface="Arial"/>
              </a:rPr>
              <a:t>Financial Alliance for Women - MEASURING THE VALUE OF THE FEMALE ECONOMY – 2023 Edition </a:t>
            </a:r>
            <a:endParaRPr sz="1200" b="0" i="0" u="none" strike="noStrike" cap="none">
              <a:solidFill>
                <a:srgbClr val="7F7F7F"/>
              </a:solidFill>
              <a:latin typeface="Arial" panose="020B0604020202020204" pitchFamily="34" charset="0"/>
              <a:ea typeface="Arial"/>
              <a:cs typeface="Arial" panose="020B0604020202020204" pitchFamily="34" charset="0"/>
              <a:sym typeface="Arial"/>
            </a:endParaRPr>
          </a:p>
        </p:txBody>
      </p:sp>
      <p:sp>
        <p:nvSpPr>
          <p:cNvPr id="9" name="Footer Placeholder 2">
            <a:extLst>
              <a:ext uri="{FF2B5EF4-FFF2-40B4-BE49-F238E27FC236}">
                <a16:creationId xmlns:a16="http://schemas.microsoft.com/office/drawing/2014/main" id="{57CEA6A2-3757-4608-BBEA-6CF3AFF1893C}"/>
              </a:ext>
            </a:extLst>
          </p:cNvPr>
          <p:cNvSpPr>
            <a:spLocks noGrp="1"/>
          </p:cNvSpPr>
          <p:nvPr>
            <p:ph type="ftr" idx="11"/>
          </p:nvPr>
        </p:nvSpPr>
        <p:spPr>
          <a:xfrm>
            <a:off x="731474" y="6356351"/>
            <a:ext cx="5219751" cy="365125"/>
          </a:xfrm>
        </p:spPr>
        <p:txBody>
          <a:bodyPr/>
          <a:lstStyle/>
          <a:p>
            <a:r>
              <a:rPr lang="en-GB">
                <a:latin typeface="Arial"/>
                <a:cs typeface="Arial"/>
              </a:rPr>
              <a:t>Workshop in a Box I  Prepared for WE-FI by the Financial Alliance for Women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88" name="Google Shape;288;p6"/>
          <p:cNvGrpSpPr/>
          <p:nvPr/>
        </p:nvGrpSpPr>
        <p:grpSpPr>
          <a:xfrm>
            <a:off x="0" y="5054106"/>
            <a:ext cx="12192000" cy="1648634"/>
            <a:chOff x="0" y="4934397"/>
            <a:chExt cx="12192000" cy="1648634"/>
          </a:xfrm>
        </p:grpSpPr>
        <p:pic>
          <p:nvPicPr>
            <p:cNvPr id="289" name="Google Shape;289;p6"/>
            <p:cNvPicPr preferRelativeResize="0"/>
            <p:nvPr/>
          </p:nvPicPr>
          <p:blipFill rotWithShape="1">
            <a:blip r:embed="rId3">
              <a:alphaModFix/>
            </a:blip>
            <a:srcRect b="2244"/>
            <a:stretch/>
          </p:blipFill>
          <p:spPr>
            <a:xfrm>
              <a:off x="0" y="4934397"/>
              <a:ext cx="6085749" cy="1648634"/>
            </a:xfrm>
            <a:prstGeom prst="rect">
              <a:avLst/>
            </a:prstGeom>
            <a:noFill/>
            <a:ln>
              <a:noFill/>
            </a:ln>
          </p:spPr>
        </p:pic>
        <p:pic>
          <p:nvPicPr>
            <p:cNvPr id="290" name="Google Shape;290;p6"/>
            <p:cNvPicPr preferRelativeResize="0"/>
            <p:nvPr/>
          </p:nvPicPr>
          <p:blipFill rotWithShape="1">
            <a:blip r:embed="rId3">
              <a:alphaModFix/>
            </a:blip>
            <a:srcRect r="486" b="2244"/>
            <a:stretch/>
          </p:blipFill>
          <p:spPr>
            <a:xfrm>
              <a:off x="6085749" y="4934397"/>
              <a:ext cx="6106251" cy="1648634"/>
            </a:xfrm>
            <a:prstGeom prst="rect">
              <a:avLst/>
            </a:prstGeom>
            <a:noFill/>
            <a:ln>
              <a:noFill/>
            </a:ln>
          </p:spPr>
        </p:pic>
      </p:grpSp>
      <p:sp>
        <p:nvSpPr>
          <p:cNvPr id="291" name="Google Shape;291;p6"/>
          <p:cNvSpPr txBox="1"/>
          <p:nvPr/>
        </p:nvSpPr>
        <p:spPr>
          <a:xfrm>
            <a:off x="503351" y="1151219"/>
            <a:ext cx="5592644" cy="22775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3"/>
                </a:solidFill>
                <a:latin typeface="Arial" panose="020B0604020202020204" pitchFamily="34" charset="0"/>
                <a:ea typeface="Helvetica Neue"/>
                <a:cs typeface="Arial" panose="020B0604020202020204" pitchFamily="34" charset="0"/>
                <a:sym typeface="Helvetica Neue"/>
              </a:rPr>
              <a:t>Profitability</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600"/>
              </a:spcBef>
              <a:spcAft>
                <a:spcPts val="0"/>
              </a:spcAft>
              <a:buClr>
                <a:srgbClr val="000000"/>
              </a:buClr>
              <a:buSzPts val="1400"/>
              <a:buFont typeface="Arial"/>
              <a:buNone/>
            </a:pPr>
            <a:r>
              <a:rPr lang="en-US" b="0" i="0" u="none" strike="noStrike" cap="none">
                <a:solidFill>
                  <a:srgbClr val="000000"/>
                </a:solidFill>
                <a:latin typeface="Arial" panose="020B0604020202020204" pitchFamily="34" charset="0"/>
                <a:ea typeface="Helvetica Neue"/>
                <a:cs typeface="Arial" panose="020B0604020202020204" pitchFamily="34" charset="0"/>
                <a:sym typeface="Helvetica Neue"/>
              </a:rPr>
              <a:t>Companies with more women in leadership are 21% more likely to outperform their counterparts in terms of profitability. (McKinsey)</a:t>
            </a:r>
            <a:endParaRPr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600"/>
              </a:spcBef>
              <a:spcAft>
                <a:spcPts val="0"/>
              </a:spcAft>
              <a:buClr>
                <a:srgbClr val="000000"/>
              </a:buClr>
              <a:buSzPts val="1400"/>
              <a:buFont typeface="Arial"/>
              <a:buNone/>
            </a:pPr>
            <a:r>
              <a:rPr lang="en-US" b="0" i="0" u="none" strike="noStrike" cap="none">
                <a:solidFill>
                  <a:srgbClr val="000000"/>
                </a:solidFill>
                <a:latin typeface="Arial" panose="020B0604020202020204" pitchFamily="34" charset="0"/>
                <a:ea typeface="Helvetica Neue"/>
                <a:cs typeface="Arial" panose="020B0604020202020204" pitchFamily="34" charset="0"/>
                <a:sym typeface="Helvetica Neue"/>
              </a:rPr>
              <a:t>For 5 consecutive years, the average NPLs for loans to</a:t>
            </a:r>
            <a:r>
              <a:rPr lang="en-US" b="1" i="0" u="none" strike="noStrike" cap="none">
                <a:solidFill>
                  <a:srgbClr val="000000"/>
                </a:solidFill>
                <a:latin typeface="Arial" panose="020B0604020202020204" pitchFamily="34" charset="0"/>
                <a:ea typeface="Helvetica Neue"/>
                <a:cs typeface="Arial" panose="020B0604020202020204" pitchFamily="34" charset="0"/>
                <a:sym typeface="Helvetica Neue"/>
              </a:rPr>
              <a:t> </a:t>
            </a:r>
            <a:r>
              <a:rPr lang="en-US" b="0" i="0" u="none" strike="noStrike" cap="none">
                <a:solidFill>
                  <a:srgbClr val="000000"/>
                </a:solidFill>
                <a:latin typeface="Arial" panose="020B0604020202020204" pitchFamily="34" charset="0"/>
                <a:ea typeface="Helvetica Neue"/>
                <a:cs typeface="Arial" panose="020B0604020202020204" pitchFamily="34" charset="0"/>
                <a:sym typeface="Helvetica Neue"/>
              </a:rPr>
              <a:t>WSMEs have been lower than total SME portfolio. (IFC, Financial Institution clients)</a:t>
            </a:r>
            <a:endParaRPr b="1"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292" name="Google Shape;292;p6"/>
          <p:cNvSpPr txBox="1"/>
          <p:nvPr/>
        </p:nvSpPr>
        <p:spPr>
          <a:xfrm>
            <a:off x="503351" y="3319059"/>
            <a:ext cx="5592645" cy="16465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3"/>
                </a:solidFill>
                <a:latin typeface="Arial" panose="020B0604020202020204" pitchFamily="34" charset="0"/>
                <a:ea typeface="Helvetica Neue"/>
                <a:cs typeface="Arial" panose="020B0604020202020204" pitchFamily="34" charset="0"/>
                <a:sym typeface="Helvetica Neue"/>
              </a:rPr>
              <a:t>Risk profile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600"/>
              </a:spcBef>
              <a:spcAft>
                <a:spcPts val="0"/>
              </a:spcAft>
              <a:buClr>
                <a:srgbClr val="000000"/>
              </a:buClr>
              <a:buSzPts val="1400"/>
              <a:buFont typeface="Arial"/>
              <a:buNone/>
            </a:pPr>
            <a:r>
              <a:rPr lang="en-US" b="0" i="0" u="none" strike="noStrike" cap="none">
                <a:solidFill>
                  <a:srgbClr val="000000"/>
                </a:solidFill>
                <a:latin typeface="Arial" panose="020B0604020202020204" pitchFamily="34" charset="0"/>
                <a:ea typeface="Helvetica Neue"/>
                <a:cs typeface="Arial" panose="020B0604020202020204" pitchFamily="34" charset="0"/>
                <a:sym typeface="Helvetica Neue"/>
              </a:rPr>
              <a:t>Companies with women on their boards demonstrated better risk management practices, leading to lower volatility in stock performance. (Credit Suisse)</a:t>
            </a:r>
            <a:endParaRPr b="1"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293" name="Google Shape;293;p6"/>
          <p:cNvSpPr txBox="1"/>
          <p:nvPr/>
        </p:nvSpPr>
        <p:spPr>
          <a:xfrm>
            <a:off x="6305210" y="1180867"/>
            <a:ext cx="5922952" cy="1369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3"/>
                </a:solidFill>
                <a:latin typeface="Arial" panose="020B0604020202020204" pitchFamily="34" charset="0"/>
                <a:ea typeface="Helvetica Neue"/>
                <a:cs typeface="Arial" panose="020B0604020202020204" pitchFamily="34" charset="0"/>
                <a:sym typeface="Helvetica Neue"/>
              </a:rPr>
              <a:t>Innovation</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600"/>
              </a:spcBef>
              <a:spcAft>
                <a:spcPts val="0"/>
              </a:spcAft>
              <a:buClr>
                <a:srgbClr val="000000"/>
              </a:buClr>
              <a:buSzPts val="1400"/>
              <a:buFont typeface="Arial"/>
              <a:buNone/>
            </a:pPr>
            <a:r>
              <a:rPr lang="en-US" b="0" i="0" u="none" strike="noStrike" cap="none">
                <a:solidFill>
                  <a:srgbClr val="000000"/>
                </a:solidFill>
                <a:latin typeface="Arial" panose="020B0604020202020204" pitchFamily="34" charset="0"/>
                <a:ea typeface="Helvetica Neue"/>
                <a:cs typeface="Arial" panose="020B0604020202020204" pitchFamily="34" charset="0"/>
                <a:sym typeface="Helvetica Neue"/>
              </a:rPr>
              <a:t>Companies with women in leadership roles were more likely to introduce new products and services. (Harvard Business Review</a:t>
            </a:r>
            <a:r>
              <a:rPr lang="en-US" sz="14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a:t>
            </a:r>
            <a:endParaRPr sz="1400" b="1"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294" name="Google Shape;294;p6"/>
          <p:cNvSpPr txBox="1"/>
          <p:nvPr/>
        </p:nvSpPr>
        <p:spPr>
          <a:xfrm>
            <a:off x="6360400" y="3198916"/>
            <a:ext cx="5739767" cy="16465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3"/>
                </a:solidFill>
                <a:latin typeface="Arial" panose="020B0604020202020204" pitchFamily="34" charset="0"/>
                <a:ea typeface="Helvetica Neue"/>
                <a:cs typeface="Arial" panose="020B0604020202020204" pitchFamily="34" charset="0"/>
                <a:sym typeface="Helvetica Neue"/>
              </a:rPr>
              <a:t>Management</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600"/>
              </a:spcBef>
              <a:spcAft>
                <a:spcPts val="0"/>
              </a:spcAft>
              <a:buClr>
                <a:srgbClr val="000000"/>
              </a:buClr>
              <a:buSzPts val="1400"/>
              <a:buFont typeface="Arial"/>
              <a:buNone/>
            </a:pPr>
            <a:r>
              <a:rPr lang="en-US" b="0" i="0" u="none" strike="noStrike" cap="none">
                <a:solidFill>
                  <a:srgbClr val="000000"/>
                </a:solidFill>
                <a:latin typeface="Arial" panose="020B0604020202020204" pitchFamily="34" charset="0"/>
                <a:ea typeface="Helvetica Neue"/>
                <a:cs typeface="Arial" panose="020B0604020202020204" pitchFamily="34" charset="0"/>
                <a:sym typeface="Helvetica Neue"/>
              </a:rPr>
              <a:t>Well-managed enterprises with sound management practices, such as setting performance indicators and monitoring them, are more likely to be led by women. (EIB Finance in Africa)</a:t>
            </a:r>
            <a:endParaRPr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99" name="Google Shape;299;p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ea typeface="Arial"/>
                <a:cs typeface="Arial" panose="020B0604020202020204" pitchFamily="34" charset="0"/>
                <a:sym typeface="Arial"/>
              </a:rPr>
              <a:t>24</a:t>
            </a:fld>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00" name="Google Shape;300;p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01" name="Google Shape;301;p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ED8E2FED-3EE3-229C-B645-4932F0715641}"/>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449D6940-6BD4-F5EF-3621-F029AE20995B}"/>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65B5E994-9A2D-500D-F404-529A3B09B3CA}"/>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D4D2BB7F-4EBE-4612-54FD-452D6B295E36}"/>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Footer Placeholder 5">
            <a:extLst>
              <a:ext uri="{FF2B5EF4-FFF2-40B4-BE49-F238E27FC236}">
                <a16:creationId xmlns:a16="http://schemas.microsoft.com/office/drawing/2014/main" id="{FE0873AC-CBB8-21B4-074D-6F20DDAA23CE}"/>
              </a:ext>
            </a:extLst>
          </p:cNvPr>
          <p:cNvSpPr>
            <a:spLocks noGrp="1"/>
          </p:cNvSpPr>
          <p:nvPr>
            <p:ph type="ftr" idx="11"/>
          </p:nvPr>
        </p:nvSpPr>
        <p:spPr/>
        <p:txBody>
          <a:bodyPr/>
          <a:lstStyle/>
          <a:p>
            <a:r>
              <a:rPr lang="en-GB">
                <a:latin typeface="Arial"/>
                <a:cs typeface="Arial"/>
              </a:rPr>
              <a:t>Workshop in a Box I  Prepared for WE-FI by the Financial Alliance for Women </a:t>
            </a:r>
          </a:p>
        </p:txBody>
      </p:sp>
    </p:spTree>
    <p:extLst>
      <p:ext uri="{BB962C8B-B14F-4D97-AF65-F5344CB8AC3E}">
        <p14:creationId xmlns:p14="http://schemas.microsoft.com/office/powerpoint/2010/main" val="3301311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81"/>
        <p:cNvGrpSpPr/>
        <p:nvPr/>
      </p:nvGrpSpPr>
      <p:grpSpPr>
        <a:xfrm>
          <a:off x="0" y="0"/>
          <a:ext cx="0" cy="0"/>
          <a:chOff x="0" y="0"/>
          <a:chExt cx="0" cy="0"/>
        </a:xfrm>
      </p:grpSpPr>
      <p:sp>
        <p:nvSpPr>
          <p:cNvPr id="2388" name="Google Shape;2388;p42"/>
          <p:cNvSpPr txBox="1">
            <a:spLocks noGrp="1"/>
          </p:cNvSpPr>
          <p:nvPr>
            <p:ph type="sldNum" idx="4294967295"/>
          </p:nvPr>
        </p:nvSpPr>
        <p:spPr>
          <a:xfrm>
            <a:off x="145140" y="6356350"/>
            <a:ext cx="198438"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9pPr>
          </a:lstStyle>
          <a:p>
            <a:pPr marL="0" lvl="0" indent="0" algn="l" rtl="0">
              <a:lnSpc>
                <a:spcPct val="100000"/>
              </a:lnSpc>
              <a:spcBef>
                <a:spcPts val="0"/>
              </a:spcBef>
              <a:spcAft>
                <a:spcPts val="0"/>
              </a:spcAft>
              <a:buSzPts val="1000"/>
              <a:buNone/>
            </a:pPr>
            <a:fld id="{00000000-1234-1234-1234-123412341234}" type="slidenum">
              <a:rPr lang="en-US" smtClean="0">
                <a:latin typeface="Arial" panose="020B0604020202020204" pitchFamily="34" charset="0"/>
                <a:cs typeface="Arial" panose="020B0604020202020204" pitchFamily="34" charset="0"/>
              </a:rPr>
              <a:pPr marL="0" lvl="0" indent="0" algn="l" rtl="0">
                <a:lnSpc>
                  <a:spcPct val="100000"/>
                </a:lnSpc>
                <a:spcBef>
                  <a:spcPts val="0"/>
                </a:spcBef>
                <a:spcAft>
                  <a:spcPts val="0"/>
                </a:spcAft>
                <a:buSzPts val="1000"/>
                <a:buNone/>
              </a:pPr>
              <a:t>25</a:t>
            </a:fld>
            <a:endParaRPr>
              <a:latin typeface="Arial" panose="020B0604020202020204" pitchFamily="34" charset="0"/>
              <a:cs typeface="Arial" panose="020B0604020202020204" pitchFamily="34" charset="0"/>
            </a:endParaRPr>
          </a:p>
        </p:txBody>
      </p:sp>
      <p:sp>
        <p:nvSpPr>
          <p:cNvPr id="2386" name="Google Shape;2386;p42"/>
          <p:cNvSpPr/>
          <p:nvPr/>
        </p:nvSpPr>
        <p:spPr>
          <a:xfrm>
            <a:off x="10266489" y="571500"/>
            <a:ext cx="1650691" cy="1511559"/>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sp>
        <p:nvSpPr>
          <p:cNvPr id="4" name="Google Shape;2529;p53">
            <a:extLst>
              <a:ext uri="{FF2B5EF4-FFF2-40B4-BE49-F238E27FC236}">
                <a16:creationId xmlns:a16="http://schemas.microsoft.com/office/drawing/2014/main" id="{A69195C5-2349-7198-9DF3-2FBD1D6E8A78}"/>
              </a:ext>
            </a:extLst>
          </p:cNvPr>
          <p:cNvSpPr txBox="1">
            <a:spLocks/>
          </p:cNvSpPr>
          <p:nvPr/>
        </p:nvSpPr>
        <p:spPr>
          <a:xfrm>
            <a:off x="3117055" y="2595031"/>
            <a:ext cx="8121357" cy="2437717"/>
          </a:xfrm>
          <a:prstGeom prst="rect">
            <a:avLst/>
          </a:prstGeom>
          <a:noFill/>
          <a:ln>
            <a:noFill/>
          </a:ln>
        </p:spPr>
        <p:txBody>
          <a:bodyPr spcFirstLastPara="1" vert="horz" wrap="square" lIns="0" tIns="0" rIns="0" bIns="0" rtlCol="0" anchor="t" anchorCtr="0">
            <a:noAutofit/>
          </a:bodyPr>
          <a:lstStyle>
            <a:lvl1pPr marL="457200" lvl="0" indent="-228600" algn="l" defTabSz="914400" rtl="0" eaLnBrk="1" latinLnBrk="0" hangingPunct="1">
              <a:lnSpc>
                <a:spcPct val="90000"/>
              </a:lnSpc>
              <a:spcBef>
                <a:spcPts val="0"/>
              </a:spcBef>
              <a:spcAft>
                <a:spcPts val="0"/>
              </a:spcAft>
              <a:buClr>
                <a:schemeClr val="lt1"/>
              </a:buClr>
              <a:buSzPts val="4533"/>
              <a:buFont typeface="Arial" panose="020B0604020202020204" pitchFamily="34" charset="0"/>
              <a:buNone/>
              <a:defRPr sz="4533" b="0" i="0" kern="1200">
                <a:solidFill>
                  <a:schemeClr val="lt1"/>
                </a:solidFill>
                <a:latin typeface="Arial" panose="020B0604020202020204" pitchFamily="34" charset="0"/>
                <a:ea typeface="+mn-ea"/>
                <a:cs typeface="Arial" panose="020B0604020202020204" pitchFamily="34" charset="0"/>
              </a:defRPr>
            </a:lvl1pPr>
            <a:lvl2pPr marL="914400" lvl="1" indent="-342900" algn="l" defTabSz="914400" rtl="0" eaLnBrk="1" latinLnBrk="0" hangingPunct="1">
              <a:lnSpc>
                <a:spcPct val="90000"/>
              </a:lnSpc>
              <a:spcBef>
                <a:spcPts val="800"/>
              </a:spcBef>
              <a:spcAft>
                <a:spcPts val="0"/>
              </a:spcAft>
              <a:buClr>
                <a:schemeClr val="dk1"/>
              </a:buClr>
              <a:buSzPts val="1800"/>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371600" lvl="2" indent="-342900" algn="l" defTabSz="914400" rtl="0" eaLnBrk="1" latinLnBrk="0" hangingPunct="1">
              <a:lnSpc>
                <a:spcPct val="90000"/>
              </a:lnSpc>
              <a:spcBef>
                <a:spcPts val="0"/>
              </a:spcBef>
              <a:spcAft>
                <a:spcPts val="0"/>
              </a:spcAft>
              <a:buClr>
                <a:schemeClr val="dk1"/>
              </a:buClr>
              <a:buSzPts val="1800"/>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828800" lvl="3" indent="-342900" algn="l" defTabSz="914400" rtl="0" eaLnBrk="1" latinLnBrk="0" hangingPunct="1">
              <a:lnSpc>
                <a:spcPct val="90000"/>
              </a:lnSpc>
              <a:spcBef>
                <a:spcPts val="0"/>
              </a:spcBef>
              <a:spcAft>
                <a:spcPts val="0"/>
              </a:spcAft>
              <a:buClr>
                <a:schemeClr val="dk1"/>
              </a:buClr>
              <a:buSzPts val="1800"/>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286000" lvl="4" indent="-228600" algn="l" defTabSz="914400" rtl="0" eaLnBrk="1" latinLnBrk="0" hangingPunct="1">
              <a:lnSpc>
                <a:spcPct val="90000"/>
              </a:lnSpc>
              <a:spcBef>
                <a:spcPts val="800"/>
              </a:spcBef>
              <a:spcAft>
                <a:spcPts val="0"/>
              </a:spcAft>
              <a:buClr>
                <a:schemeClr val="dk1"/>
              </a:buClr>
              <a:buSzPts val="1800"/>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0584" indent="-10584">
              <a:buClr>
                <a:srgbClr val="1B3344"/>
              </a:buClr>
              <a:buSzPts val="3600"/>
            </a:pPr>
            <a:r>
              <a:rPr lang="en-US" sz="3600" b="1">
                <a:solidFill>
                  <a:schemeClr val="tx2"/>
                </a:solidFill>
                <a:sym typeface="Arial"/>
              </a:rPr>
              <a:t>The Commitment to the WE Finance Code and Building a Women’s Centered strategy generates profitability for FSPs and boost the country’s economy!  </a:t>
            </a:r>
            <a:endParaRPr lang="en-US">
              <a:solidFill>
                <a:schemeClr val="tx2"/>
              </a:solidFill>
            </a:endParaRPr>
          </a:p>
        </p:txBody>
      </p:sp>
      <p:sp>
        <p:nvSpPr>
          <p:cNvPr id="2" name="Footer Placeholder 2">
            <a:extLst>
              <a:ext uri="{FF2B5EF4-FFF2-40B4-BE49-F238E27FC236}">
                <a16:creationId xmlns:a16="http://schemas.microsoft.com/office/drawing/2014/main" id="{7BCA8287-0661-1589-3E44-99AAEA901A7C}"/>
              </a:ext>
            </a:extLst>
          </p:cNvPr>
          <p:cNvSpPr txBox="1">
            <a:spLocks/>
          </p:cNvSpPr>
          <p:nvPr/>
        </p:nvSpPr>
        <p:spPr>
          <a:xfrm>
            <a:off x="403669" y="6408110"/>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a:cs typeface="Arial"/>
              </a:rPr>
              <a:t>Workshop in a Box I  Prepared for We-fi by the Financial Alliance for Women </a:t>
            </a:r>
          </a:p>
        </p:txBody>
      </p:sp>
    </p:spTree>
    <p:extLst>
      <p:ext uri="{BB962C8B-B14F-4D97-AF65-F5344CB8AC3E}">
        <p14:creationId xmlns:p14="http://schemas.microsoft.com/office/powerpoint/2010/main" val="270395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EA985-6651-C022-7B4D-A7B6986DC7CB}"/>
              </a:ext>
            </a:extLst>
          </p:cNvPr>
          <p:cNvSpPr>
            <a:spLocks noGrp="1"/>
          </p:cNvSpPr>
          <p:nvPr>
            <p:ph type="body" idx="1"/>
          </p:nvPr>
        </p:nvSpPr>
        <p:spPr/>
        <p:txBody>
          <a:bodyPr/>
          <a:lstStyle/>
          <a:p>
            <a:r>
              <a:rPr lang="en-PT" b="1">
                <a:solidFill>
                  <a:schemeClr val="accent1"/>
                </a:solidFill>
              </a:rPr>
              <a:t>Business C</a:t>
            </a:r>
            <a:r>
              <a:rPr lang="en-GB" b="1">
                <a:solidFill>
                  <a:schemeClr val="accent1"/>
                </a:solidFill>
              </a:rPr>
              <a:t>a</a:t>
            </a:r>
            <a:r>
              <a:rPr lang="en-PT" b="1">
                <a:solidFill>
                  <a:schemeClr val="accent1"/>
                </a:solidFill>
              </a:rPr>
              <a:t>se Tool</a:t>
            </a:r>
          </a:p>
        </p:txBody>
      </p:sp>
      <p:sp>
        <p:nvSpPr>
          <p:cNvPr id="4" name="Google Shape;2388;p42">
            <a:extLst>
              <a:ext uri="{FF2B5EF4-FFF2-40B4-BE49-F238E27FC236}">
                <a16:creationId xmlns:a16="http://schemas.microsoft.com/office/drawing/2014/main" id="{6A90EEE3-FAE5-E7A0-4109-20BAD2823211}"/>
              </a:ext>
            </a:extLst>
          </p:cNvPr>
          <p:cNvSpPr txBox="1">
            <a:spLocks/>
          </p:cNvSpPr>
          <p:nvPr/>
        </p:nvSpPr>
        <p:spPr>
          <a:xfrm>
            <a:off x="145140" y="6356350"/>
            <a:ext cx="198438" cy="365125"/>
          </a:xfrm>
          <a:prstGeom prst="rect">
            <a:avLst/>
          </a:prstGeom>
          <a:noFill/>
          <a:ln>
            <a:noFill/>
          </a:ln>
        </p:spPr>
        <p:txBody>
          <a:bodyPr spcFirstLastPara="1" vert="horz" wrap="square" lIns="0" tIns="0" rIns="0" bIns="0" rtlCol="0" anchor="ctr" anchorCtr="0">
            <a:noAutofit/>
          </a:bodyPr>
          <a:lstStyle>
            <a:defPPr marR="0" lvl="0" algn="l" rtl="0">
              <a:lnSpc>
                <a:spcPct val="100000"/>
              </a:lnSpc>
              <a:spcBef>
                <a:spcPts val="0"/>
              </a:spcBef>
              <a:spcAft>
                <a:spcPts val="0"/>
              </a:spcAft>
              <a:defRPr lang="en-US"/>
            </a:defPPr>
            <a:lvl1pPr marL="0" marR="0" lvl="0" indent="0" algn="l" defTabSz="914400" rtl="0" eaLnBrk="1" latinLnBrk="0" hangingPunct="1">
              <a:lnSpc>
                <a:spcPct val="100000"/>
              </a:lnSpc>
              <a:spcBef>
                <a:spcPts val="0"/>
              </a:spcBef>
              <a:spcAft>
                <a:spcPts val="0"/>
              </a:spcAft>
              <a:buClr>
                <a:srgbClr val="000000"/>
              </a:buClr>
              <a:buSzPts val="1067"/>
              <a:buFont typeface="Arial"/>
              <a:buNone/>
              <a:defRPr sz="1067" b="0" i="0" u="none" strike="noStrike" kern="1200" cap="none">
                <a:solidFill>
                  <a:schemeClr val="dk1"/>
                </a:solidFill>
                <a:latin typeface="Calibri"/>
                <a:ea typeface="Calibri"/>
                <a:cs typeface="Calibri"/>
                <a:sym typeface="Calibri"/>
              </a:defRPr>
            </a:lvl1pPr>
            <a:lvl2pPr marL="0" marR="0" lvl="1" indent="0" algn="l" defTabSz="914400" rtl="0" eaLnBrk="1" latinLnBrk="0" hangingPunct="1">
              <a:lnSpc>
                <a:spcPct val="100000"/>
              </a:lnSpc>
              <a:spcBef>
                <a:spcPts val="0"/>
              </a:spcBef>
              <a:spcAft>
                <a:spcPts val="0"/>
              </a:spcAft>
              <a:buClr>
                <a:srgbClr val="000000"/>
              </a:buClr>
              <a:buSzPts val="1067"/>
              <a:buFont typeface="Arial"/>
              <a:buNone/>
              <a:defRPr sz="1067" b="0" i="0" u="none" strike="noStrike" kern="1200" cap="none">
                <a:solidFill>
                  <a:schemeClr val="dk1"/>
                </a:solidFill>
                <a:latin typeface="Calibri"/>
                <a:ea typeface="Calibri"/>
                <a:cs typeface="Calibri"/>
                <a:sym typeface="Calibri"/>
              </a:defRPr>
            </a:lvl2pPr>
            <a:lvl3pPr marL="0" marR="0" lvl="2" indent="0" algn="l" defTabSz="914400" rtl="0" eaLnBrk="1" latinLnBrk="0" hangingPunct="1">
              <a:lnSpc>
                <a:spcPct val="100000"/>
              </a:lnSpc>
              <a:spcBef>
                <a:spcPts val="0"/>
              </a:spcBef>
              <a:spcAft>
                <a:spcPts val="0"/>
              </a:spcAft>
              <a:buClr>
                <a:srgbClr val="000000"/>
              </a:buClr>
              <a:buSzPts val="1067"/>
              <a:buFont typeface="Arial"/>
              <a:buNone/>
              <a:defRPr sz="1067" b="0" i="0" u="none" strike="noStrike" kern="1200" cap="none">
                <a:solidFill>
                  <a:schemeClr val="dk1"/>
                </a:solidFill>
                <a:latin typeface="Calibri"/>
                <a:ea typeface="Calibri"/>
                <a:cs typeface="Calibri"/>
                <a:sym typeface="Calibri"/>
              </a:defRPr>
            </a:lvl3pPr>
            <a:lvl4pPr marL="0" marR="0" lvl="3" indent="0" algn="l" defTabSz="914400" rtl="0" eaLnBrk="1" latinLnBrk="0" hangingPunct="1">
              <a:lnSpc>
                <a:spcPct val="100000"/>
              </a:lnSpc>
              <a:spcBef>
                <a:spcPts val="0"/>
              </a:spcBef>
              <a:spcAft>
                <a:spcPts val="0"/>
              </a:spcAft>
              <a:buClr>
                <a:srgbClr val="000000"/>
              </a:buClr>
              <a:buSzPts val="1067"/>
              <a:buFont typeface="Arial"/>
              <a:buNone/>
              <a:defRPr sz="1067" b="0" i="0" u="none" strike="noStrike" kern="1200" cap="none">
                <a:solidFill>
                  <a:schemeClr val="dk1"/>
                </a:solidFill>
                <a:latin typeface="Calibri"/>
                <a:ea typeface="Calibri"/>
                <a:cs typeface="Calibri"/>
                <a:sym typeface="Calibri"/>
              </a:defRPr>
            </a:lvl4pPr>
            <a:lvl5pPr marL="0" marR="0" lvl="4" indent="0" algn="l" defTabSz="914400" rtl="0" eaLnBrk="1" latinLnBrk="0" hangingPunct="1">
              <a:lnSpc>
                <a:spcPct val="100000"/>
              </a:lnSpc>
              <a:spcBef>
                <a:spcPts val="0"/>
              </a:spcBef>
              <a:spcAft>
                <a:spcPts val="0"/>
              </a:spcAft>
              <a:buClr>
                <a:srgbClr val="000000"/>
              </a:buClr>
              <a:buSzPts val="1067"/>
              <a:buFont typeface="Arial"/>
              <a:buNone/>
              <a:defRPr sz="1067" b="0" i="0" u="none" strike="noStrike" kern="1200" cap="none">
                <a:solidFill>
                  <a:schemeClr val="dk1"/>
                </a:solidFill>
                <a:latin typeface="Calibri"/>
                <a:ea typeface="Calibri"/>
                <a:cs typeface="Calibri"/>
                <a:sym typeface="Calibri"/>
              </a:defRPr>
            </a:lvl5pPr>
            <a:lvl6pPr marL="0" marR="0" lvl="5" indent="0" algn="l" defTabSz="914400" rtl="0" eaLnBrk="1" latinLnBrk="0" hangingPunct="1">
              <a:lnSpc>
                <a:spcPct val="100000"/>
              </a:lnSpc>
              <a:spcBef>
                <a:spcPts val="0"/>
              </a:spcBef>
              <a:spcAft>
                <a:spcPts val="0"/>
              </a:spcAft>
              <a:buClr>
                <a:srgbClr val="000000"/>
              </a:buClr>
              <a:buSzPts val="1067"/>
              <a:buFont typeface="Arial"/>
              <a:buNone/>
              <a:defRPr sz="1067" b="0" i="0" u="none" strike="noStrike" kern="1200" cap="none">
                <a:solidFill>
                  <a:schemeClr val="dk1"/>
                </a:solidFill>
                <a:latin typeface="Calibri"/>
                <a:ea typeface="Calibri"/>
                <a:cs typeface="Calibri"/>
                <a:sym typeface="Calibri"/>
              </a:defRPr>
            </a:lvl6pPr>
            <a:lvl7pPr marL="0" marR="0" lvl="6" indent="0" algn="l" defTabSz="914400" rtl="0" eaLnBrk="1" latinLnBrk="0" hangingPunct="1">
              <a:lnSpc>
                <a:spcPct val="100000"/>
              </a:lnSpc>
              <a:spcBef>
                <a:spcPts val="0"/>
              </a:spcBef>
              <a:spcAft>
                <a:spcPts val="0"/>
              </a:spcAft>
              <a:buClr>
                <a:srgbClr val="000000"/>
              </a:buClr>
              <a:buSzPts val="1067"/>
              <a:buFont typeface="Arial"/>
              <a:buNone/>
              <a:defRPr sz="1067" b="0" i="0" u="none" strike="noStrike" kern="1200" cap="none">
                <a:solidFill>
                  <a:schemeClr val="dk1"/>
                </a:solidFill>
                <a:latin typeface="Calibri"/>
                <a:ea typeface="Calibri"/>
                <a:cs typeface="Calibri"/>
                <a:sym typeface="Calibri"/>
              </a:defRPr>
            </a:lvl7pPr>
            <a:lvl8pPr marL="0" marR="0" lvl="7" indent="0" algn="l" defTabSz="914400" rtl="0" eaLnBrk="1" latinLnBrk="0" hangingPunct="1">
              <a:lnSpc>
                <a:spcPct val="100000"/>
              </a:lnSpc>
              <a:spcBef>
                <a:spcPts val="0"/>
              </a:spcBef>
              <a:spcAft>
                <a:spcPts val="0"/>
              </a:spcAft>
              <a:buClr>
                <a:srgbClr val="000000"/>
              </a:buClr>
              <a:buSzPts val="1067"/>
              <a:buFont typeface="Arial"/>
              <a:buNone/>
              <a:defRPr sz="1067" b="0" i="0" u="none" strike="noStrike" kern="1200" cap="none">
                <a:solidFill>
                  <a:schemeClr val="dk1"/>
                </a:solidFill>
                <a:latin typeface="Calibri"/>
                <a:ea typeface="Calibri"/>
                <a:cs typeface="Calibri"/>
                <a:sym typeface="Calibri"/>
              </a:defRPr>
            </a:lvl8pPr>
            <a:lvl9pPr marL="0" marR="0" lvl="8" indent="0" algn="l" defTabSz="914400" rtl="0" eaLnBrk="1" latinLnBrk="0" hangingPunct="1">
              <a:lnSpc>
                <a:spcPct val="100000"/>
              </a:lnSpc>
              <a:spcBef>
                <a:spcPts val="0"/>
              </a:spcBef>
              <a:spcAft>
                <a:spcPts val="0"/>
              </a:spcAft>
              <a:buClr>
                <a:srgbClr val="000000"/>
              </a:buClr>
              <a:buSzPts val="1067"/>
              <a:buFont typeface="Arial"/>
              <a:buNone/>
              <a:defRPr sz="1067" b="0" i="0" u="none" strike="noStrike" kern="1200" cap="none">
                <a:solidFill>
                  <a:schemeClr val="dk1"/>
                </a:solidFill>
                <a:latin typeface="Calibri"/>
                <a:ea typeface="Calibri"/>
                <a:cs typeface="Calibri"/>
                <a:sym typeface="Calibri"/>
              </a:defRPr>
            </a:lvl9pPr>
          </a:lstStyle>
          <a:p>
            <a:pPr>
              <a:buSzPts val="1000"/>
            </a:pPr>
            <a:fld id="{00000000-1234-1234-1234-123412341234}" type="slidenum">
              <a:rPr lang="en-US" smtClean="0">
                <a:latin typeface="Arial" panose="020B0604020202020204" pitchFamily="34" charset="0"/>
                <a:cs typeface="Arial" panose="020B0604020202020204" pitchFamily="34" charset="0"/>
              </a:rPr>
              <a:pPr>
                <a:buSzPts val="1000"/>
              </a:pPr>
              <a:t>26</a:t>
            </a:fld>
            <a:endParaRPr lang="en-US">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DFE7666-C5DF-B487-FA31-EDDDF880FACC}"/>
              </a:ext>
            </a:extLst>
          </p:cNvPr>
          <p:cNvSpPr txBox="1">
            <a:spLocks/>
          </p:cNvSpPr>
          <p:nvPr/>
        </p:nvSpPr>
        <p:spPr>
          <a:xfrm>
            <a:off x="403669" y="6408110"/>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a:cs typeface="Arial"/>
              </a:rPr>
              <a:t>Workshop in a Box I  Prepared for We-fi by the Financial Alliance for Women </a:t>
            </a:r>
          </a:p>
        </p:txBody>
      </p:sp>
    </p:spTree>
    <p:extLst>
      <p:ext uri="{BB962C8B-B14F-4D97-AF65-F5344CB8AC3E}">
        <p14:creationId xmlns:p14="http://schemas.microsoft.com/office/powerpoint/2010/main" val="323538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73;p18">
            <a:extLst>
              <a:ext uri="{FF2B5EF4-FFF2-40B4-BE49-F238E27FC236}">
                <a16:creationId xmlns:a16="http://schemas.microsoft.com/office/drawing/2014/main" id="{503039F0-F438-91AD-3914-C1A3083AF753}"/>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8" name="Google Shape;474;p18">
            <a:extLst>
              <a:ext uri="{FF2B5EF4-FFF2-40B4-BE49-F238E27FC236}">
                <a16:creationId xmlns:a16="http://schemas.microsoft.com/office/drawing/2014/main" id="{70863F31-CBBB-E8DD-6A73-D836C7B97D2F}"/>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9" name="Google Shape;475;p18">
            <a:extLst>
              <a:ext uri="{FF2B5EF4-FFF2-40B4-BE49-F238E27FC236}">
                <a16:creationId xmlns:a16="http://schemas.microsoft.com/office/drawing/2014/main" id="{D5FBDB2A-16F4-DBF6-35F6-7CA46D39AF31}"/>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10" name="Google Shape;476;p18">
            <a:extLst>
              <a:ext uri="{FF2B5EF4-FFF2-40B4-BE49-F238E27FC236}">
                <a16:creationId xmlns:a16="http://schemas.microsoft.com/office/drawing/2014/main" id="{0BA90BC1-1C77-5435-E077-D8ACD68E3FD3}"/>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pic>
        <p:nvPicPr>
          <p:cNvPr id="11" name="Picture 10">
            <a:hlinkClick r:id="rId2"/>
            <a:extLst>
              <a:ext uri="{FF2B5EF4-FFF2-40B4-BE49-F238E27FC236}">
                <a16:creationId xmlns:a16="http://schemas.microsoft.com/office/drawing/2014/main" id="{E13D97B0-4164-1BF1-EBD9-3F374FFD6506}"/>
              </a:ext>
            </a:extLst>
          </p:cNvPr>
          <p:cNvPicPr>
            <a:picLocks noChangeAspect="1"/>
          </p:cNvPicPr>
          <p:nvPr/>
        </p:nvPicPr>
        <p:blipFill>
          <a:blip r:embed="rId3"/>
          <a:stretch>
            <a:fillRect/>
          </a:stretch>
        </p:blipFill>
        <p:spPr>
          <a:xfrm>
            <a:off x="4261449" y="976675"/>
            <a:ext cx="7930551" cy="5497866"/>
          </a:xfrm>
          <a:prstGeom prst="rect">
            <a:avLst/>
          </a:prstGeom>
        </p:spPr>
      </p:pic>
      <p:sp>
        <p:nvSpPr>
          <p:cNvPr id="12" name="Text Placeholder 1">
            <a:extLst>
              <a:ext uri="{FF2B5EF4-FFF2-40B4-BE49-F238E27FC236}">
                <a16:creationId xmlns:a16="http://schemas.microsoft.com/office/drawing/2014/main" id="{0F80B91B-4647-0A29-C87F-70F9B0328788}"/>
              </a:ext>
            </a:extLst>
          </p:cNvPr>
          <p:cNvSpPr txBox="1">
            <a:spLocks/>
          </p:cNvSpPr>
          <p:nvPr/>
        </p:nvSpPr>
        <p:spPr>
          <a:xfrm>
            <a:off x="426615" y="1410286"/>
            <a:ext cx="3723409" cy="2744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rPr>
              <a:t>Use the Financial Alliance for Women Business Case Tool to:</a:t>
            </a:r>
            <a:endParaRPr lang="en-PT" b="1">
              <a:solidFill>
                <a:schemeClr val="accent1"/>
              </a:solidFill>
            </a:endParaRPr>
          </a:p>
        </p:txBody>
      </p:sp>
      <p:sp>
        <p:nvSpPr>
          <p:cNvPr id="3" name="Slide Number Placeholder 2">
            <a:extLst>
              <a:ext uri="{FF2B5EF4-FFF2-40B4-BE49-F238E27FC236}">
                <a16:creationId xmlns:a16="http://schemas.microsoft.com/office/drawing/2014/main" id="{DCDC7597-6172-0763-2A64-F2104D5ADC48}"/>
              </a:ext>
            </a:extLst>
          </p:cNvPr>
          <p:cNvSpPr>
            <a:spLocks noGrp="1"/>
          </p:cNvSpPr>
          <p:nvPr>
            <p:ph type="sldNum" sz="quarter" idx="12"/>
          </p:nvPr>
        </p:nvSpPr>
        <p:spPr>
          <a:xfrm>
            <a:off x="-2205161" y="6433983"/>
            <a:ext cx="2743200" cy="365125"/>
          </a:xfrm>
        </p:spPr>
        <p:txBody>
          <a:bodyPr/>
          <a:lstStyle/>
          <a:p>
            <a:fld id="{F15F4824-F29A-7F4B-B26B-78285EE8459E}" type="slidenum">
              <a:rPr lang="en-PT" smtClean="0">
                <a:latin typeface="Arial" panose="020B0604020202020204" pitchFamily="34" charset="0"/>
                <a:cs typeface="Arial" panose="020B0604020202020204" pitchFamily="34" charset="0"/>
              </a:rPr>
              <a:t>27</a:t>
            </a:fld>
            <a:endParaRPr lang="en-PT">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1209DFD1-0122-FA51-3216-D28B06014634}"/>
              </a:ext>
            </a:extLst>
          </p:cNvPr>
          <p:cNvSpPr txBox="1">
            <a:spLocks/>
          </p:cNvSpPr>
          <p:nvPr/>
        </p:nvSpPr>
        <p:spPr>
          <a:xfrm>
            <a:off x="426615" y="3248788"/>
            <a:ext cx="4114800" cy="288423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tx2"/>
                </a:solidFill>
              </a:rPr>
              <a:t>Size your market </a:t>
            </a:r>
          </a:p>
          <a:p>
            <a:r>
              <a:rPr lang="en-US" sz="2000">
                <a:solidFill>
                  <a:schemeClr val="tx2"/>
                </a:solidFill>
              </a:rPr>
              <a:t>Quantify the business opportunity</a:t>
            </a:r>
          </a:p>
          <a:p>
            <a:r>
              <a:rPr lang="en-US" sz="2000">
                <a:solidFill>
                  <a:schemeClr val="tx2"/>
                </a:solidFill>
              </a:rPr>
              <a:t>Do your financial projections </a:t>
            </a:r>
          </a:p>
          <a:p>
            <a:r>
              <a:rPr lang="en-US" sz="2000">
                <a:solidFill>
                  <a:schemeClr val="tx2"/>
                </a:solidFill>
              </a:rPr>
              <a:t>Build the Business case </a:t>
            </a:r>
          </a:p>
          <a:p>
            <a:pPr marL="0" indent="0">
              <a:buNone/>
            </a:pPr>
            <a:endParaRPr lang="en-US" sz="2000">
              <a:solidFill>
                <a:schemeClr val="tx2"/>
              </a:solidFill>
            </a:endParaRPr>
          </a:p>
          <a:p>
            <a:pPr marL="0" indent="0">
              <a:buNone/>
            </a:pPr>
            <a:endParaRPr lang="en-US" sz="2000">
              <a:solidFill>
                <a:schemeClr val="tx2"/>
              </a:solidFill>
            </a:endParaRPr>
          </a:p>
          <a:p>
            <a:pPr marL="0" indent="0">
              <a:buNone/>
            </a:pPr>
            <a:r>
              <a:rPr lang="en-US" sz="2000">
                <a:solidFill>
                  <a:schemeClr val="tx2"/>
                </a:solidFill>
              </a:rPr>
              <a:t>Available here: </a:t>
            </a:r>
            <a:r>
              <a:rPr lang="en-US" sz="2000">
                <a:solidFill>
                  <a:schemeClr val="tx2"/>
                </a:solidFill>
                <a:hlinkClick r:id="rId2"/>
              </a:rPr>
              <a:t>https://financialallianceforwomen.org/business-case-tool/</a:t>
            </a:r>
            <a:endParaRPr lang="en-US" sz="2000">
              <a:solidFill>
                <a:schemeClr val="tx2"/>
              </a:solidFill>
            </a:endParaRPr>
          </a:p>
          <a:p>
            <a:pPr marL="0" indent="0">
              <a:buNone/>
            </a:pPr>
            <a:endParaRPr lang="en-US" sz="2000">
              <a:solidFill>
                <a:schemeClr val="tx2"/>
              </a:solidFill>
            </a:endParaRPr>
          </a:p>
          <a:p>
            <a:endParaRPr lang="en-PT" sz="2000">
              <a:solidFill>
                <a:schemeClr val="tx2"/>
              </a:solidFill>
            </a:endParaRPr>
          </a:p>
        </p:txBody>
      </p:sp>
      <p:sp>
        <p:nvSpPr>
          <p:cNvPr id="13" name="Footer Placeholder 2">
            <a:extLst>
              <a:ext uri="{FF2B5EF4-FFF2-40B4-BE49-F238E27FC236}">
                <a16:creationId xmlns:a16="http://schemas.microsoft.com/office/drawing/2014/main" id="{47AC9D4D-F25F-0502-A3ED-0E72EEAD380E}"/>
              </a:ext>
            </a:extLst>
          </p:cNvPr>
          <p:cNvSpPr txBox="1">
            <a:spLocks/>
          </p:cNvSpPr>
          <p:nvPr/>
        </p:nvSpPr>
        <p:spPr>
          <a:xfrm>
            <a:off x="489934" y="6477122"/>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a:cs typeface="Arial"/>
              </a:rPr>
              <a:t>Workshop in a Box I  Prepared for We-fi by the Financial Alliance for Women </a:t>
            </a:r>
          </a:p>
        </p:txBody>
      </p:sp>
    </p:spTree>
    <p:extLst>
      <p:ext uri="{BB962C8B-B14F-4D97-AF65-F5344CB8AC3E}">
        <p14:creationId xmlns:p14="http://schemas.microsoft.com/office/powerpoint/2010/main" val="1758701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21" name="Google Shape;421;p14"/>
          <p:cNvGrpSpPr/>
          <p:nvPr/>
        </p:nvGrpSpPr>
        <p:grpSpPr>
          <a:xfrm>
            <a:off x="1661426" y="2311879"/>
            <a:ext cx="5085607" cy="3996408"/>
            <a:chOff x="0" y="0"/>
            <a:chExt cx="5684187" cy="4466788"/>
          </a:xfrm>
        </p:grpSpPr>
        <p:sp>
          <p:nvSpPr>
            <p:cNvPr id="422" name="Google Shape;422;p14"/>
            <p:cNvSpPr/>
            <p:nvPr/>
          </p:nvSpPr>
          <p:spPr>
            <a:xfrm rot="10800000">
              <a:off x="0" y="0"/>
              <a:ext cx="5684187" cy="1488929"/>
            </a:xfrm>
            <a:prstGeom prst="trapezoid">
              <a:avLst>
                <a:gd name="adj" fmla="val 63627"/>
              </a:avLst>
            </a:prstGeom>
            <a:solidFill>
              <a:srgbClr val="E95F5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23" name="Google Shape;423;p14"/>
            <p:cNvSpPr txBox="1"/>
            <p:nvPr/>
          </p:nvSpPr>
          <p:spPr>
            <a:xfrm>
              <a:off x="994732" y="0"/>
              <a:ext cx="3694721" cy="148892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accent1"/>
                </a:buClr>
                <a:buSzPts val="3600"/>
                <a:buFont typeface="Arial"/>
                <a:buNone/>
              </a:pPr>
              <a:r>
                <a:rPr lang="en-US" sz="3600" b="1" i="0" u="none" strike="noStrike" cap="none">
                  <a:solidFill>
                    <a:schemeClr val="accent1"/>
                  </a:solidFill>
                  <a:latin typeface="Arial" panose="020B0604020202020204" pitchFamily="34" charset="0"/>
                  <a:ea typeface="Arial"/>
                  <a:cs typeface="Arial" panose="020B0604020202020204" pitchFamily="34" charset="0"/>
                  <a:sym typeface="Arial"/>
                </a:rPr>
                <a:t>TAM</a:t>
              </a:r>
              <a:r>
                <a:rPr lang="en-US" sz="2000" b="1" i="0" u="none" strike="noStrike" cap="none">
                  <a:solidFill>
                    <a:schemeClr val="accent1"/>
                  </a:solidFill>
                  <a:latin typeface="Arial" panose="020B0604020202020204" pitchFamily="34" charset="0"/>
                  <a:ea typeface="Arial"/>
                  <a:cs typeface="Arial" panose="020B0604020202020204" pitchFamily="34" charset="0"/>
                  <a:sym typeface="Arial"/>
                </a:rPr>
                <a:t>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24" name="Google Shape;424;p14"/>
            <p:cNvSpPr/>
            <p:nvPr/>
          </p:nvSpPr>
          <p:spPr>
            <a:xfrm rot="10800000">
              <a:off x="947364" y="1488929"/>
              <a:ext cx="3789458" cy="1488929"/>
            </a:xfrm>
            <a:prstGeom prst="trapezoid">
              <a:avLst>
                <a:gd name="adj" fmla="val 63627"/>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25" name="Google Shape;425;p14"/>
            <p:cNvSpPr txBox="1"/>
            <p:nvPr/>
          </p:nvSpPr>
          <p:spPr>
            <a:xfrm>
              <a:off x="1610519" y="1488929"/>
              <a:ext cx="2463147" cy="148892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64457B"/>
                </a:buClr>
                <a:buSzPts val="3600"/>
                <a:buFont typeface="Arial"/>
                <a:buNone/>
              </a:pPr>
              <a:r>
                <a:rPr lang="en-US" sz="3600" b="1" i="0" u="none" strike="noStrike" cap="none">
                  <a:solidFill>
                    <a:srgbClr val="64457B"/>
                  </a:solidFill>
                  <a:latin typeface="Arial" panose="020B0604020202020204" pitchFamily="34" charset="0"/>
                  <a:ea typeface="Arial"/>
                  <a:cs typeface="Arial" panose="020B0604020202020204" pitchFamily="34" charset="0"/>
                  <a:sym typeface="Arial"/>
                </a:rPr>
                <a:t>SAM</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26" name="Google Shape;426;p14"/>
            <p:cNvSpPr/>
            <p:nvPr/>
          </p:nvSpPr>
          <p:spPr>
            <a:xfrm rot="10800000">
              <a:off x="1894728" y="2977859"/>
              <a:ext cx="1894729" cy="1488929"/>
            </a:xfrm>
            <a:prstGeom prst="trapezoid">
              <a:avLst>
                <a:gd name="adj" fmla="val 6362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27" name="Google Shape;427;p14"/>
            <p:cNvSpPr txBox="1"/>
            <p:nvPr/>
          </p:nvSpPr>
          <p:spPr>
            <a:xfrm>
              <a:off x="1894728" y="2977859"/>
              <a:ext cx="1894729" cy="148892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1" i="0" u="none" strike="noStrike" cap="none">
                  <a:solidFill>
                    <a:schemeClr val="lt1"/>
                  </a:solidFill>
                  <a:latin typeface="Arial" panose="020B0604020202020204" pitchFamily="34" charset="0"/>
                  <a:ea typeface="Arial"/>
                  <a:cs typeface="Arial" panose="020B0604020202020204" pitchFamily="34" charset="0"/>
                  <a:sym typeface="Arial"/>
                </a:rPr>
                <a:t>SOM</a:t>
              </a:r>
              <a:br>
                <a:rPr lang="en-US" sz="2400" b="0" i="0" u="none" strike="noStrike" cap="none">
                  <a:solidFill>
                    <a:schemeClr val="lt1"/>
                  </a:solidFill>
                  <a:latin typeface="Arial" panose="020B0604020202020204" pitchFamily="34" charset="0"/>
                  <a:ea typeface="Arial"/>
                  <a:cs typeface="Arial" panose="020B0604020202020204" pitchFamily="34" charset="0"/>
                  <a:sym typeface="Arial"/>
                </a:rPr>
              </a:br>
              <a:endParaRPr sz="2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grpSp>
      <p:sp>
        <p:nvSpPr>
          <p:cNvPr id="428" name="Google Shape;428;p14"/>
          <p:cNvSpPr txBox="1"/>
          <p:nvPr/>
        </p:nvSpPr>
        <p:spPr>
          <a:xfrm>
            <a:off x="6838285" y="2181391"/>
            <a:ext cx="3972562"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Arial" panose="020B0604020202020204" pitchFamily="34" charset="0"/>
                <a:ea typeface="Arial"/>
                <a:cs typeface="Arial" panose="020B0604020202020204" pitchFamily="34" charset="0"/>
                <a:sym typeface="Arial"/>
              </a:rPr>
              <a:t>Total Available Market </a:t>
            </a:r>
            <a:endParaRPr sz="2000" b="0" i="0" u="none" strike="noStrike" cap="none">
              <a:solidFill>
                <a:schemeClr val="dk2"/>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Arial" panose="020B0604020202020204" pitchFamily="34" charset="0"/>
                <a:ea typeface="Arial"/>
                <a:cs typeface="Arial" panose="020B0604020202020204" pitchFamily="34" charset="0"/>
                <a:sym typeface="Arial"/>
              </a:rPr>
              <a:t>The population in your country who could potentially access financial services: all WMSMEs in your market</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29" name="Google Shape;429;p14"/>
          <p:cNvSpPr txBox="1"/>
          <p:nvPr/>
        </p:nvSpPr>
        <p:spPr>
          <a:xfrm>
            <a:off x="5735317" y="3711033"/>
            <a:ext cx="3972562"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Arial" panose="020B0604020202020204" pitchFamily="34" charset="0"/>
                <a:ea typeface="Arial"/>
                <a:cs typeface="Arial" panose="020B0604020202020204" pitchFamily="34" charset="0"/>
                <a:sym typeface="Arial"/>
              </a:rPr>
              <a:t>Serviceable Available Market</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Arial" panose="020B0604020202020204" pitchFamily="34" charset="0"/>
                <a:ea typeface="Arial"/>
                <a:cs typeface="Arial" panose="020B0604020202020204" pitchFamily="34" charset="0"/>
                <a:sym typeface="Arial"/>
              </a:rPr>
              <a:t>The proportion of the TAM that is not served well, including unbanked and underbanked WMSMEs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30" name="Google Shape;430;p14"/>
          <p:cNvSpPr txBox="1"/>
          <p:nvPr/>
        </p:nvSpPr>
        <p:spPr>
          <a:xfrm>
            <a:off x="4798685" y="5192227"/>
            <a:ext cx="4079200"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Arial" panose="020B0604020202020204" pitchFamily="34" charset="0"/>
                <a:ea typeface="Arial"/>
                <a:cs typeface="Arial" panose="020B0604020202020204" pitchFamily="34" charset="0"/>
                <a:sym typeface="Arial"/>
              </a:rPr>
              <a:t>Target Share of Market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Arial" panose="020B0604020202020204" pitchFamily="34" charset="0"/>
                <a:ea typeface="Arial"/>
                <a:cs typeface="Arial" panose="020B0604020202020204" pitchFamily="34" charset="0"/>
                <a:sym typeface="Arial"/>
              </a:rPr>
              <a:t>The proportion of new customers from the SAM that your FSP will target to acquire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31" name="Google Shape;431;p1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ea typeface="Arial"/>
                <a:cs typeface="Arial" panose="020B0604020202020204" pitchFamily="34" charset="0"/>
                <a:sym typeface="Arial"/>
              </a:rPr>
              <a:t>28</a:t>
            </a:fld>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432" name="Google Shape;432;p1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433" name="Google Shape;433;p1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07CF7EFA-5888-9D5A-2F57-E732204F2C4B}"/>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E6ACDE18-B353-60B3-BA4E-4856AEC2FBA8}"/>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22FB5C75-4215-9056-5D92-C0023862992B}"/>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92CAA400-0072-FC92-6F2C-205823EDFE7F}"/>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Text Placeholder 1">
            <a:extLst>
              <a:ext uri="{FF2B5EF4-FFF2-40B4-BE49-F238E27FC236}">
                <a16:creationId xmlns:a16="http://schemas.microsoft.com/office/drawing/2014/main" id="{967557EA-8883-3747-CBC1-FE9158A29BDB}"/>
              </a:ext>
            </a:extLst>
          </p:cNvPr>
          <p:cNvSpPr txBox="1">
            <a:spLocks/>
          </p:cNvSpPr>
          <p:nvPr/>
        </p:nvSpPr>
        <p:spPr>
          <a:xfrm>
            <a:off x="538039" y="1671865"/>
            <a:ext cx="7933099" cy="93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rPr>
              <a:t>Market sizing: </a:t>
            </a:r>
            <a:endParaRPr lang="en-PT" b="1">
              <a:solidFill>
                <a:schemeClr val="accent1"/>
              </a:solidFill>
            </a:endParaRPr>
          </a:p>
        </p:txBody>
      </p:sp>
      <p:sp>
        <p:nvSpPr>
          <p:cNvPr id="9" name="Footer Placeholder 2">
            <a:extLst>
              <a:ext uri="{FF2B5EF4-FFF2-40B4-BE49-F238E27FC236}">
                <a16:creationId xmlns:a16="http://schemas.microsoft.com/office/drawing/2014/main" id="{404016CD-8CCF-E396-0947-39726365EA9F}"/>
              </a:ext>
            </a:extLst>
          </p:cNvPr>
          <p:cNvSpPr txBox="1">
            <a:spLocks/>
          </p:cNvSpPr>
          <p:nvPr/>
        </p:nvSpPr>
        <p:spPr>
          <a:xfrm>
            <a:off x="627957" y="6408110"/>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a:cs typeface="Arial"/>
              </a:rPr>
              <a:t>Workshop in a Box I  Prepared for We-fi by the Financial Alliance for Women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5"/>
          <p:cNvSpPr txBox="1"/>
          <p:nvPr/>
        </p:nvSpPr>
        <p:spPr>
          <a:xfrm>
            <a:off x="6545583" y="4613416"/>
            <a:ext cx="538527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AD2D67"/>
                </a:solidFill>
                <a:latin typeface="Arial" panose="020B0604020202020204" pitchFamily="34" charset="0"/>
                <a:ea typeface="Arial Black"/>
                <a:cs typeface="Arial" panose="020B0604020202020204" pitchFamily="34" charset="0"/>
                <a:sym typeface="Arial Black"/>
              </a:rPr>
              <a:t>Women Underbanked</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39" name="Google Shape;439;p15"/>
          <p:cNvSpPr txBox="1"/>
          <p:nvPr/>
        </p:nvSpPr>
        <p:spPr>
          <a:xfrm>
            <a:off x="6545583" y="2725121"/>
            <a:ext cx="515768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AD2D67"/>
                </a:solidFill>
                <a:latin typeface="Arial" panose="020B0604020202020204" pitchFamily="34" charset="0"/>
                <a:ea typeface="Arial Black"/>
                <a:cs typeface="Arial" panose="020B0604020202020204" pitchFamily="34" charset="0"/>
                <a:sym typeface="Arial Black"/>
              </a:rPr>
              <a:t>Women Unbanked</a:t>
            </a:r>
            <a:endParaRPr sz="28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440" name="Google Shape;440;p15"/>
          <p:cNvSpPr txBox="1"/>
          <p:nvPr/>
        </p:nvSpPr>
        <p:spPr>
          <a:xfrm>
            <a:off x="6545583" y="3203624"/>
            <a:ext cx="444573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accent6"/>
                </a:solidFill>
                <a:latin typeface="Arial" panose="020B0604020202020204" pitchFamily="34" charset="0"/>
                <a:ea typeface="Arial"/>
                <a:cs typeface="Arial" panose="020B0604020202020204" pitchFamily="34" charset="0"/>
                <a:sym typeface="Arial"/>
              </a:rPr>
              <a:t>A gap in WMSMEs ' access to financial services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41" name="Google Shape;441;p15"/>
          <p:cNvSpPr txBox="1"/>
          <p:nvPr/>
        </p:nvSpPr>
        <p:spPr>
          <a:xfrm>
            <a:off x="6545583" y="5074584"/>
            <a:ext cx="454945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accent6"/>
                </a:solidFill>
                <a:latin typeface="Arial" panose="020B0604020202020204" pitchFamily="34" charset="0"/>
                <a:ea typeface="Arial"/>
                <a:cs typeface="Arial" panose="020B0604020202020204" pitchFamily="34" charset="0"/>
                <a:sym typeface="Arial"/>
              </a:rPr>
              <a:t>A gap in the service and WMSMEs ' usage of financial services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42" name="Google Shape;442;p15"/>
          <p:cNvSpPr txBox="1"/>
          <p:nvPr/>
        </p:nvSpPr>
        <p:spPr>
          <a:xfrm>
            <a:off x="960183" y="3273492"/>
            <a:ext cx="384549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accent1"/>
                </a:solidFill>
                <a:latin typeface="Arial" panose="020B0604020202020204" pitchFamily="34" charset="0"/>
                <a:ea typeface="Arial Black"/>
                <a:cs typeface="Arial" panose="020B0604020202020204" pitchFamily="34" charset="0"/>
                <a:sym typeface="Arial Black"/>
              </a:rPr>
              <a:t>SME Market Sizing</a:t>
            </a:r>
            <a:endParaRPr sz="3200" b="1" i="0" u="none" strike="noStrike" cap="none">
              <a:solidFill>
                <a:schemeClr val="accent1"/>
              </a:solidFill>
              <a:latin typeface="Arial" panose="020B0604020202020204" pitchFamily="34" charset="0"/>
              <a:ea typeface="Arial Black"/>
              <a:cs typeface="Arial" panose="020B0604020202020204" pitchFamily="34" charset="0"/>
              <a:sym typeface="Arial Black"/>
            </a:endParaRPr>
          </a:p>
        </p:txBody>
      </p:sp>
      <p:cxnSp>
        <p:nvCxnSpPr>
          <p:cNvPr id="443" name="Google Shape;443;p15"/>
          <p:cNvCxnSpPr>
            <a:endCxn id="439" idx="1"/>
          </p:cNvCxnSpPr>
          <p:nvPr/>
        </p:nvCxnSpPr>
        <p:spPr>
          <a:xfrm rot="10800000" flipH="1">
            <a:off x="4065183" y="3017509"/>
            <a:ext cx="2480400" cy="899400"/>
          </a:xfrm>
          <a:prstGeom prst="bentConnector3">
            <a:avLst>
              <a:gd name="adj1" fmla="val 40946"/>
            </a:avLst>
          </a:prstGeom>
          <a:noFill/>
          <a:ln w="28575" cap="flat" cmpd="sng">
            <a:solidFill>
              <a:srgbClr val="9A1A65"/>
            </a:solidFill>
            <a:prstDash val="solid"/>
            <a:round/>
            <a:headEnd type="none" w="sm" len="sm"/>
            <a:tailEnd type="none" w="sm" len="sm"/>
          </a:ln>
        </p:spPr>
      </p:cxnSp>
      <p:cxnSp>
        <p:nvCxnSpPr>
          <p:cNvPr id="444" name="Google Shape;444;p15"/>
          <p:cNvCxnSpPr/>
          <p:nvPr/>
        </p:nvCxnSpPr>
        <p:spPr>
          <a:xfrm>
            <a:off x="4065174" y="4011956"/>
            <a:ext cx="2504100" cy="950400"/>
          </a:xfrm>
          <a:prstGeom prst="bentConnector3">
            <a:avLst>
              <a:gd name="adj1" fmla="val 40869"/>
            </a:avLst>
          </a:prstGeom>
          <a:noFill/>
          <a:ln w="28575" cap="flat" cmpd="sng">
            <a:solidFill>
              <a:srgbClr val="9A1A65"/>
            </a:solidFill>
            <a:prstDash val="solid"/>
            <a:round/>
            <a:headEnd type="none" w="sm" len="sm"/>
            <a:tailEnd type="none" w="sm" len="sm"/>
          </a:ln>
        </p:spPr>
      </p:cxnSp>
      <p:sp>
        <p:nvSpPr>
          <p:cNvPr id="449" name="Google Shape;449;p1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ea typeface="Arial"/>
                <a:cs typeface="Arial" panose="020B0604020202020204" pitchFamily="34" charset="0"/>
                <a:sym typeface="Arial"/>
              </a:rPr>
              <a:t>29</a:t>
            </a:fld>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450" name="Google Shape;450;p1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451" name="Google Shape;451;p1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 name="Google Shape;473;p18">
            <a:extLst>
              <a:ext uri="{FF2B5EF4-FFF2-40B4-BE49-F238E27FC236}">
                <a16:creationId xmlns:a16="http://schemas.microsoft.com/office/drawing/2014/main" id="{3EA23CE5-0B1A-F7EC-2C39-CD9D0621E79C}"/>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3F6ADB4A-5C34-1529-156A-05EF4C6CFCA1}"/>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914A008F-1671-B70C-BFFF-00161E22F3F2}"/>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40049729-6134-EB0F-454C-8DBBCD858610}"/>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7" name="Google Shape;442;p15">
            <a:extLst>
              <a:ext uri="{FF2B5EF4-FFF2-40B4-BE49-F238E27FC236}">
                <a16:creationId xmlns:a16="http://schemas.microsoft.com/office/drawing/2014/main" id="{FD45426F-2447-B867-687D-649463B29EC9}"/>
              </a:ext>
            </a:extLst>
          </p:cNvPr>
          <p:cNvSpPr txBox="1"/>
          <p:nvPr/>
        </p:nvSpPr>
        <p:spPr>
          <a:xfrm>
            <a:off x="923258" y="1923262"/>
            <a:ext cx="700916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latin typeface="Arial" panose="020B0604020202020204" pitchFamily="34" charset="0"/>
                <a:ea typeface="Arial Black"/>
                <a:cs typeface="Arial" panose="020B0604020202020204" pitchFamily="34" charset="0"/>
                <a:sym typeface="Arial Black"/>
              </a:rPr>
              <a:t>Potential Segments to target</a:t>
            </a:r>
            <a:endParaRPr sz="3200" b="1" i="0" u="none" strike="noStrike" cap="none">
              <a:latin typeface="Arial" panose="020B0604020202020204" pitchFamily="34" charset="0"/>
              <a:ea typeface="Arial Black"/>
              <a:cs typeface="Arial" panose="020B0604020202020204" pitchFamily="34" charset="0"/>
              <a:sym typeface="Arial Black"/>
            </a:endParaRPr>
          </a:p>
        </p:txBody>
      </p:sp>
      <p:sp>
        <p:nvSpPr>
          <p:cNvPr id="8" name="Footer Placeholder 2">
            <a:extLst>
              <a:ext uri="{FF2B5EF4-FFF2-40B4-BE49-F238E27FC236}">
                <a16:creationId xmlns:a16="http://schemas.microsoft.com/office/drawing/2014/main" id="{85D9FA9A-06D7-F1A0-8C54-7391FB980C8B}"/>
              </a:ext>
            </a:extLst>
          </p:cNvPr>
          <p:cNvSpPr txBox="1">
            <a:spLocks/>
          </p:cNvSpPr>
          <p:nvPr/>
        </p:nvSpPr>
        <p:spPr>
          <a:xfrm>
            <a:off x="731474" y="6418343"/>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a:solidFill>
                  <a:schemeClr val="bg1">
                    <a:lumMod val="65000"/>
                  </a:schemeClr>
                </a:solidFill>
                <a:latin typeface="Arial"/>
                <a:cs typeface="Arial"/>
              </a:rPr>
              <a:t>Workshop in a Box I  Prepared for We-fi by the Financial Alliance for Women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6"/>
        <p:cNvGrpSpPr/>
        <p:nvPr/>
      </p:nvGrpSpPr>
      <p:grpSpPr>
        <a:xfrm>
          <a:off x="0" y="0"/>
          <a:ext cx="0" cy="0"/>
          <a:chOff x="0" y="0"/>
          <a:chExt cx="0" cy="0"/>
        </a:xfrm>
      </p:grpSpPr>
      <p:sp>
        <p:nvSpPr>
          <p:cNvPr id="2337" name="Google Shape;2337;p15"/>
          <p:cNvSpPr txBox="1">
            <a:spLocks noGrp="1"/>
          </p:cNvSpPr>
          <p:nvPr>
            <p:ph type="ctrTitle"/>
          </p:nvPr>
        </p:nvSpPr>
        <p:spPr>
          <a:xfrm>
            <a:off x="3048000" y="1858963"/>
            <a:ext cx="9144000" cy="2387600"/>
          </a:xfrm>
          <a:prstGeom prst="rect">
            <a:avLst/>
          </a:prstGeom>
          <a:noFill/>
          <a:ln>
            <a:noFill/>
          </a:ln>
        </p:spPr>
        <p:txBody>
          <a:bodyPr spcFirstLastPara="1" wrap="square" lIns="0" tIns="16925" rIns="0" bIns="0" anchor="b" anchorCtr="0">
            <a:spAutoFit/>
          </a:bodyPr>
          <a:lstStyle/>
          <a:p>
            <a:pPr marL="10584" lvl="0" indent="6351" algn="l" rtl="0">
              <a:lnSpc>
                <a:spcPct val="100000"/>
              </a:lnSpc>
              <a:spcBef>
                <a:spcPts val="0"/>
              </a:spcBef>
              <a:spcAft>
                <a:spcPts val="0"/>
              </a:spcAft>
              <a:buClr>
                <a:srgbClr val="2A493A"/>
              </a:buClr>
              <a:buSzPts val="3600"/>
              <a:buFont typeface="Arial"/>
              <a:buNone/>
            </a:pPr>
            <a:r>
              <a:rPr lang="en-US" sz="4400" b="1">
                <a:solidFill>
                  <a:schemeClr val="tx2"/>
                </a:solidFill>
                <a:ea typeface="Arial"/>
                <a:sym typeface="Arial"/>
              </a:rPr>
              <a:t>THE FEMALE ECONOMY</a:t>
            </a:r>
            <a:br>
              <a:rPr lang="en-US" sz="4400" b="1">
                <a:solidFill>
                  <a:schemeClr val="tx2"/>
                </a:solidFill>
                <a:ea typeface="Arial"/>
                <a:sym typeface="Arial"/>
              </a:rPr>
            </a:br>
            <a:r>
              <a:rPr lang="en-US" sz="4400" b="1">
                <a:solidFill>
                  <a:schemeClr val="tx2"/>
                </a:solidFill>
                <a:ea typeface="Arial"/>
                <a:sym typeface="Arial"/>
              </a:rPr>
              <a:t>       UNDERSTANDING </a:t>
            </a:r>
            <a:br>
              <a:rPr lang="en-US" sz="4400" b="1">
                <a:solidFill>
                  <a:schemeClr val="tx2"/>
                </a:solidFill>
                <a:ea typeface="Arial"/>
                <a:sym typeface="Arial"/>
              </a:rPr>
            </a:br>
            <a:r>
              <a:rPr lang="en-US" sz="4400" b="1">
                <a:solidFill>
                  <a:schemeClr val="tx2"/>
                </a:solidFill>
                <a:ea typeface="Arial"/>
                <a:sym typeface="Arial"/>
              </a:rPr>
              <a:t>      THE OPPORTUNITY</a:t>
            </a:r>
            <a:endParaRPr sz="7200">
              <a:solidFill>
                <a:schemeClr val="tx2"/>
              </a:solidFill>
            </a:endParaRPr>
          </a:p>
        </p:txBody>
      </p:sp>
      <p:sp>
        <p:nvSpPr>
          <p:cNvPr id="4" name="Footer Placeholder 2">
            <a:extLst>
              <a:ext uri="{FF2B5EF4-FFF2-40B4-BE49-F238E27FC236}">
                <a16:creationId xmlns:a16="http://schemas.microsoft.com/office/drawing/2014/main" id="{EC15250A-A4AE-E460-754D-1A2E099659D5}"/>
              </a:ext>
            </a:extLst>
          </p:cNvPr>
          <p:cNvSpPr txBox="1">
            <a:spLocks/>
          </p:cNvSpPr>
          <p:nvPr/>
        </p:nvSpPr>
        <p:spPr>
          <a:xfrm>
            <a:off x="645209" y="6408110"/>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a:solidFill>
                  <a:schemeClr val="bg1">
                    <a:lumMod val="50000"/>
                  </a:schemeClr>
                </a:solidFill>
                <a:latin typeface="Arial"/>
                <a:cs typeface="Arial"/>
              </a:rPr>
              <a:t>Workshop in a Box I  Prepared for We-fi by the Financial Alliance for Women </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EFA21-4BFB-E0A8-716F-357E08240936}"/>
              </a:ext>
            </a:extLst>
          </p:cNvPr>
          <p:cNvSpPr>
            <a:spLocks noGrp="1"/>
          </p:cNvSpPr>
          <p:nvPr>
            <p:ph type="body" idx="1"/>
          </p:nvPr>
        </p:nvSpPr>
        <p:spPr/>
        <p:txBody>
          <a:bodyPr/>
          <a:lstStyle/>
          <a:p>
            <a:r>
              <a:rPr lang="en-PT">
                <a:latin typeface="Arial"/>
                <a:cs typeface="Arial"/>
              </a:rPr>
              <a:t>UK Investing in Women Example: </a:t>
            </a:r>
          </a:p>
        </p:txBody>
      </p:sp>
      <p:sp>
        <p:nvSpPr>
          <p:cNvPr id="4" name="Google Shape;457;p16">
            <a:extLst>
              <a:ext uri="{FF2B5EF4-FFF2-40B4-BE49-F238E27FC236}">
                <a16:creationId xmlns:a16="http://schemas.microsoft.com/office/drawing/2014/main" id="{D96D7A93-3277-B049-FA18-494150410455}"/>
              </a:ext>
            </a:extLst>
          </p:cNvPr>
          <p:cNvSpPr txBox="1">
            <a:spLocks/>
          </p:cNvSpPr>
          <p:nvPr/>
        </p:nvSpPr>
        <p:spPr>
          <a:xfrm>
            <a:off x="398691" y="6356351"/>
            <a:ext cx="198183" cy="365125"/>
          </a:xfrm>
          <a:prstGeom prst="rect">
            <a:avLst/>
          </a:prstGeom>
          <a:noFill/>
          <a:ln>
            <a:noFill/>
          </a:ln>
        </p:spPr>
        <p:txBody>
          <a:bodyPr spcFirstLastPara="1" vert="horz" wrap="square" lIns="0" tIns="0" rIns="0" bIns="0" rtlCol="0" anchor="ctr" anchorCtr="0">
            <a:noAutofit/>
          </a:bodyPr>
          <a:lstStyle>
            <a:defPPr>
              <a:defRPr lang="en-US"/>
            </a:defPPr>
            <a:lvl1pPr marL="0" algn="r" defTabSz="914400" rtl="0" eaLnBrk="1" latinLnBrk="0" hangingPunct="1">
              <a:defRPr sz="10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SzPts val="1067"/>
            </a:pPr>
            <a:fld id="{00000000-1234-1234-1234-123412341234}" type="slidenum">
              <a:rPr lang="en-US" smtClean="0">
                <a:latin typeface="Arial" panose="020B0604020202020204" pitchFamily="34" charset="0"/>
                <a:cs typeface="Arial" panose="020B0604020202020204" pitchFamily="34" charset="0"/>
              </a:rPr>
              <a:pPr algn="l">
                <a:buSzPts val="1067"/>
              </a:pPr>
              <a:t>30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053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23;p78">
            <a:extLst>
              <a:ext uri="{FF2B5EF4-FFF2-40B4-BE49-F238E27FC236}">
                <a16:creationId xmlns:a16="http://schemas.microsoft.com/office/drawing/2014/main" id="{8F345A7A-5402-14C7-9C51-083128CF4EC3}"/>
              </a:ext>
            </a:extLst>
          </p:cNvPr>
          <p:cNvSpPr txBox="1"/>
          <p:nvPr/>
        </p:nvSpPr>
        <p:spPr>
          <a:xfrm>
            <a:off x="538039" y="1330766"/>
            <a:ext cx="11280148" cy="109256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C0C0C"/>
              </a:buClr>
              <a:buSzPts val="1400"/>
              <a:buFont typeface="Helvetica Neue"/>
              <a:buNone/>
              <a:tabLst/>
              <a:defRPr/>
            </a:pPr>
            <a:r>
              <a:rPr kumimoji="0" lang="en-US" sz="2000" b="1" i="0" u="none" strike="noStrike" kern="1200" cap="none" spc="0" normalizeH="0" baseline="0" noProof="0">
                <a:ln>
                  <a:noFill/>
                </a:ln>
                <a:solidFill>
                  <a:srgbClr val="0C0C0C"/>
                </a:solidFill>
                <a:effectLst/>
                <a:uLnTx/>
                <a:uFillTx/>
                <a:latin typeface="Arial" panose="020B0604020202020204" pitchFamily="34" charset="0"/>
                <a:ea typeface="Helvetica Neue"/>
                <a:cs typeface="Arial" panose="020B0604020202020204" pitchFamily="34" charset="0"/>
                <a:sym typeface="Helvetica Neue"/>
              </a:rPr>
              <a:t>Rose Review </a:t>
            </a:r>
            <a:r>
              <a:rPr lang="en-US" sz="2000" b="1">
                <a:solidFill>
                  <a:srgbClr val="0C0C0C"/>
                </a:solidFill>
                <a:latin typeface="Arial" panose="020B0604020202020204" pitchFamily="34" charset="0"/>
                <a:ea typeface="Helvetica Neue"/>
                <a:cs typeface="Arial" panose="020B0604020202020204" pitchFamily="34" charset="0"/>
                <a:sym typeface="Helvetica Neue"/>
              </a:rPr>
              <a:t>- Main Findings </a:t>
            </a:r>
            <a:r>
              <a:rPr kumimoji="0" lang="en-US" sz="2000" b="1" i="0" u="none" strike="noStrike" kern="1200" cap="none" spc="0" normalizeH="0" baseline="0" noProof="0">
                <a:ln>
                  <a:noFill/>
                </a:ln>
                <a:solidFill>
                  <a:srgbClr val="0C0C0C"/>
                </a:solidFill>
                <a:effectLst/>
                <a:uLnTx/>
                <a:uFillTx/>
                <a:latin typeface="Arial" panose="020B0604020202020204" pitchFamily="34" charset="0"/>
                <a:ea typeface="Helvetica Neue"/>
                <a:cs typeface="Arial" panose="020B0604020202020204" pitchFamily="34" charset="0"/>
                <a:sym typeface="Helvetica Neue"/>
              </a:rPr>
              <a:t>(2019)</a:t>
            </a:r>
            <a:endParaRPr kumimoji="0" sz="20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600"/>
              </a:spcBef>
              <a:spcAft>
                <a:spcPts val="0"/>
              </a:spcAft>
              <a:buClr>
                <a:srgbClr val="55565A"/>
              </a:buClr>
              <a:buSzPts val="1400"/>
              <a:buFont typeface="Helvetica Neue"/>
              <a:buNone/>
              <a:tabLst/>
              <a:defRPr/>
            </a:pPr>
            <a:r>
              <a:rPr kumimoji="0" lang="en-US" sz="20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UK Treasury commissioned Alison Rose, CEO of NatWest, to assess barriers facing women entrepreneurs and how to overcome them.</a:t>
            </a:r>
            <a:endParaRPr kumimoji="0" sz="20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pic>
        <p:nvPicPr>
          <p:cNvPr id="10" name="Google Shape;2171;p82" descr="Flag of the United Kingdom - Wikipedia">
            <a:extLst>
              <a:ext uri="{FF2B5EF4-FFF2-40B4-BE49-F238E27FC236}">
                <a16:creationId xmlns:a16="http://schemas.microsoft.com/office/drawing/2014/main" id="{7D028A60-A0B6-33BD-CA66-595AB82D072D}"/>
              </a:ext>
            </a:extLst>
          </p:cNvPr>
          <p:cNvPicPr preferRelativeResize="0"/>
          <p:nvPr/>
        </p:nvPicPr>
        <p:blipFill rotWithShape="1">
          <a:blip r:embed="rId2">
            <a:alphaModFix/>
          </a:blip>
          <a:srcRect l="25000" r="25000"/>
          <a:stretch/>
        </p:blipFill>
        <p:spPr>
          <a:xfrm>
            <a:off x="11321444" y="211499"/>
            <a:ext cx="665034" cy="665034"/>
          </a:xfrm>
          <a:prstGeom prst="ellipse">
            <a:avLst/>
          </a:prstGeom>
          <a:noFill/>
          <a:ln>
            <a:noFill/>
          </a:ln>
          <a:effectLst>
            <a:outerShdw blurRad="63500" sx="102000" sy="102000" algn="ctr" rotWithShape="0">
              <a:srgbClr val="000000">
                <a:alpha val="40000"/>
              </a:srgbClr>
            </a:outerShdw>
          </a:effectLst>
        </p:spPr>
      </p:pic>
      <p:sp>
        <p:nvSpPr>
          <p:cNvPr id="3" name="Google Shape;473;p18">
            <a:extLst>
              <a:ext uri="{FF2B5EF4-FFF2-40B4-BE49-F238E27FC236}">
                <a16:creationId xmlns:a16="http://schemas.microsoft.com/office/drawing/2014/main" id="{E1F1E255-F20B-CD35-8FC3-4256FB4F6E03}"/>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 name="Google Shape;474;p18">
            <a:extLst>
              <a:ext uri="{FF2B5EF4-FFF2-40B4-BE49-F238E27FC236}">
                <a16:creationId xmlns:a16="http://schemas.microsoft.com/office/drawing/2014/main" id="{7FC6A72E-DE82-1957-231E-3BBDB36567A2}"/>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11" name="Google Shape;475;p18">
            <a:extLst>
              <a:ext uri="{FF2B5EF4-FFF2-40B4-BE49-F238E27FC236}">
                <a16:creationId xmlns:a16="http://schemas.microsoft.com/office/drawing/2014/main" id="{16166B5A-8E52-C849-5AF7-7DFE472569E9}"/>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12" name="Google Shape;476;p18">
            <a:extLst>
              <a:ext uri="{FF2B5EF4-FFF2-40B4-BE49-F238E27FC236}">
                <a16:creationId xmlns:a16="http://schemas.microsoft.com/office/drawing/2014/main" id="{8BFAEB26-937E-6713-7ACA-4FB0D049872C}"/>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Use Case: United Kingdom</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13" name="Google Shape;2025;p78">
            <a:extLst>
              <a:ext uri="{FF2B5EF4-FFF2-40B4-BE49-F238E27FC236}">
                <a16:creationId xmlns:a16="http://schemas.microsoft.com/office/drawing/2014/main" id="{E98C26EC-5DCD-33CF-0880-60D0A07BA38C}"/>
              </a:ext>
            </a:extLst>
          </p:cNvPr>
          <p:cNvSpPr txBox="1"/>
          <p:nvPr/>
        </p:nvSpPr>
        <p:spPr>
          <a:xfrm>
            <a:off x="538038" y="2441447"/>
            <a:ext cx="6518369" cy="37702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5565A"/>
              </a:buClr>
              <a:buSzPts val="1400"/>
              <a:buFont typeface="Helvetica Neue"/>
              <a:buNone/>
              <a:tabLst/>
              <a:defRPr/>
            </a:pPr>
            <a:endParaRPr kumimoji="0" lang="en-US" b="1"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endParaRPr>
          </a:p>
          <a:p>
            <a:pPr marL="342900" marR="0" lvl="0" indent="-342900" algn="l" defTabSz="914400" rtl="0" eaLnBrk="1" fontAlgn="auto" latinLnBrk="0" hangingPunct="1">
              <a:lnSpc>
                <a:spcPct val="100000"/>
              </a:lnSpc>
              <a:spcBef>
                <a:spcPts val="0"/>
              </a:spcBef>
              <a:spcAft>
                <a:spcPts val="0"/>
              </a:spcAft>
              <a:buClr>
                <a:srgbClr val="55565A"/>
              </a:buClr>
              <a:buSzPts val="1400"/>
              <a:buFont typeface="Helvetica Neue"/>
              <a:buAutoNum type="arabicPeriod"/>
              <a:tabLst/>
              <a:defRPr/>
            </a:pPr>
            <a:r>
              <a:rPr kumimoji="0" lang="en-US"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Up to </a:t>
            </a:r>
            <a:r>
              <a:rPr kumimoji="0" lang="en-US" b="1"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£250 billion of new value </a:t>
            </a:r>
            <a:r>
              <a:rPr kumimoji="0" lang="en-US"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could be created if women started and scaled new businesses at the same rate as men</a:t>
            </a:r>
          </a:p>
          <a:p>
            <a:pPr marL="342900" marR="0" lvl="0" indent="-342900" algn="l" defTabSz="914400" rtl="0" eaLnBrk="1" fontAlgn="auto" latinLnBrk="0" hangingPunct="1">
              <a:lnSpc>
                <a:spcPct val="100000"/>
              </a:lnSpc>
              <a:spcBef>
                <a:spcPts val="0"/>
              </a:spcBef>
              <a:spcAft>
                <a:spcPts val="0"/>
              </a:spcAft>
              <a:buClr>
                <a:srgbClr val="55565A"/>
              </a:buClr>
              <a:buSzPts val="1400"/>
              <a:buFont typeface="Helvetica Neue"/>
              <a:buAutoNum type="arabicPeriod"/>
              <a:tabLst/>
              <a:defRPr/>
            </a:pPr>
            <a:endParaRPr kumimoji="0" lang="en-US"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endParaRPr>
          </a:p>
          <a:p>
            <a:pPr marL="342900" marR="0" lvl="0" indent="-342900" algn="l" defTabSz="914400" rtl="0" eaLnBrk="1" fontAlgn="auto" latinLnBrk="0" hangingPunct="1">
              <a:lnSpc>
                <a:spcPct val="100000"/>
              </a:lnSpc>
              <a:spcBef>
                <a:spcPts val="0"/>
              </a:spcBef>
              <a:spcAft>
                <a:spcPts val="0"/>
              </a:spcAft>
              <a:buClr>
                <a:srgbClr val="55565A"/>
              </a:buClr>
              <a:buSzPts val="1400"/>
              <a:buFont typeface="Helvetica Neue"/>
              <a:buAutoNum type="arabicPeriod"/>
              <a:tabLst/>
              <a:defRPr/>
            </a:pPr>
            <a:r>
              <a:rPr kumimoji="0" lang="en-US"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The biggest opportunities to help women entrepreneurs along the financing funnel fall into three areas:</a:t>
            </a: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Helvetica Neue"/>
              <a:cs typeface="Arial" panose="020B0604020202020204" pitchFamily="34" charset="0"/>
              <a:sym typeface="Arial"/>
            </a:endParaRPr>
          </a:p>
          <a:p>
            <a:pPr marL="800100" marR="0" lvl="1" indent="-342900" algn="l" defTabSz="914400" rtl="0" eaLnBrk="1" fontAlgn="auto" latinLnBrk="0" hangingPunct="1">
              <a:lnSpc>
                <a:spcPct val="100000"/>
              </a:lnSpc>
              <a:spcBef>
                <a:spcPts val="0"/>
              </a:spcBef>
              <a:spcAft>
                <a:spcPts val="0"/>
              </a:spcAft>
              <a:buClr>
                <a:srgbClr val="55565A"/>
              </a:buClr>
              <a:buSzPts val="1400"/>
              <a:buFont typeface="Helvetica Neue"/>
              <a:buAutoNum type="arabicPeriod"/>
              <a:tabLst/>
              <a:defRPr/>
            </a:pPr>
            <a:r>
              <a:rPr kumimoji="0" lang="en-US"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Access to finance</a:t>
            </a: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Helvetica Neue"/>
              <a:cs typeface="Arial" panose="020B0604020202020204" pitchFamily="34" charset="0"/>
              <a:sym typeface="Arial"/>
            </a:endParaRPr>
          </a:p>
          <a:p>
            <a:pPr marL="800100" marR="0" lvl="1" indent="-342900" algn="l" defTabSz="914400" rtl="0" eaLnBrk="1" fontAlgn="auto" latinLnBrk="0" hangingPunct="1">
              <a:lnSpc>
                <a:spcPct val="100000"/>
              </a:lnSpc>
              <a:spcBef>
                <a:spcPts val="0"/>
              </a:spcBef>
              <a:spcAft>
                <a:spcPts val="0"/>
              </a:spcAft>
              <a:buClr>
                <a:srgbClr val="55565A"/>
              </a:buClr>
              <a:buSzPts val="1400"/>
              <a:buFont typeface="Helvetica Neue"/>
              <a:buAutoNum type="arabicPeriod"/>
              <a:tabLst/>
              <a:defRPr/>
            </a:pPr>
            <a:r>
              <a:rPr kumimoji="0" lang="en-US"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Family care support</a:t>
            </a: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Helvetica Neue"/>
              <a:cs typeface="Arial" panose="020B0604020202020204" pitchFamily="34" charset="0"/>
              <a:sym typeface="Arial"/>
            </a:endParaRPr>
          </a:p>
          <a:p>
            <a:pPr marL="800100" marR="0" lvl="1" indent="-342900" algn="l" defTabSz="914400" rtl="0" eaLnBrk="1" fontAlgn="auto" latinLnBrk="0" hangingPunct="1">
              <a:lnSpc>
                <a:spcPct val="100000"/>
              </a:lnSpc>
              <a:spcBef>
                <a:spcPts val="0"/>
              </a:spcBef>
              <a:spcAft>
                <a:spcPts val="0"/>
              </a:spcAft>
              <a:buClr>
                <a:srgbClr val="55565A"/>
              </a:buClr>
              <a:buSzPts val="1400"/>
              <a:buFont typeface="Helvetica Neue"/>
              <a:buAutoNum type="arabicPeriod"/>
              <a:tabLst/>
              <a:defRPr/>
            </a:pPr>
            <a:r>
              <a:rPr kumimoji="0" lang="en-US"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Making entrepreneurship more accessible through mentors/networks</a:t>
            </a:r>
            <a:endParaRPr kumimoji="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600"/>
              </a:spcBef>
              <a:spcAft>
                <a:spcPts val="0"/>
              </a:spcAft>
              <a:buClr>
                <a:srgbClr val="55565A"/>
              </a:buClr>
              <a:buSzPts val="1400"/>
              <a:buFont typeface="Helvetica Neue"/>
              <a:buNone/>
              <a:tabLst/>
              <a:defRPr/>
            </a:pPr>
            <a:r>
              <a:rPr kumimoji="0" lang="en-US" b="1"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The </a:t>
            </a:r>
            <a:r>
              <a:rPr kumimoji="0" lang="en-US" b="1" i="1" u="none" strike="noStrike" kern="1200" cap="none" spc="0" normalizeH="0" baseline="0" noProof="0">
                <a:ln>
                  <a:noFill/>
                </a:ln>
                <a:solidFill>
                  <a:srgbClr val="ED7D31"/>
                </a:solidFill>
                <a:effectLst/>
                <a:uLnTx/>
                <a:uFillTx/>
                <a:latin typeface="Arial" panose="020B0604020202020204" pitchFamily="34" charset="0"/>
                <a:ea typeface="Helvetica Neue"/>
                <a:cs typeface="Arial" panose="020B0604020202020204" pitchFamily="34" charset="0"/>
                <a:sym typeface="Helvetica Neue"/>
              </a:rPr>
              <a:t>Investing in Women Code </a:t>
            </a:r>
            <a:r>
              <a:rPr kumimoji="0" lang="en-US" b="1"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was one of eight recommendations.</a:t>
            </a:r>
            <a:endParaRPr kumimoji="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pic>
        <p:nvPicPr>
          <p:cNvPr id="14" name="Picture 13">
            <a:extLst>
              <a:ext uri="{FF2B5EF4-FFF2-40B4-BE49-F238E27FC236}">
                <a16:creationId xmlns:a16="http://schemas.microsoft.com/office/drawing/2014/main" id="{06592B5D-6B8B-0AAA-BD56-6A1B1C2F2246}"/>
              </a:ext>
            </a:extLst>
          </p:cNvPr>
          <p:cNvPicPr>
            <a:picLocks noChangeAspect="1"/>
          </p:cNvPicPr>
          <p:nvPr/>
        </p:nvPicPr>
        <p:blipFill>
          <a:blip r:embed="rId3"/>
          <a:stretch>
            <a:fillRect/>
          </a:stretch>
        </p:blipFill>
        <p:spPr>
          <a:xfrm>
            <a:off x="6797947" y="2117474"/>
            <a:ext cx="5410223" cy="3830177"/>
          </a:xfrm>
          <a:prstGeom prst="rect">
            <a:avLst/>
          </a:prstGeom>
        </p:spPr>
      </p:pic>
      <p:sp>
        <p:nvSpPr>
          <p:cNvPr id="15" name="Google Shape;2036;p78">
            <a:extLst>
              <a:ext uri="{FF2B5EF4-FFF2-40B4-BE49-F238E27FC236}">
                <a16:creationId xmlns:a16="http://schemas.microsoft.com/office/drawing/2014/main" id="{DA4726DA-E396-E410-EC3E-E12AB7B3C7DF}"/>
              </a:ext>
            </a:extLst>
          </p:cNvPr>
          <p:cNvSpPr txBox="1"/>
          <p:nvPr/>
        </p:nvSpPr>
        <p:spPr>
          <a:xfrm>
            <a:off x="538039" y="6191084"/>
            <a:ext cx="12320640" cy="28991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200"/>
              <a:buFont typeface="Calibri"/>
              <a:buNone/>
              <a:tabLst/>
              <a:defRPr/>
            </a:pP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For more information see:  </a:t>
            </a:r>
            <a:r>
              <a:rPr kumimoji="0" lang="en-US" sz="1200" b="0" i="1" u="sng" strike="noStrike" kern="1200" cap="none" spc="0" normalizeH="0" baseline="0" noProof="0">
                <a:ln>
                  <a:noFill/>
                </a:ln>
                <a:solidFill>
                  <a:srgbClr val="0563C1"/>
                </a:solidFill>
                <a:effectLst/>
                <a:uLnTx/>
                <a:uFillTx/>
                <a:latin typeface="Arial" panose="020B0604020202020204" pitchFamily="34" charset="0"/>
                <a:ea typeface="Calibri"/>
                <a:cs typeface="Arial" panose="020B0604020202020204" pitchFamily="34" charset="0"/>
                <a:sym typeface="Calibri"/>
                <a:hlinkClick r:id="rId4">
                  <a:extLst>
                    <a:ext uri="{A12FA001-AC4F-418D-AE19-62706E023703}">
                      <ahyp:hlinkClr xmlns:ahyp="http://schemas.microsoft.com/office/drawing/2018/hyperlinkcolor" val="tx"/>
                    </a:ext>
                  </a:extLst>
                </a:hlinkClick>
              </a:rPr>
              <a:t>UK Review of Female Entrepreneurship</a:t>
            </a:r>
            <a:r>
              <a:rPr kumimoji="0" lang="en-US" sz="1200" b="0" i="1" u="sng" strike="noStrike" kern="1200" cap="none" spc="0" normalizeH="0" baseline="0" noProof="0">
                <a:ln>
                  <a:noFill/>
                </a:ln>
                <a:solidFill>
                  <a:srgbClr val="0563C1"/>
                </a:solidFill>
                <a:effectLst/>
                <a:uLnTx/>
                <a:uFillTx/>
                <a:latin typeface="Arial" panose="020B0604020202020204" pitchFamily="34" charset="0"/>
                <a:ea typeface="Calibri"/>
                <a:cs typeface="Arial" panose="020B0604020202020204" pitchFamily="34" charset="0"/>
                <a:sym typeface="Calibri"/>
              </a:rPr>
              <a:t> </a:t>
            </a: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and </a:t>
            </a:r>
            <a:r>
              <a:rPr kumimoji="0" lang="en-US" sz="1200" b="0" i="1" u="sng" strike="noStrike" kern="1200" cap="none" spc="0" normalizeH="0" baseline="0" noProof="0">
                <a:ln>
                  <a:noFill/>
                </a:ln>
                <a:solidFill>
                  <a:srgbClr val="0563C1"/>
                </a:solidFill>
                <a:effectLst/>
                <a:uLnTx/>
                <a:uFillTx/>
                <a:latin typeface="Arial" panose="020B0604020202020204" pitchFamily="34" charset="0"/>
                <a:ea typeface="Calibri"/>
                <a:cs typeface="Arial" panose="020B0604020202020204" pitchFamily="34" charset="0"/>
                <a:sym typeface="Calibri"/>
                <a:hlinkClick r:id="rId4">
                  <a:extLst>
                    <a:ext uri="{A12FA001-AC4F-418D-AE19-62706E023703}">
                      <ahyp:hlinkClr xmlns:ahyp="http://schemas.microsoft.com/office/drawing/2018/hyperlinkcolor" val="tx"/>
                    </a:ext>
                  </a:extLst>
                </a:hlinkClick>
              </a:rPr>
              <a:t>progress report</a:t>
            </a:r>
            <a:r>
              <a:rPr kumimoji="0" lang="en-US" sz="1200" b="0" i="1" u="sng" strike="noStrike" kern="1200" cap="none" spc="0" normalizeH="0" baseline="0" noProof="0">
                <a:ln>
                  <a:noFill/>
                </a:ln>
                <a:solidFill>
                  <a:srgbClr val="0563C1"/>
                </a:solidFill>
                <a:effectLst/>
                <a:uLnTx/>
                <a:uFillTx/>
                <a:latin typeface="Arial" panose="020B0604020202020204" pitchFamily="34" charset="0"/>
                <a:ea typeface="Calibri"/>
                <a:cs typeface="Arial" panose="020B0604020202020204" pitchFamily="34" charset="0"/>
                <a:sym typeface="Calibri"/>
              </a:rPr>
              <a:t>;</a:t>
            </a: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 and</a:t>
            </a:r>
            <a:r>
              <a:rPr kumimoji="0" lang="en-US" sz="1200" b="0" i="1" u="sng" strike="noStrike" kern="1200" cap="none" spc="0" normalizeH="0" baseline="0" noProof="0">
                <a:ln>
                  <a:noFill/>
                </a:ln>
                <a:solidFill>
                  <a:srgbClr val="0563C1"/>
                </a:solidFill>
                <a:effectLst/>
                <a:uLnTx/>
                <a:uFillTx/>
                <a:latin typeface="Arial" panose="020B0604020202020204" pitchFamily="34" charset="0"/>
                <a:ea typeface="Calibri"/>
                <a:cs typeface="Arial" panose="020B0604020202020204" pitchFamily="34" charset="0"/>
                <a:sym typeface="Calibri"/>
              </a:rPr>
              <a:t> </a:t>
            </a: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 </a:t>
            </a:r>
            <a:r>
              <a:rPr kumimoji="0" lang="en-US" sz="1200" b="0" i="1" u="sng" strike="noStrike" kern="1200" cap="none" spc="0" normalizeH="0" baseline="0" noProof="0">
                <a:ln>
                  <a:noFill/>
                </a:ln>
                <a:solidFill>
                  <a:srgbClr val="0563C1"/>
                </a:solidFill>
                <a:effectLst/>
                <a:uLnTx/>
                <a:uFillTx/>
                <a:latin typeface="Arial" panose="020B0604020202020204" pitchFamily="34" charset="0"/>
                <a:ea typeface="Calibri"/>
                <a:cs typeface="Arial" panose="020B0604020202020204" pitchFamily="34" charset="0"/>
                <a:sym typeface="Calibri"/>
                <a:hlinkClick r:id="rId5">
                  <a:extLst>
                    <a:ext uri="{A12FA001-AC4F-418D-AE19-62706E023703}">
                      <ahyp:hlinkClr xmlns:ahyp="http://schemas.microsoft.com/office/drawing/2018/hyperlinkcolor" val="tx"/>
                    </a:ext>
                  </a:extLst>
                </a:hlinkClick>
              </a:rPr>
              <a:t>The Investing in Women Code</a:t>
            </a:r>
            <a:r>
              <a:rPr kumimoji="0" lang="en-US" sz="1200" b="0" i="1" u="sng"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hlinkClick r:id="rId5">
                  <a:extLst>
                    <a:ext uri="{A12FA001-AC4F-418D-AE19-62706E023703}">
                      <ahyp:hlinkClr xmlns:ahyp="http://schemas.microsoft.com/office/drawing/2018/hyperlinkcolor" val="tx"/>
                    </a:ext>
                  </a:extLst>
                </a:hlinkClick>
              </a:rPr>
              <a:t> </a:t>
            </a: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and </a:t>
            </a:r>
            <a:r>
              <a:rPr kumimoji="0" lang="en-US" sz="1200" b="0" i="1" u="sng" strike="noStrike" kern="1200" cap="none" spc="0" normalizeH="0" baseline="0" noProof="0">
                <a:ln>
                  <a:noFill/>
                </a:ln>
                <a:solidFill>
                  <a:srgbClr val="0563C1"/>
                </a:solidFill>
                <a:effectLst/>
                <a:uLnTx/>
                <a:uFillTx/>
                <a:latin typeface="Arial" panose="020B0604020202020204" pitchFamily="34" charset="0"/>
                <a:ea typeface="Calibri"/>
                <a:cs typeface="Arial" panose="020B0604020202020204" pitchFamily="34" charset="0"/>
                <a:sym typeface="Calibri"/>
                <a:hlinkClick r:id="rId6">
                  <a:extLst>
                    <a:ext uri="{A12FA001-AC4F-418D-AE19-62706E023703}">
                      <ahyp:hlinkClr xmlns:ahyp="http://schemas.microsoft.com/office/drawing/2018/hyperlinkcolor" val="tx"/>
                    </a:ext>
                  </a:extLst>
                </a:hlinkClick>
              </a:rPr>
              <a:t>progress report</a:t>
            </a:r>
            <a:endParaRPr kumimoji="0" sz="11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
        <p:nvSpPr>
          <p:cNvPr id="18" name="Slide Number Placeholder 17">
            <a:extLst>
              <a:ext uri="{FF2B5EF4-FFF2-40B4-BE49-F238E27FC236}">
                <a16:creationId xmlns:a16="http://schemas.microsoft.com/office/drawing/2014/main" id="{5CA7D0A8-15A2-C39A-D9C4-04DFB2A509C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31</a:t>
            </a:fld>
            <a:endParaRPr lang="en-US">
              <a:latin typeface="Arial" panose="020B0604020202020204" pitchFamily="34" charset="0"/>
              <a:cs typeface="Arial" panose="020B0604020202020204" pitchFamily="34" charset="0"/>
            </a:endParaRPr>
          </a:p>
        </p:txBody>
      </p:sp>
      <p:sp>
        <p:nvSpPr>
          <p:cNvPr id="8" name="Footer Placeholder 2">
            <a:extLst>
              <a:ext uri="{FF2B5EF4-FFF2-40B4-BE49-F238E27FC236}">
                <a16:creationId xmlns:a16="http://schemas.microsoft.com/office/drawing/2014/main" id="{9AF2FC04-BEF0-0087-F8F9-5D63FD7BFFEA}"/>
              </a:ext>
            </a:extLst>
          </p:cNvPr>
          <p:cNvSpPr txBox="1">
            <a:spLocks/>
          </p:cNvSpPr>
          <p:nvPr/>
        </p:nvSpPr>
        <p:spPr>
          <a:xfrm>
            <a:off x="524440" y="6442616"/>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a:cs typeface="Arial"/>
              </a:rPr>
              <a:t>Workshop in a Box I  Prepared for We-fi by the Financial Alliance for Women </a:t>
            </a:r>
          </a:p>
        </p:txBody>
      </p:sp>
    </p:spTree>
    <p:extLst>
      <p:ext uri="{BB962C8B-B14F-4D97-AF65-F5344CB8AC3E}">
        <p14:creationId xmlns:p14="http://schemas.microsoft.com/office/powerpoint/2010/main" val="2783696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46;p26">
            <a:extLst>
              <a:ext uri="{FF2B5EF4-FFF2-40B4-BE49-F238E27FC236}">
                <a16:creationId xmlns:a16="http://schemas.microsoft.com/office/drawing/2014/main" id="{B5F91B2E-5ED3-90DF-3C44-01395D0074A4}"/>
              </a:ext>
            </a:extLst>
          </p:cNvPr>
          <p:cNvSpPr/>
          <p:nvPr/>
        </p:nvSpPr>
        <p:spPr>
          <a:xfrm rot="5400000">
            <a:off x="445170" y="1883791"/>
            <a:ext cx="1516195" cy="1596262"/>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8" name="Google Shape;647;p26">
            <a:extLst>
              <a:ext uri="{FF2B5EF4-FFF2-40B4-BE49-F238E27FC236}">
                <a16:creationId xmlns:a16="http://schemas.microsoft.com/office/drawing/2014/main" id="{1F2F6E4D-5951-F0CF-65CD-FB5E2432AA65}"/>
              </a:ext>
            </a:extLst>
          </p:cNvPr>
          <p:cNvSpPr/>
          <p:nvPr/>
        </p:nvSpPr>
        <p:spPr>
          <a:xfrm rot="16200000" flipH="1">
            <a:off x="2020485" y="1918525"/>
            <a:ext cx="1516197" cy="1596264"/>
          </a:xfrm>
          <a:prstGeom prst="teardrop">
            <a:avLst>
              <a:gd name="adj" fmla="val 100000"/>
            </a:avLst>
          </a:prstGeom>
          <a:solidFill>
            <a:srgbClr val="EB625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9" name="Google Shape;648;p26">
            <a:extLst>
              <a:ext uri="{FF2B5EF4-FFF2-40B4-BE49-F238E27FC236}">
                <a16:creationId xmlns:a16="http://schemas.microsoft.com/office/drawing/2014/main" id="{28BFC1BE-F729-8B8D-2CBB-B5BC4678021C}"/>
              </a:ext>
            </a:extLst>
          </p:cNvPr>
          <p:cNvSpPr/>
          <p:nvPr/>
        </p:nvSpPr>
        <p:spPr>
          <a:xfrm rot="5400000" flipH="1">
            <a:off x="425043" y="3396865"/>
            <a:ext cx="1516197" cy="1596262"/>
          </a:xfrm>
          <a:prstGeom prst="teardrop">
            <a:avLst>
              <a:gd name="adj" fmla="val 100000"/>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6" name="Google Shape;649;p26">
            <a:extLst>
              <a:ext uri="{FF2B5EF4-FFF2-40B4-BE49-F238E27FC236}">
                <a16:creationId xmlns:a16="http://schemas.microsoft.com/office/drawing/2014/main" id="{41B243F6-5F8E-930A-33BC-F77E5B0DB001}"/>
              </a:ext>
            </a:extLst>
          </p:cNvPr>
          <p:cNvSpPr/>
          <p:nvPr/>
        </p:nvSpPr>
        <p:spPr>
          <a:xfrm rot="16200000">
            <a:off x="2010422" y="3423705"/>
            <a:ext cx="1516196" cy="1596263"/>
          </a:xfrm>
          <a:prstGeom prst="teardrop">
            <a:avLst>
              <a:gd name="adj" fmla="val 100000"/>
            </a:avLst>
          </a:prstGeom>
          <a:solidFill>
            <a:srgbClr val="6445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pic>
        <p:nvPicPr>
          <p:cNvPr id="17" name="Google Shape;651;p26">
            <a:extLst>
              <a:ext uri="{FF2B5EF4-FFF2-40B4-BE49-F238E27FC236}">
                <a16:creationId xmlns:a16="http://schemas.microsoft.com/office/drawing/2014/main" id="{D1DABA90-5E52-9BAA-6D14-15A1271DB876}"/>
              </a:ext>
            </a:extLst>
          </p:cNvPr>
          <p:cNvPicPr preferRelativeResize="0"/>
          <p:nvPr/>
        </p:nvPicPr>
        <p:blipFill rotWithShape="1">
          <a:blip r:embed="rId2">
            <a:alphaModFix/>
          </a:blip>
          <a:srcRect/>
          <a:stretch/>
        </p:blipFill>
        <p:spPr>
          <a:xfrm>
            <a:off x="2305697" y="3766366"/>
            <a:ext cx="1149335" cy="1064931"/>
          </a:xfrm>
          <a:prstGeom prst="rect">
            <a:avLst/>
          </a:prstGeom>
          <a:noFill/>
          <a:ln>
            <a:noFill/>
          </a:ln>
        </p:spPr>
      </p:pic>
      <p:pic>
        <p:nvPicPr>
          <p:cNvPr id="18" name="Google Shape;652;p26">
            <a:extLst>
              <a:ext uri="{FF2B5EF4-FFF2-40B4-BE49-F238E27FC236}">
                <a16:creationId xmlns:a16="http://schemas.microsoft.com/office/drawing/2014/main" id="{4D818B8D-23D1-403D-6D18-34B3FE2E0707}"/>
              </a:ext>
            </a:extLst>
          </p:cNvPr>
          <p:cNvPicPr preferRelativeResize="0"/>
          <p:nvPr/>
        </p:nvPicPr>
        <p:blipFill rotWithShape="1">
          <a:blip r:embed="rId3">
            <a:alphaModFix/>
          </a:blip>
          <a:srcRect/>
          <a:stretch/>
        </p:blipFill>
        <p:spPr>
          <a:xfrm>
            <a:off x="618347" y="2134776"/>
            <a:ext cx="1166079" cy="1036135"/>
          </a:xfrm>
          <a:prstGeom prst="rect">
            <a:avLst/>
          </a:prstGeom>
          <a:noFill/>
          <a:ln>
            <a:noFill/>
          </a:ln>
        </p:spPr>
      </p:pic>
      <p:pic>
        <p:nvPicPr>
          <p:cNvPr id="19" name="Google Shape;654;p26">
            <a:extLst>
              <a:ext uri="{FF2B5EF4-FFF2-40B4-BE49-F238E27FC236}">
                <a16:creationId xmlns:a16="http://schemas.microsoft.com/office/drawing/2014/main" id="{18C8190E-6891-57D2-1D09-6BB56D594F6E}"/>
              </a:ext>
            </a:extLst>
          </p:cNvPr>
          <p:cNvPicPr preferRelativeResize="0"/>
          <p:nvPr/>
        </p:nvPicPr>
        <p:blipFill rotWithShape="1">
          <a:blip r:embed="rId4">
            <a:alphaModFix/>
          </a:blip>
          <a:srcRect l="7083" t="5625" r="5624" b="8025"/>
          <a:stretch/>
        </p:blipFill>
        <p:spPr>
          <a:xfrm>
            <a:off x="694033" y="3813982"/>
            <a:ext cx="953853" cy="896228"/>
          </a:xfrm>
          <a:prstGeom prst="ellipse">
            <a:avLst/>
          </a:prstGeom>
          <a:noFill/>
          <a:ln>
            <a:noFill/>
          </a:ln>
        </p:spPr>
      </p:pic>
      <p:pic>
        <p:nvPicPr>
          <p:cNvPr id="24" name="Google Shape;656;p26" descr="A circular logo with a circular design&#10;&#10;Description automatically generated">
            <a:extLst>
              <a:ext uri="{FF2B5EF4-FFF2-40B4-BE49-F238E27FC236}">
                <a16:creationId xmlns:a16="http://schemas.microsoft.com/office/drawing/2014/main" id="{22C0026E-EC25-7801-0D7E-4C8EDE2C4A09}"/>
              </a:ext>
            </a:extLst>
          </p:cNvPr>
          <p:cNvPicPr preferRelativeResize="0"/>
          <p:nvPr/>
        </p:nvPicPr>
        <p:blipFill rotWithShape="1">
          <a:blip r:embed="rId5">
            <a:alphaModFix/>
          </a:blip>
          <a:srcRect/>
          <a:stretch/>
        </p:blipFill>
        <p:spPr>
          <a:xfrm>
            <a:off x="2373574" y="2224776"/>
            <a:ext cx="983933" cy="939564"/>
          </a:xfrm>
          <a:prstGeom prst="rect">
            <a:avLst/>
          </a:prstGeom>
          <a:noFill/>
          <a:ln>
            <a:noFill/>
          </a:ln>
        </p:spPr>
      </p:pic>
      <p:pic>
        <p:nvPicPr>
          <p:cNvPr id="10" name="Google Shape;2171;p82" descr="Flag of the United Kingdom - Wikipedia">
            <a:extLst>
              <a:ext uri="{FF2B5EF4-FFF2-40B4-BE49-F238E27FC236}">
                <a16:creationId xmlns:a16="http://schemas.microsoft.com/office/drawing/2014/main" id="{7D028A60-A0B6-33BD-CA66-595AB82D072D}"/>
              </a:ext>
            </a:extLst>
          </p:cNvPr>
          <p:cNvPicPr preferRelativeResize="0"/>
          <p:nvPr/>
        </p:nvPicPr>
        <p:blipFill rotWithShape="1">
          <a:blip r:embed="rId6">
            <a:alphaModFix/>
          </a:blip>
          <a:srcRect l="25000" r="25000"/>
          <a:stretch/>
        </p:blipFill>
        <p:spPr>
          <a:xfrm>
            <a:off x="11023520" y="201915"/>
            <a:ext cx="665034" cy="665034"/>
          </a:xfrm>
          <a:prstGeom prst="ellipse">
            <a:avLst/>
          </a:prstGeom>
          <a:noFill/>
          <a:ln>
            <a:noFill/>
          </a:ln>
          <a:effectLst>
            <a:outerShdw blurRad="63500" sx="102000" sy="102000" algn="ctr" rotWithShape="0">
              <a:srgbClr val="000000">
                <a:alpha val="40000"/>
              </a:srgbClr>
            </a:outerShdw>
          </a:effectLst>
        </p:spPr>
      </p:pic>
      <p:sp>
        <p:nvSpPr>
          <p:cNvPr id="3" name="Google Shape;473;p18">
            <a:extLst>
              <a:ext uri="{FF2B5EF4-FFF2-40B4-BE49-F238E27FC236}">
                <a16:creationId xmlns:a16="http://schemas.microsoft.com/office/drawing/2014/main" id="{E1F1E255-F20B-CD35-8FC3-4256FB4F6E03}"/>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4" name="Google Shape;474;p18">
            <a:extLst>
              <a:ext uri="{FF2B5EF4-FFF2-40B4-BE49-F238E27FC236}">
                <a16:creationId xmlns:a16="http://schemas.microsoft.com/office/drawing/2014/main" id="{7FC6A72E-DE82-1957-231E-3BBDB36567A2}"/>
              </a:ext>
            </a:extLst>
          </p:cNvPr>
          <p:cNvSpPr txBox="1"/>
          <p:nvPr/>
        </p:nvSpPr>
        <p:spPr>
          <a:xfrm>
            <a:off x="375967" y="220930"/>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11" name="Google Shape;475;p18">
            <a:extLst>
              <a:ext uri="{FF2B5EF4-FFF2-40B4-BE49-F238E27FC236}">
                <a16:creationId xmlns:a16="http://schemas.microsoft.com/office/drawing/2014/main" id="{16166B5A-8E52-C849-5AF7-7DFE472569E9}"/>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12" name="Google Shape;476;p18">
            <a:extLst>
              <a:ext uri="{FF2B5EF4-FFF2-40B4-BE49-F238E27FC236}">
                <a16:creationId xmlns:a16="http://schemas.microsoft.com/office/drawing/2014/main" id="{8BFAEB26-937E-6713-7ACA-4FB0D049872C}"/>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Use Case: United Kingdom</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26" name="Oval 25">
            <a:extLst>
              <a:ext uri="{FF2B5EF4-FFF2-40B4-BE49-F238E27FC236}">
                <a16:creationId xmlns:a16="http://schemas.microsoft.com/office/drawing/2014/main" id="{305E488D-56C8-D561-892C-AB7A4738A2CC}"/>
              </a:ext>
            </a:extLst>
          </p:cNvPr>
          <p:cNvSpPr/>
          <p:nvPr/>
        </p:nvSpPr>
        <p:spPr>
          <a:xfrm>
            <a:off x="1443150" y="2940973"/>
            <a:ext cx="1108917" cy="111500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latin typeface="Arial" panose="020B0604020202020204" pitchFamily="34" charset="0"/>
              <a:cs typeface="Arial" panose="020B0604020202020204" pitchFamily="34" charset="0"/>
            </a:endParaRPr>
          </a:p>
        </p:txBody>
      </p:sp>
      <p:sp>
        <p:nvSpPr>
          <p:cNvPr id="2" name="Google Shape;2027;p78">
            <a:extLst>
              <a:ext uri="{FF2B5EF4-FFF2-40B4-BE49-F238E27FC236}">
                <a16:creationId xmlns:a16="http://schemas.microsoft.com/office/drawing/2014/main" id="{50D596EF-539C-3FBD-C694-C830DE37BA77}"/>
              </a:ext>
            </a:extLst>
          </p:cNvPr>
          <p:cNvSpPr txBox="1"/>
          <p:nvPr/>
        </p:nvSpPr>
        <p:spPr>
          <a:xfrm>
            <a:off x="4406838" y="1396554"/>
            <a:ext cx="7406892" cy="48936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C0C0C"/>
              </a:buClr>
              <a:buSzPts val="1400"/>
              <a:buFont typeface="Helvetica Neue"/>
              <a:buNone/>
              <a:tabLst/>
              <a:defRPr/>
            </a:pPr>
            <a:r>
              <a:rPr kumimoji="0" lang="en-US" sz="1600" b="1" i="0" u="none" strike="noStrike" kern="1200" cap="none" spc="0" normalizeH="0" baseline="0" noProof="0">
                <a:ln>
                  <a:noFill/>
                </a:ln>
                <a:solidFill>
                  <a:srgbClr val="0C0C0C"/>
                </a:solidFill>
                <a:effectLst/>
                <a:uLnTx/>
                <a:uFillTx/>
                <a:latin typeface="Arial" panose="020B0604020202020204" pitchFamily="34" charset="0"/>
                <a:ea typeface="Helvetica Neue"/>
                <a:cs typeface="Arial" panose="020B0604020202020204" pitchFamily="34" charset="0"/>
                <a:sym typeface="Helvetica Neue"/>
              </a:rPr>
              <a:t>Investing In Women Code </a:t>
            </a:r>
            <a:endParaRPr kumimoji="0" sz="16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600"/>
              </a:spcBef>
              <a:spcAft>
                <a:spcPts val="0"/>
              </a:spcAft>
              <a:buClr>
                <a:srgbClr val="55565A"/>
              </a:buClr>
              <a:buSzPts val="1400"/>
              <a:buFont typeface="Helvetica Neue"/>
              <a:buNone/>
              <a:tabLst/>
              <a:defRPr/>
            </a:pP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The Code is a voluntary public-private partnership between the ‘Code Partners’:</a:t>
            </a:r>
            <a:endParaRPr kumimoji="0" sz="16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55565A"/>
              </a:buClr>
              <a:buSzPts val="1400"/>
              <a:buFont typeface="Arial"/>
              <a:buChar char="•"/>
              <a:tabLst/>
              <a:defRPr/>
            </a:pP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Government—led by Department of Business and Trade</a:t>
            </a:r>
            <a:endParaRPr kumimoji="0" sz="16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55565A"/>
              </a:buClr>
              <a:buSzPts val="1400"/>
              <a:buFont typeface="Arial"/>
              <a:buChar char="•"/>
              <a:tabLst/>
              <a:defRPr/>
            </a:pP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Finance providers—led by NatWest  </a:t>
            </a:r>
            <a:endParaRPr kumimoji="0" sz="16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55565A"/>
              </a:buClr>
              <a:buSzPts val="1400"/>
              <a:buFont typeface="Arial"/>
              <a:buChar char="•"/>
              <a:tabLst/>
              <a:defRPr/>
            </a:pP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Three trade associations—Banks, Angel, VC </a:t>
            </a:r>
            <a:endParaRPr kumimoji="0" sz="16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55565A"/>
              </a:buClr>
              <a:buSzPts val="1400"/>
              <a:buFont typeface="Arial"/>
              <a:buChar char="•"/>
              <a:tabLst/>
              <a:defRPr/>
            </a:pP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The UK’s national development bank—British Business Bank</a:t>
            </a:r>
            <a:endParaRPr kumimoji="0" sz="16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1200"/>
              </a:spcBef>
              <a:spcAft>
                <a:spcPts val="0"/>
              </a:spcAft>
              <a:buClr>
                <a:srgbClr val="55565A"/>
              </a:buClr>
              <a:buSzPts val="1400"/>
              <a:buFont typeface="Helvetica Neue"/>
              <a:buNone/>
              <a:tabLst/>
              <a:defRPr/>
            </a:pPr>
            <a:r>
              <a:rPr kumimoji="0" lang="en-US" sz="1600" b="1"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Launched in July 2019, the Code’s goal is to increase the finance provided to women-led businesses including debt finance (loans and overdrafts) and equity (early-stage Angel investment to venture &amp; growth capital).</a:t>
            </a:r>
            <a:endParaRPr kumimoji="0" sz="16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1200"/>
              </a:spcBef>
              <a:spcAft>
                <a:spcPts val="0"/>
              </a:spcAft>
              <a:buClr>
                <a:srgbClr val="55565A"/>
              </a:buClr>
              <a:buSzPts val="1400"/>
              <a:buFont typeface="Helvetica Neue"/>
              <a:buNone/>
              <a:tabLst/>
              <a:defRPr/>
            </a:pPr>
            <a:endParaRPr kumimoji="0" lang="en-US" sz="1600" b="1"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1200"/>
              </a:spcBef>
              <a:spcAft>
                <a:spcPts val="0"/>
              </a:spcAft>
              <a:buClr>
                <a:srgbClr val="55565A"/>
              </a:buClr>
              <a:buSzPts val="1400"/>
              <a:buFont typeface="Helvetica Neue"/>
              <a:buNone/>
              <a:tabLst/>
              <a:defRPr/>
            </a:pPr>
            <a:r>
              <a:rPr kumimoji="0" lang="en-US" sz="1600" b="1"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Code Signatories make three commitments:</a:t>
            </a:r>
            <a:endParaRPr kumimoji="0" sz="1600" b="1"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600"/>
              </a:spcBef>
              <a:spcAft>
                <a:spcPts val="0"/>
              </a:spcAft>
              <a:buClr>
                <a:srgbClr val="55565A"/>
              </a:buClr>
              <a:buSzPts val="1400"/>
              <a:buFont typeface="Helvetica Neue"/>
              <a:buAutoNum type="arabicPeriod"/>
              <a:tabLst/>
              <a:defRPr/>
            </a:pP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Designate a responsible member of the senior management team to Champion  entrepreneurs’ access to finance;</a:t>
            </a:r>
            <a:endParaRPr kumimoji="0" sz="16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55565A"/>
              </a:buClr>
              <a:buSzPts val="1400"/>
              <a:buFont typeface="Helvetica Neue"/>
              <a:buAutoNum type="arabicPeriod"/>
              <a:tabLst/>
              <a:defRPr/>
            </a:pP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Collect and report data; </a:t>
            </a:r>
            <a:endParaRPr kumimoji="0" sz="16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55565A"/>
              </a:buClr>
              <a:buSzPts val="1400"/>
              <a:buFont typeface="Helvetica Neue"/>
              <a:buAutoNum type="arabicPeriod"/>
              <a:tabLst/>
              <a:defRPr/>
            </a:pP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Adopt internal practices that aim to improve female entrepreneurs’ access to the tools, resources and finance and review these annually.</a:t>
            </a:r>
            <a:endParaRPr kumimoji="0" sz="16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254000" algn="l" defTabSz="914400" rtl="0" eaLnBrk="1" fontAlgn="auto" latinLnBrk="0" hangingPunct="1">
              <a:lnSpc>
                <a:spcPct val="100000"/>
              </a:lnSpc>
              <a:spcBef>
                <a:spcPts val="0"/>
              </a:spcBef>
              <a:spcAft>
                <a:spcPts val="0"/>
              </a:spcAft>
              <a:buClr>
                <a:srgbClr val="000000"/>
              </a:buClr>
              <a:buSzPts val="1400"/>
              <a:buFont typeface="Helvetica Neue"/>
              <a:buNone/>
              <a:tabLst/>
              <a:defRPr/>
            </a:pPr>
            <a:endParaRPr kumimoji="0"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endParaRPr>
          </a:p>
        </p:txBody>
      </p:sp>
      <p:pic>
        <p:nvPicPr>
          <p:cNvPr id="27" name="Google Shape;655;p26">
            <a:extLst>
              <a:ext uri="{FF2B5EF4-FFF2-40B4-BE49-F238E27FC236}">
                <a16:creationId xmlns:a16="http://schemas.microsoft.com/office/drawing/2014/main" id="{771D7F30-6040-87E7-C487-945D752FD0B4}"/>
              </a:ext>
            </a:extLst>
          </p:cNvPr>
          <p:cNvPicPr preferRelativeResize="0"/>
          <p:nvPr/>
        </p:nvPicPr>
        <p:blipFill rotWithShape="1">
          <a:blip r:embed="rId7">
            <a:alphaModFix/>
          </a:blip>
          <a:srcRect/>
          <a:stretch/>
        </p:blipFill>
        <p:spPr>
          <a:xfrm>
            <a:off x="1748855" y="3025050"/>
            <a:ext cx="497507" cy="472553"/>
          </a:xfrm>
          <a:prstGeom prst="rect">
            <a:avLst/>
          </a:prstGeom>
          <a:noFill/>
          <a:ln>
            <a:noFill/>
          </a:ln>
        </p:spPr>
      </p:pic>
      <p:sp>
        <p:nvSpPr>
          <p:cNvPr id="28" name="Google Shape;657;p26">
            <a:extLst>
              <a:ext uri="{FF2B5EF4-FFF2-40B4-BE49-F238E27FC236}">
                <a16:creationId xmlns:a16="http://schemas.microsoft.com/office/drawing/2014/main" id="{34BC7A6E-0C0D-08D1-7AB2-ABCA976A919B}"/>
              </a:ext>
            </a:extLst>
          </p:cNvPr>
          <p:cNvSpPr txBox="1"/>
          <p:nvPr/>
        </p:nvSpPr>
        <p:spPr>
          <a:xfrm>
            <a:off x="1384506" y="3327708"/>
            <a:ext cx="1226205" cy="736163"/>
          </a:xfrm>
          <a:prstGeom prst="rect">
            <a:avLst/>
          </a:prstGeom>
          <a:noFill/>
          <a:ln>
            <a:noFill/>
          </a:ln>
        </p:spPr>
        <p:txBody>
          <a:bodyPr spcFirstLastPara="1" wrap="square" lIns="45700" tIns="45700" rIns="45700" bIns="45700" anchor="ctr" anchorCtr="0">
            <a:noAutofit/>
          </a:bodyPr>
          <a:lstStyle/>
          <a:p>
            <a:pPr marL="0" marR="0" lvl="0" indent="0" algn="ctr" defTabSz="914400" rtl="0" eaLnBrk="1" fontAlgn="auto" latinLnBrk="0" hangingPunct="1">
              <a:lnSpc>
                <a:spcPct val="116250"/>
              </a:lnSpc>
              <a:spcBef>
                <a:spcPts val="0"/>
              </a:spcBef>
              <a:spcAft>
                <a:spcPts val="0"/>
              </a:spcAft>
              <a:buClr>
                <a:srgbClr val="EA6159"/>
              </a:buClr>
              <a:buSzPts val="1600"/>
              <a:buFont typeface="Arial"/>
              <a:buNone/>
              <a:tabLst/>
              <a:defRPr/>
            </a:pPr>
            <a:r>
              <a:rPr kumimoji="0" lang="en-US" sz="1200" b="1" i="0" u="none" strike="noStrike" kern="120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National</a:t>
            </a:r>
            <a:endParaRPr kumimoji="0" sz="1200" b="1" i="0" u="none" strike="noStrike" kern="120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116250"/>
              </a:lnSpc>
              <a:spcBef>
                <a:spcPts val="0"/>
              </a:spcBef>
              <a:spcAft>
                <a:spcPts val="0"/>
              </a:spcAft>
              <a:buClr>
                <a:srgbClr val="EA6159"/>
              </a:buClr>
              <a:buSzPts val="1600"/>
              <a:buFont typeface="Arial"/>
              <a:buNone/>
              <a:tabLst/>
              <a:defRPr/>
            </a:pPr>
            <a:r>
              <a:rPr kumimoji="0" lang="en-US" sz="1200" b="1" i="0" u="none" strike="noStrike" kern="120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Coordinator </a:t>
            </a:r>
            <a:endParaRPr kumimoji="0" sz="1200" b="1" i="0" u="none" strike="noStrike" kern="120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endParaRPr>
          </a:p>
        </p:txBody>
      </p:sp>
      <p:sp>
        <p:nvSpPr>
          <p:cNvPr id="30" name="Slide Number Placeholder 29">
            <a:extLst>
              <a:ext uri="{FF2B5EF4-FFF2-40B4-BE49-F238E27FC236}">
                <a16:creationId xmlns:a16="http://schemas.microsoft.com/office/drawing/2014/main" id="{27A0ED90-3CB9-6843-BFE0-ECF240C1BD6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32</a:t>
            </a:fld>
            <a:endParaRPr lang="en-US">
              <a:latin typeface="Arial" panose="020B0604020202020204" pitchFamily="34" charset="0"/>
              <a:cs typeface="Arial" panose="020B0604020202020204" pitchFamily="34" charset="0"/>
            </a:endParaRPr>
          </a:p>
        </p:txBody>
      </p:sp>
      <p:sp>
        <p:nvSpPr>
          <p:cNvPr id="15" name="Footer Placeholder 2">
            <a:extLst>
              <a:ext uri="{FF2B5EF4-FFF2-40B4-BE49-F238E27FC236}">
                <a16:creationId xmlns:a16="http://schemas.microsoft.com/office/drawing/2014/main" id="{0C278787-C1F1-F752-7B57-189308CD02D1}"/>
              </a:ext>
            </a:extLst>
          </p:cNvPr>
          <p:cNvSpPr txBox="1">
            <a:spLocks/>
          </p:cNvSpPr>
          <p:nvPr/>
        </p:nvSpPr>
        <p:spPr>
          <a:xfrm>
            <a:off x="576199" y="6425363"/>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a:cs typeface="Arial"/>
              </a:rPr>
              <a:t>Workshop in a Box I  Prepared for We-fi by the Financial Alliance for Women </a:t>
            </a:r>
          </a:p>
        </p:txBody>
      </p:sp>
    </p:spTree>
    <p:extLst>
      <p:ext uri="{BB962C8B-B14F-4D97-AF65-F5344CB8AC3E}">
        <p14:creationId xmlns:p14="http://schemas.microsoft.com/office/powerpoint/2010/main" val="3721328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22;p78">
            <a:extLst>
              <a:ext uri="{FF2B5EF4-FFF2-40B4-BE49-F238E27FC236}">
                <a16:creationId xmlns:a16="http://schemas.microsoft.com/office/drawing/2014/main" id="{A0543BF3-E00C-BF7D-F527-C2012C814C54}"/>
              </a:ext>
            </a:extLst>
          </p:cNvPr>
          <p:cNvSpPr/>
          <p:nvPr/>
        </p:nvSpPr>
        <p:spPr>
          <a:xfrm>
            <a:off x="178612" y="1179221"/>
            <a:ext cx="3545652" cy="5275306"/>
          </a:xfrm>
          <a:prstGeom prst="rect">
            <a:avLst/>
          </a:prstGeom>
          <a:solidFill>
            <a:srgbClr val="F2F2F2"/>
          </a:solidFill>
          <a:ln w="12700" cap="flat" cmpd="sng">
            <a:solidFill>
              <a:srgbClr val="4913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Helvetica Neue"/>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9" name="Google Shape;2026;p78">
            <a:extLst>
              <a:ext uri="{FF2B5EF4-FFF2-40B4-BE49-F238E27FC236}">
                <a16:creationId xmlns:a16="http://schemas.microsoft.com/office/drawing/2014/main" id="{68763E8D-87B6-0110-34DC-AE81E8236D74}"/>
              </a:ext>
            </a:extLst>
          </p:cNvPr>
          <p:cNvSpPr/>
          <p:nvPr/>
        </p:nvSpPr>
        <p:spPr>
          <a:xfrm>
            <a:off x="4044762" y="1111650"/>
            <a:ext cx="7693221" cy="5275306"/>
          </a:xfrm>
          <a:prstGeom prst="rect">
            <a:avLst/>
          </a:prstGeom>
          <a:solidFill>
            <a:srgbClr val="F2F2F2"/>
          </a:solidFill>
          <a:ln w="12700" cap="flat" cmpd="sng">
            <a:solidFill>
              <a:srgbClr val="4913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Helvetica Neue"/>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5" name="Google Shape;2032;p78">
            <a:extLst>
              <a:ext uri="{FF2B5EF4-FFF2-40B4-BE49-F238E27FC236}">
                <a16:creationId xmlns:a16="http://schemas.microsoft.com/office/drawing/2014/main" id="{2CAD747F-0A87-85C6-DCF9-A662CE21A5D2}"/>
              </a:ext>
            </a:extLst>
          </p:cNvPr>
          <p:cNvSpPr/>
          <p:nvPr/>
        </p:nvSpPr>
        <p:spPr>
          <a:xfrm rot="5400000">
            <a:off x="2697769" y="3766910"/>
            <a:ext cx="2366869" cy="295385"/>
          </a:xfrm>
          <a:prstGeom prst="triangle">
            <a:avLst>
              <a:gd name="adj" fmla="val 50000"/>
            </a:avLst>
          </a:prstGeom>
          <a:solidFill>
            <a:schemeClr val="accent1"/>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Helvetica Neue"/>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6" name="Google Shape;2033;p78">
            <a:extLst>
              <a:ext uri="{FF2B5EF4-FFF2-40B4-BE49-F238E27FC236}">
                <a16:creationId xmlns:a16="http://schemas.microsoft.com/office/drawing/2014/main" id="{3371C4AB-D091-DBC6-4C84-7DA1EB3AC86F}"/>
              </a:ext>
            </a:extLst>
          </p:cNvPr>
          <p:cNvSpPr/>
          <p:nvPr/>
        </p:nvSpPr>
        <p:spPr>
          <a:xfrm rot="5400000">
            <a:off x="10710205" y="3847949"/>
            <a:ext cx="2366870" cy="298077"/>
          </a:xfrm>
          <a:prstGeom prst="triangle">
            <a:avLst>
              <a:gd name="adj" fmla="val 50000"/>
            </a:avLst>
          </a:prstGeom>
          <a:solidFill>
            <a:schemeClr val="accent1"/>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Helvetica Neue"/>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9" name="Google Shape;2036;p78">
            <a:extLst>
              <a:ext uri="{FF2B5EF4-FFF2-40B4-BE49-F238E27FC236}">
                <a16:creationId xmlns:a16="http://schemas.microsoft.com/office/drawing/2014/main" id="{033371F7-4733-927D-52E6-870F0A26F76D}"/>
              </a:ext>
            </a:extLst>
          </p:cNvPr>
          <p:cNvSpPr txBox="1"/>
          <p:nvPr/>
        </p:nvSpPr>
        <p:spPr>
          <a:xfrm>
            <a:off x="6858190" y="6505940"/>
            <a:ext cx="12320640" cy="28991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200"/>
              <a:buFont typeface="Calibri"/>
              <a:buNone/>
              <a:tabLst/>
              <a:defRPr/>
            </a:pP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Source:  </a:t>
            </a:r>
            <a:r>
              <a:rPr kumimoji="0" lang="en-US" sz="1200" b="0" i="1" u="sng" strike="noStrike" kern="1200" cap="none" spc="0" normalizeH="0" baseline="0" noProof="0">
                <a:ln>
                  <a:noFill/>
                </a:ln>
                <a:solidFill>
                  <a:srgbClr val="0563C1"/>
                </a:solidFill>
                <a:effectLst/>
                <a:uLnTx/>
                <a:uFillTx/>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The Investing in Women Code</a:t>
            </a:r>
            <a:r>
              <a:rPr kumimoji="0" lang="en-US" sz="1200" b="0" i="1" u="sng"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 </a:t>
            </a: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and </a:t>
            </a:r>
            <a:r>
              <a:rPr kumimoji="0" lang="en-US" sz="1200" b="0" i="1" u="sng" strike="noStrike" kern="1200" cap="none" spc="0" normalizeH="0" baseline="0" noProof="0">
                <a:ln>
                  <a:noFill/>
                </a:ln>
                <a:solidFill>
                  <a:srgbClr val="0563C1"/>
                </a:solidFill>
                <a:effectLst/>
                <a:uLnTx/>
                <a:uFillTx/>
                <a:latin typeface="Arial" panose="020B0604020202020204" pitchFamily="34" charset="0"/>
                <a:ea typeface="Calibri"/>
                <a:cs typeface="Arial" panose="020B0604020202020204" pitchFamily="34" charset="0"/>
                <a:sym typeface="Calibri"/>
                <a:hlinkClick r:id="rId4">
                  <a:extLst>
                    <a:ext uri="{A12FA001-AC4F-418D-AE19-62706E023703}">
                      <ahyp:hlinkClr xmlns:ahyp="http://schemas.microsoft.com/office/drawing/2018/hyperlinkcolor" val="tx"/>
                    </a:ext>
                  </a:extLst>
                </a:hlinkClick>
              </a:rPr>
              <a:t>progress report</a:t>
            </a:r>
            <a:endParaRPr kumimoji="0" sz="11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
        <p:nvSpPr>
          <p:cNvPr id="27" name="Google Shape;2029;p78">
            <a:extLst>
              <a:ext uri="{FF2B5EF4-FFF2-40B4-BE49-F238E27FC236}">
                <a16:creationId xmlns:a16="http://schemas.microsoft.com/office/drawing/2014/main" id="{AFA5B525-BDB6-42E9-FBB7-9C0F86E8BD79}"/>
              </a:ext>
            </a:extLst>
          </p:cNvPr>
          <p:cNvSpPr txBox="1"/>
          <p:nvPr/>
        </p:nvSpPr>
        <p:spPr>
          <a:xfrm>
            <a:off x="194830" y="1146053"/>
            <a:ext cx="3691062" cy="42780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UK Code Signatories: </a:t>
            </a: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12 Champions have grown to 160 FIs (4 of the ‘big 6’ banks, Britain’s largest building society, 30 angel syndicates, 105 venture and growth investors) representing GBP1 trillion AUM.</a:t>
            </a: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 </a:t>
            </a: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lang="en-US" sz="14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lang="en-US" sz="14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lang="en-US" sz="14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lang="en-US" sz="14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lang="en-US" sz="14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lang="en-US" sz="14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lang="en-US" sz="14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lang="en-US" sz="14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pic>
        <p:nvPicPr>
          <p:cNvPr id="31" name="Google Shape;2031;p78">
            <a:extLst>
              <a:ext uri="{FF2B5EF4-FFF2-40B4-BE49-F238E27FC236}">
                <a16:creationId xmlns:a16="http://schemas.microsoft.com/office/drawing/2014/main" id="{9F0950E7-63A1-A2B4-F188-EA1A40915998}"/>
              </a:ext>
            </a:extLst>
          </p:cNvPr>
          <p:cNvPicPr preferRelativeResize="0"/>
          <p:nvPr/>
        </p:nvPicPr>
        <p:blipFill rotWithShape="1">
          <a:blip r:embed="rId5">
            <a:alphaModFix/>
          </a:blip>
          <a:srcRect l="2252" t="36425" r="54016" b="17194"/>
          <a:stretch/>
        </p:blipFill>
        <p:spPr>
          <a:xfrm>
            <a:off x="244046" y="2986805"/>
            <a:ext cx="3414784" cy="2025849"/>
          </a:xfrm>
          <a:prstGeom prst="rect">
            <a:avLst/>
          </a:prstGeom>
          <a:noFill/>
          <a:ln>
            <a:noFill/>
          </a:ln>
        </p:spPr>
      </p:pic>
      <p:sp>
        <p:nvSpPr>
          <p:cNvPr id="34" name="Google Shape;2029;p78">
            <a:extLst>
              <a:ext uri="{FF2B5EF4-FFF2-40B4-BE49-F238E27FC236}">
                <a16:creationId xmlns:a16="http://schemas.microsoft.com/office/drawing/2014/main" id="{3B096495-CF96-9E26-66A6-1023133C9728}"/>
              </a:ext>
            </a:extLst>
          </p:cNvPr>
          <p:cNvSpPr txBox="1"/>
          <p:nvPr/>
        </p:nvSpPr>
        <p:spPr>
          <a:xfrm>
            <a:off x="4143151" y="1086313"/>
            <a:ext cx="7625131" cy="521677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Helvetica Neue"/>
                <a:cs typeface="Arial" panose="020B0604020202020204" pitchFamily="34" charset="0"/>
                <a:sym typeface="Helvetica Neue"/>
              </a:rPr>
              <a:t>No. of female founded start-up businesses per year has tripled </a:t>
            </a:r>
          </a:p>
          <a:p>
            <a:pPr marL="285750" marR="0" lvl="0" indent="-285750" algn="l" defTabSz="914400" rtl="0" eaLnBrk="1" fontAlgn="auto" latinLnBrk="0" hangingPunct="1">
              <a:lnSpc>
                <a:spcPct val="100000"/>
              </a:lnSpc>
              <a:spcBef>
                <a:spcPts val="600"/>
              </a:spcBef>
              <a:spcAft>
                <a:spcPts val="0"/>
              </a:spcAft>
              <a:buClr>
                <a:srgbClr val="C00000"/>
              </a:buClr>
              <a:buSzPts val="1400"/>
              <a:buFont typeface="Arial" panose="020B0604020202020204" pitchFamily="34" charset="0"/>
              <a:buChar char="•"/>
              <a:tabLst/>
              <a:defRPr/>
            </a:pP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50,000 in 2020  to 150,000 in 2022</a:t>
            </a:r>
          </a:p>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Helvetica Neue"/>
                <a:cs typeface="Arial" panose="020B0604020202020204" pitchFamily="34" charset="0"/>
                <a:sym typeface="Helvetica Neue"/>
              </a:rPr>
              <a:t>Debt Finance </a:t>
            </a:r>
          </a:p>
          <a:p>
            <a:pPr marL="285750" marR="0" lvl="0" indent="-285750" algn="l" defTabSz="914400" rtl="0" eaLnBrk="1" fontAlgn="auto" latinLnBrk="0" hangingPunct="1">
              <a:lnSpc>
                <a:spcPct val="100000"/>
              </a:lnSpc>
              <a:spcBef>
                <a:spcPts val="600"/>
              </a:spcBef>
              <a:spcAft>
                <a:spcPts val="0"/>
              </a:spcAft>
              <a:buClr>
                <a:srgbClr val="C00000"/>
              </a:buClr>
              <a:buSzPts val="1400"/>
              <a:buFont typeface="Arial" panose="020B0604020202020204" pitchFamily="34" charset="0"/>
              <a:buChar char="•"/>
              <a:tabLst/>
              <a:defRPr/>
            </a:pPr>
            <a:r>
              <a:rPr kumimoji="0" lang="en-US" sz="160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No credit rationing—</a:t>
            </a:r>
            <a:r>
              <a:rPr kumimoji="0" lang="en-IE" sz="1600" i="0" u="none" strike="noStrike" kern="1200" cap="none" spc="0" normalizeH="0" baseline="0" noProof="0">
                <a:ln>
                  <a:noFill/>
                </a:ln>
                <a:solidFill>
                  <a:srgbClr val="3B3B3A"/>
                </a:solidFill>
                <a:effectLst/>
                <a:uLnTx/>
                <a:uFillTx/>
                <a:latin typeface="Arial" panose="020B0604020202020204" pitchFamily="34" charset="0"/>
                <a:cs typeface="Arial" panose="020B0604020202020204" pitchFamily="34" charset="0"/>
              </a:rPr>
              <a:t>no significant difference in the level of finance approvals between businesses led by women and those led by men </a:t>
            </a:r>
            <a:r>
              <a:rPr kumimoji="0" lang="en-IE" sz="1600" b="0" i="0" u="none" strike="noStrike" kern="1200" cap="none" spc="0" normalizeH="0" baseline="0" noProof="0">
                <a:ln>
                  <a:noFill/>
                </a:ln>
                <a:solidFill>
                  <a:srgbClr val="3B3B3A"/>
                </a:solidFill>
                <a:effectLst/>
                <a:uLnTx/>
                <a:uFillTx/>
                <a:latin typeface="Arial" panose="020B0604020202020204" pitchFamily="34" charset="0"/>
                <a:cs typeface="Arial" panose="020B0604020202020204" pitchFamily="34" charset="0"/>
              </a:rPr>
              <a:t>(90% and 92% respectively).</a:t>
            </a:r>
          </a:p>
          <a:p>
            <a:pPr marL="285750" marR="0" lvl="0" indent="-285750" algn="l" defTabSz="914400" rtl="0" eaLnBrk="1" fontAlgn="auto" latinLnBrk="0" hangingPunct="1">
              <a:lnSpc>
                <a:spcPct val="100000"/>
              </a:lnSpc>
              <a:spcBef>
                <a:spcPts val="600"/>
              </a:spcBef>
              <a:spcAft>
                <a:spcPts val="0"/>
              </a:spcAft>
              <a:buClr>
                <a:srgbClr val="C00000"/>
              </a:buClr>
              <a:buSzPts val="1400"/>
              <a:buFont typeface="Arial" panose="020B0604020202020204" pitchFamily="34" charset="0"/>
              <a:buChar char="•"/>
              <a:tabLst/>
              <a:defRPr/>
            </a:pPr>
            <a:r>
              <a:rPr kumimoji="0" lang="en-IE"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rPr>
              <a:t>Lower loan sizes—</a:t>
            </a:r>
            <a:r>
              <a:rPr kumimoji="0" lang="en-IE" sz="1600" b="0" i="0" u="none" strike="noStrike" kern="1200" cap="none" spc="0" normalizeH="0" baseline="0" noProof="0">
                <a:ln>
                  <a:noFill/>
                </a:ln>
                <a:solidFill>
                  <a:srgbClr val="3B3B3A"/>
                </a:solidFill>
                <a:effectLst/>
                <a:uLnTx/>
                <a:uFillTx/>
                <a:latin typeface="Arial" panose="020B0604020202020204" pitchFamily="34" charset="0"/>
                <a:cs typeface="Arial" panose="020B0604020202020204" pitchFamily="34" charset="0"/>
              </a:rPr>
              <a:t>average  loan approved for women-led businesses was £51,300 compared to £107,300 for male-led businesses.</a:t>
            </a:r>
          </a:p>
          <a:p>
            <a:pPr marL="285750" marR="0" lvl="0" indent="-285750" algn="l" defTabSz="914400" rtl="0" eaLnBrk="1" fontAlgn="auto" latinLnBrk="0" hangingPunct="1">
              <a:lnSpc>
                <a:spcPct val="100000"/>
              </a:lnSpc>
              <a:spcBef>
                <a:spcPts val="600"/>
              </a:spcBef>
              <a:spcAft>
                <a:spcPts val="0"/>
              </a:spcAft>
              <a:buClr>
                <a:srgbClr val="C00000"/>
              </a:buClr>
              <a:buSzPts val="1400"/>
              <a:buFont typeface="Arial" panose="020B0604020202020204" pitchFamily="34" charset="0"/>
              <a:buChar char="•"/>
              <a:tabLst/>
              <a:defRPr/>
            </a:pPr>
            <a:r>
              <a:rPr kumimoji="0" lang="en-IE" sz="1600" b="0" i="0" u="none" strike="noStrike" kern="1200" cap="none" spc="0" normalizeH="0" baseline="0" noProof="0">
                <a:ln>
                  <a:noFill/>
                </a:ln>
                <a:solidFill>
                  <a:srgbClr val="3B3B3A"/>
                </a:solidFill>
                <a:effectLst/>
                <a:uLnTx/>
                <a:uFillTx/>
                <a:latin typeface="Arial" panose="020B0604020202020204" pitchFamily="34" charset="0"/>
                <a:cs typeface="Arial" panose="020B0604020202020204" pitchFamily="34" charset="0"/>
              </a:rPr>
              <a:t>The difference in loan sizes can be partly accounted for by sectoral and size differences but also because women ask for less. </a:t>
            </a:r>
          </a:p>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endParaRPr kumimoji="0" lang="en-IE" sz="1600" b="0" i="0" u="none" strike="noStrike" kern="1200" cap="none" spc="0" normalizeH="0" baseline="0" noProof="0">
              <a:ln>
                <a:noFill/>
              </a:ln>
              <a:solidFill>
                <a:srgbClr val="3B3B3A"/>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Helvetica Neue"/>
                <a:cs typeface="Arial" panose="020B0604020202020204" pitchFamily="34" charset="0"/>
                <a:sym typeface="Helvetica Neue"/>
              </a:rPr>
              <a:t>Angel Investment </a:t>
            </a:r>
            <a:r>
              <a:rPr kumimoji="0" lang="en-IE" sz="1600" b="0" i="0" u="none" strike="noStrike" kern="1200" cap="none" spc="0" normalizeH="0" baseline="0" noProof="0">
                <a:ln>
                  <a:noFill/>
                </a:ln>
                <a:solidFill>
                  <a:srgbClr val="3B3B3A"/>
                </a:solidFill>
                <a:effectLst/>
                <a:uLnTx/>
                <a:uFillTx/>
                <a:latin typeface="Arial" panose="020B0604020202020204" pitchFamily="34" charset="0"/>
                <a:ea typeface="Helvetica Neue"/>
                <a:cs typeface="Arial" panose="020B0604020202020204" pitchFamily="34" charset="0"/>
                <a:sym typeface="Helvetica Neue"/>
              </a:rPr>
              <a:t>Similar </a:t>
            </a:r>
            <a:r>
              <a:rPr kumimoji="0" lang="en-IE" sz="1600" b="0" i="0" u="none" strike="noStrike" kern="1200" cap="none" spc="0" normalizeH="0" baseline="0" noProof="0">
                <a:ln>
                  <a:noFill/>
                </a:ln>
                <a:solidFill>
                  <a:srgbClr val="3B3B3A"/>
                </a:solidFill>
                <a:effectLst/>
                <a:uLnTx/>
                <a:uFillTx/>
                <a:latin typeface="Arial" panose="020B0604020202020204" pitchFamily="34" charset="0"/>
                <a:cs typeface="Arial" panose="020B0604020202020204" pitchFamily="34" charset="0"/>
              </a:rPr>
              <a:t>amounts being requested by all-female teams (£791,000) as all-male teams (£823,000) in 2022, up significantly from 2020, when all-female teams requested less than 50% of the amounts requested by male-only teams.</a:t>
            </a:r>
          </a:p>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Helvetica Neue"/>
                <a:cs typeface="Arial" panose="020B0604020202020204" pitchFamily="34" charset="0"/>
                <a:sym typeface="Helvetica Neue"/>
              </a:rPr>
              <a:t>Venture: </a:t>
            </a:r>
            <a:r>
              <a:rPr kumimoji="0" lang="en-IE" sz="1600" b="0" i="0" u="none" strike="noStrike" kern="1200" cap="none" spc="0" normalizeH="0" baseline="0" noProof="0">
                <a:ln>
                  <a:noFill/>
                </a:ln>
                <a:solidFill>
                  <a:srgbClr val="3B3B3A"/>
                </a:solidFill>
                <a:effectLst/>
                <a:uLnTx/>
                <a:uFillTx/>
                <a:latin typeface="Arial" panose="020B0604020202020204" pitchFamily="34" charset="0"/>
                <a:cs typeface="Arial" panose="020B0604020202020204" pitchFamily="34" charset="0"/>
              </a:rPr>
              <a:t>The proportion of deals concluded with all-female founder teams was 9%, up from 6% in 2020 and compared to a benchmark of 7% for the market as a whole.</a:t>
            </a:r>
          </a:p>
        </p:txBody>
      </p:sp>
      <p:pic>
        <p:nvPicPr>
          <p:cNvPr id="8" name="Google Shape;2171;p82" descr="Flag of the United Kingdom - Wikipedia">
            <a:extLst>
              <a:ext uri="{FF2B5EF4-FFF2-40B4-BE49-F238E27FC236}">
                <a16:creationId xmlns:a16="http://schemas.microsoft.com/office/drawing/2014/main" id="{6C471C4E-EC21-A68B-C6B6-9D88F25F184E}"/>
              </a:ext>
            </a:extLst>
          </p:cNvPr>
          <p:cNvPicPr preferRelativeResize="0"/>
          <p:nvPr/>
        </p:nvPicPr>
        <p:blipFill rotWithShape="1">
          <a:blip r:embed="rId6">
            <a:alphaModFix/>
          </a:blip>
          <a:srcRect l="25000" r="25000"/>
          <a:stretch/>
        </p:blipFill>
        <p:spPr>
          <a:xfrm>
            <a:off x="11203008" y="219553"/>
            <a:ext cx="665034" cy="665034"/>
          </a:xfrm>
          <a:prstGeom prst="ellipse">
            <a:avLst/>
          </a:prstGeom>
          <a:noFill/>
          <a:ln>
            <a:noFill/>
          </a:ln>
          <a:effectLst>
            <a:outerShdw blurRad="63500" sx="102000" sy="102000" algn="ctr" rotWithShape="0">
              <a:srgbClr val="000000">
                <a:alpha val="40000"/>
              </a:srgbClr>
            </a:outerShdw>
          </a:effectLst>
        </p:spPr>
      </p:pic>
      <p:sp>
        <p:nvSpPr>
          <p:cNvPr id="10" name="Google Shape;473;p18">
            <a:extLst>
              <a:ext uri="{FF2B5EF4-FFF2-40B4-BE49-F238E27FC236}">
                <a16:creationId xmlns:a16="http://schemas.microsoft.com/office/drawing/2014/main" id="{82402078-9FC1-808D-9FD7-94AC73DE202D}"/>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1" name="Google Shape;474;p18">
            <a:extLst>
              <a:ext uri="{FF2B5EF4-FFF2-40B4-BE49-F238E27FC236}">
                <a16:creationId xmlns:a16="http://schemas.microsoft.com/office/drawing/2014/main" id="{E9BB7032-49B6-CED6-B82B-8E2C0D3F102A}"/>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12" name="Google Shape;475;p18">
            <a:extLst>
              <a:ext uri="{FF2B5EF4-FFF2-40B4-BE49-F238E27FC236}">
                <a16:creationId xmlns:a16="http://schemas.microsoft.com/office/drawing/2014/main" id="{2C13C8E1-250C-758D-338F-78D19376A7EB}"/>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13" name="Google Shape;476;p18">
            <a:extLst>
              <a:ext uri="{FF2B5EF4-FFF2-40B4-BE49-F238E27FC236}">
                <a16:creationId xmlns:a16="http://schemas.microsoft.com/office/drawing/2014/main" id="{E9B3D0D0-0D4B-B709-D750-79008E87365F}"/>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Use Case: United Kingdom</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17" name="Slide Number Placeholder 16">
            <a:extLst>
              <a:ext uri="{FF2B5EF4-FFF2-40B4-BE49-F238E27FC236}">
                <a16:creationId xmlns:a16="http://schemas.microsoft.com/office/drawing/2014/main" id="{F009D0D5-E421-2233-36CD-493A06D60C06}"/>
              </a:ext>
            </a:extLst>
          </p:cNvPr>
          <p:cNvSpPr>
            <a:spLocks noGrp="1"/>
          </p:cNvSpPr>
          <p:nvPr>
            <p:ph type="sldNum" idx="12"/>
          </p:nvPr>
        </p:nvSpPr>
        <p:spPr>
          <a:xfrm>
            <a:off x="398691" y="6408110"/>
            <a:ext cx="198183" cy="365125"/>
          </a:xfrm>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33</a:t>
            </a:fld>
            <a:endParaRPr lang="en-US">
              <a:latin typeface="Arial" panose="020B0604020202020204" pitchFamily="34" charset="0"/>
              <a:cs typeface="Arial" panose="020B0604020202020204" pitchFamily="34" charset="0"/>
            </a:endParaRPr>
          </a:p>
        </p:txBody>
      </p:sp>
      <p:sp>
        <p:nvSpPr>
          <p:cNvPr id="4" name="Footer Placeholder 2">
            <a:extLst>
              <a:ext uri="{FF2B5EF4-FFF2-40B4-BE49-F238E27FC236}">
                <a16:creationId xmlns:a16="http://schemas.microsoft.com/office/drawing/2014/main" id="{A8AB5D61-0979-B65F-701A-8B1487A6E6F9}"/>
              </a:ext>
            </a:extLst>
          </p:cNvPr>
          <p:cNvSpPr txBox="1">
            <a:spLocks/>
          </p:cNvSpPr>
          <p:nvPr/>
        </p:nvSpPr>
        <p:spPr>
          <a:xfrm>
            <a:off x="524440" y="6477122"/>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a:cs typeface="Arial"/>
              </a:rPr>
              <a:t>Workshop in a Box I  Prepared for We-fi by the Financial Alliance for Women </a:t>
            </a:r>
          </a:p>
        </p:txBody>
      </p:sp>
    </p:spTree>
    <p:extLst>
      <p:ext uri="{BB962C8B-B14F-4D97-AF65-F5344CB8AC3E}">
        <p14:creationId xmlns:p14="http://schemas.microsoft.com/office/powerpoint/2010/main" val="2789092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22;p78">
            <a:extLst>
              <a:ext uri="{FF2B5EF4-FFF2-40B4-BE49-F238E27FC236}">
                <a16:creationId xmlns:a16="http://schemas.microsoft.com/office/drawing/2014/main" id="{A0543BF3-E00C-BF7D-F527-C2012C814C54}"/>
              </a:ext>
            </a:extLst>
          </p:cNvPr>
          <p:cNvSpPr/>
          <p:nvPr/>
        </p:nvSpPr>
        <p:spPr>
          <a:xfrm>
            <a:off x="178611" y="1179221"/>
            <a:ext cx="5348361" cy="5275306"/>
          </a:xfrm>
          <a:prstGeom prst="rect">
            <a:avLst/>
          </a:prstGeom>
          <a:solidFill>
            <a:srgbClr val="F2F2F2"/>
          </a:solidFill>
          <a:ln w="12700" cap="flat" cmpd="sng">
            <a:solidFill>
              <a:srgbClr val="4913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Helvetica Neue"/>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9" name="Google Shape;2026;p78">
            <a:extLst>
              <a:ext uri="{FF2B5EF4-FFF2-40B4-BE49-F238E27FC236}">
                <a16:creationId xmlns:a16="http://schemas.microsoft.com/office/drawing/2014/main" id="{68763E8D-87B6-0110-34DC-AE81E8236D74}"/>
              </a:ext>
            </a:extLst>
          </p:cNvPr>
          <p:cNvSpPr/>
          <p:nvPr/>
        </p:nvSpPr>
        <p:spPr>
          <a:xfrm>
            <a:off x="5875942" y="1179221"/>
            <a:ext cx="5855904" cy="5275306"/>
          </a:xfrm>
          <a:prstGeom prst="rect">
            <a:avLst/>
          </a:prstGeom>
          <a:solidFill>
            <a:srgbClr val="F2F2F2"/>
          </a:solidFill>
          <a:ln w="12700" cap="flat" cmpd="sng">
            <a:solidFill>
              <a:srgbClr val="4913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Helvetica Neue"/>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5" name="Google Shape;2032;p78">
            <a:extLst>
              <a:ext uri="{FF2B5EF4-FFF2-40B4-BE49-F238E27FC236}">
                <a16:creationId xmlns:a16="http://schemas.microsoft.com/office/drawing/2014/main" id="{2CAD747F-0A87-85C6-DCF9-A662CE21A5D2}"/>
              </a:ext>
            </a:extLst>
          </p:cNvPr>
          <p:cNvSpPr/>
          <p:nvPr/>
        </p:nvSpPr>
        <p:spPr>
          <a:xfrm rot="5400000">
            <a:off x="4503989" y="3669181"/>
            <a:ext cx="2366869" cy="295385"/>
          </a:xfrm>
          <a:prstGeom prst="triangle">
            <a:avLst>
              <a:gd name="adj" fmla="val 50000"/>
            </a:avLst>
          </a:prstGeom>
          <a:solidFill>
            <a:schemeClr val="accent1"/>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Helvetica Neue"/>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6" name="Google Shape;2033;p78">
            <a:extLst>
              <a:ext uri="{FF2B5EF4-FFF2-40B4-BE49-F238E27FC236}">
                <a16:creationId xmlns:a16="http://schemas.microsoft.com/office/drawing/2014/main" id="{3371C4AB-D091-DBC6-4C84-7DA1EB3AC86F}"/>
              </a:ext>
            </a:extLst>
          </p:cNvPr>
          <p:cNvSpPr/>
          <p:nvPr/>
        </p:nvSpPr>
        <p:spPr>
          <a:xfrm rot="5400000">
            <a:off x="10710205" y="3847949"/>
            <a:ext cx="2366870" cy="298077"/>
          </a:xfrm>
          <a:prstGeom prst="triangle">
            <a:avLst>
              <a:gd name="adj" fmla="val 50000"/>
            </a:avLst>
          </a:prstGeom>
          <a:solidFill>
            <a:schemeClr val="accent1"/>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Helvetica Neue"/>
              <a:buNone/>
              <a:tabLst/>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27" name="Google Shape;2029;p78">
            <a:extLst>
              <a:ext uri="{FF2B5EF4-FFF2-40B4-BE49-F238E27FC236}">
                <a16:creationId xmlns:a16="http://schemas.microsoft.com/office/drawing/2014/main" id="{AFA5B525-BDB6-42E9-FBB7-9C0F86E8BD79}"/>
              </a:ext>
            </a:extLst>
          </p:cNvPr>
          <p:cNvSpPr txBox="1"/>
          <p:nvPr/>
        </p:nvSpPr>
        <p:spPr>
          <a:xfrm>
            <a:off x="280405" y="1179221"/>
            <a:ext cx="5246565" cy="455505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Targeting funds for WSMES</a:t>
            </a: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Debt Finance</a:t>
            </a:r>
            <a:r>
              <a:rPr kumimoji="0" lang="en-US" sz="1600" b="0"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 </a:t>
            </a: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£2 billion ring fenced for financing by NatWest for WSMEs</a:t>
            </a: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Equity Finance: </a:t>
            </a: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£250 million fund put up by HSBC to invest in female founders</a:t>
            </a:r>
          </a:p>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endPar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Financial Education</a:t>
            </a: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‘Ask for More’ campaign by NatWest to encourage WSMEs to request higher loan amounts.</a:t>
            </a: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Incubators/Accelerators</a:t>
            </a: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NatWest runs 13 incubators across the UK in which 50% of entrepreneurs are female Vs &lt;20% in regular incubators</a:t>
            </a:r>
            <a:endParaRPr kumimoji="0" lang="en-US" sz="1600" b="0"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6" name="Google Shape;2029;p78">
            <a:extLst>
              <a:ext uri="{FF2B5EF4-FFF2-40B4-BE49-F238E27FC236}">
                <a16:creationId xmlns:a16="http://schemas.microsoft.com/office/drawing/2014/main" id="{81AFA477-7173-D686-319D-B982CE3BA613}"/>
              </a:ext>
            </a:extLst>
          </p:cNvPr>
          <p:cNvSpPr txBox="1"/>
          <p:nvPr/>
        </p:nvSpPr>
        <p:spPr>
          <a:xfrm>
            <a:off x="5920461" y="1180851"/>
            <a:ext cx="5766865" cy="555532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Support and Advice</a:t>
            </a:r>
          </a:p>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Invest in Women Hub: </a:t>
            </a:r>
            <a:r>
              <a:rPr kumimoji="0" lang="en-IE"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A ‘one-stop-shop’ where women can go to find all the information they need to start and grow their businesses including</a:t>
            </a:r>
            <a:r>
              <a:rPr kumimoji="0" lang="en-IE"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rPr>
              <a:t> sections focused on resources, news, and events. It also features a ‘Find a Finance Provider’ tool, which makes it easy for entrepreneurs to find finance partners for every stage of growth, including business incubators, accelerators and venture capital. </a:t>
            </a:r>
            <a:endPar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Mentoring and coaching: </a:t>
            </a: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Dedicated services offered by lenders, angel and VC companies</a:t>
            </a: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endParaRPr kumimoji="0" lang="en-US" sz="1600" b="0"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0C0C0C"/>
              </a:buClr>
              <a:buSzPts val="1400"/>
              <a:buFont typeface="Helvetica Neue"/>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Building the next generation</a:t>
            </a: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Programs in schools: </a:t>
            </a:r>
            <a:r>
              <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Outreach to schools focused on encouraging more girls to become entrepreneurs </a:t>
            </a:r>
          </a:p>
          <a:p>
            <a:pPr marL="0" marR="0" lvl="0" indent="0" algn="l" defTabSz="914400" rtl="0" eaLnBrk="1" fontAlgn="auto" latinLnBrk="0" hangingPunct="1">
              <a:lnSpc>
                <a:spcPct val="100000"/>
              </a:lnSpc>
              <a:spcBef>
                <a:spcPts val="600"/>
              </a:spcBef>
              <a:spcAft>
                <a:spcPts val="0"/>
              </a:spcAft>
              <a:buClr>
                <a:srgbClr val="C00000"/>
              </a:buClr>
              <a:buSzPts val="1400"/>
              <a:buFont typeface="Helvetica Neue"/>
              <a:buNone/>
              <a:tabLst/>
              <a:defRPr/>
            </a:pPr>
            <a:r>
              <a:rPr kumimoji="0" lang="en-US" sz="1600" b="1" i="0" u="none" strike="noStrike" kern="1200" cap="none" spc="0" normalizeH="0" baseline="0" noProof="0">
                <a:ln>
                  <a:noFill/>
                </a:ln>
                <a:solidFill>
                  <a:srgbClr val="C00000"/>
                </a:solidFill>
                <a:effectLst/>
                <a:uLnTx/>
                <a:uFillTx/>
                <a:latin typeface="Arial" panose="020B0604020202020204" pitchFamily="34" charset="0"/>
                <a:ea typeface="Helvetica Neue"/>
                <a:cs typeface="Arial" panose="020B0604020202020204" pitchFamily="34" charset="0"/>
                <a:sym typeface="Helvetica Neue"/>
              </a:rPr>
              <a:t>Female Founders Growth Boards: </a:t>
            </a:r>
            <a:r>
              <a:rPr kumimoji="0" lang="en-IE"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Based in regions of the UK the </a:t>
            </a:r>
            <a:r>
              <a:rPr kumimoji="0" lang="en-IE"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rPr>
              <a:t>Boards map the strengths and gaps in the local ecosystem and identify initiatives to tackle them. The </a:t>
            </a:r>
            <a:r>
              <a:rPr kumimoji="0" lang="en-IE"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rPr>
              <a:t>goal is to increase the </a:t>
            </a:r>
            <a:r>
              <a:rPr kumimoji="0" lang="en-IE"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rPr>
              <a:t>number of female-founded high-growth enterprises by 50% within 3 years.</a:t>
            </a:r>
            <a:endPar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600"/>
              </a:spcBef>
              <a:spcAft>
                <a:spcPts val="0"/>
              </a:spcAft>
              <a:buClr>
                <a:srgbClr val="C00000"/>
              </a:buClr>
              <a:buSzPts val="1400"/>
              <a:buFontTx/>
              <a:buNone/>
              <a:tabLst/>
              <a:defRPr/>
            </a:pPr>
            <a:endParaRPr kumimoji="0" lang="en-US" sz="1600" b="0" i="0" u="none" strike="noStrike" kern="1200" cap="none" spc="0" normalizeH="0" baseline="0" noProof="0">
              <a:ln>
                <a:noFill/>
              </a:ln>
              <a:solidFill>
                <a:srgbClr val="55565A"/>
              </a:solidFill>
              <a:effectLst/>
              <a:uLnTx/>
              <a:uFillTx/>
              <a:latin typeface="Arial" panose="020B0604020202020204" pitchFamily="34" charset="0"/>
              <a:ea typeface="Helvetica Neue"/>
              <a:cs typeface="Arial" panose="020B0604020202020204" pitchFamily="34" charset="0"/>
              <a:sym typeface="Helvetica Neue"/>
            </a:endParaRPr>
          </a:p>
        </p:txBody>
      </p:sp>
      <p:pic>
        <p:nvPicPr>
          <p:cNvPr id="8" name="Google Shape;2171;p82" descr="Flag of the United Kingdom - Wikipedia">
            <a:extLst>
              <a:ext uri="{FF2B5EF4-FFF2-40B4-BE49-F238E27FC236}">
                <a16:creationId xmlns:a16="http://schemas.microsoft.com/office/drawing/2014/main" id="{0538751F-7BCB-5612-CB50-8B35656070A0}"/>
              </a:ext>
            </a:extLst>
          </p:cNvPr>
          <p:cNvPicPr preferRelativeResize="0"/>
          <p:nvPr/>
        </p:nvPicPr>
        <p:blipFill rotWithShape="1">
          <a:blip r:embed="rId2">
            <a:alphaModFix/>
          </a:blip>
          <a:srcRect l="25000" r="25000"/>
          <a:stretch/>
        </p:blipFill>
        <p:spPr>
          <a:xfrm>
            <a:off x="10341588" y="248393"/>
            <a:ext cx="665034" cy="665034"/>
          </a:xfrm>
          <a:prstGeom prst="ellipse">
            <a:avLst/>
          </a:prstGeom>
          <a:noFill/>
          <a:ln>
            <a:noFill/>
          </a:ln>
          <a:effectLst>
            <a:outerShdw blurRad="63500" sx="102000" sy="102000" algn="ctr" rotWithShape="0">
              <a:srgbClr val="000000">
                <a:alpha val="40000"/>
              </a:srgbClr>
            </a:outerShdw>
          </a:effectLst>
        </p:spPr>
      </p:pic>
      <p:sp>
        <p:nvSpPr>
          <p:cNvPr id="10" name="Google Shape;473;p18">
            <a:extLst>
              <a:ext uri="{FF2B5EF4-FFF2-40B4-BE49-F238E27FC236}">
                <a16:creationId xmlns:a16="http://schemas.microsoft.com/office/drawing/2014/main" id="{9BE48EE2-78D6-D2E4-C1D0-D9D49C0D05A7}"/>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1" name="Google Shape;474;p18">
            <a:extLst>
              <a:ext uri="{FF2B5EF4-FFF2-40B4-BE49-F238E27FC236}">
                <a16:creationId xmlns:a16="http://schemas.microsoft.com/office/drawing/2014/main" id="{05D3FDC8-9684-28E1-88B2-81B26B670C33}"/>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12" name="Google Shape;475;p18">
            <a:extLst>
              <a:ext uri="{FF2B5EF4-FFF2-40B4-BE49-F238E27FC236}">
                <a16:creationId xmlns:a16="http://schemas.microsoft.com/office/drawing/2014/main" id="{2D964DFA-873E-7CAB-26F4-BD2E9645BF18}"/>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13" name="Google Shape;476;p18">
            <a:extLst>
              <a:ext uri="{FF2B5EF4-FFF2-40B4-BE49-F238E27FC236}">
                <a16:creationId xmlns:a16="http://schemas.microsoft.com/office/drawing/2014/main" id="{CF7BED90-1BAB-B7D0-9611-BF07A5260A4D}"/>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Use Case: United Kingdom</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14" name="Footer Placeholder 13">
            <a:extLst>
              <a:ext uri="{FF2B5EF4-FFF2-40B4-BE49-F238E27FC236}">
                <a16:creationId xmlns:a16="http://schemas.microsoft.com/office/drawing/2014/main" id="{EB0A59A1-7225-43D1-6662-4135DAA2436B}"/>
              </a:ext>
            </a:extLst>
          </p:cNvPr>
          <p:cNvSpPr>
            <a:spLocks noGrp="1"/>
          </p:cNvSpPr>
          <p:nvPr>
            <p:ph type="ftr" idx="11"/>
          </p:nvPr>
        </p:nvSpPr>
        <p:spPr>
          <a:xfrm>
            <a:off x="633931" y="5751619"/>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
        <p:nvSpPr>
          <p:cNvPr id="17" name="Slide Number Placeholder 16">
            <a:extLst>
              <a:ext uri="{FF2B5EF4-FFF2-40B4-BE49-F238E27FC236}">
                <a16:creationId xmlns:a16="http://schemas.microsoft.com/office/drawing/2014/main" id="{B76DECBD-46CE-B934-1665-B470C67C8C6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34</a:t>
            </a:fld>
            <a:endParaRPr lang="en-US">
              <a:latin typeface="Arial" panose="020B0604020202020204" pitchFamily="34" charset="0"/>
              <a:cs typeface="Arial" panose="020B0604020202020204" pitchFamily="34" charset="0"/>
            </a:endParaRPr>
          </a:p>
        </p:txBody>
      </p:sp>
      <p:sp>
        <p:nvSpPr>
          <p:cNvPr id="2" name="Google Shape;2036;p78">
            <a:extLst>
              <a:ext uri="{FF2B5EF4-FFF2-40B4-BE49-F238E27FC236}">
                <a16:creationId xmlns:a16="http://schemas.microsoft.com/office/drawing/2014/main" id="{65F59426-4A25-ED1B-85F2-9D34A207E422}"/>
              </a:ext>
            </a:extLst>
          </p:cNvPr>
          <p:cNvSpPr txBox="1"/>
          <p:nvPr/>
        </p:nvSpPr>
        <p:spPr>
          <a:xfrm>
            <a:off x="6858190" y="6505940"/>
            <a:ext cx="12320640" cy="28991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200"/>
              <a:buFont typeface="Calibri"/>
              <a:buNone/>
              <a:tabLst/>
              <a:defRPr/>
            </a:pP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Source:  </a:t>
            </a:r>
            <a:r>
              <a:rPr kumimoji="0" lang="en-US" sz="1200" b="0" i="1" u="sng" strike="noStrike" kern="1200" cap="none" spc="0" normalizeH="0" baseline="0" noProof="0">
                <a:ln>
                  <a:noFill/>
                </a:ln>
                <a:solidFill>
                  <a:srgbClr val="0563C1"/>
                </a:solidFill>
                <a:effectLst/>
                <a:uLnTx/>
                <a:uFillTx/>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The Investing in Women Code</a:t>
            </a:r>
            <a:r>
              <a:rPr kumimoji="0" lang="en-US" sz="1200" b="0" i="1" u="sng"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 </a:t>
            </a: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and </a:t>
            </a:r>
            <a:r>
              <a:rPr kumimoji="0" lang="en-US" sz="1200" b="0" i="1" u="sng" strike="noStrike" kern="1200" cap="none" spc="0" normalizeH="0" baseline="0" noProof="0">
                <a:ln>
                  <a:noFill/>
                </a:ln>
                <a:solidFill>
                  <a:srgbClr val="0563C1"/>
                </a:solidFill>
                <a:effectLst/>
                <a:uLnTx/>
                <a:uFillTx/>
                <a:latin typeface="Arial" panose="020B0604020202020204" pitchFamily="34" charset="0"/>
                <a:ea typeface="Calibri"/>
                <a:cs typeface="Arial" panose="020B0604020202020204" pitchFamily="34" charset="0"/>
                <a:sym typeface="Calibri"/>
                <a:hlinkClick r:id="rId4">
                  <a:extLst>
                    <a:ext uri="{A12FA001-AC4F-418D-AE19-62706E023703}">
                      <ahyp:hlinkClr xmlns:ahyp="http://schemas.microsoft.com/office/drawing/2018/hyperlinkcolor" val="tx"/>
                    </a:ext>
                  </a:extLst>
                </a:hlinkClick>
              </a:rPr>
              <a:t>progress report</a:t>
            </a:r>
            <a:endParaRPr kumimoji="0" sz="1100" b="0" i="1"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
        <p:nvSpPr>
          <p:cNvPr id="21" name="Footer Placeholder 2">
            <a:extLst>
              <a:ext uri="{FF2B5EF4-FFF2-40B4-BE49-F238E27FC236}">
                <a16:creationId xmlns:a16="http://schemas.microsoft.com/office/drawing/2014/main" id="{730C6903-EB73-4802-4400-600A2B37310D}"/>
              </a:ext>
            </a:extLst>
          </p:cNvPr>
          <p:cNvSpPr txBox="1">
            <a:spLocks/>
          </p:cNvSpPr>
          <p:nvPr/>
        </p:nvSpPr>
        <p:spPr>
          <a:xfrm>
            <a:off x="731474" y="6495833"/>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a:solidFill>
                  <a:schemeClr val="bg1">
                    <a:lumMod val="65000"/>
                  </a:schemeClr>
                </a:solidFill>
                <a:latin typeface="Arial"/>
                <a:cs typeface="Arial"/>
              </a:rPr>
              <a:t>Workshop in a Box I  Prepared for WE-FI by the Financial Alliance for Women </a:t>
            </a:r>
          </a:p>
        </p:txBody>
      </p:sp>
    </p:spTree>
    <p:extLst>
      <p:ext uri="{BB962C8B-B14F-4D97-AF65-F5344CB8AC3E}">
        <p14:creationId xmlns:p14="http://schemas.microsoft.com/office/powerpoint/2010/main" val="1764586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02"/>
        <p:cNvGrpSpPr/>
        <p:nvPr/>
      </p:nvGrpSpPr>
      <p:grpSpPr>
        <a:xfrm>
          <a:off x="0" y="0"/>
          <a:ext cx="0" cy="0"/>
          <a:chOff x="0" y="0"/>
          <a:chExt cx="0" cy="0"/>
        </a:xfrm>
      </p:grpSpPr>
      <p:sp>
        <p:nvSpPr>
          <p:cNvPr id="2303" name="Google Shape;2303;p119"/>
          <p:cNvSpPr/>
          <p:nvPr/>
        </p:nvSpPr>
        <p:spPr>
          <a:xfrm>
            <a:off x="0" y="6150"/>
            <a:ext cx="12192000" cy="6858000"/>
          </a:xfrm>
          <a:prstGeom prst="rect">
            <a:avLst/>
          </a:prstGeom>
          <a:solidFill>
            <a:srgbClr val="170E32"/>
          </a:solidFill>
          <a:ln w="25400" cap="flat" cmpd="sng">
            <a:solidFill>
              <a:srgbClr val="711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500"/>
              <a:buFont typeface="Arial"/>
              <a:buNone/>
              <a:tabLst/>
              <a:defRPr/>
            </a:pPr>
            <a:endParaRPr kumimoji="0" sz="1500" b="0" i="0" u="none" strike="noStrike" kern="0" cap="none" spc="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pic>
        <p:nvPicPr>
          <p:cNvPr id="2304" name="Google Shape;2304;p119" descr="Logo&#10;&#10;Description automatically generated"/>
          <p:cNvPicPr preferRelativeResize="0"/>
          <p:nvPr/>
        </p:nvPicPr>
        <p:blipFill rotWithShape="1">
          <a:blip r:embed="rId3">
            <a:alphaModFix/>
          </a:blip>
          <a:srcRect/>
          <a:stretch/>
        </p:blipFill>
        <p:spPr>
          <a:xfrm>
            <a:off x="6328806" y="856530"/>
            <a:ext cx="2124602" cy="787353"/>
          </a:xfrm>
          <a:prstGeom prst="rect">
            <a:avLst/>
          </a:prstGeom>
          <a:noFill/>
          <a:ln>
            <a:noFill/>
          </a:ln>
        </p:spPr>
      </p:pic>
      <p:sp>
        <p:nvSpPr>
          <p:cNvPr id="2305" name="Google Shape;2305;p119"/>
          <p:cNvSpPr txBox="1"/>
          <p:nvPr/>
        </p:nvSpPr>
        <p:spPr>
          <a:xfrm>
            <a:off x="4319186" y="2963619"/>
            <a:ext cx="6800913" cy="14003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5000"/>
              </a:lnSpc>
              <a:spcBef>
                <a:spcPts val="0"/>
              </a:spcBef>
              <a:spcAft>
                <a:spcPts val="0"/>
              </a:spcAft>
              <a:buClr>
                <a:srgbClr val="FFFFFF"/>
              </a:buClr>
              <a:buSzPts val="3600"/>
              <a:buFont typeface="Arial Black"/>
              <a:buNone/>
              <a:tabLst/>
              <a:defRPr/>
            </a:pPr>
            <a:r>
              <a:rPr kumimoji="0" lang="en-US" sz="3600" b="1" i="0" u="none" strike="noStrike" kern="0" cap="none" spc="0" normalizeH="0" baseline="0" noProof="0">
                <a:ln>
                  <a:noFill/>
                </a:ln>
                <a:solidFill>
                  <a:srgbClr val="FFFFFF"/>
                </a:solidFill>
                <a:effectLst/>
                <a:uLnTx/>
                <a:uFillTx/>
                <a:latin typeface="Arial" panose="020B0604020202020204" pitchFamily="34" charset="0"/>
                <a:ea typeface="Arial Black"/>
                <a:cs typeface="Arial" panose="020B0604020202020204" pitchFamily="34" charset="0"/>
                <a:sym typeface="Arial Black"/>
              </a:rPr>
              <a:t>WE Finance Code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74625"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a:ln>
                  <a:noFill/>
                </a:ln>
                <a:solidFill>
                  <a:srgbClr val="D55063"/>
                </a:solidFill>
                <a:effectLst/>
                <a:uLnTx/>
                <a:uFillTx/>
                <a:latin typeface="Arial" panose="020B0604020202020204" pitchFamily="34" charset="0"/>
                <a:ea typeface="Arial"/>
                <a:cs typeface="Arial" panose="020B0604020202020204" pitchFamily="34" charset="0"/>
                <a:sym typeface="Arial"/>
              </a:rPr>
              <a:t>Tools and Resources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pic>
        <p:nvPicPr>
          <p:cNvPr id="2306" name="Google Shape;2306;p119" descr="A logo with text on it&#10;&#10;Description automatically generated"/>
          <p:cNvPicPr preferRelativeResize="0"/>
          <p:nvPr/>
        </p:nvPicPr>
        <p:blipFill rotWithShape="1">
          <a:blip r:embed="rId4">
            <a:alphaModFix/>
          </a:blip>
          <a:srcRect/>
          <a:stretch/>
        </p:blipFill>
        <p:spPr>
          <a:xfrm>
            <a:off x="2001244" y="2394145"/>
            <a:ext cx="2225948" cy="2328684"/>
          </a:xfrm>
          <a:prstGeom prst="rect">
            <a:avLst/>
          </a:prstGeom>
          <a:noFill/>
          <a:ln>
            <a:noFill/>
          </a:ln>
        </p:spPr>
      </p:pic>
      <p:pic>
        <p:nvPicPr>
          <p:cNvPr id="2307" name="Google Shape;2307;p119" descr="A black background with white text&#10;&#10;Description automatically generated"/>
          <p:cNvPicPr preferRelativeResize="0"/>
          <p:nvPr/>
        </p:nvPicPr>
        <p:blipFill rotWithShape="1">
          <a:blip r:embed="rId5">
            <a:alphaModFix/>
          </a:blip>
          <a:srcRect/>
          <a:stretch/>
        </p:blipFill>
        <p:spPr>
          <a:xfrm>
            <a:off x="3283278" y="503884"/>
            <a:ext cx="2295642" cy="1631288"/>
          </a:xfrm>
          <a:prstGeom prst="rect">
            <a:avLst/>
          </a:prstGeom>
          <a:noFill/>
          <a:ln>
            <a:noFill/>
          </a:ln>
        </p:spPr>
      </p:pic>
      <p:sp>
        <p:nvSpPr>
          <p:cNvPr id="2308" name="Google Shape;2308;p119"/>
          <p:cNvSpPr txBox="1"/>
          <p:nvPr/>
        </p:nvSpPr>
        <p:spPr>
          <a:xfrm>
            <a:off x="5550758" y="6001470"/>
            <a:ext cx="6105292" cy="438541"/>
          </a:xfrm>
          <a:prstGeom prst="rect">
            <a:avLst/>
          </a:prstGeom>
          <a:noFill/>
          <a:ln>
            <a:noFill/>
          </a:ln>
        </p:spPr>
        <p:txBody>
          <a:bodyPr spcFirstLastPara="1" wrap="square" lIns="91425" tIns="45700" rIns="91425" bIns="45700" anchor="t" anchorCtr="0">
            <a:spAutoFit/>
          </a:bodyPr>
          <a:lstStyle/>
          <a:p>
            <a:pPr algn="r">
              <a:lnSpc>
                <a:spcPct val="125000"/>
              </a:lnSpc>
              <a:buClr>
                <a:srgbClr val="EC6359"/>
              </a:buClr>
              <a:buSzPts val="1800"/>
              <a:defRPr/>
            </a:pPr>
            <a:r>
              <a:rPr lang="en-US" kern="0">
                <a:solidFill>
                  <a:srgbClr val="EC6359"/>
                </a:solidFill>
                <a:latin typeface="Arial"/>
                <a:ea typeface="Arial"/>
                <a:cs typeface="Arial"/>
                <a:sym typeface="Helvetica Neue"/>
              </a:rPr>
              <a:t>May 2025</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sp>
        <p:nvSpPr>
          <p:cNvPr id="2313" name="Google Shape;2313;p12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36</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grpSp>
        <p:nvGrpSpPr>
          <p:cNvPr id="2314" name="Google Shape;2314;p120"/>
          <p:cNvGrpSpPr/>
          <p:nvPr/>
        </p:nvGrpSpPr>
        <p:grpSpPr>
          <a:xfrm>
            <a:off x="385010" y="-36553"/>
            <a:ext cx="11150515" cy="733118"/>
            <a:chOff x="385010" y="-36553"/>
            <a:chExt cx="11150515" cy="733118"/>
          </a:xfrm>
        </p:grpSpPr>
        <p:cxnSp>
          <p:nvCxnSpPr>
            <p:cNvPr id="2315" name="Google Shape;2315;p120"/>
            <p:cNvCxnSpPr/>
            <p:nvPr/>
          </p:nvCxnSpPr>
          <p:spPr>
            <a:xfrm flipH="1">
              <a:off x="565645" y="-36553"/>
              <a:ext cx="9669" cy="733118"/>
            </a:xfrm>
            <a:prstGeom prst="straightConnector1">
              <a:avLst/>
            </a:prstGeom>
            <a:noFill/>
            <a:ln w="28575" cap="flat" cmpd="sng">
              <a:solidFill>
                <a:srgbClr val="D8D8D8"/>
              </a:solidFill>
              <a:prstDash val="solid"/>
              <a:round/>
              <a:headEnd type="none" w="sm" len="sm"/>
              <a:tailEnd type="none" w="sm" len="sm"/>
            </a:ln>
          </p:spPr>
        </p:cxnSp>
        <p:sp>
          <p:nvSpPr>
            <p:cNvPr id="2317" name="Google Shape;2317;p120"/>
            <p:cNvSpPr txBox="1"/>
            <p:nvPr/>
          </p:nvSpPr>
          <p:spPr>
            <a:xfrm>
              <a:off x="385010" y="221196"/>
              <a:ext cx="11150515" cy="461624"/>
            </a:xfrm>
            <a:prstGeom prst="rect">
              <a:avLst/>
            </a:prstGeom>
            <a:noFill/>
            <a:ln>
              <a:noFill/>
            </a:ln>
          </p:spPr>
          <p:txBody>
            <a:bodyPr spcFirstLastPara="1" wrap="square" lIns="91425" tIns="45700" rIns="91425" bIns="45700" anchor="t" anchorCtr="0">
              <a:spAutoFit/>
            </a:bodyPr>
            <a:lstStyle/>
            <a:p>
              <a:pPr marL="174625"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D55063"/>
                  </a:solidFill>
                  <a:effectLst/>
                  <a:uLnTx/>
                  <a:uFillTx/>
                  <a:latin typeface="Arial" panose="020B0604020202020204" pitchFamily="34" charset="0"/>
                  <a:ea typeface="Arial"/>
                  <a:cs typeface="Arial" panose="020B0604020202020204" pitchFamily="34" charset="0"/>
                  <a:sym typeface="Arial"/>
                </a:rPr>
                <a:t>Tools and Resources</a:t>
              </a:r>
              <a:endParaRPr kumimoji="0" sz="2400" b="1" i="0" u="none" strike="noStrike" kern="0" cap="none" spc="0" normalizeH="0" baseline="0" noProof="0">
                <a:ln>
                  <a:noFill/>
                </a:ln>
                <a:solidFill>
                  <a:srgbClr val="D55063"/>
                </a:solidFill>
                <a:effectLst/>
                <a:uLnTx/>
                <a:uFillTx/>
                <a:latin typeface="Arial" panose="020B0604020202020204" pitchFamily="34" charset="0"/>
                <a:ea typeface="Arial"/>
                <a:cs typeface="Arial" panose="020B0604020202020204" pitchFamily="34" charset="0"/>
                <a:sym typeface="Arial"/>
              </a:endParaRPr>
            </a:p>
          </p:txBody>
        </p:sp>
      </p:grpSp>
      <p:sp>
        <p:nvSpPr>
          <p:cNvPr id="2318" name="Google Shape;2318;p120"/>
          <p:cNvSpPr txBox="1"/>
          <p:nvPr/>
        </p:nvSpPr>
        <p:spPr>
          <a:xfrm>
            <a:off x="4060931" y="1670018"/>
            <a:ext cx="6726132" cy="4530757"/>
          </a:xfrm>
          <a:prstGeom prst="rect">
            <a:avLst/>
          </a:prstGeom>
          <a:noFill/>
          <a:ln>
            <a:noFill/>
          </a:ln>
        </p:spPr>
        <p:txBody>
          <a:bodyPr spcFirstLastPara="1" wrap="square" lIns="0" tIns="0" rIns="0" bIns="0" anchor="t" anchorCtr="0">
            <a:noAutofit/>
          </a:bodyPr>
          <a:lstStyle/>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3">
                  <a:extLst>
                    <a:ext uri="{A12FA001-AC4F-418D-AE19-62706E023703}">
                      <ahyp:hlinkClr xmlns:ahyp="http://schemas.microsoft.com/office/drawing/2018/hyperlinkcolor" val="tx"/>
                    </a:ext>
                  </a:extLst>
                </a:hlinkClick>
              </a:rPr>
              <a:t>WE Finance Code Pitch</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4">
                  <a:extLst>
                    <a:ext uri="{A12FA001-AC4F-418D-AE19-62706E023703}">
                      <ahyp:hlinkClr xmlns:ahyp="http://schemas.microsoft.com/office/drawing/2018/hyperlinkcolor" val="tx"/>
                    </a:ext>
                  </a:extLst>
                </a:hlinkClick>
              </a:rPr>
              <a:t>WE Finance Code Brochure</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5">
                  <a:extLst>
                    <a:ext uri="{A12FA001-AC4F-418D-AE19-62706E023703}">
                      <ahyp:hlinkClr xmlns:ahyp="http://schemas.microsoft.com/office/drawing/2018/hyperlinkcolor" val="tx"/>
                    </a:ext>
                  </a:extLst>
                </a:hlinkClick>
              </a:rPr>
              <a:t>Media Toolkit</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6">
                  <a:extLst>
                    <a:ext uri="{A12FA001-AC4F-418D-AE19-62706E023703}">
                      <ahyp:hlinkClr xmlns:ahyp="http://schemas.microsoft.com/office/drawing/2018/hyperlinkcolor" val="tx"/>
                    </a:ext>
                  </a:extLst>
                </a:hlinkClick>
              </a:rPr>
              <a:t>WE Finance Briefing Note</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7">
                  <a:extLst>
                    <a:ext uri="{A12FA001-AC4F-418D-AE19-62706E023703}">
                      <ahyp:hlinkClr xmlns:ahyp="http://schemas.microsoft.com/office/drawing/2018/hyperlinkcolor" val="tx"/>
                    </a:ext>
                  </a:extLst>
                </a:hlinkClick>
              </a:rPr>
              <a:t>National Code Sample Public Declaration of Intent</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8">
                  <a:extLst>
                    <a:ext uri="{A12FA001-AC4F-418D-AE19-62706E023703}">
                      <ahyp:hlinkClr xmlns:ahyp="http://schemas.microsoft.com/office/drawing/2018/hyperlinkcolor" val="tx"/>
                    </a:ext>
                  </a:extLst>
                </a:hlinkClick>
              </a:rPr>
              <a:t>FSP Commitment Letter</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9">
                  <a:extLst>
                    <a:ext uri="{A12FA001-AC4F-418D-AE19-62706E023703}">
                      <ahyp:hlinkClr xmlns:ahyp="http://schemas.microsoft.com/office/drawing/2018/hyperlinkcolor" val="tx"/>
                    </a:ext>
                  </a:extLst>
                </a:hlinkClick>
              </a:rPr>
              <a:t>Ecosystem Commitment Letter</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10">
                  <a:extLst>
                    <a:ext uri="{A12FA001-AC4F-418D-AE19-62706E023703}">
                      <ahyp:hlinkClr xmlns:ahyp="http://schemas.microsoft.com/office/drawing/2018/hyperlinkcolor" val="tx"/>
                    </a:ext>
                  </a:extLst>
                </a:hlinkClick>
              </a:rPr>
              <a:t>Community of Champions Information</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11">
                  <a:extLst>
                    <a:ext uri="{A12FA001-AC4F-418D-AE19-62706E023703}">
                      <ahyp:hlinkClr xmlns:ahyp="http://schemas.microsoft.com/office/drawing/2018/hyperlinkcolor" val="tx"/>
                    </a:ext>
                  </a:extLst>
                </a:hlinkClick>
              </a:rPr>
              <a:t>Implementation Partner Guide</a:t>
            </a:r>
            <a:r>
              <a:rPr kumimoji="0" lang="en-US"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 | </a:t>
            </a:r>
            <a:r>
              <a:rPr kumimoji="0" lang="en-US" sz="1800" b="0" i="0" u="sng"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hlinkClick r:id="rId12">
                  <a:extLst>
                    <a:ext uri="{A12FA001-AC4F-418D-AE19-62706E023703}">
                      <ahyp:hlinkClr xmlns:ahyp="http://schemas.microsoft.com/office/drawing/2018/hyperlinkcolor" val="tx"/>
                    </a:ext>
                  </a:extLst>
                </a:hlinkClick>
              </a:rPr>
              <a:t>Kick-off Presentation</a:t>
            </a: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228600" marR="0" lvl="0" indent="0" algn="l" defTabSz="914400" rtl="0" eaLnBrk="1" fontAlgn="auto" latinLnBrk="0" hangingPunct="1">
              <a:lnSpc>
                <a:spcPct val="150000"/>
              </a:lnSpc>
              <a:spcBef>
                <a:spcPts val="0"/>
              </a:spcBef>
              <a:spcAft>
                <a:spcPts val="0"/>
              </a:spcAft>
              <a:buClr>
                <a:srgbClr val="713030"/>
              </a:buClr>
              <a:buSzPts val="1867"/>
              <a:buFont typeface="Arial"/>
              <a:buNone/>
              <a:tabLst/>
              <a:defRPr/>
            </a:pP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228600" marR="0" lvl="0" indent="0" algn="l" defTabSz="914400" rtl="0" eaLnBrk="1" fontAlgn="auto" latinLnBrk="0" hangingPunct="1">
              <a:lnSpc>
                <a:spcPct val="150000"/>
              </a:lnSpc>
              <a:spcBef>
                <a:spcPts val="0"/>
              </a:spcBef>
              <a:spcAft>
                <a:spcPts val="0"/>
              </a:spcAft>
              <a:buClr>
                <a:srgbClr val="713030"/>
              </a:buClr>
              <a:buSzPts val="1867"/>
              <a:buFont typeface="Arial"/>
              <a:buNone/>
              <a:tabLst/>
              <a:defRPr/>
            </a:pPr>
            <a:r>
              <a:rPr kumimoji="0" lang="en-US" sz="2000" b="0" i="0" u="none" strike="noStrike" kern="0" cap="none" spc="0" normalizeH="0" baseline="0" noProof="0">
                <a:ln>
                  <a:noFill/>
                </a:ln>
                <a:solidFill>
                  <a:srgbClr val="3F3F3F"/>
                </a:solidFill>
                <a:effectLst/>
                <a:uLnTx/>
                <a:uFillTx/>
                <a:latin typeface="Arial"/>
                <a:ea typeface="Arial"/>
                <a:cs typeface="Arial"/>
                <a:sym typeface="Arial"/>
              </a:rPr>
              <a:t>Source: </a:t>
            </a:r>
            <a:r>
              <a:rPr kumimoji="0" lang="en-US" sz="2000" b="0" i="0" u="none" strike="noStrike" kern="0" cap="none" spc="0" normalizeH="0" baseline="0" noProof="0" dirty="0">
                <a:ln>
                  <a:noFill/>
                </a:ln>
                <a:solidFill>
                  <a:srgbClr val="3F3F3F"/>
                </a:solidFill>
                <a:effectLst/>
                <a:uLnTx/>
                <a:uFillTx/>
                <a:ea typeface="+mn-lt"/>
                <a:cs typeface="+mn-lt"/>
                <a:sym typeface="Arial"/>
              </a:rPr>
              <a:t>https://</a:t>
            </a:r>
            <a:r>
              <a:rPr lang="en-US" sz="2000" kern="0" dirty="0">
                <a:solidFill>
                  <a:srgbClr val="3F3F3F"/>
                </a:solidFill>
                <a:ea typeface="+mn-lt"/>
                <a:cs typeface="+mn-lt"/>
                <a:sym typeface="Arial"/>
              </a:rPr>
              <a:t>www.</a:t>
            </a:r>
            <a:r>
              <a:rPr kumimoji="0" lang="en-US" sz="2000" b="0" i="0" u="none" strike="noStrike" kern="0" cap="none" spc="0" normalizeH="0" baseline="0" noProof="0" dirty="0">
                <a:ln>
                  <a:noFill/>
                </a:ln>
                <a:solidFill>
                  <a:srgbClr val="3F3F3F"/>
                </a:solidFill>
                <a:effectLst/>
                <a:uLnTx/>
                <a:uFillTx/>
                <a:ea typeface="+mn-lt"/>
                <a:cs typeface="+mn-lt"/>
                <a:sym typeface="Arial"/>
              </a:rPr>
              <a:t>we-fi.org/we-finance-code</a:t>
            </a:r>
            <a:r>
              <a:rPr lang="en-US" sz="2000" kern="0" dirty="0">
                <a:solidFill>
                  <a:srgbClr val="3F3F3F"/>
                </a:solidFill>
                <a:ea typeface="+mn-lt"/>
                <a:cs typeface="+mn-lt"/>
                <a:sym typeface="Arial"/>
              </a:rPr>
              <a:t>/resources</a:t>
            </a:r>
            <a:r>
              <a:rPr kumimoji="0" lang="en-US" sz="2000" b="0" i="0" u="none" strike="noStrike" kern="0" cap="none" spc="0" normalizeH="0" baseline="0" noProof="0" dirty="0">
                <a:ln>
                  <a:noFill/>
                </a:ln>
                <a:solidFill>
                  <a:srgbClr val="3F3F3F"/>
                </a:solidFill>
                <a:effectLst/>
                <a:uLnTx/>
                <a:uFillTx/>
                <a:ea typeface="+mn-lt"/>
                <a:cs typeface="+mn-lt"/>
                <a:sym typeface="Arial"/>
              </a:rPr>
              <a:t>/</a:t>
            </a:r>
            <a:endParaRPr kumimoji="0" sz="1400" b="0" i="0" u="none" strike="noStrike" kern="0" cap="none" spc="0" normalizeH="0" baseline="0" noProof="0" dirty="0">
              <a:ln>
                <a:noFill/>
              </a:ln>
              <a:solidFill>
                <a:srgbClr val="3F3F3F"/>
              </a:solidFill>
              <a:effectLst/>
              <a:uLnTx/>
              <a:uFillTx/>
              <a:ea typeface="+mn-lt"/>
              <a:cs typeface="+mn-lt"/>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None/>
              <a:tabLst/>
              <a:defRPr/>
            </a:pPr>
            <a:endParaRPr kumimoji="0" sz="18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pic>
        <p:nvPicPr>
          <p:cNvPr id="2319" name="Google Shape;2319;p120" descr="A purple and white logo&#10;&#10;Description automatically generated"/>
          <p:cNvPicPr preferRelativeResize="0"/>
          <p:nvPr/>
        </p:nvPicPr>
        <p:blipFill rotWithShape="1">
          <a:blip r:embed="rId13">
            <a:alphaModFix/>
          </a:blip>
          <a:srcRect/>
          <a:stretch/>
        </p:blipFill>
        <p:spPr>
          <a:xfrm>
            <a:off x="731474" y="3429000"/>
            <a:ext cx="2431303" cy="898525"/>
          </a:xfrm>
          <a:prstGeom prst="rect">
            <a:avLst/>
          </a:prstGeom>
          <a:noFill/>
          <a:ln>
            <a:noFill/>
          </a:ln>
        </p:spPr>
      </p:pic>
      <p:sp>
        <p:nvSpPr>
          <p:cNvPr id="3" name="Footer Placeholder 2">
            <a:extLst>
              <a:ext uri="{FF2B5EF4-FFF2-40B4-BE49-F238E27FC236}">
                <a16:creationId xmlns:a16="http://schemas.microsoft.com/office/drawing/2014/main" id="{A2D0ADAE-7679-FCB9-58F6-C2A215519DC2}"/>
              </a:ext>
            </a:extLst>
          </p:cNvPr>
          <p:cNvSpPr>
            <a:spLocks noGrp="1"/>
          </p:cNvSpPr>
          <p:nvPr>
            <p:ph type="ftr" idx="11"/>
          </p:nvPr>
        </p:nvSpPr>
        <p:spPr/>
        <p:txBody>
          <a:bodyPr/>
          <a:lstStyle/>
          <a:p>
            <a:r>
              <a:rPr lang="en-GB"/>
              <a:t>Workshop in a Box I  Prepared for WE-FI by the Financial Alliance for Women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47"/>
        <p:cNvGrpSpPr/>
        <p:nvPr/>
      </p:nvGrpSpPr>
      <p:grpSpPr>
        <a:xfrm>
          <a:off x="0" y="0"/>
          <a:ext cx="0" cy="0"/>
          <a:chOff x="0" y="0"/>
          <a:chExt cx="0" cy="0"/>
        </a:xfrm>
      </p:grpSpPr>
      <p:sp>
        <p:nvSpPr>
          <p:cNvPr id="2361" name="Google Shape;2361;p2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4</a:t>
            </a:fld>
            <a:endParaRPr>
              <a:latin typeface="Arial" panose="020B0604020202020204" pitchFamily="34" charset="0"/>
              <a:cs typeface="Arial" panose="020B0604020202020204" pitchFamily="34" charset="0"/>
            </a:endParaRPr>
          </a:p>
        </p:txBody>
      </p:sp>
      <p:sp>
        <p:nvSpPr>
          <p:cNvPr id="2350" name="Google Shape;2350;p25"/>
          <p:cNvSpPr txBox="1"/>
          <p:nvPr/>
        </p:nvSpPr>
        <p:spPr>
          <a:xfrm>
            <a:off x="2229963" y="2237463"/>
            <a:ext cx="3675541" cy="13619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493A"/>
              </a:buClr>
              <a:buSzPts val="1600"/>
              <a:buFont typeface="Arial"/>
              <a:buNone/>
            </a:pPr>
            <a:r>
              <a:rPr lang="en-US" sz="1600" b="1" i="0" u="none" strike="noStrike" cap="none">
                <a:latin typeface="Arial" panose="020B0604020202020204" pitchFamily="34" charset="0"/>
                <a:ea typeface="Arial"/>
                <a:cs typeface="Arial" panose="020B0604020202020204" pitchFamily="34" charset="0"/>
                <a:sym typeface="Arial"/>
              </a:rPr>
              <a:t>CONSUMER BEHAVIOR </a:t>
            </a:r>
            <a:endParaRPr>
              <a:latin typeface="Arial" panose="020B0604020202020204" pitchFamily="34" charset="0"/>
              <a:cs typeface="Arial" panose="020B0604020202020204" pitchFamily="34" charset="0"/>
            </a:endParaRPr>
          </a:p>
          <a:p>
            <a:pPr marL="0" marR="0" lvl="0" indent="0" algn="l" rtl="0">
              <a:lnSpc>
                <a:spcPct val="100000"/>
              </a:lnSpc>
              <a:spcBef>
                <a:spcPts val="267"/>
              </a:spcBef>
              <a:spcAft>
                <a:spcPts val="0"/>
              </a:spcAft>
              <a:buClr>
                <a:srgbClr val="2A493A"/>
              </a:buClr>
              <a:buSzPts val="1600"/>
              <a:buFont typeface="Arial"/>
              <a:buNone/>
            </a:pPr>
            <a:r>
              <a:rPr lang="en-US" sz="1600" b="0" i="0" u="none" strike="noStrike" cap="none">
                <a:latin typeface="Arial" panose="020B0604020202020204" pitchFamily="34" charset="0"/>
                <a:ea typeface="Arial"/>
                <a:cs typeface="Arial" panose="020B0604020202020204" pitchFamily="34" charset="0"/>
                <a:sym typeface="Arial"/>
              </a:rPr>
              <a:t>85% of women globally take charge of day-to-day expenses </a:t>
            </a:r>
            <a:r>
              <a:rPr lang="en-US" sz="1067" b="0" i="0" u="none" strike="noStrike" cap="none">
                <a:latin typeface="Arial" panose="020B0604020202020204" pitchFamily="34" charset="0"/>
                <a:ea typeface="Arial"/>
                <a:cs typeface="Arial" panose="020B0604020202020204" pitchFamily="34" charset="0"/>
                <a:sym typeface="Arial"/>
              </a:rPr>
              <a:t>(UBS, 2019) </a:t>
            </a:r>
            <a:r>
              <a:rPr lang="en-US" sz="1600" b="0" i="0" u="none" strike="noStrike" cap="none">
                <a:latin typeface="Arial" panose="020B0604020202020204" pitchFamily="34" charset="0"/>
                <a:ea typeface="Arial"/>
                <a:cs typeface="Arial" panose="020B0604020202020204" pitchFamily="34" charset="0"/>
                <a:sym typeface="Arial"/>
              </a:rPr>
              <a:t>and by 2028, women will own 75% of the discretionary spending. </a:t>
            </a:r>
            <a:r>
              <a:rPr lang="en-US" sz="1067" b="0" i="0" u="none" strike="noStrike" cap="none">
                <a:latin typeface="Arial" panose="020B0604020202020204" pitchFamily="34" charset="0"/>
                <a:ea typeface="Arial"/>
                <a:cs typeface="Arial" panose="020B0604020202020204" pitchFamily="34" charset="0"/>
                <a:sym typeface="Arial"/>
              </a:rPr>
              <a:t>(Nielsen) </a:t>
            </a:r>
            <a:endParaRPr>
              <a:latin typeface="Arial" panose="020B0604020202020204" pitchFamily="34" charset="0"/>
              <a:cs typeface="Arial" panose="020B0604020202020204" pitchFamily="34" charset="0"/>
            </a:endParaRPr>
          </a:p>
        </p:txBody>
      </p:sp>
      <p:sp>
        <p:nvSpPr>
          <p:cNvPr id="2351" name="Google Shape;2351;p25"/>
          <p:cNvSpPr txBox="1"/>
          <p:nvPr/>
        </p:nvSpPr>
        <p:spPr>
          <a:xfrm>
            <a:off x="5090458" y="4473686"/>
            <a:ext cx="2395444" cy="103091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A493A"/>
              </a:buClr>
              <a:buSzPts val="1600"/>
              <a:buFont typeface="Arial"/>
              <a:buNone/>
            </a:pPr>
            <a:r>
              <a:rPr lang="en-US" sz="1600" b="1" i="0" u="none" strike="noStrike" cap="none">
                <a:latin typeface="Arial" panose="020B0604020202020204" pitchFamily="34" charset="0"/>
                <a:ea typeface="Arial"/>
                <a:cs typeface="Arial" panose="020B0604020202020204" pitchFamily="34" charset="0"/>
                <a:sym typeface="Arial"/>
              </a:rPr>
              <a:t>WEALTH</a:t>
            </a:r>
            <a:endParaRPr>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2A493A"/>
              </a:buClr>
              <a:buSzPts val="1600"/>
              <a:buFont typeface="Arial"/>
              <a:buNone/>
            </a:pPr>
            <a:r>
              <a:rPr lang="en-US" sz="1600" b="0" i="0" u="none" strike="noStrike" cap="none">
                <a:latin typeface="Arial" panose="020B0604020202020204" pitchFamily="34" charset="0"/>
                <a:ea typeface="Arial"/>
                <a:cs typeface="Arial" panose="020B0604020202020204" pitchFamily="34" charset="0"/>
                <a:sym typeface="Arial"/>
              </a:rPr>
              <a:t>Women’s wealth will reach </a:t>
            </a:r>
            <a:br>
              <a:rPr lang="en-US" sz="1600" b="0" i="0" u="none" strike="noStrike" cap="none">
                <a:latin typeface="Arial" panose="020B0604020202020204" pitchFamily="34" charset="0"/>
                <a:ea typeface="Arial"/>
                <a:cs typeface="Arial" panose="020B0604020202020204" pitchFamily="34" charset="0"/>
                <a:sym typeface="Arial"/>
              </a:rPr>
            </a:br>
            <a:r>
              <a:rPr lang="en-US" sz="1600" b="0" i="0" u="none" strike="noStrike" cap="none">
                <a:latin typeface="Arial" panose="020B0604020202020204" pitchFamily="34" charset="0"/>
                <a:ea typeface="Arial"/>
                <a:cs typeface="Arial" panose="020B0604020202020204" pitchFamily="34" charset="0"/>
                <a:sym typeface="Arial"/>
              </a:rPr>
              <a:t>$93 trillion by 2023. </a:t>
            </a:r>
            <a:br>
              <a:rPr lang="en-US" sz="1600" b="0" i="0" u="none" strike="noStrike" cap="none">
                <a:latin typeface="Arial" panose="020B0604020202020204" pitchFamily="34" charset="0"/>
                <a:ea typeface="Arial"/>
                <a:cs typeface="Arial" panose="020B0604020202020204" pitchFamily="34" charset="0"/>
                <a:sym typeface="Arial"/>
              </a:rPr>
            </a:br>
            <a:r>
              <a:rPr lang="en-US" sz="1067" b="0" i="0" u="none" strike="noStrike" cap="none">
                <a:latin typeface="Arial" panose="020B0604020202020204" pitchFamily="34" charset="0"/>
                <a:ea typeface="Arial"/>
                <a:cs typeface="Arial" panose="020B0604020202020204" pitchFamily="34" charset="0"/>
                <a:sym typeface="Arial"/>
              </a:rPr>
              <a:t>(BCG: Managing the Next Decade </a:t>
            </a:r>
            <a:br>
              <a:rPr lang="en-US" sz="1067" b="0" i="0" u="none" strike="noStrike" cap="none">
                <a:latin typeface="Arial" panose="020B0604020202020204" pitchFamily="34" charset="0"/>
                <a:ea typeface="Arial"/>
                <a:cs typeface="Arial" panose="020B0604020202020204" pitchFamily="34" charset="0"/>
                <a:sym typeface="Arial"/>
              </a:rPr>
            </a:br>
            <a:r>
              <a:rPr lang="en-US" sz="1067" b="0" i="0" u="none" strike="noStrike" cap="none">
                <a:latin typeface="Arial" panose="020B0604020202020204" pitchFamily="34" charset="0"/>
                <a:ea typeface="Arial"/>
                <a:cs typeface="Arial" panose="020B0604020202020204" pitchFamily="34" charset="0"/>
                <a:sym typeface="Arial"/>
              </a:rPr>
              <a:t>of Women’s Wealth, 2020) </a:t>
            </a:r>
            <a:endParaRPr>
              <a:latin typeface="Arial" panose="020B0604020202020204" pitchFamily="34" charset="0"/>
              <a:cs typeface="Arial" panose="020B0604020202020204" pitchFamily="34" charset="0"/>
            </a:endParaRPr>
          </a:p>
        </p:txBody>
      </p:sp>
      <p:sp>
        <p:nvSpPr>
          <p:cNvPr id="2352" name="Google Shape;2352;p25"/>
          <p:cNvSpPr txBox="1"/>
          <p:nvPr/>
        </p:nvSpPr>
        <p:spPr>
          <a:xfrm>
            <a:off x="6125439" y="2292825"/>
            <a:ext cx="3205317" cy="1477328"/>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A493A"/>
              </a:buClr>
              <a:buSzPts val="1600"/>
              <a:buFont typeface="Arial"/>
              <a:buNone/>
            </a:pPr>
            <a:r>
              <a:rPr lang="en-US" sz="1600" b="1" i="0" u="none" strike="noStrike" cap="none">
                <a:latin typeface="Arial" panose="020B0604020202020204" pitchFamily="34" charset="0"/>
                <a:ea typeface="Arial"/>
                <a:cs typeface="Arial" panose="020B0604020202020204" pitchFamily="34" charset="0"/>
                <a:sym typeface="Arial"/>
              </a:rPr>
              <a:t>HEALTH</a:t>
            </a:r>
            <a:r>
              <a:rPr lang="en-US" sz="1600" b="0" i="0" u="none" strike="noStrike" cap="none">
                <a:latin typeface="Arial" panose="020B0604020202020204" pitchFamily="34" charset="0"/>
                <a:ea typeface="Arial"/>
                <a:cs typeface="Arial" panose="020B0604020202020204" pitchFamily="34" charset="0"/>
                <a:sym typeface="Arial"/>
              </a:rPr>
              <a:t> </a:t>
            </a:r>
            <a:endParaRPr>
              <a:latin typeface="Arial" panose="020B0604020202020204" pitchFamily="34" charset="0"/>
              <a:cs typeface="Arial" panose="020B0604020202020204" pitchFamily="34" charset="0"/>
            </a:endParaRPr>
          </a:p>
          <a:p>
            <a:pPr marL="0" marR="0" lvl="0" indent="0" algn="r" rtl="0">
              <a:lnSpc>
                <a:spcPct val="100000"/>
              </a:lnSpc>
              <a:spcBef>
                <a:spcPts val="0"/>
              </a:spcBef>
              <a:spcAft>
                <a:spcPts val="0"/>
              </a:spcAft>
              <a:buClr>
                <a:srgbClr val="2A493A"/>
              </a:buClr>
              <a:buSzPts val="1600"/>
              <a:buFont typeface="Arial"/>
              <a:buNone/>
            </a:pPr>
            <a:r>
              <a:rPr lang="en-US" sz="1600" b="0" i="0" u="none" strike="noStrike" cap="none">
                <a:latin typeface="Arial" panose="020B0604020202020204" pitchFamily="34" charset="0"/>
                <a:ea typeface="Arial"/>
                <a:cs typeface="Arial" panose="020B0604020202020204" pitchFamily="34" charset="0"/>
                <a:sym typeface="Arial"/>
              </a:rPr>
              <a:t>90% of women are responsible for making primary health care decisions for their families and are very influential in their friends’ decisions. </a:t>
            </a:r>
            <a:endParaRPr>
              <a:latin typeface="Arial" panose="020B0604020202020204" pitchFamily="34" charset="0"/>
              <a:cs typeface="Arial" panose="020B0604020202020204" pitchFamily="34" charset="0"/>
            </a:endParaRPr>
          </a:p>
        </p:txBody>
      </p:sp>
      <p:sp>
        <p:nvSpPr>
          <p:cNvPr id="2356" name="Google Shape;2356;p25"/>
          <p:cNvSpPr txBox="1"/>
          <p:nvPr/>
        </p:nvSpPr>
        <p:spPr>
          <a:xfrm>
            <a:off x="596874" y="1268288"/>
            <a:ext cx="10463287" cy="712335"/>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43D786"/>
              </a:buClr>
              <a:buSzPts val="4000"/>
              <a:buFont typeface="Calibri"/>
              <a:buNone/>
            </a:pPr>
            <a:r>
              <a:rPr lang="en-US" sz="2400" b="1" i="0" u="none" strike="noStrike" cap="none">
                <a:latin typeface="Arial" panose="020B0604020202020204" pitchFamily="34" charset="0"/>
                <a:ea typeface="Arial"/>
                <a:cs typeface="Arial" panose="020B0604020202020204" pitchFamily="34" charset="0"/>
                <a:sym typeface="Arial"/>
              </a:rPr>
              <a:t>THE FEMALE ECONOMY IS LARGE AND GROWING</a:t>
            </a:r>
            <a:endParaRPr>
              <a:latin typeface="Arial" panose="020B0604020202020204" pitchFamily="34" charset="0"/>
              <a:cs typeface="Arial" panose="020B0604020202020204" pitchFamily="34" charset="0"/>
            </a:endParaRPr>
          </a:p>
        </p:txBody>
      </p:sp>
      <p:pic>
        <p:nvPicPr>
          <p:cNvPr id="2357" name="Google Shape;2357;p25"/>
          <p:cNvPicPr preferRelativeResize="0"/>
          <p:nvPr/>
        </p:nvPicPr>
        <p:blipFill rotWithShape="1">
          <a:blip r:embed="rId3">
            <a:alphaModFix/>
            <a:grayscl/>
          </a:blip>
          <a:srcRect/>
          <a:stretch/>
        </p:blipFill>
        <p:spPr>
          <a:xfrm>
            <a:off x="908879" y="2289516"/>
            <a:ext cx="1155700" cy="1003300"/>
          </a:xfrm>
          <a:prstGeom prst="rect">
            <a:avLst/>
          </a:prstGeom>
          <a:noFill/>
          <a:ln>
            <a:noFill/>
          </a:ln>
        </p:spPr>
      </p:pic>
      <p:pic>
        <p:nvPicPr>
          <p:cNvPr id="2359" name="Google Shape;2359;p25"/>
          <p:cNvPicPr preferRelativeResize="0"/>
          <p:nvPr/>
        </p:nvPicPr>
        <p:blipFill rotWithShape="1">
          <a:blip r:embed="rId4">
            <a:alphaModFix/>
            <a:grayscl/>
          </a:blip>
          <a:srcRect/>
          <a:stretch/>
        </p:blipFill>
        <p:spPr>
          <a:xfrm>
            <a:off x="3524618" y="4451123"/>
            <a:ext cx="1270000" cy="1028700"/>
          </a:xfrm>
          <a:prstGeom prst="rect">
            <a:avLst/>
          </a:prstGeom>
          <a:noFill/>
          <a:ln>
            <a:noFill/>
          </a:ln>
        </p:spPr>
      </p:pic>
      <p:pic>
        <p:nvPicPr>
          <p:cNvPr id="2360" name="Google Shape;2360;p25"/>
          <p:cNvPicPr preferRelativeResize="0"/>
          <p:nvPr/>
        </p:nvPicPr>
        <p:blipFill rotWithShape="1">
          <a:blip r:embed="rId5">
            <a:alphaModFix/>
            <a:grayscl/>
          </a:blip>
          <a:srcRect/>
          <a:stretch/>
        </p:blipFill>
        <p:spPr>
          <a:xfrm>
            <a:off x="9550691" y="2167112"/>
            <a:ext cx="1323471" cy="1323471"/>
          </a:xfrm>
          <a:prstGeom prst="rect">
            <a:avLst/>
          </a:prstGeom>
          <a:noFill/>
          <a:ln>
            <a:noFill/>
          </a:ln>
        </p:spPr>
      </p:pic>
      <p:sp>
        <p:nvSpPr>
          <p:cNvPr id="2" name="Google Shape;473;p18">
            <a:extLst>
              <a:ext uri="{FF2B5EF4-FFF2-40B4-BE49-F238E27FC236}">
                <a16:creationId xmlns:a16="http://schemas.microsoft.com/office/drawing/2014/main" id="{DFAEE8D2-DF02-32A7-FB82-EB3D418C01B6}"/>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E476B7AF-7B04-8C7B-43B2-E36C585841BF}"/>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157EB881-2492-7DF3-E89C-D8518E280299}"/>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458838F1-999C-D359-79E7-19687ED4A263}"/>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Footer Placeholder 2">
            <a:extLst>
              <a:ext uri="{FF2B5EF4-FFF2-40B4-BE49-F238E27FC236}">
                <a16:creationId xmlns:a16="http://schemas.microsoft.com/office/drawing/2014/main" id="{AB39BFC8-9265-BB62-7963-EB1F7EC9656D}"/>
              </a:ext>
            </a:extLst>
          </p:cNvPr>
          <p:cNvSpPr>
            <a:spLocks noGrp="1"/>
          </p:cNvSpPr>
          <p:nvPr>
            <p:ph type="ftr" idx="11"/>
          </p:nvPr>
        </p:nvSpPr>
        <p:spPr>
          <a:xfrm>
            <a:off x="731474" y="6356351"/>
            <a:ext cx="5219751" cy="365125"/>
          </a:xfrm>
        </p:spPr>
        <p:txBody>
          <a:bodyPr/>
          <a:lstStyle/>
          <a:p>
            <a:r>
              <a:rPr lang="en-GB" sz="1000">
                <a:solidFill>
                  <a:schemeClr val="bg1">
                    <a:lumMod val="50000"/>
                  </a:schemeClr>
                </a:solidFill>
                <a:latin typeface="Arial"/>
                <a:cs typeface="Arial"/>
              </a:rPr>
              <a:t>Workshop in a Box I  Prepared for WE-FI by the Financial Alliance for Women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
          <p:cNvSpPr txBox="1"/>
          <p:nvPr/>
        </p:nvSpPr>
        <p:spPr>
          <a:xfrm>
            <a:off x="6012680" y="3403186"/>
            <a:ext cx="5641281"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3"/>
              </a:buClr>
              <a:buSzPts val="2600"/>
              <a:buFont typeface="Arial"/>
              <a:buNone/>
            </a:pPr>
            <a:r>
              <a:rPr lang="en-US" sz="2600" b="1" i="0" u="none" strike="noStrike" cap="none">
                <a:solidFill>
                  <a:schemeClr val="accent3"/>
                </a:solidFill>
                <a:latin typeface="Arial" panose="020B0604020202020204" pitchFamily="34" charset="0"/>
                <a:ea typeface="Arial"/>
                <a:cs typeface="Arial" panose="020B0604020202020204" pitchFamily="34" charset="0"/>
                <a:sym typeface="Arial"/>
              </a:rPr>
              <a:t>$5-6 trillion value addition</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7F7F7F"/>
              </a:buClr>
              <a:buSzPts val="1800"/>
              <a:buFont typeface="Arial"/>
              <a:buNone/>
            </a:pPr>
            <a:r>
              <a:rPr lang="en-US" sz="1800" b="0" i="0" u="none" strike="noStrike" cap="none">
                <a:solidFill>
                  <a:srgbClr val="7F7F7F"/>
                </a:solidFill>
                <a:latin typeface="Arial" panose="020B0604020202020204" pitchFamily="34" charset="0"/>
                <a:ea typeface="Arial"/>
                <a:cs typeface="Arial" panose="020B0604020202020204" pitchFamily="34" charset="0"/>
                <a:sym typeface="Arial"/>
              </a:rPr>
              <a:t>to the global economy if women and men participated equally as entrepreneurs</a:t>
            </a:r>
            <a:r>
              <a:rPr lang="en-US" sz="1800" b="0" i="0" u="none" strike="noStrike" cap="none" baseline="30000">
                <a:solidFill>
                  <a:srgbClr val="595959"/>
                </a:solidFill>
                <a:latin typeface="Arial" panose="020B0604020202020204" pitchFamily="34" charset="0"/>
                <a:ea typeface="Arial"/>
                <a:cs typeface="Arial" panose="020B0604020202020204" pitchFamily="34" charset="0"/>
                <a:sym typeface="Arial"/>
              </a:rPr>
              <a:t>1</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3" name="Google Shape;253;p4"/>
          <p:cNvSpPr/>
          <p:nvPr/>
        </p:nvSpPr>
        <p:spPr>
          <a:xfrm>
            <a:off x="385867" y="6040520"/>
            <a:ext cx="10635915" cy="46798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Helvetica Neue"/>
              <a:buNone/>
            </a:pPr>
            <a:r>
              <a:rPr lang="en-US" sz="900" b="0" i="0" u="none" strike="noStrike" cap="none" baseline="30000">
                <a:solidFill>
                  <a:srgbClr val="000000"/>
                </a:solidFill>
                <a:latin typeface="Arial" panose="020B0604020202020204" pitchFamily="34" charset="0"/>
                <a:ea typeface="Helvetica Neue"/>
                <a:cs typeface="Arial" panose="020B0604020202020204" pitchFamily="34" charset="0"/>
                <a:sym typeface="Helvetica Neue"/>
              </a:rPr>
              <a:t>1</a:t>
            </a:r>
            <a:r>
              <a:rPr lang="en-US" sz="9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We-Fi Supporting Women Entrepreneurs in Developing Countries: What works? 2022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C0C0C"/>
              </a:buClr>
              <a:buSzPts val="900"/>
              <a:buFont typeface="Helvetica Neue"/>
              <a:buNone/>
            </a:pPr>
            <a:r>
              <a:rPr lang="en-US" sz="9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2IFC WSME Financing gap</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3 GEM 2020/21</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C0C0C"/>
              </a:buClr>
              <a:buSzPts val="900"/>
              <a:buFont typeface="Helvetica Neue"/>
              <a:buNone/>
            </a:pP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4" name="Google Shape;254;p4"/>
          <p:cNvSpPr txBox="1"/>
          <p:nvPr/>
        </p:nvSpPr>
        <p:spPr>
          <a:xfrm>
            <a:off x="6012681" y="4707734"/>
            <a:ext cx="573253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3"/>
              </a:buClr>
              <a:buSzPts val="2600"/>
              <a:buFont typeface="Arial"/>
              <a:buNone/>
            </a:pPr>
            <a:r>
              <a:rPr lang="en-US" sz="2600" b="1" i="0" u="none" strike="noStrike" cap="none">
                <a:solidFill>
                  <a:schemeClr val="accent3"/>
                </a:solidFill>
                <a:latin typeface="Arial" panose="020B0604020202020204" pitchFamily="34" charset="0"/>
                <a:ea typeface="Arial"/>
                <a:cs typeface="Arial" panose="020B0604020202020204" pitchFamily="34" charset="0"/>
                <a:sym typeface="Arial"/>
              </a:rPr>
              <a:t>$1.7 trillion revenue opportunity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7F7F7F"/>
              </a:buClr>
              <a:buSzPts val="1800"/>
              <a:buFont typeface="Arial"/>
              <a:buNone/>
            </a:pPr>
            <a:r>
              <a:rPr lang="en-US" sz="1800" b="0" i="0" u="none" strike="noStrike" cap="none">
                <a:solidFill>
                  <a:srgbClr val="7F7F7F"/>
                </a:solidFill>
                <a:latin typeface="Arial" panose="020B0604020202020204" pitchFamily="34" charset="0"/>
                <a:ea typeface="Arial"/>
                <a:cs typeface="Arial" panose="020B0604020202020204" pitchFamily="34" charset="0"/>
                <a:sym typeface="Arial"/>
              </a:rPr>
              <a:t>for Financial Service Providers</a:t>
            </a:r>
            <a:r>
              <a:rPr lang="en-US" sz="1800" b="1" i="0" u="none" strike="noStrike" cap="none">
                <a:solidFill>
                  <a:srgbClr val="ED6258"/>
                </a:solidFill>
                <a:latin typeface="Arial" panose="020B0604020202020204" pitchFamily="34" charset="0"/>
                <a:ea typeface="Arial"/>
                <a:cs typeface="Arial" panose="020B0604020202020204" pitchFamily="34" charset="0"/>
                <a:sym typeface="Arial"/>
              </a:rPr>
              <a:t> </a:t>
            </a:r>
            <a:r>
              <a:rPr lang="en-US" sz="1800" b="0" i="0" u="none" strike="noStrike" cap="none" baseline="30000">
                <a:solidFill>
                  <a:srgbClr val="595959"/>
                </a:solidFill>
                <a:latin typeface="Arial" panose="020B0604020202020204" pitchFamily="34" charset="0"/>
                <a:ea typeface="Arial"/>
                <a:cs typeface="Arial" panose="020B0604020202020204" pitchFamily="34" charset="0"/>
                <a:sym typeface="Arial"/>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5" name="Google Shape;255;p4"/>
          <p:cNvSpPr txBox="1"/>
          <p:nvPr/>
        </p:nvSpPr>
        <p:spPr>
          <a:xfrm>
            <a:off x="6012680" y="2019384"/>
            <a:ext cx="5641281"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3"/>
              </a:buClr>
              <a:buSzPts val="2600"/>
              <a:buFont typeface="Arial"/>
              <a:buNone/>
            </a:pPr>
            <a:r>
              <a:rPr lang="en-US" sz="2600" b="1" i="0" u="none" strike="noStrike" cap="none">
                <a:solidFill>
                  <a:schemeClr val="accent3"/>
                </a:solidFill>
                <a:latin typeface="Arial" panose="020B0604020202020204" pitchFamily="34" charset="0"/>
                <a:ea typeface="Arial"/>
                <a:cs typeface="Arial" panose="020B0604020202020204" pitchFamily="34" charset="0"/>
                <a:sym typeface="Arial"/>
              </a:rPr>
              <a:t>Over 400 million women entrepreneurs </a:t>
            </a:r>
            <a:r>
              <a:rPr lang="en-US" sz="1800" b="0" i="0" u="none" strike="noStrike" cap="none">
                <a:solidFill>
                  <a:srgbClr val="7F7F7F"/>
                </a:solidFill>
                <a:latin typeface="Arial" panose="020B0604020202020204" pitchFamily="34" charset="0"/>
                <a:ea typeface="Arial"/>
                <a:cs typeface="Arial" panose="020B0604020202020204" pitchFamily="34" charset="0"/>
                <a:sym typeface="Arial"/>
              </a:rPr>
              <a:t>around the world with potential to grow their businesses</a:t>
            </a:r>
            <a:r>
              <a:rPr lang="en-US" sz="1800" b="0" i="0" u="none" strike="noStrike" cap="none" baseline="30000">
                <a:solidFill>
                  <a:srgbClr val="595959"/>
                </a:solidFill>
                <a:latin typeface="Arial" panose="020B0604020202020204" pitchFamily="34" charset="0"/>
                <a:ea typeface="Arial"/>
                <a:cs typeface="Arial" panose="020B0604020202020204" pitchFamily="34" charset="0"/>
                <a:sym typeface="Arial"/>
              </a:rPr>
              <a:t> 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6" name="Google Shape;256;p4"/>
          <p:cNvSpPr txBox="1"/>
          <p:nvPr/>
        </p:nvSpPr>
        <p:spPr>
          <a:xfrm>
            <a:off x="538039" y="2019384"/>
            <a:ext cx="4657415"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Arial" panose="020B0604020202020204" pitchFamily="34" charset="0"/>
                <a:ea typeface="Arial Black"/>
                <a:cs typeface="Arial" panose="020B0604020202020204" pitchFamily="34" charset="0"/>
                <a:sym typeface="Arial Black"/>
              </a:rPr>
              <a:t>Women Entrepreneurs: The $5 Trillion Opportunity</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7" name="Google Shape;257;p4"/>
          <p:cNvSpPr txBox="1"/>
          <p:nvPr/>
        </p:nvSpPr>
        <p:spPr>
          <a:xfrm>
            <a:off x="0" y="241454"/>
            <a:ext cx="823552"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AD2D67"/>
                </a:solidFill>
                <a:latin typeface="Arial" panose="020B0604020202020204" pitchFamily="34" charset="0"/>
                <a:ea typeface="Arial"/>
                <a:cs typeface="Arial" panose="020B0604020202020204" pitchFamily="34" charset="0"/>
                <a:sym typeface="Arial"/>
              </a:rPr>
              <a:t>1</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8" name="Google Shape;258;p4"/>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AD2D67"/>
              </a:buClr>
              <a:buSzPts val="2400"/>
              <a:buFont typeface="Arial"/>
              <a:buNone/>
            </a:pPr>
            <a:r>
              <a:rPr lang="en-US" sz="2400" b="1" i="0" u="none" strike="noStrike" cap="none">
                <a:solidFill>
                  <a:srgbClr val="AD2D67"/>
                </a:solidFill>
                <a:latin typeface="Arial" panose="020B0604020202020204" pitchFamily="34" charset="0"/>
                <a:ea typeface="Arial"/>
                <a:cs typeface="Arial" panose="020B0604020202020204" pitchFamily="34" charset="0"/>
                <a:sym typeface="Arial"/>
              </a:rPr>
              <a:t>WOMEN-LED BUSINESSES: STRATEGIC AND BUSINESS CASE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260" name="Google Shape;260;p4"/>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261" name="Google Shape;261;p4"/>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Opportunity</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262" name="Google Shape;262;p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ea typeface="Arial"/>
                <a:cs typeface="Arial" panose="020B0604020202020204" pitchFamily="34" charset="0"/>
                <a:sym typeface="Arial"/>
              </a:rPr>
              <a:t>5</a:t>
            </a:fld>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63" name="Google Shape;263;p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64" name="Google Shape;264;p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 name="Footer Placeholder 2">
            <a:extLst>
              <a:ext uri="{FF2B5EF4-FFF2-40B4-BE49-F238E27FC236}">
                <a16:creationId xmlns:a16="http://schemas.microsoft.com/office/drawing/2014/main" id="{1BEB9BBF-013B-68B2-7A43-50FD20D2D646}"/>
              </a:ext>
            </a:extLst>
          </p:cNvPr>
          <p:cNvSpPr>
            <a:spLocks noGrp="1"/>
          </p:cNvSpPr>
          <p:nvPr>
            <p:ph type="ftr" idx="11"/>
          </p:nvPr>
        </p:nvSpPr>
        <p:spPr>
          <a:xfrm>
            <a:off x="731474" y="6356351"/>
            <a:ext cx="5219751" cy="365125"/>
          </a:xfrm>
        </p:spPr>
        <p:txBody>
          <a:bodyPr/>
          <a:lstStyle/>
          <a:p>
            <a:r>
              <a:rPr lang="en-GB">
                <a:latin typeface="Arial"/>
                <a:cs typeface="Arial"/>
              </a:rPr>
              <a:t>Workshop in a Box I  Prepared for WE-FI by the Financial Alliance for Women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
          <p:cNvSpPr txBox="1"/>
          <p:nvPr/>
        </p:nvSpPr>
        <p:spPr>
          <a:xfrm>
            <a:off x="5894244" y="3320345"/>
            <a:ext cx="5641281" cy="18466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accent3"/>
                </a:solidFill>
                <a:latin typeface="Arial" panose="020B0604020202020204" pitchFamily="34" charset="0"/>
                <a:ea typeface="Arial"/>
                <a:cs typeface="Arial" panose="020B0604020202020204" pitchFamily="34" charset="0"/>
                <a:sym typeface="Arial"/>
              </a:rPr>
              <a:t>Just 3% of global Venture Dollars  were invested in female-only funded startups in 2019</a:t>
            </a:r>
            <a:r>
              <a:rPr lang="en-US" sz="1800" b="0" i="0" u="none" strike="noStrike" cap="none">
                <a:solidFill>
                  <a:srgbClr val="7F7F7F"/>
                </a:solidFill>
                <a:latin typeface="Arial" panose="020B0604020202020204" pitchFamily="34" charset="0"/>
                <a:ea typeface="Arial"/>
                <a:cs typeface="Arial" panose="020B0604020202020204" pitchFamily="34" charset="0"/>
                <a:sym typeface="Arial"/>
              </a:rPr>
              <a:t>;  representing 4% of venture dollars in the United States, 2% in India,  and 1% in Latin America and  Europe.</a:t>
            </a:r>
            <a:r>
              <a:rPr lang="en-US" sz="1800" b="0" i="0" u="none" strike="noStrike" cap="none" baseline="30000">
                <a:solidFill>
                  <a:srgbClr val="7F7F7F"/>
                </a:solidFill>
                <a:latin typeface="Arial" panose="020B0604020202020204" pitchFamily="34" charset="0"/>
                <a:ea typeface="Arial"/>
                <a:cs typeface="Arial" panose="020B0604020202020204" pitchFamily="34" charset="0"/>
                <a:sym typeface="Arial"/>
              </a:rPr>
              <a:t>2</a:t>
            </a:r>
            <a:endParaRPr sz="1800" b="0" i="0" u="none" strike="noStrike" cap="none" baseline="30000">
              <a:solidFill>
                <a:srgbClr val="7F7F7F"/>
              </a:solidFill>
              <a:latin typeface="Arial" panose="020B0604020202020204" pitchFamily="34" charset="0"/>
              <a:ea typeface="Arial"/>
              <a:cs typeface="Arial" panose="020B0604020202020204" pitchFamily="34" charset="0"/>
              <a:sym typeface="Arial"/>
            </a:endParaRPr>
          </a:p>
        </p:txBody>
      </p:sp>
      <p:sp>
        <p:nvSpPr>
          <p:cNvPr id="275" name="Google Shape;275;p5"/>
          <p:cNvSpPr txBox="1"/>
          <p:nvPr/>
        </p:nvSpPr>
        <p:spPr>
          <a:xfrm>
            <a:off x="538039" y="2019384"/>
            <a:ext cx="4657415"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Arial" panose="020B0604020202020204" pitchFamily="34" charset="0"/>
                <a:ea typeface="Arial Black"/>
                <a:cs typeface="Arial" panose="020B0604020202020204" pitchFamily="34" charset="0"/>
                <a:sym typeface="Arial Black"/>
              </a:rPr>
              <a:t>Women Entrepreneurs: The $5 Trillion Opportunity</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76" name="Google Shape;276;p5"/>
          <p:cNvSpPr txBox="1"/>
          <p:nvPr/>
        </p:nvSpPr>
        <p:spPr>
          <a:xfrm>
            <a:off x="5894244" y="1866974"/>
            <a:ext cx="5641281" cy="1318462"/>
          </a:xfrm>
          <a:prstGeom prst="rect">
            <a:avLst/>
          </a:prstGeom>
          <a:noFill/>
          <a:ln>
            <a:noFill/>
          </a:ln>
        </p:spPr>
        <p:txBody>
          <a:bodyPr spcFirstLastPara="1" wrap="square" lIns="91425" tIns="45700" rIns="91425" bIns="45700" anchor="t" anchorCtr="0">
            <a:spAutoFit/>
          </a:bodyPr>
          <a:lstStyle/>
          <a:p>
            <a:pPr marL="15875" marR="107950" lvl="0" indent="-15875" algn="l" rtl="0">
              <a:lnSpc>
                <a:spcPct val="83461"/>
              </a:lnSpc>
              <a:spcBef>
                <a:spcPts val="0"/>
              </a:spcBef>
              <a:spcAft>
                <a:spcPts val="0"/>
              </a:spcAft>
              <a:buClr>
                <a:srgbClr val="000000"/>
              </a:buClr>
              <a:buSzPts val="2000"/>
              <a:buFont typeface="Arial"/>
              <a:buNone/>
            </a:pPr>
            <a:r>
              <a:rPr lang="en-US" sz="2000" b="0" i="0" u="none" strike="noStrike" cap="none">
                <a:solidFill>
                  <a:srgbClr val="7F7F7F"/>
                </a:solidFill>
                <a:latin typeface="Arial" panose="020B0604020202020204" pitchFamily="34" charset="0"/>
                <a:ea typeface="Arial"/>
                <a:cs typeface="Arial" panose="020B0604020202020204" pitchFamily="34" charset="0"/>
                <a:sym typeface="Arial"/>
              </a:rPr>
              <a:t>	</a:t>
            </a:r>
            <a:r>
              <a:rPr lang="en-US" sz="2600" b="1" i="0" u="none" strike="noStrike" cap="none">
                <a:solidFill>
                  <a:schemeClr val="accent3"/>
                </a:solidFill>
                <a:latin typeface="Arial" panose="020B0604020202020204" pitchFamily="34" charset="0"/>
                <a:ea typeface="Arial"/>
                <a:cs typeface="Arial" panose="020B0604020202020204" pitchFamily="34" charset="0"/>
                <a:sym typeface="Arial"/>
              </a:rPr>
              <a:t>Over 274 million women entrepreneurs </a:t>
            </a:r>
            <a:r>
              <a:rPr lang="en-US" sz="1800" b="0" i="0" u="none" strike="noStrike" cap="none">
                <a:solidFill>
                  <a:srgbClr val="7F7F7F"/>
                </a:solidFill>
                <a:latin typeface="Arial" panose="020B0604020202020204" pitchFamily="34" charset="0"/>
                <a:ea typeface="Arial"/>
                <a:cs typeface="Arial" panose="020B0604020202020204" pitchFamily="34" charset="0"/>
                <a:sym typeface="Arial"/>
              </a:rPr>
              <a:t>starting or running new businesses </a:t>
            </a:r>
            <a:r>
              <a:rPr lang="en-US" sz="2600" b="1" i="0" u="none" strike="noStrike" cap="none">
                <a:solidFill>
                  <a:schemeClr val="accent3"/>
                </a:solidFill>
                <a:latin typeface="Arial" panose="020B0604020202020204" pitchFamily="34" charset="0"/>
                <a:ea typeface="Arial"/>
                <a:cs typeface="Arial" panose="020B0604020202020204" pitchFamily="34" charset="0"/>
                <a:sym typeface="Arial"/>
              </a:rPr>
              <a:t>+ 153 million </a:t>
            </a:r>
            <a:r>
              <a:rPr lang="en-US" sz="1800" b="0" i="0" u="none" strike="noStrike" cap="none">
                <a:solidFill>
                  <a:srgbClr val="7F7F7F"/>
                </a:solidFill>
                <a:latin typeface="Arial" panose="020B0604020202020204" pitchFamily="34" charset="0"/>
                <a:ea typeface="Arial"/>
                <a:cs typeface="Arial" panose="020B0604020202020204" pitchFamily="34" charset="0"/>
                <a:sym typeface="Arial"/>
              </a:rPr>
              <a:t>running established businesses.</a:t>
            </a:r>
            <a:r>
              <a:rPr lang="en-US" sz="1800" b="0" i="0" u="none" strike="noStrike" cap="none" baseline="30000">
                <a:solidFill>
                  <a:srgbClr val="7F7F7F"/>
                </a:solidFill>
                <a:latin typeface="Arial" panose="020B0604020202020204" pitchFamily="34" charset="0"/>
                <a:ea typeface="Arial"/>
                <a:cs typeface="Arial" panose="020B0604020202020204" pitchFamily="34" charset="0"/>
                <a:sym typeface="Arial"/>
              </a:rPr>
              <a:t>1</a:t>
            </a:r>
            <a:endParaRPr sz="1050" b="0" i="0" u="none" strike="noStrike" cap="none" baseline="30000">
              <a:solidFill>
                <a:srgbClr val="93938E"/>
              </a:solidFill>
              <a:latin typeface="Arial" panose="020B0604020202020204" pitchFamily="34" charset="0"/>
              <a:ea typeface="Arial"/>
              <a:cs typeface="Arial" panose="020B0604020202020204" pitchFamily="34" charset="0"/>
              <a:sym typeface="Arial"/>
            </a:endParaRPr>
          </a:p>
        </p:txBody>
      </p:sp>
      <p:sp>
        <p:nvSpPr>
          <p:cNvPr id="278" name="Google Shape;278;p5"/>
          <p:cNvSpPr txBox="1"/>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ea typeface="Arial"/>
                <a:cs typeface="Arial" panose="020B0604020202020204" pitchFamily="34" charset="0"/>
                <a:sym typeface="Arial"/>
              </a:rPr>
              <a:t>6</a:t>
            </a:fld>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79" name="Google Shape;279;p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80" name="Google Shape;280;p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281" name="Google Shape;281;p5"/>
          <p:cNvSpPr/>
          <p:nvPr/>
        </p:nvSpPr>
        <p:spPr>
          <a:xfrm>
            <a:off x="385867" y="6040520"/>
            <a:ext cx="10635915" cy="46798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Helvetica Neue"/>
              <a:buNone/>
            </a:pPr>
            <a:r>
              <a:rPr lang="en-US" sz="900" b="0" i="0" u="none" strike="noStrike" cap="none" baseline="30000">
                <a:solidFill>
                  <a:srgbClr val="000000"/>
                </a:solidFill>
                <a:latin typeface="Arial" panose="020B0604020202020204" pitchFamily="34" charset="0"/>
                <a:ea typeface="Helvetica Neue"/>
                <a:cs typeface="Arial" panose="020B0604020202020204" pitchFamily="34" charset="0"/>
                <a:sym typeface="Helvetica Neue"/>
              </a:rPr>
              <a:t>1</a:t>
            </a:r>
            <a:r>
              <a:rPr lang="en-US" sz="9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We-Fi Supporting Women Entrepreneurs in Developing Countries: What works? 2022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2"/>
              </a:buClr>
              <a:buSzPts val="900"/>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2 Crunchbase 2019</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82" name="Google Shape;282;p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6</a:t>
            </a:fld>
            <a:endParaRPr>
              <a:latin typeface="Arial" panose="020B0604020202020204" pitchFamily="34" charset="0"/>
              <a:cs typeface="Arial" panose="020B0604020202020204" pitchFamily="34" charset="0"/>
            </a:endParaRPr>
          </a:p>
        </p:txBody>
      </p:sp>
      <p:sp>
        <p:nvSpPr>
          <p:cNvPr id="2" name="Google Shape;473;p18">
            <a:extLst>
              <a:ext uri="{FF2B5EF4-FFF2-40B4-BE49-F238E27FC236}">
                <a16:creationId xmlns:a16="http://schemas.microsoft.com/office/drawing/2014/main" id="{2BF01A1C-0194-3FA8-7859-8760FF8E5ED4}"/>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12307034-1090-F940-E2E1-9283D9413D62}"/>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A2B85FC7-76E2-88A1-B62B-B1DE04B41298}"/>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757444A4-CC79-D592-6651-417D839A76E8}"/>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7" name="Footer Placeholder 2">
            <a:extLst>
              <a:ext uri="{FF2B5EF4-FFF2-40B4-BE49-F238E27FC236}">
                <a16:creationId xmlns:a16="http://schemas.microsoft.com/office/drawing/2014/main" id="{43530DCD-7C37-3DC3-F13C-5A017ECC09C2}"/>
              </a:ext>
            </a:extLst>
          </p:cNvPr>
          <p:cNvSpPr>
            <a:spLocks noGrp="1"/>
          </p:cNvSpPr>
          <p:nvPr>
            <p:ph type="ftr" idx="11"/>
          </p:nvPr>
        </p:nvSpPr>
        <p:spPr>
          <a:xfrm>
            <a:off x="731474" y="6356351"/>
            <a:ext cx="5219751" cy="365125"/>
          </a:xfrm>
        </p:spPr>
        <p:txBody>
          <a:bodyPr/>
          <a:lstStyle/>
          <a:p>
            <a:r>
              <a:rPr lang="en-GB">
                <a:latin typeface="Arial"/>
                <a:cs typeface="Arial"/>
              </a:rPr>
              <a:t>Workshop in a Box I  Prepared for WE-FI by the Financial Alliance for Women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81"/>
        <p:cNvGrpSpPr/>
        <p:nvPr/>
      </p:nvGrpSpPr>
      <p:grpSpPr>
        <a:xfrm>
          <a:off x="0" y="0"/>
          <a:ext cx="0" cy="0"/>
          <a:chOff x="0" y="0"/>
          <a:chExt cx="0" cy="0"/>
        </a:xfrm>
      </p:grpSpPr>
      <p:sp>
        <p:nvSpPr>
          <p:cNvPr id="2382" name="Google Shape;2382;p42"/>
          <p:cNvSpPr txBox="1">
            <a:spLocks noGrp="1"/>
          </p:cNvSpPr>
          <p:nvPr>
            <p:ph type="body" idx="1"/>
          </p:nvPr>
        </p:nvSpPr>
        <p:spPr>
          <a:xfrm>
            <a:off x="4557010" y="2383436"/>
            <a:ext cx="7360170" cy="28931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4741"/>
              <a:buNone/>
            </a:pPr>
            <a:r>
              <a:rPr lang="en-US" sz="3600" b="1">
                <a:solidFill>
                  <a:schemeClr val="tx2"/>
                </a:solidFill>
                <a:latin typeface="Arial"/>
                <a:ea typeface="Arial"/>
                <a:cs typeface="Arial"/>
                <a:sym typeface="Arial"/>
              </a:rPr>
              <a:t>YET IT REMAINS LARGELY 		UNTAPPED BY FINANCIAL SERVICES PROVIDERS…</a:t>
            </a:r>
            <a:endParaRPr>
              <a:solidFill>
                <a:schemeClr val="tx2"/>
              </a:solidFill>
            </a:endParaRPr>
          </a:p>
        </p:txBody>
      </p:sp>
      <p:sp>
        <p:nvSpPr>
          <p:cNvPr id="2388" name="Google Shape;2388;p42"/>
          <p:cNvSpPr txBox="1">
            <a:spLocks noGrp="1"/>
          </p:cNvSpPr>
          <p:nvPr>
            <p:ph type="sldNum" idx="4294967295"/>
          </p:nvPr>
        </p:nvSpPr>
        <p:spPr>
          <a:xfrm>
            <a:off x="145140" y="6356350"/>
            <a:ext cx="198438"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67"/>
              <a:buFont typeface="Arial"/>
              <a:buNone/>
              <a:defRPr sz="1067" b="0" i="0" u="none" strike="noStrike" cap="none">
                <a:solidFill>
                  <a:schemeClr val="dk1"/>
                </a:solidFill>
                <a:latin typeface="Calibri"/>
                <a:ea typeface="Calibri"/>
                <a:cs typeface="Calibri"/>
                <a:sym typeface="Calibri"/>
              </a:defRPr>
            </a:lvl9pPr>
          </a:lstStyle>
          <a:p>
            <a:pPr marL="0" lvl="0" indent="0" algn="l" rtl="0">
              <a:lnSpc>
                <a:spcPct val="100000"/>
              </a:lnSpc>
              <a:spcBef>
                <a:spcPts val="0"/>
              </a:spcBef>
              <a:spcAft>
                <a:spcPts val="0"/>
              </a:spcAft>
              <a:buSzPts val="1000"/>
              <a:buNone/>
            </a:pPr>
            <a:fld id="{00000000-1234-1234-1234-123412341234}" type="slidenum">
              <a:rPr lang="en-US" smtClean="0"/>
              <a:pPr marL="0" lvl="0" indent="0" algn="l" rtl="0">
                <a:lnSpc>
                  <a:spcPct val="100000"/>
                </a:lnSpc>
                <a:spcBef>
                  <a:spcPts val="0"/>
                </a:spcBef>
                <a:spcAft>
                  <a:spcPts val="0"/>
                </a:spcAft>
                <a:buSzPts val="1000"/>
                <a:buNone/>
              </a:pPr>
              <a:t>7</a:t>
            </a:fld>
            <a:endParaRPr/>
          </a:p>
        </p:txBody>
      </p:sp>
      <p:sp>
        <p:nvSpPr>
          <p:cNvPr id="2386" name="Google Shape;2386;p42"/>
          <p:cNvSpPr/>
          <p:nvPr/>
        </p:nvSpPr>
        <p:spPr>
          <a:xfrm>
            <a:off x="10266489" y="571500"/>
            <a:ext cx="1650691" cy="1511559"/>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 name="Footer Placeholder 2">
            <a:extLst>
              <a:ext uri="{FF2B5EF4-FFF2-40B4-BE49-F238E27FC236}">
                <a16:creationId xmlns:a16="http://schemas.microsoft.com/office/drawing/2014/main" id="{792BFEAE-662E-13DD-1E08-E2D4A6C44A0F}"/>
              </a:ext>
            </a:extLst>
          </p:cNvPr>
          <p:cNvSpPr txBox="1">
            <a:spLocks/>
          </p:cNvSpPr>
          <p:nvPr/>
        </p:nvSpPr>
        <p:spPr>
          <a:xfrm>
            <a:off x="541691" y="6408110"/>
            <a:ext cx="5219751"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a:cs typeface="Arial"/>
              </a:rPr>
              <a:t>Workshop in a Box I  Prepared for We-fi by the Financial Alliance for Women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sp>
        <p:nvSpPr>
          <p:cNvPr id="2394" name="Google Shape;2394;p44"/>
          <p:cNvSpPr/>
          <p:nvPr/>
        </p:nvSpPr>
        <p:spPr>
          <a:xfrm>
            <a:off x="-1" y="3229439"/>
            <a:ext cx="12192001" cy="1222245"/>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2418" name="Google Shape;2418;p44"/>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8</a:t>
            </a:fld>
            <a:endParaRPr>
              <a:latin typeface="Arial" panose="020B0604020202020204" pitchFamily="34" charset="0"/>
              <a:cs typeface="Arial" panose="020B0604020202020204" pitchFamily="34" charset="0"/>
            </a:endParaRPr>
          </a:p>
        </p:txBody>
      </p:sp>
      <p:sp>
        <p:nvSpPr>
          <p:cNvPr id="2396" name="Google Shape;2396;p44"/>
          <p:cNvSpPr/>
          <p:nvPr/>
        </p:nvSpPr>
        <p:spPr>
          <a:xfrm>
            <a:off x="317364" y="3365768"/>
            <a:ext cx="11679517" cy="9131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A493A"/>
              </a:buClr>
              <a:buSzPts val="2667"/>
              <a:buFont typeface="Arial"/>
              <a:buNone/>
            </a:pPr>
            <a:r>
              <a:rPr lang="en-US" sz="2667" b="0" i="0" u="none" strike="noStrike" cap="none">
                <a:solidFill>
                  <a:schemeClr val="tx2"/>
                </a:solidFill>
                <a:latin typeface="Arial" panose="020B0604020202020204" pitchFamily="34" charset="0"/>
                <a:ea typeface="Arial"/>
                <a:cs typeface="Arial" panose="020B0604020202020204" pitchFamily="34" charset="0"/>
                <a:sym typeface="Arial"/>
              </a:rPr>
              <a:t>Across products and channels,</a:t>
            </a:r>
            <a:br>
              <a:rPr lang="en-US" sz="2667"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2667" b="0" i="0" u="none" strike="noStrike" cap="none">
                <a:solidFill>
                  <a:schemeClr val="tx2"/>
                </a:solidFill>
                <a:latin typeface="Arial" panose="020B0604020202020204" pitchFamily="34" charset="0"/>
                <a:ea typeface="Arial"/>
                <a:cs typeface="Arial" panose="020B0604020202020204" pitchFamily="34" charset="0"/>
                <a:sym typeface="Arial"/>
              </a:rPr>
              <a:t>women are consistently being </a:t>
            </a:r>
            <a:r>
              <a:rPr lang="en-US" sz="2667" b="1" i="0" u="none" strike="noStrike" cap="none">
                <a:solidFill>
                  <a:schemeClr val="tx2"/>
                </a:solidFill>
                <a:latin typeface="Arial" panose="020B0604020202020204" pitchFamily="34" charset="0"/>
                <a:ea typeface="Arial"/>
                <a:cs typeface="Arial" panose="020B0604020202020204" pitchFamily="34" charset="0"/>
                <a:sym typeface="Arial"/>
              </a:rPr>
              <a:t>unserved</a:t>
            </a:r>
            <a:r>
              <a:rPr lang="en-US" sz="2667" b="0" i="0" u="none" strike="noStrike" cap="none">
                <a:solidFill>
                  <a:schemeClr val="tx2"/>
                </a:solidFill>
                <a:latin typeface="Arial" panose="020B0604020202020204" pitchFamily="34" charset="0"/>
                <a:ea typeface="Arial"/>
                <a:cs typeface="Arial" panose="020B0604020202020204" pitchFamily="34" charset="0"/>
                <a:sym typeface="Arial"/>
              </a:rPr>
              <a:t> and </a:t>
            </a:r>
            <a:r>
              <a:rPr lang="en-US" sz="2667" b="1" i="0" u="none" strike="noStrike" cap="none">
                <a:solidFill>
                  <a:schemeClr val="tx2"/>
                </a:solidFill>
                <a:latin typeface="Arial" panose="020B0604020202020204" pitchFamily="34" charset="0"/>
                <a:ea typeface="Arial"/>
                <a:cs typeface="Arial" panose="020B0604020202020204" pitchFamily="34" charset="0"/>
                <a:sym typeface="Arial"/>
              </a:rPr>
              <a:t>underserved</a:t>
            </a:r>
            <a:endParaRPr>
              <a:solidFill>
                <a:schemeClr val="tx2"/>
              </a:solidFill>
              <a:latin typeface="Arial" panose="020B0604020202020204" pitchFamily="34" charset="0"/>
              <a:cs typeface="Arial" panose="020B0604020202020204" pitchFamily="34" charset="0"/>
            </a:endParaRPr>
          </a:p>
        </p:txBody>
      </p:sp>
      <p:sp>
        <p:nvSpPr>
          <p:cNvPr id="2402" name="Google Shape;2402;p44"/>
          <p:cNvSpPr txBox="1"/>
          <p:nvPr/>
        </p:nvSpPr>
        <p:spPr>
          <a:xfrm>
            <a:off x="2070295" y="4785981"/>
            <a:ext cx="1786855"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1" i="0" u="none" strike="noStrike" cap="none">
                <a:solidFill>
                  <a:schemeClr val="tx2"/>
                </a:solidFill>
                <a:latin typeface="Arial" panose="020B0604020202020204" pitchFamily="34" charset="0"/>
                <a:ea typeface="Arial"/>
                <a:cs typeface="Arial" panose="020B0604020202020204" pitchFamily="34" charset="0"/>
                <a:sym typeface="Arial"/>
              </a:rPr>
              <a:t>Mass Market</a:t>
            </a:r>
            <a:endParaRPr>
              <a:solidFill>
                <a:schemeClr val="tx2"/>
              </a:solidFill>
              <a:latin typeface="Arial" panose="020B0604020202020204" pitchFamily="34" charset="0"/>
              <a:cs typeface="Arial" panose="020B0604020202020204" pitchFamily="34" charset="0"/>
            </a:endParaRPr>
          </a:p>
        </p:txBody>
      </p:sp>
      <p:sp>
        <p:nvSpPr>
          <p:cNvPr id="2403" name="Google Shape;2403;p44"/>
          <p:cNvSpPr txBox="1"/>
          <p:nvPr/>
        </p:nvSpPr>
        <p:spPr>
          <a:xfrm>
            <a:off x="2070296" y="5200644"/>
            <a:ext cx="2396453" cy="8425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Women are 10% less likely to have an account at a financial institution. (Findex) </a:t>
            </a:r>
            <a:endParaRPr>
              <a:solidFill>
                <a:schemeClr val="tx2"/>
              </a:solidFill>
              <a:latin typeface="Arial" panose="020B0604020202020204" pitchFamily="34" charset="0"/>
              <a:cs typeface="Arial" panose="020B0604020202020204" pitchFamily="34" charset="0"/>
            </a:endParaRPr>
          </a:p>
        </p:txBody>
      </p:sp>
      <p:sp>
        <p:nvSpPr>
          <p:cNvPr id="2404" name="Google Shape;2404;p44"/>
          <p:cNvSpPr txBox="1"/>
          <p:nvPr/>
        </p:nvSpPr>
        <p:spPr>
          <a:xfrm>
            <a:off x="5914822" y="4660997"/>
            <a:ext cx="1786855"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1" i="0" u="none" strike="noStrike" cap="none">
                <a:solidFill>
                  <a:schemeClr val="tx2"/>
                </a:solidFill>
                <a:latin typeface="Arial" panose="020B0604020202020204" pitchFamily="34" charset="0"/>
                <a:ea typeface="Arial"/>
                <a:cs typeface="Arial" panose="020B0604020202020204" pitchFamily="34" charset="0"/>
                <a:sym typeface="Arial"/>
              </a:rPr>
              <a:t>Unbanked</a:t>
            </a:r>
            <a:endParaRPr>
              <a:solidFill>
                <a:schemeClr val="tx2"/>
              </a:solidFill>
              <a:latin typeface="Arial" panose="020B0604020202020204" pitchFamily="34" charset="0"/>
              <a:cs typeface="Arial" panose="020B0604020202020204" pitchFamily="34" charset="0"/>
            </a:endParaRPr>
          </a:p>
        </p:txBody>
      </p:sp>
      <p:sp>
        <p:nvSpPr>
          <p:cNvPr id="2405" name="Google Shape;2405;p44"/>
          <p:cNvSpPr txBox="1"/>
          <p:nvPr/>
        </p:nvSpPr>
        <p:spPr>
          <a:xfrm>
            <a:off x="5914823" y="5075659"/>
            <a:ext cx="3042858" cy="10609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742 million women </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do not have access </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to a bank account worldwide. </a:t>
            </a:r>
            <a:b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b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(Findex 2021)</a:t>
            </a:r>
            <a:endParaRPr sz="1600"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sp>
        <p:nvSpPr>
          <p:cNvPr id="2406" name="Google Shape;2406;p44"/>
          <p:cNvSpPr txBox="1"/>
          <p:nvPr/>
        </p:nvSpPr>
        <p:spPr>
          <a:xfrm>
            <a:off x="2209709" y="1991558"/>
            <a:ext cx="2004653" cy="98197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Women are 23% less likely to have borrowed from a financial institution. </a:t>
            </a:r>
            <a:r>
              <a:rPr lang="en-US" sz="1333" b="0" i="0" u="none" strike="noStrike" cap="none">
                <a:solidFill>
                  <a:schemeClr val="tx2"/>
                </a:solidFill>
                <a:latin typeface="Arial" panose="020B0604020202020204" pitchFamily="34" charset="0"/>
                <a:ea typeface="Arial"/>
                <a:cs typeface="Arial" panose="020B0604020202020204" pitchFamily="34" charset="0"/>
                <a:sym typeface="Arial"/>
              </a:rPr>
              <a:t>(Findex)</a:t>
            </a:r>
            <a:endParaRPr>
              <a:solidFill>
                <a:schemeClr val="tx2"/>
              </a:solidFill>
              <a:latin typeface="Arial" panose="020B0604020202020204" pitchFamily="34" charset="0"/>
              <a:cs typeface="Arial" panose="020B0604020202020204" pitchFamily="34" charset="0"/>
            </a:endParaRPr>
          </a:p>
        </p:txBody>
      </p:sp>
      <p:sp>
        <p:nvSpPr>
          <p:cNvPr id="2407" name="Google Shape;2407;p44"/>
          <p:cNvSpPr txBox="1"/>
          <p:nvPr/>
        </p:nvSpPr>
        <p:spPr>
          <a:xfrm>
            <a:off x="2189442" y="1672399"/>
            <a:ext cx="1418497"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1" i="0" u="none" strike="noStrike" cap="none">
                <a:solidFill>
                  <a:schemeClr val="tx2"/>
                </a:solidFill>
                <a:latin typeface="Arial" panose="020B0604020202020204" pitchFamily="34" charset="0"/>
                <a:ea typeface="Arial"/>
                <a:cs typeface="Arial" panose="020B0604020202020204" pitchFamily="34" charset="0"/>
                <a:sym typeface="Arial"/>
              </a:rPr>
              <a:t>Credit</a:t>
            </a:r>
            <a:endParaRPr>
              <a:solidFill>
                <a:schemeClr val="tx2"/>
              </a:solidFill>
              <a:latin typeface="Arial" panose="020B0604020202020204" pitchFamily="34" charset="0"/>
              <a:cs typeface="Arial" panose="020B0604020202020204" pitchFamily="34" charset="0"/>
            </a:endParaRPr>
          </a:p>
        </p:txBody>
      </p:sp>
      <p:sp>
        <p:nvSpPr>
          <p:cNvPr id="2408" name="Google Shape;2408;p44"/>
          <p:cNvSpPr txBox="1"/>
          <p:nvPr/>
        </p:nvSpPr>
        <p:spPr>
          <a:xfrm>
            <a:off x="5494159" y="1672399"/>
            <a:ext cx="1418497"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1" i="0" u="none" strike="noStrike" cap="none">
                <a:solidFill>
                  <a:schemeClr val="tx2"/>
                </a:solidFill>
                <a:latin typeface="Arial" panose="020B0604020202020204" pitchFamily="34" charset="0"/>
                <a:ea typeface="Arial"/>
                <a:cs typeface="Arial" panose="020B0604020202020204" pitchFamily="34" charset="0"/>
                <a:sym typeface="Arial"/>
              </a:rPr>
              <a:t>Savings</a:t>
            </a:r>
            <a:endParaRPr>
              <a:solidFill>
                <a:schemeClr val="tx2"/>
              </a:solidFill>
              <a:latin typeface="Arial" panose="020B0604020202020204" pitchFamily="34" charset="0"/>
              <a:cs typeface="Arial" panose="020B0604020202020204" pitchFamily="34" charset="0"/>
            </a:endParaRPr>
          </a:p>
        </p:txBody>
      </p:sp>
      <p:sp>
        <p:nvSpPr>
          <p:cNvPr id="2409" name="Google Shape;2409;p44"/>
          <p:cNvSpPr txBox="1"/>
          <p:nvPr/>
        </p:nvSpPr>
        <p:spPr>
          <a:xfrm>
            <a:off x="5494159" y="2015250"/>
            <a:ext cx="2287628" cy="779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Women are 18% less likely to have saved at a financial institution. </a:t>
            </a:r>
            <a:r>
              <a:rPr lang="en-US" sz="1333" b="0" i="0" u="none" strike="noStrike" cap="none">
                <a:solidFill>
                  <a:schemeClr val="tx2"/>
                </a:solidFill>
                <a:latin typeface="Arial" panose="020B0604020202020204" pitchFamily="34" charset="0"/>
                <a:ea typeface="Arial"/>
                <a:cs typeface="Arial" panose="020B0604020202020204" pitchFamily="34" charset="0"/>
                <a:sym typeface="Arial"/>
              </a:rPr>
              <a:t>(Findex) </a:t>
            </a:r>
            <a:endParaRPr>
              <a:solidFill>
                <a:schemeClr val="tx2"/>
              </a:solidFill>
              <a:latin typeface="Arial" panose="020B0604020202020204" pitchFamily="34" charset="0"/>
              <a:cs typeface="Arial" panose="020B0604020202020204" pitchFamily="34" charset="0"/>
            </a:endParaRPr>
          </a:p>
        </p:txBody>
      </p:sp>
      <p:sp>
        <p:nvSpPr>
          <p:cNvPr id="2410" name="Google Shape;2410;p44"/>
          <p:cNvSpPr txBox="1"/>
          <p:nvPr/>
        </p:nvSpPr>
        <p:spPr>
          <a:xfrm>
            <a:off x="9545323" y="1668635"/>
            <a:ext cx="1074553"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1" i="0" u="none" strike="noStrike" cap="none">
                <a:solidFill>
                  <a:schemeClr val="tx2"/>
                </a:solidFill>
                <a:latin typeface="Arial" panose="020B0604020202020204" pitchFamily="34" charset="0"/>
                <a:ea typeface="Arial"/>
                <a:cs typeface="Arial" panose="020B0604020202020204" pitchFamily="34" charset="0"/>
                <a:sym typeface="Arial"/>
              </a:rPr>
              <a:t>Digital</a:t>
            </a:r>
            <a:endParaRPr>
              <a:solidFill>
                <a:schemeClr val="tx2"/>
              </a:solidFill>
              <a:latin typeface="Arial" panose="020B0604020202020204" pitchFamily="34" charset="0"/>
              <a:cs typeface="Arial" panose="020B0604020202020204" pitchFamily="34" charset="0"/>
            </a:endParaRPr>
          </a:p>
        </p:txBody>
      </p:sp>
      <p:sp>
        <p:nvSpPr>
          <p:cNvPr id="2411" name="Google Shape;2411;p44"/>
          <p:cNvSpPr txBox="1"/>
          <p:nvPr/>
        </p:nvSpPr>
        <p:spPr>
          <a:xfrm>
            <a:off x="9528610" y="1961915"/>
            <a:ext cx="2468271" cy="98197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tx2"/>
                </a:solidFill>
                <a:latin typeface="Arial" panose="020B0604020202020204" pitchFamily="34" charset="0"/>
                <a:ea typeface="Arial"/>
                <a:cs typeface="Arial" panose="020B0604020202020204" pitchFamily="34" charset="0"/>
                <a:sym typeface="Arial"/>
              </a:rPr>
              <a:t>327 million fewer women than men have a smartphone and can access the mobile internet worldwide. </a:t>
            </a:r>
            <a:r>
              <a:rPr lang="en-US" sz="1333" b="0" i="0" u="none" strike="noStrike" cap="none">
                <a:solidFill>
                  <a:schemeClr val="tx2"/>
                </a:solidFill>
                <a:latin typeface="Arial" panose="020B0604020202020204" pitchFamily="34" charset="0"/>
                <a:ea typeface="Arial"/>
                <a:cs typeface="Arial" panose="020B0604020202020204" pitchFamily="34" charset="0"/>
                <a:sym typeface="Arial"/>
              </a:rPr>
              <a:t>(WBG)</a:t>
            </a:r>
            <a:endParaRPr sz="1333" b="0" i="0" u="none" strike="noStrike" cap="none">
              <a:solidFill>
                <a:schemeClr val="tx2"/>
              </a:solidFill>
              <a:latin typeface="Arial" panose="020B0604020202020204" pitchFamily="34" charset="0"/>
              <a:ea typeface="Arial"/>
              <a:cs typeface="Arial" panose="020B0604020202020204" pitchFamily="34" charset="0"/>
              <a:sym typeface="Arial"/>
            </a:endParaRPr>
          </a:p>
        </p:txBody>
      </p:sp>
      <p:pic>
        <p:nvPicPr>
          <p:cNvPr id="2412" name="Google Shape;2412;p44"/>
          <p:cNvPicPr preferRelativeResize="0"/>
          <p:nvPr/>
        </p:nvPicPr>
        <p:blipFill rotWithShape="1">
          <a:blip r:embed="rId3">
            <a:alphaModFix/>
            <a:grayscl/>
          </a:blip>
          <a:srcRect/>
          <a:stretch/>
        </p:blipFill>
        <p:spPr>
          <a:xfrm>
            <a:off x="994404" y="1690802"/>
            <a:ext cx="977154" cy="701252"/>
          </a:xfrm>
          <a:prstGeom prst="rect">
            <a:avLst/>
          </a:prstGeom>
          <a:noFill/>
          <a:ln>
            <a:noFill/>
          </a:ln>
        </p:spPr>
      </p:pic>
      <p:pic>
        <p:nvPicPr>
          <p:cNvPr id="2413" name="Google Shape;2413;p44"/>
          <p:cNvPicPr preferRelativeResize="0"/>
          <p:nvPr/>
        </p:nvPicPr>
        <p:blipFill rotWithShape="1">
          <a:blip r:embed="rId4">
            <a:alphaModFix/>
            <a:grayscl/>
          </a:blip>
          <a:srcRect/>
          <a:stretch/>
        </p:blipFill>
        <p:spPr>
          <a:xfrm>
            <a:off x="4572664" y="1668635"/>
            <a:ext cx="660400" cy="1041400"/>
          </a:xfrm>
          <a:prstGeom prst="rect">
            <a:avLst/>
          </a:prstGeom>
          <a:noFill/>
          <a:ln>
            <a:noFill/>
          </a:ln>
        </p:spPr>
      </p:pic>
      <p:pic>
        <p:nvPicPr>
          <p:cNvPr id="2414" name="Google Shape;2414;p44"/>
          <p:cNvPicPr preferRelativeResize="0"/>
          <p:nvPr/>
        </p:nvPicPr>
        <p:blipFill rotWithShape="1">
          <a:blip r:embed="rId5">
            <a:alphaModFix/>
            <a:grayscl/>
          </a:blip>
          <a:srcRect/>
          <a:stretch/>
        </p:blipFill>
        <p:spPr>
          <a:xfrm>
            <a:off x="8224064" y="1583500"/>
            <a:ext cx="1074553" cy="1074553"/>
          </a:xfrm>
          <a:prstGeom prst="rect">
            <a:avLst/>
          </a:prstGeom>
          <a:noFill/>
          <a:ln>
            <a:noFill/>
          </a:ln>
        </p:spPr>
      </p:pic>
      <p:pic>
        <p:nvPicPr>
          <p:cNvPr id="2416" name="Google Shape;2416;p44"/>
          <p:cNvPicPr preferRelativeResize="0"/>
          <p:nvPr/>
        </p:nvPicPr>
        <p:blipFill rotWithShape="1">
          <a:blip r:embed="rId6">
            <a:alphaModFix/>
            <a:grayscl/>
          </a:blip>
          <a:srcRect/>
          <a:stretch/>
        </p:blipFill>
        <p:spPr>
          <a:xfrm>
            <a:off x="1030779" y="4710196"/>
            <a:ext cx="964772" cy="1036237"/>
          </a:xfrm>
          <a:prstGeom prst="rect">
            <a:avLst/>
          </a:prstGeom>
          <a:noFill/>
          <a:ln>
            <a:noFill/>
          </a:ln>
        </p:spPr>
      </p:pic>
      <p:pic>
        <p:nvPicPr>
          <p:cNvPr id="2417" name="Google Shape;2417;p44"/>
          <p:cNvPicPr preferRelativeResize="0"/>
          <p:nvPr/>
        </p:nvPicPr>
        <p:blipFill rotWithShape="1">
          <a:blip r:embed="rId7">
            <a:alphaModFix/>
            <a:grayscl/>
          </a:blip>
          <a:srcRect/>
          <a:stretch/>
        </p:blipFill>
        <p:spPr>
          <a:xfrm>
            <a:off x="4777314" y="4622631"/>
            <a:ext cx="933656" cy="840290"/>
          </a:xfrm>
          <a:prstGeom prst="rect">
            <a:avLst/>
          </a:prstGeom>
          <a:noFill/>
          <a:ln>
            <a:noFill/>
          </a:ln>
        </p:spPr>
      </p:pic>
      <p:sp>
        <p:nvSpPr>
          <p:cNvPr id="2" name="Google Shape;473;p18">
            <a:extLst>
              <a:ext uri="{FF2B5EF4-FFF2-40B4-BE49-F238E27FC236}">
                <a16:creationId xmlns:a16="http://schemas.microsoft.com/office/drawing/2014/main" id="{E9BE3A7F-6BA5-FAEA-E935-68802520B581}"/>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EFF79011-872F-5BC9-BF53-F4A71286F43F}"/>
              </a:ext>
            </a:extLst>
          </p:cNvPr>
          <p:cNvSpPr txBox="1"/>
          <p:nvPr/>
        </p:nvSpPr>
        <p:spPr>
          <a:xfrm>
            <a:off x="375967" y="220844"/>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00DEF2DB-2D41-C5BD-CDBD-E12CA6A5735E}"/>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A22A5C16-7CAC-E6DB-519B-BEEDFB66BCDE}"/>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7" name="Google Shape;2404;p44">
            <a:extLst>
              <a:ext uri="{FF2B5EF4-FFF2-40B4-BE49-F238E27FC236}">
                <a16:creationId xmlns:a16="http://schemas.microsoft.com/office/drawing/2014/main" id="{0C9EB84A-92E0-2AD8-6AC0-E0652756ADA1}"/>
              </a:ext>
            </a:extLst>
          </p:cNvPr>
          <p:cNvSpPr txBox="1"/>
          <p:nvPr/>
        </p:nvSpPr>
        <p:spPr>
          <a:xfrm>
            <a:off x="9120386" y="4658414"/>
            <a:ext cx="1786855" cy="3702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67" b="1">
                <a:latin typeface="Arial" panose="020B0604020202020204" pitchFamily="34" charset="0"/>
                <a:cs typeface="Arial" panose="020B0604020202020204" pitchFamily="34" charset="0"/>
                <a:sym typeface="Arial"/>
              </a:rPr>
              <a:t>Businesses</a:t>
            </a:r>
            <a:endParaRPr>
              <a:latin typeface="Arial" panose="020B0604020202020204" pitchFamily="34" charset="0"/>
              <a:cs typeface="Arial" panose="020B0604020202020204" pitchFamily="34" charset="0"/>
            </a:endParaRPr>
          </a:p>
        </p:txBody>
      </p:sp>
      <p:sp>
        <p:nvSpPr>
          <p:cNvPr id="8" name="Google Shape;2405;p44">
            <a:extLst>
              <a:ext uri="{FF2B5EF4-FFF2-40B4-BE49-F238E27FC236}">
                <a16:creationId xmlns:a16="http://schemas.microsoft.com/office/drawing/2014/main" id="{B19C6DA8-A039-F248-B6AD-85FCCF5C9774}"/>
              </a:ext>
            </a:extLst>
          </p:cNvPr>
          <p:cNvSpPr txBox="1"/>
          <p:nvPr/>
        </p:nvSpPr>
        <p:spPr>
          <a:xfrm>
            <a:off x="9120387" y="5073076"/>
            <a:ext cx="3042858" cy="10609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latin typeface="Arial" panose="020B0604020202020204" pitchFamily="34" charset="0"/>
                <a:ea typeface="Arial"/>
                <a:cs typeface="Arial" panose="020B0604020202020204" pitchFamily="34" charset="0"/>
                <a:sym typeface="Arial"/>
              </a:rPr>
              <a:t>$1.7 trillion credit gap to WMSMEs</a:t>
            </a:r>
            <a:br>
              <a:rPr lang="en-US" sz="1600" b="0" i="0" u="none" strike="noStrike" cap="none">
                <a:latin typeface="Arial" panose="020B0604020202020204" pitchFamily="34" charset="0"/>
                <a:ea typeface="Arial"/>
                <a:cs typeface="Arial" panose="020B0604020202020204" pitchFamily="34" charset="0"/>
                <a:sym typeface="Arial"/>
              </a:rPr>
            </a:br>
            <a:r>
              <a:rPr lang="en-US" sz="1600" b="0" i="0" u="none" strike="noStrike" cap="none">
                <a:latin typeface="Arial" panose="020B0604020202020204" pitchFamily="34" charset="0"/>
                <a:ea typeface="Arial"/>
                <a:cs typeface="Arial" panose="020B0604020202020204" pitchFamily="34" charset="0"/>
                <a:sym typeface="Arial"/>
              </a:rPr>
              <a:t>(WEF 2023)</a:t>
            </a:r>
            <a:endParaRPr sz="1600" b="0" i="0" u="none" strike="noStrike" cap="none">
              <a:latin typeface="Arial" panose="020B0604020202020204" pitchFamily="34" charset="0"/>
              <a:ea typeface="Arial"/>
              <a:cs typeface="Arial" panose="020B0604020202020204" pitchFamily="34" charset="0"/>
              <a:sym typeface="Arial"/>
            </a:endParaRPr>
          </a:p>
        </p:txBody>
      </p:sp>
      <p:pic>
        <p:nvPicPr>
          <p:cNvPr id="9" name="Google Shape;2417;p44">
            <a:extLst>
              <a:ext uri="{FF2B5EF4-FFF2-40B4-BE49-F238E27FC236}">
                <a16:creationId xmlns:a16="http://schemas.microsoft.com/office/drawing/2014/main" id="{20CE411F-7300-1966-9DDA-55A7E0B383EB}"/>
              </a:ext>
            </a:extLst>
          </p:cNvPr>
          <p:cNvPicPr preferRelativeResize="0"/>
          <p:nvPr/>
        </p:nvPicPr>
        <p:blipFill rotWithShape="1">
          <a:blip r:embed="rId7">
            <a:alphaModFix/>
            <a:grayscl/>
          </a:blip>
          <a:srcRect/>
          <a:stretch/>
        </p:blipFill>
        <p:spPr>
          <a:xfrm>
            <a:off x="7982878" y="4620048"/>
            <a:ext cx="933656" cy="840290"/>
          </a:xfrm>
          <a:prstGeom prst="rect">
            <a:avLst/>
          </a:prstGeom>
          <a:noFill/>
          <a:ln>
            <a:noFill/>
          </a:ln>
        </p:spPr>
      </p:pic>
      <p:sp>
        <p:nvSpPr>
          <p:cNvPr id="10" name="Footer Placeholder 2">
            <a:extLst>
              <a:ext uri="{FF2B5EF4-FFF2-40B4-BE49-F238E27FC236}">
                <a16:creationId xmlns:a16="http://schemas.microsoft.com/office/drawing/2014/main" id="{31B18B84-FA37-DF29-6D43-063BB7F2F08D}"/>
              </a:ext>
            </a:extLst>
          </p:cNvPr>
          <p:cNvSpPr>
            <a:spLocks noGrp="1"/>
          </p:cNvSpPr>
          <p:nvPr>
            <p:ph type="ftr" idx="11"/>
          </p:nvPr>
        </p:nvSpPr>
        <p:spPr>
          <a:xfrm>
            <a:off x="731474" y="6356351"/>
            <a:ext cx="5219751" cy="365125"/>
          </a:xfrm>
        </p:spPr>
        <p:txBody>
          <a:bodyPr/>
          <a:lstStyle/>
          <a:p>
            <a:r>
              <a:rPr lang="en-GB" sz="1050">
                <a:latin typeface="Arial"/>
                <a:cs typeface="Arial"/>
              </a:rPr>
              <a:t>Workshop in a Box I  Prepared for WE-FI by the Financial Alliance for Women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3"/>
        <p:cNvGrpSpPr/>
        <p:nvPr/>
      </p:nvGrpSpPr>
      <p:grpSpPr>
        <a:xfrm>
          <a:off x="0" y="0"/>
          <a:ext cx="0" cy="0"/>
          <a:chOff x="0" y="0"/>
          <a:chExt cx="0" cy="0"/>
        </a:xfrm>
      </p:grpSpPr>
      <p:sp>
        <p:nvSpPr>
          <p:cNvPr id="2430" name="Google Shape;2430;p45"/>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fld id="{00000000-1234-1234-1234-123412341234}" type="slidenum">
              <a:rPr lang="en-US">
                <a:solidFill>
                  <a:schemeClr val="bg1">
                    <a:lumMod val="50000"/>
                  </a:schemeClr>
                </a:solidFill>
                <a:latin typeface="Arial" panose="020B0604020202020204" pitchFamily="34" charset="0"/>
                <a:cs typeface="Arial" panose="020B0604020202020204" pitchFamily="34" charset="0"/>
              </a:rPr>
              <a:t>9</a:t>
            </a:fld>
            <a:endParaRPr>
              <a:solidFill>
                <a:schemeClr val="bg1">
                  <a:lumMod val="50000"/>
                </a:schemeClr>
              </a:solidFill>
              <a:latin typeface="Arial" panose="020B0604020202020204" pitchFamily="34" charset="0"/>
              <a:cs typeface="Arial" panose="020B0604020202020204" pitchFamily="34" charset="0"/>
            </a:endParaRPr>
          </a:p>
        </p:txBody>
      </p:sp>
      <p:sp>
        <p:nvSpPr>
          <p:cNvPr id="2428" name="Google Shape;2428;p45"/>
          <p:cNvSpPr txBox="1"/>
          <p:nvPr/>
        </p:nvSpPr>
        <p:spPr>
          <a:xfrm>
            <a:off x="1783829" y="2443398"/>
            <a:ext cx="8769245" cy="278817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34736"/>
              </a:buClr>
              <a:buSzPts val="4000"/>
              <a:buFont typeface="Arial"/>
              <a:buNone/>
            </a:pPr>
            <a:r>
              <a:rPr lang="en-US" sz="2800" b="0" i="0" u="none" strike="noStrike" cap="none">
                <a:solidFill>
                  <a:schemeClr val="tx2"/>
                </a:solidFill>
                <a:latin typeface="Arial" panose="020B0604020202020204" pitchFamily="34" charset="0"/>
                <a:ea typeface="Arial"/>
                <a:cs typeface="Arial" panose="020B0604020202020204" pitchFamily="34" charset="0"/>
                <a:sym typeface="Arial"/>
              </a:rPr>
              <a:t>…at the current rate of progress, it will take </a:t>
            </a:r>
            <a:r>
              <a:rPr lang="en-US" sz="3600" b="1" i="0" u="none" strike="noStrike" cap="none">
                <a:solidFill>
                  <a:schemeClr val="tx2"/>
                </a:solidFill>
                <a:latin typeface="Arial" panose="020B0604020202020204" pitchFamily="34" charset="0"/>
                <a:ea typeface="Arial"/>
                <a:cs typeface="Arial" panose="020B0604020202020204" pitchFamily="34" charset="0"/>
                <a:sym typeface="Arial"/>
              </a:rPr>
              <a:t>132 years </a:t>
            </a:r>
            <a:r>
              <a:rPr lang="en-US" sz="2800" b="0" i="0" u="none" strike="noStrike" cap="none">
                <a:solidFill>
                  <a:schemeClr val="tx2"/>
                </a:solidFill>
                <a:latin typeface="Arial" panose="020B0604020202020204" pitchFamily="34" charset="0"/>
                <a:ea typeface="Arial"/>
                <a:cs typeface="Arial" panose="020B0604020202020204" pitchFamily="34" charset="0"/>
                <a:sym typeface="Arial"/>
              </a:rPr>
              <a:t>to reach full parity</a:t>
            </a:r>
            <a:endParaRPr>
              <a:solidFill>
                <a:schemeClr val="tx2"/>
              </a:solidFill>
              <a:latin typeface="Arial" panose="020B0604020202020204" pitchFamily="34" charset="0"/>
              <a:cs typeface="Arial" panose="020B0604020202020204" pitchFamily="34" charset="0"/>
            </a:endParaRPr>
          </a:p>
          <a:p>
            <a:pPr marL="0" marR="0" lvl="0" indent="0" algn="l" rtl="0">
              <a:lnSpc>
                <a:spcPct val="90000"/>
              </a:lnSpc>
              <a:spcBef>
                <a:spcPts val="0"/>
              </a:spcBef>
              <a:spcAft>
                <a:spcPts val="0"/>
              </a:spcAft>
              <a:buClr>
                <a:srgbClr val="034736"/>
              </a:buClr>
              <a:buSzPts val="4000"/>
              <a:buFont typeface="Arial"/>
              <a:buNone/>
            </a:pPr>
            <a:endParaRPr sz="3200" b="0" i="0" u="none" strike="noStrike" cap="none">
              <a:solidFill>
                <a:schemeClr val="tx2"/>
              </a:solidFill>
              <a:latin typeface="Arial" panose="020B0604020202020204" pitchFamily="34" charset="0"/>
              <a:ea typeface="Arial"/>
              <a:cs typeface="Arial" panose="020B0604020202020204" pitchFamily="34" charset="0"/>
              <a:sym typeface="Arial"/>
            </a:endParaRPr>
          </a:p>
          <a:p>
            <a:pPr marL="0" marR="0" lvl="0" indent="0" algn="l" rtl="0">
              <a:lnSpc>
                <a:spcPct val="90000"/>
              </a:lnSpc>
              <a:spcBef>
                <a:spcPts val="0"/>
              </a:spcBef>
              <a:spcAft>
                <a:spcPts val="0"/>
              </a:spcAft>
              <a:buClr>
                <a:srgbClr val="034736"/>
              </a:buClr>
              <a:buSzPts val="4000"/>
              <a:buFont typeface="Arial"/>
              <a:buNone/>
            </a:pPr>
            <a:r>
              <a:rPr lang="en-US" sz="2800" b="0" i="0" u="none" strike="noStrike" cap="none">
                <a:solidFill>
                  <a:schemeClr val="tx2"/>
                </a:solidFill>
                <a:latin typeface="Arial" panose="020B0604020202020204" pitchFamily="34" charset="0"/>
                <a:ea typeface="Arial"/>
                <a:cs typeface="Arial" panose="020B0604020202020204" pitchFamily="34" charset="0"/>
                <a:sym typeface="Arial"/>
              </a:rPr>
              <a:t>And it will take </a:t>
            </a:r>
            <a:r>
              <a:rPr lang="en-US" sz="3600" b="1" i="0" u="none" strike="noStrike" cap="none">
                <a:solidFill>
                  <a:schemeClr val="tx2"/>
                </a:solidFill>
                <a:latin typeface="Arial" panose="020B0604020202020204" pitchFamily="34" charset="0"/>
                <a:ea typeface="Arial"/>
                <a:cs typeface="Arial" panose="020B0604020202020204" pitchFamily="34" charset="0"/>
                <a:sym typeface="Arial"/>
              </a:rPr>
              <a:t>151 years </a:t>
            </a:r>
            <a:r>
              <a:rPr lang="en-US" sz="2800" b="0" i="0" u="none" strike="noStrike" cap="none">
                <a:solidFill>
                  <a:schemeClr val="tx2"/>
                </a:solidFill>
                <a:latin typeface="Arial" panose="020B0604020202020204" pitchFamily="34" charset="0"/>
                <a:ea typeface="Arial"/>
                <a:cs typeface="Arial" panose="020B0604020202020204" pitchFamily="34" charset="0"/>
                <a:sym typeface="Arial"/>
              </a:rPr>
              <a:t>to close the gap in economic participation.</a:t>
            </a:r>
            <a:endParaRPr sz="3600" b="1" i="0" u="none" strike="noStrike" cap="none">
              <a:solidFill>
                <a:schemeClr val="tx2"/>
              </a:solidFill>
              <a:latin typeface="Arial" panose="020B0604020202020204" pitchFamily="34" charset="0"/>
              <a:ea typeface="Calibri"/>
              <a:cs typeface="Arial" panose="020B0604020202020204" pitchFamily="34" charset="0"/>
              <a:sym typeface="Calibri"/>
            </a:endParaRPr>
          </a:p>
        </p:txBody>
      </p:sp>
      <p:sp>
        <p:nvSpPr>
          <p:cNvPr id="2429" name="Google Shape;2429;p45"/>
          <p:cNvSpPr txBox="1"/>
          <p:nvPr/>
        </p:nvSpPr>
        <p:spPr>
          <a:xfrm>
            <a:off x="660442" y="1760403"/>
            <a:ext cx="11294545" cy="518651"/>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43D786"/>
              </a:buClr>
              <a:buSzPts val="4000"/>
              <a:buFont typeface="Calibri"/>
              <a:buNone/>
            </a:pPr>
            <a:r>
              <a:rPr lang="en-US" sz="2400" b="1" i="0" u="none" strike="noStrike" cap="none">
                <a:solidFill>
                  <a:schemeClr val="tx2"/>
                </a:solidFill>
                <a:latin typeface="Arial" panose="020B0604020202020204" pitchFamily="34" charset="0"/>
                <a:ea typeface="Arial"/>
                <a:cs typeface="Arial" panose="020B0604020202020204" pitchFamily="34" charset="0"/>
                <a:sym typeface="Arial"/>
              </a:rPr>
              <a:t>AND THE GLOBAL GENDER GAPS CONTINUE…</a:t>
            </a:r>
            <a:endParaRPr>
              <a:solidFill>
                <a:schemeClr val="tx2"/>
              </a:solidFill>
              <a:latin typeface="Arial" panose="020B0604020202020204" pitchFamily="34" charset="0"/>
              <a:cs typeface="Arial" panose="020B0604020202020204" pitchFamily="34" charset="0"/>
            </a:endParaRPr>
          </a:p>
        </p:txBody>
      </p:sp>
      <p:sp>
        <p:nvSpPr>
          <p:cNvPr id="2" name="Google Shape;473;p18">
            <a:extLst>
              <a:ext uri="{FF2B5EF4-FFF2-40B4-BE49-F238E27FC236}">
                <a16:creationId xmlns:a16="http://schemas.microsoft.com/office/drawing/2014/main" id="{0350D1F6-A301-EA95-8339-98DDB1698FB2}"/>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2</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432D256B-BC71-3665-5B2B-2992B5D3384A}"/>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ea typeface="Arial"/>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0E0F243C-5DC7-EA01-20E2-AA613DD623C3}"/>
              </a:ext>
            </a:extLst>
          </p:cNvPr>
          <p:cNvCxnSpPr/>
          <p:nvPr/>
        </p:nvCxnSpPr>
        <p:spPr>
          <a:xfrm>
            <a:off x="538039" y="-182256"/>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212D973B-DEF5-E381-D3E2-ED67DC67183F}"/>
              </a:ext>
            </a:extLst>
          </p:cNvPr>
          <p:cNvSpPr txBox="1"/>
          <p:nvPr/>
        </p:nvSpPr>
        <p:spPr>
          <a:xfrm>
            <a:off x="538039" y="545169"/>
            <a:ext cx="718355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Strategic &amp; Business Case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Footer Placeholder 2">
            <a:extLst>
              <a:ext uri="{FF2B5EF4-FFF2-40B4-BE49-F238E27FC236}">
                <a16:creationId xmlns:a16="http://schemas.microsoft.com/office/drawing/2014/main" id="{0AC94DD5-EE08-D069-4795-ABF7D9826184}"/>
              </a:ext>
            </a:extLst>
          </p:cNvPr>
          <p:cNvSpPr>
            <a:spLocks noGrp="1"/>
          </p:cNvSpPr>
          <p:nvPr>
            <p:ph type="ftr" idx="11"/>
          </p:nvPr>
        </p:nvSpPr>
        <p:spPr>
          <a:xfrm>
            <a:off x="731474" y="6356351"/>
            <a:ext cx="5219751" cy="365125"/>
          </a:xfrm>
        </p:spPr>
        <p:txBody>
          <a:bodyPr/>
          <a:lstStyle/>
          <a:p>
            <a:r>
              <a:rPr lang="en-GB" sz="1050">
                <a:solidFill>
                  <a:schemeClr val="bg1">
                    <a:lumMod val="50000"/>
                  </a:schemeClr>
                </a:solidFill>
                <a:latin typeface="Arial"/>
                <a:cs typeface="Arial"/>
              </a:rPr>
              <a:t>Workshop in a Box I  Prepared for WE-FI by the Financial Alliance for Women </a:t>
            </a:r>
          </a:p>
        </p:txBody>
      </p:sp>
    </p:spTree>
  </p:cSld>
  <p:clrMapOvr>
    <a:masterClrMapping/>
  </p:clrMapOvr>
</p:sld>
</file>

<file path=ppt/theme/theme1.xml><?xml version="1.0" encoding="utf-8"?>
<a:theme xmlns:a="http://schemas.openxmlformats.org/drawingml/2006/main" name="WECODE">
  <a:themeElements>
    <a:clrScheme name="We Code">
      <a:dk1>
        <a:srgbClr val="000000"/>
      </a:dk1>
      <a:lt1>
        <a:srgbClr val="FFFFFF"/>
      </a:lt1>
      <a:dk2>
        <a:srgbClr val="3F3F3F"/>
      </a:dk2>
      <a:lt2>
        <a:srgbClr val="E7E6E6"/>
      </a:lt2>
      <a:accent1>
        <a:srgbClr val="9B1F68"/>
      </a:accent1>
      <a:accent2>
        <a:srgbClr val="EA6159"/>
      </a:accent2>
      <a:accent3>
        <a:srgbClr val="D55063"/>
      </a:accent3>
      <a:accent4>
        <a:srgbClr val="494947"/>
      </a:accent4>
      <a:accent5>
        <a:srgbClr val="F1F1EE"/>
      </a:accent5>
      <a:accent6>
        <a:srgbClr val="000000"/>
      </a:accent6>
      <a:hlink>
        <a:srgbClr val="EA6159"/>
      </a:hlink>
      <a:folHlink>
        <a:srgbClr val="D95362"/>
      </a:folHlink>
    </a:clrScheme>
    <a:fontScheme name="Custom 39">
      <a:majorFont>
        <a:latin typeface="Montserrat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CODE" id="{B30F9FC4-442A-DC41-BE94-271F2F703749}" vid="{8BE819CD-1006-1C48-9109-23355CB5E67C}"/>
    </a:ext>
  </a:extLst>
</a:theme>
</file>

<file path=ppt/theme/theme2.xml><?xml version="1.0" encoding="utf-8"?>
<a:theme xmlns:a="http://schemas.openxmlformats.org/drawingml/2006/main" name="Alliance DB">
  <a:themeElements>
    <a:clrScheme name="We Code">
      <a:dk1>
        <a:srgbClr val="713030"/>
      </a:dk1>
      <a:lt1>
        <a:srgbClr val="FFFFFF"/>
      </a:lt1>
      <a:dk2>
        <a:srgbClr val="3F3F3F"/>
      </a:dk2>
      <a:lt2>
        <a:srgbClr val="E7E6E6"/>
      </a:lt2>
      <a:accent1>
        <a:srgbClr val="9B1F68"/>
      </a:accent1>
      <a:accent2>
        <a:srgbClr val="EA6159"/>
      </a:accent2>
      <a:accent3>
        <a:srgbClr val="D55063"/>
      </a:accent3>
      <a:accent4>
        <a:srgbClr val="494947"/>
      </a:accent4>
      <a:accent5>
        <a:srgbClr val="F1F1EE"/>
      </a:accent5>
      <a:accent6>
        <a:srgbClr val="000000"/>
      </a:accent6>
      <a:hlink>
        <a:srgbClr val="EA6159"/>
      </a:hlink>
      <a:folHlink>
        <a:srgbClr val="D953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e Code">
    <a:dk1>
      <a:srgbClr val="000000"/>
    </a:dk1>
    <a:lt1>
      <a:srgbClr val="FFFFFF"/>
    </a:lt1>
    <a:dk2>
      <a:srgbClr val="3F3F3F"/>
    </a:dk2>
    <a:lt2>
      <a:srgbClr val="E7E6E6"/>
    </a:lt2>
    <a:accent1>
      <a:srgbClr val="9B1F68"/>
    </a:accent1>
    <a:accent2>
      <a:srgbClr val="EA6159"/>
    </a:accent2>
    <a:accent3>
      <a:srgbClr val="D55063"/>
    </a:accent3>
    <a:accent4>
      <a:srgbClr val="494947"/>
    </a:accent4>
    <a:accent5>
      <a:srgbClr val="F1F1EE"/>
    </a:accent5>
    <a:accent6>
      <a:srgbClr val="000000"/>
    </a:accent6>
    <a:hlink>
      <a:srgbClr val="EA6159"/>
    </a:hlink>
    <a:folHlink>
      <a:srgbClr val="D9536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21" ma:contentTypeDescription="Create a new document." ma:contentTypeScope="" ma:versionID="62a9fa4d4d26a560c3f6c749db3c75d9">
  <xsd:schema xmlns:xsd="http://www.w3.org/2001/XMLSchema" xmlns:xs="http://www.w3.org/2001/XMLSchema" xmlns:p="http://schemas.microsoft.com/office/2006/metadata/properties" xmlns:ns1="http://schemas.microsoft.com/sharepoint/v3" xmlns:ns2="fc5acc4e-0c25-495a-afe8-cebdbe1b35e5" xmlns:ns3="8c652d72-a731-4ede-abc3-d9bc4a2de092" xmlns:ns4="3e02667f-0271-471b-bd6e-11a2e16def1d" targetNamespace="http://schemas.microsoft.com/office/2006/metadata/properties" ma:root="true" ma:fieldsID="aa710c483c6a741fe2005a2f7c72f435" ns1:_="" ns2:_="" ns3:_="" ns4:_="">
    <xsd:import namespace="http://schemas.microsoft.com/sharepoint/v3"/>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18AC86-37AF-43C7-BF4C-A5244829882B}">
  <ds:schemaRefs>
    <ds:schemaRef ds:uri="3e02667f-0271-471b-bd6e-11a2e16def1d"/>
    <ds:schemaRef ds:uri="fc5acc4e-0c25-495a-afe8-cebdbe1b35e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E16E543-37E4-4BC5-A804-5EC4D86B2F33}">
  <ds:schemaRefs>
    <ds:schemaRef ds:uri="3e02667f-0271-471b-bd6e-11a2e16def1d"/>
    <ds:schemaRef ds:uri="8c652d72-a731-4ede-abc3-d9bc4a2de092"/>
    <ds:schemaRef ds:uri="fc5acc4e-0c25-495a-afe8-cebdbe1b35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D860D0-F977-4730-8258-D9EDE083F3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36</Slides>
  <Notes>30</Notes>
  <HiddenSlides>0</HiddenSlide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WECODE</vt:lpstr>
      <vt:lpstr>Alliance DB</vt:lpstr>
      <vt:lpstr>PowerPoint Presentation</vt:lpstr>
      <vt:lpstr>PowerPoint Presentation</vt:lpstr>
      <vt:lpstr>THE FEMALE ECONOMY        UNDERSTANDING        THE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Carine Fersan</dc:creator>
  <cp:revision>11</cp:revision>
  <dcterms:created xsi:type="dcterms:W3CDTF">2024-08-09T06:53:58Z</dcterms:created>
  <dcterms:modified xsi:type="dcterms:W3CDTF">2025-05-16T15:30:44Z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