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0"/>
  </p:notesMasterIdLst>
  <p:sldIdLst>
    <p:sldId id="256" r:id="rId5"/>
    <p:sldId id="366" r:id="rId6"/>
    <p:sldId id="351" r:id="rId7"/>
    <p:sldId id="354" r:id="rId8"/>
    <p:sldId id="353" r:id="rId9"/>
    <p:sldId id="275" r:id="rId10"/>
    <p:sldId id="4736" r:id="rId11"/>
    <p:sldId id="4738" r:id="rId12"/>
    <p:sldId id="4739" r:id="rId13"/>
    <p:sldId id="274" r:id="rId14"/>
    <p:sldId id="276" r:id="rId15"/>
    <p:sldId id="277" r:id="rId16"/>
    <p:sldId id="355" r:id="rId17"/>
    <p:sldId id="348" r:id="rId18"/>
    <p:sldId id="349" r:id="rId19"/>
  </p:sldIdLst>
  <p:sldSz cx="12192000" cy="6858000"/>
  <p:notesSz cx="6858000" cy="9144000"/>
  <p:embeddedFontLst>
    <p:embeddedFont>
      <p:font typeface="Arial Black" panose="020B0A04020102020204" pitchFamily="34" charset="0"/>
      <p:regular r:id="rId21"/>
      <p:bold r:id="rId22"/>
    </p:embeddedFont>
    <p:embeddedFont>
      <p:font typeface="Helvetica" panose="020B060402020202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2" roundtripDataSignature="AMtx7miBFSTfvNde+Aho2pUaIpkvFLwCs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4A5534-0EBB-30CB-4933-EDD61A14E879}" name="Zsofia Zambo" initials="ZZ" userId="9a60003679d68f59" providerId="Windows Live"/>
  <p188:author id="{1463725D-64B2-F058-D7F7-F5F8F111B829}" name="Diana Ioana Dezso" initials="DD" userId="S::ddezso@worldbank.org::743fdfd2-500d-4699-8b0d-961525277147" providerId="AD"/>
  <p188:author id="{25E42E76-5922-C2D1-09F4-28CF354FF482}" name="Carine Fersan" initials="CF" userId="e41531bd4b70710d" providerId="Windows Live"/>
  <p188:author id="{65465BE6-65C0-DE95-EEEE-B04105224962}" name="Zsofia Zambo" initials="ZZ" userId="S::zzambo@worldbank.org::181856e0-2a33-4603-a411-e38e32d015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B0C68A-1F40-9D3F-1A88-54A44F778045}" v="3" dt="2025-05-16T15:30:26.599"/>
    <p1510:client id="{D66BC465-CA2A-B415-0E20-5D2861CC1BEE}" v="11" dt="2025-05-15T14:48:20.579"/>
  </p1510:revLst>
</p1510:revInfo>
</file>

<file path=ppt/tableStyles.xml><?xml version="1.0" encoding="utf-8"?>
<a:tblStyleLst xmlns:a="http://schemas.openxmlformats.org/drawingml/2006/main" def="{0756001B-5ED2-475A-8CF5-7662C7DFFF4D}">
  <a:tblStyle styleId="{0756001B-5ED2-475A-8CF5-7662C7DFFF4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117" Type="http://schemas.microsoft.com/office/2016/11/relationships/changesInfo" Target="changesInfos/changesInfo1.xml"/><Relationship Id="rId21" Type="http://schemas.openxmlformats.org/officeDocument/2006/relationships/font" Target="fonts/font1.fntdata"/><Relationship Id="rId112"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11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11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14" Type="http://schemas.openxmlformats.org/officeDocument/2006/relationships/viewProps" Target="viewProps.xml"/><Relationship Id="rId11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113" Type="http://schemas.openxmlformats.org/officeDocument/2006/relationships/presProps" Target="presProps.xml"/><Relationship Id="rId11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Ioana Dezso" userId="S::ddezso@worldbank.org::743fdfd2-500d-4699-8b0d-961525277147" providerId="AD" clId="Web-{1B2F0DB1-6B67-24CA-BEF8-74153B06C89E}"/>
    <pc:docChg chg="mod">
      <pc:chgData name="Diana Ioana Dezso" userId="S::ddezso@worldbank.org::743fdfd2-500d-4699-8b0d-961525277147" providerId="AD" clId="Web-{1B2F0DB1-6B67-24CA-BEF8-74153B06C89E}" dt="2025-04-30T11:39:07.713" v="0"/>
      <pc:docMkLst>
        <pc:docMk/>
      </pc:docMkLst>
    </pc:docChg>
  </pc:docChgLst>
  <pc:docChgLst>
    <pc:chgData name="Diana Ioana Dezso" userId="S::ddezso@worldbank.org::743fdfd2-500d-4699-8b0d-961525277147" providerId="AD" clId="Web-{E4C01A4F-ACCD-404B-CC6C-DA015109A60D}"/>
    <pc:docChg chg="modSld">
      <pc:chgData name="Diana Ioana Dezso" userId="S::ddezso@worldbank.org::743fdfd2-500d-4699-8b0d-961525277147" providerId="AD" clId="Web-{E4C01A4F-ACCD-404B-CC6C-DA015109A60D}" dt="2025-05-14T15:23:55.141" v="27" actId="20577"/>
      <pc:docMkLst>
        <pc:docMk/>
      </pc:docMkLst>
      <pc:sldChg chg="modSp">
        <pc:chgData name="Diana Ioana Dezso" userId="S::ddezso@worldbank.org::743fdfd2-500d-4699-8b0d-961525277147" providerId="AD" clId="Web-{E4C01A4F-ACCD-404B-CC6C-DA015109A60D}" dt="2025-05-14T15:23:55.141" v="27" actId="20577"/>
        <pc:sldMkLst>
          <pc:docMk/>
          <pc:sldMk cId="0" sldId="256"/>
        </pc:sldMkLst>
        <pc:spChg chg="mod">
          <ac:chgData name="Diana Ioana Dezso" userId="S::ddezso@worldbank.org::743fdfd2-500d-4699-8b0d-961525277147" providerId="AD" clId="Web-{E4C01A4F-ACCD-404B-CC6C-DA015109A60D}" dt="2025-05-14T15:23:55.141" v="27" actId="20577"/>
          <ac:spMkLst>
            <pc:docMk/>
            <pc:sldMk cId="0" sldId="256"/>
            <ac:spMk id="227" creationId="{00000000-0000-0000-0000-000000000000}"/>
          </ac:spMkLst>
        </pc:spChg>
      </pc:sldChg>
      <pc:sldChg chg="modSp">
        <pc:chgData name="Diana Ioana Dezso" userId="S::ddezso@worldbank.org::743fdfd2-500d-4699-8b0d-961525277147" providerId="AD" clId="Web-{E4C01A4F-ACCD-404B-CC6C-DA015109A60D}" dt="2025-05-14T15:22:57.342" v="4" actId="20577"/>
        <pc:sldMkLst>
          <pc:docMk/>
          <pc:sldMk cId="4137157572" sldId="366"/>
        </pc:sldMkLst>
        <pc:spChg chg="mod">
          <ac:chgData name="Diana Ioana Dezso" userId="S::ddezso@worldbank.org::743fdfd2-500d-4699-8b0d-961525277147" providerId="AD" clId="Web-{E4C01A4F-ACCD-404B-CC6C-DA015109A60D}" dt="2025-05-14T15:22:57.342" v="4" actId="20577"/>
          <ac:spMkLst>
            <pc:docMk/>
            <pc:sldMk cId="4137157572" sldId="366"/>
            <ac:spMk id="2" creationId="{D7FCB703-B1F4-2F31-4A4B-7572DF48B368}"/>
          </ac:spMkLst>
        </pc:spChg>
      </pc:sldChg>
    </pc:docChg>
  </pc:docChgLst>
  <pc:docChgLst>
    <pc:chgData name="Diana Ioana Dezso" userId="S::ddezso@worldbank.org::743fdfd2-500d-4699-8b0d-961525277147" providerId="AD" clId="Web-{D66BC465-CA2A-B415-0E20-5D2861CC1BEE}"/>
    <pc:docChg chg="modSld">
      <pc:chgData name="Diana Ioana Dezso" userId="S::ddezso@worldbank.org::743fdfd2-500d-4699-8b0d-961525277147" providerId="AD" clId="Web-{D66BC465-CA2A-B415-0E20-5D2861CC1BEE}" dt="2025-05-15T14:48:20.579" v="10" actId="20577"/>
      <pc:docMkLst>
        <pc:docMk/>
      </pc:docMkLst>
      <pc:sldChg chg="modSp">
        <pc:chgData name="Diana Ioana Dezso" userId="S::ddezso@worldbank.org::743fdfd2-500d-4699-8b0d-961525277147" providerId="AD" clId="Web-{D66BC465-CA2A-B415-0E20-5D2861CC1BEE}" dt="2025-05-15T14:48:20.579" v="10" actId="20577"/>
        <pc:sldMkLst>
          <pc:docMk/>
          <pc:sldMk cId="4137157572" sldId="366"/>
        </pc:sldMkLst>
        <pc:spChg chg="mod">
          <ac:chgData name="Diana Ioana Dezso" userId="S::ddezso@worldbank.org::743fdfd2-500d-4699-8b0d-961525277147" providerId="AD" clId="Web-{D66BC465-CA2A-B415-0E20-5D2861CC1BEE}" dt="2025-05-15T14:48:20.579" v="10" actId="20577"/>
          <ac:spMkLst>
            <pc:docMk/>
            <pc:sldMk cId="4137157572" sldId="366"/>
            <ac:spMk id="2" creationId="{D7FCB703-B1F4-2F31-4A4B-7572DF48B368}"/>
          </ac:spMkLst>
        </pc:spChg>
      </pc:sldChg>
    </pc:docChg>
  </pc:docChgLst>
  <pc:docChgLst>
    <pc:chgData name="Diana Ioana Dezso" userId="S::ddezso@worldbank.org::743fdfd2-500d-4699-8b0d-961525277147" providerId="AD" clId="Web-{998361F2-1FD1-4171-B55E-21A37E1CF3AD}"/>
    <pc:docChg chg="delSld modSld sldOrd">
      <pc:chgData name="Diana Ioana Dezso" userId="S::ddezso@worldbank.org::743fdfd2-500d-4699-8b0d-961525277147" providerId="AD" clId="Web-{998361F2-1FD1-4171-B55E-21A37E1CF3AD}" dt="2025-05-14T15:06:27.918" v="272" actId="14100"/>
      <pc:docMkLst>
        <pc:docMk/>
      </pc:docMkLst>
      <pc:sldChg chg="modSp">
        <pc:chgData name="Diana Ioana Dezso" userId="S::ddezso@worldbank.org::743fdfd2-500d-4699-8b0d-961525277147" providerId="AD" clId="Web-{998361F2-1FD1-4171-B55E-21A37E1CF3AD}" dt="2025-05-14T14:50:02.202" v="90" actId="20577"/>
        <pc:sldMkLst>
          <pc:docMk/>
          <pc:sldMk cId="0" sldId="256"/>
        </pc:sldMkLst>
        <pc:spChg chg="mod">
          <ac:chgData name="Diana Ioana Dezso" userId="S::ddezso@worldbank.org::743fdfd2-500d-4699-8b0d-961525277147" providerId="AD" clId="Web-{998361F2-1FD1-4171-B55E-21A37E1CF3AD}" dt="2025-05-14T14:50:02.202" v="90" actId="20577"/>
          <ac:spMkLst>
            <pc:docMk/>
            <pc:sldMk cId="0" sldId="256"/>
            <ac:spMk id="227" creationId="{00000000-0000-0000-0000-000000000000}"/>
          </ac:spMkLst>
        </pc:spChg>
        <pc:spChg chg="mod">
          <ac:chgData name="Diana Ioana Dezso" userId="S::ddezso@worldbank.org::743fdfd2-500d-4699-8b0d-961525277147" providerId="AD" clId="Web-{998361F2-1FD1-4171-B55E-21A37E1CF3AD}" dt="2025-05-14T14:16:32.641" v="14" actId="20577"/>
          <ac:spMkLst>
            <pc:docMk/>
            <pc:sldMk cId="0" sldId="256"/>
            <ac:spMk id="230" creationId="{00000000-0000-0000-0000-000000000000}"/>
          </ac:spMkLst>
        </pc:spChg>
      </pc:sldChg>
      <pc:sldChg chg="ord">
        <pc:chgData name="Diana Ioana Dezso" userId="S::ddezso@worldbank.org::743fdfd2-500d-4699-8b0d-961525277147" providerId="AD" clId="Web-{998361F2-1FD1-4171-B55E-21A37E1CF3AD}" dt="2025-05-14T15:04:09.368" v="262"/>
        <pc:sldMkLst>
          <pc:docMk/>
          <pc:sldMk cId="1664940876" sldId="274"/>
        </pc:sldMkLst>
      </pc:sldChg>
      <pc:sldChg chg="ord">
        <pc:chgData name="Diana Ioana Dezso" userId="S::ddezso@worldbank.org::743fdfd2-500d-4699-8b0d-961525277147" providerId="AD" clId="Web-{998361F2-1FD1-4171-B55E-21A37E1CF3AD}" dt="2025-05-14T15:04:51.697" v="263"/>
        <pc:sldMkLst>
          <pc:docMk/>
          <pc:sldMk cId="2155026247" sldId="275"/>
        </pc:sldMkLst>
      </pc:sldChg>
      <pc:sldChg chg="modSp">
        <pc:chgData name="Diana Ioana Dezso" userId="S::ddezso@worldbank.org::743fdfd2-500d-4699-8b0d-961525277147" providerId="AD" clId="Web-{998361F2-1FD1-4171-B55E-21A37E1CF3AD}" dt="2025-05-14T15:05:40.651" v="268" actId="1076"/>
        <pc:sldMkLst>
          <pc:docMk/>
          <pc:sldMk cId="0" sldId="348"/>
        </pc:sldMkLst>
        <pc:spChg chg="mod">
          <ac:chgData name="Diana Ioana Dezso" userId="S::ddezso@worldbank.org::743fdfd2-500d-4699-8b0d-961525277147" providerId="AD" clId="Web-{998361F2-1FD1-4171-B55E-21A37E1CF3AD}" dt="2025-05-14T15:05:40.651" v="268" actId="1076"/>
          <ac:spMkLst>
            <pc:docMk/>
            <pc:sldMk cId="0" sldId="348"/>
            <ac:spMk id="2303" creationId="{00000000-0000-0000-0000-000000000000}"/>
          </ac:spMkLst>
        </pc:spChg>
        <pc:spChg chg="mod">
          <ac:chgData name="Diana Ioana Dezso" userId="S::ddezso@worldbank.org::743fdfd2-500d-4699-8b0d-961525277147" providerId="AD" clId="Web-{998361F2-1FD1-4171-B55E-21A37E1CF3AD}" dt="2025-05-14T15:05:37.417" v="267" actId="20577"/>
          <ac:spMkLst>
            <pc:docMk/>
            <pc:sldMk cId="0" sldId="348"/>
            <ac:spMk id="2308" creationId="{00000000-0000-0000-0000-000000000000}"/>
          </ac:spMkLst>
        </pc:spChg>
      </pc:sldChg>
      <pc:sldChg chg="modSp">
        <pc:chgData name="Diana Ioana Dezso" userId="S::ddezso@worldbank.org::743fdfd2-500d-4699-8b0d-961525277147" providerId="AD" clId="Web-{998361F2-1FD1-4171-B55E-21A37E1CF3AD}" dt="2025-05-14T15:06:27.918" v="272" actId="14100"/>
        <pc:sldMkLst>
          <pc:docMk/>
          <pc:sldMk cId="0" sldId="349"/>
        </pc:sldMkLst>
        <pc:spChg chg="mod">
          <ac:chgData name="Diana Ioana Dezso" userId="S::ddezso@worldbank.org::743fdfd2-500d-4699-8b0d-961525277147" providerId="AD" clId="Web-{998361F2-1FD1-4171-B55E-21A37E1CF3AD}" dt="2025-05-14T15:06:27.918" v="272" actId="14100"/>
          <ac:spMkLst>
            <pc:docMk/>
            <pc:sldMk cId="0" sldId="349"/>
            <ac:spMk id="2318" creationId="{00000000-0000-0000-0000-000000000000}"/>
          </ac:spMkLst>
        </pc:spChg>
      </pc:sldChg>
      <pc:sldChg chg="del">
        <pc:chgData name="Diana Ioana Dezso" userId="S::ddezso@worldbank.org::743fdfd2-500d-4699-8b0d-961525277147" providerId="AD" clId="Web-{998361F2-1FD1-4171-B55E-21A37E1CF3AD}" dt="2025-05-14T14:15:24.701" v="7"/>
        <pc:sldMkLst>
          <pc:docMk/>
          <pc:sldMk cId="0" sldId="350"/>
        </pc:sldMkLst>
      </pc:sldChg>
      <pc:sldChg chg="modSp mod setBg modNotes">
        <pc:chgData name="Diana Ioana Dezso" userId="S::ddezso@worldbank.org::743fdfd2-500d-4699-8b0d-961525277147" providerId="AD" clId="Web-{998361F2-1FD1-4171-B55E-21A37E1CF3AD}" dt="2025-05-14T14:54:34.554" v="254"/>
        <pc:sldMkLst>
          <pc:docMk/>
          <pc:sldMk cId="4137157572" sldId="366"/>
        </pc:sldMkLst>
        <pc:spChg chg="mod">
          <ac:chgData name="Diana Ioana Dezso" userId="S::ddezso@worldbank.org::743fdfd2-500d-4699-8b0d-961525277147" providerId="AD" clId="Web-{998361F2-1FD1-4171-B55E-21A37E1CF3AD}" dt="2025-05-14T14:51:44.595" v="103" actId="20577"/>
          <ac:spMkLst>
            <pc:docMk/>
            <pc:sldMk cId="4137157572" sldId="366"/>
            <ac:spMk id="2" creationId="{D7FCB703-B1F4-2F31-4A4B-7572DF48B368}"/>
          </ac:spMkLst>
        </pc:spChg>
      </pc:sldChg>
      <pc:sldChg chg="modSp del">
        <pc:chgData name="Diana Ioana Dezso" userId="S::ddezso@worldbank.org::743fdfd2-500d-4699-8b0d-961525277147" providerId="AD" clId="Web-{998361F2-1FD1-4171-B55E-21A37E1CF3AD}" dt="2025-05-14T14:13:31.979" v="6"/>
        <pc:sldMkLst>
          <pc:docMk/>
          <pc:sldMk cId="175157164" sldId="4733"/>
        </pc:sldMkLst>
        <pc:spChg chg="mod">
          <ac:chgData name="Diana Ioana Dezso" userId="S::ddezso@worldbank.org::743fdfd2-500d-4699-8b0d-961525277147" providerId="AD" clId="Web-{998361F2-1FD1-4171-B55E-21A37E1CF3AD}" dt="2025-05-14T14:13:29.854" v="5" actId="20577"/>
          <ac:spMkLst>
            <pc:docMk/>
            <pc:sldMk cId="175157164" sldId="4733"/>
            <ac:spMk id="4" creationId="{0AF1BF63-63CD-908F-ECE9-F832128E6EA6}"/>
          </ac:spMkLst>
        </pc:spChg>
      </pc:sldChg>
      <pc:sldChg chg="addSp delSp modSp ord">
        <pc:chgData name="Diana Ioana Dezso" userId="S::ddezso@worldbank.org::743fdfd2-500d-4699-8b0d-961525277147" providerId="AD" clId="Web-{998361F2-1FD1-4171-B55E-21A37E1CF3AD}" dt="2025-05-14T15:03:20.726" v="260"/>
        <pc:sldMkLst>
          <pc:docMk/>
          <pc:sldMk cId="1508455510" sldId="4736"/>
        </pc:sldMkLst>
        <pc:spChg chg="mod">
          <ac:chgData name="Diana Ioana Dezso" userId="S::ddezso@worldbank.org::743fdfd2-500d-4699-8b0d-961525277147" providerId="AD" clId="Web-{998361F2-1FD1-4171-B55E-21A37E1CF3AD}" dt="2025-05-14T14:49:45.029" v="87" actId="20577"/>
          <ac:spMkLst>
            <pc:docMk/>
            <pc:sldMk cId="1508455510" sldId="4736"/>
            <ac:spMk id="9" creationId="{EAAE4FEC-007A-ABA5-AD4A-10F223CC2678}"/>
          </ac:spMkLst>
        </pc:spChg>
        <pc:spChg chg="mod">
          <ac:chgData name="Diana Ioana Dezso" userId="S::ddezso@worldbank.org::743fdfd2-500d-4699-8b0d-961525277147" providerId="AD" clId="Web-{998361F2-1FD1-4171-B55E-21A37E1CF3AD}" dt="2025-05-14T14:58:50.968" v="255" actId="20577"/>
          <ac:spMkLst>
            <pc:docMk/>
            <pc:sldMk cId="1508455510" sldId="4736"/>
            <ac:spMk id="24" creationId="{6D8EF1B0-55B8-DC2E-1270-6CDEDC9881AC}"/>
          </ac:spMkLst>
        </pc:spChg>
        <pc:spChg chg="del">
          <ac:chgData name="Diana Ioana Dezso" userId="S::ddezso@worldbank.org::743fdfd2-500d-4699-8b0d-961525277147" providerId="AD" clId="Web-{998361F2-1FD1-4171-B55E-21A37E1CF3AD}" dt="2025-05-14T15:00:11.110" v="257"/>
          <ac:spMkLst>
            <pc:docMk/>
            <pc:sldMk cId="1508455510" sldId="4736"/>
            <ac:spMk id="36" creationId="{B214EC01-FD23-33F1-1567-2134E970CA26}"/>
          </ac:spMkLst>
        </pc:spChg>
        <pc:picChg chg="mod">
          <ac:chgData name="Diana Ioana Dezso" userId="S::ddezso@worldbank.org::743fdfd2-500d-4699-8b0d-961525277147" providerId="AD" clId="Web-{998361F2-1FD1-4171-B55E-21A37E1CF3AD}" dt="2025-05-14T14:46:33.414" v="55" actId="1076"/>
          <ac:picMkLst>
            <pc:docMk/>
            <pc:sldMk cId="1508455510" sldId="4736"/>
            <ac:picMk id="13" creationId="{38A4C102-0375-0B8A-3054-574BA059C796}"/>
          </ac:picMkLst>
        </pc:picChg>
        <pc:picChg chg="mod">
          <ac:chgData name="Diana Ioana Dezso" userId="S::ddezso@worldbank.org::743fdfd2-500d-4699-8b0d-961525277147" providerId="AD" clId="Web-{998361F2-1FD1-4171-B55E-21A37E1CF3AD}" dt="2025-05-14T14:34:48.034" v="30" actId="1076"/>
          <ac:picMkLst>
            <pc:docMk/>
            <pc:sldMk cId="1508455510" sldId="4736"/>
            <ac:picMk id="15" creationId="{1C2CDE99-88CE-5CDD-66D4-569DDFD33630}"/>
          </ac:picMkLst>
        </pc:picChg>
        <pc:picChg chg="mod">
          <ac:chgData name="Diana Ioana Dezso" userId="S::ddezso@worldbank.org::743fdfd2-500d-4699-8b0d-961525277147" providerId="AD" clId="Web-{998361F2-1FD1-4171-B55E-21A37E1CF3AD}" dt="2025-05-14T14:46:14.492" v="51" actId="14100"/>
          <ac:picMkLst>
            <pc:docMk/>
            <pc:sldMk cId="1508455510" sldId="4736"/>
            <ac:picMk id="16" creationId="{C278E79F-A07C-D31F-B399-EEC5593979EF}"/>
          </ac:picMkLst>
        </pc:picChg>
        <pc:picChg chg="mod">
          <ac:chgData name="Diana Ioana Dezso" userId="S::ddezso@worldbank.org::743fdfd2-500d-4699-8b0d-961525277147" providerId="AD" clId="Web-{998361F2-1FD1-4171-B55E-21A37E1CF3AD}" dt="2025-05-14T14:47:14.962" v="63" actId="1076"/>
          <ac:picMkLst>
            <pc:docMk/>
            <pc:sldMk cId="1508455510" sldId="4736"/>
            <ac:picMk id="17" creationId="{A85D37B0-B079-71B4-074D-B1E3BE198474}"/>
          </ac:picMkLst>
        </pc:picChg>
        <pc:picChg chg="mod">
          <ac:chgData name="Diana Ioana Dezso" userId="S::ddezso@worldbank.org::743fdfd2-500d-4699-8b0d-961525277147" providerId="AD" clId="Web-{998361F2-1FD1-4171-B55E-21A37E1CF3AD}" dt="2025-05-14T14:47:29.556" v="66" actId="1076"/>
          <ac:picMkLst>
            <pc:docMk/>
            <pc:sldMk cId="1508455510" sldId="4736"/>
            <ac:picMk id="18" creationId="{2368A841-2068-3DC6-4019-30FFC3174BF2}"/>
          </ac:picMkLst>
        </pc:picChg>
        <pc:picChg chg="mod">
          <ac:chgData name="Diana Ioana Dezso" userId="S::ddezso@worldbank.org::743fdfd2-500d-4699-8b0d-961525277147" providerId="AD" clId="Web-{998361F2-1FD1-4171-B55E-21A37E1CF3AD}" dt="2025-05-14T14:41:39.687" v="41" actId="1076"/>
          <ac:picMkLst>
            <pc:docMk/>
            <pc:sldMk cId="1508455510" sldId="4736"/>
            <ac:picMk id="19" creationId="{8D817A38-1B88-18D7-38A0-00514A316A41}"/>
          </ac:picMkLst>
        </pc:picChg>
        <pc:picChg chg="mod">
          <ac:chgData name="Diana Ioana Dezso" userId="S::ddezso@worldbank.org::743fdfd2-500d-4699-8b0d-961525277147" providerId="AD" clId="Web-{998361F2-1FD1-4171-B55E-21A37E1CF3AD}" dt="2025-05-14T14:34:57.284" v="31" actId="1076"/>
          <ac:picMkLst>
            <pc:docMk/>
            <pc:sldMk cId="1508455510" sldId="4736"/>
            <ac:picMk id="22" creationId="{A9572A99-0268-FE46-B579-5857EBFDA7C5}"/>
          </ac:picMkLst>
        </pc:picChg>
        <pc:picChg chg="add mod">
          <ac:chgData name="Diana Ioana Dezso" userId="S::ddezso@worldbank.org::743fdfd2-500d-4699-8b0d-961525277147" providerId="AD" clId="Web-{998361F2-1FD1-4171-B55E-21A37E1CF3AD}" dt="2025-05-14T14:46:57.118" v="59" actId="1076"/>
          <ac:picMkLst>
            <pc:docMk/>
            <pc:sldMk cId="1508455510" sldId="4736"/>
            <ac:picMk id="31" creationId="{E5738D30-E67D-569B-2963-22552C6AD2D5}"/>
          </ac:picMkLst>
        </pc:picChg>
        <pc:picChg chg="add mod">
          <ac:chgData name="Diana Ioana Dezso" userId="S::ddezso@worldbank.org::743fdfd2-500d-4699-8b0d-961525277147" providerId="AD" clId="Web-{998361F2-1FD1-4171-B55E-21A37E1CF3AD}" dt="2025-05-14T14:47:23.119" v="65" actId="1076"/>
          <ac:picMkLst>
            <pc:docMk/>
            <pc:sldMk cId="1508455510" sldId="4736"/>
            <ac:picMk id="38" creationId="{A83CE2CC-3EBF-3837-5326-D8772D984A39}"/>
          </ac:picMkLst>
        </pc:picChg>
        <pc:picChg chg="mod">
          <ac:chgData name="Diana Ioana Dezso" userId="S::ddezso@worldbank.org::743fdfd2-500d-4699-8b0d-961525277147" providerId="AD" clId="Web-{998361F2-1FD1-4171-B55E-21A37E1CF3AD}" dt="2025-05-14T14:46:46.165" v="57" actId="1076"/>
          <ac:picMkLst>
            <pc:docMk/>
            <pc:sldMk cId="1508455510" sldId="4736"/>
            <ac:picMk id="1028" creationId="{32E8F7D1-AB90-E701-3681-3AB95D33B75D}"/>
          </ac:picMkLst>
        </pc:picChg>
      </pc:sldChg>
      <pc:sldChg chg="ord">
        <pc:chgData name="Diana Ioana Dezso" userId="S::ddezso@worldbank.org::743fdfd2-500d-4699-8b0d-961525277147" providerId="AD" clId="Web-{998361F2-1FD1-4171-B55E-21A37E1CF3AD}" dt="2025-05-14T15:03:12.163" v="259"/>
        <pc:sldMkLst>
          <pc:docMk/>
          <pc:sldMk cId="2003435382" sldId="4738"/>
        </pc:sldMkLst>
      </pc:sldChg>
      <pc:sldChg chg="ord">
        <pc:chgData name="Diana Ioana Dezso" userId="S::ddezso@worldbank.org::743fdfd2-500d-4699-8b0d-961525277147" providerId="AD" clId="Web-{998361F2-1FD1-4171-B55E-21A37E1CF3AD}" dt="2025-05-14T15:04:02.930" v="261"/>
        <pc:sldMkLst>
          <pc:docMk/>
          <pc:sldMk cId="804974451" sldId="4739"/>
        </pc:sldMkLst>
      </pc:sldChg>
      <pc:sldChg chg="del">
        <pc:chgData name="Diana Ioana Dezso" userId="S::ddezso@worldbank.org::743fdfd2-500d-4699-8b0d-961525277147" providerId="AD" clId="Web-{998361F2-1FD1-4171-B55E-21A37E1CF3AD}" dt="2025-05-14T14:11:03.053" v="0"/>
        <pc:sldMkLst>
          <pc:docMk/>
          <pc:sldMk cId="756284368" sldId="4740"/>
        </pc:sldMkLst>
      </pc:sldChg>
    </pc:docChg>
  </pc:docChgLst>
  <pc:docChgLst>
    <pc:chgData name="Zsofia Zambo" userId="S::zzambo@worldbank.org::181856e0-2a33-4603-a411-e38e32d01567" providerId="AD" clId="Web-{1682A050-E712-98DF-A033-075D306AC03E}"/>
    <pc:docChg chg="mod">
      <pc:chgData name="Zsofia Zambo" userId="S::zzambo@worldbank.org::181856e0-2a33-4603-a411-e38e32d01567" providerId="AD" clId="Web-{1682A050-E712-98DF-A033-075D306AC03E}" dt="2025-05-13T13:05:14.765"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86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0" name="Google Shape;2300;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1" name="Google Shape;2301;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1" name="Google Shape;2311;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for the facilitator:</a:t>
            </a:r>
          </a:p>
          <a:p>
            <a:r>
              <a:rPr lang="en-US"/>
              <a:t>The slides with the orange background are intended for the session facilitators only, as they plan their session. These can be removed or adjusted as needed when presenting to the group.</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66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969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168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7</a:t>
            </a:fld>
            <a:endParaRPr lang="en-US"/>
          </a:p>
        </p:txBody>
      </p:sp>
    </p:spTree>
    <p:extLst>
      <p:ext uri="{BB962C8B-B14F-4D97-AF65-F5344CB8AC3E}">
        <p14:creationId xmlns:p14="http://schemas.microsoft.com/office/powerpoint/2010/main" val="188409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77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37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0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21335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84"/>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80000"/>
              </a:lnSpc>
              <a:spcBef>
                <a:spcPts val="0"/>
              </a:spcBef>
              <a:spcAft>
                <a:spcPts val="0"/>
              </a:spcAft>
              <a:buSzPts val="36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4"/>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SzPts val="1867"/>
              <a:buNone/>
              <a:defRPr sz="2400"/>
            </a:lvl1pPr>
            <a:lvl2pPr lvl="1" algn="ctr">
              <a:lnSpc>
                <a:spcPct val="90000"/>
              </a:lnSpc>
              <a:spcBef>
                <a:spcPts val="800"/>
              </a:spcBef>
              <a:spcAft>
                <a:spcPts val="0"/>
              </a:spcAft>
              <a:buSzPts val="1867"/>
              <a:buNone/>
              <a:defRPr sz="2000"/>
            </a:lvl2pPr>
            <a:lvl3pPr lvl="2" algn="ctr">
              <a:lnSpc>
                <a:spcPct val="90000"/>
              </a:lnSpc>
              <a:spcBef>
                <a:spcPts val="0"/>
              </a:spcBef>
              <a:spcAft>
                <a:spcPts val="0"/>
              </a:spcAft>
              <a:buSzPts val="1867"/>
              <a:buNone/>
              <a:defRPr sz="1800"/>
            </a:lvl3pPr>
            <a:lvl4pPr lvl="3" algn="ctr">
              <a:lnSpc>
                <a:spcPct val="90000"/>
              </a:lnSpc>
              <a:spcBef>
                <a:spcPts val="0"/>
              </a:spcBef>
              <a:spcAft>
                <a:spcPts val="0"/>
              </a:spcAft>
              <a:buSzPts val="1867"/>
              <a:buNone/>
              <a:defRPr sz="1600"/>
            </a:lvl4pPr>
            <a:lvl5pPr lvl="4" algn="ctr">
              <a:lnSpc>
                <a:spcPct val="90000"/>
              </a:lnSpc>
              <a:spcBef>
                <a:spcPts val="800"/>
              </a:spcBef>
              <a:spcAft>
                <a:spcPts val="0"/>
              </a:spcAft>
              <a:buSzPts val="1467"/>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73"/>
        <p:cNvGrpSpPr/>
        <p:nvPr/>
      </p:nvGrpSpPr>
      <p:grpSpPr>
        <a:xfrm>
          <a:off x="0" y="0"/>
          <a:ext cx="0" cy="0"/>
          <a:chOff x="0" y="0"/>
          <a:chExt cx="0" cy="0"/>
        </a:xfrm>
      </p:grpSpPr>
      <p:sp>
        <p:nvSpPr>
          <p:cNvPr id="174" name="Google Shape;174;p102"/>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102"/>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102"/>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102"/>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79" name="Google Shape;179;p10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81" name="Google Shape;181;p102"/>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182"/>
        <p:cNvGrpSpPr/>
        <p:nvPr/>
      </p:nvGrpSpPr>
      <p:grpSpPr>
        <a:xfrm>
          <a:off x="0" y="0"/>
          <a:ext cx="0" cy="0"/>
          <a:chOff x="0" y="0"/>
          <a:chExt cx="0" cy="0"/>
        </a:xfrm>
      </p:grpSpPr>
      <p:sp>
        <p:nvSpPr>
          <p:cNvPr id="183" name="Google Shape;183;p10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0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10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103"/>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10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88" name="Google Shape;188;p10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9" name="Google Shape;189;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0" name="Google Shape;190;p10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91"/>
        <p:cNvGrpSpPr/>
        <p:nvPr/>
      </p:nvGrpSpPr>
      <p:grpSpPr>
        <a:xfrm>
          <a:off x="0" y="0"/>
          <a:ext cx="0" cy="0"/>
          <a:chOff x="0" y="0"/>
          <a:chExt cx="0" cy="0"/>
        </a:xfrm>
      </p:grpSpPr>
      <p:sp>
        <p:nvSpPr>
          <p:cNvPr id="192" name="Google Shape;192;p10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104"/>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10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104"/>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10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97" name="Google Shape;197;p10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99" name="Google Shape;199;p10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200"/>
        <p:cNvGrpSpPr/>
        <p:nvPr/>
      </p:nvGrpSpPr>
      <p:grpSpPr>
        <a:xfrm>
          <a:off x="0" y="0"/>
          <a:ext cx="0" cy="0"/>
          <a:chOff x="0" y="0"/>
          <a:chExt cx="0" cy="0"/>
        </a:xfrm>
      </p:grpSpPr>
      <p:sp>
        <p:nvSpPr>
          <p:cNvPr id="201" name="Google Shape;201;p105"/>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105"/>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105"/>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10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206" name="Google Shape;206;p10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08" name="Google Shape;208;p10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213"/>
        <p:cNvGrpSpPr/>
        <p:nvPr/>
      </p:nvGrpSpPr>
      <p:grpSpPr>
        <a:xfrm>
          <a:off x="0" y="0"/>
          <a:ext cx="0" cy="0"/>
          <a:chOff x="0" y="0"/>
          <a:chExt cx="0" cy="0"/>
        </a:xfrm>
      </p:grpSpPr>
      <p:sp>
        <p:nvSpPr>
          <p:cNvPr id="214" name="Google Shape;214;p107"/>
          <p:cNvSpPr txBox="1">
            <a:spLocks noGrp="1"/>
          </p:cNvSpPr>
          <p:nvPr>
            <p:ph type="body" idx="1"/>
          </p:nvPr>
        </p:nvSpPr>
        <p:spPr>
          <a:xfrm>
            <a:off x="432847" y="1511299"/>
            <a:ext cx="11303523" cy="484505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15" name="Google Shape;215;p10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0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217" name="Google Shape;217;p10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8" name="Google Shape;218;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19" name="Google Shape;219;p10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and Content" type="obj">
  <p:cSld name="5_Title and Content">
    <p:spTree>
      <p:nvGrpSpPr>
        <p:cNvPr id="1" name="Shape 38"/>
        <p:cNvGrpSpPr/>
        <p:nvPr/>
      </p:nvGrpSpPr>
      <p:grpSpPr>
        <a:xfrm>
          <a:off x="0" y="0"/>
          <a:ext cx="0" cy="0"/>
          <a:chOff x="0" y="0"/>
          <a:chExt cx="0" cy="0"/>
        </a:xfrm>
      </p:grpSpPr>
      <p:sp>
        <p:nvSpPr>
          <p:cNvPr id="39" name="Google Shape;39;p8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8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43" name="Google Shape;43;p8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45" name="Google Shape;45;p8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671766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46"/>
        <p:cNvGrpSpPr/>
        <p:nvPr/>
      </p:nvGrpSpPr>
      <p:grpSpPr>
        <a:xfrm>
          <a:off x="0" y="0"/>
          <a:ext cx="0" cy="0"/>
          <a:chOff x="0" y="0"/>
          <a:chExt cx="0" cy="0"/>
        </a:xfrm>
      </p:grpSpPr>
      <p:sp>
        <p:nvSpPr>
          <p:cNvPr id="47" name="Google Shape;47;p8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9"/>
          <p:cNvSpPr txBox="1">
            <a:spLocks noGrp="1"/>
          </p:cNvSpPr>
          <p:nvPr>
            <p:ph type="body" idx="1"/>
          </p:nvPr>
        </p:nvSpPr>
        <p:spPr>
          <a:xfrm>
            <a:off x="454619"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9" name="Google Shape;49;p89"/>
          <p:cNvSpPr txBox="1">
            <a:spLocks noGrp="1"/>
          </p:cNvSpPr>
          <p:nvPr>
            <p:ph type="body" idx="2"/>
          </p:nvPr>
        </p:nvSpPr>
        <p:spPr>
          <a:xfrm>
            <a:off x="6096000" y="1922034"/>
            <a:ext cx="5067640" cy="394447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0" name="Google Shape;50;p8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51" name="Google Shape;51;p8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53" name="Google Shape;53;p8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3479116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63"/>
        <p:cNvGrpSpPr/>
        <p:nvPr/>
      </p:nvGrpSpPr>
      <p:grpSpPr>
        <a:xfrm>
          <a:off x="0" y="0"/>
          <a:ext cx="0" cy="0"/>
          <a:chOff x="0" y="0"/>
          <a:chExt cx="0" cy="0"/>
        </a:xfrm>
      </p:grpSpPr>
      <p:sp>
        <p:nvSpPr>
          <p:cNvPr id="64" name="Google Shape;64;p91"/>
          <p:cNvSpPr txBox="1">
            <a:spLocks noGrp="1"/>
          </p:cNvSpPr>
          <p:nvPr>
            <p:ph type="body" idx="1"/>
          </p:nvPr>
        </p:nvSpPr>
        <p:spPr>
          <a:xfrm>
            <a:off x="554110" y="1704782"/>
            <a:ext cx="11082185" cy="438185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67"/>
              <a:buNone/>
              <a:defRPr/>
            </a:lvl1pPr>
            <a:lvl2pPr marL="914400" lvl="1" indent="-347154" algn="l">
              <a:lnSpc>
                <a:spcPct val="90000"/>
              </a:lnSpc>
              <a:spcBef>
                <a:spcPts val="800"/>
              </a:spcBef>
              <a:spcAft>
                <a:spcPts val="0"/>
              </a:spcAft>
              <a:buSzPts val="1867"/>
              <a:buChar char="•"/>
              <a:defRPr/>
            </a:lvl2pPr>
            <a:lvl3pPr marL="1371600" lvl="2" indent="-347154" algn="l">
              <a:lnSpc>
                <a:spcPct val="90000"/>
              </a:lnSpc>
              <a:spcBef>
                <a:spcPts val="0"/>
              </a:spcBef>
              <a:spcAft>
                <a:spcPts val="0"/>
              </a:spcAft>
              <a:buSzPts val="1867"/>
              <a:buChar char="•"/>
              <a:defRPr/>
            </a:lvl3pPr>
            <a:lvl4pPr marL="1828800" lvl="3" indent="-347154" algn="l">
              <a:lnSpc>
                <a:spcPct val="90000"/>
              </a:lnSpc>
              <a:spcBef>
                <a:spcPts val="0"/>
              </a:spcBef>
              <a:spcAft>
                <a:spcPts val="0"/>
              </a:spcAft>
              <a:buSzPts val="1867"/>
              <a:buChar char="•"/>
              <a:defRPr/>
            </a:lvl4pPr>
            <a:lvl5pPr marL="2286000" lvl="4" indent="-228600" algn="l">
              <a:lnSpc>
                <a:spcPct val="90000"/>
              </a:lnSpc>
              <a:spcBef>
                <a:spcPts val="800"/>
              </a:spcBef>
              <a:spcAft>
                <a:spcPts val="0"/>
              </a:spcAft>
              <a:buSzPts val="1467"/>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p91"/>
          <p:cNvSpPr txBox="1">
            <a:spLocks noGrp="1"/>
          </p:cNvSpPr>
          <p:nvPr>
            <p:ph type="title"/>
          </p:nvPr>
        </p:nvSpPr>
        <p:spPr>
          <a:xfrm>
            <a:off x="554110" y="449233"/>
            <a:ext cx="9768741" cy="835883"/>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67" name="Google Shape;67;p9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69" name="Google Shape;69;p9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extLst>
      <p:ext uri="{BB962C8B-B14F-4D97-AF65-F5344CB8AC3E}">
        <p14:creationId xmlns:p14="http://schemas.microsoft.com/office/powerpoint/2010/main" val="98163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1"/>
        <p:cNvGrpSpPr/>
        <p:nvPr/>
      </p:nvGrpSpPr>
      <p:grpSpPr>
        <a:xfrm>
          <a:off x="0" y="0"/>
          <a:ext cx="0" cy="0"/>
          <a:chOff x="0" y="0"/>
          <a:chExt cx="0" cy="0"/>
        </a:xfrm>
      </p:grpSpPr>
      <p:sp>
        <p:nvSpPr>
          <p:cNvPr id="22" name="Google Shape;22;p85"/>
          <p:cNvSpPr txBox="1">
            <a:spLocks noGrp="1"/>
          </p:cNvSpPr>
          <p:nvPr>
            <p:ph type="body" idx="1"/>
          </p:nvPr>
        </p:nvSpPr>
        <p:spPr>
          <a:xfrm>
            <a:off x="432847" y="1511299"/>
            <a:ext cx="11303523" cy="48450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85"/>
          <p:cNvSpPr txBox="1">
            <a:spLocks noGrp="1"/>
          </p:cNvSpPr>
          <p:nvPr>
            <p:ph type="title"/>
          </p:nvPr>
        </p:nvSpPr>
        <p:spPr>
          <a:xfrm>
            <a:off x="0" y="-1"/>
            <a:ext cx="12012706" cy="1046375"/>
          </a:xfrm>
          <a:prstGeom prst="rect">
            <a:avLst/>
          </a:prstGeom>
          <a:noFill/>
          <a:ln>
            <a:noFill/>
          </a:ln>
        </p:spPr>
        <p:txBody>
          <a:bodyPr spcFirstLastPara="1" wrap="square" lIns="91425" tIns="45700" rIns="91425" bIns="45700" anchor="ctr" anchorCtr="0">
            <a:normAutofit/>
          </a:bodyPr>
          <a:lstStyle>
            <a:lvl1pPr lvl="0" algn="l">
              <a:lnSpc>
                <a:spcPct val="12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5"/>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25" name="Google Shape;25;p85"/>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8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27" name="Google Shape;27;p85"/>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Agenda">
    <p:bg>
      <p:bgPr>
        <a:solidFill>
          <a:srgbClr val="F1F1EE"/>
        </a:solidFill>
        <a:effectLst/>
      </p:bgPr>
    </p:bg>
    <p:spTree>
      <p:nvGrpSpPr>
        <p:cNvPr id="1" name="Shape 93"/>
        <p:cNvGrpSpPr/>
        <p:nvPr/>
      </p:nvGrpSpPr>
      <p:grpSpPr>
        <a:xfrm>
          <a:off x="0" y="0"/>
          <a:ext cx="0" cy="0"/>
          <a:chOff x="0" y="0"/>
          <a:chExt cx="0" cy="0"/>
        </a:xfrm>
      </p:grpSpPr>
      <p:sp>
        <p:nvSpPr>
          <p:cNvPr id="94" name="Google Shape;94;p94"/>
          <p:cNvSpPr txBox="1">
            <a:spLocks noGrp="1"/>
          </p:cNvSpPr>
          <p:nvPr>
            <p:ph type="body" idx="1"/>
          </p:nvPr>
        </p:nvSpPr>
        <p:spPr>
          <a:xfrm>
            <a:off x="4619241" y="2058194"/>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4"/>
          <p:cNvSpPr txBox="1">
            <a:spLocks noGrp="1"/>
          </p:cNvSpPr>
          <p:nvPr>
            <p:ph type="body" idx="2"/>
          </p:nvPr>
        </p:nvSpPr>
        <p:spPr>
          <a:xfrm>
            <a:off x="4619241" y="274094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94"/>
          <p:cNvSpPr txBox="1">
            <a:spLocks noGrp="1"/>
          </p:cNvSpPr>
          <p:nvPr>
            <p:ph type="body" idx="3"/>
          </p:nvPr>
        </p:nvSpPr>
        <p:spPr>
          <a:xfrm>
            <a:off x="4619241" y="3423698"/>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94"/>
          <p:cNvSpPr txBox="1">
            <a:spLocks noGrp="1"/>
          </p:cNvSpPr>
          <p:nvPr>
            <p:ph type="body" idx="4"/>
          </p:nvPr>
        </p:nvSpPr>
        <p:spPr>
          <a:xfrm>
            <a:off x="4619241" y="4106450"/>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94"/>
          <p:cNvSpPr txBox="1">
            <a:spLocks noGrp="1"/>
          </p:cNvSpPr>
          <p:nvPr>
            <p:ph type="body" idx="5"/>
          </p:nvPr>
        </p:nvSpPr>
        <p:spPr>
          <a:xfrm>
            <a:off x="4619241" y="4789202"/>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94"/>
          <p:cNvSpPr txBox="1">
            <a:spLocks noGrp="1"/>
          </p:cNvSpPr>
          <p:nvPr>
            <p:ph type="body" idx="6"/>
          </p:nvPr>
        </p:nvSpPr>
        <p:spPr>
          <a:xfrm>
            <a:off x="4619241" y="5471956"/>
            <a:ext cx="6318297"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rgbClr val="5C2657"/>
              </a:buClr>
              <a:buSzPts val="2000"/>
              <a:buNone/>
              <a:defRPr sz="2000" b="1">
                <a:solidFill>
                  <a:srgbClr val="5C2657"/>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94"/>
          <p:cNvSpPr txBox="1">
            <a:spLocks noGrp="1"/>
          </p:cNvSpPr>
          <p:nvPr>
            <p:ph type="body" idx="7"/>
          </p:nvPr>
        </p:nvSpPr>
        <p:spPr>
          <a:xfrm>
            <a:off x="4217623" y="2058194"/>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94"/>
          <p:cNvSpPr txBox="1">
            <a:spLocks noGrp="1"/>
          </p:cNvSpPr>
          <p:nvPr>
            <p:ph type="body" idx="8"/>
          </p:nvPr>
        </p:nvSpPr>
        <p:spPr>
          <a:xfrm>
            <a:off x="4217623" y="274094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94"/>
          <p:cNvSpPr txBox="1">
            <a:spLocks noGrp="1"/>
          </p:cNvSpPr>
          <p:nvPr>
            <p:ph type="body" idx="9"/>
          </p:nvPr>
        </p:nvSpPr>
        <p:spPr>
          <a:xfrm>
            <a:off x="4217623" y="3423698"/>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94"/>
          <p:cNvSpPr txBox="1">
            <a:spLocks noGrp="1"/>
          </p:cNvSpPr>
          <p:nvPr>
            <p:ph type="body" idx="13"/>
          </p:nvPr>
        </p:nvSpPr>
        <p:spPr>
          <a:xfrm>
            <a:off x="4217623" y="4106450"/>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94"/>
          <p:cNvSpPr txBox="1">
            <a:spLocks noGrp="1"/>
          </p:cNvSpPr>
          <p:nvPr>
            <p:ph type="body" idx="14"/>
          </p:nvPr>
        </p:nvSpPr>
        <p:spPr>
          <a:xfrm>
            <a:off x="4217623" y="4789202"/>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94"/>
          <p:cNvSpPr txBox="1">
            <a:spLocks noGrp="1"/>
          </p:cNvSpPr>
          <p:nvPr>
            <p:ph type="body" idx="15"/>
          </p:nvPr>
        </p:nvSpPr>
        <p:spPr>
          <a:xfrm>
            <a:off x="4217623" y="5471956"/>
            <a:ext cx="300589" cy="52364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2000"/>
              <a:buNone/>
              <a:defRPr sz="2000">
                <a:solidFill>
                  <a:schemeClr val="accent2"/>
                </a:solidFill>
              </a:defRPr>
            </a:lvl1pPr>
            <a:lvl2pPr marL="914400" lvl="1" indent="-228600" algn="l">
              <a:lnSpc>
                <a:spcPct val="90000"/>
              </a:lnSpc>
              <a:spcBef>
                <a:spcPts val="800"/>
              </a:spcBef>
              <a:spcAft>
                <a:spcPts val="0"/>
              </a:spcAft>
              <a:buClr>
                <a:schemeClr val="dk1"/>
              </a:buClr>
              <a:buSzPts val="1867"/>
              <a:buNone/>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94"/>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4"/>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08" name="Google Shape;108;p94"/>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10" name="Google Shape;110;p94"/>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9"/>
        <p:cNvGrpSpPr/>
        <p:nvPr/>
      </p:nvGrpSpPr>
      <p:grpSpPr>
        <a:xfrm>
          <a:off x="0" y="0"/>
          <a:ext cx="0" cy="0"/>
          <a:chOff x="0" y="0"/>
          <a:chExt cx="0" cy="0"/>
        </a:xfrm>
      </p:grpSpPr>
      <p:sp>
        <p:nvSpPr>
          <p:cNvPr id="120" name="Google Shape;120;p96"/>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6"/>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9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96"/>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96"/>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25" name="Google Shape;125;p96"/>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27" name="Google Shape;127;p96"/>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8"/>
        <p:cNvGrpSpPr/>
        <p:nvPr/>
      </p:nvGrpSpPr>
      <p:grpSpPr>
        <a:xfrm>
          <a:off x="0" y="0"/>
          <a:ext cx="0" cy="0"/>
          <a:chOff x="0" y="0"/>
          <a:chExt cx="0" cy="0"/>
        </a:xfrm>
      </p:grpSpPr>
      <p:sp>
        <p:nvSpPr>
          <p:cNvPr id="129" name="Google Shape;129;p97"/>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7"/>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9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97"/>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97"/>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34" name="Google Shape;134;p97"/>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36" name="Google Shape;136;p97"/>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37"/>
        <p:cNvGrpSpPr/>
        <p:nvPr/>
      </p:nvGrpSpPr>
      <p:grpSpPr>
        <a:xfrm>
          <a:off x="0" y="0"/>
          <a:ext cx="0" cy="0"/>
          <a:chOff x="0" y="0"/>
          <a:chExt cx="0" cy="0"/>
        </a:xfrm>
      </p:grpSpPr>
      <p:sp>
        <p:nvSpPr>
          <p:cNvPr id="138" name="Google Shape;138;p98"/>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98"/>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9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98"/>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98"/>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43" name="Google Shape;143;p98"/>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45" name="Google Shape;145;p98"/>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46"/>
        <p:cNvGrpSpPr/>
        <p:nvPr/>
      </p:nvGrpSpPr>
      <p:grpSpPr>
        <a:xfrm>
          <a:off x="0" y="0"/>
          <a:ext cx="0" cy="0"/>
          <a:chOff x="0" y="0"/>
          <a:chExt cx="0" cy="0"/>
        </a:xfrm>
      </p:grpSpPr>
      <p:sp>
        <p:nvSpPr>
          <p:cNvPr id="147" name="Google Shape;147;p99"/>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9"/>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9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99"/>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99"/>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52" name="Google Shape;152;p9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4" name="Google Shape;154;p99"/>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155"/>
        <p:cNvGrpSpPr/>
        <p:nvPr/>
      </p:nvGrpSpPr>
      <p:grpSpPr>
        <a:xfrm>
          <a:off x="0" y="0"/>
          <a:ext cx="0" cy="0"/>
          <a:chOff x="0" y="0"/>
          <a:chExt cx="0" cy="0"/>
        </a:xfrm>
      </p:grpSpPr>
      <p:sp>
        <p:nvSpPr>
          <p:cNvPr id="156" name="Google Shape;156;p100"/>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0"/>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0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100"/>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00"/>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61" name="Google Shape;161;p10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2" name="Google Shape;162;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63" name="Google Shape;163;p100"/>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64"/>
        <p:cNvGrpSpPr/>
        <p:nvPr/>
      </p:nvGrpSpPr>
      <p:grpSpPr>
        <a:xfrm>
          <a:off x="0" y="0"/>
          <a:ext cx="0" cy="0"/>
          <a:chOff x="0" y="0"/>
          <a:chExt cx="0" cy="0"/>
        </a:xfrm>
      </p:grpSpPr>
      <p:sp>
        <p:nvSpPr>
          <p:cNvPr id="165" name="Google Shape;165;p101"/>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5C2657"/>
              </a:buClr>
              <a:buSzPts val="4000"/>
              <a:buFont typeface="Calibri"/>
              <a:buNone/>
              <a:defRPr sz="4000">
                <a:solidFill>
                  <a:srgbClr val="5C265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101"/>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800"/>
              <a:buNone/>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10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101"/>
          <p:cNvSpPr txBox="1">
            <a:spLocks noGrp="1"/>
          </p:cNvSpPr>
          <p:nvPr>
            <p:ph type="body" idx="2"/>
          </p:nvPr>
        </p:nvSpPr>
        <p:spPr>
          <a:xfrm>
            <a:off x="3903785" y="841375"/>
            <a:ext cx="7450015" cy="4953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2"/>
              </a:buClr>
              <a:buSzPts val="3000"/>
              <a:buNone/>
              <a:defRPr sz="3000" b="0" i="0">
                <a:solidFill>
                  <a:schemeClr val="accent2"/>
                </a:solidFill>
                <a:latin typeface="Arial"/>
                <a:ea typeface="Arial"/>
                <a:cs typeface="Arial"/>
                <a:sym typeface="Arial"/>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0"/>
              </a:spcBef>
              <a:spcAft>
                <a:spcPts val="0"/>
              </a:spcAft>
              <a:buClr>
                <a:schemeClr val="dk1"/>
              </a:buClr>
              <a:buSzPts val="1800"/>
              <a:buChar char="•"/>
              <a:defRPr/>
            </a:lvl3pPr>
            <a:lvl4pPr marL="1828800" lvl="3" indent="-342900" algn="l">
              <a:lnSpc>
                <a:spcPct val="90000"/>
              </a:lnSpc>
              <a:spcBef>
                <a:spcPts val="0"/>
              </a:spcBef>
              <a:spcAft>
                <a:spcPts val="0"/>
              </a:spcAft>
              <a:buClr>
                <a:schemeClr val="dk1"/>
              </a:buClr>
              <a:buSzPts val="1800"/>
              <a:buChar char="•"/>
              <a:defRPr/>
            </a:lvl4pPr>
            <a:lvl5pPr marL="2286000" lvl="4" indent="-228600" algn="l">
              <a:lnSpc>
                <a:spcPct val="90000"/>
              </a:lnSpc>
              <a:spcBef>
                <a:spcPts val="8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101"/>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70" name="Google Shape;170;p10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1" name="Google Shape;171;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2" name="Google Shape;172;p101"/>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EE"/>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398691" y="254000"/>
            <a:ext cx="10538847" cy="587162"/>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chemeClr val="accent1"/>
              </a:buClr>
              <a:buSzPts val="3600"/>
              <a:buFont typeface="Calibri"/>
              <a:buNone/>
              <a:defRPr sz="36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3"/>
          <p:cNvSpPr txBox="1">
            <a:spLocks noGrp="1"/>
          </p:cNvSpPr>
          <p:nvPr>
            <p:ph type="body" idx="1"/>
          </p:nvPr>
        </p:nvSpPr>
        <p:spPr>
          <a:xfrm>
            <a:off x="398691" y="1721922"/>
            <a:ext cx="10538847" cy="445504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0"/>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dk1"/>
              </a:buClr>
              <a:buSzPts val="1467"/>
              <a:buFont typeface="Arial"/>
              <a:buNone/>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ftr" idx="11"/>
          </p:nvPr>
        </p:nvSpPr>
        <p:spPr>
          <a:xfrm>
            <a:off x="731474" y="6356351"/>
            <a:ext cx="5219751"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GB"/>
              <a:t>Workshop in a BOX I  Prepared for WE-FI by the Financial Alliance for Women </a:t>
            </a:r>
            <a:endParaRPr/>
          </a:p>
        </p:txBody>
      </p:sp>
      <p:sp>
        <p:nvSpPr>
          <p:cNvPr id="13" name="Google Shape;13;p83"/>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67"/>
              <a:buFont typeface="Arial"/>
              <a:buNone/>
              <a:defRPr sz="9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5" name="Google Shape;15;p83"/>
          <p:cNvSpPr txBox="1"/>
          <p:nvPr/>
        </p:nvSpPr>
        <p:spPr>
          <a:xfrm>
            <a:off x="619749" y="6356351"/>
            <a:ext cx="88849" cy="365125"/>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67"/>
              <a:buFont typeface="Arial"/>
              <a:buNone/>
            </a:pPr>
            <a:r>
              <a:rPr lang="en-US" sz="900" b="0" i="0" u="none" strike="noStrike" cap="none">
                <a:solidFill>
                  <a:schemeClr val="dk2"/>
                </a:solidFill>
                <a:latin typeface="Arial"/>
                <a:ea typeface="Arial"/>
                <a:cs typeface="Arial"/>
                <a:sym typeface="Arial"/>
              </a:rPr>
              <a:t>|</a:t>
            </a:r>
            <a:endParaRPr sz="900" b="0" i="0" u="none" strike="noStrike" cap="none">
              <a:solidFill>
                <a:schemeClr val="dk2"/>
              </a:solidFill>
              <a:latin typeface="Arial"/>
              <a:ea typeface="Arial"/>
              <a:cs typeface="Arial"/>
              <a:sym typeface="Arial"/>
            </a:endParaRPr>
          </a:p>
        </p:txBody>
      </p:sp>
      <p:sp>
        <p:nvSpPr>
          <p:cNvPr id="17" name="Google Shape;17;p83"/>
          <p:cNvSpPr/>
          <p:nvPr/>
        </p:nvSpPr>
        <p:spPr>
          <a:xfrm>
            <a:off x="0" y="6721474"/>
            <a:ext cx="12192000" cy="136525"/>
          </a:xfrm>
          <a:prstGeom prst="rect">
            <a:avLst/>
          </a:prstGeom>
          <a:gradFill>
            <a:gsLst>
              <a:gs pos="0">
                <a:srgbClr val="9B2068"/>
              </a:gs>
              <a:gs pos="100000">
                <a:srgbClr val="EB6258"/>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3" r:id="rId14"/>
    <p:sldLayoutId id="2147483674" r:id="rId15"/>
    <p:sldLayoutId id="2147483675" r:id="rId16"/>
    <p:sldLayoutId id="2147483676" r:id="rId17"/>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4">
          <p15:clr>
            <a:srgbClr val="F26B43"/>
          </p15:clr>
        </p15:guide>
        <p15:guide id="2" pos="7176">
          <p15:clr>
            <a:srgbClr val="F26B43"/>
          </p15:clr>
        </p15:guide>
        <p15:guide id="3" orient="horz" pos="3840">
          <p15:clr>
            <a:srgbClr val="F26B43"/>
          </p15:clr>
        </p15:guide>
        <p15:guide id="4" orient="horz" pos="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e-fi.org/wp-content/uploads/2023/10/FSP-Commitment_vF.pdf" TargetMode="External"/><Relationship Id="rId13" Type="http://schemas.openxmlformats.org/officeDocument/2006/relationships/image" Target="../media/image16.png"/><Relationship Id="rId3" Type="http://schemas.openxmlformats.org/officeDocument/2006/relationships/hyperlink" Target="https://we-fi.org/wp-content/uploads/2024/02/WE-Finance-Code-Pitch-2-2-2024.pptx" TargetMode="External"/><Relationship Id="rId7" Type="http://schemas.openxmlformats.org/officeDocument/2006/relationships/hyperlink" Target="https://we-fi.org/wp-content/uploads/2023/10/Sample-Declaration-of-Intent-to-launch-a-National-Code_vF.pdf" TargetMode="External"/><Relationship Id="rId12" Type="http://schemas.openxmlformats.org/officeDocument/2006/relationships/hyperlink" Target="https://we-fi.org/wp-content/uploads/2024/04/Kick-off-Presentation_2024.pptx"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we-fi.org/wp-content/uploads/2023/10/WE-Finance-Code-Briefing-Note-vF.pdf" TargetMode="External"/><Relationship Id="rId11" Type="http://schemas.openxmlformats.org/officeDocument/2006/relationships/hyperlink" Target="https://we-fi.org/wp-content/uploads/2023/10/WE-Finance-Code-Guidance-Note-for-IPs-vF.pdf" TargetMode="External"/><Relationship Id="rId5" Type="http://schemas.openxmlformats.org/officeDocument/2006/relationships/hyperlink" Target="https://www.we-fi.org/wp-content/uploads/2024/01/WE-Finance-Code-Media-Toolkit.pdf" TargetMode="External"/><Relationship Id="rId10" Type="http://schemas.openxmlformats.org/officeDocument/2006/relationships/hyperlink" Target="https://we-fi.org/wp-content/uploads/2024/02/WECode-CoC-Flier.pdf" TargetMode="External"/><Relationship Id="rId4" Type="http://schemas.openxmlformats.org/officeDocument/2006/relationships/hyperlink" Target="https://we-fi.org/wp-content/uploads/2023/10/WE-Finance-Code-brochure_Oct2023.pdf" TargetMode="External"/><Relationship Id="rId9" Type="http://schemas.openxmlformats.org/officeDocument/2006/relationships/hyperlink" Target="https://we-fi.org/wp-content/uploads/2023/10/Ecosystem-Commitment_vF.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gif"/><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cid:image001.png@01D9FAC6.57206630" TargetMode="Externa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p:nvPr/>
        </p:nvSpPr>
        <p:spPr>
          <a:xfrm>
            <a:off x="0" y="0"/>
            <a:ext cx="12192000" cy="6858000"/>
          </a:xfrm>
          <a:prstGeom prst="rect">
            <a:avLst/>
          </a:prstGeom>
          <a:solidFill>
            <a:srgbClr val="170E32"/>
          </a:solidFill>
          <a:ln w="25400" cap="flat" cmpd="sng">
            <a:solidFill>
              <a:srgbClr val="711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endParaRPr sz="1500" b="0" i="0" u="none" strike="noStrike" cap="none">
              <a:solidFill>
                <a:srgbClr val="FFFFFF"/>
              </a:solidFill>
              <a:latin typeface="+mn-lt"/>
              <a:ea typeface="Calibri"/>
              <a:cs typeface="Calibri"/>
              <a:sym typeface="Calibri"/>
            </a:endParaRPr>
          </a:p>
        </p:txBody>
      </p:sp>
      <p:pic>
        <p:nvPicPr>
          <p:cNvPr id="226" name="Google Shape;226;p1" descr="Logo&#10;&#10;Description automatically generated"/>
          <p:cNvPicPr preferRelativeResize="0"/>
          <p:nvPr/>
        </p:nvPicPr>
        <p:blipFill rotWithShape="1">
          <a:blip r:embed="rId3">
            <a:alphaModFix/>
          </a:blip>
          <a:srcRect/>
          <a:stretch/>
        </p:blipFill>
        <p:spPr>
          <a:xfrm>
            <a:off x="3971398" y="968350"/>
            <a:ext cx="2124602" cy="787353"/>
          </a:xfrm>
          <a:prstGeom prst="rect">
            <a:avLst/>
          </a:prstGeom>
          <a:noFill/>
          <a:ln>
            <a:noFill/>
          </a:ln>
        </p:spPr>
      </p:pic>
      <p:sp>
        <p:nvSpPr>
          <p:cNvPr id="227" name="Google Shape;227;p1"/>
          <p:cNvSpPr txBox="1"/>
          <p:nvPr/>
        </p:nvSpPr>
        <p:spPr>
          <a:xfrm>
            <a:off x="1524000" y="2963619"/>
            <a:ext cx="9596099" cy="3093114"/>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FFFFFF"/>
              </a:buClr>
              <a:buSzPts val="3600"/>
              <a:buFont typeface="Arial Black"/>
              <a:buNone/>
            </a:pPr>
            <a:r>
              <a:rPr lang="en-US" sz="3600" b="1" i="0" u="none" strike="noStrike" cap="none" dirty="0">
                <a:solidFill>
                  <a:srgbClr val="FFFFFF"/>
                </a:solidFill>
                <a:latin typeface="+mn-lt"/>
                <a:ea typeface="Arial Black"/>
                <a:cs typeface="Arial Black"/>
                <a:sym typeface="Arial Black"/>
              </a:rPr>
              <a:t>Women Entrepreneurs </a:t>
            </a:r>
            <a:r>
              <a:rPr lang="en-US" sz="3600" b="1" i="0" u="none" strike="noStrike" cap="none" dirty="0">
                <a:solidFill>
                  <a:schemeClr val="lt1"/>
                </a:solidFill>
                <a:latin typeface="+mn-lt"/>
                <a:ea typeface="Arial Black"/>
                <a:cs typeface="Arial Black"/>
                <a:sym typeface="Arial Black"/>
              </a:rPr>
              <a:t>Finance Code</a:t>
            </a:r>
            <a:endParaRPr sz="1400" b="0" i="0" u="none" strike="noStrike" cap="none">
              <a:solidFill>
                <a:schemeClr val="lt1"/>
              </a:solidFill>
              <a:latin typeface="+mn-lt"/>
              <a:ea typeface="Arial"/>
              <a:cs typeface="Arial"/>
              <a:sym typeface="Arial"/>
            </a:endParaRPr>
          </a:p>
          <a:p>
            <a:pPr>
              <a:lnSpc>
                <a:spcPct val="125000"/>
              </a:lnSpc>
              <a:buClr>
                <a:schemeClr val="lt1"/>
              </a:buClr>
              <a:buSzPts val="4000"/>
            </a:pPr>
            <a:endParaRPr lang="en-US" sz="4000" b="1" dirty="0">
              <a:solidFill>
                <a:schemeClr val="lt1"/>
              </a:solidFill>
              <a:latin typeface="+mn-lt"/>
              <a:ea typeface="Arial Black"/>
              <a:cs typeface="Arial Black"/>
              <a:sym typeface="Arial Black"/>
            </a:endParaRPr>
          </a:p>
          <a:p>
            <a:pPr>
              <a:lnSpc>
                <a:spcPct val="125000"/>
              </a:lnSpc>
              <a:buSzPts val="4000"/>
            </a:pPr>
            <a:r>
              <a:rPr lang="en-US" sz="4000" b="1" i="0" u="none" strike="noStrike" cap="none" dirty="0">
                <a:solidFill>
                  <a:schemeClr val="lt1"/>
                </a:solidFill>
                <a:latin typeface="+mn-lt"/>
                <a:ea typeface="Arial Black"/>
                <a:cs typeface="Arial Black"/>
                <a:sym typeface="Arial Black"/>
              </a:rPr>
              <a:t>Workshop In A Box</a:t>
            </a:r>
            <a:r>
              <a:rPr lang="en-US" sz="4000" b="1" dirty="0">
                <a:solidFill>
                  <a:schemeClr val="lt1"/>
                </a:solidFill>
                <a:latin typeface="+mn-lt"/>
                <a:ea typeface="Arial Black"/>
                <a:cs typeface="Arial Black"/>
                <a:sym typeface="Arial Black"/>
              </a:rPr>
              <a:t>: </a:t>
            </a:r>
            <a:r>
              <a:rPr lang="en-US" sz="4000" dirty="0">
                <a:solidFill>
                  <a:schemeClr val="lt1"/>
                </a:solidFill>
                <a:latin typeface="+mn-lt"/>
                <a:ea typeface="Arial Black"/>
                <a:cs typeface="Arial Black"/>
                <a:sym typeface="Arial Black"/>
              </a:rPr>
              <a:t>Module 1</a:t>
            </a:r>
            <a:endParaRPr lang="en-US" dirty="0">
              <a:solidFill>
                <a:schemeClr val="lt1"/>
              </a:solidFill>
            </a:endParaRPr>
          </a:p>
          <a:p>
            <a:pPr>
              <a:lnSpc>
                <a:spcPct val="125000"/>
              </a:lnSpc>
              <a:buSzPts val="4000"/>
            </a:pPr>
            <a:r>
              <a:rPr lang="en-US" sz="4000" b="1" dirty="0">
                <a:solidFill>
                  <a:schemeClr val="lt1"/>
                </a:solidFill>
                <a:latin typeface="+mn-lt"/>
                <a:ea typeface="Arial Black"/>
                <a:cs typeface="Arial Black"/>
              </a:rPr>
              <a:t>WE Finance Code Introduction</a:t>
            </a:r>
          </a:p>
        </p:txBody>
      </p:sp>
      <p:pic>
        <p:nvPicPr>
          <p:cNvPr id="228" name="Google Shape;228;p1" descr="A logo with text on it&#10;&#10;Description automatically generated"/>
          <p:cNvPicPr preferRelativeResize="0"/>
          <p:nvPr/>
        </p:nvPicPr>
        <p:blipFill rotWithShape="1">
          <a:blip r:embed="rId4">
            <a:alphaModFix/>
          </a:blip>
          <a:srcRect/>
          <a:stretch/>
        </p:blipFill>
        <p:spPr>
          <a:xfrm>
            <a:off x="6845886" y="545337"/>
            <a:ext cx="1496790" cy="1565872"/>
          </a:xfrm>
          <a:prstGeom prst="rect">
            <a:avLst/>
          </a:prstGeom>
          <a:noFill/>
          <a:ln>
            <a:noFill/>
          </a:ln>
        </p:spPr>
      </p:pic>
      <p:pic>
        <p:nvPicPr>
          <p:cNvPr id="229" name="Google Shape;229;p1" descr="A black background with white text&#10;&#10;Description automatically generated"/>
          <p:cNvPicPr preferRelativeResize="0"/>
          <p:nvPr/>
        </p:nvPicPr>
        <p:blipFill rotWithShape="1">
          <a:blip r:embed="rId5">
            <a:alphaModFix/>
          </a:blip>
          <a:srcRect/>
          <a:stretch/>
        </p:blipFill>
        <p:spPr>
          <a:xfrm>
            <a:off x="925870" y="615704"/>
            <a:ext cx="2295642" cy="1631288"/>
          </a:xfrm>
          <a:prstGeom prst="rect">
            <a:avLst/>
          </a:prstGeom>
          <a:noFill/>
          <a:ln>
            <a:noFill/>
          </a:ln>
        </p:spPr>
      </p:pic>
      <p:sp>
        <p:nvSpPr>
          <p:cNvPr id="230" name="Google Shape;230;p1"/>
          <p:cNvSpPr txBox="1"/>
          <p:nvPr/>
        </p:nvSpPr>
        <p:spPr>
          <a:xfrm>
            <a:off x="5550758" y="6001470"/>
            <a:ext cx="6105292" cy="438541"/>
          </a:xfrm>
          <a:prstGeom prst="rect">
            <a:avLst/>
          </a:prstGeom>
          <a:noFill/>
          <a:ln>
            <a:noFill/>
          </a:ln>
        </p:spPr>
        <p:txBody>
          <a:bodyPr spcFirstLastPara="1" wrap="square" lIns="91425" tIns="45700" rIns="91425" bIns="45700" anchor="t" anchorCtr="0">
            <a:spAutoFit/>
          </a:bodyPr>
          <a:lstStyle/>
          <a:p>
            <a:pPr algn="r">
              <a:lnSpc>
                <a:spcPct val="125000"/>
              </a:lnSpc>
              <a:buClr>
                <a:srgbClr val="EC6359"/>
              </a:buClr>
              <a:buSzPts val="1800"/>
            </a:pPr>
            <a:r>
              <a:rPr lang="en-US" sz="1800">
                <a:solidFill>
                  <a:srgbClr val="EC6359"/>
                </a:solidFill>
                <a:latin typeface="+mn-lt"/>
              </a:rPr>
              <a:t>May 2025</a:t>
            </a:r>
            <a:endParaRPr lang="en-US" sz="1800" b="0" i="0" u="none" strike="noStrike" cap="none">
              <a:solidFill>
                <a:srgbClr val="EC6359"/>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91" name="Google Shape;491;p19"/>
          <p:cNvSpPr txBox="1"/>
          <p:nvPr/>
        </p:nvSpPr>
        <p:spPr>
          <a:xfrm>
            <a:off x="6011752" y="4510060"/>
            <a:ext cx="3376910" cy="216212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493" name="Google Shape;493;p19"/>
          <p:cNvSpPr txBox="1"/>
          <p:nvPr/>
        </p:nvSpPr>
        <p:spPr>
          <a:xfrm>
            <a:off x="596874" y="2172446"/>
            <a:ext cx="10997487" cy="3619723"/>
          </a:xfrm>
          <a:prstGeom prst="rect">
            <a:avLst/>
          </a:prstGeom>
          <a:noFill/>
          <a:ln>
            <a:noFill/>
          </a:ln>
        </p:spPr>
        <p:txBody>
          <a:bodyPr spcFirstLastPara="1" wrap="square" lIns="76200" tIns="76200" rIns="76200" bIns="76200" anchor="t" anchorCtr="0">
            <a:noAutofit/>
          </a:bodyPr>
          <a:lstStyle/>
          <a:p>
            <a:pPr marL="225425">
              <a:spcAft>
                <a:spcPts val="1200"/>
              </a:spcAft>
              <a:buClrTx/>
              <a:buSzPct val="100000"/>
            </a:pPr>
            <a:r>
              <a:rPr lang="en-US" sz="2400">
                <a:solidFill>
                  <a:schemeClr val="dk2"/>
                </a:solidFill>
                <a:latin typeface="Arial" panose="020B0604020202020204" pitchFamily="34" charset="0"/>
                <a:cs typeface="Arial" panose="020B0604020202020204" pitchFamily="34" charset="0"/>
                <a:sym typeface="Arial Black"/>
              </a:rPr>
              <a:t>You commit to:</a:t>
            </a:r>
            <a:endParaRPr lang="en-US" sz="2400">
              <a:solidFill>
                <a:schemeClr val="dk2"/>
              </a:solidFill>
              <a:latin typeface="Arial" panose="020B0604020202020204" pitchFamily="34" charset="0"/>
              <a:cs typeface="Arial" panose="020B0604020202020204" pitchFamily="34" charset="0"/>
            </a:endParaRPr>
          </a:p>
          <a:p>
            <a:pPr marL="739775" indent="-514350">
              <a:spcAft>
                <a:spcPts val="1200"/>
              </a:spcAft>
              <a:buClrTx/>
              <a:buSzPct val="100000"/>
              <a:buFont typeface="+mj-lt"/>
              <a:buAutoNum type="arabicPeriod"/>
            </a:pPr>
            <a:r>
              <a:rPr lang="en-US" sz="2400">
                <a:solidFill>
                  <a:schemeClr val="dk2"/>
                </a:solidFill>
                <a:latin typeface="Arial" panose="020B0604020202020204" pitchFamily="34" charset="0"/>
                <a:cs typeface="Arial" panose="020B0604020202020204" pitchFamily="34" charset="0"/>
              </a:rPr>
              <a:t>Designate a senior leader to champion the organization’s efforts to support women-led businesses</a:t>
            </a:r>
          </a:p>
          <a:p>
            <a:pPr marL="739775" indent="-514350">
              <a:spcAft>
                <a:spcPts val="1200"/>
              </a:spcAft>
              <a:buClrTx/>
              <a:buSzPct val="100000"/>
              <a:buFont typeface="+mj-lt"/>
              <a:buAutoNum type="arabicPeriod"/>
            </a:pPr>
            <a:r>
              <a:rPr lang="en-US" sz="2400">
                <a:solidFill>
                  <a:schemeClr val="dk2"/>
                </a:solidFill>
                <a:latin typeface="Arial" panose="020B0604020202020204" pitchFamily="34" charset="0"/>
                <a:cs typeface="Arial" panose="020B0604020202020204" pitchFamily="34" charset="0"/>
              </a:rPr>
              <a:t>Track a commonly agreed set of indicators on the level of financing provided to women-led firms</a:t>
            </a:r>
          </a:p>
          <a:p>
            <a:pPr marL="739775" indent="-514350">
              <a:spcAft>
                <a:spcPts val="1200"/>
              </a:spcAft>
              <a:buClrTx/>
              <a:buSzPct val="100000"/>
              <a:buFont typeface="+mj-lt"/>
              <a:buAutoNum type="arabicPeriod"/>
            </a:pPr>
            <a:r>
              <a:rPr lang="en-US" sz="2400">
                <a:solidFill>
                  <a:schemeClr val="dk2"/>
                </a:solidFill>
                <a:latin typeface="Arial" panose="020B0604020202020204" pitchFamily="34" charset="0"/>
                <a:cs typeface="Arial" panose="020B0604020202020204" pitchFamily="34" charset="0"/>
              </a:rPr>
              <a:t>Expand and introduce measures that will support women entrepreneurs.</a:t>
            </a:r>
          </a:p>
          <a:p>
            <a:pPr marL="457200" marR="0" lvl="0" indent="-457200" rtl="0">
              <a:spcBef>
                <a:spcPts val="0"/>
              </a:spcBef>
              <a:spcAft>
                <a:spcPts val="0"/>
              </a:spcAft>
              <a:buClr>
                <a:schemeClr val="lt1"/>
              </a:buClr>
              <a:buSzPct val="100000"/>
              <a:buFont typeface="+mj-lt"/>
              <a:buAutoNum type="arabicPeriod"/>
            </a:pPr>
            <a:endParaRPr sz="2400" b="1">
              <a:solidFill>
                <a:schemeClr val="dk2"/>
              </a:solidFill>
              <a:latin typeface="Arial" panose="020B0604020202020204" pitchFamily="34" charset="0"/>
              <a:cs typeface="Arial" panose="020B0604020202020204" pitchFamily="34" charset="0"/>
            </a:endParaRPr>
          </a:p>
        </p:txBody>
      </p:sp>
      <p:sp>
        <p:nvSpPr>
          <p:cNvPr id="495" name="Google Shape;495;p1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10</a:t>
            </a:fld>
            <a:endParaRPr>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81E91EC5-AAD6-1CFC-7D85-1226A6ADE5D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 name="Google Shape;474;p18">
            <a:extLst>
              <a:ext uri="{FF2B5EF4-FFF2-40B4-BE49-F238E27FC236}">
                <a16:creationId xmlns:a16="http://schemas.microsoft.com/office/drawing/2014/main" id="{24EF598D-8855-F3CB-C551-F0210033BCBB}"/>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361F9EC5-75AB-FA87-5607-8B20B0F8BEB7}"/>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C09B9EF1-5821-C280-C704-77903A1DB05E}"/>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Google Shape;476;p18">
            <a:extLst>
              <a:ext uri="{FF2B5EF4-FFF2-40B4-BE49-F238E27FC236}">
                <a16:creationId xmlns:a16="http://schemas.microsoft.com/office/drawing/2014/main" id="{5EC7CAC0-F222-400F-EC21-BA78A9F6D697}"/>
              </a:ext>
            </a:extLst>
          </p:cNvPr>
          <p:cNvSpPr txBox="1"/>
          <p:nvPr/>
        </p:nvSpPr>
        <p:spPr>
          <a:xfrm>
            <a:off x="538038" y="1710822"/>
            <a:ext cx="88506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accent2"/>
                </a:solidFill>
                <a:latin typeface="Arial" panose="020B0604020202020204" pitchFamily="34" charset="0"/>
                <a:ea typeface="Arial Black"/>
                <a:cs typeface="Arial" panose="020B0604020202020204" pitchFamily="34" charset="0"/>
                <a:sym typeface="Arial Black"/>
              </a:rPr>
              <a:t>What is required? </a:t>
            </a:r>
            <a:endParaRPr lang="en-US"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8" name="Footer Placeholder 2">
            <a:extLst>
              <a:ext uri="{FF2B5EF4-FFF2-40B4-BE49-F238E27FC236}">
                <a16:creationId xmlns:a16="http://schemas.microsoft.com/office/drawing/2014/main" id="{DE35A010-695A-E675-DEE5-574F519DEDC3}"/>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166494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6" name="Google Shape;526;p21"/>
          <p:cNvSpPr/>
          <p:nvPr/>
        </p:nvSpPr>
        <p:spPr>
          <a:xfrm>
            <a:off x="691069" y="2809558"/>
            <a:ext cx="2175542" cy="2785305"/>
          </a:xfrm>
          <a:prstGeom prst="roundRect">
            <a:avLst>
              <a:gd name="adj" fmla="val 16667"/>
            </a:avLst>
          </a:prstGeom>
          <a:solidFill>
            <a:schemeClr val="accent3"/>
          </a:solidFill>
          <a:ln>
            <a:noFill/>
          </a:ln>
        </p:spPr>
        <p:txBody>
          <a:bodyPr spcFirstLastPara="1" wrap="square" lIns="91425" tIns="45700" rIns="91425" bIns="45700" anchor="t" anchorCtr="0">
            <a:spAutoFit/>
          </a:bodyPr>
          <a:lstStyle/>
          <a:p>
            <a:pPr>
              <a:buClr>
                <a:schemeClr val="lt1"/>
              </a:buClr>
              <a:buSzPts val="1800"/>
            </a:pPr>
            <a:r>
              <a:rPr lang="en-US" sz="1800" b="1">
                <a:solidFill>
                  <a:schemeClr val="lt1"/>
                </a:solidFill>
                <a:latin typeface="Arial" panose="020B0604020202020204" pitchFamily="34" charset="0"/>
                <a:cs typeface="Arial" panose="020B0604020202020204" pitchFamily="34" charset="0"/>
              </a:rPr>
              <a:t>1. </a:t>
            </a:r>
            <a:r>
              <a:rPr lang="en-US" sz="1800" b="1">
                <a:solidFill>
                  <a:schemeClr val="lt1"/>
                </a:solidFill>
                <a:latin typeface="Arial" panose="020B0604020202020204" pitchFamily="34" charset="0"/>
                <a:cs typeface="Arial" panose="020B0604020202020204" pitchFamily="34" charset="0"/>
                <a:sym typeface="Calibri"/>
              </a:rPr>
              <a:t>Designate a senior leader to champion the organization’s efforts to support women-led businesses</a:t>
            </a:r>
          </a:p>
          <a:p>
            <a:pPr>
              <a:buClr>
                <a:schemeClr val="lt1"/>
              </a:buClr>
              <a:buSzPts val="1800"/>
            </a:pPr>
            <a:endParaRPr lang="en-US" sz="1800" b="1">
              <a:solidFill>
                <a:schemeClr val="lt1"/>
              </a:solidFill>
              <a:latin typeface="Arial" panose="020B0604020202020204" pitchFamily="34" charset="0"/>
              <a:cs typeface="Arial" panose="020B0604020202020204" pitchFamily="34" charset="0"/>
            </a:endParaRPr>
          </a:p>
          <a:p>
            <a:pPr>
              <a:buClr>
                <a:schemeClr val="lt1"/>
              </a:buClr>
              <a:buSzPts val="1800"/>
            </a:pPr>
            <a:endParaRPr sz="1800" b="1">
              <a:solidFill>
                <a:schemeClr val="lt1"/>
              </a:solidFill>
              <a:latin typeface="Arial" panose="020B0604020202020204" pitchFamily="34" charset="0"/>
              <a:cs typeface="Arial" panose="020B0604020202020204" pitchFamily="34" charset="0"/>
            </a:endParaRPr>
          </a:p>
        </p:txBody>
      </p:sp>
      <p:sp>
        <p:nvSpPr>
          <p:cNvPr id="527" name="Google Shape;527;p21"/>
          <p:cNvSpPr/>
          <p:nvPr/>
        </p:nvSpPr>
        <p:spPr>
          <a:xfrm>
            <a:off x="2866611" y="2863849"/>
            <a:ext cx="503206" cy="2509198"/>
          </a:xfrm>
          <a:prstGeom prst="rightBrace">
            <a:avLst>
              <a:gd name="adj1" fmla="val 8333"/>
              <a:gd name="adj2" fmla="val 50000"/>
            </a:avLst>
          </a:prstGeom>
          <a:noFill/>
          <a:ln w="9525" cap="flat" cmpd="sng">
            <a:solidFill>
              <a:srgbClr val="9A1A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panose="020B0604020202020204" pitchFamily="34" charset="0"/>
              <a:cs typeface="Arial" panose="020B0604020202020204" pitchFamily="34" charset="0"/>
              <a:sym typeface="Arial"/>
            </a:endParaRPr>
          </a:p>
        </p:txBody>
      </p:sp>
      <p:sp>
        <p:nvSpPr>
          <p:cNvPr id="528" name="Google Shape;528;p21"/>
          <p:cNvSpPr txBox="1"/>
          <p:nvPr/>
        </p:nvSpPr>
        <p:spPr>
          <a:xfrm>
            <a:off x="3552458" y="3707943"/>
            <a:ext cx="301861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800" b="1" i="0" u="none" strike="noStrike" cap="none">
                <a:solidFill>
                  <a:schemeClr val="dk2"/>
                </a:solidFill>
                <a:latin typeface="Arial" panose="020B0604020202020204" pitchFamily="34" charset="0"/>
                <a:cs typeface="Arial" panose="020B0604020202020204" pitchFamily="34" charset="0"/>
                <a:sym typeface="Arial"/>
              </a:rPr>
              <a:t>Member of the Senior Management team</a:t>
            </a:r>
            <a:endParaRPr sz="1800" b="1" i="0" u="none" strike="noStrike" cap="none">
              <a:solidFill>
                <a:schemeClr val="dk2"/>
              </a:solidFill>
              <a:latin typeface="Arial" panose="020B0604020202020204" pitchFamily="34" charset="0"/>
              <a:cs typeface="Arial" panose="020B0604020202020204" pitchFamily="34" charset="0"/>
              <a:sym typeface="Arial"/>
            </a:endParaRPr>
          </a:p>
        </p:txBody>
      </p:sp>
      <p:sp>
        <p:nvSpPr>
          <p:cNvPr id="529" name="Google Shape;529;p21"/>
          <p:cNvSpPr txBox="1"/>
          <p:nvPr/>
        </p:nvSpPr>
        <p:spPr>
          <a:xfrm>
            <a:off x="7593043" y="3537284"/>
            <a:ext cx="424399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800" b="0" i="0" u="none" strike="noStrike" cap="none">
                <a:solidFill>
                  <a:schemeClr val="dk2"/>
                </a:solidFill>
                <a:latin typeface="Arial" panose="020B0604020202020204" pitchFamily="34" charset="0"/>
                <a:cs typeface="Arial" panose="020B0604020202020204" pitchFamily="34" charset="0"/>
                <a:sym typeface="Arial"/>
              </a:rPr>
              <a:t>C-Level/ CEO</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chemeClr val="dk2"/>
              </a:buClr>
              <a:buSzPts val="1800"/>
              <a:buFont typeface="Arial"/>
              <a:buNone/>
            </a:pPr>
            <a:r>
              <a:rPr lang="en-US" sz="1800" b="0" i="0" u="none" strike="noStrike" cap="none">
                <a:solidFill>
                  <a:schemeClr val="dk2"/>
                </a:solidFill>
                <a:latin typeface="Arial" panose="020B0604020202020204" pitchFamily="34" charset="0"/>
                <a:cs typeface="Arial" panose="020B0604020202020204" pitchFamily="34" charset="0"/>
                <a:sym typeface="Arial"/>
              </a:rPr>
              <a:t>Designated technical staff or data coordinator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30" name="Google Shape;530;p21"/>
          <p:cNvSpPr/>
          <p:nvPr/>
        </p:nvSpPr>
        <p:spPr>
          <a:xfrm>
            <a:off x="6855622" y="3798813"/>
            <a:ext cx="345990" cy="347685"/>
          </a:xfrm>
          <a:prstGeom prst="plus">
            <a:avLst>
              <a:gd name="adj" fmla="val 25000"/>
            </a:avLst>
          </a:prstGeom>
          <a:solidFill>
            <a:schemeClr val="accent1"/>
          </a:solidFill>
          <a:ln w="25400" cap="flat" cmpd="sng">
            <a:solidFill>
              <a:srgbClr val="410D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531" name="Google Shape;531;p21"/>
          <p:cNvSpPr txBox="1"/>
          <p:nvPr/>
        </p:nvSpPr>
        <p:spPr>
          <a:xfrm>
            <a:off x="3552458" y="2436616"/>
            <a:ext cx="245030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panose="020B0604020202020204" pitchFamily="34" charset="0"/>
                <a:cs typeface="Arial" panose="020B0604020202020204" pitchFamily="34" charset="0"/>
                <a:sym typeface="Arial"/>
              </a:rPr>
              <a:t>Global Minimum Requirements </a:t>
            </a:r>
            <a:endParaRPr sz="1400" b="1" i="0" u="none" strike="noStrike" cap="none">
              <a:solidFill>
                <a:schemeClr val="accent1"/>
              </a:solidFill>
              <a:latin typeface="Arial" panose="020B0604020202020204" pitchFamily="34" charset="0"/>
              <a:cs typeface="Arial" panose="020B0604020202020204" pitchFamily="34" charset="0"/>
              <a:sym typeface="Arial"/>
            </a:endParaRPr>
          </a:p>
        </p:txBody>
      </p:sp>
      <p:sp>
        <p:nvSpPr>
          <p:cNvPr id="532" name="Google Shape;532;p21"/>
          <p:cNvSpPr txBox="1"/>
          <p:nvPr/>
        </p:nvSpPr>
        <p:spPr>
          <a:xfrm>
            <a:off x="8013134" y="2364259"/>
            <a:ext cx="2450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panose="020B0604020202020204" pitchFamily="34" charset="0"/>
                <a:cs typeface="Arial" panose="020B0604020202020204" pitchFamily="34" charset="0"/>
                <a:sym typeface="Arial"/>
              </a:rPr>
              <a:t>Strongly Encouraged</a:t>
            </a:r>
            <a:endParaRPr sz="1400" b="1" i="0" u="none" strike="noStrike" cap="none">
              <a:solidFill>
                <a:schemeClr val="accent2"/>
              </a:solidFill>
              <a:latin typeface="Arial" panose="020B0604020202020204" pitchFamily="34" charset="0"/>
              <a:cs typeface="Arial" panose="020B0604020202020204" pitchFamily="34" charset="0"/>
              <a:sym typeface="Arial"/>
            </a:endParaRPr>
          </a:p>
        </p:txBody>
      </p:sp>
      <p:sp>
        <p:nvSpPr>
          <p:cNvPr id="540" name="Google Shape;540;p21"/>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11</a:t>
            </a:fld>
            <a:endParaRPr>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39D27E6B-AACD-B336-0D31-C610891CC105}"/>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 name="Google Shape;474;p18">
            <a:extLst>
              <a:ext uri="{FF2B5EF4-FFF2-40B4-BE49-F238E27FC236}">
                <a16:creationId xmlns:a16="http://schemas.microsoft.com/office/drawing/2014/main" id="{A7B4CBB6-E416-F00A-BA48-76E18D15280E}"/>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DC408472-028C-1BD3-060D-3F1B0B6D63E5}"/>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E2D49B8B-8CE2-C36C-9A5B-80AB6AF6748C}"/>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Google Shape;476;p18">
            <a:extLst>
              <a:ext uri="{FF2B5EF4-FFF2-40B4-BE49-F238E27FC236}">
                <a16:creationId xmlns:a16="http://schemas.microsoft.com/office/drawing/2014/main" id="{B274C848-B6AB-FA52-9FF3-B7DF113E5352}"/>
              </a:ext>
            </a:extLst>
          </p:cNvPr>
          <p:cNvSpPr txBox="1"/>
          <p:nvPr/>
        </p:nvSpPr>
        <p:spPr>
          <a:xfrm>
            <a:off x="538038" y="1710822"/>
            <a:ext cx="88506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accent2"/>
                </a:solidFill>
                <a:latin typeface="Arial" panose="020B0604020202020204" pitchFamily="34" charset="0"/>
                <a:ea typeface="Arial Black"/>
                <a:cs typeface="Arial" panose="020B0604020202020204" pitchFamily="34" charset="0"/>
                <a:sym typeface="Arial Black"/>
              </a:rPr>
              <a:t>The Code Commitment</a:t>
            </a:r>
            <a:endParaRPr lang="en-US"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8" name="Footer Placeholder 2">
            <a:extLst>
              <a:ext uri="{FF2B5EF4-FFF2-40B4-BE49-F238E27FC236}">
                <a16:creationId xmlns:a16="http://schemas.microsoft.com/office/drawing/2014/main" id="{FAEEEFBE-34CA-D3C6-2D76-D31C908A68EA}"/>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3837730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9" name="Google Shape;549;p22"/>
          <p:cNvSpPr txBox="1"/>
          <p:nvPr/>
        </p:nvSpPr>
        <p:spPr>
          <a:xfrm>
            <a:off x="4126585" y="2203267"/>
            <a:ext cx="245030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1"/>
                </a:solidFill>
                <a:latin typeface="Arial" panose="020B0604020202020204" pitchFamily="34" charset="0"/>
                <a:cs typeface="Arial" panose="020B0604020202020204" pitchFamily="34" charset="0"/>
                <a:sym typeface="Arial"/>
              </a:rPr>
              <a:t>Global Minimum Requirements </a:t>
            </a:r>
            <a:endParaRPr sz="1400" b="1" i="0" u="none" strike="noStrike" cap="none">
              <a:solidFill>
                <a:schemeClr val="accent1"/>
              </a:solidFill>
              <a:latin typeface="Arial" panose="020B0604020202020204" pitchFamily="34" charset="0"/>
              <a:cs typeface="Arial" panose="020B0604020202020204" pitchFamily="34" charset="0"/>
              <a:sym typeface="Arial"/>
            </a:endParaRPr>
          </a:p>
        </p:txBody>
      </p:sp>
      <p:sp>
        <p:nvSpPr>
          <p:cNvPr id="550" name="Google Shape;550;p22"/>
          <p:cNvSpPr txBox="1"/>
          <p:nvPr/>
        </p:nvSpPr>
        <p:spPr>
          <a:xfrm>
            <a:off x="8309375" y="2141708"/>
            <a:ext cx="245030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accent2"/>
                </a:solidFill>
                <a:latin typeface="Arial" panose="020B0604020202020204" pitchFamily="34" charset="0"/>
                <a:cs typeface="Arial" panose="020B0604020202020204" pitchFamily="34" charset="0"/>
                <a:sym typeface="Arial"/>
              </a:rPr>
              <a:t>Strongly Encouraged</a:t>
            </a:r>
            <a:endParaRPr sz="1400" b="1" i="0" u="none" strike="noStrike" cap="none">
              <a:solidFill>
                <a:schemeClr val="accent2"/>
              </a:solidFill>
              <a:latin typeface="Arial" panose="020B0604020202020204" pitchFamily="34" charset="0"/>
              <a:cs typeface="Arial" panose="020B0604020202020204" pitchFamily="34" charset="0"/>
              <a:sym typeface="Arial"/>
            </a:endParaRPr>
          </a:p>
        </p:txBody>
      </p:sp>
      <p:sp>
        <p:nvSpPr>
          <p:cNvPr id="551" name="Google Shape;551;p22"/>
          <p:cNvSpPr txBox="1"/>
          <p:nvPr/>
        </p:nvSpPr>
        <p:spPr>
          <a:xfrm>
            <a:off x="2945696" y="2871536"/>
            <a:ext cx="4462661" cy="3194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Arial" panose="020B0604020202020204" pitchFamily="34" charset="0"/>
                <a:cs typeface="Arial" panose="020B0604020202020204" pitchFamily="34" charset="0"/>
                <a:sym typeface="Arial"/>
              </a:rPr>
              <a:t>Core Indicators to be reported on a sex-disaggregated basis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685800" marR="0" lvl="1" indent="-342900" algn="l" rtl="0">
              <a:lnSpc>
                <a:spcPct val="115000"/>
              </a:lnSpc>
              <a:spcBef>
                <a:spcPts val="0"/>
              </a:spcBef>
              <a:spcAft>
                <a:spcPts val="0"/>
              </a:spcAft>
              <a:buClr>
                <a:srgbClr val="8B3562"/>
              </a:buClr>
              <a:buSzPts val="1920"/>
              <a:buFont typeface="+mj-lt"/>
              <a:buAutoNum type="arabicPeriod"/>
            </a:pPr>
            <a:r>
              <a:rPr lang="en-US" sz="1600" b="0" i="0" u="none" strike="noStrike" cap="none">
                <a:solidFill>
                  <a:schemeClr val="dk2"/>
                </a:solidFill>
                <a:latin typeface="Arial" panose="020B0604020202020204" pitchFamily="34" charset="0"/>
                <a:cs typeface="Arial" panose="020B0604020202020204" pitchFamily="34" charset="0"/>
                <a:sym typeface="Arial"/>
              </a:rPr>
              <a:t>MSME business customers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685800" marR="0" lvl="1" indent="-342900" algn="l" rtl="0">
              <a:lnSpc>
                <a:spcPct val="115000"/>
              </a:lnSpc>
              <a:spcBef>
                <a:spcPts val="0"/>
              </a:spcBef>
              <a:spcAft>
                <a:spcPts val="0"/>
              </a:spcAft>
              <a:buClr>
                <a:srgbClr val="8B3562"/>
              </a:buClr>
              <a:buSzPts val="1920"/>
              <a:buFont typeface="+mj-lt"/>
              <a:buAutoNum type="arabicPeriod"/>
            </a:pPr>
            <a:r>
              <a:rPr lang="en-US" sz="1600" b="0" i="0" u="none" strike="noStrike" cap="none">
                <a:solidFill>
                  <a:schemeClr val="dk2"/>
                </a:solidFill>
                <a:latin typeface="Arial" panose="020B0604020202020204" pitchFamily="34" charset="0"/>
                <a:cs typeface="Arial" panose="020B0604020202020204" pitchFamily="34" charset="0"/>
                <a:sym typeface="Arial"/>
              </a:rPr>
              <a:t>MSME business outstanding loans (# &amp; $)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685800" marR="0" lvl="1" indent="-342900" algn="l" rtl="0">
              <a:lnSpc>
                <a:spcPct val="115000"/>
              </a:lnSpc>
              <a:spcBef>
                <a:spcPts val="0"/>
              </a:spcBef>
              <a:spcAft>
                <a:spcPts val="0"/>
              </a:spcAft>
              <a:buClr>
                <a:srgbClr val="8B3562"/>
              </a:buClr>
              <a:buSzPts val="1920"/>
              <a:buFont typeface="+mj-lt"/>
              <a:buAutoNum type="arabicPeriod"/>
            </a:pPr>
            <a:r>
              <a:rPr lang="en-US" sz="1600" b="0" i="0" u="none" strike="noStrike" cap="none">
                <a:solidFill>
                  <a:schemeClr val="dk2"/>
                </a:solidFill>
                <a:latin typeface="Arial" panose="020B0604020202020204" pitchFamily="34" charset="0"/>
                <a:cs typeface="Arial" panose="020B0604020202020204" pitchFamily="34" charset="0"/>
                <a:sym typeface="Arial"/>
              </a:rPr>
              <a:t>MSME business loan applications and approvals (# &amp; $)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685800" marR="0" lvl="1" indent="-342900" algn="l" rtl="0">
              <a:lnSpc>
                <a:spcPct val="115000"/>
              </a:lnSpc>
              <a:spcBef>
                <a:spcPts val="0"/>
              </a:spcBef>
              <a:spcAft>
                <a:spcPts val="0"/>
              </a:spcAft>
              <a:buClr>
                <a:srgbClr val="8B3562"/>
              </a:buClr>
              <a:buSzPts val="1920"/>
              <a:buFont typeface="+mj-lt"/>
              <a:buAutoNum type="arabicPeriod"/>
            </a:pPr>
            <a:r>
              <a:rPr lang="en-US" sz="1600" b="0" i="0" u="none" strike="noStrike" cap="none">
                <a:solidFill>
                  <a:schemeClr val="dk2"/>
                </a:solidFill>
                <a:latin typeface="Arial" panose="020B0604020202020204" pitchFamily="34" charset="0"/>
                <a:cs typeface="Arial" panose="020B0604020202020204" pitchFamily="34" charset="0"/>
                <a:sym typeface="Arial"/>
              </a:rPr>
              <a:t>MSME business Non-Performing Loans (%)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685800" marR="0" lvl="1" indent="-342900" algn="l" rtl="0">
              <a:lnSpc>
                <a:spcPct val="115000"/>
              </a:lnSpc>
              <a:spcBef>
                <a:spcPts val="0"/>
              </a:spcBef>
              <a:spcAft>
                <a:spcPts val="0"/>
              </a:spcAft>
              <a:buClr>
                <a:srgbClr val="8B3562"/>
              </a:buClr>
              <a:buSzPts val="1920"/>
              <a:buFont typeface="+mj-lt"/>
              <a:buAutoNum type="arabicPeriod"/>
            </a:pPr>
            <a:r>
              <a:rPr lang="en-US" sz="1600" b="0" i="0" u="none" strike="noStrike" cap="none">
                <a:solidFill>
                  <a:schemeClr val="dk2"/>
                </a:solidFill>
                <a:latin typeface="Arial" panose="020B0604020202020204" pitchFamily="34" charset="0"/>
                <a:cs typeface="Arial" panose="020B0604020202020204" pitchFamily="34" charset="0"/>
                <a:sym typeface="Arial"/>
              </a:rPr>
              <a:t>MSME business deposits ($) &amp; depositors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grpSp>
        <p:nvGrpSpPr>
          <p:cNvPr id="552" name="Google Shape;552;p22"/>
          <p:cNvGrpSpPr/>
          <p:nvPr/>
        </p:nvGrpSpPr>
        <p:grpSpPr>
          <a:xfrm>
            <a:off x="8252668" y="2464877"/>
            <a:ext cx="3540641" cy="3954497"/>
            <a:chOff x="8303697" y="1838420"/>
            <a:chExt cx="3540641" cy="3954497"/>
          </a:xfrm>
        </p:grpSpPr>
        <p:sp>
          <p:nvSpPr>
            <p:cNvPr id="553" name="Google Shape;553;p22"/>
            <p:cNvSpPr txBox="1"/>
            <p:nvPr/>
          </p:nvSpPr>
          <p:spPr>
            <a:xfrm>
              <a:off x="8303697" y="1838420"/>
              <a:ext cx="3540641" cy="2170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800" b="0" i="0" u="none" strike="noStrike" cap="none">
                  <a:solidFill>
                    <a:schemeClr val="dk2"/>
                  </a:solidFill>
                  <a:latin typeface="Arial" panose="020B0604020202020204" pitchFamily="34" charset="0"/>
                  <a:cs typeface="Arial" panose="020B0604020202020204" pitchFamily="34" charset="0"/>
                  <a:sym typeface="Arial"/>
                </a:rPr>
                <a:t>Indicators to understand quality of access to WMSMEs (financing conditions) and strengthen business case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New MSME loans disbursed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MSME collateralized loans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MSME short-term loans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MSME products per customer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54" name="Google Shape;554;p22"/>
            <p:cNvSpPr txBox="1"/>
            <p:nvPr/>
          </p:nvSpPr>
          <p:spPr>
            <a:xfrm>
              <a:off x="8303697" y="4432585"/>
              <a:ext cx="3540641" cy="1360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800" b="0" i="0" u="none" strike="noStrike" cap="none">
                  <a:solidFill>
                    <a:schemeClr val="dk2"/>
                  </a:solidFill>
                  <a:latin typeface="Arial" panose="020B0604020202020204" pitchFamily="34" charset="0"/>
                  <a:cs typeface="Arial" panose="020B0604020202020204" pitchFamily="34" charset="0"/>
                  <a:sym typeface="Arial"/>
                </a:rPr>
                <a:t>Other indicators:</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Housing loans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Consumer loans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Digital transactions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317500" marR="0" lvl="1" indent="-147637" algn="l" rtl="0">
                <a:lnSpc>
                  <a:spcPct val="115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Equity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grpSp>
      <p:sp>
        <p:nvSpPr>
          <p:cNvPr id="555" name="Google Shape;555;p22"/>
          <p:cNvSpPr/>
          <p:nvPr/>
        </p:nvSpPr>
        <p:spPr>
          <a:xfrm>
            <a:off x="385010" y="2623622"/>
            <a:ext cx="1922247" cy="3028371"/>
          </a:xfrm>
          <a:prstGeom prst="roundRect">
            <a:avLst>
              <a:gd name="adj" fmla="val 16667"/>
            </a:avLst>
          </a:prstGeom>
          <a:solidFill>
            <a:schemeClr val="accent3"/>
          </a:solidFill>
          <a:ln>
            <a:noFill/>
          </a:ln>
        </p:spPr>
        <p:txBody>
          <a:bodyPr spcFirstLastPara="1" wrap="square" lIns="91425" tIns="45700" rIns="91425" bIns="45700" anchor="t" anchorCtr="0">
            <a:spAutoFit/>
          </a:bodyPr>
          <a:lstStyle/>
          <a:p>
            <a:pPr>
              <a:buClr>
                <a:schemeClr val="lt1"/>
              </a:buClr>
              <a:buSzPts val="1800"/>
            </a:pPr>
            <a:endParaRPr sz="1800" b="1">
              <a:solidFill>
                <a:schemeClr val="lt1"/>
              </a:solidFill>
              <a:latin typeface="Arial" panose="020B0604020202020204" pitchFamily="34" charset="0"/>
              <a:cs typeface="Arial" panose="020B0604020202020204" pitchFamily="34" charset="0"/>
            </a:endParaRPr>
          </a:p>
          <a:p>
            <a:pPr>
              <a:buClr>
                <a:schemeClr val="lt1"/>
              </a:buClr>
              <a:buSzPts val="1800"/>
            </a:pPr>
            <a:r>
              <a:rPr lang="en-US" sz="1800" b="1">
                <a:solidFill>
                  <a:schemeClr val="lt1"/>
                </a:solidFill>
                <a:latin typeface="Arial" panose="020B0604020202020204" pitchFamily="34" charset="0"/>
                <a:cs typeface="Arial" panose="020B0604020202020204" pitchFamily="34" charset="0"/>
              </a:rPr>
              <a:t>2. Track a commonly agreed set of indicators on the level of financing provided to women-led firms</a:t>
            </a:r>
          </a:p>
        </p:txBody>
      </p:sp>
      <p:sp>
        <p:nvSpPr>
          <p:cNvPr id="556" name="Google Shape;556;p22"/>
          <p:cNvSpPr/>
          <p:nvPr/>
        </p:nvSpPr>
        <p:spPr>
          <a:xfrm>
            <a:off x="2252352" y="2511540"/>
            <a:ext cx="503205" cy="3844811"/>
          </a:xfrm>
          <a:prstGeom prst="rightBrace">
            <a:avLst>
              <a:gd name="adj1" fmla="val 8333"/>
              <a:gd name="adj2" fmla="val 50000"/>
            </a:avLst>
          </a:prstGeom>
          <a:noFill/>
          <a:ln w="9525" cap="flat" cmpd="sng">
            <a:solidFill>
              <a:srgbClr val="9A1A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panose="020B0604020202020204" pitchFamily="34" charset="0"/>
              <a:cs typeface="Arial" panose="020B0604020202020204" pitchFamily="34" charset="0"/>
              <a:sym typeface="Arial"/>
            </a:endParaRPr>
          </a:p>
        </p:txBody>
      </p:sp>
      <p:sp>
        <p:nvSpPr>
          <p:cNvPr id="557" name="Google Shape;557;p22"/>
          <p:cNvSpPr/>
          <p:nvPr/>
        </p:nvSpPr>
        <p:spPr>
          <a:xfrm>
            <a:off x="7598496" y="4083913"/>
            <a:ext cx="345990" cy="347685"/>
          </a:xfrm>
          <a:prstGeom prst="plus">
            <a:avLst>
              <a:gd name="adj" fmla="val 25000"/>
            </a:avLst>
          </a:prstGeom>
          <a:solidFill>
            <a:schemeClr val="accent1"/>
          </a:solidFill>
          <a:ln w="25400" cap="flat" cmpd="sng">
            <a:solidFill>
              <a:srgbClr val="410D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558" name="Google Shape;558;p22"/>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12</a:t>
            </a:fld>
            <a:endParaRPr>
              <a:latin typeface="Arial" panose="020B0604020202020204" pitchFamily="34" charset="0"/>
              <a:cs typeface="Arial" panose="020B0604020202020204" pitchFamily="34" charset="0"/>
            </a:endParaRPr>
          </a:p>
        </p:txBody>
      </p:sp>
      <p:sp>
        <p:nvSpPr>
          <p:cNvPr id="7" name="Google Shape;473;p18">
            <a:extLst>
              <a:ext uri="{FF2B5EF4-FFF2-40B4-BE49-F238E27FC236}">
                <a16:creationId xmlns:a16="http://schemas.microsoft.com/office/drawing/2014/main" id="{4203E4E3-0357-FB92-74F0-D78387ED3D09}"/>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8" name="Google Shape;474;p18">
            <a:extLst>
              <a:ext uri="{FF2B5EF4-FFF2-40B4-BE49-F238E27FC236}">
                <a16:creationId xmlns:a16="http://schemas.microsoft.com/office/drawing/2014/main" id="{8597F0C0-DB3E-4BE3-7403-E9AD3B7B5588}"/>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9" name="Google Shape;475;p18">
            <a:extLst>
              <a:ext uri="{FF2B5EF4-FFF2-40B4-BE49-F238E27FC236}">
                <a16:creationId xmlns:a16="http://schemas.microsoft.com/office/drawing/2014/main" id="{250A4435-4A9C-2AA1-1740-4C91B21409DD}"/>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10" name="Google Shape;476;p18">
            <a:extLst>
              <a:ext uri="{FF2B5EF4-FFF2-40B4-BE49-F238E27FC236}">
                <a16:creationId xmlns:a16="http://schemas.microsoft.com/office/drawing/2014/main" id="{9F060179-B035-D0E0-9A3B-8A3EEF00ECE1}"/>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11" name="Google Shape;476;p18">
            <a:extLst>
              <a:ext uri="{FF2B5EF4-FFF2-40B4-BE49-F238E27FC236}">
                <a16:creationId xmlns:a16="http://schemas.microsoft.com/office/drawing/2014/main" id="{EEAF8DB2-8DC5-7D40-C109-7072E3787968}"/>
              </a:ext>
            </a:extLst>
          </p:cNvPr>
          <p:cNvSpPr txBox="1"/>
          <p:nvPr/>
        </p:nvSpPr>
        <p:spPr>
          <a:xfrm>
            <a:off x="538038" y="1710822"/>
            <a:ext cx="88506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accent2"/>
                </a:solidFill>
                <a:latin typeface="Arial" panose="020B0604020202020204" pitchFamily="34" charset="0"/>
                <a:ea typeface="Arial Black"/>
                <a:cs typeface="Arial" panose="020B0604020202020204" pitchFamily="34" charset="0"/>
                <a:sym typeface="Arial Black"/>
              </a:rPr>
              <a:t>The Code Commitment</a:t>
            </a:r>
            <a:endParaRPr lang="en-US"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3" name="Footer Placeholder 2">
            <a:extLst>
              <a:ext uri="{FF2B5EF4-FFF2-40B4-BE49-F238E27FC236}">
                <a16:creationId xmlns:a16="http://schemas.microsoft.com/office/drawing/2014/main" id="{E698A844-DC89-8BF9-35BB-C5407E67C61F}"/>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199279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D47019-0D27-BF5F-703B-9A9AE86D1DD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sp>
        <p:nvSpPr>
          <p:cNvPr id="5" name="Google Shape;533;p21">
            <a:extLst>
              <a:ext uri="{FF2B5EF4-FFF2-40B4-BE49-F238E27FC236}">
                <a16:creationId xmlns:a16="http://schemas.microsoft.com/office/drawing/2014/main" id="{E79C5A80-EFCA-53E5-0835-5304FF11EAF2}"/>
              </a:ext>
            </a:extLst>
          </p:cNvPr>
          <p:cNvSpPr/>
          <p:nvPr/>
        </p:nvSpPr>
        <p:spPr>
          <a:xfrm>
            <a:off x="702140" y="3146991"/>
            <a:ext cx="2159697" cy="2227734"/>
          </a:xfrm>
          <a:prstGeom prst="roundRect">
            <a:avLst>
              <a:gd name="adj" fmla="val 16667"/>
            </a:avLst>
          </a:prstGeom>
          <a:solidFill>
            <a:schemeClr val="accent3"/>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800"/>
              <a:buFont typeface="Arial"/>
              <a:buNone/>
            </a:pPr>
            <a:endParaRPr sz="1800" b="1" i="0" u="none" strike="noStrike" cap="none">
              <a:solidFill>
                <a:schemeClr val="lt1"/>
              </a:solidFill>
              <a:latin typeface="Arial" panose="020B0604020202020204" pitchFamily="34" charset="0"/>
              <a:cs typeface="Arial" panose="020B0604020202020204" pitchFamily="34" charset="0"/>
              <a:sym typeface="Arial"/>
            </a:endParaRPr>
          </a:p>
          <a:p>
            <a:pPr marL="0" marR="0" lvl="0" indent="0" algn="l" rtl="0">
              <a:lnSpc>
                <a:spcPct val="100000"/>
              </a:lnSpc>
              <a:spcAft>
                <a:spcPts val="0"/>
              </a:spcAft>
              <a:buClr>
                <a:schemeClr val="lt1"/>
              </a:buClr>
              <a:buSzPts val="1800"/>
              <a:buFont typeface="Arial"/>
              <a:buNone/>
            </a:pPr>
            <a:r>
              <a:rPr lang="en-US" sz="1800" b="1" i="0" u="none" strike="noStrike" cap="none">
                <a:solidFill>
                  <a:schemeClr val="lt1"/>
                </a:solidFill>
                <a:latin typeface="Arial" panose="020B0604020202020204" pitchFamily="34" charset="0"/>
                <a:cs typeface="Arial" panose="020B0604020202020204" pitchFamily="34" charset="0"/>
                <a:sym typeface="Arial"/>
              </a:rPr>
              <a:t>3. Expand and introduce measures that will support women entrepreneurs. </a:t>
            </a:r>
          </a:p>
        </p:txBody>
      </p:sp>
      <p:sp>
        <p:nvSpPr>
          <p:cNvPr id="6" name="Google Shape;534;p21">
            <a:extLst>
              <a:ext uri="{FF2B5EF4-FFF2-40B4-BE49-F238E27FC236}">
                <a16:creationId xmlns:a16="http://schemas.microsoft.com/office/drawing/2014/main" id="{62011D97-8C82-A5AB-4958-7FD128197D4C}"/>
              </a:ext>
            </a:extLst>
          </p:cNvPr>
          <p:cNvSpPr/>
          <p:nvPr/>
        </p:nvSpPr>
        <p:spPr>
          <a:xfrm>
            <a:off x="2861837" y="3008894"/>
            <a:ext cx="503205" cy="2579113"/>
          </a:xfrm>
          <a:prstGeom prst="rightBrace">
            <a:avLst>
              <a:gd name="adj1" fmla="val 8333"/>
              <a:gd name="adj2" fmla="val 50000"/>
            </a:avLst>
          </a:prstGeom>
          <a:noFill/>
          <a:ln w="9525" cap="flat" cmpd="sng">
            <a:solidFill>
              <a:srgbClr val="9A1A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panose="020B0604020202020204" pitchFamily="34" charset="0"/>
              <a:cs typeface="Arial" panose="020B0604020202020204" pitchFamily="34" charset="0"/>
              <a:sym typeface="Arial"/>
            </a:endParaRPr>
          </a:p>
        </p:txBody>
      </p:sp>
      <p:sp>
        <p:nvSpPr>
          <p:cNvPr id="7" name="Google Shape;535;p21">
            <a:extLst>
              <a:ext uri="{FF2B5EF4-FFF2-40B4-BE49-F238E27FC236}">
                <a16:creationId xmlns:a16="http://schemas.microsoft.com/office/drawing/2014/main" id="{719B4D3D-507D-59E0-C3F1-EE173A4AFEC8}"/>
              </a:ext>
            </a:extLst>
          </p:cNvPr>
          <p:cNvSpPr txBox="1"/>
          <p:nvPr/>
        </p:nvSpPr>
        <p:spPr>
          <a:xfrm>
            <a:off x="3405857" y="3559786"/>
            <a:ext cx="3476159"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800" b="1" i="0" u="none" strike="noStrike" cap="none">
                <a:solidFill>
                  <a:schemeClr val="dk2"/>
                </a:solidFill>
                <a:latin typeface="Arial" panose="020B0604020202020204" pitchFamily="34" charset="0"/>
                <a:cs typeface="Arial" panose="020B0604020202020204" pitchFamily="34" charset="0"/>
                <a:sym typeface="Arial"/>
              </a:rPr>
              <a:t>Commit to at least one incremental action that contributes to WMSMEs accessing more finance &amp; improving performance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8" name="Google Shape;536;p21">
            <a:extLst>
              <a:ext uri="{FF2B5EF4-FFF2-40B4-BE49-F238E27FC236}">
                <a16:creationId xmlns:a16="http://schemas.microsoft.com/office/drawing/2014/main" id="{E9DFD51E-29C2-072E-8F4A-35F2B1BF4206}"/>
              </a:ext>
            </a:extLst>
          </p:cNvPr>
          <p:cNvSpPr/>
          <p:nvPr/>
        </p:nvSpPr>
        <p:spPr>
          <a:xfrm>
            <a:off x="6731553" y="4124608"/>
            <a:ext cx="345990" cy="347685"/>
          </a:xfrm>
          <a:prstGeom prst="plus">
            <a:avLst>
              <a:gd name="adj" fmla="val 25000"/>
            </a:avLst>
          </a:prstGeom>
          <a:solidFill>
            <a:schemeClr val="accent1"/>
          </a:solidFill>
          <a:ln w="25400" cap="flat" cmpd="sng">
            <a:solidFill>
              <a:srgbClr val="410D2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cs typeface="Arial" panose="020B0604020202020204" pitchFamily="34" charset="0"/>
              <a:sym typeface="Arial"/>
            </a:endParaRPr>
          </a:p>
        </p:txBody>
      </p:sp>
      <p:grpSp>
        <p:nvGrpSpPr>
          <p:cNvPr id="9" name="Google Shape;537;p21">
            <a:extLst>
              <a:ext uri="{FF2B5EF4-FFF2-40B4-BE49-F238E27FC236}">
                <a16:creationId xmlns:a16="http://schemas.microsoft.com/office/drawing/2014/main" id="{23727A00-C154-3D87-4174-4A7BC5376075}"/>
              </a:ext>
            </a:extLst>
          </p:cNvPr>
          <p:cNvGrpSpPr/>
          <p:nvPr/>
        </p:nvGrpSpPr>
        <p:grpSpPr>
          <a:xfrm>
            <a:off x="7584827" y="2895960"/>
            <a:ext cx="4243989" cy="2804980"/>
            <a:chOff x="8093675" y="2988822"/>
            <a:chExt cx="4243989" cy="2804980"/>
          </a:xfrm>
        </p:grpSpPr>
        <p:sp>
          <p:nvSpPr>
            <p:cNvPr id="10" name="Google Shape;538;p21">
              <a:extLst>
                <a:ext uri="{FF2B5EF4-FFF2-40B4-BE49-F238E27FC236}">
                  <a16:creationId xmlns:a16="http://schemas.microsoft.com/office/drawing/2014/main" id="{0E68A4D9-8040-5DAC-FDE0-40A5E512D9BD}"/>
                </a:ext>
              </a:extLst>
            </p:cNvPr>
            <p:cNvSpPr txBox="1"/>
            <p:nvPr/>
          </p:nvSpPr>
          <p:spPr>
            <a:xfrm>
              <a:off x="8093675" y="2988822"/>
              <a:ext cx="4243989" cy="16619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800" b="0" i="0" u="none" strike="noStrike" cap="none">
                  <a:solidFill>
                    <a:schemeClr val="dk2"/>
                  </a:solidFill>
                  <a:latin typeface="Arial" panose="020B0604020202020204" pitchFamily="34" charset="0"/>
                  <a:cs typeface="Arial" panose="020B0604020202020204" pitchFamily="34" charset="0"/>
                  <a:sym typeface="Arial"/>
                </a:rPr>
                <a:t>FSPs:</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285750" marR="0" lvl="0" indent="-285750" algn="l" rtl="0">
                <a:lnSpc>
                  <a:spcPct val="100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Expand the level of financing committed for WMSMEs</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285750" marR="0" lvl="0" indent="-285750" algn="l" rtl="0">
                <a:lnSpc>
                  <a:spcPct val="100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Set and track WMSME lending targets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285750" marR="0" lvl="0" indent="-285750" algn="l" rtl="0">
                <a:lnSpc>
                  <a:spcPct val="100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Expand NFS for WMSMEs</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285750" marR="0" lvl="0" indent="-285750" algn="l" rtl="0">
                <a:lnSpc>
                  <a:spcPct val="100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Improve analysis and use of data to improve products and services for WMSMEs. </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1" name="Google Shape;539;p21">
              <a:extLst>
                <a:ext uri="{FF2B5EF4-FFF2-40B4-BE49-F238E27FC236}">
                  <a16:creationId xmlns:a16="http://schemas.microsoft.com/office/drawing/2014/main" id="{9C874561-EE6A-CB19-AD59-A11F68069411}"/>
                </a:ext>
              </a:extLst>
            </p:cNvPr>
            <p:cNvSpPr txBox="1"/>
            <p:nvPr/>
          </p:nvSpPr>
          <p:spPr>
            <a:xfrm>
              <a:off x="8093676" y="4778139"/>
              <a:ext cx="424398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800"/>
                <a:buFont typeface="Arial"/>
                <a:buNone/>
              </a:pPr>
              <a:r>
                <a:rPr lang="en-US" sz="1800" b="0" i="0" u="none" strike="noStrike" cap="none">
                  <a:solidFill>
                    <a:schemeClr val="dk2"/>
                  </a:solidFill>
                  <a:latin typeface="Arial" panose="020B0604020202020204" pitchFamily="34" charset="0"/>
                  <a:cs typeface="Arial" panose="020B0604020202020204" pitchFamily="34" charset="0"/>
                  <a:sym typeface="Arial"/>
                </a:rPr>
                <a:t>Ecosystems:</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285750" marR="0" lvl="0" indent="-285750" algn="l" rtl="0">
                <a:lnSpc>
                  <a:spcPct val="100000"/>
                </a:lnSpc>
                <a:spcBef>
                  <a:spcPts val="0"/>
                </a:spcBef>
                <a:spcAft>
                  <a:spcPts val="0"/>
                </a:spcAft>
                <a:buClr>
                  <a:schemeClr val="dk2"/>
                </a:buClr>
                <a:buSzPts val="1400"/>
                <a:buFont typeface="Arial"/>
                <a:buChar char="•"/>
              </a:pPr>
              <a:r>
                <a:rPr lang="en-US" sz="1400" b="0" i="0" u="none" strike="noStrike" cap="none">
                  <a:solidFill>
                    <a:schemeClr val="dk2"/>
                  </a:solidFill>
                  <a:latin typeface="Arial" panose="020B0604020202020204" pitchFamily="34" charset="0"/>
                  <a:cs typeface="Arial" panose="020B0604020202020204" pitchFamily="34" charset="0"/>
                  <a:sym typeface="Arial"/>
                </a:rPr>
                <a:t>Provide leadership, resources, expertise to close finance and data gaps for WMSMEs in area of expertise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grpSp>
      <p:sp>
        <p:nvSpPr>
          <p:cNvPr id="12" name="Google Shape;473;p18">
            <a:extLst>
              <a:ext uri="{FF2B5EF4-FFF2-40B4-BE49-F238E27FC236}">
                <a16:creationId xmlns:a16="http://schemas.microsoft.com/office/drawing/2014/main" id="{95316A05-5F8D-DD32-5C6B-E0A7D4F28B0D}"/>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3" name="Google Shape;474;p18">
            <a:extLst>
              <a:ext uri="{FF2B5EF4-FFF2-40B4-BE49-F238E27FC236}">
                <a16:creationId xmlns:a16="http://schemas.microsoft.com/office/drawing/2014/main" id="{FA5DFA86-6DC8-B95E-8EF0-B99C7124E28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14" name="Google Shape;475;p18">
            <a:extLst>
              <a:ext uri="{FF2B5EF4-FFF2-40B4-BE49-F238E27FC236}">
                <a16:creationId xmlns:a16="http://schemas.microsoft.com/office/drawing/2014/main" id="{D8EF35DC-0FB3-77EE-675E-AC7D59BCC6D4}"/>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15" name="Google Shape;476;p18">
            <a:extLst>
              <a:ext uri="{FF2B5EF4-FFF2-40B4-BE49-F238E27FC236}">
                <a16:creationId xmlns:a16="http://schemas.microsoft.com/office/drawing/2014/main" id="{6A1B59C2-0264-406A-AE3D-E9BCF744A565}"/>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16" name="Google Shape;476;p18">
            <a:extLst>
              <a:ext uri="{FF2B5EF4-FFF2-40B4-BE49-F238E27FC236}">
                <a16:creationId xmlns:a16="http://schemas.microsoft.com/office/drawing/2014/main" id="{71C9AF58-E0C7-D29B-EA0B-D689A0C5BD8F}"/>
              </a:ext>
            </a:extLst>
          </p:cNvPr>
          <p:cNvSpPr txBox="1"/>
          <p:nvPr/>
        </p:nvSpPr>
        <p:spPr>
          <a:xfrm>
            <a:off x="538038" y="1710822"/>
            <a:ext cx="88506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accent2"/>
                </a:solidFill>
                <a:latin typeface="Arial" panose="020B0604020202020204" pitchFamily="34" charset="0"/>
                <a:ea typeface="Arial Black"/>
                <a:cs typeface="Arial" panose="020B0604020202020204" pitchFamily="34" charset="0"/>
                <a:sym typeface="Arial Black"/>
              </a:rPr>
              <a:t>The Code Commitment</a:t>
            </a:r>
            <a:endParaRPr lang="en-US"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17" name="Google Shape;531;p21">
            <a:extLst>
              <a:ext uri="{FF2B5EF4-FFF2-40B4-BE49-F238E27FC236}">
                <a16:creationId xmlns:a16="http://schemas.microsoft.com/office/drawing/2014/main" id="{C8F9FDE9-18CE-8635-3AEF-F01251821966}"/>
              </a:ext>
            </a:extLst>
          </p:cNvPr>
          <p:cNvSpPr txBox="1"/>
          <p:nvPr/>
        </p:nvSpPr>
        <p:spPr>
          <a:xfrm>
            <a:off x="3918783" y="2318341"/>
            <a:ext cx="2450306"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chemeClr val="accent1"/>
                </a:solidFill>
                <a:latin typeface="Arial" panose="020B0604020202020204" pitchFamily="34" charset="0"/>
                <a:cs typeface="Arial" panose="020B0604020202020204" pitchFamily="34" charset="0"/>
                <a:sym typeface="Arial"/>
              </a:rPr>
              <a:t>Global Minimum Requirements </a:t>
            </a:r>
            <a:endParaRPr sz="1600" b="1" i="0" u="none" strike="noStrike" cap="none">
              <a:solidFill>
                <a:schemeClr val="accent1"/>
              </a:solidFill>
              <a:latin typeface="Arial" panose="020B0604020202020204" pitchFamily="34" charset="0"/>
              <a:cs typeface="Arial" panose="020B0604020202020204" pitchFamily="34" charset="0"/>
              <a:sym typeface="Arial"/>
            </a:endParaRPr>
          </a:p>
        </p:txBody>
      </p:sp>
      <p:sp>
        <p:nvSpPr>
          <p:cNvPr id="18" name="Google Shape;532;p21">
            <a:extLst>
              <a:ext uri="{FF2B5EF4-FFF2-40B4-BE49-F238E27FC236}">
                <a16:creationId xmlns:a16="http://schemas.microsoft.com/office/drawing/2014/main" id="{A1F18130-76D8-433A-FD37-4059A5DCFA36}"/>
              </a:ext>
            </a:extLst>
          </p:cNvPr>
          <p:cNvSpPr txBox="1"/>
          <p:nvPr/>
        </p:nvSpPr>
        <p:spPr>
          <a:xfrm>
            <a:off x="8005329" y="2282892"/>
            <a:ext cx="2450306"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chemeClr val="accent2"/>
                </a:solidFill>
                <a:latin typeface="Arial" panose="020B0604020202020204" pitchFamily="34" charset="0"/>
                <a:cs typeface="Arial" panose="020B0604020202020204" pitchFamily="34" charset="0"/>
                <a:sym typeface="Arial"/>
              </a:rPr>
              <a:t>Strongly Encouraged</a:t>
            </a:r>
            <a:endParaRPr sz="1600" b="1" i="0" u="none" strike="noStrike" cap="none">
              <a:solidFill>
                <a:schemeClr val="accent2"/>
              </a:solidFill>
              <a:latin typeface="Arial" panose="020B0604020202020204" pitchFamily="34" charset="0"/>
              <a:cs typeface="Arial" panose="020B0604020202020204" pitchFamily="34" charset="0"/>
              <a:sym typeface="Arial"/>
            </a:endParaRPr>
          </a:p>
        </p:txBody>
      </p:sp>
      <p:sp>
        <p:nvSpPr>
          <p:cNvPr id="3" name="Footer Placeholder 2">
            <a:extLst>
              <a:ext uri="{FF2B5EF4-FFF2-40B4-BE49-F238E27FC236}">
                <a16:creationId xmlns:a16="http://schemas.microsoft.com/office/drawing/2014/main" id="{B0CEB1B9-6653-D46B-E16C-89B1A7210BDA}"/>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411513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2"/>
        <p:cNvGrpSpPr/>
        <p:nvPr/>
      </p:nvGrpSpPr>
      <p:grpSpPr>
        <a:xfrm>
          <a:off x="0" y="0"/>
          <a:ext cx="0" cy="0"/>
          <a:chOff x="0" y="0"/>
          <a:chExt cx="0" cy="0"/>
        </a:xfrm>
      </p:grpSpPr>
      <p:sp>
        <p:nvSpPr>
          <p:cNvPr id="2303" name="Google Shape;2303;p119"/>
          <p:cNvSpPr/>
          <p:nvPr/>
        </p:nvSpPr>
        <p:spPr>
          <a:xfrm>
            <a:off x="0" y="19518"/>
            <a:ext cx="12192000" cy="6858000"/>
          </a:xfrm>
          <a:prstGeom prst="rect">
            <a:avLst/>
          </a:prstGeom>
          <a:solidFill>
            <a:srgbClr val="170E32"/>
          </a:solidFill>
          <a:ln w="25400" cap="flat" cmpd="sng">
            <a:solidFill>
              <a:srgbClr val="7116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500"/>
              <a:buFont typeface="Arial"/>
              <a:buNone/>
            </a:pPr>
            <a:endParaRPr sz="15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pic>
        <p:nvPicPr>
          <p:cNvPr id="2304" name="Google Shape;2304;p119" descr="Logo&#10;&#10;Description automatically generated"/>
          <p:cNvPicPr preferRelativeResize="0"/>
          <p:nvPr/>
        </p:nvPicPr>
        <p:blipFill rotWithShape="1">
          <a:blip r:embed="rId3">
            <a:alphaModFix/>
          </a:blip>
          <a:srcRect/>
          <a:stretch/>
        </p:blipFill>
        <p:spPr>
          <a:xfrm>
            <a:off x="6328806" y="856530"/>
            <a:ext cx="2124602" cy="787353"/>
          </a:xfrm>
          <a:prstGeom prst="rect">
            <a:avLst/>
          </a:prstGeom>
          <a:noFill/>
          <a:ln>
            <a:noFill/>
          </a:ln>
        </p:spPr>
      </p:pic>
      <p:sp>
        <p:nvSpPr>
          <p:cNvPr id="2305" name="Google Shape;2305;p119"/>
          <p:cNvSpPr txBox="1"/>
          <p:nvPr/>
        </p:nvSpPr>
        <p:spPr>
          <a:xfrm>
            <a:off x="4319186" y="2963619"/>
            <a:ext cx="6800913" cy="1400343"/>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rgbClr val="FFFFFF"/>
              </a:buClr>
              <a:buSzPts val="3600"/>
              <a:buFont typeface="Arial Black"/>
              <a:buNone/>
            </a:pPr>
            <a:r>
              <a:rPr lang="en-US" sz="3600" b="1" i="0" u="none" strike="noStrike" cap="none">
                <a:solidFill>
                  <a:srgbClr val="FFFFFF"/>
                </a:solidFill>
                <a:latin typeface="Arial" panose="020B0604020202020204" pitchFamily="34" charset="0"/>
                <a:ea typeface="Arial Black"/>
                <a:cs typeface="Arial" panose="020B0604020202020204" pitchFamily="34" charset="0"/>
                <a:sym typeface="Arial Black"/>
              </a:rPr>
              <a:t>WE </a:t>
            </a:r>
            <a:r>
              <a:rPr lang="en-US" sz="3600" b="1" i="0" u="none" strike="noStrike" cap="none">
                <a:solidFill>
                  <a:schemeClr val="lt1"/>
                </a:solidFill>
                <a:latin typeface="Arial" panose="020B0604020202020204" pitchFamily="34" charset="0"/>
                <a:ea typeface="Arial Black"/>
                <a:cs typeface="Arial" panose="020B0604020202020204" pitchFamily="34" charset="0"/>
                <a:sym typeface="Arial Black"/>
              </a:rPr>
              <a:t>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174625"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D55063"/>
                </a:solidFill>
                <a:latin typeface="Arial" panose="020B0604020202020204" pitchFamily="34" charset="0"/>
                <a:cs typeface="Arial" panose="020B0604020202020204" pitchFamily="34" charset="0"/>
                <a:sym typeface="Arial"/>
              </a:rPr>
              <a:t>Tools and Resources</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pic>
        <p:nvPicPr>
          <p:cNvPr id="2306" name="Google Shape;2306;p119" descr="A logo with text on it&#10;&#10;Description automatically generated"/>
          <p:cNvPicPr preferRelativeResize="0"/>
          <p:nvPr/>
        </p:nvPicPr>
        <p:blipFill rotWithShape="1">
          <a:blip r:embed="rId4">
            <a:alphaModFix/>
          </a:blip>
          <a:srcRect/>
          <a:stretch/>
        </p:blipFill>
        <p:spPr>
          <a:xfrm>
            <a:off x="2001244" y="2394145"/>
            <a:ext cx="2225948" cy="2328684"/>
          </a:xfrm>
          <a:prstGeom prst="rect">
            <a:avLst/>
          </a:prstGeom>
          <a:noFill/>
          <a:ln>
            <a:noFill/>
          </a:ln>
        </p:spPr>
      </p:pic>
      <p:pic>
        <p:nvPicPr>
          <p:cNvPr id="2307" name="Google Shape;2307;p119" descr="A black background with white text&#10;&#10;Description automatically generated"/>
          <p:cNvPicPr preferRelativeResize="0"/>
          <p:nvPr/>
        </p:nvPicPr>
        <p:blipFill rotWithShape="1">
          <a:blip r:embed="rId5">
            <a:alphaModFix/>
          </a:blip>
          <a:srcRect/>
          <a:stretch/>
        </p:blipFill>
        <p:spPr>
          <a:xfrm>
            <a:off x="3283278" y="503884"/>
            <a:ext cx="2295642" cy="1631288"/>
          </a:xfrm>
          <a:prstGeom prst="rect">
            <a:avLst/>
          </a:prstGeom>
          <a:noFill/>
          <a:ln>
            <a:noFill/>
          </a:ln>
        </p:spPr>
      </p:pic>
      <p:sp>
        <p:nvSpPr>
          <p:cNvPr id="2308" name="Google Shape;2308;p119"/>
          <p:cNvSpPr txBox="1"/>
          <p:nvPr/>
        </p:nvSpPr>
        <p:spPr>
          <a:xfrm>
            <a:off x="5550758" y="6001470"/>
            <a:ext cx="6105292" cy="438541"/>
          </a:xfrm>
          <a:prstGeom prst="rect">
            <a:avLst/>
          </a:prstGeom>
          <a:noFill/>
          <a:ln>
            <a:noFill/>
          </a:ln>
        </p:spPr>
        <p:txBody>
          <a:bodyPr spcFirstLastPara="1" wrap="square" lIns="91425" tIns="45700" rIns="91425" bIns="45700" anchor="t" anchorCtr="0">
            <a:spAutoFit/>
          </a:bodyPr>
          <a:lstStyle/>
          <a:p>
            <a:pPr algn="r">
              <a:lnSpc>
                <a:spcPct val="125000"/>
              </a:lnSpc>
              <a:buClr>
                <a:srgbClr val="EC6359"/>
              </a:buClr>
              <a:buSzPts val="1800"/>
            </a:pPr>
            <a:r>
              <a:rPr lang="en-US" sz="1800">
                <a:solidFill>
                  <a:srgbClr val="EC6359"/>
                </a:solidFill>
                <a:sym typeface="Helvetica Neue"/>
              </a:rPr>
              <a:t>May 2025</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3" name="Google Shape;2313;p12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15</a:t>
            </a:fld>
            <a:endParaRPr>
              <a:latin typeface="Arial" panose="020B0604020202020204" pitchFamily="34" charset="0"/>
              <a:cs typeface="Arial" panose="020B0604020202020204" pitchFamily="34" charset="0"/>
            </a:endParaRPr>
          </a:p>
        </p:txBody>
      </p:sp>
      <p:grpSp>
        <p:nvGrpSpPr>
          <p:cNvPr id="2314" name="Google Shape;2314;p120"/>
          <p:cNvGrpSpPr/>
          <p:nvPr/>
        </p:nvGrpSpPr>
        <p:grpSpPr>
          <a:xfrm>
            <a:off x="385010" y="-36553"/>
            <a:ext cx="11150515" cy="733118"/>
            <a:chOff x="385010" y="-36553"/>
            <a:chExt cx="11150515" cy="733118"/>
          </a:xfrm>
        </p:grpSpPr>
        <p:cxnSp>
          <p:nvCxnSpPr>
            <p:cNvPr id="2315" name="Google Shape;2315;p120"/>
            <p:cNvCxnSpPr/>
            <p:nvPr/>
          </p:nvCxnSpPr>
          <p:spPr>
            <a:xfrm flipH="1">
              <a:off x="565645" y="-36553"/>
              <a:ext cx="9669" cy="733118"/>
            </a:xfrm>
            <a:prstGeom prst="straightConnector1">
              <a:avLst/>
            </a:prstGeom>
            <a:noFill/>
            <a:ln w="28575" cap="flat" cmpd="sng">
              <a:solidFill>
                <a:srgbClr val="D8D8D8"/>
              </a:solidFill>
              <a:prstDash val="solid"/>
              <a:round/>
              <a:headEnd type="none" w="sm" len="sm"/>
              <a:tailEnd type="none" w="sm" len="sm"/>
            </a:ln>
          </p:spPr>
        </p:cxnSp>
        <p:sp>
          <p:nvSpPr>
            <p:cNvPr id="2317" name="Google Shape;2317;p120"/>
            <p:cNvSpPr txBox="1"/>
            <p:nvPr/>
          </p:nvSpPr>
          <p:spPr>
            <a:xfrm>
              <a:off x="385010" y="221196"/>
              <a:ext cx="11150515"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D55063"/>
                  </a:solidFill>
                  <a:latin typeface="Arial" panose="020B0604020202020204" pitchFamily="34" charset="0"/>
                  <a:cs typeface="Arial" panose="020B0604020202020204" pitchFamily="34" charset="0"/>
                  <a:sym typeface="Arial"/>
                </a:rPr>
                <a:t>Tools and Resources</a:t>
              </a:r>
              <a:endParaRPr sz="2400" b="1" i="0" u="none" strike="noStrike" cap="none">
                <a:solidFill>
                  <a:srgbClr val="D55063"/>
                </a:solidFill>
                <a:latin typeface="Arial" panose="020B0604020202020204" pitchFamily="34" charset="0"/>
                <a:cs typeface="Arial" panose="020B0604020202020204" pitchFamily="34" charset="0"/>
                <a:sym typeface="Arial"/>
              </a:endParaRPr>
            </a:p>
          </p:txBody>
        </p:sp>
      </p:grpSp>
      <p:sp>
        <p:nvSpPr>
          <p:cNvPr id="2318" name="Google Shape;2318;p120"/>
          <p:cNvSpPr txBox="1"/>
          <p:nvPr/>
        </p:nvSpPr>
        <p:spPr>
          <a:xfrm>
            <a:off x="4060931" y="1690070"/>
            <a:ext cx="7247500" cy="4510705"/>
          </a:xfrm>
          <a:prstGeom prst="rect">
            <a:avLst/>
          </a:prstGeom>
          <a:noFill/>
          <a:ln>
            <a:noFill/>
          </a:ln>
        </p:spPr>
        <p:txBody>
          <a:bodyPr spcFirstLastPara="1" wrap="square" lIns="0" tIns="0" rIns="0" bIns="0" anchor="t" anchorCtr="0">
            <a:noAutofit/>
          </a:bodyPr>
          <a:lstStyle/>
          <a:p>
            <a:pPr marL="457200" marR="0" lvl="0" indent="-228600" algn="l" rtl="0">
              <a:lnSpc>
                <a:spcPct val="150000"/>
              </a:lnSpc>
              <a:spcBef>
                <a:spcPts val="0"/>
              </a:spcBef>
              <a:spcAft>
                <a:spcPts val="0"/>
              </a:spcAft>
              <a:buClr>
                <a:schemeClr val="dk1"/>
              </a:buClr>
              <a:buSzPts val="1867"/>
              <a:buFont typeface="Arial"/>
              <a:buChar char="•"/>
            </a:pPr>
            <a:r>
              <a:rPr lang="en-US" sz="1800" b="0" i="0" u="sng" strike="noStrike" cap="none">
                <a:solidFill>
                  <a:schemeClr val="bg2"/>
                </a:solidFill>
                <a:sym typeface="Arial"/>
                <a:hlinkClick r:id="rId3">
                  <a:extLst>
                    <a:ext uri="{A12FA001-AC4F-418D-AE19-62706E023703}">
                      <ahyp:hlinkClr xmlns:ahyp="http://schemas.microsoft.com/office/drawing/2018/hyperlinkcolor" val="tx"/>
                    </a:ext>
                  </a:extLst>
                </a:hlinkClick>
              </a:rPr>
              <a:t>WE Finance Code Pitch</a:t>
            </a:r>
            <a:endParaRPr sz="1800" b="0" i="0" u="none" strike="noStrike" cap="none">
              <a:solidFill>
                <a:schemeClr val="bg2"/>
              </a:solidFill>
              <a:sym typeface="Arial"/>
            </a:endParaRPr>
          </a:p>
          <a:p>
            <a:pPr marL="457200" marR="0" lvl="0" indent="-228600" algn="l" rtl="0">
              <a:lnSpc>
                <a:spcPct val="150000"/>
              </a:lnSpc>
              <a:spcBef>
                <a:spcPts val="0"/>
              </a:spcBef>
              <a:spcAft>
                <a:spcPts val="0"/>
              </a:spcAft>
              <a:buClr>
                <a:schemeClr val="dk1"/>
              </a:buClr>
              <a:buSzPts val="1867"/>
              <a:buFont typeface="Arial"/>
              <a:buChar char="•"/>
            </a:pPr>
            <a:r>
              <a:rPr lang="en-US" sz="1800" b="0" i="0" u="sng" strike="noStrike" cap="none">
                <a:solidFill>
                  <a:schemeClr val="bg2"/>
                </a:solidFill>
                <a:sym typeface="Arial"/>
                <a:hlinkClick r:id="rId4">
                  <a:extLst>
                    <a:ext uri="{A12FA001-AC4F-418D-AE19-62706E023703}">
                      <ahyp:hlinkClr xmlns:ahyp="http://schemas.microsoft.com/office/drawing/2018/hyperlinkcolor" val="tx"/>
                    </a:ext>
                  </a:extLst>
                </a:hlinkClick>
              </a:rPr>
              <a:t>WE Finance Code Brochure</a:t>
            </a:r>
            <a:endParaRPr sz="1800" b="0" i="0" u="none" strike="noStrike" cap="none">
              <a:solidFill>
                <a:schemeClr val="bg2"/>
              </a:solidFill>
              <a:sym typeface="Arial"/>
            </a:endParaRPr>
          </a:p>
          <a:p>
            <a:pPr marL="457200" marR="0" lvl="0" indent="-228600" algn="l" rtl="0">
              <a:lnSpc>
                <a:spcPct val="150000"/>
              </a:lnSpc>
              <a:spcBef>
                <a:spcPts val="0"/>
              </a:spcBef>
              <a:spcAft>
                <a:spcPts val="0"/>
              </a:spcAft>
              <a:buClr>
                <a:schemeClr val="dk1"/>
              </a:buClr>
              <a:buSzPts val="1867"/>
              <a:buFont typeface="Arial"/>
              <a:buChar char="•"/>
            </a:pPr>
            <a:r>
              <a:rPr lang="en-US" sz="1800" b="0" i="0" u="sng" strike="noStrike" cap="none">
                <a:solidFill>
                  <a:schemeClr val="bg2"/>
                </a:solidFill>
                <a:sym typeface="Arial"/>
                <a:hlinkClick r:id="rId5">
                  <a:extLst>
                    <a:ext uri="{A12FA001-AC4F-418D-AE19-62706E023703}">
                      <ahyp:hlinkClr xmlns:ahyp="http://schemas.microsoft.com/office/drawing/2018/hyperlinkcolor" val="tx"/>
                    </a:ext>
                  </a:extLst>
                </a:hlinkClick>
              </a:rPr>
              <a:t>Media Toolkit</a:t>
            </a:r>
            <a:endParaRPr sz="1800" b="0" i="0" u="none" strike="noStrike" cap="none">
              <a:solidFill>
                <a:schemeClr val="bg2"/>
              </a:solidFill>
              <a:sym typeface="Arial"/>
            </a:endParaRPr>
          </a:p>
          <a:p>
            <a:pPr marL="457200" marR="0" lvl="0" indent="-228600" algn="l" rtl="0">
              <a:lnSpc>
                <a:spcPct val="150000"/>
              </a:lnSpc>
              <a:spcBef>
                <a:spcPts val="0"/>
              </a:spcBef>
              <a:spcAft>
                <a:spcPts val="0"/>
              </a:spcAft>
              <a:buClr>
                <a:schemeClr val="dk1"/>
              </a:buClr>
              <a:buSzPts val="1867"/>
              <a:buFont typeface="Arial"/>
              <a:buChar char="•"/>
            </a:pPr>
            <a:r>
              <a:rPr lang="en-US" sz="1800" b="0" i="0" u="sng" strike="noStrike" cap="none">
                <a:solidFill>
                  <a:schemeClr val="bg2"/>
                </a:solidFill>
                <a:sym typeface="Arial"/>
                <a:hlinkClick r:id="rId6">
                  <a:extLst>
                    <a:ext uri="{A12FA001-AC4F-418D-AE19-62706E023703}">
                      <ahyp:hlinkClr xmlns:ahyp="http://schemas.microsoft.com/office/drawing/2018/hyperlinkcolor" val="tx"/>
                    </a:ext>
                  </a:extLst>
                </a:hlinkClick>
              </a:rPr>
              <a:t>WE Finance Briefing Note</a:t>
            </a:r>
            <a:endParaRPr sz="1800" b="0" i="0" u="none" strike="noStrike" cap="none">
              <a:solidFill>
                <a:schemeClr val="bg2"/>
              </a:solidFill>
              <a:sym typeface="Arial"/>
            </a:endParaRPr>
          </a:p>
          <a:p>
            <a:pPr marL="457200" marR="0" lvl="0" indent="-228600" algn="l" rtl="0">
              <a:lnSpc>
                <a:spcPct val="150000"/>
              </a:lnSpc>
              <a:spcBef>
                <a:spcPts val="0"/>
              </a:spcBef>
              <a:spcAft>
                <a:spcPts val="0"/>
              </a:spcAft>
              <a:buClr>
                <a:schemeClr val="dk1"/>
              </a:buClr>
              <a:buSzPts val="1867"/>
              <a:buFont typeface="Arial"/>
              <a:buChar char="•"/>
            </a:pPr>
            <a:r>
              <a:rPr lang="en-US" sz="1800" b="0" i="0" u="sng" strike="noStrike" cap="none">
                <a:solidFill>
                  <a:schemeClr val="bg2"/>
                </a:solidFill>
                <a:sym typeface="Arial"/>
                <a:hlinkClick r:id="rId7">
                  <a:extLst>
                    <a:ext uri="{A12FA001-AC4F-418D-AE19-62706E023703}">
                      <ahyp:hlinkClr xmlns:ahyp="http://schemas.microsoft.com/office/drawing/2018/hyperlinkcolor" val="tx"/>
                    </a:ext>
                  </a:extLst>
                </a:hlinkClick>
              </a:rPr>
              <a:t>National Code Sample Public Declaration of Intent</a:t>
            </a:r>
            <a:endParaRPr sz="1800" b="0" i="0" u="none" strike="noStrike" cap="none">
              <a:solidFill>
                <a:schemeClr val="bg2"/>
              </a:solidFill>
              <a:sym typeface="Arial"/>
            </a:endParaRPr>
          </a:p>
          <a:p>
            <a:pPr marL="457200" marR="0" lvl="0" indent="-228600" algn="l" rtl="0">
              <a:lnSpc>
                <a:spcPct val="150000"/>
              </a:lnSpc>
              <a:spcBef>
                <a:spcPts val="0"/>
              </a:spcBef>
              <a:spcAft>
                <a:spcPts val="0"/>
              </a:spcAft>
              <a:buClr>
                <a:schemeClr val="dk1"/>
              </a:buClr>
              <a:buSzPts val="1867"/>
              <a:buFont typeface="Arial"/>
              <a:buChar char="•"/>
            </a:pPr>
            <a:r>
              <a:rPr lang="en-US" sz="1800" b="0" i="0" u="sng" strike="noStrike" cap="none">
                <a:solidFill>
                  <a:schemeClr val="bg2"/>
                </a:solidFill>
                <a:sym typeface="Arial"/>
                <a:hlinkClick r:id="rId8">
                  <a:extLst>
                    <a:ext uri="{A12FA001-AC4F-418D-AE19-62706E023703}">
                      <ahyp:hlinkClr xmlns:ahyp="http://schemas.microsoft.com/office/drawing/2018/hyperlinkcolor" val="tx"/>
                    </a:ext>
                  </a:extLst>
                </a:hlinkClick>
              </a:rPr>
              <a:t>FSP Commitment Letter</a:t>
            </a:r>
            <a:endParaRPr sz="1800" b="0" i="0" u="none" strike="noStrike" cap="none">
              <a:solidFill>
                <a:schemeClr val="bg2"/>
              </a:solidFill>
              <a:sym typeface="Arial"/>
            </a:endParaRPr>
          </a:p>
          <a:p>
            <a:pPr marL="457200" marR="0" lvl="0" indent="-228600" algn="l" rtl="0">
              <a:lnSpc>
                <a:spcPct val="150000"/>
              </a:lnSpc>
              <a:spcBef>
                <a:spcPts val="0"/>
              </a:spcBef>
              <a:spcAft>
                <a:spcPts val="0"/>
              </a:spcAft>
              <a:buClr>
                <a:schemeClr val="dk1"/>
              </a:buClr>
              <a:buSzPts val="1867"/>
              <a:buFont typeface="Arial"/>
              <a:buChar char="•"/>
            </a:pPr>
            <a:r>
              <a:rPr lang="en-US" sz="1800" b="0" i="0" u="sng" strike="noStrike" cap="none">
                <a:solidFill>
                  <a:schemeClr val="bg2"/>
                </a:solidFill>
                <a:sym typeface="Arial"/>
                <a:hlinkClick r:id="rId9">
                  <a:extLst>
                    <a:ext uri="{A12FA001-AC4F-418D-AE19-62706E023703}">
                      <ahyp:hlinkClr xmlns:ahyp="http://schemas.microsoft.com/office/drawing/2018/hyperlinkcolor" val="tx"/>
                    </a:ext>
                  </a:extLst>
                </a:hlinkClick>
              </a:rPr>
              <a:t>Ecosystem Commitment Letter</a:t>
            </a:r>
            <a:endParaRPr sz="1800" b="0" i="0" u="none" strike="noStrike" cap="none">
              <a:solidFill>
                <a:schemeClr val="bg2"/>
              </a:solidFill>
              <a:sym typeface="Arial"/>
            </a:endParaRPr>
          </a:p>
          <a:p>
            <a:pPr marL="457200" marR="0" lvl="0" indent="-228600" algn="l" rtl="0">
              <a:lnSpc>
                <a:spcPct val="150000"/>
              </a:lnSpc>
              <a:spcBef>
                <a:spcPts val="0"/>
              </a:spcBef>
              <a:spcAft>
                <a:spcPts val="0"/>
              </a:spcAft>
              <a:buClr>
                <a:schemeClr val="dk1"/>
              </a:buClr>
              <a:buSzPts val="1867"/>
              <a:buFont typeface="Arial"/>
              <a:buChar char="•"/>
            </a:pPr>
            <a:r>
              <a:rPr lang="en-US" sz="1800" b="0" i="0" u="sng" strike="noStrike" cap="none">
                <a:solidFill>
                  <a:schemeClr val="bg2"/>
                </a:solidFill>
                <a:sym typeface="Arial"/>
                <a:hlinkClick r:id="rId10">
                  <a:extLst>
                    <a:ext uri="{A12FA001-AC4F-418D-AE19-62706E023703}">
                      <ahyp:hlinkClr xmlns:ahyp="http://schemas.microsoft.com/office/drawing/2018/hyperlinkcolor" val="tx"/>
                    </a:ext>
                  </a:extLst>
                </a:hlinkClick>
              </a:rPr>
              <a:t>Community of Champions Information</a:t>
            </a:r>
            <a:endParaRPr sz="1800" b="0" i="0" u="none" strike="noStrike" cap="none">
              <a:solidFill>
                <a:schemeClr val="bg2"/>
              </a:solidFill>
              <a:sym typeface="Arial"/>
            </a:endParaRPr>
          </a:p>
          <a:p>
            <a:pPr marL="457200" marR="0" lvl="0" indent="-228600" algn="l" rtl="0">
              <a:lnSpc>
                <a:spcPct val="150000"/>
              </a:lnSpc>
              <a:spcBef>
                <a:spcPts val="0"/>
              </a:spcBef>
              <a:spcAft>
                <a:spcPts val="0"/>
              </a:spcAft>
              <a:buClr>
                <a:schemeClr val="dk1"/>
              </a:buClr>
              <a:buSzPts val="1867"/>
              <a:buFont typeface="Arial"/>
              <a:buChar char="•"/>
            </a:pPr>
            <a:r>
              <a:rPr lang="en-US" sz="1800" b="0" i="0" u="sng" strike="noStrike" cap="none">
                <a:solidFill>
                  <a:schemeClr val="bg2"/>
                </a:solidFill>
                <a:sym typeface="Arial"/>
                <a:hlinkClick r:id="rId11">
                  <a:extLst>
                    <a:ext uri="{A12FA001-AC4F-418D-AE19-62706E023703}">
                      <ahyp:hlinkClr xmlns:ahyp="http://schemas.microsoft.com/office/drawing/2018/hyperlinkcolor" val="tx"/>
                    </a:ext>
                  </a:extLst>
                </a:hlinkClick>
              </a:rPr>
              <a:t>Implementation Partner Guide</a:t>
            </a:r>
            <a:r>
              <a:rPr lang="en-US" sz="1800" b="0" i="0" u="none" strike="noStrike" cap="none">
                <a:solidFill>
                  <a:schemeClr val="bg2"/>
                </a:solidFill>
                <a:sym typeface="Arial"/>
              </a:rPr>
              <a:t> | </a:t>
            </a:r>
            <a:r>
              <a:rPr lang="en-US" sz="1800" b="0" i="0" u="sng" strike="noStrike" cap="none">
                <a:solidFill>
                  <a:schemeClr val="bg2"/>
                </a:solidFill>
                <a:sym typeface="Arial"/>
                <a:hlinkClick r:id="rId12">
                  <a:extLst>
                    <a:ext uri="{A12FA001-AC4F-418D-AE19-62706E023703}">
                      <ahyp:hlinkClr xmlns:ahyp="http://schemas.microsoft.com/office/drawing/2018/hyperlinkcolor" val="tx"/>
                    </a:ext>
                  </a:extLst>
                </a:hlinkClick>
              </a:rPr>
              <a:t>Kick-off Presentation</a:t>
            </a:r>
            <a:endParaRPr sz="1800" b="0" i="0" u="none" strike="noStrike" cap="none">
              <a:solidFill>
                <a:schemeClr val="bg2"/>
              </a:solidFill>
              <a:sym typeface="Arial"/>
            </a:endParaRPr>
          </a:p>
          <a:p>
            <a:pPr marL="228600" marR="0" lvl="0" indent="0" algn="l" rtl="0">
              <a:lnSpc>
                <a:spcPct val="150000"/>
              </a:lnSpc>
              <a:spcBef>
                <a:spcPts val="0"/>
              </a:spcBef>
              <a:spcAft>
                <a:spcPts val="0"/>
              </a:spcAft>
              <a:buClr>
                <a:schemeClr val="dk1"/>
              </a:buClr>
              <a:buSzPts val="1867"/>
              <a:buFont typeface="Arial"/>
              <a:buNone/>
            </a:pPr>
            <a:endParaRPr sz="1800" b="0" i="0" u="none" strike="noStrike" cap="none">
              <a:solidFill>
                <a:schemeClr val="bg2"/>
              </a:solidFill>
              <a:latin typeface="Arial" panose="020B0604020202020204" pitchFamily="34" charset="0"/>
              <a:cs typeface="Arial" panose="020B0604020202020204" pitchFamily="34" charset="0"/>
              <a:sym typeface="Arial"/>
            </a:endParaRPr>
          </a:p>
          <a:p>
            <a:pPr marL="228600" marR="0" lvl="0" indent="0" algn="l" rtl="0">
              <a:lnSpc>
                <a:spcPct val="150000"/>
              </a:lnSpc>
              <a:spcBef>
                <a:spcPts val="0"/>
              </a:spcBef>
              <a:spcAft>
                <a:spcPts val="0"/>
              </a:spcAft>
              <a:buClr>
                <a:schemeClr val="dk1"/>
              </a:buClr>
              <a:buSzPts val="1867"/>
              <a:buFont typeface="Arial"/>
              <a:buNone/>
            </a:pPr>
            <a:r>
              <a:rPr lang="en-US" sz="2000" b="0" i="0" u="none" strike="noStrike" cap="none">
                <a:solidFill>
                  <a:schemeClr val="bg2"/>
                </a:solidFill>
                <a:sym typeface="Arial"/>
              </a:rPr>
              <a:t>Source: </a:t>
            </a:r>
            <a:r>
              <a:rPr lang="en-US" sz="2000" b="1" i="0" u="none" strike="noStrike" cap="none">
                <a:solidFill>
                  <a:schemeClr val="bg2"/>
                </a:solidFill>
                <a:sym typeface="Arial"/>
              </a:rPr>
              <a:t>https://</a:t>
            </a:r>
            <a:r>
              <a:rPr lang="en-US" sz="2000" b="1">
                <a:solidFill>
                  <a:schemeClr val="bg2"/>
                </a:solidFill>
              </a:rPr>
              <a:t>www.</a:t>
            </a:r>
            <a:r>
              <a:rPr lang="en-US" sz="2000" b="1" i="0" u="none" strike="noStrike" cap="none">
                <a:solidFill>
                  <a:schemeClr val="bg2"/>
                </a:solidFill>
                <a:sym typeface="Arial"/>
              </a:rPr>
              <a:t>we-fi.org/we-finance-code</a:t>
            </a:r>
            <a:r>
              <a:rPr lang="en-US" sz="2000" b="1">
                <a:solidFill>
                  <a:schemeClr val="bg2"/>
                </a:solidFill>
              </a:rPr>
              <a:t>/resources</a:t>
            </a:r>
            <a:r>
              <a:rPr lang="en-US" sz="2000" b="1" i="0" u="none" strike="noStrike" cap="none">
                <a:solidFill>
                  <a:schemeClr val="bg2"/>
                </a:solidFill>
                <a:sym typeface="Arial"/>
              </a:rPr>
              <a:t>/</a:t>
            </a:r>
            <a:endParaRPr sz="1400" b="1" i="0" u="none" strike="noStrike" cap="none">
              <a:solidFill>
                <a:schemeClr val="bg2"/>
              </a:solidFill>
            </a:endParaRPr>
          </a:p>
          <a:p>
            <a:pPr marL="457200" marR="0" lvl="0" indent="-228600" algn="l" rtl="0">
              <a:lnSpc>
                <a:spcPct val="150000"/>
              </a:lnSpc>
              <a:spcBef>
                <a:spcPts val="0"/>
              </a:spcBef>
              <a:spcAft>
                <a:spcPts val="0"/>
              </a:spcAft>
              <a:buClr>
                <a:schemeClr val="dk1"/>
              </a:buClr>
              <a:buSzPts val="1867"/>
              <a:buFont typeface="Arial"/>
              <a:buNone/>
            </a:pPr>
            <a:endParaRPr sz="1800" b="0" i="0" u="none" strike="noStrike" cap="none">
              <a:solidFill>
                <a:schemeClr val="bg2"/>
              </a:solidFill>
              <a:latin typeface="Arial" panose="020B0604020202020204" pitchFamily="34" charset="0"/>
              <a:cs typeface="Arial" panose="020B0604020202020204" pitchFamily="34" charset="0"/>
              <a:sym typeface="Arial"/>
            </a:endParaRPr>
          </a:p>
        </p:txBody>
      </p:sp>
      <p:pic>
        <p:nvPicPr>
          <p:cNvPr id="2319" name="Google Shape;2319;p120" descr="A purple and white logo&#10;&#10;Description automatically generated"/>
          <p:cNvPicPr preferRelativeResize="0"/>
          <p:nvPr/>
        </p:nvPicPr>
        <p:blipFill rotWithShape="1">
          <a:blip r:embed="rId13">
            <a:alphaModFix/>
          </a:blip>
          <a:srcRect/>
          <a:stretch/>
        </p:blipFill>
        <p:spPr>
          <a:xfrm>
            <a:off x="731474" y="3429000"/>
            <a:ext cx="2431303" cy="898525"/>
          </a:xfrm>
          <a:prstGeom prst="rect">
            <a:avLst/>
          </a:prstGeom>
          <a:noFill/>
          <a:ln>
            <a:noFill/>
          </a:ln>
        </p:spPr>
      </p:pic>
      <p:sp>
        <p:nvSpPr>
          <p:cNvPr id="2" name="Footer Placeholder 2">
            <a:extLst>
              <a:ext uri="{FF2B5EF4-FFF2-40B4-BE49-F238E27FC236}">
                <a16:creationId xmlns:a16="http://schemas.microsoft.com/office/drawing/2014/main" id="{D499C838-9E86-AEEB-95B4-E30AEA87E37A}"/>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FCB703-B1F4-2F31-4A4B-7572DF48B368}"/>
              </a:ext>
            </a:extLst>
          </p:cNvPr>
          <p:cNvSpPr>
            <a:spLocks noGrp="1"/>
          </p:cNvSpPr>
          <p:nvPr>
            <p:ph type="body" idx="1"/>
          </p:nvPr>
        </p:nvSpPr>
        <p:spPr>
          <a:xfrm>
            <a:off x="432848" y="1511299"/>
            <a:ext cx="10508132" cy="4845051"/>
          </a:xfrm>
        </p:spPr>
        <p:txBody>
          <a:bodyPr/>
          <a:lstStyle/>
          <a:p>
            <a:pPr marL="114300" indent="0" algn="just">
              <a:spcBef>
                <a:spcPts val="750"/>
              </a:spcBef>
              <a:spcAft>
                <a:spcPts val="750"/>
              </a:spcAft>
              <a:buNone/>
            </a:pPr>
            <a:r>
              <a:rPr lang="en-US" sz="3200" b="1" dirty="0">
                <a:solidFill>
                  <a:schemeClr val="accent2"/>
                </a:solidFill>
                <a:latin typeface="Arial"/>
                <a:cs typeface="Arial"/>
              </a:rPr>
              <a:t>Facilitation Notes*:</a:t>
            </a:r>
            <a:r>
              <a:rPr lang="en-US" sz="3200" b="1" dirty="0">
                <a:solidFill>
                  <a:schemeClr val="accent2"/>
                </a:solidFill>
                <a:effectLst/>
                <a:latin typeface="Arial"/>
                <a:cs typeface="Arial"/>
              </a:rPr>
              <a:t> </a:t>
            </a:r>
          </a:p>
          <a:p>
            <a:pPr marL="114300" indent="0" algn="just">
              <a:spcBef>
                <a:spcPts val="750"/>
              </a:spcBef>
              <a:spcAft>
                <a:spcPts val="750"/>
              </a:spcAft>
              <a:buNone/>
            </a:pPr>
            <a:r>
              <a:rPr lang="en-US" sz="2400" b="1" dirty="0">
                <a:solidFill>
                  <a:schemeClr val="bg2"/>
                </a:solidFill>
                <a:effectLst/>
                <a:latin typeface="Arial"/>
                <a:cs typeface="Arial"/>
              </a:rPr>
              <a:t>By the end of the </a:t>
            </a:r>
            <a:r>
              <a:rPr lang="en-US" sz="2400" b="1" dirty="0">
                <a:solidFill>
                  <a:schemeClr val="bg2"/>
                </a:solidFill>
                <a:latin typeface="Arial"/>
                <a:cs typeface="Arial"/>
              </a:rPr>
              <a:t>session</a:t>
            </a:r>
            <a:r>
              <a:rPr lang="en-US" sz="2400" b="1" dirty="0">
                <a:solidFill>
                  <a:schemeClr val="bg2"/>
                </a:solidFill>
                <a:effectLst/>
                <a:latin typeface="Arial"/>
                <a:cs typeface="Arial"/>
              </a:rPr>
              <a:t>, participants will have: </a:t>
            </a:r>
            <a:endParaRPr lang="en-PT" sz="2400" b="1" dirty="0">
              <a:solidFill>
                <a:schemeClr val="bg2"/>
              </a:solidFill>
              <a:effectLst/>
              <a:latin typeface="Arial"/>
              <a:cs typeface="Arial"/>
            </a:endParaRPr>
          </a:p>
          <a:p>
            <a:pPr marL="817245" lvl="1" indent="-360045" algn="just">
              <a:spcBef>
                <a:spcPts val="750"/>
              </a:spcBef>
              <a:spcAft>
                <a:spcPts val="750"/>
              </a:spcAft>
            </a:pPr>
            <a:r>
              <a:rPr lang="en-US" sz="2400" dirty="0">
                <a:solidFill>
                  <a:schemeClr val="bg2"/>
                </a:solidFill>
                <a:effectLst/>
                <a:latin typeface="Arial"/>
                <a:cs typeface="Arial"/>
              </a:rPr>
              <a:t>Understood a high-level overview of what the WE Finance Code is</a:t>
            </a:r>
            <a:endParaRPr lang="en-PT" sz="2400" dirty="0">
              <a:solidFill>
                <a:schemeClr val="bg2"/>
              </a:solidFill>
              <a:effectLst/>
              <a:latin typeface="Arial"/>
              <a:cs typeface="Arial"/>
            </a:endParaRPr>
          </a:p>
          <a:p>
            <a:pPr marL="817245" lvl="1" indent="-360045" algn="just">
              <a:spcAft>
                <a:spcPts val="1200"/>
              </a:spcAft>
            </a:pPr>
            <a:r>
              <a:rPr lang="en-US" sz="2400" dirty="0">
                <a:solidFill>
                  <a:schemeClr val="bg2"/>
                </a:solidFill>
                <a:effectLst/>
                <a:latin typeface="Arial"/>
                <a:cs typeface="Arial"/>
              </a:rPr>
              <a:t>Learned why the Code was established and its three key areas for commitment and action: Leadership, Action, Data.</a:t>
            </a:r>
            <a:endParaRPr lang="en-PT" sz="2400" dirty="0">
              <a:solidFill>
                <a:schemeClr val="bg2"/>
              </a:solidFill>
              <a:effectLst/>
              <a:latin typeface="Arial"/>
              <a:cs typeface="Arial"/>
            </a:endParaRPr>
          </a:p>
          <a:p>
            <a:pPr marL="817245" lvl="1" indent="-360045"/>
            <a:r>
              <a:rPr lang="en-US" sz="2400" kern="0" dirty="0">
                <a:solidFill>
                  <a:schemeClr val="bg2"/>
                </a:solidFill>
                <a:effectLst/>
                <a:latin typeface="Arial"/>
                <a:cs typeface="Arial"/>
              </a:rPr>
              <a:t>Understood the national and global impact of the Code</a:t>
            </a:r>
            <a:r>
              <a:rPr lang="en-PT" sz="2400" dirty="0">
                <a:solidFill>
                  <a:schemeClr val="bg2"/>
                </a:solidFill>
                <a:effectLst/>
                <a:latin typeface="Arial"/>
                <a:cs typeface="Arial"/>
              </a:rPr>
              <a:t> </a:t>
            </a:r>
            <a:endParaRPr lang="en-PT" sz="2400" dirty="0">
              <a:solidFill>
                <a:schemeClr val="bg2"/>
              </a:solidFill>
              <a:latin typeface="Arial"/>
              <a:cs typeface="Arial"/>
            </a:endParaRPr>
          </a:p>
          <a:p>
            <a:pPr marL="817245" lvl="1" indent="-360045"/>
            <a:endParaRPr lang="en-PT" sz="2400" dirty="0">
              <a:solidFill>
                <a:schemeClr val="bg2"/>
              </a:solidFill>
              <a:latin typeface="Arial"/>
              <a:cs typeface="Arial"/>
            </a:endParaRPr>
          </a:p>
          <a:p>
            <a:pPr marL="457200" lvl="1" indent="0">
              <a:buNone/>
            </a:pPr>
            <a:r>
              <a:rPr lang="en-US" sz="1800" i="1" dirty="0">
                <a:solidFill>
                  <a:schemeClr val="accent2"/>
                </a:solidFill>
                <a:latin typeface="Arial"/>
                <a:cs typeface="Arial"/>
              </a:rPr>
              <a:t>*Please see slide notes for more details</a:t>
            </a:r>
            <a:endParaRPr lang="en-PT" dirty="0">
              <a:solidFill>
                <a:schemeClr val="accent2"/>
              </a:solidFill>
            </a:endParaRPr>
          </a:p>
        </p:txBody>
      </p:sp>
      <p:sp>
        <p:nvSpPr>
          <p:cNvPr id="4" name="Slide Number Placeholder 3">
            <a:extLst>
              <a:ext uri="{FF2B5EF4-FFF2-40B4-BE49-F238E27FC236}">
                <a16:creationId xmlns:a16="http://schemas.microsoft.com/office/drawing/2014/main" id="{5B21B003-5D8A-A419-F9BE-84054A6FAFC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2</a:t>
            </a:fld>
            <a:endParaRPr lang="en-US">
              <a:latin typeface="Arial" panose="020B0604020202020204" pitchFamily="34" charset="0"/>
              <a:cs typeface="Arial" panose="020B0604020202020204" pitchFamily="34" charset="0"/>
            </a:endParaRPr>
          </a:p>
        </p:txBody>
      </p:sp>
      <p:sp>
        <p:nvSpPr>
          <p:cNvPr id="9" name="Google Shape;473;p18">
            <a:extLst>
              <a:ext uri="{FF2B5EF4-FFF2-40B4-BE49-F238E27FC236}">
                <a16:creationId xmlns:a16="http://schemas.microsoft.com/office/drawing/2014/main" id="{DEF78FE2-EC7F-B2E7-E3CF-DB3C4AF4210B}"/>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0" name="Google Shape;474;p18">
            <a:extLst>
              <a:ext uri="{FF2B5EF4-FFF2-40B4-BE49-F238E27FC236}">
                <a16:creationId xmlns:a16="http://schemas.microsoft.com/office/drawing/2014/main" id="{AA90EB41-D595-B37A-38F4-2720A317D04C}"/>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11" name="Google Shape;475;p18">
            <a:extLst>
              <a:ext uri="{FF2B5EF4-FFF2-40B4-BE49-F238E27FC236}">
                <a16:creationId xmlns:a16="http://schemas.microsoft.com/office/drawing/2014/main" id="{7E470273-4119-399E-7486-E7CA9313230A}"/>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12" name="Google Shape;476;p18">
            <a:extLst>
              <a:ext uri="{FF2B5EF4-FFF2-40B4-BE49-F238E27FC236}">
                <a16:creationId xmlns:a16="http://schemas.microsoft.com/office/drawing/2014/main" id="{26501371-34E9-206B-6177-9DB2CB411835}"/>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5" name="Footer Placeholder 2">
            <a:extLst>
              <a:ext uri="{FF2B5EF4-FFF2-40B4-BE49-F238E27FC236}">
                <a16:creationId xmlns:a16="http://schemas.microsoft.com/office/drawing/2014/main" id="{89DF0ECB-D62A-98DF-C7CF-83FFD31512D5}"/>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413715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EE69-FBFA-F603-DAA1-240DA888A39A}"/>
              </a:ext>
            </a:extLst>
          </p:cNvPr>
          <p:cNvSpPr>
            <a:spLocks noGrp="1"/>
          </p:cNvSpPr>
          <p:nvPr>
            <p:ph type="body" idx="1"/>
          </p:nvPr>
        </p:nvSpPr>
        <p:spPr>
          <a:xfrm>
            <a:off x="444238" y="2145320"/>
            <a:ext cx="11303523" cy="2960104"/>
          </a:xfrm>
          <a:noFill/>
          <a:ln>
            <a:noFill/>
          </a:ln>
        </p:spPr>
        <p:txBody>
          <a:bodyPr spcFirstLastPara="1" wrap="square" lIns="0" tIns="0" rIns="0" bIns="0" anchor="t" anchorCtr="0">
            <a:noAutofit/>
          </a:bodyPr>
          <a:lstStyle/>
          <a:p>
            <a:pPr marL="225425" indent="3175">
              <a:lnSpc>
                <a:spcPct val="100000"/>
              </a:lnSpc>
              <a:spcBef>
                <a:spcPts val="0"/>
              </a:spcBef>
              <a:buNone/>
            </a:pPr>
            <a:r>
              <a:rPr lang="en-US" sz="2800">
                <a:solidFill>
                  <a:schemeClr val="dk2"/>
                </a:solidFill>
                <a:latin typeface="Arial" panose="020B0604020202020204" pitchFamily="34" charset="0"/>
                <a:cs typeface="Arial" panose="020B0604020202020204" pitchFamily="34" charset="0"/>
                <a:sym typeface="Helvetica Neue"/>
              </a:rPr>
              <a:t>The Women Entrepreneurs Finance Code (the WE Finance Code or, simply, the Code) is a commitment  by FSPs, regulators, development banks, and other financial ecosystem players to work together to  increase funding provided to women-led enterprises (WMSMEs) around the world, so that they can grow and add value to the economy and their communities. </a:t>
            </a:r>
            <a:endParaRPr lang="en-US" sz="2800" b="1">
              <a:solidFill>
                <a:schemeClr val="accent1"/>
              </a:solidFill>
              <a:latin typeface="Arial" panose="020B0604020202020204" pitchFamily="34" charset="0"/>
              <a:cs typeface="Arial" panose="020B0604020202020204" pitchFamily="34" charset="0"/>
            </a:endParaRPr>
          </a:p>
          <a:p>
            <a:pPr marL="225425" indent="3175">
              <a:lnSpc>
                <a:spcPct val="100000"/>
              </a:lnSpc>
              <a:spcBef>
                <a:spcPts val="0"/>
              </a:spcBef>
              <a:buNone/>
            </a:pPr>
            <a:endParaRPr lang="en-PT" sz="2800">
              <a:solidFill>
                <a:schemeClr val="dk2"/>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11A1D93-0C4E-0BB5-3B01-A8391FC3FED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3</a:t>
            </a:fld>
            <a:endParaRPr lang="en-US">
              <a:latin typeface="Arial" panose="020B0604020202020204" pitchFamily="34" charset="0"/>
              <a:cs typeface="Arial" panose="020B0604020202020204" pitchFamily="34" charset="0"/>
            </a:endParaRPr>
          </a:p>
        </p:txBody>
      </p:sp>
      <p:sp>
        <p:nvSpPr>
          <p:cNvPr id="5" name="Google Shape;473;p18">
            <a:extLst>
              <a:ext uri="{FF2B5EF4-FFF2-40B4-BE49-F238E27FC236}">
                <a16:creationId xmlns:a16="http://schemas.microsoft.com/office/drawing/2014/main" id="{6A28C0E8-CE76-8BA9-814F-EB350A2ECDB7}"/>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6" name="Google Shape;474;p18">
            <a:extLst>
              <a:ext uri="{FF2B5EF4-FFF2-40B4-BE49-F238E27FC236}">
                <a16:creationId xmlns:a16="http://schemas.microsoft.com/office/drawing/2014/main" id="{21EFEB1F-EFCA-50C4-779D-08B3922561EB}"/>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7" name="Google Shape;475;p18">
            <a:extLst>
              <a:ext uri="{FF2B5EF4-FFF2-40B4-BE49-F238E27FC236}">
                <a16:creationId xmlns:a16="http://schemas.microsoft.com/office/drawing/2014/main" id="{284B0249-B8ED-0D4A-84DF-35B28292ECEC}"/>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8" name="Google Shape;476;p18">
            <a:extLst>
              <a:ext uri="{FF2B5EF4-FFF2-40B4-BE49-F238E27FC236}">
                <a16:creationId xmlns:a16="http://schemas.microsoft.com/office/drawing/2014/main" id="{5E2408E8-A499-B353-BFB7-F2D05A9E5C8E}"/>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9" name="Google Shape;476;p18">
            <a:extLst>
              <a:ext uri="{FF2B5EF4-FFF2-40B4-BE49-F238E27FC236}">
                <a16:creationId xmlns:a16="http://schemas.microsoft.com/office/drawing/2014/main" id="{F515A706-6A48-E34A-8E63-DB411088467B}"/>
              </a:ext>
            </a:extLst>
          </p:cNvPr>
          <p:cNvSpPr txBox="1"/>
          <p:nvPr/>
        </p:nvSpPr>
        <p:spPr>
          <a:xfrm>
            <a:off x="538039" y="1710822"/>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What is the Code?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10" name="Footer Placeholder 2">
            <a:extLst>
              <a:ext uri="{FF2B5EF4-FFF2-40B4-BE49-F238E27FC236}">
                <a16:creationId xmlns:a16="http://schemas.microsoft.com/office/drawing/2014/main" id="{1E43C4BD-ADE4-F4E6-52BF-519AA11B4F58}"/>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46500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BC3D22-EDFC-FE7E-8966-3F16C48FBAE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4</a:t>
            </a:fld>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0B5BC6-FE8F-B6DD-99EF-7203E26CDF85}"/>
              </a:ext>
            </a:extLst>
          </p:cNvPr>
          <p:cNvSpPr txBox="1"/>
          <p:nvPr/>
        </p:nvSpPr>
        <p:spPr>
          <a:xfrm>
            <a:off x="596874" y="2274838"/>
            <a:ext cx="10938651" cy="2308324"/>
          </a:xfrm>
          <a:prstGeom prst="rect">
            <a:avLst/>
          </a:prstGeom>
          <a:noFill/>
        </p:spPr>
        <p:txBody>
          <a:bodyPr wrap="square">
            <a:spAutoFit/>
          </a:bodyPr>
          <a:lstStyle/>
          <a:p>
            <a:r>
              <a:rPr lang="en-US" sz="4800" b="1">
                <a:solidFill>
                  <a:schemeClr val="accent1"/>
                </a:solidFill>
                <a:latin typeface="Arial" panose="020B0604020202020204" pitchFamily="34" charset="0"/>
                <a:ea typeface="Calibri"/>
                <a:cs typeface="Arial" panose="020B0604020202020204" pitchFamily="34" charset="0"/>
                <a:sym typeface="Calibri"/>
              </a:rPr>
              <a:t>C</a:t>
            </a:r>
            <a:r>
              <a:rPr lang="en-US" sz="4800" b="1" i="0" u="none" strike="noStrike" cap="none">
                <a:solidFill>
                  <a:schemeClr val="accent1"/>
                </a:solidFill>
                <a:latin typeface="Arial" panose="020B0604020202020204" pitchFamily="34" charset="0"/>
                <a:ea typeface="Calibri"/>
                <a:cs typeface="Arial" panose="020B0604020202020204" pitchFamily="34" charset="0"/>
                <a:sym typeface="Calibri"/>
              </a:rPr>
              <a:t>lose the finance gaps facing Women-owned/Led Micro Small Medium Enterprises (MSMEs)</a:t>
            </a:r>
            <a:endParaRPr lang="en-PT" sz="4800">
              <a:solidFill>
                <a:schemeClr val="accent1"/>
              </a:solidFill>
              <a:latin typeface="Arial" panose="020B0604020202020204" pitchFamily="34" charset="0"/>
              <a:cs typeface="Arial" panose="020B0604020202020204" pitchFamily="34" charset="0"/>
            </a:endParaRPr>
          </a:p>
        </p:txBody>
      </p:sp>
      <p:sp>
        <p:nvSpPr>
          <p:cNvPr id="7" name="Google Shape;473;p18">
            <a:extLst>
              <a:ext uri="{FF2B5EF4-FFF2-40B4-BE49-F238E27FC236}">
                <a16:creationId xmlns:a16="http://schemas.microsoft.com/office/drawing/2014/main" id="{E6ADE14A-DE43-B1B8-9B14-F710200E4C9B}"/>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8" name="Google Shape;474;p18">
            <a:extLst>
              <a:ext uri="{FF2B5EF4-FFF2-40B4-BE49-F238E27FC236}">
                <a16:creationId xmlns:a16="http://schemas.microsoft.com/office/drawing/2014/main" id="{4A15639E-8592-08CF-AF9F-4D595F4F78BE}"/>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9" name="Google Shape;475;p18">
            <a:extLst>
              <a:ext uri="{FF2B5EF4-FFF2-40B4-BE49-F238E27FC236}">
                <a16:creationId xmlns:a16="http://schemas.microsoft.com/office/drawing/2014/main" id="{F60DF0E5-6F4F-FCB1-D50D-7EB91108932C}"/>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10" name="Google Shape;476;p18">
            <a:extLst>
              <a:ext uri="{FF2B5EF4-FFF2-40B4-BE49-F238E27FC236}">
                <a16:creationId xmlns:a16="http://schemas.microsoft.com/office/drawing/2014/main" id="{44D93589-EA0A-7318-7030-5DADE27FCF14}"/>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11" name="Google Shape;476;p18">
            <a:extLst>
              <a:ext uri="{FF2B5EF4-FFF2-40B4-BE49-F238E27FC236}">
                <a16:creationId xmlns:a16="http://schemas.microsoft.com/office/drawing/2014/main" id="{F7191FA6-8E07-3AE2-2211-3D1759990565}"/>
              </a:ext>
            </a:extLst>
          </p:cNvPr>
          <p:cNvSpPr txBox="1"/>
          <p:nvPr/>
        </p:nvSpPr>
        <p:spPr>
          <a:xfrm>
            <a:off x="538039" y="1710822"/>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accent2"/>
                </a:solidFill>
                <a:latin typeface="Arial" panose="020B0604020202020204" pitchFamily="34" charset="0"/>
                <a:ea typeface="Arial Black"/>
                <a:cs typeface="Arial" panose="020B0604020202020204" pitchFamily="34" charset="0"/>
                <a:sym typeface="Arial Black"/>
              </a:rPr>
              <a:t>Ultimate </a:t>
            </a: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Goal of the Code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3" name="Footer Placeholder 2">
            <a:extLst>
              <a:ext uri="{FF2B5EF4-FFF2-40B4-BE49-F238E27FC236}">
                <a16:creationId xmlns:a16="http://schemas.microsoft.com/office/drawing/2014/main" id="{B2DE1750-A03E-ED0A-C0AF-A2BA2B4EDAC0}"/>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375620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1A1D93-0C4E-0BB5-3B01-A8391FC3FED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latin typeface="Arial" panose="020B0604020202020204" pitchFamily="34" charset="0"/>
                <a:cs typeface="Arial" panose="020B0604020202020204" pitchFamily="34" charset="0"/>
              </a:rPr>
              <a:t>5</a:t>
            </a:fld>
            <a:endParaRPr lang="en-US">
              <a:latin typeface="Arial" panose="020B0604020202020204" pitchFamily="34" charset="0"/>
              <a:cs typeface="Arial" panose="020B0604020202020204" pitchFamily="34" charset="0"/>
            </a:endParaRPr>
          </a:p>
        </p:txBody>
      </p:sp>
      <p:sp>
        <p:nvSpPr>
          <p:cNvPr id="5" name="Google Shape;473;p18">
            <a:extLst>
              <a:ext uri="{FF2B5EF4-FFF2-40B4-BE49-F238E27FC236}">
                <a16:creationId xmlns:a16="http://schemas.microsoft.com/office/drawing/2014/main" id="{57E85AE6-B188-915D-8605-124CC0B9EF71}"/>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6" name="Google Shape;474;p18">
            <a:extLst>
              <a:ext uri="{FF2B5EF4-FFF2-40B4-BE49-F238E27FC236}">
                <a16:creationId xmlns:a16="http://schemas.microsoft.com/office/drawing/2014/main" id="{881CD3C9-1434-D3CD-AF0F-3AE68436E020}"/>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7" name="Google Shape;475;p18">
            <a:extLst>
              <a:ext uri="{FF2B5EF4-FFF2-40B4-BE49-F238E27FC236}">
                <a16:creationId xmlns:a16="http://schemas.microsoft.com/office/drawing/2014/main" id="{9DBC2F97-4E21-D754-F5AD-7F72A5E2E436}"/>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8" name="Google Shape;476;p18">
            <a:extLst>
              <a:ext uri="{FF2B5EF4-FFF2-40B4-BE49-F238E27FC236}">
                <a16:creationId xmlns:a16="http://schemas.microsoft.com/office/drawing/2014/main" id="{904754D1-885F-7D6E-B3D6-C0A832A0D9DE}"/>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9" name="Google Shape;476;p18">
            <a:extLst>
              <a:ext uri="{FF2B5EF4-FFF2-40B4-BE49-F238E27FC236}">
                <a16:creationId xmlns:a16="http://schemas.microsoft.com/office/drawing/2014/main" id="{7423D5E8-94FA-4B6A-34AF-A7F00FE0E9AC}"/>
              </a:ext>
            </a:extLst>
          </p:cNvPr>
          <p:cNvSpPr txBox="1"/>
          <p:nvPr/>
        </p:nvSpPr>
        <p:spPr>
          <a:xfrm>
            <a:off x="538039" y="1651379"/>
            <a:ext cx="10997486" cy="461624"/>
          </a:xfrm>
          <a:prstGeom prst="rect">
            <a:avLst/>
          </a:prstGeom>
          <a:noFill/>
          <a:ln>
            <a:noFill/>
          </a:ln>
        </p:spPr>
        <p:txBody>
          <a:bodyPr spcFirstLastPara="1" wrap="square" lIns="91425" tIns="45700" rIns="91425" bIns="45700" anchor="t" anchorCtr="0">
            <a:spAutoFit/>
          </a:bodyPr>
          <a:lstStyle/>
          <a:p>
            <a:pPr>
              <a:buSzPts val="2400"/>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Code aims to close financing gaps for women entrepreneurs by :</a:t>
            </a:r>
          </a:p>
        </p:txBody>
      </p:sp>
      <p:sp>
        <p:nvSpPr>
          <p:cNvPr id="10" name="Footer Placeholder 2">
            <a:extLst>
              <a:ext uri="{FF2B5EF4-FFF2-40B4-BE49-F238E27FC236}">
                <a16:creationId xmlns:a16="http://schemas.microsoft.com/office/drawing/2014/main" id="{A8A51F03-2855-AFE4-4832-C792DA601805}"/>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
        <p:nvSpPr>
          <p:cNvPr id="3" name="Text Placeholder 1">
            <a:extLst>
              <a:ext uri="{FF2B5EF4-FFF2-40B4-BE49-F238E27FC236}">
                <a16:creationId xmlns:a16="http://schemas.microsoft.com/office/drawing/2014/main" id="{073AA629-39B5-401A-3745-018F13AFEB5E}"/>
              </a:ext>
            </a:extLst>
          </p:cNvPr>
          <p:cNvSpPr txBox="1">
            <a:spLocks/>
          </p:cNvSpPr>
          <p:nvPr/>
        </p:nvSpPr>
        <p:spPr>
          <a:xfrm>
            <a:off x="411776" y="2156866"/>
            <a:ext cx="11303523" cy="363864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67"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4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sz="2400">
                <a:solidFill>
                  <a:srgbClr val="3F3F3F"/>
                </a:solidFill>
                <a:effectLst/>
                <a:latin typeface="Helvetica" pitchFamily="2" charset="0"/>
              </a:rPr>
              <a:t>Engaging leaders who will prompt action inside and outside of their organizations</a:t>
            </a:r>
          </a:p>
          <a:p>
            <a:r>
              <a:rPr lang="en-GB" sz="2400" err="1">
                <a:solidFill>
                  <a:srgbClr val="3F3F3F"/>
                </a:solidFill>
                <a:effectLst/>
                <a:latin typeface="Helvetica" pitchFamily="2" charset="0"/>
              </a:rPr>
              <a:t>Catalyzing</a:t>
            </a:r>
            <a:r>
              <a:rPr lang="en-GB" sz="2400">
                <a:solidFill>
                  <a:srgbClr val="3F3F3F"/>
                </a:solidFill>
                <a:effectLst/>
                <a:latin typeface="Helvetica" pitchFamily="2" charset="0"/>
              </a:rPr>
              <a:t> new financial and non-financial mechanisms to meet the needs of WMSMEs</a:t>
            </a:r>
          </a:p>
          <a:p>
            <a:r>
              <a:rPr lang="en-GB" sz="2400">
                <a:solidFill>
                  <a:srgbClr val="3F3F3F"/>
                </a:solidFill>
                <a:effectLst/>
                <a:latin typeface="Helvetica" pitchFamily="2" charset="0"/>
              </a:rPr>
              <a:t>Mainstreaming the collection, analysis and use of supply-side data on financing of WMSMEs </a:t>
            </a:r>
          </a:p>
          <a:p>
            <a:r>
              <a:rPr lang="en-GB" sz="2400">
                <a:solidFill>
                  <a:srgbClr val="3F3F3F"/>
                </a:solidFill>
                <a:effectLst/>
                <a:latin typeface="Helvetica" pitchFamily="2" charset="0"/>
              </a:rPr>
              <a:t>Improving standards, policies and regulations to address data gaps and financing constraints for women-led MSMEs</a:t>
            </a:r>
          </a:p>
          <a:p>
            <a:r>
              <a:rPr lang="en-GB" sz="2400">
                <a:solidFill>
                  <a:srgbClr val="3F3F3F"/>
                </a:solidFill>
                <a:effectLst/>
                <a:latin typeface="Helvetica" pitchFamily="2" charset="0"/>
              </a:rPr>
              <a:t>Mobilizing capital for financing and technical support for WMSMEs</a:t>
            </a:r>
          </a:p>
        </p:txBody>
      </p:sp>
    </p:spTree>
    <p:extLst>
      <p:ext uri="{BB962C8B-B14F-4D97-AF65-F5344CB8AC3E}">
        <p14:creationId xmlns:p14="http://schemas.microsoft.com/office/powerpoint/2010/main" val="135961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500" name="Google Shape;500;p20"/>
          <p:cNvGrpSpPr/>
          <p:nvPr/>
        </p:nvGrpSpPr>
        <p:grpSpPr>
          <a:xfrm>
            <a:off x="2730579" y="1225558"/>
            <a:ext cx="7632622" cy="5371604"/>
            <a:chOff x="244054" y="384396"/>
            <a:chExt cx="7632622" cy="5371604"/>
          </a:xfrm>
        </p:grpSpPr>
        <p:sp>
          <p:nvSpPr>
            <p:cNvPr id="501" name="Google Shape;501;p20"/>
            <p:cNvSpPr/>
            <p:nvPr/>
          </p:nvSpPr>
          <p:spPr>
            <a:xfrm>
              <a:off x="1224084" y="384423"/>
              <a:ext cx="5371577" cy="5371577"/>
            </a:xfrm>
            <a:custGeom>
              <a:avLst/>
              <a:gdLst/>
              <a:ahLst/>
              <a:cxnLst/>
              <a:rect l="l" t="t" r="r" b="b"/>
              <a:pathLst>
                <a:path w="120000" h="120000" extrusionOk="0">
                  <a:moveTo>
                    <a:pt x="77459" y="5756"/>
                  </a:moveTo>
                  <a:lnTo>
                    <a:pt x="77459" y="5756"/>
                  </a:lnTo>
                  <a:cubicBezTo>
                    <a:pt x="102552" y="13833"/>
                    <a:pt x="118829" y="38065"/>
                    <a:pt x="116818" y="64348"/>
                  </a:cubicBezTo>
                  <a:cubicBezTo>
                    <a:pt x="114807" y="90631"/>
                    <a:pt x="95032" y="112104"/>
                    <a:pt x="69003" y="116269"/>
                  </a:cubicBezTo>
                  <a:cubicBezTo>
                    <a:pt x="42975" y="120433"/>
                    <a:pt x="17487" y="106203"/>
                    <a:pt x="7375" y="81859"/>
                  </a:cubicBezTo>
                  <a:cubicBezTo>
                    <a:pt x="-2737" y="57516"/>
                    <a:pt x="5167" y="29415"/>
                    <a:pt x="26487" y="13912"/>
                  </a:cubicBezTo>
                  <a:lnTo>
                    <a:pt x="24907" y="11354"/>
                  </a:lnTo>
                  <a:lnTo>
                    <a:pt x="31529" y="13899"/>
                  </a:lnTo>
                  <a:lnTo>
                    <a:pt x="31019" y="21251"/>
                  </a:lnTo>
                  <a:lnTo>
                    <a:pt x="29439" y="18693"/>
                  </a:lnTo>
                  <a:lnTo>
                    <a:pt x="29439" y="18693"/>
                  </a:lnTo>
                  <a:cubicBezTo>
                    <a:pt x="10364" y="32807"/>
                    <a:pt x="3433" y="58147"/>
                    <a:pt x="12671" y="80004"/>
                  </a:cubicBezTo>
                  <a:cubicBezTo>
                    <a:pt x="21909" y="101861"/>
                    <a:pt x="44912" y="114549"/>
                    <a:pt x="68328" y="110703"/>
                  </a:cubicBezTo>
                  <a:cubicBezTo>
                    <a:pt x="91743" y="106858"/>
                    <a:pt x="109479" y="87478"/>
                    <a:pt x="111241" y="63815"/>
                  </a:cubicBezTo>
                  <a:cubicBezTo>
                    <a:pt x="113003" y="40151"/>
                    <a:pt x="98331" y="18359"/>
                    <a:pt x="75743" y="11088"/>
                  </a:cubicBezTo>
                  <a:close/>
                </a:path>
              </a:pathLst>
            </a:custGeom>
            <a:solidFill>
              <a:srgbClr val="DECB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02" name="Google Shape;502;p20"/>
            <p:cNvSpPr/>
            <p:nvPr/>
          </p:nvSpPr>
          <p:spPr>
            <a:xfrm>
              <a:off x="4547115" y="384396"/>
              <a:ext cx="2351009" cy="109299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03" name="Google Shape;503;p20"/>
            <p:cNvSpPr txBox="1"/>
            <p:nvPr/>
          </p:nvSpPr>
          <p:spPr>
            <a:xfrm>
              <a:off x="4600471" y="437752"/>
              <a:ext cx="2244297" cy="986281"/>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panose="020B0604020202020204" pitchFamily="34" charset="0"/>
                  <a:cs typeface="Arial" panose="020B0604020202020204" pitchFamily="34" charset="0"/>
                  <a:sym typeface="Arial"/>
                </a:rPr>
                <a:t>WMSMEs facing challenges to have access to finance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04" name="Google Shape;504;p20"/>
            <p:cNvSpPr/>
            <p:nvPr/>
          </p:nvSpPr>
          <p:spPr>
            <a:xfrm>
              <a:off x="5268706" y="2587847"/>
              <a:ext cx="2607970" cy="1238311"/>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05" name="Google Shape;505;p20"/>
            <p:cNvSpPr txBox="1"/>
            <p:nvPr/>
          </p:nvSpPr>
          <p:spPr>
            <a:xfrm>
              <a:off x="5329155" y="2648296"/>
              <a:ext cx="2487072" cy="111741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panose="020B0604020202020204" pitchFamily="34" charset="0"/>
                  <a:cs typeface="Arial" panose="020B0604020202020204" pitchFamily="34" charset="0"/>
                  <a:sym typeface="Arial"/>
                </a:rPr>
                <a:t>Building a National Coalition to build the WE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06" name="Google Shape;506;p20"/>
            <p:cNvSpPr/>
            <p:nvPr/>
          </p:nvSpPr>
          <p:spPr>
            <a:xfrm>
              <a:off x="960805" y="4169120"/>
              <a:ext cx="2248688" cy="1124344"/>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07" name="Google Shape;507;p20"/>
            <p:cNvSpPr txBox="1"/>
            <p:nvPr/>
          </p:nvSpPr>
          <p:spPr>
            <a:xfrm>
              <a:off x="1015691" y="4224006"/>
              <a:ext cx="2138916" cy="101457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panose="020B0604020202020204" pitchFamily="34" charset="0"/>
                  <a:cs typeface="Arial" panose="020B0604020202020204" pitchFamily="34" charset="0"/>
                  <a:sym typeface="Arial"/>
                </a:rPr>
                <a:t>The WE Finance Code as a key driver to solve key issues for WMSMEs</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08" name="Google Shape;508;p20"/>
            <p:cNvSpPr/>
            <p:nvPr/>
          </p:nvSpPr>
          <p:spPr>
            <a:xfrm>
              <a:off x="244054" y="1449331"/>
              <a:ext cx="2382957" cy="1138524"/>
            </a:xfrm>
            <a:prstGeom prst="roundRect">
              <a:avLst>
                <a:gd name="adj" fmla="val 16667"/>
              </a:avLst>
            </a:prstGeom>
            <a:solidFill>
              <a:srgbClr val="AD2D6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09" name="Google Shape;509;p20"/>
            <p:cNvSpPr txBox="1"/>
            <p:nvPr/>
          </p:nvSpPr>
          <p:spPr>
            <a:xfrm>
              <a:off x="299632" y="1504909"/>
              <a:ext cx="2271801" cy="102736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Helvetica Neue"/>
                <a:buNone/>
              </a:pPr>
              <a:r>
                <a:rPr lang="en-US" sz="1600" b="0" i="0" u="none" strike="noStrike" cap="none">
                  <a:solidFill>
                    <a:schemeClr val="lt1"/>
                  </a:solidFill>
                  <a:latin typeface="Arial" panose="020B0604020202020204" pitchFamily="34" charset="0"/>
                  <a:ea typeface="Helvetica Neue"/>
                  <a:cs typeface="Arial" panose="020B0604020202020204" pitchFamily="34" charset="0"/>
                  <a:sym typeface="Helvetica Neue"/>
                </a:rPr>
                <a:t>Increased financial inclusion of WMSMEs​</a:t>
              </a:r>
              <a:endParaRPr sz="1600" b="0" i="0" u="none" strike="noStrike" cap="none">
                <a:solidFill>
                  <a:schemeClr val="lt1"/>
                </a:solidFill>
                <a:latin typeface="Arial" panose="020B0604020202020204" pitchFamily="34" charset="0"/>
                <a:cs typeface="Arial" panose="020B0604020202020204" pitchFamily="34" charset="0"/>
                <a:sym typeface="Arial"/>
              </a:endParaRPr>
            </a:p>
          </p:txBody>
        </p:sp>
      </p:grpSp>
      <p:sp>
        <p:nvSpPr>
          <p:cNvPr id="514" name="Google Shape;514;p20"/>
          <p:cNvSpPr txBox="1"/>
          <p:nvPr/>
        </p:nvSpPr>
        <p:spPr>
          <a:xfrm>
            <a:off x="530752" y="1278452"/>
            <a:ext cx="80197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Theory of Change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515" name="Google Shape;515;p20"/>
          <p:cNvSpPr/>
          <p:nvPr/>
        </p:nvSpPr>
        <p:spPr>
          <a:xfrm>
            <a:off x="5454314" y="3224464"/>
            <a:ext cx="2053390" cy="144378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accent1"/>
                </a:solidFill>
                <a:latin typeface="Arial" panose="020B0604020202020204" pitchFamily="34" charset="0"/>
                <a:cs typeface="Arial" panose="020B0604020202020204" pitchFamily="34" charset="0"/>
                <a:sym typeface="Arial"/>
              </a:rPr>
              <a:t>Focus on Change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16" name="Google Shape;516;p20"/>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067"/>
              <a:buFont typeface="Arial"/>
              <a:buNone/>
            </a:pPr>
            <a:fld id="{00000000-1234-1234-1234-123412341234}" type="slidenum">
              <a:rPr lang="en-US">
                <a:latin typeface="Arial" panose="020B0604020202020204" pitchFamily="34" charset="0"/>
                <a:cs typeface="Arial" panose="020B0604020202020204" pitchFamily="34" charset="0"/>
              </a:rPr>
              <a:t>6</a:t>
            </a:fld>
            <a:endParaRPr>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0BA1F4DA-7F5C-95A7-F1F7-537254CA71BA}"/>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 name="Google Shape;474;p18">
            <a:extLst>
              <a:ext uri="{FF2B5EF4-FFF2-40B4-BE49-F238E27FC236}">
                <a16:creationId xmlns:a16="http://schemas.microsoft.com/office/drawing/2014/main" id="{9A8C2FF8-33F0-9C0B-3D2E-47D1B854726F}"/>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F9960925-2DC1-103D-563E-0919D18CCB5A}"/>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47C7C197-5B8D-6A02-7B2F-840D7AD5281F}"/>
              </a:ext>
            </a:extLst>
          </p:cNvPr>
          <p:cNvSpPr txBox="1"/>
          <p:nvPr/>
        </p:nvSpPr>
        <p:spPr>
          <a:xfrm>
            <a:off x="656475" y="592905"/>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7" name="Footer Placeholder 2">
            <a:extLst>
              <a:ext uri="{FF2B5EF4-FFF2-40B4-BE49-F238E27FC236}">
                <a16:creationId xmlns:a16="http://schemas.microsoft.com/office/drawing/2014/main" id="{AEE2B1B6-AE04-305F-6D99-B33DC6C7284A}"/>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215502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7" descr="Women Entrepreneurs Finance Initiative (We-Fi) Second Call for Proposals">
            <a:extLst>
              <a:ext uri="{FF2B5EF4-FFF2-40B4-BE49-F238E27FC236}">
                <a16:creationId xmlns:a16="http://schemas.microsoft.com/office/drawing/2014/main" id="{03813D28-F4B8-5F04-A86C-231990F49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265" y="2045705"/>
            <a:ext cx="1365698" cy="8990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7" descr="Women Entrepreneurs Finance Initiative (We-Fi) Second Call for Proposals">
            <a:extLst>
              <a:ext uri="{FF2B5EF4-FFF2-40B4-BE49-F238E27FC236}">
                <a16:creationId xmlns:a16="http://schemas.microsoft.com/office/drawing/2014/main" id="{458B6739-5C60-A9F3-5C81-8BA528B5D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226" y="2018532"/>
            <a:ext cx="1466648" cy="965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 Women Logo | General Assembly of the United Nations">
            <a:extLst>
              <a:ext uri="{FF2B5EF4-FFF2-40B4-BE49-F238E27FC236}">
                <a16:creationId xmlns:a16="http://schemas.microsoft.com/office/drawing/2014/main" id="{32E8F7D1-AB90-E701-3681-3AB95D33B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954" y="4096346"/>
            <a:ext cx="1261963" cy="657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F450DF-776E-2172-E849-BD1B98DC6A4E}"/>
              </a:ext>
            </a:extLst>
          </p:cNvPr>
          <p:cNvSpPr/>
          <p:nvPr/>
        </p:nvSpPr>
        <p:spPr>
          <a:xfrm>
            <a:off x="374413" y="2034585"/>
            <a:ext cx="6639030"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4AB8A59-B1A8-AA3F-1387-11CB359EE715}"/>
              </a:ext>
            </a:extLst>
          </p:cNvPr>
          <p:cNvSpPr/>
          <p:nvPr/>
        </p:nvSpPr>
        <p:spPr>
          <a:xfrm>
            <a:off x="374412" y="2996191"/>
            <a:ext cx="1171033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AAE4FEC-007A-ABA5-AD4A-10F223CC2678}"/>
              </a:ext>
            </a:extLst>
          </p:cNvPr>
          <p:cNvSpPr txBox="1"/>
          <p:nvPr/>
        </p:nvSpPr>
        <p:spPr>
          <a:xfrm>
            <a:off x="1996787" y="4911301"/>
            <a:ext cx="10195213" cy="1169551"/>
          </a:xfrm>
          <a:prstGeom prst="rect">
            <a:avLst/>
          </a:prstGeom>
          <a:noFill/>
          <a:ln w="28575">
            <a:noFill/>
          </a:ln>
        </p:spPr>
        <p:txBody>
          <a:bodyPr wrap="square" lIns="91440" tIns="45720" rIns="91440" bIns="45720" anchor="t">
            <a:spAutoFit/>
          </a:bodyPr>
          <a:lstStyle/>
          <a:p>
            <a:pPr lvl="1">
              <a:tabLst>
                <a:tab pos="1716088" algn="l"/>
              </a:tabLst>
              <a:defRPr/>
            </a:pPr>
            <a:r>
              <a:rPr lang="en-US" b="1">
                <a:solidFill>
                  <a:prstClr val="black"/>
                </a:solidFill>
              </a:rPr>
              <a:t>ADB:</a:t>
            </a:r>
            <a:r>
              <a:rPr lang="en-US">
                <a:solidFill>
                  <a:prstClr val="black"/>
                </a:solidFill>
              </a:rPr>
              <a:t> 	Indonesia (with </a:t>
            </a:r>
            <a:r>
              <a:rPr lang="en-US" b="1" err="1">
                <a:solidFill>
                  <a:prstClr val="black"/>
                </a:solidFill>
              </a:rPr>
              <a:t>IsDB</a:t>
            </a:r>
            <a:r>
              <a:rPr lang="en-US">
                <a:solidFill>
                  <a:prstClr val="black"/>
                </a:solidFill>
              </a:rPr>
              <a:t>), Fiji, Sri Lanka, Pakistan</a:t>
            </a:r>
          </a:p>
          <a:p>
            <a:pPr lvl="1">
              <a:tabLst>
                <a:tab pos="1716088" algn="l"/>
              </a:tabLst>
              <a:defRPr/>
            </a:pPr>
            <a:r>
              <a:rPr lang="en-US" b="1" kern="1200">
                <a:solidFill>
                  <a:prstClr val="black"/>
                </a:solidFill>
              </a:rPr>
              <a:t>EBRD</a:t>
            </a:r>
            <a:r>
              <a:rPr kumimoji="0" lang="en-US" b="1" i="0" u="none" strike="noStrike" kern="1200" cap="none" spc="0" normalizeH="0" baseline="0" noProof="0">
                <a:ln>
                  <a:noFill/>
                </a:ln>
                <a:solidFill>
                  <a:prstClr val="black"/>
                </a:solidFill>
                <a:effectLst/>
                <a:uLnTx/>
                <a:uFillTx/>
                <a:ea typeface="+mn-ea"/>
              </a:rPr>
              <a:t>:</a:t>
            </a:r>
            <a:r>
              <a:rPr kumimoji="0" lang="en-US" b="0" i="0" u="none" strike="noStrike" kern="1200" cap="none" spc="0" normalizeH="0" baseline="0" noProof="0">
                <a:ln>
                  <a:noFill/>
                </a:ln>
                <a:solidFill>
                  <a:prstClr val="black"/>
                </a:solidFill>
                <a:effectLst/>
                <a:uLnTx/>
                <a:uFillTx/>
                <a:ea typeface="+mn-ea"/>
              </a:rPr>
              <a:t>	Egypt, Morocco</a:t>
            </a:r>
            <a:r>
              <a:rPr lang="en-US">
                <a:solidFill>
                  <a:prstClr val="black"/>
                </a:solidFill>
              </a:rPr>
              <a:t>;</a:t>
            </a:r>
            <a:r>
              <a:rPr kumimoji="0" lang="en-US" b="0" i="0" u="none" strike="noStrike" kern="1200" cap="none" spc="0" normalizeH="0" baseline="0" noProof="0">
                <a:ln>
                  <a:noFill/>
                </a:ln>
                <a:solidFill>
                  <a:prstClr val="black"/>
                </a:solidFill>
                <a:effectLst/>
                <a:uLnTx/>
                <a:uFillTx/>
                <a:ea typeface="+mn-ea"/>
              </a:rPr>
              <a:t> Albania, Bosnia and Herzegovina, Kosovo, Montenegro, N. Macedonia, Serbia; Kazakhstan, Kyrgyz Republic, Mongolia, Tajikistan, </a:t>
            </a:r>
            <a:r>
              <a:rPr lang="en-US" kern="1200">
                <a:solidFill>
                  <a:prstClr val="black"/>
                </a:solidFill>
                <a:ea typeface="+mn-ea"/>
              </a:rPr>
              <a:t>Uzbekistan</a:t>
            </a:r>
            <a:endParaRPr lang="en-US">
              <a:solidFill>
                <a:prstClr val="black"/>
              </a:solidFill>
              <a:ea typeface="+mn-ea"/>
            </a:endParaRPr>
          </a:p>
          <a:p>
            <a:pPr lvl="1">
              <a:tabLst>
                <a:tab pos="1716088" algn="l"/>
              </a:tabLst>
              <a:defRPr/>
            </a:pPr>
            <a:r>
              <a:rPr lang="en-US" b="1" kern="1200">
                <a:solidFill>
                  <a:prstClr val="black"/>
                </a:solidFill>
                <a:ea typeface="+mn-ea"/>
              </a:rPr>
              <a:t>IDB</a:t>
            </a:r>
            <a:r>
              <a:rPr kumimoji="0" lang="en-US" b="1" i="0" u="none" strike="noStrike" kern="1200" cap="none" spc="0" normalizeH="0" baseline="0" noProof="0">
                <a:ln>
                  <a:noFill/>
                </a:ln>
                <a:solidFill>
                  <a:prstClr val="black"/>
                </a:solidFill>
                <a:effectLst/>
                <a:uLnTx/>
                <a:uFillTx/>
                <a:ea typeface="+mn-ea"/>
              </a:rPr>
              <a:t> Invest:</a:t>
            </a:r>
            <a:r>
              <a:rPr kumimoji="0" lang="en-US" b="0" i="0" u="none" strike="noStrike" kern="1200" cap="none" spc="0" normalizeH="0" baseline="0" noProof="0">
                <a:ln>
                  <a:noFill/>
                </a:ln>
                <a:solidFill>
                  <a:prstClr val="black"/>
                </a:solidFill>
                <a:effectLst/>
                <a:uLnTx/>
                <a:uFillTx/>
                <a:ea typeface="+mn-ea"/>
              </a:rPr>
              <a:t> 	Dominican Republic</a:t>
            </a:r>
            <a:endParaRPr lang="en-US" b="0" i="0" u="none" strike="noStrike" kern="1200" cap="none" spc="0" normalizeH="0" baseline="0" noProof="0">
              <a:ln>
                <a:noFill/>
              </a:ln>
              <a:solidFill>
                <a:prstClr val="black"/>
              </a:solidFill>
              <a:effectLst/>
              <a:uLnTx/>
              <a:uFillTx/>
              <a:ea typeface="+mn-ea"/>
            </a:endParaRPr>
          </a:p>
          <a:p>
            <a:pPr marR="0" lvl="1" algn="l" defTabSz="914400">
              <a:spcAft>
                <a:spcPts val="0"/>
              </a:spcAft>
              <a:buSzTx/>
              <a:buFont typeface="Arial"/>
              <a:buNone/>
              <a:tabLst>
                <a:tab pos="1716088" algn="l"/>
              </a:tabLst>
              <a:defRPr/>
            </a:pPr>
            <a:r>
              <a:rPr kumimoji="0" lang="en-US" b="1" i="0" u="none" strike="noStrike" kern="1200" cap="none" spc="0" normalizeH="0" baseline="0" noProof="0">
                <a:ln>
                  <a:noFill/>
                </a:ln>
                <a:solidFill>
                  <a:prstClr val="black"/>
                </a:solidFill>
                <a:effectLst/>
                <a:uLnTx/>
                <a:uFillTx/>
                <a:ea typeface="+mn-ea"/>
              </a:rPr>
              <a:t>WB: 	</a:t>
            </a:r>
            <a:r>
              <a:rPr kumimoji="0" lang="en-US" b="0" i="0" u="none" strike="noStrike" kern="1200" cap="none" spc="0" normalizeH="0" baseline="0" noProof="0">
                <a:ln>
                  <a:noFill/>
                </a:ln>
                <a:solidFill>
                  <a:prstClr val="black"/>
                </a:solidFill>
                <a:effectLst/>
                <a:uLnTx/>
                <a:uFillTx/>
                <a:ea typeface="+mn-ea"/>
              </a:rPr>
              <a:t>Madagascar, Mozambique, Rwanda, Kenya, Somalia, Cote d’Ivoire, Nigeria, Senegal </a:t>
            </a:r>
            <a:r>
              <a:rPr kumimoji="0" lang="en-US" sz="1050" b="1" i="0" u="none" strike="noStrike" kern="1200" cap="none" spc="0" normalizeH="0" baseline="0" noProof="0">
                <a:ln>
                  <a:noFill/>
                </a:ln>
                <a:solidFill>
                  <a:prstClr val="black"/>
                </a:solidFill>
                <a:effectLst/>
                <a:uLnTx/>
                <a:uFillTx/>
                <a:ea typeface="+mn-ea"/>
              </a:rPr>
              <a:t>	</a:t>
            </a:r>
            <a:endParaRPr lang="en-US" b="0" i="0" u="none" strike="noStrike" kern="1200" cap="none" spc="0" normalizeH="0" baseline="0" noProof="0">
              <a:ln>
                <a:noFill/>
              </a:ln>
              <a:solidFill>
                <a:prstClr val="black"/>
              </a:solidFill>
              <a:effectLst/>
              <a:uLnTx/>
              <a:uFillTx/>
              <a:ea typeface="+mn-ea"/>
            </a:endParaRPr>
          </a:p>
        </p:txBody>
      </p:sp>
      <p:pic>
        <p:nvPicPr>
          <p:cNvPr id="12" name="Picture 10" descr="Financial Alliance for Women | LinkedIn">
            <a:extLst>
              <a:ext uri="{FF2B5EF4-FFF2-40B4-BE49-F238E27FC236}">
                <a16:creationId xmlns:a16="http://schemas.microsoft.com/office/drawing/2014/main" id="{336548AD-DD6D-4D8E-62AC-6A68F4F6F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391" y="2110320"/>
            <a:ext cx="779424" cy="7794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hape&#10;&#10;Description automatically generated with medium confidence">
            <a:extLst>
              <a:ext uri="{FF2B5EF4-FFF2-40B4-BE49-F238E27FC236}">
                <a16:creationId xmlns:a16="http://schemas.microsoft.com/office/drawing/2014/main" id="{38A4C102-0375-0B8A-3054-574BA059C796}"/>
              </a:ext>
            </a:extLst>
          </p:cNvPr>
          <p:cNvPicPr>
            <a:picLocks noChangeAspect="1"/>
          </p:cNvPicPr>
          <p:nvPr/>
        </p:nvPicPr>
        <p:blipFill rotWithShape="1">
          <a:blip r:embed="rId6">
            <a:extLst>
              <a:ext uri="{28A0092B-C50C-407E-A947-70E740481C1C}">
                <a14:useLocalDpi xmlns:a14="http://schemas.microsoft.com/office/drawing/2010/main" val="0"/>
              </a:ext>
            </a:extLst>
          </a:blip>
          <a:srcRect r="57074"/>
          <a:stretch/>
        </p:blipFill>
        <p:spPr bwMode="auto">
          <a:xfrm>
            <a:off x="3426510" y="4169810"/>
            <a:ext cx="1301527" cy="544317"/>
          </a:xfrm>
          <a:prstGeom prst="rect">
            <a:avLst/>
          </a:prstGeom>
          <a:ln>
            <a:noFill/>
          </a:ln>
          <a:extLst>
            <a:ext uri="{53640926-AAD7-44D8-BBD7-CCE9431645EC}">
              <a14:shadowObscured xmlns:a14="http://schemas.microsoft.com/office/drawing/2010/main"/>
            </a:ext>
          </a:extLst>
        </p:spPr>
      </p:pic>
      <p:pic>
        <p:nvPicPr>
          <p:cNvPr id="14" name="Picture 2">
            <a:extLst>
              <a:ext uri="{FF2B5EF4-FFF2-40B4-BE49-F238E27FC236}">
                <a16:creationId xmlns:a16="http://schemas.microsoft.com/office/drawing/2014/main" id="{8CAD60DE-7A89-80F4-ADEC-77A32D73E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6682" y="2247781"/>
            <a:ext cx="1750384" cy="444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C2CDE99-88CE-5CDD-66D4-569DDFD33630}"/>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37612" r="49328" b="-21657"/>
          <a:stretch>
            <a:fillRect/>
          </a:stretch>
        </p:blipFill>
        <p:spPr bwMode="auto">
          <a:xfrm>
            <a:off x="4999611" y="2898706"/>
            <a:ext cx="1416068" cy="1438072"/>
          </a:xfrm>
          <a:prstGeom prst="rect">
            <a:avLst/>
          </a:prstGeom>
          <a:noFill/>
          <a:ln>
            <a:noFill/>
          </a:ln>
        </p:spPr>
      </p:pic>
      <p:pic>
        <p:nvPicPr>
          <p:cNvPr id="16" name="Picture 4" descr="Standard Chartered | Solace">
            <a:extLst>
              <a:ext uri="{FF2B5EF4-FFF2-40B4-BE49-F238E27FC236}">
                <a16:creationId xmlns:a16="http://schemas.microsoft.com/office/drawing/2014/main" id="{C278E79F-A07C-D31F-B399-EEC5593979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2070" y="4100983"/>
            <a:ext cx="1332315" cy="6769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inancial Sector Deepening Moçambique (FSDMoç) – Mozambique Financial  Sector Blogs, News and Insights.">
            <a:extLst>
              <a:ext uri="{FF2B5EF4-FFF2-40B4-BE49-F238E27FC236}">
                <a16:creationId xmlns:a16="http://schemas.microsoft.com/office/drawing/2014/main" id="{A85D37B0-B079-71B4-074D-B1E3BE1984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3868" y="4084532"/>
            <a:ext cx="1694646" cy="6179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Women's World Banking - Wikipedia">
            <a:extLst>
              <a:ext uri="{FF2B5EF4-FFF2-40B4-BE49-F238E27FC236}">
                <a16:creationId xmlns:a16="http://schemas.microsoft.com/office/drawing/2014/main" id="{2368A841-2068-3DC6-4019-30FFC3174B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63908" y="4097937"/>
            <a:ext cx="1463085" cy="5972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D817A38-1B88-18D7-38A0-00514A316A41}"/>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74101" b="-9412"/>
          <a:stretch>
            <a:fillRect/>
          </a:stretch>
        </p:blipFill>
        <p:spPr bwMode="auto">
          <a:xfrm>
            <a:off x="8683802" y="2946265"/>
            <a:ext cx="2669080" cy="1229254"/>
          </a:xfrm>
          <a:prstGeom prst="rect">
            <a:avLst/>
          </a:prstGeom>
          <a:noFill/>
          <a:ln>
            <a:noFill/>
          </a:ln>
        </p:spPr>
      </p:pic>
      <p:sp>
        <p:nvSpPr>
          <p:cNvPr id="20" name="TextBox 19">
            <a:extLst>
              <a:ext uri="{FF2B5EF4-FFF2-40B4-BE49-F238E27FC236}">
                <a16:creationId xmlns:a16="http://schemas.microsoft.com/office/drawing/2014/main" id="{ECF40BE6-242E-32EE-A2E0-38801C5976DA}"/>
              </a:ext>
            </a:extLst>
          </p:cNvPr>
          <p:cNvSpPr txBox="1"/>
          <p:nvPr/>
        </p:nvSpPr>
        <p:spPr>
          <a:xfrm>
            <a:off x="374413" y="2171376"/>
            <a:ext cx="1541542" cy="584775"/>
          </a:xfrm>
          <a:prstGeom prst="rect">
            <a:avLst/>
          </a:prstGeom>
          <a:noFill/>
        </p:spPr>
        <p:txBody>
          <a:bodyPr wrap="square" rtlCol="0">
            <a:spAutoFit/>
          </a:bodyPr>
          <a:lstStyle/>
          <a:p>
            <a:pPr algn="ctr"/>
            <a:r>
              <a:rPr lang="en-US" sz="1600">
                <a:solidFill>
                  <a:schemeClr val="bg2"/>
                </a:solidFill>
                <a:latin typeface="Arial" panose="020B0604020202020204" pitchFamily="34" charset="0"/>
                <a:cs typeface="Arial" panose="020B0604020202020204" pitchFamily="34" charset="0"/>
              </a:rPr>
              <a:t>Global Coordinators </a:t>
            </a:r>
          </a:p>
        </p:txBody>
      </p:sp>
      <p:sp>
        <p:nvSpPr>
          <p:cNvPr id="21" name="TextBox 20">
            <a:extLst>
              <a:ext uri="{FF2B5EF4-FFF2-40B4-BE49-F238E27FC236}">
                <a16:creationId xmlns:a16="http://schemas.microsoft.com/office/drawing/2014/main" id="{BE8C6FC4-0422-B582-73B2-7D046263D9B1}"/>
              </a:ext>
            </a:extLst>
          </p:cNvPr>
          <p:cNvSpPr txBox="1"/>
          <p:nvPr/>
        </p:nvSpPr>
        <p:spPr>
          <a:xfrm>
            <a:off x="408061" y="2983158"/>
            <a:ext cx="1462690" cy="830997"/>
          </a:xfrm>
          <a:prstGeom prst="rect">
            <a:avLst/>
          </a:prstGeom>
          <a:noFill/>
        </p:spPr>
        <p:txBody>
          <a:bodyPr wrap="square" rtlCol="0">
            <a:spAutoFit/>
          </a:bodyPr>
          <a:lstStyle>
            <a:defPPr>
              <a:defRPr lang="en-US"/>
            </a:defPPr>
            <a:lvl1pPr>
              <a:defRPr b="1">
                <a:solidFill>
                  <a:srgbClr val="C00000"/>
                </a:solidFill>
              </a:defRPr>
            </a:lvl1pPr>
          </a:lstStyle>
          <a:p>
            <a:pPr algn="ctr"/>
            <a:r>
              <a:rPr lang="en-US" sz="1600" b="0">
                <a:solidFill>
                  <a:schemeClr val="bg2"/>
                </a:solidFill>
                <a:latin typeface="Arial" panose="020B0604020202020204" pitchFamily="34" charset="0"/>
                <a:cs typeface="Arial" panose="020B0604020202020204" pitchFamily="34" charset="0"/>
              </a:rPr>
              <a:t>IPs/Joint Statement </a:t>
            </a:r>
          </a:p>
          <a:p>
            <a:pPr algn="ctr"/>
            <a:r>
              <a:rPr lang="en-US" sz="1600" b="0">
                <a:solidFill>
                  <a:schemeClr val="bg2"/>
                </a:solidFill>
                <a:latin typeface="Arial" panose="020B0604020202020204" pitchFamily="34" charset="0"/>
                <a:cs typeface="Arial" panose="020B0604020202020204" pitchFamily="34" charset="0"/>
              </a:rPr>
              <a:t>of Support </a:t>
            </a:r>
          </a:p>
        </p:txBody>
      </p:sp>
      <p:pic>
        <p:nvPicPr>
          <p:cNvPr id="22" name="Picture 21">
            <a:extLst>
              <a:ext uri="{FF2B5EF4-FFF2-40B4-BE49-F238E27FC236}">
                <a16:creationId xmlns:a16="http://schemas.microsoft.com/office/drawing/2014/main" id="{A9572A99-0268-FE46-B579-5857EBFDA7C5}"/>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50185" r="27631" b="-9412"/>
          <a:stretch>
            <a:fillRect/>
          </a:stretch>
        </p:blipFill>
        <p:spPr bwMode="auto">
          <a:xfrm>
            <a:off x="6405488" y="2972330"/>
            <a:ext cx="1889646" cy="1016009"/>
          </a:xfrm>
          <a:prstGeom prst="rect">
            <a:avLst/>
          </a:prstGeom>
          <a:noFill/>
          <a:ln>
            <a:noFill/>
          </a:ln>
        </p:spPr>
      </p:pic>
      <p:pic>
        <p:nvPicPr>
          <p:cNvPr id="6" name="Picture 5">
            <a:extLst>
              <a:ext uri="{FF2B5EF4-FFF2-40B4-BE49-F238E27FC236}">
                <a16:creationId xmlns:a16="http://schemas.microsoft.com/office/drawing/2014/main" id="{B269780D-4C29-DEA3-60FF-223E84B665AA}"/>
              </a:ext>
            </a:extLst>
          </p:cNvPr>
          <p:cNvPicPr>
            <a:picLocks noChangeAspect="1"/>
          </p:cNvPicPr>
          <p:nvPr/>
        </p:nvPicPr>
        <p:blipFill rotWithShape="1">
          <a:blip r:embed="rId8" r:link="rId9">
            <a:extLst>
              <a:ext uri="{28A0092B-C50C-407E-A947-70E740481C1C}">
                <a14:useLocalDpi xmlns:a14="http://schemas.microsoft.com/office/drawing/2010/main" val="0"/>
              </a:ext>
            </a:extLst>
          </a:blip>
          <a:srcRect l="15767" r="62772" b="-21657"/>
          <a:stretch>
            <a:fillRect/>
          </a:stretch>
        </p:blipFill>
        <p:spPr bwMode="auto">
          <a:xfrm>
            <a:off x="2369912" y="2805559"/>
            <a:ext cx="2575634" cy="1591723"/>
          </a:xfrm>
          <a:prstGeom prst="rect">
            <a:avLst/>
          </a:prstGeom>
          <a:noFill/>
          <a:ln>
            <a:noFill/>
          </a:ln>
        </p:spPr>
      </p:pic>
      <p:sp>
        <p:nvSpPr>
          <p:cNvPr id="7" name="Rectangle 6">
            <a:extLst>
              <a:ext uri="{FF2B5EF4-FFF2-40B4-BE49-F238E27FC236}">
                <a16:creationId xmlns:a16="http://schemas.microsoft.com/office/drawing/2014/main" id="{1631F741-4BD7-66C1-1678-347374D69BDF}"/>
              </a:ext>
            </a:extLst>
          </p:cNvPr>
          <p:cNvSpPr/>
          <p:nvPr/>
        </p:nvSpPr>
        <p:spPr>
          <a:xfrm>
            <a:off x="374412" y="3961744"/>
            <a:ext cx="11710331" cy="806052"/>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E33A555-02E7-C0A2-0A19-BEA9563FA96F}"/>
              </a:ext>
            </a:extLst>
          </p:cNvPr>
          <p:cNvSpPr txBox="1"/>
          <p:nvPr/>
        </p:nvSpPr>
        <p:spPr>
          <a:xfrm>
            <a:off x="315799" y="4121653"/>
            <a:ext cx="1741897" cy="584775"/>
          </a:xfrm>
          <a:prstGeom prst="rect">
            <a:avLst/>
          </a:prstGeom>
          <a:noFill/>
        </p:spPr>
        <p:txBody>
          <a:bodyPr wrap="square" rtlCol="0">
            <a:spAutoFit/>
          </a:bodyPr>
          <a:lstStyle/>
          <a:p>
            <a:pPr algn="ctr"/>
            <a:r>
              <a:rPr lang="en-US" sz="1600">
                <a:solidFill>
                  <a:schemeClr val="bg2"/>
                </a:solidFill>
                <a:latin typeface="Arial" panose="020B0604020202020204" pitchFamily="34" charset="0"/>
                <a:cs typeface="Arial" panose="020B0604020202020204" pitchFamily="34" charset="0"/>
              </a:rPr>
              <a:t>Global Signatories</a:t>
            </a:r>
          </a:p>
        </p:txBody>
      </p:sp>
      <p:sp>
        <p:nvSpPr>
          <p:cNvPr id="24" name="Rectangle 23">
            <a:extLst>
              <a:ext uri="{FF2B5EF4-FFF2-40B4-BE49-F238E27FC236}">
                <a16:creationId xmlns:a16="http://schemas.microsoft.com/office/drawing/2014/main" id="{6D8EF1B0-55B8-DC2E-1270-6CDEDC9881AC}"/>
              </a:ext>
            </a:extLst>
          </p:cNvPr>
          <p:cNvSpPr/>
          <p:nvPr/>
        </p:nvSpPr>
        <p:spPr>
          <a:xfrm>
            <a:off x="374412" y="4831294"/>
            <a:ext cx="11710331" cy="1320034"/>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atin typeface="Arial" panose="020B0604020202020204" pitchFamily="34" charset="0"/>
                <a:cs typeface="Arial" panose="020B0604020202020204" pitchFamily="34" charset="0"/>
              </a:rPr>
              <a:t> </a:t>
            </a:r>
          </a:p>
        </p:txBody>
      </p:sp>
      <p:sp>
        <p:nvSpPr>
          <p:cNvPr id="25" name="TextBox 24">
            <a:extLst>
              <a:ext uri="{FF2B5EF4-FFF2-40B4-BE49-F238E27FC236}">
                <a16:creationId xmlns:a16="http://schemas.microsoft.com/office/drawing/2014/main" id="{C0771F34-6DBB-6F8F-C57A-6388958B15FC}"/>
              </a:ext>
            </a:extLst>
          </p:cNvPr>
          <p:cNvSpPr txBox="1"/>
          <p:nvPr/>
        </p:nvSpPr>
        <p:spPr>
          <a:xfrm>
            <a:off x="471140" y="5153892"/>
            <a:ext cx="1444814" cy="584775"/>
          </a:xfrm>
          <a:prstGeom prst="rect">
            <a:avLst/>
          </a:prstGeom>
          <a:noFill/>
        </p:spPr>
        <p:txBody>
          <a:bodyPr wrap="square" rtlCol="0">
            <a:spAutoFit/>
          </a:bodyPr>
          <a:lstStyle/>
          <a:p>
            <a:pPr algn="ctr"/>
            <a:r>
              <a:rPr lang="en-US" sz="1600">
                <a:solidFill>
                  <a:schemeClr val="bg2"/>
                </a:solidFill>
                <a:latin typeface="Arial" panose="020B0604020202020204" pitchFamily="34" charset="0"/>
                <a:cs typeface="Arial" panose="020B0604020202020204" pitchFamily="34" charset="0"/>
              </a:rPr>
              <a:t>Country Pilots </a:t>
            </a:r>
          </a:p>
        </p:txBody>
      </p:sp>
      <p:sp>
        <p:nvSpPr>
          <p:cNvPr id="26" name="Rectangle 25">
            <a:extLst>
              <a:ext uri="{FF2B5EF4-FFF2-40B4-BE49-F238E27FC236}">
                <a16:creationId xmlns:a16="http://schemas.microsoft.com/office/drawing/2014/main" id="{E06F386A-CD60-16CA-829B-8D579A2F7FD4}"/>
              </a:ext>
            </a:extLst>
          </p:cNvPr>
          <p:cNvSpPr/>
          <p:nvPr/>
        </p:nvSpPr>
        <p:spPr>
          <a:xfrm>
            <a:off x="1937687" y="2171495"/>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793A085-BF80-A3D8-A7AB-5EE024EAF446}"/>
              </a:ext>
            </a:extLst>
          </p:cNvPr>
          <p:cNvSpPr/>
          <p:nvPr/>
        </p:nvSpPr>
        <p:spPr>
          <a:xfrm>
            <a:off x="1937687" y="4002121"/>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0B7AE62-8688-1D46-C126-60B78D043E10}"/>
              </a:ext>
            </a:extLst>
          </p:cNvPr>
          <p:cNvSpPr/>
          <p:nvPr/>
        </p:nvSpPr>
        <p:spPr>
          <a:xfrm>
            <a:off x="1932051" y="3070967"/>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830A8AF3-5F52-DF61-75DF-D0A11CF1547C}"/>
              </a:ext>
            </a:extLst>
          </p:cNvPr>
          <p:cNvSpPr/>
          <p:nvPr/>
        </p:nvSpPr>
        <p:spPr>
          <a:xfrm flipH="1">
            <a:off x="1917867" y="4911301"/>
            <a:ext cx="45719" cy="1191031"/>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026" name="Picture 2" descr="Bill &amp; Melinda Gates Foundation - fsm-alliance">
            <a:extLst>
              <a:ext uri="{FF2B5EF4-FFF2-40B4-BE49-F238E27FC236}">
                <a16:creationId xmlns:a16="http://schemas.microsoft.com/office/drawing/2014/main" id="{6C145122-A959-E28A-C0FE-4501D59014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87598" y="2110320"/>
            <a:ext cx="1555624" cy="7778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26470098-ECA1-A2DD-855E-221D797BE91B}"/>
              </a:ext>
            </a:extLst>
          </p:cNvPr>
          <p:cNvSpPr/>
          <p:nvPr/>
        </p:nvSpPr>
        <p:spPr>
          <a:xfrm>
            <a:off x="7232629" y="2034585"/>
            <a:ext cx="4840801" cy="914400"/>
          </a:xfrm>
          <a:prstGeom prst="rect">
            <a:avLst/>
          </a:prstGeom>
          <a:no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BE63ABB-60DC-1C36-8FFC-03245746724E}"/>
              </a:ext>
            </a:extLst>
          </p:cNvPr>
          <p:cNvSpPr txBox="1"/>
          <p:nvPr/>
        </p:nvSpPr>
        <p:spPr>
          <a:xfrm>
            <a:off x="7168976" y="2322929"/>
            <a:ext cx="1553530" cy="307777"/>
          </a:xfrm>
          <a:prstGeom prst="rect">
            <a:avLst/>
          </a:prstGeom>
          <a:noFill/>
        </p:spPr>
        <p:txBody>
          <a:bodyPr wrap="square" rtlCol="0">
            <a:spAutoFit/>
          </a:bodyPr>
          <a:lstStyle/>
          <a:p>
            <a:pPr algn="ctr"/>
            <a:r>
              <a:rPr lang="en-US">
                <a:solidFill>
                  <a:schemeClr val="tx2">
                    <a:lumMod val="75000"/>
                  </a:schemeClr>
                </a:solidFill>
                <a:latin typeface="Arial" panose="020B0604020202020204" pitchFamily="34" charset="0"/>
                <a:cs typeface="Arial" panose="020B0604020202020204" pitchFamily="34" charset="0"/>
              </a:rPr>
              <a:t>Donors</a:t>
            </a:r>
          </a:p>
        </p:txBody>
      </p:sp>
      <p:sp>
        <p:nvSpPr>
          <p:cNvPr id="33" name="Rectangle 32">
            <a:extLst>
              <a:ext uri="{FF2B5EF4-FFF2-40B4-BE49-F238E27FC236}">
                <a16:creationId xmlns:a16="http://schemas.microsoft.com/office/drawing/2014/main" id="{06CAA201-C3F3-1CB6-1413-09C1C5B93A06}"/>
              </a:ext>
            </a:extLst>
          </p:cNvPr>
          <p:cNvSpPr/>
          <p:nvPr/>
        </p:nvSpPr>
        <p:spPr>
          <a:xfrm>
            <a:off x="8636838" y="2134436"/>
            <a:ext cx="45719" cy="712938"/>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Google Shape;473;p18">
            <a:extLst>
              <a:ext uri="{FF2B5EF4-FFF2-40B4-BE49-F238E27FC236}">
                <a16:creationId xmlns:a16="http://schemas.microsoft.com/office/drawing/2014/main" id="{241EEA09-2DC6-A970-8B4D-6088386EE721}"/>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0" name="Google Shape;474;p18">
            <a:extLst>
              <a:ext uri="{FF2B5EF4-FFF2-40B4-BE49-F238E27FC236}">
                <a16:creationId xmlns:a16="http://schemas.microsoft.com/office/drawing/2014/main" id="{4F09A8F4-3788-94F5-1C1F-CDB780CE4743}"/>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23" name="Google Shape;475;p18">
            <a:extLst>
              <a:ext uri="{FF2B5EF4-FFF2-40B4-BE49-F238E27FC236}">
                <a16:creationId xmlns:a16="http://schemas.microsoft.com/office/drawing/2014/main" id="{AEF39E64-7D76-8834-A872-0F426211352D}"/>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35" name="Google Shape;476;p18">
            <a:extLst>
              <a:ext uri="{FF2B5EF4-FFF2-40B4-BE49-F238E27FC236}">
                <a16:creationId xmlns:a16="http://schemas.microsoft.com/office/drawing/2014/main" id="{33845FF1-D47D-1FDF-C530-6AE474C7C7CE}"/>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2" name="Google Shape;516;p20">
            <a:extLst>
              <a:ext uri="{FF2B5EF4-FFF2-40B4-BE49-F238E27FC236}">
                <a16:creationId xmlns:a16="http://schemas.microsoft.com/office/drawing/2014/main" id="{936C6F34-9D33-F845-2706-4DA0B5CB2DCC}"/>
              </a:ext>
            </a:extLst>
          </p:cNvPr>
          <p:cNvSpPr txBox="1">
            <a:spLocks/>
          </p:cNvSpPr>
          <p:nvPr/>
        </p:nvSpPr>
        <p:spPr>
          <a:xfrm>
            <a:off x="398691" y="6356351"/>
            <a:ext cx="198183" cy="3651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067"/>
            </a:pPr>
            <a:fld id="{00000000-1234-1234-1234-123412341234}" type="slidenum">
              <a:rPr lang="en-US" sz="900" smtClean="0">
                <a:latin typeface="Arial" panose="020B0604020202020204" pitchFamily="34" charset="0"/>
                <a:cs typeface="Arial" panose="020B0604020202020204" pitchFamily="34" charset="0"/>
              </a:rPr>
              <a:pPr>
                <a:buSzPts val="1067"/>
              </a:pPr>
              <a:t>7</a:t>
            </a:fld>
            <a:endParaRPr lang="en-US" sz="900">
              <a:latin typeface="Arial" panose="020B0604020202020204" pitchFamily="34" charset="0"/>
              <a:cs typeface="Arial" panose="020B0604020202020204" pitchFamily="34" charset="0"/>
            </a:endParaRPr>
          </a:p>
        </p:txBody>
      </p:sp>
      <p:sp>
        <p:nvSpPr>
          <p:cNvPr id="37" name="Footer Placeholder 2">
            <a:extLst>
              <a:ext uri="{FF2B5EF4-FFF2-40B4-BE49-F238E27FC236}">
                <a16:creationId xmlns:a16="http://schemas.microsoft.com/office/drawing/2014/main" id="{F12B1E95-A89D-F1EA-C6B4-948ED3338EF0}"/>
              </a:ext>
            </a:extLst>
          </p:cNvPr>
          <p:cNvSpPr txBox="1">
            <a:spLocks/>
          </p:cNvSpPr>
          <p:nvPr/>
        </p:nvSpPr>
        <p:spPr>
          <a:xfrm>
            <a:off x="731474" y="6446256"/>
            <a:ext cx="521975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a:latin typeface="Arial" panose="020B0604020202020204" pitchFamily="34" charset="0"/>
                <a:cs typeface="Arial" panose="020B0604020202020204" pitchFamily="34" charset="0"/>
              </a:rPr>
              <a:t>Workshop in a BOX I  Prepared for WE-FI by the Financial Alliance for Women </a:t>
            </a:r>
          </a:p>
        </p:txBody>
      </p:sp>
      <p:pic>
        <p:nvPicPr>
          <p:cNvPr id="31" name="Picture 30" descr="A logo with orange letters&#10;&#10;AI-generated content may be incorrect.">
            <a:extLst>
              <a:ext uri="{FF2B5EF4-FFF2-40B4-BE49-F238E27FC236}">
                <a16:creationId xmlns:a16="http://schemas.microsoft.com/office/drawing/2014/main" id="{E5738D30-E67D-569B-2963-22552C6AD2D5}"/>
              </a:ext>
            </a:extLst>
          </p:cNvPr>
          <p:cNvPicPr>
            <a:picLocks noChangeAspect="1"/>
          </p:cNvPicPr>
          <p:nvPr/>
        </p:nvPicPr>
        <p:blipFill>
          <a:blip r:embed="rId14"/>
          <a:stretch>
            <a:fillRect/>
          </a:stretch>
        </p:blipFill>
        <p:spPr>
          <a:xfrm>
            <a:off x="10555623" y="4104312"/>
            <a:ext cx="1371602" cy="535135"/>
          </a:xfrm>
          <a:prstGeom prst="rect">
            <a:avLst/>
          </a:prstGeom>
        </p:spPr>
      </p:pic>
      <p:pic>
        <p:nvPicPr>
          <p:cNvPr id="38" name="Picture 37" descr="A blue and black logo&#10;&#10;AI-generated content may be incorrect.">
            <a:extLst>
              <a:ext uri="{FF2B5EF4-FFF2-40B4-BE49-F238E27FC236}">
                <a16:creationId xmlns:a16="http://schemas.microsoft.com/office/drawing/2014/main" id="{A83CE2CC-3EBF-3837-5326-D8772D984A39}"/>
              </a:ext>
            </a:extLst>
          </p:cNvPr>
          <p:cNvPicPr>
            <a:picLocks noChangeAspect="1"/>
          </p:cNvPicPr>
          <p:nvPr/>
        </p:nvPicPr>
        <p:blipFill>
          <a:blip r:embed="rId15"/>
          <a:stretch>
            <a:fillRect/>
          </a:stretch>
        </p:blipFill>
        <p:spPr>
          <a:xfrm>
            <a:off x="6035963" y="4107969"/>
            <a:ext cx="1313104" cy="520123"/>
          </a:xfrm>
          <a:prstGeom prst="rect">
            <a:avLst/>
          </a:prstGeom>
        </p:spPr>
      </p:pic>
    </p:spTree>
    <p:extLst>
      <p:ext uri="{BB962C8B-B14F-4D97-AF65-F5344CB8AC3E}">
        <p14:creationId xmlns:p14="http://schemas.microsoft.com/office/powerpoint/2010/main" val="150845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text on it&#10;&#10;Description automatically generated">
            <a:extLst>
              <a:ext uri="{FF2B5EF4-FFF2-40B4-BE49-F238E27FC236}">
                <a16:creationId xmlns:a16="http://schemas.microsoft.com/office/drawing/2014/main" id="{F85E02B9-53A3-D2F1-D80E-F3E033FB9678}"/>
              </a:ext>
            </a:extLst>
          </p:cNvPr>
          <p:cNvPicPr>
            <a:picLocks noChangeAspect="1"/>
          </p:cNvPicPr>
          <p:nvPr/>
        </p:nvPicPr>
        <p:blipFill rotWithShape="1">
          <a:blip r:embed="rId3">
            <a:extLst>
              <a:ext uri="{28A0092B-C50C-407E-A947-70E740481C1C}">
                <a14:useLocalDpi xmlns:a14="http://schemas.microsoft.com/office/drawing/2010/main" val="0"/>
              </a:ext>
            </a:extLst>
          </a:blip>
          <a:srcRect b="7053"/>
          <a:stretch/>
        </p:blipFill>
        <p:spPr>
          <a:xfrm>
            <a:off x="9668135" y="241454"/>
            <a:ext cx="1985826" cy="1930940"/>
          </a:xfrm>
          <a:prstGeom prst="rect">
            <a:avLst/>
          </a:prstGeom>
          <a:noFill/>
        </p:spPr>
      </p:pic>
      <p:sp>
        <p:nvSpPr>
          <p:cNvPr id="3" name="Google Shape;473;p18">
            <a:extLst>
              <a:ext uri="{FF2B5EF4-FFF2-40B4-BE49-F238E27FC236}">
                <a16:creationId xmlns:a16="http://schemas.microsoft.com/office/drawing/2014/main" id="{9A6FCA30-553C-0071-D811-1C63896F16CC}"/>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 name="Google Shape;474;p18">
            <a:extLst>
              <a:ext uri="{FF2B5EF4-FFF2-40B4-BE49-F238E27FC236}">
                <a16:creationId xmlns:a16="http://schemas.microsoft.com/office/drawing/2014/main" id="{AC436A7E-9E98-393B-846D-4463D4334207}"/>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6" name="Google Shape;475;p18">
            <a:extLst>
              <a:ext uri="{FF2B5EF4-FFF2-40B4-BE49-F238E27FC236}">
                <a16:creationId xmlns:a16="http://schemas.microsoft.com/office/drawing/2014/main" id="{8FC08266-45CA-305F-69BE-65CA01CBE01A}"/>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8" name="Google Shape;476;p18">
            <a:extLst>
              <a:ext uri="{FF2B5EF4-FFF2-40B4-BE49-F238E27FC236}">
                <a16:creationId xmlns:a16="http://schemas.microsoft.com/office/drawing/2014/main" id="{2F31FB3E-7438-87C2-87D4-DFB4B6B5AA7B}"/>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10" name="Google Shape;514;p20">
            <a:extLst>
              <a:ext uri="{FF2B5EF4-FFF2-40B4-BE49-F238E27FC236}">
                <a16:creationId xmlns:a16="http://schemas.microsoft.com/office/drawing/2014/main" id="{DB2B123D-E01F-EF70-85FE-5C7987FE155F}"/>
              </a:ext>
            </a:extLst>
          </p:cNvPr>
          <p:cNvSpPr txBox="1"/>
          <p:nvPr/>
        </p:nvSpPr>
        <p:spPr>
          <a:xfrm>
            <a:off x="561779" y="1492217"/>
            <a:ext cx="80197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Why Join the Code?</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9" name="TextBox 8">
            <a:extLst>
              <a:ext uri="{FF2B5EF4-FFF2-40B4-BE49-F238E27FC236}">
                <a16:creationId xmlns:a16="http://schemas.microsoft.com/office/drawing/2014/main" id="{2B27366B-BF8A-D4F6-30C0-390DC576D1CF}"/>
              </a:ext>
            </a:extLst>
          </p:cNvPr>
          <p:cNvSpPr txBox="1"/>
          <p:nvPr/>
        </p:nvSpPr>
        <p:spPr>
          <a:xfrm>
            <a:off x="561778" y="2266606"/>
            <a:ext cx="3661551" cy="3462486"/>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For Financial Service Providers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(Banks, MFIs, </a:t>
            </a:r>
            <a:r>
              <a:rPr kumimoji="0" lang="en-US" sz="1100" i="0" u="none" strike="noStrike" kern="1200" cap="none" spc="0" normalizeH="0" baseline="0" noProof="0" err="1">
                <a:ln>
                  <a:noFill/>
                </a:ln>
                <a:solidFill>
                  <a:schemeClr val="accent1"/>
                </a:solidFill>
                <a:effectLst/>
                <a:uLnTx/>
                <a:uFillTx/>
                <a:latin typeface="Arial" panose="020B0604020202020204" pitchFamily="34" charset="0"/>
                <a:ea typeface="+mn-ea"/>
                <a:cs typeface="Arial" panose="020B0604020202020204" pitchFamily="34" charset="0"/>
              </a:rPr>
              <a:t>FinTechs</a:t>
            </a:r>
            <a:r>
              <a:rPr kumimoji="0" lang="en-US" sz="1100"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 VCs)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Greater access to customer segment ​with high growth potential</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Recognition by clients, staff, investors, and ecosystem​</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Improved data-driven decision making and financial services for WMSMEs​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Access to cross-sector networks and learning</a:t>
            </a:r>
          </a:p>
        </p:txBody>
      </p:sp>
      <p:sp>
        <p:nvSpPr>
          <p:cNvPr id="11" name="TextBox 10">
            <a:extLst>
              <a:ext uri="{FF2B5EF4-FFF2-40B4-BE49-F238E27FC236}">
                <a16:creationId xmlns:a16="http://schemas.microsoft.com/office/drawing/2014/main" id="{1FE2B692-8FFB-338C-1F49-A2CD00C45706}"/>
              </a:ext>
            </a:extLst>
          </p:cNvPr>
          <p:cNvSpPr txBox="1"/>
          <p:nvPr/>
        </p:nvSpPr>
        <p:spPr>
          <a:xfrm>
            <a:off x="8318583" y="2261057"/>
            <a:ext cx="3661551" cy="3493264"/>
          </a:xfrm>
          <a:prstGeom prst="rect">
            <a:avLst/>
          </a:prstGeom>
          <a:noFill/>
          <a:ln>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For Ecosystem Players</a:t>
            </a:r>
          </a:p>
          <a:p>
            <a:pPr marL="587375" marR="0" lvl="0" indent="-587375" defTabSz="914400" rtl="0" eaLnBrk="1" fontAlgn="auto" latinLnBrk="0" hangingPunct="1">
              <a:lnSpc>
                <a:spcPct val="100000"/>
              </a:lnSpc>
              <a:spcBef>
                <a:spcPts val="0"/>
              </a:spcBef>
              <a:spcAft>
                <a:spcPts val="0"/>
              </a:spcAft>
              <a:buClrTx/>
              <a:buSzTx/>
              <a:buFontTx/>
              <a:buNone/>
              <a:tabLst>
                <a:tab pos="2841625" algn="l"/>
              </a:tabLst>
              <a:defRPr/>
            </a:pPr>
            <a:r>
              <a:rPr lang="en-US" sz="1100">
                <a:solidFill>
                  <a:schemeClr val="accent1"/>
                </a:solidFill>
                <a:latin typeface="Arial" panose="020B0604020202020204" pitchFamily="34" charset="0"/>
                <a:cs typeface="Arial" panose="020B0604020202020204" pitchFamily="34" charset="0"/>
              </a:rPr>
              <a:t>(Standard setters, global orgs., donors, knowledge partners)</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endParaRPr kumimoji="0" lang="en-US" sz="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rtl="0" eaLnBrk="1" fontAlgn="auto" latinLnBrk="0" hangingPunct="1">
              <a:lnSpc>
                <a:spcPct val="100000"/>
              </a:lnSpc>
              <a:spcBef>
                <a:spcPts val="600"/>
              </a:spcBef>
              <a:spcAft>
                <a:spcPts val="0"/>
              </a:spcAft>
              <a:buClrTx/>
              <a:buSzTx/>
              <a:tabLst/>
              <a:defRPr/>
            </a:pPr>
            <a:endParaRPr kumimoji="0" lang="en-US" sz="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More impact through complementary initiatives</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Pipeline for gender-lens  investment ​</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Greater gender equality and women’s economic empowerment &amp; leadership​</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Increased harmonization and standards globally ​</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Stronger evidence and know-how related to sex-disaggregated data ​cases.  </a:t>
            </a:r>
          </a:p>
        </p:txBody>
      </p:sp>
      <p:sp>
        <p:nvSpPr>
          <p:cNvPr id="12" name="TextBox 11">
            <a:extLst>
              <a:ext uri="{FF2B5EF4-FFF2-40B4-BE49-F238E27FC236}">
                <a16:creationId xmlns:a16="http://schemas.microsoft.com/office/drawing/2014/main" id="{95746D6E-C7F9-BB92-8457-AA71C46564AF}"/>
              </a:ext>
            </a:extLst>
          </p:cNvPr>
          <p:cNvSpPr txBox="1"/>
          <p:nvPr/>
        </p:nvSpPr>
        <p:spPr>
          <a:xfrm>
            <a:off x="4657032" y="2266606"/>
            <a:ext cx="3661551" cy="3447098"/>
          </a:xfrm>
          <a:prstGeom prst="rect">
            <a:avLst/>
          </a:prstGeom>
          <a:noFill/>
          <a:ln w="180975">
            <a:noFill/>
          </a:ln>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For Regulators and Policy Makers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0" i="1"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b="0" i="0" u="none" strike="noStrike" kern="1200" cap="none" spc="0" normalizeH="0" baseline="0" noProof="0">
              <a:ln>
                <a:noFill/>
              </a:ln>
              <a:solidFill>
                <a:schemeClr val="bg2"/>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kern="1200">
                <a:solidFill>
                  <a:prstClr val="black"/>
                </a:solidFill>
                <a:latin typeface="Arial" panose="020B0604020202020204" pitchFamily="34" charset="0"/>
                <a:ea typeface="+mn-ea"/>
                <a:cs typeface="Arial" panose="020B0604020202020204" pitchFamily="34" charset="0"/>
              </a:rPr>
              <a:t>Increased financial inclusion of WMSMEs​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kern="1200">
              <a:solidFill>
                <a:prstClr val="black"/>
              </a:solidFill>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kern="1200">
                <a:solidFill>
                  <a:prstClr val="black"/>
                </a:solidFill>
                <a:latin typeface="Arial" panose="020B0604020202020204" pitchFamily="34" charset="0"/>
                <a:ea typeface="+mn-ea"/>
                <a:cs typeface="Arial" panose="020B0604020202020204" pitchFamily="34" charset="0"/>
              </a:rPr>
              <a:t>Improved data and data-driven policymaking​</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kern="1200">
              <a:solidFill>
                <a:prstClr val="black"/>
              </a:solidFill>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kern="1200">
                <a:solidFill>
                  <a:prstClr val="black"/>
                </a:solidFill>
                <a:latin typeface="Arial" panose="020B0604020202020204" pitchFamily="34" charset="0"/>
                <a:ea typeface="+mn-ea"/>
                <a:cs typeface="Arial" panose="020B0604020202020204" pitchFamily="34" charset="0"/>
              </a:rPr>
              <a:t>Improved engagement and incentives and alignment across the ecosystem ​</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kern="1200">
              <a:solidFill>
                <a:prstClr val="black"/>
              </a:solidFill>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kern="1200">
                <a:solidFill>
                  <a:prstClr val="black"/>
                </a:solidFill>
                <a:latin typeface="Arial" panose="020B0604020202020204" pitchFamily="34" charset="0"/>
                <a:ea typeface="+mn-ea"/>
                <a:cs typeface="Arial" panose="020B0604020202020204" pitchFamily="34" charset="0"/>
              </a:rPr>
              <a:t>More diverse leadership in the financial sector</a:t>
            </a:r>
          </a:p>
        </p:txBody>
      </p:sp>
      <p:sp>
        <p:nvSpPr>
          <p:cNvPr id="2" name="Footer Placeholder 2">
            <a:extLst>
              <a:ext uri="{FF2B5EF4-FFF2-40B4-BE49-F238E27FC236}">
                <a16:creationId xmlns:a16="http://schemas.microsoft.com/office/drawing/2014/main" id="{4E94FD37-35AC-CDF2-8171-884B7EA29DC6}"/>
              </a:ext>
            </a:extLst>
          </p:cNvPr>
          <p:cNvSpPr txBox="1">
            <a:spLocks/>
          </p:cNvSpPr>
          <p:nvPr/>
        </p:nvSpPr>
        <p:spPr>
          <a:xfrm>
            <a:off x="731474" y="6349271"/>
            <a:ext cx="521975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a:latin typeface="Arial" panose="020B0604020202020204" pitchFamily="34" charset="0"/>
                <a:cs typeface="Arial" panose="020B0604020202020204" pitchFamily="34" charset="0"/>
              </a:rPr>
              <a:t>Workshop in a BOX I  Prepared for WE-FI by the Financial Alliance for Women </a:t>
            </a:r>
          </a:p>
        </p:txBody>
      </p:sp>
      <p:sp>
        <p:nvSpPr>
          <p:cNvPr id="4" name="Slide Number Placeholder 3">
            <a:extLst>
              <a:ext uri="{FF2B5EF4-FFF2-40B4-BE49-F238E27FC236}">
                <a16:creationId xmlns:a16="http://schemas.microsoft.com/office/drawing/2014/main" id="{5A283972-2DF6-E794-8E36-2963C21EB309}"/>
              </a:ext>
            </a:extLst>
          </p:cNvPr>
          <p:cNvSpPr txBox="1">
            <a:spLocks/>
          </p:cNvSpPr>
          <p:nvPr/>
        </p:nvSpPr>
        <p:spPr>
          <a:xfrm>
            <a:off x="398691" y="6356351"/>
            <a:ext cx="198183"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z="900" smtClean="0">
                <a:latin typeface="Arial" panose="020B0604020202020204" pitchFamily="34" charset="0"/>
                <a:cs typeface="Arial" panose="020B0604020202020204" pitchFamily="34" charset="0"/>
              </a:rPr>
              <a:pPr/>
              <a:t>8</a:t>
            </a:fld>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43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6" name="Google Shape;486;p19"/>
          <p:cNvSpPr txBox="1"/>
          <p:nvPr/>
        </p:nvSpPr>
        <p:spPr>
          <a:xfrm>
            <a:off x="691069" y="2243405"/>
            <a:ext cx="10515600" cy="1266092"/>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chemeClr val="dk1"/>
              </a:buClr>
              <a:buSzPts val="1867"/>
              <a:buFont typeface="Arial"/>
              <a:buNone/>
            </a:pPr>
            <a:endParaRPr sz="2400" b="0" i="0" u="none" strike="noStrike" cap="none">
              <a:solidFill>
                <a:schemeClr val="dk2"/>
              </a:solidFill>
              <a:latin typeface="Arial" panose="020B0604020202020204" pitchFamily="34" charset="0"/>
              <a:ea typeface="Calibri"/>
              <a:cs typeface="Arial" panose="020B0604020202020204" pitchFamily="34" charset="0"/>
              <a:sym typeface="Calibri"/>
            </a:endParaRPr>
          </a:p>
        </p:txBody>
      </p:sp>
      <p:sp>
        <p:nvSpPr>
          <p:cNvPr id="491" name="Google Shape;491;p19"/>
          <p:cNvSpPr txBox="1"/>
          <p:nvPr/>
        </p:nvSpPr>
        <p:spPr>
          <a:xfrm>
            <a:off x="6011752" y="4510060"/>
            <a:ext cx="3376910" cy="216212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endParaRPr sz="1400" b="0" i="0" u="none" strike="noStrike" cap="none">
              <a:solidFill>
                <a:schemeClr val="lt1"/>
              </a:solidFill>
              <a:latin typeface="Arial" panose="020B0604020202020204" pitchFamily="34" charset="0"/>
              <a:cs typeface="Arial" panose="020B0604020202020204" pitchFamily="34" charset="0"/>
              <a:sym typeface="Arial"/>
            </a:endParaRPr>
          </a:p>
        </p:txBody>
      </p:sp>
      <p:sp>
        <p:nvSpPr>
          <p:cNvPr id="493" name="Google Shape;493;p19"/>
          <p:cNvSpPr txBox="1"/>
          <p:nvPr/>
        </p:nvSpPr>
        <p:spPr>
          <a:xfrm>
            <a:off x="363101" y="2122854"/>
            <a:ext cx="11150515" cy="3619723"/>
          </a:xfrm>
          <a:prstGeom prst="rect">
            <a:avLst/>
          </a:prstGeom>
          <a:noFill/>
          <a:ln>
            <a:noFill/>
          </a:ln>
        </p:spPr>
        <p:txBody>
          <a:bodyPr spcFirstLastPara="1" wrap="square" lIns="76200" tIns="76200" rIns="76200" bIns="76200" anchor="t" anchorCtr="0">
            <a:noAutofit/>
          </a:bodyPr>
          <a:lstStyle/>
          <a:p>
            <a:pPr marL="225425">
              <a:spcAft>
                <a:spcPts val="1200"/>
              </a:spcAft>
              <a:buClrTx/>
              <a:buSzPct val="100000"/>
            </a:pPr>
            <a:r>
              <a:rPr lang="en-GB" sz="2400" b="0" i="0" u="none" strike="noStrike">
                <a:solidFill>
                  <a:srgbClr val="000000"/>
                </a:solidFill>
                <a:effectLst/>
                <a:latin typeface="Arial" panose="020B0604020202020204" pitchFamily="34" charset="0"/>
                <a:cs typeface="Arial" panose="020B0604020202020204" pitchFamily="34" charset="0"/>
              </a:rPr>
              <a:t>The WE Finance Code is built on a global framework that can be adapted to local contexts. This allows  for country ownership and gives countries flexibility in how they adopt and implement the Code for their  local financial sector ecosystem. At the same time, organizations outside of these countries can participate  through a global mechanism.</a:t>
            </a:r>
            <a:endParaRPr sz="3200" b="1">
              <a:solidFill>
                <a:schemeClr val="dk2"/>
              </a:solidFill>
              <a:latin typeface="Arial" panose="020B0604020202020204" pitchFamily="34" charset="0"/>
              <a:cs typeface="Arial" panose="020B0604020202020204" pitchFamily="34" charset="0"/>
            </a:endParaRPr>
          </a:p>
        </p:txBody>
      </p:sp>
      <p:sp>
        <p:nvSpPr>
          <p:cNvPr id="495" name="Google Shape;495;p19"/>
          <p:cNvSpPr txBox="1">
            <a:spLocks noGrp="1"/>
          </p:cNvSpPr>
          <p:nvPr>
            <p:ph type="sldNum" idx="12"/>
          </p:nvPr>
        </p:nvSpPr>
        <p:spPr>
          <a:xfrm>
            <a:off x="398691" y="6356351"/>
            <a:ext cx="198183" cy="365125"/>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067"/>
              <a:buNone/>
            </a:pPr>
            <a:fld id="{00000000-1234-1234-1234-123412341234}" type="slidenum">
              <a:rPr lang="en-US">
                <a:latin typeface="Arial" panose="020B0604020202020204" pitchFamily="34" charset="0"/>
                <a:cs typeface="Arial" panose="020B0604020202020204" pitchFamily="34" charset="0"/>
              </a:rPr>
              <a:t>9</a:t>
            </a:fld>
            <a:endParaRPr>
              <a:latin typeface="Arial" panose="020B0604020202020204" pitchFamily="34" charset="0"/>
              <a:cs typeface="Arial" panose="020B0604020202020204" pitchFamily="34" charset="0"/>
            </a:endParaRPr>
          </a:p>
        </p:txBody>
      </p:sp>
      <p:sp>
        <p:nvSpPr>
          <p:cNvPr id="2" name="Google Shape;473;p18">
            <a:extLst>
              <a:ext uri="{FF2B5EF4-FFF2-40B4-BE49-F238E27FC236}">
                <a16:creationId xmlns:a16="http://schemas.microsoft.com/office/drawing/2014/main" id="{81E91EC5-AAD6-1CFC-7D85-1226A6ADE5D0}"/>
              </a:ext>
            </a:extLst>
          </p:cNvPr>
          <p:cNvSpPr txBox="1"/>
          <p:nvPr/>
        </p:nvSpPr>
        <p:spPr>
          <a:xfrm>
            <a:off x="0" y="241454"/>
            <a:ext cx="823552" cy="461624"/>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000000"/>
              </a:buClr>
              <a:buSzPts val="2400"/>
              <a:buFont typeface="Arial"/>
              <a:buNone/>
            </a:pPr>
            <a:r>
              <a:rPr lang="en-US" sz="2400" b="1">
                <a:solidFill>
                  <a:srgbClr val="64457B"/>
                </a:solidFill>
                <a:latin typeface="Arial" panose="020B0604020202020204" pitchFamily="34" charset="0"/>
                <a:cs typeface="Arial" panose="020B0604020202020204" pitchFamily="34" charset="0"/>
              </a:rPr>
              <a:t>1</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 name="Google Shape;474;p18">
            <a:extLst>
              <a:ext uri="{FF2B5EF4-FFF2-40B4-BE49-F238E27FC236}">
                <a16:creationId xmlns:a16="http://schemas.microsoft.com/office/drawing/2014/main" id="{24EF598D-8855-F3CB-C551-F0210033BCBB}"/>
              </a:ext>
            </a:extLst>
          </p:cNvPr>
          <p:cNvSpPr txBox="1"/>
          <p:nvPr/>
        </p:nvSpPr>
        <p:spPr>
          <a:xfrm>
            <a:off x="385010" y="221196"/>
            <a:ext cx="11150515" cy="461665"/>
          </a:xfrm>
          <a:prstGeom prst="rect">
            <a:avLst/>
          </a:prstGeom>
          <a:noFill/>
          <a:ln>
            <a:noFill/>
          </a:ln>
        </p:spPr>
        <p:txBody>
          <a:bodyPr spcFirstLastPara="1" wrap="square" lIns="91425" tIns="45700" rIns="91425" bIns="45700" anchor="t" anchorCtr="0">
            <a:spAutoFit/>
          </a:bodyPr>
          <a:lstStyle/>
          <a:p>
            <a:pPr marL="174625" marR="0" lvl="0" indent="0" algn="l" rtl="0">
              <a:lnSpc>
                <a:spcPct val="100000"/>
              </a:lnSpc>
              <a:spcBef>
                <a:spcPts val="0"/>
              </a:spcBef>
              <a:spcAft>
                <a:spcPts val="0"/>
              </a:spcAft>
              <a:buClr>
                <a:srgbClr val="64457B"/>
              </a:buClr>
              <a:buSzPts val="2300"/>
              <a:buFont typeface="Arial"/>
              <a:buNone/>
            </a:pPr>
            <a:r>
              <a:rPr lang="en-US" sz="2300" b="1" i="0" u="none" strike="noStrike" cap="none">
                <a:solidFill>
                  <a:srgbClr val="64457B"/>
                </a:solidFill>
                <a:latin typeface="Arial" panose="020B0604020202020204" pitchFamily="34" charset="0"/>
                <a:cs typeface="Arial" panose="020B0604020202020204" pitchFamily="34" charset="0"/>
                <a:sym typeface="Arial"/>
              </a:rPr>
              <a:t>THE WOMEN ENTREPRENEURS FINANCE CODE</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4" name="Google Shape;475;p18">
            <a:extLst>
              <a:ext uri="{FF2B5EF4-FFF2-40B4-BE49-F238E27FC236}">
                <a16:creationId xmlns:a16="http://schemas.microsoft.com/office/drawing/2014/main" id="{361F9EC5-75AB-FA87-5607-8B20B0F8BEB7}"/>
              </a:ext>
            </a:extLst>
          </p:cNvPr>
          <p:cNvCxnSpPr/>
          <p:nvPr/>
        </p:nvCxnSpPr>
        <p:spPr>
          <a:xfrm>
            <a:off x="538039" y="-51514"/>
            <a:ext cx="0" cy="1189090"/>
          </a:xfrm>
          <a:prstGeom prst="straightConnector1">
            <a:avLst/>
          </a:prstGeom>
          <a:noFill/>
          <a:ln w="28575" cap="flat" cmpd="sng">
            <a:solidFill>
              <a:srgbClr val="D8D8D8"/>
            </a:solidFill>
            <a:prstDash val="solid"/>
            <a:round/>
            <a:headEnd type="none" w="sm" len="sm"/>
            <a:tailEnd type="none" w="sm" len="sm"/>
          </a:ln>
        </p:spPr>
      </p:cxnSp>
      <p:sp>
        <p:nvSpPr>
          <p:cNvPr id="5" name="Google Shape;476;p18">
            <a:extLst>
              <a:ext uri="{FF2B5EF4-FFF2-40B4-BE49-F238E27FC236}">
                <a16:creationId xmlns:a16="http://schemas.microsoft.com/office/drawing/2014/main" id="{C09B9EF1-5821-C280-C704-77903A1DB05E}"/>
              </a:ext>
            </a:extLst>
          </p:cNvPr>
          <p:cNvSpPr txBox="1"/>
          <p:nvPr/>
        </p:nvSpPr>
        <p:spPr>
          <a:xfrm>
            <a:off x="691069" y="723377"/>
            <a:ext cx="45517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An Introduction</a:t>
            </a:r>
            <a:endParaRPr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6" name="Google Shape;476;p18">
            <a:extLst>
              <a:ext uri="{FF2B5EF4-FFF2-40B4-BE49-F238E27FC236}">
                <a16:creationId xmlns:a16="http://schemas.microsoft.com/office/drawing/2014/main" id="{5EC7CAC0-F222-400F-EC21-BA78A9F6D697}"/>
              </a:ext>
            </a:extLst>
          </p:cNvPr>
          <p:cNvSpPr txBox="1"/>
          <p:nvPr/>
        </p:nvSpPr>
        <p:spPr>
          <a:xfrm>
            <a:off x="538038" y="1710822"/>
            <a:ext cx="885061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Arial" panose="020B0604020202020204" pitchFamily="34" charset="0"/>
                <a:ea typeface="Arial Black"/>
                <a:cs typeface="Arial" panose="020B0604020202020204" pitchFamily="34" charset="0"/>
                <a:sym typeface="Arial Black"/>
              </a:rPr>
              <a:t>The Local and Global Impact of the Code: </a:t>
            </a:r>
            <a:endParaRPr lang="en-US" sz="2400" b="1" i="0" u="none" strike="noStrike" cap="none">
              <a:solidFill>
                <a:srgbClr val="AD2D67"/>
              </a:solidFill>
              <a:latin typeface="Arial" panose="020B0604020202020204" pitchFamily="34" charset="0"/>
              <a:ea typeface="Arial Black"/>
              <a:cs typeface="Arial" panose="020B0604020202020204" pitchFamily="34" charset="0"/>
              <a:sym typeface="Arial Black"/>
            </a:endParaRPr>
          </a:p>
        </p:txBody>
      </p:sp>
      <p:sp>
        <p:nvSpPr>
          <p:cNvPr id="8" name="Footer Placeholder 2">
            <a:extLst>
              <a:ext uri="{FF2B5EF4-FFF2-40B4-BE49-F238E27FC236}">
                <a16:creationId xmlns:a16="http://schemas.microsoft.com/office/drawing/2014/main" id="{3ADC2C25-8EC4-FDA4-F751-06895F817877}"/>
              </a:ext>
            </a:extLst>
          </p:cNvPr>
          <p:cNvSpPr>
            <a:spLocks noGrp="1"/>
          </p:cNvSpPr>
          <p:nvPr>
            <p:ph type="ftr" idx="11"/>
          </p:nvPr>
        </p:nvSpPr>
        <p:spPr>
          <a:xfrm>
            <a:off x="731474" y="6349271"/>
            <a:ext cx="5219751" cy="365125"/>
          </a:xfrm>
        </p:spPr>
        <p:txBody>
          <a:bodyPr/>
          <a:lstStyle/>
          <a:p>
            <a:r>
              <a:rPr lang="en-GB">
                <a:latin typeface="Arial" panose="020B0604020202020204" pitchFamily="34" charset="0"/>
                <a:cs typeface="Arial" panose="020B0604020202020204" pitchFamily="34" charset="0"/>
              </a:rPr>
              <a:t>Workshop in a BOX I  Prepared for WE-FI by the Financial Alliance for Women </a:t>
            </a:r>
          </a:p>
        </p:txBody>
      </p:sp>
    </p:spTree>
    <p:extLst>
      <p:ext uri="{BB962C8B-B14F-4D97-AF65-F5344CB8AC3E}">
        <p14:creationId xmlns:p14="http://schemas.microsoft.com/office/powerpoint/2010/main" val="804974451"/>
      </p:ext>
    </p:extLst>
  </p:cSld>
  <p:clrMapOvr>
    <a:masterClrMapping/>
  </p:clrMapOvr>
</p:sld>
</file>

<file path=ppt/theme/theme1.xml><?xml version="1.0" encoding="utf-8"?>
<a:theme xmlns:a="http://schemas.openxmlformats.org/drawingml/2006/main" name="Alliance DB">
  <a:themeElements>
    <a:clrScheme name="We Code">
      <a:dk1>
        <a:srgbClr val="713030"/>
      </a:dk1>
      <a:lt1>
        <a:srgbClr val="FFFFFF"/>
      </a:lt1>
      <a:dk2>
        <a:srgbClr val="3F3F3F"/>
      </a:dk2>
      <a:lt2>
        <a:srgbClr val="E7E6E6"/>
      </a:lt2>
      <a:accent1>
        <a:srgbClr val="9B1F68"/>
      </a:accent1>
      <a:accent2>
        <a:srgbClr val="EA6159"/>
      </a:accent2>
      <a:accent3>
        <a:srgbClr val="D55063"/>
      </a:accent3>
      <a:accent4>
        <a:srgbClr val="494947"/>
      </a:accent4>
      <a:accent5>
        <a:srgbClr val="F1F1EE"/>
      </a:accent5>
      <a:accent6>
        <a:srgbClr val="000000"/>
      </a:accent6>
      <a:hlink>
        <a:srgbClr val="EA6159"/>
      </a:hlink>
      <a:folHlink>
        <a:srgbClr val="D953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21" ma:contentTypeDescription="Create a new document." ma:contentTypeScope="" ma:versionID="62a9fa4d4d26a560c3f6c749db3c75d9">
  <xsd:schema xmlns:xsd="http://www.w3.org/2001/XMLSchema" xmlns:xs="http://www.w3.org/2001/XMLSchema" xmlns:p="http://schemas.microsoft.com/office/2006/metadata/properties" xmlns:ns1="http://schemas.microsoft.com/sharepoint/v3" xmlns:ns2="fc5acc4e-0c25-495a-afe8-cebdbe1b35e5" xmlns:ns3="8c652d72-a731-4ede-abc3-d9bc4a2de092" xmlns:ns4="3e02667f-0271-471b-bd6e-11a2e16def1d" targetNamespace="http://schemas.microsoft.com/office/2006/metadata/properties" ma:root="true" ma:fieldsID="aa710c483c6a741fe2005a2f7c72f435" ns1:_="" ns2:_="" ns3:_="" ns4:_="">
    <xsd:import namespace="http://schemas.microsoft.com/sharepoint/v3"/>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CE8DE79-E978-4D3C-BD72-DE330F9E701F}">
  <ds:schemaRefs>
    <ds:schemaRef ds:uri="http://schemas.microsoft.com/sharepoint/v3/contenttype/forms"/>
  </ds:schemaRefs>
</ds:datastoreItem>
</file>

<file path=customXml/itemProps2.xml><?xml version="1.0" encoding="utf-8"?>
<ds:datastoreItem xmlns:ds="http://schemas.openxmlformats.org/officeDocument/2006/customXml" ds:itemID="{9D820CB5-FF09-4443-A53B-80559BC8BE52}">
  <ds:schemaRefs>
    <ds:schemaRef ds:uri="3e02667f-0271-471b-bd6e-11a2e16def1d"/>
    <ds:schemaRef ds:uri="8c652d72-a731-4ede-abc3-d9bc4a2de092"/>
    <ds:schemaRef ds:uri="fc5acc4e-0c25-495a-afe8-cebdbe1b35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0FB38E0-A27B-4344-92B8-85935D49B2E9}">
  <ds:schemaRefs>
    <ds:schemaRef ds:uri="3e02667f-0271-471b-bd6e-11a2e16def1d"/>
    <ds:schemaRef ds:uri="fc5acc4e-0c25-495a-afe8-cebdbe1b35e5"/>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12</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Alliance DB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Dialogue Group</dc:creator>
  <cp:revision>14</cp:revision>
  <dcterms:created xsi:type="dcterms:W3CDTF">2022-07-20T17:42:31Z</dcterms:created>
  <dcterms:modified xsi:type="dcterms:W3CDTF">2025-05-16T15:30:27Z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