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83" r:id="rId5"/>
  </p:sldMasterIdLst>
  <p:notesMasterIdLst>
    <p:notesMasterId r:id="rId11"/>
  </p:notesMasterIdLst>
  <p:handoutMasterIdLst>
    <p:handoutMasterId r:id="rId12"/>
  </p:handoutMasterIdLst>
  <p:sldIdLst>
    <p:sldId id="2141411815" r:id="rId6"/>
    <p:sldId id="2141411818" r:id="rId7"/>
    <p:sldId id="2141411823" r:id="rId8"/>
    <p:sldId id="2141411819" r:id="rId9"/>
    <p:sldId id="2141411821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AE2502-3841-3CE5-6AD3-31330986EE44}" name="Rachel Cassidy" initials="RC" userId="S::rcassidy@ifc.org::14fa155c-90f2-4100-87c0-79347ee59740" providerId="AD"/>
  <p188:author id="{30E9E6EC-26F0-4470-56A1-EDB9F52BB655}" name="Menaal Fatima Ebrahim" initials="MFE" userId="S::mebrahim@worldbank.org::20882ac9-e349-4d1c-99f9-f39ee35a9c3c" providerId="AD"/>
  <p188:author id="{BAEADFFA-701C-4FF5-D3C4-B271F551EFEF}" name="Diego Javier Ubfal" initials="DJU" userId="S::dubfal@worldbank.org::71f425f4-a602-4f72-9db4-cb79db184f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179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C7743-67D4-4E44-9F1E-AD1DC5DABCF3}" v="3" dt="2024-10-24T18:20:01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Javier Ubfal" userId="71f425f4-a602-4f72-9db4-cb79db184f22" providerId="ADAL" clId="{3FAC7743-67D4-4E44-9F1E-AD1DC5DABCF3}"/>
    <pc:docChg chg="undo custSel addSld delSld modSld">
      <pc:chgData name="Diego Javier Ubfal" userId="71f425f4-a602-4f72-9db4-cb79db184f22" providerId="ADAL" clId="{3FAC7743-67D4-4E44-9F1E-AD1DC5DABCF3}" dt="2024-10-27T22:06:12.839" v="7497" actId="113"/>
      <pc:docMkLst>
        <pc:docMk/>
      </pc:docMkLst>
      <pc:sldChg chg="modSp mod">
        <pc:chgData name="Diego Javier Ubfal" userId="71f425f4-a602-4f72-9db4-cb79db184f22" providerId="ADAL" clId="{3FAC7743-67D4-4E44-9F1E-AD1DC5DABCF3}" dt="2024-10-24T17:46:36.353" v="139" actId="20577"/>
        <pc:sldMkLst>
          <pc:docMk/>
          <pc:sldMk cId="3770053414" sldId="2141411815"/>
        </pc:sldMkLst>
        <pc:spChg chg="mod">
          <ac:chgData name="Diego Javier Ubfal" userId="71f425f4-a602-4f72-9db4-cb79db184f22" providerId="ADAL" clId="{3FAC7743-67D4-4E44-9F1E-AD1DC5DABCF3}" dt="2024-10-24T17:46:36.353" v="139" actId="20577"/>
          <ac:spMkLst>
            <pc:docMk/>
            <pc:sldMk cId="3770053414" sldId="2141411815"/>
            <ac:spMk id="4" creationId="{16CE0BDF-02FD-28CC-4CEC-74FA7A4EBC45}"/>
          </ac:spMkLst>
        </pc:spChg>
        <pc:spChg chg="mod">
          <ac:chgData name="Diego Javier Ubfal" userId="71f425f4-a602-4f72-9db4-cb79db184f22" providerId="ADAL" clId="{3FAC7743-67D4-4E44-9F1E-AD1DC5DABCF3}" dt="2024-10-24T17:45:19.733" v="47" actId="20577"/>
          <ac:spMkLst>
            <pc:docMk/>
            <pc:sldMk cId="3770053414" sldId="2141411815"/>
            <ac:spMk id="13" creationId="{2F392179-5F62-8193-9CD5-0BD92D632B62}"/>
          </ac:spMkLst>
        </pc:spChg>
      </pc:sldChg>
      <pc:sldChg chg="modSp mod">
        <pc:chgData name="Diego Javier Ubfal" userId="71f425f4-a602-4f72-9db4-cb79db184f22" providerId="ADAL" clId="{3FAC7743-67D4-4E44-9F1E-AD1DC5DABCF3}" dt="2024-10-25T15:07:02.414" v="7051" actId="20577"/>
        <pc:sldMkLst>
          <pc:docMk/>
          <pc:sldMk cId="3897050675" sldId="2141411818"/>
        </pc:sldMkLst>
        <pc:spChg chg="mod">
          <ac:chgData name="Diego Javier Ubfal" userId="71f425f4-a602-4f72-9db4-cb79db184f22" providerId="ADAL" clId="{3FAC7743-67D4-4E44-9F1E-AD1DC5DABCF3}" dt="2024-10-24T17:58:26.768" v="215" actId="20577"/>
          <ac:spMkLst>
            <pc:docMk/>
            <pc:sldMk cId="3897050675" sldId="2141411818"/>
            <ac:spMk id="3" creationId="{531D02B7-0B60-7DC6-55F4-6DDF2E2EDB0B}"/>
          </ac:spMkLst>
        </pc:spChg>
        <pc:spChg chg="mod">
          <ac:chgData name="Diego Javier Ubfal" userId="71f425f4-a602-4f72-9db4-cb79db184f22" providerId="ADAL" clId="{3FAC7743-67D4-4E44-9F1E-AD1DC5DABCF3}" dt="2024-10-25T15:07:02.414" v="7051" actId="20577"/>
          <ac:spMkLst>
            <pc:docMk/>
            <pc:sldMk cId="3897050675" sldId="2141411818"/>
            <ac:spMk id="4" creationId="{1E3365E8-1EDF-0B27-991D-527C7C330409}"/>
          </ac:spMkLst>
        </pc:spChg>
      </pc:sldChg>
      <pc:sldChg chg="modSp mod">
        <pc:chgData name="Diego Javier Ubfal" userId="71f425f4-a602-4f72-9db4-cb79db184f22" providerId="ADAL" clId="{3FAC7743-67D4-4E44-9F1E-AD1DC5DABCF3}" dt="2024-10-27T22:06:12.839" v="7497" actId="113"/>
        <pc:sldMkLst>
          <pc:docMk/>
          <pc:sldMk cId="3671607748" sldId="2141411819"/>
        </pc:sldMkLst>
        <pc:spChg chg="mod">
          <ac:chgData name="Diego Javier Ubfal" userId="71f425f4-a602-4f72-9db4-cb79db184f22" providerId="ADAL" clId="{3FAC7743-67D4-4E44-9F1E-AD1DC5DABCF3}" dt="2024-10-24T18:25:09.056" v="1810" actId="20577"/>
          <ac:spMkLst>
            <pc:docMk/>
            <pc:sldMk cId="3671607748" sldId="2141411819"/>
            <ac:spMk id="3" creationId="{531D02B7-0B60-7DC6-55F4-6DDF2E2EDB0B}"/>
          </ac:spMkLst>
        </pc:spChg>
        <pc:spChg chg="mod">
          <ac:chgData name="Diego Javier Ubfal" userId="71f425f4-a602-4f72-9db4-cb79db184f22" providerId="ADAL" clId="{3FAC7743-67D4-4E44-9F1E-AD1DC5DABCF3}" dt="2024-10-27T22:06:12.839" v="7497" actId="113"/>
          <ac:spMkLst>
            <pc:docMk/>
            <pc:sldMk cId="3671607748" sldId="2141411819"/>
            <ac:spMk id="4" creationId="{1E3365E8-1EDF-0B27-991D-527C7C330409}"/>
          </ac:spMkLst>
        </pc:spChg>
      </pc:sldChg>
      <pc:sldChg chg="modSp del mod">
        <pc:chgData name="Diego Javier Ubfal" userId="71f425f4-a602-4f72-9db4-cb79db184f22" providerId="ADAL" clId="{3FAC7743-67D4-4E44-9F1E-AD1DC5DABCF3}" dt="2024-10-24T19:04:17.545" v="4521" actId="2696"/>
        <pc:sldMkLst>
          <pc:docMk/>
          <pc:sldMk cId="1171573487" sldId="2141411820"/>
        </pc:sldMkLst>
        <pc:spChg chg="mod">
          <ac:chgData name="Diego Javier Ubfal" userId="71f425f4-a602-4f72-9db4-cb79db184f22" providerId="ADAL" clId="{3FAC7743-67D4-4E44-9F1E-AD1DC5DABCF3}" dt="2024-10-24T18:37:49.832" v="3049" actId="20577"/>
          <ac:spMkLst>
            <pc:docMk/>
            <pc:sldMk cId="1171573487" sldId="2141411820"/>
            <ac:spMk id="4" creationId="{1E3365E8-1EDF-0B27-991D-527C7C330409}"/>
          </ac:spMkLst>
        </pc:spChg>
      </pc:sldChg>
      <pc:sldChg chg="modSp mod">
        <pc:chgData name="Diego Javier Ubfal" userId="71f425f4-a602-4f72-9db4-cb79db184f22" providerId="ADAL" clId="{3FAC7743-67D4-4E44-9F1E-AD1DC5DABCF3}" dt="2024-10-25T15:12:43.277" v="7483" actId="20577"/>
        <pc:sldMkLst>
          <pc:docMk/>
          <pc:sldMk cId="12942865" sldId="2141411821"/>
        </pc:sldMkLst>
        <pc:spChg chg="mod">
          <ac:chgData name="Diego Javier Ubfal" userId="71f425f4-a602-4f72-9db4-cb79db184f22" providerId="ADAL" clId="{3FAC7743-67D4-4E44-9F1E-AD1DC5DABCF3}" dt="2024-10-24T19:04:23.103" v="4532" actId="20577"/>
          <ac:spMkLst>
            <pc:docMk/>
            <pc:sldMk cId="12942865" sldId="2141411821"/>
            <ac:spMk id="3" creationId="{531D02B7-0B60-7DC6-55F4-6DDF2E2EDB0B}"/>
          </ac:spMkLst>
        </pc:spChg>
        <pc:spChg chg="mod">
          <ac:chgData name="Diego Javier Ubfal" userId="71f425f4-a602-4f72-9db4-cb79db184f22" providerId="ADAL" clId="{3FAC7743-67D4-4E44-9F1E-AD1DC5DABCF3}" dt="2024-10-25T15:12:43.277" v="7483" actId="20577"/>
          <ac:spMkLst>
            <pc:docMk/>
            <pc:sldMk cId="12942865" sldId="2141411821"/>
            <ac:spMk id="4" creationId="{1E3365E8-1EDF-0B27-991D-527C7C330409}"/>
          </ac:spMkLst>
        </pc:spChg>
      </pc:sldChg>
      <pc:sldChg chg="modSp add del mod">
        <pc:chgData name="Diego Javier Ubfal" userId="71f425f4-a602-4f72-9db4-cb79db184f22" providerId="ADAL" clId="{3FAC7743-67D4-4E44-9F1E-AD1DC5DABCF3}" dt="2024-10-24T18:20:04.830" v="1297" actId="2696"/>
        <pc:sldMkLst>
          <pc:docMk/>
          <pc:sldMk cId="849823608" sldId="2141411822"/>
        </pc:sldMkLst>
        <pc:spChg chg="mod">
          <ac:chgData name="Diego Javier Ubfal" userId="71f425f4-a602-4f72-9db4-cb79db184f22" providerId="ADAL" clId="{3FAC7743-67D4-4E44-9F1E-AD1DC5DABCF3}" dt="2024-10-24T18:19:57.516" v="1295" actId="20577"/>
          <ac:spMkLst>
            <pc:docMk/>
            <pc:sldMk cId="849823608" sldId="2141411822"/>
            <ac:spMk id="3" creationId="{531D02B7-0B60-7DC6-55F4-6DDF2E2EDB0B}"/>
          </ac:spMkLst>
        </pc:spChg>
        <pc:spChg chg="mod">
          <ac:chgData name="Diego Javier Ubfal" userId="71f425f4-a602-4f72-9db4-cb79db184f22" providerId="ADAL" clId="{3FAC7743-67D4-4E44-9F1E-AD1DC5DABCF3}" dt="2024-10-24T18:19:38.914" v="1291" actId="20577"/>
          <ac:spMkLst>
            <pc:docMk/>
            <pc:sldMk cId="849823608" sldId="2141411822"/>
            <ac:spMk id="4" creationId="{1E3365E8-1EDF-0B27-991D-527C7C330409}"/>
          </ac:spMkLst>
        </pc:spChg>
      </pc:sldChg>
      <pc:sldChg chg="new del">
        <pc:chgData name="Diego Javier Ubfal" userId="71f425f4-a602-4f72-9db4-cb79db184f22" providerId="ADAL" clId="{3FAC7743-67D4-4E44-9F1E-AD1DC5DABCF3}" dt="2024-10-24T18:12:46.104" v="957" actId="2696"/>
        <pc:sldMkLst>
          <pc:docMk/>
          <pc:sldMk cId="4013961499" sldId="2141411822"/>
        </pc:sldMkLst>
      </pc:sldChg>
      <pc:sldChg chg="modSp add mod">
        <pc:chgData name="Diego Javier Ubfal" userId="71f425f4-a602-4f72-9db4-cb79db184f22" providerId="ADAL" clId="{3FAC7743-67D4-4E44-9F1E-AD1DC5DABCF3}" dt="2024-10-27T22:05:06.333" v="7496" actId="20577"/>
        <pc:sldMkLst>
          <pc:docMk/>
          <pc:sldMk cId="3002437423" sldId="2141411823"/>
        </pc:sldMkLst>
        <pc:spChg chg="mod">
          <ac:chgData name="Diego Javier Ubfal" userId="71f425f4-a602-4f72-9db4-cb79db184f22" providerId="ADAL" clId="{3FAC7743-67D4-4E44-9F1E-AD1DC5DABCF3}" dt="2024-10-24T18:20:33.376" v="1353" actId="20577"/>
          <ac:spMkLst>
            <pc:docMk/>
            <pc:sldMk cId="3002437423" sldId="2141411823"/>
            <ac:spMk id="3" creationId="{531D02B7-0B60-7DC6-55F4-6DDF2E2EDB0B}"/>
          </ac:spMkLst>
        </pc:spChg>
        <pc:spChg chg="mod">
          <ac:chgData name="Diego Javier Ubfal" userId="71f425f4-a602-4f72-9db4-cb79db184f22" providerId="ADAL" clId="{3FAC7743-67D4-4E44-9F1E-AD1DC5DABCF3}" dt="2024-10-27T22:05:06.333" v="7496" actId="20577"/>
          <ac:spMkLst>
            <pc:docMk/>
            <pc:sldMk cId="3002437423" sldId="2141411823"/>
            <ac:spMk id="4" creationId="{1E3365E8-1EDF-0B27-991D-527C7C330409}"/>
          </ac:spMkLst>
        </pc:spChg>
      </pc:sldChg>
      <pc:sldChg chg="add del">
        <pc:chgData name="Diego Javier Ubfal" userId="71f425f4-a602-4f72-9db4-cb79db184f22" providerId="ADAL" clId="{3FAC7743-67D4-4E44-9F1E-AD1DC5DABCF3}" dt="2024-10-24T18:12:46.104" v="957" actId="2696"/>
        <pc:sldMkLst>
          <pc:docMk/>
          <pc:sldMk cId="4256174591" sldId="21414118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846E21-FA4E-4F02-BCC1-9F4B6783B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24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8B761F5A-4C73-4D57-805C-F9B0A3FF7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86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B0D46-274B-42F4-B695-8E4EB34A4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52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3C43E-AC7A-F796-320C-263BD87E4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D5A16-CEDE-3AF1-174E-43B05F514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D9FD3-753C-673D-DACC-EBA10F04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57DD-0331-4E68-80A8-FFFFA4B3F86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72C43-3B1C-FBEE-FB8D-28F8F3E6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D8DB5-794F-9360-9315-92BCA5BD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5445-BBE0-4C21-8C5C-0B75E9B7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D0F4B-B1A6-6FEF-A23C-521300FD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BB2B9-AFF4-312E-2C18-119F9E8AA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0B8C1-687C-8A87-A3E7-6B39B940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57DD-0331-4E68-80A8-FFFFA4B3F86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6E121-C0FF-F16F-78A6-13197FC4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54881-E468-258A-5129-F046F7ED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5445-BBE0-4C21-8C5C-0B75E9B7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A98278-35F6-32AA-6CA8-705D346A2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0740E-B7C1-ADE7-B88B-B5C6E2D1D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C3AE7-9630-19A7-A0EB-4FC4E2B7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57DD-0331-4E68-80A8-FFFFA4B3F86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21FA1-6129-D078-1403-3672DD9B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26C41-B09C-75B0-D549-4F316529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5445-BBE0-4C21-8C5C-0B75E9B7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3E73E7-76B3-496B-A1AB-38C49E0FA7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8282372-562C-4187-A78B-D24109E114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-481957" y="3629000"/>
            <a:ext cx="3002664" cy="40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50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ar Slide_3">
    <p:bg>
      <p:bgPr>
        <a:gradFill flip="none" rotWithShape="1">
          <a:gsLst>
            <a:gs pos="0">
              <a:schemeClr val="bg1"/>
            </a:gs>
            <a:gs pos="23000">
              <a:schemeClr val="bg1">
                <a:lumMod val="95000"/>
              </a:schemeClr>
            </a:gs>
            <a:gs pos="69000">
              <a:schemeClr val="bg1">
                <a:lumMod val="95000"/>
              </a:schemeClr>
            </a:gs>
            <a:gs pos="97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7CCE26AC-9E06-4FD5-9538-C45B8553E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074" r="8314" b="74667"/>
          <a:stretch/>
        </p:blipFill>
        <p:spPr>
          <a:xfrm>
            <a:off x="-1" y="-1"/>
            <a:ext cx="9144001" cy="11197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C47981-19D5-430D-8D19-DFA650D899F3}"/>
              </a:ext>
            </a:extLst>
          </p:cNvPr>
          <p:cNvGrpSpPr/>
          <p:nvPr userDrawn="1"/>
        </p:nvGrpSpPr>
        <p:grpSpPr>
          <a:xfrm>
            <a:off x="101288" y="126181"/>
            <a:ext cx="8941425" cy="6605636"/>
            <a:chOff x="135050" y="126181"/>
            <a:chExt cx="11921900" cy="66056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6DA760-88F5-467B-BDEE-6FF629244093}"/>
                </a:ext>
              </a:extLst>
            </p:cNvPr>
            <p:cNvSpPr/>
            <p:nvPr userDrawn="1"/>
          </p:nvSpPr>
          <p:spPr>
            <a:xfrm>
              <a:off x="135050" y="1119782"/>
              <a:ext cx="11921900" cy="5612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CE2D6C23-4682-4CC5-852B-364D7F3B99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0074" b="74667"/>
            <a:stretch/>
          </p:blipFill>
          <p:spPr>
            <a:xfrm>
              <a:off x="135052" y="126181"/>
              <a:ext cx="11921898" cy="993601"/>
            </a:xfrm>
            <a:prstGeom prst="rect">
              <a:avLst/>
            </a:prstGeom>
          </p:spPr>
        </p:pic>
      </p:grp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14BA2ADF-A4E6-46E2-B346-CDA15231A2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tretch>
            <a:fillRect/>
          </a:stretch>
        </p:blipFill>
        <p:spPr>
          <a:xfrm>
            <a:off x="8260030" y="204600"/>
            <a:ext cx="620825" cy="83406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D414CEE-FEFA-4F08-9FAF-33BAC00F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DCD1B44-6719-48A0-B1E8-20830AC1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36DF-0E83-41EF-B8E2-44E70274BFC7}" type="datetime1">
              <a:rPr lang="en-US" smtClean="0"/>
              <a:t>10/27/2024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6777757-3226-49BF-8C2B-668DB7BB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1D50E8B-A373-4450-8C47-FC27F22C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07A9-C527-4950-BC7A-067813BD5CB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23447E6-C550-4E34-B5BA-8D046F5FDD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1" y="1198201"/>
            <a:ext cx="8434439" cy="50770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937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542767-DEFB-1526-73AC-ED7B7AB5DF9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07C647-AAEA-4931-AA8F-12A1759912D3}"/>
              </a:ext>
            </a:extLst>
          </p:cNvPr>
          <p:cNvSpPr/>
          <p:nvPr userDrawn="1"/>
        </p:nvSpPr>
        <p:spPr>
          <a:xfrm>
            <a:off x="101288" y="126181"/>
            <a:ext cx="8941422" cy="6596882"/>
          </a:xfrm>
          <a:prstGeom prst="rect">
            <a:avLst/>
          </a:prstGeom>
          <a:solidFill>
            <a:srgbClr val="0022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C551A3A-DC15-49FE-A55F-80EAF144F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6804660" y="3766326"/>
            <a:ext cx="2035549" cy="2734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16C067-2ED1-4C68-8FA6-6E12E3FB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E425C-B4BD-4F8D-B619-96F07926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E3EA-F82F-42F3-9ABF-1DA12AD47A7F}" type="datetime1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92590-B404-4BB9-B39F-C2E07087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431F2-7644-4A38-9713-92625AF0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07A9-C527-4950-BC7A-067813BD5C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DD9FC8-8737-4308-87B8-CD846AF01E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1189038"/>
            <a:ext cx="8434388" cy="4945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611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gular Slide_3">
    <p:bg>
      <p:bgPr>
        <a:gradFill flip="none" rotWithShape="1">
          <a:gsLst>
            <a:gs pos="0">
              <a:schemeClr val="bg1"/>
            </a:gs>
            <a:gs pos="23000">
              <a:schemeClr val="bg1">
                <a:lumMod val="95000"/>
              </a:schemeClr>
            </a:gs>
            <a:gs pos="69000">
              <a:schemeClr val="bg1">
                <a:lumMod val="95000"/>
              </a:schemeClr>
            </a:gs>
            <a:gs pos="97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CE2D6C23-4682-4CC5-852B-364D7F3B99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074" r="9729" b="74667"/>
          <a:stretch/>
        </p:blipFill>
        <p:spPr>
          <a:xfrm flipH="1">
            <a:off x="0" y="0"/>
            <a:ext cx="9144000" cy="1239952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14BA2ADF-A4E6-46E2-B346-CDA15231A2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tretch>
            <a:fillRect/>
          </a:stretch>
        </p:blipFill>
        <p:spPr>
          <a:xfrm>
            <a:off x="8303786" y="179676"/>
            <a:ext cx="655784" cy="88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85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rk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A group of children in a classroom&#10;&#10;Description automatically generated with low confidence">
            <a:extLst>
              <a:ext uri="{FF2B5EF4-FFF2-40B4-BE49-F238E27FC236}">
                <a16:creationId xmlns:a16="http://schemas.microsoft.com/office/drawing/2014/main" id="{0DA3A47E-F72B-3063-67FF-01CFFC24B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0" y="1282"/>
            <a:ext cx="9143985" cy="68567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6B2809-F1DC-DE98-58C5-2EAEB350228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375C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69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7CEE-6EE6-1432-4D01-ABEBD696E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AFB639-0F66-31A8-8B82-90384150E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765E0-95EB-2C5E-4C26-A413DB29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9DE4-72EA-43F9-A18E-604A3904AD4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CAC48-C933-C7FB-FD27-2B61D40C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2533B-984F-9FF8-18AE-7312ED73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19F-9001-45D6-B13E-10AD2D47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6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D64A-FA01-A2F7-F763-382F1B5F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6FC99-B4D1-DC83-BE73-45E86B5C6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3E255-DDC9-1CF3-2DCC-0B216397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9DE4-72EA-43F9-A18E-604A3904AD4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E6BC-7B97-6178-3661-23450F55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5A193-AADE-7BA4-6907-2437A861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19F-9001-45D6-B13E-10AD2D47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0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D130-5FA1-8BE7-EC27-594904248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4B1EC-FD2F-A533-738C-78E00194E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8A4A-123B-C8D9-A5E9-5BCD4060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9DE4-72EA-43F9-A18E-604A3904AD4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F1CA5-370E-FC7D-56E2-A9FF35718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F2B75-E2E0-D4E5-C36C-9460D24F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19F-9001-45D6-B13E-10AD2D47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8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18DAF-642D-C223-1C14-F9389F9C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4C1C4-59DA-E744-3359-C01DF8417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D85B6-E8AA-F591-C62B-873114B5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57DD-0331-4E68-80A8-FFFFA4B3F86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51E2F-32B9-76AE-369C-C3D3223A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06D0E-422E-AC53-9695-94386688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5445-BBE0-4C21-8C5C-0B75E9B7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90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B0F6-F4B8-2E7C-A98E-1A2ECBF0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3709F-C25E-4236-99A7-3B50DFC1C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B6B32-6FB8-242A-EAFB-A8C124F69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38D0-1E1E-72DF-E141-5DC8F20C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9DE4-72EA-43F9-A18E-604A3904AD4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45DD4-6C59-A9F9-9FE4-1B01FF0C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41B88-E9A2-2B78-D5EC-6AF16FBE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19F-9001-45D6-B13E-10AD2D47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1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34190-D624-18A5-2556-8F5B131C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32DFE-815F-A0B6-A602-7C62D7391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8803B-CFD8-3A80-250E-A2BE73977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99FAB-88B5-32D7-5899-850742B17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43F7A5-841F-C60C-5461-DF4B7A5FD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ACB960-551A-EAF5-F23D-0F778618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9DE4-72EA-43F9-A18E-604A3904AD4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0EA28C-F3A6-FC18-D149-A75D169B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088C18-8846-51B1-676A-3A203622B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19F-9001-45D6-B13E-10AD2D47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4600-8037-A3B0-0434-19BA4E87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CBD168-64A1-3E6E-E00F-195381D9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9DE4-72EA-43F9-A18E-604A3904AD4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1AAA2-AC64-50CB-1954-01D9536F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63180-84F2-8A52-EE29-4E379A50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19F-9001-45D6-B13E-10AD2D47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72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275D60-1CE9-0134-9CD5-9EEE7DBB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9DE4-72EA-43F9-A18E-604A3904AD4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58370-E8F1-AB61-F2D5-89B7AE6C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367D5-384C-2164-8715-59C52B3D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19F-9001-45D6-B13E-10AD2D47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56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3D9DD-C646-F433-ABE5-AC54149D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BC45F-7765-6846-2CF1-89ABB2F42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18450-80EA-E932-FD5D-BBBDFC202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12EED-B675-F416-047F-477DC672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9DE4-72EA-43F9-A18E-604A3904AD4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8CD85-3BB5-9EE0-705B-2071164D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AC16C-650D-7B31-0A62-9844C23F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19F-9001-45D6-B13E-10AD2D47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6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BDCD1-9B53-0D12-FA1D-2409BD7A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1051F5-CCD8-EB6A-7C8A-22186895B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04744-E552-2FD4-DB5A-61C16D355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08499-68D4-C884-1736-8309454B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9DE4-72EA-43F9-A18E-604A3904AD4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A7448-DE22-B1DC-0E2C-F810E616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ED5ED-7D02-2D64-0687-12693251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19F-9001-45D6-B13E-10AD2D47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54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3F71-4B8F-7E9A-1E6F-7B8CAF4D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BF31D-BDD6-AC23-7CF4-2E72167DD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F6A4A-B71C-5E42-3F06-3AD1D3AC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9DE4-72EA-43F9-A18E-604A3904AD4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DDED7-907E-5285-4C04-0B277D0DF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572F8-F3A9-7DD6-03B1-E1B326ED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19F-9001-45D6-B13E-10AD2D47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32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9B9BA-9C06-FAEA-BD84-CDEDB8F64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82A3C-DFA2-0EA8-7D8C-2C00A57CC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A8DB4-CDA0-56DC-B5F0-25EEA6ED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9DE4-72EA-43F9-A18E-604A3904AD4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E3F30-4941-83F4-C168-82420F28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4B1F0-C8C4-39A2-C7D4-564FE64A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19F-9001-45D6-B13E-10AD2D47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52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8282372-562C-4187-A78B-D24109E11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481957" y="3629000"/>
            <a:ext cx="3002664" cy="40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2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29441-752A-21B7-BE71-8355A058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E4021-1AB5-9466-6C91-E8BDF33D4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FB7BA-0C49-6EA3-7F50-D592658A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57DD-0331-4E68-80A8-FFFFA4B3F86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A467A-D447-AD2A-6003-E97771E1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0C662-E4E9-BE5C-D801-D9C10C8D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5445-BBE0-4C21-8C5C-0B75E9B7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8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01CB-7369-7B51-372D-73CF6B72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36BDD-F819-BA86-A48B-484FA07C5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5378C-204E-2A77-9164-03BA2CE53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BF05E-352D-8935-8B7C-5C6F02C2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57DD-0331-4E68-80A8-FFFFA4B3F86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1F7C2-E3AB-973F-E1C3-52B35F8A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414CB-8ABE-3E1E-868D-7F206B15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5445-BBE0-4C21-8C5C-0B75E9B7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2258-B748-E1B8-EEED-224307824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37063-6459-6F61-14B1-E29952A4C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65F1D-8C0C-C7B4-EAF5-C8455067A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2BE88-C967-487D-E911-F6F9E6E2F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436566-7EDD-A000-4AFE-AF1DF41F0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237DC9-FA4F-921A-FA33-E435529E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57DD-0331-4E68-80A8-FFFFA4B3F86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1B5D0E-D551-4240-8874-486BED3A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8C704-BACD-43A5-D04E-5207CE4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5445-BBE0-4C21-8C5C-0B75E9B7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6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002D5-BA73-0B97-9C58-7A882F6C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E207A-49E6-493A-3A19-4E3CD065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57DD-0331-4E68-80A8-FFFFA4B3F86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3B593-5222-3B87-6D67-315723F82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20B67-72AE-4F7A-AA4F-3BBFF70E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5445-BBE0-4C21-8C5C-0B75E9B7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9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7CC5A-BFA7-08A0-36B0-50BC3B11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57DD-0331-4E68-80A8-FFFFA4B3F86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2D63E-594E-CF17-E95B-840D184A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E7697-F89B-8561-AB64-722EC9571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5445-BBE0-4C21-8C5C-0B75E9B7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6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BB39B-2351-E673-B883-923E98A3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B632C-03AC-06C8-BAEC-E56D7FA3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B3BFD-C72E-F66D-B4FB-DA2BE25AB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486E7-E2A7-CE47-CBC2-7E6F2B13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57DD-0331-4E68-80A8-FFFFA4B3F86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7EDC0-1665-C4A4-76CA-9C4B1E9C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6F222-AECC-F1C3-17C2-4C1FAD98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5445-BBE0-4C21-8C5C-0B75E9B7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2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4FC1-DDB7-E34F-7089-C77B29A1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C1FA99-34CC-5781-4655-2A6E0922E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D97F8-46B4-1799-825F-F5AC1F254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EDEC4-48C1-E4C1-F166-C57A2586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57DD-0331-4E68-80A8-FFFFA4B3F86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D0855-9D2D-29DC-8BDA-8F085D5E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B6DB5-A2F8-3470-6F38-6DEF2051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5445-BBE0-4C21-8C5C-0B75E9B7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7371E-1741-FB94-65FB-33CF78D8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ADB61-5E07-CA42-712A-849E2AACA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16122-57D8-21F4-DFB3-4273AB5E7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257DD-0331-4E68-80A8-FFFFA4B3F86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EAAC8-4266-3FAA-6B8D-F76D62702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92E1A-C6BC-C8D0-3A3F-584F30322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E5445-BBE0-4C21-8C5C-0B75E9B7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7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CF75D-B79D-4CAB-B923-ADC143BB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93167-CFF3-5892-A01E-955D7B907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27649-0D2F-DBA7-74AD-B5318DACB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9DE4-72EA-43F9-A18E-604A3904AD4B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70B62-F6B2-CAAE-F1D6-42C11D1B7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46D18-E14C-9733-06EC-474FAD922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4B19F-9001-45D6-B13E-10AD2D47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3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's heads&#10;&#10;Description automatically generated">
            <a:extLst>
              <a:ext uri="{FF2B5EF4-FFF2-40B4-BE49-F238E27FC236}">
                <a16:creationId xmlns:a16="http://schemas.microsoft.com/office/drawing/2014/main" id="{B9692125-D9DA-0A01-8C8F-4634A59968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857250"/>
            <a:ext cx="9139938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96DFBC-F73D-B144-21F1-9EFDD7F3D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902978"/>
            <a:ext cx="9143999" cy="977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392179-5F62-8193-9CD5-0BD92D632B62}"/>
              </a:ext>
            </a:extLst>
          </p:cNvPr>
          <p:cNvSpPr txBox="1"/>
          <p:nvPr/>
        </p:nvSpPr>
        <p:spPr>
          <a:xfrm>
            <a:off x="5113969" y="1877801"/>
            <a:ext cx="3768290" cy="182357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Innovative Financing Using Microequity Contracts</a:t>
            </a:r>
            <a:endParaRPr lang="en-US" sz="21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A87FA-8104-DA2C-AD0F-85E2663BD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851" y="5433468"/>
            <a:ext cx="2755244" cy="356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1BBF9B-E6A1-B924-DE40-9FD4E25E3A3E}"/>
              </a:ext>
            </a:extLst>
          </p:cNvPr>
          <p:cNvSpPr txBox="1"/>
          <p:nvPr/>
        </p:nvSpPr>
        <p:spPr>
          <a:xfrm>
            <a:off x="5982242" y="4260262"/>
            <a:ext cx="2900015" cy="900246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Diego Ubfal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Gender Group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 Bank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E0BDF-02FD-28CC-4CEC-74FA7A4EBC45}"/>
              </a:ext>
            </a:extLst>
          </p:cNvPr>
          <p:cNvSpPr txBox="1"/>
          <p:nvPr/>
        </p:nvSpPr>
        <p:spPr>
          <a:xfrm>
            <a:off x="5982241" y="3351260"/>
            <a:ext cx="2900015" cy="761747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October 2024</a:t>
            </a:r>
          </a:p>
        </p:txBody>
      </p:sp>
    </p:spTree>
    <p:extLst>
      <p:ext uri="{BB962C8B-B14F-4D97-AF65-F5344CB8AC3E}">
        <p14:creationId xmlns:p14="http://schemas.microsoft.com/office/powerpoint/2010/main" val="377005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1D02B7-0B60-7DC6-55F4-6DDF2E2ED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0992"/>
          </a:xfrm>
        </p:spPr>
        <p:txBody>
          <a:bodyPr>
            <a:normAutofit/>
          </a:bodyPr>
          <a:lstStyle/>
          <a:p>
            <a:r>
              <a:rPr lang="en-US" b="1" dirty="0"/>
              <a:t>Innovative financing for women entrepreneurs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365E8-1EDF-0B27-991D-527C7C3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5" y="868680"/>
            <a:ext cx="8422162" cy="5693485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1895475" algn="l"/>
              </a:tabLst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Meki et al. (2024) test a financial tool combining features that showed positive effects in the literature: targeting, flexibility and securing loans</a:t>
            </a: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tabLst>
                <a:tab pos="1895475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Collateral requirements hinder women-led firms’ access to (larger) loans</a:t>
            </a:r>
          </a:p>
          <a:p>
            <a:pPr marL="171450" lvl="1" indent="0" algn="just">
              <a:spcBef>
                <a:spcPts val="0"/>
              </a:spcBef>
              <a:buNone/>
              <a:tabLst>
                <a:tab pos="1895475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-342900" algn="just">
              <a:spcBef>
                <a:spcPts val="0"/>
              </a:spcBef>
              <a:buFont typeface="+mj-lt"/>
              <a:buAutoNum type="arabicPeriod"/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Microcredit relied on social collateral to expand access but with limited effects on downstream outcomes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not well targeted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(Banerjee et al. 2015, Cai et al. 2021)</a:t>
            </a:r>
          </a:p>
          <a:p>
            <a:pPr marL="514350" lvl="2" indent="0" algn="just">
              <a:spcBef>
                <a:spcPts val="0"/>
              </a:spcBef>
              <a:buNone/>
              <a:tabLst>
                <a:tab pos="1895475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-342900" algn="just">
              <a:spcBef>
                <a:spcPts val="0"/>
              </a:spcBef>
              <a:buFont typeface="+mj-lt"/>
              <a:buAutoNum type="arabicPeriod"/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Allowing for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flexible repayment, grace period, ind. liability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enhances downstream effects (Field et al. 2013, Barboni and Agarwal 2018, Battaglia et al. 2023)</a:t>
            </a:r>
          </a:p>
          <a:p>
            <a:pPr lvl="1" indent="-342900" algn="just">
              <a:spcBef>
                <a:spcPts val="0"/>
              </a:spcBef>
              <a:buFont typeface="+mj-lt"/>
              <a:buAutoNum type="arabicPeriod"/>
              <a:tabLst>
                <a:tab pos="1895475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-342900" algn="just">
              <a:spcBef>
                <a:spcPts val="0"/>
              </a:spcBef>
              <a:buFont typeface="+mj-lt"/>
              <a:buAutoNum type="arabicPeriod"/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Potential for new instruments reducing role of collateral to expand lending with larger loan sizes for women-led businesses (Ubfal, 2024)</a:t>
            </a:r>
          </a:p>
          <a:p>
            <a:pPr marL="514350" lvl="2" indent="0" algn="just">
              <a:spcBef>
                <a:spcPts val="0"/>
              </a:spcBef>
              <a:buNone/>
              <a:tabLst>
                <a:tab pos="1895475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lvl="2" algn="just">
              <a:spcBef>
                <a:spcPts val="0"/>
              </a:spcBef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Alternative forms of assessing risk (psychometrics, cashflow-based lending, digital footprints)</a:t>
            </a:r>
          </a:p>
          <a:p>
            <a:pPr marL="685800" lvl="2" algn="just">
              <a:spcBef>
                <a:spcPts val="0"/>
              </a:spcBef>
              <a:tabLst>
                <a:tab pos="1895475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lvl="2" algn="just">
              <a:spcBef>
                <a:spcPts val="0"/>
              </a:spcBef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Securing loans (invoice financing,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revenue-based financing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capital leasing,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asset-based finance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digital collateral, microequity, blended finance, value-chain financing)</a:t>
            </a:r>
          </a:p>
          <a:p>
            <a:pPr marL="171450" lvl="1" indent="0" algn="just">
              <a:spcBef>
                <a:spcPts val="0"/>
              </a:spcBef>
              <a:buNone/>
              <a:tabLst>
                <a:tab pos="1895475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1895475" algn="l"/>
              </a:tabLst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5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1D02B7-0B60-7DC6-55F4-6DDF2E2ED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0992"/>
          </a:xfrm>
        </p:spPr>
        <p:txBody>
          <a:bodyPr>
            <a:normAutofit/>
          </a:bodyPr>
          <a:lstStyle/>
          <a:p>
            <a:r>
              <a:rPr lang="en-US" b="1" dirty="0"/>
              <a:t>What does the paper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365E8-1EDF-0B27-991D-527C7C3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868680"/>
            <a:ext cx="8031257" cy="5693485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Proof-of-concept for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revenue-based and asset-based financing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tabLst>
                <a:tab pos="1895475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1" algn="just">
              <a:spcBef>
                <a:spcPts val="0"/>
              </a:spcBef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USD 1,200, 3-year loan, 3 months grace period </a:t>
            </a:r>
          </a:p>
          <a:p>
            <a:pPr marL="342900" lvl="1" algn="just">
              <a:spcBef>
                <a:spcPts val="0"/>
              </a:spcBef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 back 15% of (self-reported) monthly revenues, plus $1.2 per month</a:t>
            </a:r>
          </a:p>
          <a:p>
            <a:pPr marL="685800" lvl="2" algn="just">
              <a:spcBef>
                <a:spcPts val="0"/>
              </a:spcBef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verified with high frequency phone data, invoices, secret shoppers, devices in machines</a:t>
            </a:r>
          </a:p>
          <a:p>
            <a:pPr marL="342900" lvl="1" algn="just">
              <a:spcBef>
                <a:spcPts val="0"/>
              </a:spcBef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productive assets: cows and sewing machines, which serve as collateral</a:t>
            </a:r>
          </a:p>
          <a:p>
            <a:pPr marL="342900" lvl="1" algn="just">
              <a:spcBef>
                <a:spcPts val="0"/>
              </a:spcBef>
              <a:tabLst>
                <a:tab pos="1895475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1" indent="0" algn="just">
              <a:spcBef>
                <a:spcPts val="0"/>
              </a:spcBef>
              <a:buNone/>
              <a:tabLst>
                <a:tab pos="1895475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Highly targeted to 28 women-led microbusinesses (T=14, C=14?)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tabLst>
                <a:tab pos="1895475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1" algn="just">
              <a:spcBef>
                <a:spcPts val="0"/>
              </a:spcBef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screening by field officers (see Hussam et al. on local knowledge)</a:t>
            </a:r>
          </a:p>
          <a:p>
            <a:pPr marL="685800" lvl="2" algn="just">
              <a:spcBef>
                <a:spcPts val="0"/>
              </a:spcBef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N=200 growth-oriented (interested in expanding business), not high-risk</a:t>
            </a:r>
          </a:p>
          <a:p>
            <a:pPr marL="685800" lvl="2" algn="just">
              <a:spcBef>
                <a:spcPts val="0"/>
              </a:spcBef>
              <a:tabLst>
                <a:tab pos="1895475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1" algn="just">
              <a:spcBef>
                <a:spcPts val="0"/>
              </a:spcBef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 screening: select N=28 (14%) for experiment</a:t>
            </a:r>
          </a:p>
          <a:p>
            <a:pPr marL="685800" lvl="2" algn="just">
              <a:spcBef>
                <a:spcPts val="0"/>
              </a:spcBef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Two-day in-person bootcamp </a:t>
            </a:r>
          </a:p>
          <a:p>
            <a:pPr marL="685800" lvl="2" algn="just">
              <a:spcBef>
                <a:spcPts val="0"/>
              </a:spcBef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 explanation session</a:t>
            </a:r>
          </a:p>
          <a:p>
            <a:pPr marL="685800" lvl="2" algn="just">
              <a:spcBef>
                <a:spcPts val="0"/>
              </a:spcBef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Applied and approved for a loan (before randomization)</a:t>
            </a:r>
          </a:p>
          <a:p>
            <a:pPr marL="514350" lvl="2" indent="0" algn="just">
              <a:spcBef>
                <a:spcPts val="0"/>
              </a:spcBef>
              <a:buNone/>
              <a:tabLst>
                <a:tab pos="1895475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1" algn="just">
              <a:spcBef>
                <a:spcPts val="0"/>
              </a:spcBef>
              <a:tabLst>
                <a:tab pos="189547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 T and C receive mentoring</a:t>
            </a: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tabLst>
                <a:tab pos="1895475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tabLst>
                <a:tab pos="1895475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3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1D02B7-0B60-7DC6-55F4-6DDF2E2ED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0992"/>
          </a:xfrm>
        </p:spPr>
        <p:txBody>
          <a:bodyPr/>
          <a:lstStyle/>
          <a:p>
            <a:r>
              <a:rPr lang="en-US" b="1" dirty="0"/>
              <a:t>What do we learn?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365E8-1EDF-0B27-991D-527C7C3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11625"/>
            <a:ext cx="8031257" cy="5450540"/>
          </a:xfrm>
        </p:spPr>
        <p:txBody>
          <a:bodyPr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1895475" algn="l"/>
              </a:tabLst>
            </a:pPr>
            <a:r>
              <a:rPr lang="en-US" b="1" dirty="0"/>
              <a:t>Results</a:t>
            </a:r>
            <a:r>
              <a:rPr lang="en-US" dirty="0"/>
              <a:t>: full take-up (100%), increase in assets, revenues and profits (90% -- from USD 90) after 24 months, no missed repayments</a:t>
            </a:r>
            <a:endParaRPr lang="en-US" b="1" dirty="0"/>
          </a:p>
          <a:p>
            <a:pPr>
              <a:tabLst>
                <a:tab pos="1895475" algn="l"/>
              </a:tabLst>
            </a:pPr>
            <a:endParaRPr lang="en-US" b="1" dirty="0"/>
          </a:p>
          <a:p>
            <a:pPr>
              <a:tabLst>
                <a:tab pos="1895475" algn="l"/>
              </a:tabLst>
            </a:pPr>
            <a:r>
              <a:rPr lang="en-US" b="1" dirty="0"/>
              <a:t>Potential Mechanisms</a:t>
            </a:r>
            <a:endParaRPr lang="en-US" dirty="0"/>
          </a:p>
          <a:p>
            <a:pPr lvl="1">
              <a:tabLst>
                <a:tab pos="1895475" algn="l"/>
              </a:tabLst>
            </a:pPr>
            <a:r>
              <a:rPr lang="en-US" dirty="0"/>
              <a:t>Relaxes credit constraints and encourages productive investments</a:t>
            </a:r>
          </a:p>
          <a:p>
            <a:pPr lvl="2">
              <a:tabLst>
                <a:tab pos="1895475" algn="l"/>
              </a:tabLst>
            </a:pPr>
            <a:r>
              <a:rPr lang="en-US" dirty="0"/>
              <a:t>Role of insurance mechanism? </a:t>
            </a:r>
          </a:p>
          <a:p>
            <a:pPr lvl="2">
              <a:tabLst>
                <a:tab pos="1895475" algn="l"/>
              </a:tabLst>
            </a:pPr>
            <a:r>
              <a:rPr lang="en-US" dirty="0"/>
              <a:t>Role of grace period?  Role of horizon? </a:t>
            </a:r>
          </a:p>
          <a:p>
            <a:pPr lvl="2">
              <a:tabLst>
                <a:tab pos="1895475" algn="l"/>
              </a:tabLst>
            </a:pPr>
            <a:r>
              <a:rPr lang="en-US" dirty="0"/>
              <a:t>“Flypaper effect” (productive capital)? – reduces appropriation, commitment?</a:t>
            </a:r>
          </a:p>
          <a:p>
            <a:pPr lvl="2">
              <a:tabLst>
                <a:tab pos="1895475" algn="l"/>
              </a:tabLst>
            </a:pPr>
            <a:r>
              <a:rPr lang="en-US" dirty="0"/>
              <a:t>Role of strong screening?  </a:t>
            </a:r>
            <a:r>
              <a:rPr lang="en-US" b="1" dirty="0"/>
              <a:t>Targeting</a:t>
            </a:r>
            <a:r>
              <a:rPr lang="en-US" dirty="0"/>
              <a:t> could be crucial.</a:t>
            </a:r>
          </a:p>
          <a:p>
            <a:pPr lvl="1">
              <a:tabLst>
                <a:tab pos="1895475" algn="l"/>
              </a:tabLst>
            </a:pPr>
            <a:r>
              <a:rPr lang="en-US" dirty="0"/>
              <a:t>Better business practices?</a:t>
            </a:r>
          </a:p>
          <a:p>
            <a:pPr lvl="2">
              <a:tabLst>
                <a:tab pos="1895475" algn="l"/>
              </a:tabLst>
            </a:pPr>
            <a:r>
              <a:rPr lang="en-US" dirty="0"/>
              <a:t>Differential effect of Mentoring? (both T and C)</a:t>
            </a:r>
          </a:p>
          <a:p>
            <a:pPr lvl="2">
              <a:tabLst>
                <a:tab pos="1895475" algn="l"/>
              </a:tabLst>
            </a:pPr>
            <a:r>
              <a:rPr lang="en-US" dirty="0"/>
              <a:t>Daily data collection via text message, including use of digital app (only T?)</a:t>
            </a:r>
          </a:p>
          <a:p>
            <a:pPr marL="0" indent="0">
              <a:buNone/>
              <a:tabLst>
                <a:tab pos="1895475" algn="l"/>
              </a:tabLst>
            </a:pPr>
            <a:endParaRPr lang="en-US" b="1" dirty="0"/>
          </a:p>
          <a:p>
            <a:pPr>
              <a:tabLst>
                <a:tab pos="1895475" algn="l"/>
              </a:tabLst>
            </a:pPr>
            <a:r>
              <a:rPr lang="en-US" b="1" dirty="0"/>
              <a:t>Cost-effective</a:t>
            </a:r>
            <a:r>
              <a:rPr lang="en-US" dirty="0"/>
              <a:t>: would break even after 7  years if effects persist </a:t>
            </a:r>
          </a:p>
          <a:p>
            <a:pPr lvl="1">
              <a:tabLst>
                <a:tab pos="1895475" algn="l"/>
              </a:tabLst>
            </a:pPr>
            <a:r>
              <a:rPr lang="en-US" dirty="0"/>
              <a:t>Are recruitment costs included (workshops)?</a:t>
            </a:r>
          </a:p>
          <a:p>
            <a:pPr lvl="1">
              <a:tabLst>
                <a:tab pos="1895475" algn="l"/>
              </a:tabLst>
            </a:pPr>
            <a:r>
              <a:rPr lang="en-US" dirty="0">
                <a:solidFill>
                  <a:srgbClr val="FF0000"/>
                </a:solidFill>
              </a:rPr>
              <a:t>Show % of revenues that would be needed for lenders to make profit</a:t>
            </a:r>
          </a:p>
          <a:p>
            <a:pPr marL="685800" lvl="2" indent="0">
              <a:buNone/>
              <a:tabLst>
                <a:tab pos="1895475" algn="l"/>
              </a:tabLst>
            </a:pP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  <a:p>
            <a:pPr marL="342900" lvl="1" indent="0">
              <a:buNone/>
              <a:tabLst>
                <a:tab pos="1895475" algn="l"/>
              </a:tabLst>
            </a:pPr>
            <a:endParaRPr lang="en-US" dirty="0"/>
          </a:p>
          <a:p>
            <a:pPr marL="342900" lvl="1" indent="0">
              <a:buNone/>
              <a:tabLst>
                <a:tab pos="189547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0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1D02B7-0B60-7DC6-55F4-6DDF2E2ED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0992"/>
          </a:xfrm>
        </p:spPr>
        <p:txBody>
          <a:bodyPr/>
          <a:lstStyle/>
          <a:p>
            <a:r>
              <a:rPr lang="en-US" b="1" dirty="0"/>
              <a:t>Conclusions and Replication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365E8-1EDF-0B27-991D-527C7C3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59" y="1111625"/>
            <a:ext cx="8399929" cy="5450540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Evidence that revenue-based financing can expand access to capital for women entrepreneurs</a:t>
            </a:r>
          </a:p>
          <a:p>
            <a:pPr marL="685800" lvl="1" indent="-342900">
              <a:buFont typeface="+mj-lt"/>
              <a:buAutoNum type="arabicPeriod"/>
            </a:pP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Not clear if scalable as offered </a:t>
            </a:r>
          </a:p>
          <a:p>
            <a:pPr marL="1028700" lvl="2" indent="-342900">
              <a:buFont typeface="+mj-lt"/>
              <a:buAutoNum type="alphaLcParenR"/>
            </a:pPr>
            <a:r>
              <a:rPr lang="en-US" dirty="0"/>
              <a:t>Costly screening</a:t>
            </a:r>
          </a:p>
          <a:p>
            <a:pPr marL="1028700" lvl="2" indent="-342900">
              <a:buFont typeface="+mj-lt"/>
              <a:buAutoNum type="alphaLcParenR"/>
            </a:pPr>
            <a:r>
              <a:rPr lang="en-US" dirty="0"/>
              <a:t>Costly monitoring</a:t>
            </a:r>
          </a:p>
          <a:p>
            <a:pPr lvl="3"/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Promising product to combine with access to market interventions (e.g., access to procurement or corporate value chains) </a:t>
            </a:r>
          </a:p>
          <a:p>
            <a:pPr lvl="3"/>
            <a:r>
              <a:rPr lang="en-US" dirty="0"/>
              <a:t>Cheaper to track sales (</a:t>
            </a:r>
            <a:r>
              <a:rPr lang="en-US"/>
              <a:t>admin records)</a:t>
            </a:r>
            <a:endParaRPr lang="en-US" dirty="0"/>
          </a:p>
          <a:p>
            <a:pPr lvl="3"/>
            <a:r>
              <a:rPr lang="en-US" dirty="0"/>
              <a:t>Combine with value chain financing</a:t>
            </a:r>
          </a:p>
          <a:p>
            <a:pPr marL="1028700" lvl="3" indent="0">
              <a:buNone/>
            </a:pPr>
            <a:endParaRPr lang="en-US" dirty="0"/>
          </a:p>
          <a:p>
            <a:pPr marL="10287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77137C8E37D8498EDAAF2506888FEC" ma:contentTypeVersion="4" ma:contentTypeDescription="Create a new document." ma:contentTypeScope="" ma:versionID="3b4e9b9f606d3ebe211529657aeb6999">
  <xsd:schema xmlns:xsd="http://www.w3.org/2001/XMLSchema" xmlns:xs="http://www.w3.org/2001/XMLSchema" xmlns:p="http://schemas.microsoft.com/office/2006/metadata/properties" xmlns:ns2="f4889040-224b-4f99-b78f-469ee0baa050" targetNamespace="http://schemas.microsoft.com/office/2006/metadata/properties" ma:root="true" ma:fieldsID="1e0b716937d162930242a3701c7661f3" ns2:_="">
    <xsd:import namespace="f4889040-224b-4f99-b78f-469ee0baa0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89040-224b-4f99-b78f-469ee0baa0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86AF70-A5DD-4296-ADDA-999A90DADE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A19579-E669-44FF-9680-140898D52EEB}"/>
</file>

<file path=customXml/itemProps3.xml><?xml version="1.0" encoding="utf-8"?>
<ds:datastoreItem xmlns:ds="http://schemas.openxmlformats.org/officeDocument/2006/customXml" ds:itemID="{CEE62A1F-D850-45E7-8F59-DF71EBF3955C}">
  <ds:schemaRefs>
    <ds:schemaRef ds:uri="232bcc2e-a1b7-4f0f-8357-bf822513e151"/>
    <ds:schemaRef ds:uri="32921589-b12b-4fb6-93bf-9bcc6c6a3cd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390</TotalTime>
  <Words>533</Words>
  <Application>Microsoft Office PowerPoint</Application>
  <PresentationFormat>On-screen Show (4:3)</PresentationFormat>
  <Paragraphs>79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Office Theme</vt:lpstr>
      <vt:lpstr>1_Office Theme</vt:lpstr>
      <vt:lpstr>PowerPoint Presentation</vt:lpstr>
      <vt:lpstr>Innovative financing for women entrepreneurs</vt:lpstr>
      <vt:lpstr>What does the paper do?</vt:lpstr>
      <vt:lpstr>What do we learn?</vt:lpstr>
      <vt:lpstr>Conclusions and Replication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Girum Abebe Tefera</dc:creator>
  <cp:lastModifiedBy>Diego Javier Ubfal</cp:lastModifiedBy>
  <cp:revision>2</cp:revision>
  <dcterms:created xsi:type="dcterms:W3CDTF">2020-01-17T08:40:26Z</dcterms:created>
  <dcterms:modified xsi:type="dcterms:W3CDTF">2024-10-27T22:06:21Z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0x010100D577137C8E37D8498EDAAF2506888FEC</vt:lpwstr>
  </property>
  <property fmtid="{D5CDD505-2E9C-101B-9397-08002B2CF9AE}" pid="3" name="Order">
    <vt:r8>37500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