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8"/>
  </p:notesMasterIdLst>
  <p:sldIdLst>
    <p:sldId id="536" r:id="rId2"/>
    <p:sldId id="537" r:id="rId3"/>
    <p:sldId id="538" r:id="rId4"/>
    <p:sldId id="539" r:id="rId5"/>
    <p:sldId id="549" r:id="rId6"/>
    <p:sldId id="540" r:id="rId7"/>
    <p:sldId id="541" r:id="rId8"/>
    <p:sldId id="542" r:id="rId9"/>
    <p:sldId id="543" r:id="rId10"/>
    <p:sldId id="544" r:id="rId11"/>
    <p:sldId id="545" r:id="rId12"/>
    <p:sldId id="546" r:id="rId13"/>
    <p:sldId id="547" r:id="rId14"/>
    <p:sldId id="548" r:id="rId15"/>
    <p:sldId id="550" r:id="rId16"/>
    <p:sldId id="33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4628" autoAdjust="0"/>
  </p:normalViewPr>
  <p:slideViewPr>
    <p:cSldViewPr snapToGrid="0" snapToObjects="1">
      <p:cViewPr varScale="1">
        <p:scale>
          <a:sx n="104" d="100"/>
          <a:sy n="104" d="100"/>
        </p:scale>
        <p:origin x="189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721AE-5EF1-9140-8943-27B0960704D1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50F0F-9E61-694F-ACAB-E082CC05D5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304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8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7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48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18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2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03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3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4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7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99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F7BD6-8EE7-9847-9CB2-6214516D6DE4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576F7-FF31-7046-9B33-E3652C3F9E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91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mpuspress.yale.edu/pennygoldberg/files/2024/07/Barriers_to_Women_Entrepreneurship.pdf" TargetMode="External"/><Relationship Id="rId2" Type="http://schemas.openxmlformats.org/officeDocument/2006/relationships/hyperlink" Target="https://elischolar.library.yale.edu/egcenter-discussion-paper-series/110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F7458-B312-FE6D-644B-4B001D6F4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63" y="264102"/>
            <a:ext cx="8857673" cy="1470025"/>
          </a:xfrm>
        </p:spPr>
        <p:txBody>
          <a:bodyPr>
            <a:normAutofit/>
          </a:bodyPr>
          <a:lstStyle/>
          <a:p>
            <a:r>
              <a:rPr lang="en-US" sz="2800" b="1"/>
              <a:t>Female </a:t>
            </a:r>
            <a:r>
              <a:rPr lang="en-US" sz="2800" b="1" dirty="0"/>
              <a:t>Entrepreneurship is Good for the Economy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F24BA3-E322-33CC-BCB2-9985BDF12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855" y="1946562"/>
            <a:ext cx="6400800" cy="4647335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Pinelopi K. Goldberg</a:t>
            </a:r>
          </a:p>
          <a:p>
            <a:r>
              <a:rPr lang="en-US" sz="2400" dirty="0">
                <a:solidFill>
                  <a:schemeClr val="tx1"/>
                </a:solidFill>
              </a:rPr>
              <a:t>Yale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Research </a:t>
            </a:r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ptos" panose="020B0004020202020204" pitchFamily="34" charset="0"/>
              </a:rPr>
              <a:t>C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onference on </a:t>
            </a:r>
          </a:p>
          <a:p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Accelerating Growth for Women-led SMEs</a:t>
            </a:r>
          </a:p>
          <a:p>
            <a:r>
              <a:rPr lang="en-US" sz="24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Wefi</a:t>
            </a:r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ptos" panose="020B0004020202020204" pitchFamily="34" charset="0"/>
              </a:rPr>
              <a:t>, 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EBRD, and IDB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Washington, D.C.</a:t>
            </a:r>
          </a:p>
          <a:p>
            <a:r>
              <a:rPr lang="en-US" sz="2400" dirty="0">
                <a:solidFill>
                  <a:schemeClr val="tx1"/>
                </a:solidFill>
              </a:rPr>
              <a:t>October 29, 2024</a:t>
            </a:r>
          </a:p>
        </p:txBody>
      </p:sp>
    </p:spTree>
    <p:extLst>
      <p:ext uri="{BB962C8B-B14F-4D97-AF65-F5344CB8AC3E}">
        <p14:creationId xmlns:p14="http://schemas.microsoft.com/office/powerpoint/2010/main" val="976445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C9D46-6D07-B845-5A37-23BBCE58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182" y="274638"/>
            <a:ext cx="8132618" cy="344198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Sectoral sorting: Results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4F4263F-73FF-F4C1-A4E9-E4B7917678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0656" y="905741"/>
            <a:ext cx="6408251" cy="5541241"/>
          </a:xfrm>
        </p:spPr>
      </p:pic>
    </p:spTree>
    <p:extLst>
      <p:ext uri="{BB962C8B-B14F-4D97-AF65-F5344CB8AC3E}">
        <p14:creationId xmlns:p14="http://schemas.microsoft.com/office/powerpoint/2010/main" val="1366236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65BF8-E4BB-C82E-8C83-F539FC98E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785"/>
          </a:xfrm>
        </p:spPr>
        <p:txBody>
          <a:bodyPr>
            <a:normAutofit/>
          </a:bodyPr>
          <a:lstStyle/>
          <a:p>
            <a:r>
              <a:rPr lang="en-US" sz="2800" b="1" dirty="0"/>
              <a:t>Why This Matters (</a:t>
            </a:r>
            <a:r>
              <a:rPr lang="en-US" sz="2800" b="1" dirty="0">
                <a:sym typeface="Wingdings" panose="05000000000000000000" pitchFamily="2" charset="2"/>
              </a:rPr>
              <a:t> Intuition)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57249-7AAF-2C6C-4A16-E315486B1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683" y="1052423"/>
            <a:ext cx="8333117" cy="5322497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In many countries, low LFP of women a major concern (in India in particular!)</a:t>
            </a:r>
          </a:p>
          <a:p>
            <a:endParaRPr lang="en-US" sz="2400" dirty="0"/>
          </a:p>
          <a:p>
            <a:r>
              <a:rPr lang="en-US" sz="2400" dirty="0"/>
              <a:t>Many efforts to increase female LFP (by trying to change norms, providing child care, parental leave, etc.)</a:t>
            </a:r>
          </a:p>
          <a:p>
            <a:endParaRPr lang="en-US" sz="2400" dirty="0"/>
          </a:p>
          <a:p>
            <a:r>
              <a:rPr lang="en-US" sz="2400" dirty="0"/>
              <a:t>All these policies aim to increase the </a:t>
            </a:r>
            <a:r>
              <a:rPr lang="en-US" sz="2400" i="1" dirty="0"/>
              <a:t>labor supply </a:t>
            </a:r>
            <a:r>
              <a:rPr lang="en-US" sz="2400" dirty="0"/>
              <a:t>by women. But without an increase in </a:t>
            </a:r>
            <a:r>
              <a:rPr lang="en-US" sz="2400" i="1" dirty="0"/>
              <a:t>demand</a:t>
            </a:r>
            <a:r>
              <a:rPr lang="en-US" sz="2400" dirty="0"/>
              <a:t>, the increase in supply means lower wages for both men and women.</a:t>
            </a:r>
          </a:p>
          <a:p>
            <a:endParaRPr lang="en-US" sz="2400" dirty="0"/>
          </a:p>
          <a:p>
            <a:r>
              <a:rPr lang="en-US" sz="2400" dirty="0"/>
              <a:t>By encouraging female entrepreneurship, policy makers boost the demand for female workers. Paired with policies to increase female labor supply, supporting female entrepreneurship increases LFP by women without depressing wages.</a:t>
            </a:r>
          </a:p>
        </p:txBody>
      </p:sp>
    </p:spTree>
    <p:extLst>
      <p:ext uri="{BB962C8B-B14F-4D97-AF65-F5344CB8AC3E}">
        <p14:creationId xmlns:p14="http://schemas.microsoft.com/office/powerpoint/2010/main" val="2350713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72090-8537-E92E-6E4A-001D3C4E0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970" y="274638"/>
            <a:ext cx="8108830" cy="457199"/>
          </a:xfrm>
        </p:spPr>
        <p:txBody>
          <a:bodyPr>
            <a:normAutofit fontScale="90000"/>
          </a:bodyPr>
          <a:lstStyle/>
          <a:p>
            <a:br>
              <a:rPr lang="en-US" sz="3100" b="1" dirty="0"/>
            </a:br>
            <a:r>
              <a:rPr lang="en-US" sz="3100" b="1" dirty="0"/>
              <a:t>Some other relevant empirical patterns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62763-0FE3-3B66-B162-4C23A7C57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925" y="974785"/>
            <a:ext cx="9005977" cy="5608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following applies to India (</a:t>
            </a:r>
            <a:r>
              <a:rPr lang="en-US" sz="2400" dirty="0">
                <a:sym typeface="Wingdings" panose="05000000000000000000" pitchFamily="2" charset="2"/>
              </a:rPr>
              <a:t> interesting setting)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Research question: Extend to other countries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Most firms male-owned and informal (as in many LMICs)</a:t>
            </a:r>
          </a:p>
          <a:p>
            <a:pPr marL="0" indent="0">
              <a:buNone/>
            </a:pP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Informal firms owned by women are smaller in size than informal firms owned by men</a:t>
            </a:r>
          </a:p>
          <a:p>
            <a:pPr marL="0" indent="0">
              <a:buNone/>
            </a:pP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BUT: Formal firms owned by women are LARGER than formal firms owned by men 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rgbClr val="0000FF"/>
                </a:solidFill>
                <a:sym typeface="Wingdings" panose="05000000000000000000" pitchFamily="2" charset="2"/>
              </a:rPr>
              <a:t> indication of positive selection into entrepreneurship by women</a:t>
            </a:r>
          </a:p>
          <a:p>
            <a:pPr marL="0" indent="0">
              <a:buNone/>
            </a:pP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However, ca. 99% of firms in India are informal.</a:t>
            </a:r>
          </a:p>
        </p:txBody>
      </p:sp>
    </p:spTree>
    <p:extLst>
      <p:ext uri="{BB962C8B-B14F-4D97-AF65-F5344CB8AC3E}">
        <p14:creationId xmlns:p14="http://schemas.microsoft.com/office/powerpoint/2010/main" val="4058223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65CFB-D552-47D1-72D8-BBA627409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b="1" dirty="0"/>
              <a:t>Theoretical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2F1A6-9610-3BD1-BC53-1FD9537A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0446"/>
            <a:ext cx="8229600" cy="4935718"/>
          </a:xfrm>
        </p:spPr>
        <p:txBody>
          <a:bodyPr>
            <a:normAutofit/>
          </a:bodyPr>
          <a:lstStyle/>
          <a:p>
            <a:r>
              <a:rPr lang="en-US" sz="2400" dirty="0"/>
              <a:t>In Chiplunkar and Goldberg (2024), we interpret these patterns within a model of labor supply and occupational choice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 model features various gender-related distortions that affect women’s labor market choices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We estimate the model using Indian micro data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We conduct counterfactual simulations to assess how removing various distortions would affect women and the economy at large</a:t>
            </a:r>
          </a:p>
        </p:txBody>
      </p:sp>
    </p:spTree>
    <p:extLst>
      <p:ext uri="{BB962C8B-B14F-4D97-AF65-F5344CB8AC3E}">
        <p14:creationId xmlns:p14="http://schemas.microsoft.com/office/powerpoint/2010/main" val="736474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271547-C552-AC18-5328-54711EF19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60" y="786669"/>
            <a:ext cx="8685421" cy="501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577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C1389-5233-6B96-7FA7-AC9060AAE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019" y="197001"/>
            <a:ext cx="8151962" cy="35509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Main Insights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D12C4-A886-A546-B07A-1B9FA57C0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111" y="884692"/>
            <a:ext cx="8151962" cy="6296580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000" dirty="0"/>
              <a:t>C</a:t>
            </a:r>
            <a:r>
              <a:rPr lang="en-US" sz="2000" b="0" i="0" u="none" strike="noStrike" baseline="0" dirty="0"/>
              <a:t>onditional on LFP, </a:t>
            </a:r>
            <a:r>
              <a:rPr lang="en-US" sz="2000" b="0" i="0" u="none" strike="noStrike" baseline="0" dirty="0">
                <a:solidFill>
                  <a:srgbClr val="0000FF"/>
                </a:solidFill>
              </a:rPr>
              <a:t>barriers to firm expansion </a:t>
            </a:r>
            <a:r>
              <a:rPr lang="en-US" sz="2000" b="0" i="0" u="none" strike="noStrike" baseline="0" dirty="0"/>
              <a:t>are much more important than barriers to entry for female-owned businesses.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b="0" i="0" u="none" strike="noStrike" baseline="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/>
              <a:t>Promoting female entrep</a:t>
            </a:r>
            <a:r>
              <a:rPr lang="en-US" sz="2000" dirty="0"/>
              <a:t>reneurship</a:t>
            </a:r>
            <a:r>
              <a:rPr lang="en-US" sz="2000" b="0" i="0" u="none" strike="noStrike" baseline="0" dirty="0"/>
              <a:t> (demand-side policies)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>
                <a:solidFill>
                  <a:srgbClr val="0000FF"/>
                </a:solidFill>
              </a:rPr>
              <a:t>multiplier effect</a:t>
            </a:r>
            <a:r>
              <a:rPr lang="en-US" sz="2000" b="0" i="0" u="none" strike="noStrike" baseline="0" dirty="0"/>
              <a:t> in FLFP increase.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/>
              <a:t>Key here: Women tend to work for women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b="0" i="0" u="none" strike="noStrike" baseline="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/>
              <a:t>Policies targeting FLFP only (supply-side policies) </a:t>
            </a:r>
            <a:r>
              <a:rPr lang="en-US" sz="2000" dirty="0">
                <a:sym typeface="Wingdings" panose="05000000000000000000" pitchFamily="2" charset="2"/>
              </a:rPr>
              <a:t> smaller effects</a:t>
            </a:r>
            <a:endParaRPr lang="en-US" sz="2000" b="0" i="0" u="none" strike="noStrike" baseline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/>
              <a:t>FLFP</a:t>
            </a:r>
            <a:r>
              <a:rPr lang="en-US" sz="2000" dirty="0"/>
              <a:t> increases,</a:t>
            </a:r>
            <a:r>
              <a:rPr lang="en-US" sz="2000" b="0" i="0" u="none" strike="noStrike" baseline="0" dirty="0"/>
              <a:t> women real wages</a:t>
            </a:r>
            <a:r>
              <a:rPr lang="en-US" sz="2000" dirty="0"/>
              <a:t> decrease</a:t>
            </a:r>
            <a:r>
              <a:rPr lang="en-US" sz="2000" b="0" i="0" u="none" strike="noStrike" baseline="0" dirty="0"/>
              <a:t>, real profits</a:t>
            </a:r>
            <a:r>
              <a:rPr lang="en-US" sz="2000" dirty="0"/>
              <a:t> increase</a:t>
            </a:r>
            <a:r>
              <a:rPr lang="en-US" sz="2000" b="0" i="0" u="none" strike="noStrike" baseline="0" dirty="0"/>
              <a:t>... but compositional changes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b="0" i="0" u="none" strike="noStrike" baseline="0" dirty="0"/>
              <a:t>real income</a:t>
            </a:r>
            <a:r>
              <a:rPr lang="en-US" sz="2000" dirty="0"/>
              <a:t> increases</a:t>
            </a:r>
            <a:endParaRPr lang="en-US" sz="2000" b="0" i="0" u="none" strike="noStrike" baseline="0" dirty="0"/>
          </a:p>
          <a:p>
            <a:pPr algn="l">
              <a:buFont typeface="Arial" panose="020B0604020202020204" pitchFamily="34" charset="0"/>
              <a:buChar char="•"/>
            </a:pPr>
            <a:endParaRPr lang="en-US" sz="2000" b="0" i="0" u="none" strike="noStrike" baseline="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/>
              <a:t>Low productivity male-owned firms exist because of lack of competition from (more-productive) female entrepreneurs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/>
              <a:t>Eliminating distortions </a:t>
            </a:r>
            <a:r>
              <a:rPr lang="en-US" sz="2000" b="0" i="0" u="none" strike="noStrike" baseline="0" dirty="0">
                <a:sym typeface="Wingdings" panose="05000000000000000000" pitchFamily="2" charset="2"/>
              </a:rPr>
              <a:t> </a:t>
            </a:r>
            <a:r>
              <a:rPr lang="en-US" sz="2000" b="0" i="0" u="none" strike="noStrike" baseline="0" dirty="0"/>
              <a:t>higher productivity women replace </a:t>
            </a:r>
            <a:r>
              <a:rPr lang="en-US" sz="2000" b="0" i="0" u="none" strike="noStrike" baseline="0"/>
              <a:t>lower productivity </a:t>
            </a:r>
            <a:r>
              <a:rPr lang="en-US" sz="2000" b="0" i="0" u="none" strike="noStrike" baseline="0" dirty="0"/>
              <a:t>men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/>
              <a:t>Higher aggregate productivity and welfare.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2475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418" y="497394"/>
            <a:ext cx="8184382" cy="562877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40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98708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99ADA-2133-4121-90F9-D696ADF3B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871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Will draw 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579C-7567-783A-B3D0-EDA600B2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45" y="1600200"/>
            <a:ext cx="8885381" cy="4525963"/>
          </a:xfrm>
        </p:spPr>
        <p:txBody>
          <a:bodyPr>
            <a:normAutofit/>
          </a:bodyPr>
          <a:lstStyle/>
          <a:p>
            <a:r>
              <a:rPr lang="en-US" sz="2000" b="0" i="1" u="sng" dirty="0">
                <a:solidFill>
                  <a:srgbClr val="00356B"/>
                </a:solidFill>
                <a:effectLst/>
                <a:highlight>
                  <a:srgbClr val="FFFFFF"/>
                </a:highlight>
                <a:hlinkClick r:id="rId2"/>
              </a:rPr>
              <a:t>Gender Gaps and Economic Growth: Why Haven't Women Won Globally (Yet)?</a:t>
            </a:r>
            <a:r>
              <a:rPr lang="en-US" sz="2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Patrick Agte, Orazio Attanasio, Pinelopi K. Goldberg, Aishwarya Lakshmi Ratan, Rohini Pande, Michael Peters, Charity Moore, and Fabrizio Zilibotti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Yale, Economic Growth Center Discussion Paper Series, 2024.</a:t>
            </a:r>
          </a:p>
          <a:p>
            <a:pPr marL="0" indent="0">
              <a:buNone/>
            </a:pP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b="0" i="1" dirty="0">
                <a:solidFill>
                  <a:srgbClr val="0000FF"/>
                </a:solidFill>
                <a:effectLst/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Aggregate Implications of Barriers to Female Entrepreneurship</a:t>
            </a:r>
            <a:r>
              <a:rPr lang="en-US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        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Pinelopi K. Goldberg and 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 Gaurav Chiplunkar, forthcoming in </a:t>
            </a:r>
            <a:r>
              <a:rPr lang="en-US" sz="16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Econometrica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, 2024.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8679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BB578-70B3-D90E-25EF-6AD911837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4" y="124691"/>
            <a:ext cx="8086436" cy="706582"/>
          </a:xfrm>
        </p:spPr>
        <p:txBody>
          <a:bodyPr>
            <a:normAutofit/>
          </a:bodyPr>
          <a:lstStyle/>
          <a:p>
            <a:r>
              <a:rPr lang="en-US" sz="2800" b="1" dirty="0"/>
              <a:t>Some Motivating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61675-460D-CC9C-B496-057DA9BB6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1066801"/>
            <a:ext cx="8354291" cy="579119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Research has shown that gender gaps in labor markets persist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 Human Rights Issue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 But also: Economic Policy Issue </a:t>
            </a:r>
            <a:r>
              <a:rPr lang="en-US" sz="1800" dirty="0">
                <a:sym typeface="Wingdings" panose="05000000000000000000" pitchFamily="2" charset="2"/>
              </a:rPr>
              <a:t> Closing these gaps could be good for the economy</a:t>
            </a:r>
          </a:p>
          <a:p>
            <a:pPr lvl="2" indent="-342900">
              <a:buFont typeface="Wingdings" panose="05000000000000000000" pitchFamily="2" charset="2"/>
              <a:buChar char="Ø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anose="05000000000000000000" pitchFamily="2" charset="2"/>
              </a:rPr>
              <a:t>First paper that made this point forcefully (in the context of the US and both gender and race)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b="0" i="0" u="none" strike="noStrike" baseline="0" dirty="0"/>
              <a:t>Hsieh, C.-T., E. Hurst, C. I. Jones, and P. J. Klenow (2019), “The Allocation of Talent and U.S. Economic Growth,” Econometrica 87 (5), 1439–1474.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1400" dirty="0"/>
          </a:p>
          <a:p>
            <a:pPr lvl="2">
              <a:buFont typeface="Wingdings" panose="05000000000000000000" pitchFamily="2" charset="2"/>
              <a:buChar char="Ø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More recently, in the context of LMICs: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Yale’s </a:t>
            </a:r>
            <a:r>
              <a:rPr lang="en-US" sz="1800" i="1" dirty="0"/>
              <a:t>Global Gender Distortions Index </a:t>
            </a:r>
            <a:r>
              <a:rPr lang="en-US" sz="1800" dirty="0"/>
              <a:t>(GGDI): How much growth do policy makers leave on the table because of gender gaps in labor markets?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How does Female Entrepreneurship relate to this research agenda?</a:t>
            </a:r>
          </a:p>
        </p:txBody>
      </p:sp>
    </p:spTree>
    <p:extLst>
      <p:ext uri="{BB962C8B-B14F-4D97-AF65-F5344CB8AC3E}">
        <p14:creationId xmlns:p14="http://schemas.microsoft.com/office/powerpoint/2010/main" val="115230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12BF3-9A38-5953-D503-84F14E7B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274638"/>
            <a:ext cx="8298873" cy="935326"/>
          </a:xfrm>
        </p:spPr>
        <p:txBody>
          <a:bodyPr>
            <a:normAutofit/>
          </a:bodyPr>
          <a:lstStyle/>
          <a:p>
            <a:r>
              <a:rPr lang="en-US" sz="2800" b="1" dirty="0"/>
              <a:t>Female Entrepreneurship and the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7626C-3913-A74F-8F6C-80F20EC1D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1209963"/>
            <a:ext cx="8298873" cy="5648037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/>
              <a:t>Main point of this talk: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rgbClr val="0000FF"/>
                </a:solidFill>
                <a:sym typeface="Wingdings" panose="05000000000000000000" pitchFamily="2" charset="2"/>
              </a:rPr>
              <a:t> Female entrepreneurship is good not only for female entrepreneurs, but also for all women, and for the economy as a whole.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51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100" dirty="0">
                <a:sym typeface="Wingdings" panose="05000000000000000000" pitchFamily="2" charset="2"/>
              </a:rPr>
              <a:t>Driving Force: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rgbClr val="0000FF"/>
                </a:solidFill>
                <a:sym typeface="Wingdings" panose="05000000000000000000" pitchFamily="2" charset="2"/>
              </a:rPr>
              <a:t>  Women work for other women</a:t>
            </a:r>
          </a:p>
          <a:p>
            <a:pPr marL="457200" lvl="1" indent="0">
              <a:buNone/>
            </a:pPr>
            <a:endParaRPr lang="en-US" sz="4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100" dirty="0">
                <a:sym typeface="Wingdings" panose="05000000000000000000" pitchFamily="2" charset="2"/>
              </a:rPr>
              <a:t>This is data, </a:t>
            </a:r>
            <a:r>
              <a:rPr lang="en-US" sz="5100" i="1" dirty="0">
                <a:sym typeface="Wingdings" panose="05000000000000000000" pitchFamily="2" charset="2"/>
              </a:rPr>
              <a:t>not</a:t>
            </a:r>
            <a:r>
              <a:rPr lang="en-US" sz="5100" dirty="0">
                <a:sym typeface="Wingdings" panose="05000000000000000000" pitchFamily="2" charset="2"/>
              </a:rPr>
              <a:t> an assumption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4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100" dirty="0">
                <a:sym typeface="Wingdings" panose="05000000000000000000" pitchFamily="2" charset="2"/>
              </a:rPr>
              <a:t>Why are women more likely to work for other women?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5100" dirty="0">
                <a:sym typeface="Wingdings" panose="05000000000000000000" pitchFamily="2" charset="2"/>
              </a:rPr>
              <a:t> Do not know yet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rgbClr val="FF0000"/>
                </a:solidFill>
                <a:sym typeface="Wingdings" panose="05000000000000000000" pitchFamily="2" charset="2"/>
              </a:rPr>
              <a:t> But area for future research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5100" dirty="0">
                <a:sym typeface="Wingdings" panose="05000000000000000000" pitchFamily="2" charset="2"/>
              </a:rPr>
              <a:t> It could be preferences or the result of distortions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42107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066FC-50B5-C7CF-0B55-C7F62EBE2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80" y="274639"/>
            <a:ext cx="8039819" cy="691520"/>
          </a:xfrm>
        </p:spPr>
        <p:txBody>
          <a:bodyPr>
            <a:normAutofit/>
          </a:bodyPr>
          <a:lstStyle/>
          <a:p>
            <a:r>
              <a:rPr lang="en-US" sz="2800" b="1" dirty="0"/>
              <a:t>Road Map for the Rest of the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E0CF6-F0BD-5473-587C-ED8A89E9B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871" y="1500997"/>
            <a:ext cx="8039820" cy="4563373"/>
          </a:xfrm>
        </p:spPr>
        <p:txBody>
          <a:bodyPr>
            <a:normAutofit/>
          </a:bodyPr>
          <a:lstStyle/>
          <a:p>
            <a:r>
              <a:rPr lang="en-US" sz="2400" dirty="0"/>
              <a:t>Describe some empirical patterns that drive the aforementioned conclusions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Outline the model that we use to formally derive these conclusions</a:t>
            </a:r>
          </a:p>
          <a:p>
            <a:endParaRPr lang="en-US" sz="2400" dirty="0"/>
          </a:p>
          <a:p>
            <a:r>
              <a:rPr lang="en-US" sz="2400" dirty="0"/>
              <a:t>State the main results</a:t>
            </a:r>
          </a:p>
          <a:p>
            <a:endParaRPr lang="en-US" sz="2400" dirty="0"/>
          </a:p>
          <a:p>
            <a:r>
              <a:rPr lang="en-US" sz="2400" dirty="0"/>
              <a:t>Throughout, I will indicate </a:t>
            </a:r>
            <a:r>
              <a:rPr lang="en-US" sz="2400" dirty="0">
                <a:solidFill>
                  <a:srgbClr val="FF0000"/>
                </a:solidFill>
              </a:rPr>
              <a:t>(in red) </a:t>
            </a:r>
            <a:r>
              <a:rPr lang="en-US" sz="2400" dirty="0"/>
              <a:t>areas for future research</a:t>
            </a:r>
          </a:p>
        </p:txBody>
      </p:sp>
    </p:spTree>
    <p:extLst>
      <p:ext uri="{BB962C8B-B14F-4D97-AF65-F5344CB8AC3E}">
        <p14:creationId xmlns:p14="http://schemas.microsoft.com/office/powerpoint/2010/main" val="181591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C38D9-D248-5407-27E2-80F70AC19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418" y="274638"/>
            <a:ext cx="8123382" cy="685944"/>
          </a:xfrm>
        </p:spPr>
        <p:txBody>
          <a:bodyPr>
            <a:normAutofit/>
          </a:bodyPr>
          <a:lstStyle/>
          <a:p>
            <a:r>
              <a:rPr lang="en-US" sz="2800" b="1"/>
              <a:t>The Facts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2CE75-27A0-4DA9-8B4B-7E70B33F9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960582"/>
            <a:ext cx="8636000" cy="5165581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Fact 1: Very few businesses across the world are owned by women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43C6A2-51F7-1B69-0C9F-89B244578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240" y="1533525"/>
            <a:ext cx="7223301" cy="527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77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95B46-CCC0-6F85-FC07-6C0A66E8B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14036"/>
            <a:ext cx="8229600" cy="5812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Fact 2: Women work for other women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659CA2-C439-8228-249F-D2B558E35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854" y="1428173"/>
            <a:ext cx="6821055" cy="511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122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225F0-91D2-562D-B618-BB93B17B8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u="sng" dirty="0"/>
              <a:t>Of note: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45E32-6640-64C8-286A-6A5E40E33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0036"/>
            <a:ext cx="8585200" cy="4796127"/>
          </a:xfrm>
        </p:spPr>
        <p:txBody>
          <a:bodyPr>
            <a:normAutofit/>
          </a:bodyPr>
          <a:lstStyle/>
          <a:p>
            <a:r>
              <a:rPr lang="en-US" sz="2400" dirty="0"/>
              <a:t>Source for the previous two figures: 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</a:rPr>
              <a:t>       </a:t>
            </a:r>
            <a:r>
              <a:rPr lang="en-US" sz="1800" b="0" i="1" u="none" strike="noStrike" baseline="0" dirty="0">
                <a:solidFill>
                  <a:srgbClr val="000000"/>
                </a:solidFill>
              </a:rPr>
              <a:t>World Bank Enterprise Surveys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, covering 138 countries across 13 years (2006-2018).</a:t>
            </a:r>
          </a:p>
          <a:p>
            <a:pPr marL="0" indent="0" algn="l">
              <a:buNone/>
            </a:pPr>
            <a:endParaRPr lang="en-US" sz="1800" dirty="0">
              <a:solidFill>
                <a:srgbClr val="000000"/>
              </a:solidFill>
              <a:latin typeface="URWPalladioL-Roma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Concern: Patterns could be driven by sectoral composition of female employment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Can address this concern by focusing on micro data from one country: India</a:t>
            </a:r>
          </a:p>
        </p:txBody>
      </p:sp>
    </p:spTree>
    <p:extLst>
      <p:ext uri="{BB962C8B-B14F-4D97-AF65-F5344CB8AC3E}">
        <p14:creationId xmlns:p14="http://schemas.microsoft.com/office/powerpoint/2010/main" val="3268727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A4890-62C8-1237-2697-30A3315CA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3035"/>
          </a:xfrm>
        </p:spPr>
        <p:txBody>
          <a:bodyPr>
            <a:normAutofit/>
          </a:bodyPr>
          <a:lstStyle/>
          <a:p>
            <a:r>
              <a:rPr lang="en-US" sz="2800" dirty="0"/>
              <a:t>Do these patterns reflect sectoral sorting?</a:t>
            </a:r>
            <a:br>
              <a:rPr lang="en-US" sz="2800" dirty="0"/>
            </a:br>
            <a:r>
              <a:rPr lang="en-US" sz="2800" dirty="0"/>
              <a:t>Evidence from India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6D25A-49A6-2BAC-42AD-FADC6132F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564" y="1600200"/>
            <a:ext cx="8728363" cy="5257800"/>
          </a:xfrm>
        </p:spPr>
        <p:txBody>
          <a:bodyPr>
            <a:normAutofit/>
          </a:bodyPr>
          <a:lstStyle/>
          <a:p>
            <a:r>
              <a:rPr lang="en-US" sz="2400" dirty="0"/>
              <a:t>Use Indian Census 1998 and 2005</a:t>
            </a:r>
          </a:p>
          <a:p>
            <a:r>
              <a:rPr lang="en-US" sz="2400" dirty="0"/>
              <a:t>Run regressions of the form: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/>
              <a:t>Where: </a:t>
            </a:r>
            <a:r>
              <a:rPr lang="en-US" sz="1800" i="1" dirty="0">
                <a:solidFill>
                  <a:srgbClr val="FF0000"/>
                </a:solidFill>
              </a:rPr>
              <a:t>Y</a:t>
            </a:r>
            <a:r>
              <a:rPr lang="en-US" sz="1800" dirty="0"/>
              <a:t>: Relevant Outcome (here: focus on fraction of female employment </a:t>
            </a:r>
            <a:r>
              <a:rPr lang="en-US" sz="1800" dirty="0">
                <a:sym typeface="Wingdings" panose="05000000000000000000" pitchFamily="2" charset="2"/>
              </a:rPr>
              <a:t> right panel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/>
              <a:t>              </a:t>
            </a:r>
            <a:r>
              <a:rPr lang="en-US" sz="1800" i="1" dirty="0">
                <a:solidFill>
                  <a:srgbClr val="FF0000"/>
                </a:solidFill>
              </a:rPr>
              <a:t>d</a:t>
            </a:r>
            <a:r>
              <a:rPr lang="en-US" sz="1800" dirty="0"/>
              <a:t>: District</a:t>
            </a:r>
          </a:p>
          <a:p>
            <a:pPr marL="0" indent="0">
              <a:buNone/>
            </a:pPr>
            <a:r>
              <a:rPr lang="en-US" sz="1800" dirty="0"/>
              <a:t>             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dirty="0"/>
              <a:t>: Various covariates (e.g., access to electricity, finance, etc.)</a:t>
            </a:r>
          </a:p>
          <a:p>
            <a:pPr marL="0" indent="0">
              <a:buNone/>
            </a:pPr>
            <a:r>
              <a:rPr lang="en-US" sz="1800" dirty="0"/>
              <a:t>              </a:t>
            </a:r>
            <a:r>
              <a:rPr lang="en-US" sz="1800" i="1" dirty="0">
                <a:solidFill>
                  <a:srgbClr val="FF0000"/>
                </a:solidFill>
              </a:rPr>
              <a:t>j</a:t>
            </a:r>
            <a:r>
              <a:rPr lang="en-US" sz="1800" dirty="0"/>
              <a:t>:   Sectoral fixed effects (at 4-digit NIC level)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2400" dirty="0"/>
              <a:t>See next slide: Industry fixed effects make very little difference!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Research Question: Examine these patterns for other countries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D2D2C-68E0-70A8-ED9E-D8A53DD02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835" y="2693628"/>
            <a:ext cx="8229601" cy="42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41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77137C8E37D8498EDAAF2506888FEC" ma:contentTypeVersion="4" ma:contentTypeDescription="Create a new document." ma:contentTypeScope="" ma:versionID="3b4e9b9f606d3ebe211529657aeb6999">
  <xsd:schema xmlns:xsd="http://www.w3.org/2001/XMLSchema" xmlns:xs="http://www.w3.org/2001/XMLSchema" xmlns:p="http://schemas.microsoft.com/office/2006/metadata/properties" xmlns:ns2="f4889040-224b-4f99-b78f-469ee0baa050" targetNamespace="http://schemas.microsoft.com/office/2006/metadata/properties" ma:root="true" ma:fieldsID="1e0b716937d162930242a3701c7661f3" ns2:_="">
    <xsd:import namespace="f4889040-224b-4f99-b78f-469ee0baa0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889040-224b-4f99-b78f-469ee0baa0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010001-F06A-4321-B815-641971E4CE98}"/>
</file>

<file path=customXml/itemProps2.xml><?xml version="1.0" encoding="utf-8"?>
<ds:datastoreItem xmlns:ds="http://schemas.openxmlformats.org/officeDocument/2006/customXml" ds:itemID="{98A76725-468D-42F8-9DA4-D901A28C99C6}"/>
</file>

<file path=customXml/itemProps3.xml><?xml version="1.0" encoding="utf-8"?>
<ds:datastoreItem xmlns:ds="http://schemas.openxmlformats.org/officeDocument/2006/customXml" ds:itemID="{AC14E548-FE2C-41F5-A99C-230F6CF4C71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937</Words>
  <Application>Microsoft Office PowerPoint</Application>
  <PresentationFormat>On-screen Show (4:3)</PresentationFormat>
  <Paragraphs>125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Arial</vt:lpstr>
      <vt:lpstr>Calibri</vt:lpstr>
      <vt:lpstr>Helvetica</vt:lpstr>
      <vt:lpstr>URWPalladioL-Roma</vt:lpstr>
      <vt:lpstr>Wingdings</vt:lpstr>
      <vt:lpstr>Office Theme</vt:lpstr>
      <vt:lpstr>Female Entrepreneurship is Good for the Economy</vt:lpstr>
      <vt:lpstr>Will draw on:</vt:lpstr>
      <vt:lpstr>Some Motivating Observations</vt:lpstr>
      <vt:lpstr>Female Entrepreneurship and the Economy</vt:lpstr>
      <vt:lpstr>Road Map for the Rest of the Talk</vt:lpstr>
      <vt:lpstr>The Facts</vt:lpstr>
      <vt:lpstr>PowerPoint Presentation</vt:lpstr>
      <vt:lpstr>Of note:</vt:lpstr>
      <vt:lpstr>Do these patterns reflect sectoral sorting? Evidence from India</vt:lpstr>
      <vt:lpstr>Sectoral sorting: Results</vt:lpstr>
      <vt:lpstr>Why This Matters ( Intuition)</vt:lpstr>
      <vt:lpstr> Some other relevant empirical patterns </vt:lpstr>
      <vt:lpstr>Theoretical Framework</vt:lpstr>
      <vt:lpstr>PowerPoint Presentation</vt:lpstr>
      <vt:lpstr>Main Insights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2023-02-09T18:10:55Z</dcterms:created>
  <dcterms:modified xsi:type="dcterms:W3CDTF">2024-10-09T20:00:21Z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0x010100D577137C8E37D8498EDAAF2506888FEC</vt:lpwstr>
  </property>
  <property fmtid="{D5CDD505-2E9C-101B-9397-08002B2CF9AE}" pid="3" name="Order">
    <vt:r8>37300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