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sldIdLst>
    <p:sldId id="256" r:id="rId3"/>
    <p:sldId id="257" r:id="rId4"/>
    <p:sldId id="266" r:id="rId5"/>
    <p:sldId id="269" r:id="rId6"/>
    <p:sldId id="270" r:id="rId7"/>
    <p:sldId id="286" r:id="rId8"/>
    <p:sldId id="261" r:id="rId9"/>
    <p:sldId id="6373" r:id="rId10"/>
    <p:sldId id="6374" r:id="rId11"/>
    <p:sldId id="6375" r:id="rId12"/>
    <p:sldId id="284" r:id="rId13"/>
    <p:sldId id="262" r:id="rId14"/>
    <p:sldId id="263" r:id="rId15"/>
    <p:sldId id="264" r:id="rId16"/>
    <p:sldId id="265" r:id="rId17"/>
    <p:sldId id="267" r:id="rId18"/>
    <p:sldId id="268" r:id="rId19"/>
    <p:sldId id="271" r:id="rId20"/>
  </p:sldIdLst>
  <p:sldSz cx="12192000" cy="6858000"/>
  <p:notesSz cx="9144000" cy="6980238"/>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56D6C5-3944-4F57-AD05-F0C4B73D50E3}" v="15" dt="2024-10-30T15:12:21.65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798"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28"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 Id="rId27"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nia Plaza" userId="4991080c-2e05-4c5a-9243-c7829bb2954a" providerId="ADAL" clId="{1C56D6C5-3944-4F57-AD05-F0C4B73D50E3}"/>
    <pc:docChg chg="undo custSel addSld delSld modSld sldOrd">
      <pc:chgData name="Sonia Plaza" userId="4991080c-2e05-4c5a-9243-c7829bb2954a" providerId="ADAL" clId="{1C56D6C5-3944-4F57-AD05-F0C4B73D50E3}" dt="2024-10-30T15:16:14.836" v="1911" actId="47"/>
      <pc:docMkLst>
        <pc:docMk/>
      </pc:docMkLst>
      <pc:sldChg chg="addSp delSp modSp mod">
        <pc:chgData name="Sonia Plaza" userId="4991080c-2e05-4c5a-9243-c7829bb2954a" providerId="ADAL" clId="{1C56D6C5-3944-4F57-AD05-F0C4B73D50E3}" dt="2024-10-30T13:36:01.848" v="177" actId="255"/>
        <pc:sldMkLst>
          <pc:docMk/>
          <pc:sldMk cId="0" sldId="256"/>
        </pc:sldMkLst>
        <pc:spChg chg="mod">
          <ac:chgData name="Sonia Plaza" userId="4991080c-2e05-4c5a-9243-c7829bb2954a" providerId="ADAL" clId="{1C56D6C5-3944-4F57-AD05-F0C4B73D50E3}" dt="2024-10-30T13:35:43.746" v="174" actId="20577"/>
          <ac:spMkLst>
            <pc:docMk/>
            <pc:sldMk cId="0" sldId="256"/>
            <ac:spMk id="7" creationId="{00000000-0000-0000-0000-000000000000}"/>
          </ac:spMkLst>
        </pc:spChg>
        <pc:spChg chg="add mod">
          <ac:chgData name="Sonia Plaza" userId="4991080c-2e05-4c5a-9243-c7829bb2954a" providerId="ADAL" clId="{1C56D6C5-3944-4F57-AD05-F0C4B73D50E3}" dt="2024-10-30T13:36:01.848" v="177" actId="255"/>
          <ac:spMkLst>
            <pc:docMk/>
            <pc:sldMk cId="0" sldId="256"/>
            <ac:spMk id="10" creationId="{7F37FD9A-881C-215A-FDA5-E771FE949E49}"/>
          </ac:spMkLst>
        </pc:spChg>
        <pc:grpChg chg="add del">
          <ac:chgData name="Sonia Plaza" userId="4991080c-2e05-4c5a-9243-c7829bb2954a" providerId="ADAL" clId="{1C56D6C5-3944-4F57-AD05-F0C4B73D50E3}" dt="2024-10-30T13:34:19.537" v="41" actId="478"/>
          <ac:grpSpMkLst>
            <pc:docMk/>
            <pc:sldMk cId="0" sldId="256"/>
            <ac:grpSpMk id="2" creationId="{00000000-0000-0000-0000-000000000000}"/>
          </ac:grpSpMkLst>
        </pc:grpChg>
      </pc:sldChg>
      <pc:sldChg chg="addSp delSp modSp mod ord">
        <pc:chgData name="Sonia Plaza" userId="4991080c-2e05-4c5a-9243-c7829bb2954a" providerId="ADAL" clId="{1C56D6C5-3944-4F57-AD05-F0C4B73D50E3}" dt="2024-10-30T13:41:07.445" v="680" actId="1076"/>
        <pc:sldMkLst>
          <pc:docMk/>
          <pc:sldMk cId="0" sldId="257"/>
        </pc:sldMkLst>
        <pc:spChg chg="del">
          <ac:chgData name="Sonia Plaza" userId="4991080c-2e05-4c5a-9243-c7829bb2954a" providerId="ADAL" clId="{1C56D6C5-3944-4F57-AD05-F0C4B73D50E3}" dt="2024-10-30T13:29:11.165" v="7" actId="478"/>
          <ac:spMkLst>
            <pc:docMk/>
            <pc:sldMk cId="0" sldId="257"/>
            <ac:spMk id="4" creationId="{00000000-0000-0000-0000-000000000000}"/>
          </ac:spMkLst>
        </pc:spChg>
        <pc:spChg chg="del">
          <ac:chgData name="Sonia Plaza" userId="4991080c-2e05-4c5a-9243-c7829bb2954a" providerId="ADAL" clId="{1C56D6C5-3944-4F57-AD05-F0C4B73D50E3}" dt="2024-10-30T13:28:44.149" v="1" actId="478"/>
          <ac:spMkLst>
            <pc:docMk/>
            <pc:sldMk cId="0" sldId="257"/>
            <ac:spMk id="6" creationId="{00000000-0000-0000-0000-000000000000}"/>
          </ac:spMkLst>
        </pc:spChg>
        <pc:spChg chg="del mod">
          <ac:chgData name="Sonia Plaza" userId="4991080c-2e05-4c5a-9243-c7829bb2954a" providerId="ADAL" clId="{1C56D6C5-3944-4F57-AD05-F0C4B73D50E3}" dt="2024-10-30T13:29:24.452" v="10" actId="478"/>
          <ac:spMkLst>
            <pc:docMk/>
            <pc:sldMk cId="0" sldId="257"/>
            <ac:spMk id="24" creationId="{00000000-0000-0000-0000-000000000000}"/>
          </ac:spMkLst>
        </pc:spChg>
        <pc:spChg chg="del mod">
          <ac:chgData name="Sonia Plaza" userId="4991080c-2e05-4c5a-9243-c7829bb2954a" providerId="ADAL" clId="{1C56D6C5-3944-4F57-AD05-F0C4B73D50E3}" dt="2024-10-30T13:29:29.887" v="12" actId="478"/>
          <ac:spMkLst>
            <pc:docMk/>
            <pc:sldMk cId="0" sldId="257"/>
            <ac:spMk id="25" creationId="{00000000-0000-0000-0000-000000000000}"/>
          </ac:spMkLst>
        </pc:spChg>
        <pc:spChg chg="del mod">
          <ac:chgData name="Sonia Plaza" userId="4991080c-2e05-4c5a-9243-c7829bb2954a" providerId="ADAL" clId="{1C56D6C5-3944-4F57-AD05-F0C4B73D50E3}" dt="2024-10-30T13:29:35.746" v="14" actId="478"/>
          <ac:spMkLst>
            <pc:docMk/>
            <pc:sldMk cId="0" sldId="257"/>
            <ac:spMk id="26" creationId="{00000000-0000-0000-0000-000000000000}"/>
          </ac:spMkLst>
        </pc:spChg>
        <pc:spChg chg="del mod">
          <ac:chgData name="Sonia Plaza" userId="4991080c-2e05-4c5a-9243-c7829bb2954a" providerId="ADAL" clId="{1C56D6C5-3944-4F57-AD05-F0C4B73D50E3}" dt="2024-10-30T13:29:42.297" v="16" actId="478"/>
          <ac:spMkLst>
            <pc:docMk/>
            <pc:sldMk cId="0" sldId="257"/>
            <ac:spMk id="27" creationId="{00000000-0000-0000-0000-000000000000}"/>
          </ac:spMkLst>
        </pc:spChg>
        <pc:spChg chg="del mod">
          <ac:chgData name="Sonia Plaza" userId="4991080c-2e05-4c5a-9243-c7829bb2954a" providerId="ADAL" clId="{1C56D6C5-3944-4F57-AD05-F0C4B73D50E3}" dt="2024-10-30T13:29:03.244" v="5" actId="478"/>
          <ac:spMkLst>
            <pc:docMk/>
            <pc:sldMk cId="0" sldId="257"/>
            <ac:spMk id="44" creationId="{00000000-0000-0000-0000-000000000000}"/>
          </ac:spMkLst>
        </pc:spChg>
        <pc:spChg chg="add mod">
          <ac:chgData name="Sonia Plaza" userId="4991080c-2e05-4c5a-9243-c7829bb2954a" providerId="ADAL" clId="{1C56D6C5-3944-4F57-AD05-F0C4B73D50E3}" dt="2024-10-30T13:30:50.848" v="23" actId="14100"/>
          <ac:spMkLst>
            <pc:docMk/>
            <pc:sldMk cId="0" sldId="257"/>
            <ac:spMk id="51" creationId="{41ACDC40-C6AA-7CC9-5A6F-A264EC54A32D}"/>
          </ac:spMkLst>
        </pc:spChg>
        <pc:spChg chg="add mod">
          <ac:chgData name="Sonia Plaza" userId="4991080c-2e05-4c5a-9243-c7829bb2954a" providerId="ADAL" clId="{1C56D6C5-3944-4F57-AD05-F0C4B73D50E3}" dt="2024-10-30T13:41:07.445" v="680" actId="1076"/>
          <ac:spMkLst>
            <pc:docMk/>
            <pc:sldMk cId="0" sldId="257"/>
            <ac:spMk id="52" creationId="{B945840A-5523-D3C0-56CF-43E19E4A2C83}"/>
          </ac:spMkLst>
        </pc:spChg>
        <pc:grpChg chg="mod">
          <ac:chgData name="Sonia Plaza" userId="4991080c-2e05-4c5a-9243-c7829bb2954a" providerId="ADAL" clId="{1C56D6C5-3944-4F57-AD05-F0C4B73D50E3}" dt="2024-10-30T13:29:51.107" v="18" actId="1076"/>
          <ac:grpSpMkLst>
            <pc:docMk/>
            <pc:sldMk cId="0" sldId="257"/>
            <ac:grpSpMk id="2" creationId="{00000000-0000-0000-0000-000000000000}"/>
          </ac:grpSpMkLst>
        </pc:grpChg>
        <pc:grpChg chg="del">
          <ac:chgData name="Sonia Plaza" userId="4991080c-2e05-4c5a-9243-c7829bb2954a" providerId="ADAL" clId="{1C56D6C5-3944-4F57-AD05-F0C4B73D50E3}" dt="2024-10-30T13:29:07.555" v="6" actId="478"/>
          <ac:grpSpMkLst>
            <pc:docMk/>
            <pc:sldMk cId="0" sldId="257"/>
            <ac:grpSpMk id="18" creationId="{00000000-0000-0000-0000-000000000000}"/>
          </ac:grpSpMkLst>
        </pc:grpChg>
        <pc:grpChg chg="mod">
          <ac:chgData name="Sonia Plaza" userId="4991080c-2e05-4c5a-9243-c7829bb2954a" providerId="ADAL" clId="{1C56D6C5-3944-4F57-AD05-F0C4B73D50E3}" dt="2024-10-30T13:30:03.711" v="20" actId="1076"/>
          <ac:grpSpMkLst>
            <pc:docMk/>
            <pc:sldMk cId="0" sldId="257"/>
            <ac:grpSpMk id="21" creationId="{00000000-0000-0000-0000-000000000000}"/>
          </ac:grpSpMkLst>
        </pc:grpChg>
        <pc:grpChg chg="del">
          <ac:chgData name="Sonia Plaza" userId="4991080c-2e05-4c5a-9243-c7829bb2954a" providerId="ADAL" clId="{1C56D6C5-3944-4F57-AD05-F0C4B73D50E3}" dt="2024-10-30T13:28:38.360" v="0" actId="478"/>
          <ac:grpSpMkLst>
            <pc:docMk/>
            <pc:sldMk cId="0" sldId="257"/>
            <ac:grpSpMk id="45" creationId="{00000000-0000-0000-0000-000000000000}"/>
          </ac:grpSpMkLst>
        </pc:grpChg>
        <pc:picChg chg="del">
          <ac:chgData name="Sonia Plaza" userId="4991080c-2e05-4c5a-9243-c7829bb2954a" providerId="ADAL" clId="{1C56D6C5-3944-4F57-AD05-F0C4B73D50E3}" dt="2024-10-30T13:29:15.662" v="8" actId="478"/>
          <ac:picMkLst>
            <pc:docMk/>
            <pc:sldMk cId="0" sldId="257"/>
            <ac:picMk id="3" creationId="{00000000-0000-0000-0000-000000000000}"/>
          </ac:picMkLst>
        </pc:picChg>
        <pc:picChg chg="del">
          <ac:chgData name="Sonia Plaza" userId="4991080c-2e05-4c5a-9243-c7829bb2954a" providerId="ADAL" clId="{1C56D6C5-3944-4F57-AD05-F0C4B73D50E3}" dt="2024-10-30T13:28:52.695" v="2" actId="478"/>
          <ac:picMkLst>
            <pc:docMk/>
            <pc:sldMk cId="0" sldId="257"/>
            <ac:picMk id="5" creationId="{00000000-0000-0000-0000-000000000000}"/>
          </ac:picMkLst>
        </pc:picChg>
      </pc:sldChg>
      <pc:sldChg chg="del">
        <pc:chgData name="Sonia Plaza" userId="4991080c-2e05-4c5a-9243-c7829bb2954a" providerId="ADAL" clId="{1C56D6C5-3944-4F57-AD05-F0C4B73D50E3}" dt="2024-10-30T14:58:49.863" v="1887" actId="47"/>
        <pc:sldMkLst>
          <pc:docMk/>
          <pc:sldMk cId="0" sldId="258"/>
        </pc:sldMkLst>
      </pc:sldChg>
      <pc:sldChg chg="del">
        <pc:chgData name="Sonia Plaza" userId="4991080c-2e05-4c5a-9243-c7829bb2954a" providerId="ADAL" clId="{1C56D6C5-3944-4F57-AD05-F0C4B73D50E3}" dt="2024-10-30T14:58:51.456" v="1888" actId="47"/>
        <pc:sldMkLst>
          <pc:docMk/>
          <pc:sldMk cId="0" sldId="259"/>
        </pc:sldMkLst>
      </pc:sldChg>
      <pc:sldChg chg="del">
        <pc:chgData name="Sonia Plaza" userId="4991080c-2e05-4c5a-9243-c7829bb2954a" providerId="ADAL" clId="{1C56D6C5-3944-4F57-AD05-F0C4B73D50E3}" dt="2024-10-30T14:58:52.052" v="1889" actId="47"/>
        <pc:sldMkLst>
          <pc:docMk/>
          <pc:sldMk cId="0" sldId="260"/>
        </pc:sldMkLst>
      </pc:sldChg>
      <pc:sldChg chg="addSp modSp mod ord">
        <pc:chgData name="Sonia Plaza" userId="4991080c-2e05-4c5a-9243-c7829bb2954a" providerId="ADAL" clId="{1C56D6C5-3944-4F57-AD05-F0C4B73D50E3}" dt="2024-10-30T13:37:41.236" v="258" actId="14100"/>
        <pc:sldMkLst>
          <pc:docMk/>
          <pc:sldMk cId="0" sldId="261"/>
        </pc:sldMkLst>
        <pc:spChg chg="mod">
          <ac:chgData name="Sonia Plaza" userId="4991080c-2e05-4c5a-9243-c7829bb2954a" providerId="ADAL" clId="{1C56D6C5-3944-4F57-AD05-F0C4B73D50E3}" dt="2024-10-30T13:37:41.236" v="258" actId="14100"/>
          <ac:spMkLst>
            <pc:docMk/>
            <pc:sldMk cId="0" sldId="261"/>
            <ac:spMk id="3" creationId="{00000000-0000-0000-0000-000000000000}"/>
          </ac:spMkLst>
        </pc:spChg>
        <pc:spChg chg="add mod">
          <ac:chgData name="Sonia Plaza" userId="4991080c-2e05-4c5a-9243-c7829bb2954a" providerId="ADAL" clId="{1C56D6C5-3944-4F57-AD05-F0C4B73D50E3}" dt="2024-10-30T13:37:37.584" v="257" actId="767"/>
          <ac:spMkLst>
            <pc:docMk/>
            <pc:sldMk cId="0" sldId="261"/>
            <ac:spMk id="8" creationId="{9C94905A-5008-9AB4-F34E-B5EF8488DD4A}"/>
          </ac:spMkLst>
        </pc:spChg>
      </pc:sldChg>
      <pc:sldChg chg="modSp mod ord">
        <pc:chgData name="Sonia Plaza" userId="4991080c-2e05-4c5a-9243-c7829bb2954a" providerId="ADAL" clId="{1C56D6C5-3944-4F57-AD05-F0C4B73D50E3}" dt="2024-10-30T14:49:37.475" v="1581" actId="20577"/>
        <pc:sldMkLst>
          <pc:docMk/>
          <pc:sldMk cId="0" sldId="266"/>
        </pc:sldMkLst>
        <pc:spChg chg="mod">
          <ac:chgData name="Sonia Plaza" userId="4991080c-2e05-4c5a-9243-c7829bb2954a" providerId="ADAL" clId="{1C56D6C5-3944-4F57-AD05-F0C4B73D50E3}" dt="2024-10-30T14:49:37.475" v="1581" actId="20577"/>
          <ac:spMkLst>
            <pc:docMk/>
            <pc:sldMk cId="0" sldId="266"/>
            <ac:spMk id="6" creationId="{00000000-0000-0000-0000-000000000000}"/>
          </ac:spMkLst>
        </pc:spChg>
      </pc:sldChg>
      <pc:sldChg chg="ord">
        <pc:chgData name="Sonia Plaza" userId="4991080c-2e05-4c5a-9243-c7829bb2954a" providerId="ADAL" clId="{1C56D6C5-3944-4F57-AD05-F0C4B73D50E3}" dt="2024-10-30T14:49:13.447" v="1563"/>
        <pc:sldMkLst>
          <pc:docMk/>
          <pc:sldMk cId="0" sldId="269"/>
        </pc:sldMkLst>
      </pc:sldChg>
      <pc:sldChg chg="modSp mod ord">
        <pc:chgData name="Sonia Plaza" userId="4991080c-2e05-4c5a-9243-c7829bb2954a" providerId="ADAL" clId="{1C56D6C5-3944-4F57-AD05-F0C4B73D50E3}" dt="2024-10-30T14:50:19.870" v="1583"/>
        <pc:sldMkLst>
          <pc:docMk/>
          <pc:sldMk cId="0" sldId="270"/>
        </pc:sldMkLst>
        <pc:spChg chg="mod">
          <ac:chgData name="Sonia Plaza" userId="4991080c-2e05-4c5a-9243-c7829bb2954a" providerId="ADAL" clId="{1C56D6C5-3944-4F57-AD05-F0C4B73D50E3}" dt="2024-10-30T14:33:49.297" v="992" actId="13926"/>
          <ac:spMkLst>
            <pc:docMk/>
            <pc:sldMk cId="0" sldId="270"/>
            <ac:spMk id="3" creationId="{00000000-0000-0000-0000-000000000000}"/>
          </ac:spMkLst>
        </pc:spChg>
      </pc:sldChg>
      <pc:sldChg chg="delSp modSp del mod ord">
        <pc:chgData name="Sonia Plaza" userId="4991080c-2e05-4c5a-9243-c7829bb2954a" providerId="ADAL" clId="{1C56D6C5-3944-4F57-AD05-F0C4B73D50E3}" dt="2024-10-30T14:58:47.658" v="1885" actId="47"/>
        <pc:sldMkLst>
          <pc:docMk/>
          <pc:sldMk cId="0" sldId="272"/>
        </pc:sldMkLst>
        <pc:spChg chg="mod">
          <ac:chgData name="Sonia Plaza" userId="4991080c-2e05-4c5a-9243-c7829bb2954a" providerId="ADAL" clId="{1C56D6C5-3944-4F57-AD05-F0C4B73D50E3}" dt="2024-10-30T13:57:16.928" v="922" actId="14100"/>
          <ac:spMkLst>
            <pc:docMk/>
            <pc:sldMk cId="0" sldId="272"/>
            <ac:spMk id="2" creationId="{00000000-0000-0000-0000-000000000000}"/>
          </ac:spMkLst>
        </pc:spChg>
        <pc:spChg chg="mod">
          <ac:chgData name="Sonia Plaza" userId="4991080c-2e05-4c5a-9243-c7829bb2954a" providerId="ADAL" clId="{1C56D6C5-3944-4F57-AD05-F0C4B73D50E3}" dt="2024-10-30T14:34:39.953" v="996" actId="12"/>
          <ac:spMkLst>
            <pc:docMk/>
            <pc:sldMk cId="0" sldId="272"/>
            <ac:spMk id="3" creationId="{00000000-0000-0000-0000-000000000000}"/>
          </ac:spMkLst>
        </pc:spChg>
        <pc:spChg chg="del">
          <ac:chgData name="Sonia Plaza" userId="4991080c-2e05-4c5a-9243-c7829bb2954a" providerId="ADAL" clId="{1C56D6C5-3944-4F57-AD05-F0C4B73D50E3}" dt="2024-10-30T13:32:29.941" v="28" actId="478"/>
          <ac:spMkLst>
            <pc:docMk/>
            <pc:sldMk cId="0" sldId="272"/>
            <ac:spMk id="4" creationId="{00000000-0000-0000-0000-000000000000}"/>
          </ac:spMkLst>
        </pc:spChg>
      </pc:sldChg>
      <pc:sldChg chg="del">
        <pc:chgData name="Sonia Plaza" userId="4991080c-2e05-4c5a-9243-c7829bb2954a" providerId="ADAL" clId="{1C56D6C5-3944-4F57-AD05-F0C4B73D50E3}" dt="2024-10-30T15:16:14.836" v="1911" actId="47"/>
        <pc:sldMkLst>
          <pc:docMk/>
          <pc:sldMk cId="0" sldId="273"/>
        </pc:sldMkLst>
      </pc:sldChg>
      <pc:sldChg chg="del">
        <pc:chgData name="Sonia Plaza" userId="4991080c-2e05-4c5a-9243-c7829bb2954a" providerId="ADAL" clId="{1C56D6C5-3944-4F57-AD05-F0C4B73D50E3}" dt="2024-10-30T15:16:14.836" v="1911" actId="47"/>
        <pc:sldMkLst>
          <pc:docMk/>
          <pc:sldMk cId="0" sldId="274"/>
        </pc:sldMkLst>
      </pc:sldChg>
      <pc:sldChg chg="del">
        <pc:chgData name="Sonia Plaza" userId="4991080c-2e05-4c5a-9243-c7829bb2954a" providerId="ADAL" clId="{1C56D6C5-3944-4F57-AD05-F0C4B73D50E3}" dt="2024-10-30T15:16:14.836" v="1911" actId="47"/>
        <pc:sldMkLst>
          <pc:docMk/>
          <pc:sldMk cId="0" sldId="275"/>
        </pc:sldMkLst>
      </pc:sldChg>
      <pc:sldChg chg="del">
        <pc:chgData name="Sonia Plaza" userId="4991080c-2e05-4c5a-9243-c7829bb2954a" providerId="ADAL" clId="{1C56D6C5-3944-4F57-AD05-F0C4B73D50E3}" dt="2024-10-30T15:16:14.836" v="1911" actId="47"/>
        <pc:sldMkLst>
          <pc:docMk/>
          <pc:sldMk cId="0" sldId="276"/>
        </pc:sldMkLst>
      </pc:sldChg>
      <pc:sldChg chg="del">
        <pc:chgData name="Sonia Plaza" userId="4991080c-2e05-4c5a-9243-c7829bb2954a" providerId="ADAL" clId="{1C56D6C5-3944-4F57-AD05-F0C4B73D50E3}" dt="2024-10-30T15:16:14.836" v="1911" actId="47"/>
        <pc:sldMkLst>
          <pc:docMk/>
          <pc:sldMk cId="0" sldId="277"/>
        </pc:sldMkLst>
      </pc:sldChg>
      <pc:sldChg chg="del">
        <pc:chgData name="Sonia Plaza" userId="4991080c-2e05-4c5a-9243-c7829bb2954a" providerId="ADAL" clId="{1C56D6C5-3944-4F57-AD05-F0C4B73D50E3}" dt="2024-10-30T15:16:14.836" v="1911" actId="47"/>
        <pc:sldMkLst>
          <pc:docMk/>
          <pc:sldMk cId="0" sldId="278"/>
        </pc:sldMkLst>
      </pc:sldChg>
      <pc:sldChg chg="del">
        <pc:chgData name="Sonia Plaza" userId="4991080c-2e05-4c5a-9243-c7829bb2954a" providerId="ADAL" clId="{1C56D6C5-3944-4F57-AD05-F0C4B73D50E3}" dt="2024-10-30T15:16:14.836" v="1911" actId="47"/>
        <pc:sldMkLst>
          <pc:docMk/>
          <pc:sldMk cId="0" sldId="279"/>
        </pc:sldMkLst>
      </pc:sldChg>
      <pc:sldChg chg="del">
        <pc:chgData name="Sonia Plaza" userId="4991080c-2e05-4c5a-9243-c7829bb2954a" providerId="ADAL" clId="{1C56D6C5-3944-4F57-AD05-F0C4B73D50E3}" dt="2024-10-30T15:16:14.836" v="1911" actId="47"/>
        <pc:sldMkLst>
          <pc:docMk/>
          <pc:sldMk cId="0" sldId="280"/>
        </pc:sldMkLst>
      </pc:sldChg>
      <pc:sldChg chg="del">
        <pc:chgData name="Sonia Plaza" userId="4991080c-2e05-4c5a-9243-c7829bb2954a" providerId="ADAL" clId="{1C56D6C5-3944-4F57-AD05-F0C4B73D50E3}" dt="2024-10-30T15:16:14.836" v="1911" actId="47"/>
        <pc:sldMkLst>
          <pc:docMk/>
          <pc:sldMk cId="0" sldId="281"/>
        </pc:sldMkLst>
      </pc:sldChg>
      <pc:sldChg chg="del">
        <pc:chgData name="Sonia Plaza" userId="4991080c-2e05-4c5a-9243-c7829bb2954a" providerId="ADAL" clId="{1C56D6C5-3944-4F57-AD05-F0C4B73D50E3}" dt="2024-10-30T15:16:14.836" v="1911" actId="47"/>
        <pc:sldMkLst>
          <pc:docMk/>
          <pc:sldMk cId="0" sldId="282"/>
        </pc:sldMkLst>
      </pc:sldChg>
      <pc:sldChg chg="del">
        <pc:chgData name="Sonia Plaza" userId="4991080c-2e05-4c5a-9243-c7829bb2954a" providerId="ADAL" clId="{1C56D6C5-3944-4F57-AD05-F0C4B73D50E3}" dt="2024-10-30T15:16:14.836" v="1911" actId="47"/>
        <pc:sldMkLst>
          <pc:docMk/>
          <pc:sldMk cId="0" sldId="283"/>
        </pc:sldMkLst>
      </pc:sldChg>
      <pc:sldChg chg="ord">
        <pc:chgData name="Sonia Plaza" userId="4991080c-2e05-4c5a-9243-c7829bb2954a" providerId="ADAL" clId="{1C56D6C5-3944-4F57-AD05-F0C4B73D50E3}" dt="2024-10-30T14:59:14.377" v="1891"/>
        <pc:sldMkLst>
          <pc:docMk/>
          <pc:sldMk cId="0" sldId="284"/>
        </pc:sldMkLst>
      </pc:sldChg>
      <pc:sldChg chg="add del">
        <pc:chgData name="Sonia Plaza" userId="4991080c-2e05-4c5a-9243-c7829bb2954a" providerId="ADAL" clId="{1C56D6C5-3944-4F57-AD05-F0C4B73D50E3}" dt="2024-10-30T13:51:49.925" v="693" actId="47"/>
        <pc:sldMkLst>
          <pc:docMk/>
          <pc:sldMk cId="0" sldId="285"/>
        </pc:sldMkLst>
      </pc:sldChg>
      <pc:sldChg chg="addSp delSp add del mod ord">
        <pc:chgData name="Sonia Plaza" userId="4991080c-2e05-4c5a-9243-c7829bb2954a" providerId="ADAL" clId="{1C56D6C5-3944-4F57-AD05-F0C4B73D50E3}" dt="2024-10-30T14:50:58.856" v="1585"/>
        <pc:sldMkLst>
          <pc:docMk/>
          <pc:sldMk cId="0" sldId="286"/>
        </pc:sldMkLst>
        <pc:spChg chg="add del">
          <ac:chgData name="Sonia Plaza" userId="4991080c-2e05-4c5a-9243-c7829bb2954a" providerId="ADAL" clId="{1C56D6C5-3944-4F57-AD05-F0C4B73D50E3}" dt="2024-10-30T14:36:00.011" v="1001" actId="22"/>
          <ac:spMkLst>
            <pc:docMk/>
            <pc:sldMk cId="0" sldId="286"/>
            <ac:spMk id="9" creationId="{B9CAAD1E-EE2F-79E4-261E-2DADFC06C59A}"/>
          </ac:spMkLst>
        </pc:spChg>
        <pc:spChg chg="add del">
          <ac:chgData name="Sonia Plaza" userId="4991080c-2e05-4c5a-9243-c7829bb2954a" providerId="ADAL" clId="{1C56D6C5-3944-4F57-AD05-F0C4B73D50E3}" dt="2024-10-30T14:36:05.571" v="1003" actId="22"/>
          <ac:spMkLst>
            <pc:docMk/>
            <pc:sldMk cId="0" sldId="286"/>
            <ac:spMk id="11" creationId="{2BDD297D-518E-2A26-6D19-609BCFC1871A}"/>
          </ac:spMkLst>
        </pc:spChg>
        <pc:spChg chg="add del">
          <ac:chgData name="Sonia Plaza" userId="4991080c-2e05-4c5a-9243-c7829bb2954a" providerId="ADAL" clId="{1C56D6C5-3944-4F57-AD05-F0C4B73D50E3}" dt="2024-10-30T14:36:10.546" v="1005" actId="22"/>
          <ac:spMkLst>
            <pc:docMk/>
            <pc:sldMk cId="0" sldId="286"/>
            <ac:spMk id="13" creationId="{E85E66E7-D9BE-C0A8-7FD7-BC81EEEA1840}"/>
          </ac:spMkLst>
        </pc:spChg>
      </pc:sldChg>
      <pc:sldChg chg="addSp modSp new del mod">
        <pc:chgData name="Sonia Plaza" userId="4991080c-2e05-4c5a-9243-c7829bb2954a" providerId="ADAL" clId="{1C56D6C5-3944-4F57-AD05-F0C4B73D50E3}" dt="2024-10-30T14:58:48.896" v="1886" actId="47"/>
        <pc:sldMkLst>
          <pc:docMk/>
          <pc:sldMk cId="3811581205" sldId="287"/>
        </pc:sldMkLst>
        <pc:spChg chg="mod">
          <ac:chgData name="Sonia Plaza" userId="4991080c-2e05-4c5a-9243-c7829bb2954a" providerId="ADAL" clId="{1C56D6C5-3944-4F57-AD05-F0C4B73D50E3}" dt="2024-10-30T14:34:56.902" v="998" actId="20577"/>
          <ac:spMkLst>
            <pc:docMk/>
            <pc:sldMk cId="3811581205" sldId="287"/>
            <ac:spMk id="2" creationId="{8E247719-8F7F-8708-5A0C-F627AE04E435}"/>
          </ac:spMkLst>
        </pc:spChg>
        <pc:spChg chg="mod">
          <ac:chgData name="Sonia Plaza" userId="4991080c-2e05-4c5a-9243-c7829bb2954a" providerId="ADAL" clId="{1C56D6C5-3944-4F57-AD05-F0C4B73D50E3}" dt="2024-10-30T14:35:05.410" v="999" actId="12"/>
          <ac:spMkLst>
            <pc:docMk/>
            <pc:sldMk cId="3811581205" sldId="287"/>
            <ac:spMk id="3" creationId="{1328D707-01FC-87D0-AFEC-19F70EA2BDA5}"/>
          </ac:spMkLst>
        </pc:spChg>
        <pc:spChg chg="add">
          <ac:chgData name="Sonia Plaza" userId="4991080c-2e05-4c5a-9243-c7829bb2954a" providerId="ADAL" clId="{1C56D6C5-3944-4F57-AD05-F0C4B73D50E3}" dt="2024-10-30T14:34:52.414" v="997" actId="22"/>
          <ac:spMkLst>
            <pc:docMk/>
            <pc:sldMk cId="3811581205" sldId="287"/>
            <ac:spMk id="5" creationId="{17841B26-52D3-F5E6-4A57-CA7D38524F8B}"/>
          </ac:spMkLst>
        </pc:spChg>
      </pc:sldChg>
      <pc:sldChg chg="addSp delSp modSp add mod">
        <pc:chgData name="Sonia Plaza" userId="4991080c-2e05-4c5a-9243-c7829bb2954a" providerId="ADAL" clId="{1C56D6C5-3944-4F57-AD05-F0C4B73D50E3}" dt="2024-10-30T15:04:32.055" v="1910" actId="20577"/>
        <pc:sldMkLst>
          <pc:docMk/>
          <pc:sldMk cId="2330871957" sldId="6373"/>
        </pc:sldMkLst>
        <pc:spChg chg="mod">
          <ac:chgData name="Sonia Plaza" userId="4991080c-2e05-4c5a-9243-c7829bb2954a" providerId="ADAL" clId="{1C56D6C5-3944-4F57-AD05-F0C4B73D50E3}" dt="2024-10-30T14:36:46.548" v="1028" actId="20577"/>
          <ac:spMkLst>
            <pc:docMk/>
            <pc:sldMk cId="2330871957" sldId="6373"/>
            <ac:spMk id="2" creationId="{E2C5D32B-5AC7-F89F-D049-D4E9C19D9057}"/>
          </ac:spMkLst>
        </pc:spChg>
        <pc:spChg chg="mod">
          <ac:chgData name="Sonia Plaza" userId="4991080c-2e05-4c5a-9243-c7829bb2954a" providerId="ADAL" clId="{1C56D6C5-3944-4F57-AD05-F0C4B73D50E3}" dt="2024-10-30T15:04:32.055" v="1910" actId="20577"/>
          <ac:spMkLst>
            <pc:docMk/>
            <pc:sldMk cId="2330871957" sldId="6373"/>
            <ac:spMk id="3" creationId="{43CE6A4F-53CE-1132-A2D8-DC9F22CF097C}"/>
          </ac:spMkLst>
        </pc:spChg>
        <pc:spChg chg="add del mod">
          <ac:chgData name="Sonia Plaza" userId="4991080c-2e05-4c5a-9243-c7829bb2954a" providerId="ADAL" clId="{1C56D6C5-3944-4F57-AD05-F0C4B73D50E3}" dt="2024-10-30T14:45:39.885" v="1402" actId="478"/>
          <ac:spMkLst>
            <pc:docMk/>
            <pc:sldMk cId="2330871957" sldId="6373"/>
            <ac:spMk id="5" creationId="{12EFB468-F206-A0F9-8D8A-2604E815A962}"/>
          </ac:spMkLst>
        </pc:spChg>
      </pc:sldChg>
      <pc:sldChg chg="add">
        <pc:chgData name="Sonia Plaza" userId="4991080c-2e05-4c5a-9243-c7829bb2954a" providerId="ADAL" clId="{1C56D6C5-3944-4F57-AD05-F0C4B73D50E3}" dt="2024-10-30T14:43:18.189" v="1400"/>
        <pc:sldMkLst>
          <pc:docMk/>
          <pc:sldMk cId="0" sldId="6374"/>
        </pc:sldMkLst>
      </pc:sldChg>
      <pc:sldChg chg="add">
        <pc:chgData name="Sonia Plaza" userId="4991080c-2e05-4c5a-9243-c7829bb2954a" providerId="ADAL" clId="{1C56D6C5-3944-4F57-AD05-F0C4B73D50E3}" dt="2024-10-30T14:47:50.675" v="1559"/>
        <pc:sldMkLst>
          <pc:docMk/>
          <pc:sldMk cId="0" sldId="6375"/>
        </pc:sldMkLst>
      </pc:sldChg>
      <pc:sldChg chg="add del">
        <pc:chgData name="Sonia Plaza" userId="4991080c-2e05-4c5a-9243-c7829bb2954a" providerId="ADAL" clId="{1C56D6C5-3944-4F57-AD05-F0C4B73D50E3}" dt="2024-10-30T15:02:29.523" v="1893"/>
        <pc:sldMkLst>
          <pc:docMk/>
          <pc:sldMk cId="0" sldId="6376"/>
        </pc:sldMkLst>
      </pc:sldChg>
      <pc:sldChg chg="add del ord">
        <pc:chgData name="Sonia Plaza" userId="4991080c-2e05-4c5a-9243-c7829bb2954a" providerId="ADAL" clId="{1C56D6C5-3944-4F57-AD05-F0C4B73D50E3}" dt="2024-10-30T15:03:29.766" v="1897" actId="47"/>
        <pc:sldMkLst>
          <pc:docMk/>
          <pc:sldMk cId="3834761938" sldId="637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000" b="0" i="0">
                <a:solidFill>
                  <a:schemeClr val="bg1"/>
                </a:solidFill>
                <a:latin typeface="Calibri Light"/>
                <a:cs typeface="Calibri Ligh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10/30/2024</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100"/>
              </a:lnSpc>
            </a:pPr>
            <a:fld id="{81D60167-4931-47E6-BA6A-407CBD079E47}" type="slidenum">
              <a:rPr sz="1050" spc="-25" dirty="0">
                <a:solidFill>
                  <a:srgbClr val="FFFFFF"/>
                </a:solidFill>
              </a:rPr>
              <a:t>‹#›</a:t>
            </a:fld>
            <a:endParaRPr sz="105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08289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chemeClr val="bg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10/30/2024</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100"/>
              </a:lnSpc>
            </a:pPr>
            <a:fld id="{81D60167-4931-47E6-BA6A-407CBD079E47}" type="slidenum">
              <a:rPr sz="1050" spc="-25" dirty="0">
                <a:solidFill>
                  <a:srgbClr val="FFFFFF"/>
                </a:solidFill>
              </a:rPr>
              <a:t>‹#›</a:t>
            </a:fld>
            <a:endParaRPr sz="105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chemeClr val="bg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763256" y="1129283"/>
            <a:ext cx="3904615" cy="3571240"/>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10/30/2024</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100"/>
              </a:lnSpc>
            </a:pPr>
            <a:fld id="{81D60167-4931-47E6-BA6A-407CBD079E47}" type="slidenum">
              <a:rPr sz="1050" spc="-25" dirty="0">
                <a:solidFill>
                  <a:srgbClr val="FFFFFF"/>
                </a:solidFill>
              </a:rPr>
              <a:t>‹#›</a:t>
            </a:fld>
            <a:endParaRPr sz="105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577584"/>
            <a:ext cx="12192000" cy="280670"/>
          </a:xfrm>
          <a:custGeom>
            <a:avLst/>
            <a:gdLst/>
            <a:ahLst/>
            <a:cxnLst/>
            <a:rect l="l" t="t" r="r" b="b"/>
            <a:pathLst>
              <a:path w="12192000" h="280670">
                <a:moveTo>
                  <a:pt x="0" y="280415"/>
                </a:moveTo>
                <a:lnTo>
                  <a:pt x="12192000" y="280415"/>
                </a:lnTo>
                <a:lnTo>
                  <a:pt x="12192000" y="0"/>
                </a:lnTo>
                <a:lnTo>
                  <a:pt x="0" y="0"/>
                </a:lnTo>
                <a:lnTo>
                  <a:pt x="0" y="280415"/>
                </a:lnTo>
                <a:close/>
              </a:path>
            </a:pathLst>
          </a:custGeom>
          <a:solidFill>
            <a:srgbClr val="344068"/>
          </a:solidFill>
        </p:spPr>
        <p:txBody>
          <a:bodyPr wrap="square" lIns="0" tIns="0" rIns="0" bIns="0" rtlCol="0"/>
          <a:lstStyle/>
          <a:p>
            <a:endParaRPr/>
          </a:p>
        </p:txBody>
      </p:sp>
      <p:sp>
        <p:nvSpPr>
          <p:cNvPr id="17" name="bg object 17"/>
          <p:cNvSpPr/>
          <p:nvPr/>
        </p:nvSpPr>
        <p:spPr>
          <a:xfrm>
            <a:off x="0" y="6513576"/>
            <a:ext cx="12189460" cy="64135"/>
          </a:xfrm>
          <a:custGeom>
            <a:avLst/>
            <a:gdLst/>
            <a:ahLst/>
            <a:cxnLst/>
            <a:rect l="l" t="t" r="r" b="b"/>
            <a:pathLst>
              <a:path w="12189460" h="64134">
                <a:moveTo>
                  <a:pt x="12188952" y="0"/>
                </a:moveTo>
                <a:lnTo>
                  <a:pt x="0" y="0"/>
                </a:lnTo>
                <a:lnTo>
                  <a:pt x="0" y="64008"/>
                </a:lnTo>
                <a:lnTo>
                  <a:pt x="12188952" y="64008"/>
                </a:lnTo>
                <a:lnTo>
                  <a:pt x="12188952" y="0"/>
                </a:lnTo>
                <a:close/>
              </a:path>
            </a:pathLst>
          </a:custGeom>
          <a:solidFill>
            <a:srgbClr val="1CACE3"/>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919886" y="483438"/>
            <a:ext cx="5366258" cy="533704"/>
          </a:xfrm>
          <a:prstGeom prst="rect">
            <a:avLst/>
          </a:prstGeom>
        </p:spPr>
      </p:pic>
      <p:pic>
        <p:nvPicPr>
          <p:cNvPr id="19" name="bg object 19"/>
          <p:cNvPicPr/>
          <p:nvPr/>
        </p:nvPicPr>
        <p:blipFill>
          <a:blip r:embed="rId3" cstate="print"/>
          <a:stretch>
            <a:fillRect/>
          </a:stretch>
        </p:blipFill>
        <p:spPr>
          <a:xfrm>
            <a:off x="6094475" y="483438"/>
            <a:ext cx="316991" cy="533704"/>
          </a:xfrm>
          <a:prstGeom prst="rect">
            <a:avLst/>
          </a:prstGeom>
        </p:spPr>
      </p:pic>
      <p:pic>
        <p:nvPicPr>
          <p:cNvPr id="20" name="bg object 20"/>
          <p:cNvPicPr/>
          <p:nvPr/>
        </p:nvPicPr>
        <p:blipFill>
          <a:blip r:embed="rId4" cstate="print"/>
          <a:stretch>
            <a:fillRect/>
          </a:stretch>
        </p:blipFill>
        <p:spPr>
          <a:xfrm>
            <a:off x="6252972" y="483438"/>
            <a:ext cx="4166997" cy="533704"/>
          </a:xfrm>
          <a:prstGeom prst="rect">
            <a:avLst/>
          </a:prstGeom>
        </p:spPr>
      </p:pic>
      <p:pic>
        <p:nvPicPr>
          <p:cNvPr id="21" name="bg object 21"/>
          <p:cNvPicPr/>
          <p:nvPr/>
        </p:nvPicPr>
        <p:blipFill>
          <a:blip r:embed="rId5" cstate="print"/>
          <a:stretch>
            <a:fillRect/>
          </a:stretch>
        </p:blipFill>
        <p:spPr>
          <a:xfrm>
            <a:off x="919886" y="898525"/>
            <a:ext cx="6631685" cy="533400"/>
          </a:xfrm>
          <a:prstGeom prst="rect">
            <a:avLst/>
          </a:prstGeom>
        </p:spPr>
      </p:pic>
      <p:pic>
        <p:nvPicPr>
          <p:cNvPr id="22" name="bg object 22"/>
          <p:cNvPicPr/>
          <p:nvPr/>
        </p:nvPicPr>
        <p:blipFill>
          <a:blip r:embed="rId6" cstate="print"/>
          <a:stretch>
            <a:fillRect/>
          </a:stretch>
        </p:blipFill>
        <p:spPr>
          <a:xfrm>
            <a:off x="899590" y="2615231"/>
            <a:ext cx="6067707" cy="3390415"/>
          </a:xfrm>
          <a:prstGeom prst="rect">
            <a:avLst/>
          </a:prstGeom>
        </p:spPr>
      </p:pic>
      <p:pic>
        <p:nvPicPr>
          <p:cNvPr id="23" name="bg object 23"/>
          <p:cNvPicPr/>
          <p:nvPr/>
        </p:nvPicPr>
        <p:blipFill>
          <a:blip r:embed="rId7" cstate="print"/>
          <a:stretch>
            <a:fillRect/>
          </a:stretch>
        </p:blipFill>
        <p:spPr>
          <a:xfrm>
            <a:off x="7961376" y="1377696"/>
            <a:ext cx="3456431" cy="2636520"/>
          </a:xfrm>
          <a:prstGeom prst="rect">
            <a:avLst/>
          </a:prstGeom>
        </p:spPr>
      </p:pic>
      <p:pic>
        <p:nvPicPr>
          <p:cNvPr id="24" name="bg object 24"/>
          <p:cNvPicPr/>
          <p:nvPr/>
        </p:nvPicPr>
        <p:blipFill>
          <a:blip r:embed="rId8" cstate="print"/>
          <a:stretch>
            <a:fillRect/>
          </a:stretch>
        </p:blipFill>
        <p:spPr>
          <a:xfrm>
            <a:off x="7947659" y="4154423"/>
            <a:ext cx="3471672" cy="2194560"/>
          </a:xfrm>
          <a:prstGeom prst="rect">
            <a:avLst/>
          </a:prstGeom>
        </p:spPr>
      </p:pic>
      <p:sp>
        <p:nvSpPr>
          <p:cNvPr id="2" name="Holder 2"/>
          <p:cNvSpPr>
            <a:spLocks noGrp="1"/>
          </p:cNvSpPr>
          <p:nvPr>
            <p:ph type="title"/>
          </p:nvPr>
        </p:nvSpPr>
        <p:spPr/>
        <p:txBody>
          <a:bodyPr lIns="0" tIns="0" rIns="0" bIns="0"/>
          <a:lstStyle>
            <a:lvl1pPr>
              <a:defRPr sz="2000" b="0" i="0">
                <a:solidFill>
                  <a:schemeClr val="bg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10/30/2024</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100"/>
              </a:lnSpc>
            </a:pPr>
            <a:fld id="{81D60167-4931-47E6-BA6A-407CBD079E47}" type="slidenum">
              <a:rPr sz="1050" spc="-25" dirty="0">
                <a:solidFill>
                  <a:srgbClr val="FFFFFF"/>
                </a:solidFill>
              </a:rPr>
              <a:t>‹#›</a:t>
            </a:fld>
            <a:endParaRPr sz="105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10/30/2024</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100"/>
              </a:lnSpc>
            </a:pPr>
            <a:fld id="{81D60167-4931-47E6-BA6A-407CBD079E47}" type="slidenum">
              <a:rPr sz="1050" spc="-25" dirty="0">
                <a:solidFill>
                  <a:srgbClr val="FFFFFF"/>
                </a:solidFill>
              </a:rPr>
              <a:t>‹#›</a:t>
            </a:fld>
            <a:endParaRPr sz="105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3600" b="0" i="0">
                <a:solidFill>
                  <a:schemeClr val="tx1"/>
                </a:solidFill>
                <a:latin typeface="Calibri Light"/>
                <a:cs typeface="Calibri Ligh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5842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61140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35903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76659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577584"/>
            <a:ext cx="12192000" cy="280670"/>
          </a:xfrm>
          <a:custGeom>
            <a:avLst/>
            <a:gdLst/>
            <a:ahLst/>
            <a:cxnLst/>
            <a:rect l="l" t="t" r="r" b="b"/>
            <a:pathLst>
              <a:path w="12192000" h="280670">
                <a:moveTo>
                  <a:pt x="0" y="280415"/>
                </a:moveTo>
                <a:lnTo>
                  <a:pt x="12192000" y="280415"/>
                </a:lnTo>
                <a:lnTo>
                  <a:pt x="12192000" y="0"/>
                </a:lnTo>
                <a:lnTo>
                  <a:pt x="0" y="0"/>
                </a:lnTo>
                <a:lnTo>
                  <a:pt x="0" y="280415"/>
                </a:lnTo>
                <a:close/>
              </a:path>
            </a:pathLst>
          </a:custGeom>
          <a:solidFill>
            <a:srgbClr val="344068"/>
          </a:solidFill>
        </p:spPr>
        <p:txBody>
          <a:bodyPr wrap="square" lIns="0" tIns="0" rIns="0" bIns="0" rtlCol="0"/>
          <a:lstStyle/>
          <a:p>
            <a:endParaRPr/>
          </a:p>
        </p:txBody>
      </p:sp>
      <p:sp>
        <p:nvSpPr>
          <p:cNvPr id="17" name="bg object 17"/>
          <p:cNvSpPr/>
          <p:nvPr/>
        </p:nvSpPr>
        <p:spPr>
          <a:xfrm>
            <a:off x="0" y="6513576"/>
            <a:ext cx="12189460" cy="64135"/>
          </a:xfrm>
          <a:custGeom>
            <a:avLst/>
            <a:gdLst/>
            <a:ahLst/>
            <a:cxnLst/>
            <a:rect l="l" t="t" r="r" b="b"/>
            <a:pathLst>
              <a:path w="12189460" h="64134">
                <a:moveTo>
                  <a:pt x="12188952" y="0"/>
                </a:moveTo>
                <a:lnTo>
                  <a:pt x="0" y="0"/>
                </a:lnTo>
                <a:lnTo>
                  <a:pt x="0" y="64008"/>
                </a:lnTo>
                <a:lnTo>
                  <a:pt x="12188952" y="64008"/>
                </a:lnTo>
                <a:lnTo>
                  <a:pt x="12188952" y="0"/>
                </a:lnTo>
                <a:close/>
              </a:path>
            </a:pathLst>
          </a:custGeom>
          <a:solidFill>
            <a:srgbClr val="1CACE3"/>
          </a:solidFill>
        </p:spPr>
        <p:txBody>
          <a:bodyPr wrap="square" lIns="0" tIns="0" rIns="0" bIns="0" rtlCol="0"/>
          <a:lstStyle/>
          <a:p>
            <a:endParaRPr/>
          </a:p>
        </p:txBody>
      </p:sp>
      <p:sp>
        <p:nvSpPr>
          <p:cNvPr id="2" name="Holder 2"/>
          <p:cNvSpPr>
            <a:spLocks noGrp="1"/>
          </p:cNvSpPr>
          <p:nvPr>
            <p:ph type="title"/>
          </p:nvPr>
        </p:nvSpPr>
        <p:spPr>
          <a:xfrm>
            <a:off x="9230994" y="1013917"/>
            <a:ext cx="2271395" cy="636269"/>
          </a:xfrm>
          <a:prstGeom prst="rect">
            <a:avLst/>
          </a:prstGeom>
        </p:spPr>
        <p:txBody>
          <a:bodyPr wrap="square" lIns="0" tIns="0" rIns="0" bIns="0">
            <a:spAutoFit/>
          </a:bodyPr>
          <a:lstStyle>
            <a:lvl1pPr>
              <a:defRPr sz="2000" b="0" i="0">
                <a:solidFill>
                  <a:schemeClr val="bg1"/>
                </a:solidFill>
                <a:latin typeface="Calibri Light"/>
                <a:cs typeface="Calibri Light"/>
              </a:defRPr>
            </a:lvl1pPr>
          </a:lstStyle>
          <a:p>
            <a:endParaRPr/>
          </a:p>
        </p:txBody>
      </p:sp>
      <p:sp>
        <p:nvSpPr>
          <p:cNvPr id="3" name="Holder 3"/>
          <p:cNvSpPr>
            <a:spLocks noGrp="1"/>
          </p:cNvSpPr>
          <p:nvPr>
            <p:ph type="body" idx="1"/>
          </p:nvPr>
        </p:nvSpPr>
        <p:spPr>
          <a:xfrm>
            <a:off x="395122" y="2519933"/>
            <a:ext cx="10937240" cy="375412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10/30/2024</a:t>
            </a:fld>
            <a:endParaRPr lang="en-US"/>
          </a:p>
        </p:txBody>
      </p:sp>
      <p:sp>
        <p:nvSpPr>
          <p:cNvPr id="6" name="Holder 6"/>
          <p:cNvSpPr>
            <a:spLocks noGrp="1"/>
          </p:cNvSpPr>
          <p:nvPr>
            <p:ph type="sldNum" sz="quarter" idx="7"/>
          </p:nvPr>
        </p:nvSpPr>
        <p:spPr>
          <a:xfrm>
            <a:off x="11485753" y="6654190"/>
            <a:ext cx="226059" cy="177800"/>
          </a:xfrm>
          <a:prstGeom prst="rect">
            <a:avLst/>
          </a:prstGeom>
        </p:spPr>
        <p:txBody>
          <a:bodyPr wrap="square" lIns="0" tIns="0" rIns="0" bIns="0">
            <a:spAutoFit/>
          </a:bodyPr>
          <a:lstStyle>
            <a:lvl1pPr>
              <a:defRPr sz="1200" b="0" i="0">
                <a:solidFill>
                  <a:srgbClr val="888888"/>
                </a:solidFill>
                <a:latin typeface="Calibri"/>
                <a:cs typeface="Calibri"/>
              </a:defRPr>
            </a:lvl1pPr>
          </a:lstStyle>
          <a:p>
            <a:pPr marL="38100">
              <a:lnSpc>
                <a:spcPts val="1100"/>
              </a:lnSpc>
            </a:pPr>
            <a:fld id="{81D60167-4931-47E6-BA6A-407CBD079E47}" type="slidenum">
              <a:rPr sz="1050" spc="-25" dirty="0">
                <a:solidFill>
                  <a:srgbClr val="FFFFFF"/>
                </a:solidFill>
              </a:rPr>
              <a:t>‹#›</a:t>
            </a:fld>
            <a:endParaRPr sz="105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88670" y="270459"/>
            <a:ext cx="3442335" cy="574675"/>
          </a:xfrm>
          <a:prstGeom prst="rect">
            <a:avLst/>
          </a:prstGeom>
        </p:spPr>
        <p:txBody>
          <a:bodyPr wrap="square" lIns="0" tIns="0" rIns="0" bIns="0">
            <a:spAutoFit/>
          </a:bodyPr>
          <a:lstStyle>
            <a:lvl1pPr>
              <a:defRPr sz="36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10/30/2024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6561245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jp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28.png"/><Relationship Id="rId16" Type="http://schemas.openxmlformats.org/officeDocument/2006/relationships/slide" Target="slide13.xml"/><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jp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image" Target="../media/image46.png"/><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18.xml"/><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5097780"/>
            <a:chOff x="0" y="0"/>
            <a:chExt cx="12192000" cy="5097780"/>
          </a:xfrm>
        </p:grpSpPr>
        <p:pic>
          <p:nvPicPr>
            <p:cNvPr id="3" name="object 3"/>
            <p:cNvPicPr/>
            <p:nvPr/>
          </p:nvPicPr>
          <p:blipFill>
            <a:blip r:embed="rId2" cstate="print"/>
            <a:stretch>
              <a:fillRect/>
            </a:stretch>
          </p:blipFill>
          <p:spPr>
            <a:xfrm>
              <a:off x="0" y="0"/>
              <a:ext cx="12192000" cy="5021580"/>
            </a:xfrm>
            <a:prstGeom prst="rect">
              <a:avLst/>
            </a:prstGeom>
          </p:spPr>
        </p:pic>
        <p:sp>
          <p:nvSpPr>
            <p:cNvPr id="4" name="object 4"/>
            <p:cNvSpPr/>
            <p:nvPr/>
          </p:nvSpPr>
          <p:spPr>
            <a:xfrm>
              <a:off x="0" y="5021579"/>
              <a:ext cx="12192000" cy="76200"/>
            </a:xfrm>
            <a:custGeom>
              <a:avLst/>
              <a:gdLst/>
              <a:ahLst/>
              <a:cxnLst/>
              <a:rect l="l" t="t" r="r" b="b"/>
              <a:pathLst>
                <a:path w="12192000" h="76200">
                  <a:moveTo>
                    <a:pt x="12192000" y="0"/>
                  </a:moveTo>
                  <a:lnTo>
                    <a:pt x="0" y="0"/>
                  </a:lnTo>
                  <a:lnTo>
                    <a:pt x="0" y="76200"/>
                  </a:lnTo>
                  <a:lnTo>
                    <a:pt x="12192000" y="76200"/>
                  </a:lnTo>
                  <a:lnTo>
                    <a:pt x="12192000" y="0"/>
                  </a:lnTo>
                  <a:close/>
                </a:path>
              </a:pathLst>
            </a:custGeom>
            <a:solidFill>
              <a:srgbClr val="1CACE3"/>
            </a:solidFill>
          </p:spPr>
          <p:txBody>
            <a:bodyPr wrap="square" lIns="0" tIns="0" rIns="0" bIns="0" rtlCol="0"/>
            <a:lstStyle/>
            <a:p>
              <a:endParaRPr/>
            </a:p>
          </p:txBody>
        </p:sp>
      </p:grpSp>
      <p:pic>
        <p:nvPicPr>
          <p:cNvPr id="5" name="object 5"/>
          <p:cNvPicPr/>
          <p:nvPr/>
        </p:nvPicPr>
        <p:blipFill>
          <a:blip r:embed="rId3" cstate="print"/>
          <a:stretch>
            <a:fillRect/>
          </a:stretch>
        </p:blipFill>
        <p:spPr>
          <a:xfrm>
            <a:off x="8481059" y="5561076"/>
            <a:ext cx="2796540" cy="548640"/>
          </a:xfrm>
          <a:prstGeom prst="rect">
            <a:avLst/>
          </a:prstGeom>
        </p:spPr>
      </p:pic>
      <p:pic>
        <p:nvPicPr>
          <p:cNvPr id="6" name="object 6"/>
          <p:cNvPicPr/>
          <p:nvPr/>
        </p:nvPicPr>
        <p:blipFill>
          <a:blip r:embed="rId4" cstate="print"/>
          <a:stretch>
            <a:fillRect/>
          </a:stretch>
        </p:blipFill>
        <p:spPr>
          <a:xfrm>
            <a:off x="3419855" y="2957144"/>
            <a:ext cx="5870575" cy="500176"/>
          </a:xfrm>
          <a:prstGeom prst="rect">
            <a:avLst/>
          </a:prstGeom>
        </p:spPr>
      </p:pic>
      <p:sp>
        <p:nvSpPr>
          <p:cNvPr id="7" name="object 7"/>
          <p:cNvSpPr txBox="1"/>
          <p:nvPr/>
        </p:nvSpPr>
        <p:spPr>
          <a:xfrm>
            <a:off x="3733800" y="3922902"/>
            <a:ext cx="3748023" cy="936154"/>
          </a:xfrm>
          <a:prstGeom prst="rect">
            <a:avLst/>
          </a:prstGeom>
        </p:spPr>
        <p:txBody>
          <a:bodyPr vert="horz" wrap="square" lIns="0" tIns="12700" rIns="0" bIns="0" rtlCol="0">
            <a:spAutoFit/>
          </a:bodyPr>
          <a:lstStyle/>
          <a:p>
            <a:pPr marL="12700">
              <a:lnSpc>
                <a:spcPct val="100000"/>
              </a:lnSpc>
              <a:spcBef>
                <a:spcPts val="100"/>
              </a:spcBef>
            </a:pPr>
            <a:r>
              <a:rPr lang="en-US" sz="2000" spc="155" dirty="0">
                <a:solidFill>
                  <a:srgbClr val="FFFFFF"/>
                </a:solidFill>
                <a:latin typeface="Calibri Light"/>
                <a:cs typeface="Calibri Light"/>
              </a:rPr>
              <a:t>MDBs work with women-led SMEs through </a:t>
            </a:r>
            <a:r>
              <a:rPr lang="en-US" sz="2000" spc="155" dirty="0" err="1">
                <a:solidFill>
                  <a:srgbClr val="FFFFFF"/>
                </a:solidFill>
                <a:latin typeface="Calibri Light"/>
                <a:cs typeface="Calibri Light"/>
              </a:rPr>
              <a:t>WefFi</a:t>
            </a:r>
            <a:r>
              <a:rPr lang="en-US" sz="2000" spc="155" dirty="0">
                <a:solidFill>
                  <a:srgbClr val="FFFFFF"/>
                </a:solidFill>
                <a:latin typeface="Calibri Light"/>
                <a:cs typeface="Calibri Light"/>
              </a:rPr>
              <a:t> funds and impact evaluation agendas</a:t>
            </a:r>
            <a:endParaRPr lang="en-US" sz="2000" dirty="0">
              <a:latin typeface="Calibri Light"/>
              <a:cs typeface="Calibri Light"/>
            </a:endParaRPr>
          </a:p>
        </p:txBody>
      </p:sp>
      <p:sp>
        <p:nvSpPr>
          <p:cNvPr id="8" name="object 8"/>
          <p:cNvSpPr/>
          <p:nvPr/>
        </p:nvSpPr>
        <p:spPr>
          <a:xfrm>
            <a:off x="2939795" y="3718559"/>
            <a:ext cx="6597650" cy="0"/>
          </a:xfrm>
          <a:custGeom>
            <a:avLst/>
            <a:gdLst/>
            <a:ahLst/>
            <a:cxnLst/>
            <a:rect l="l" t="t" r="r" b="b"/>
            <a:pathLst>
              <a:path w="6597650">
                <a:moveTo>
                  <a:pt x="0" y="0"/>
                </a:moveTo>
                <a:lnTo>
                  <a:pt x="6597396" y="0"/>
                </a:lnTo>
              </a:path>
            </a:pathLst>
          </a:custGeom>
          <a:ln w="9525">
            <a:solidFill>
              <a:srgbClr val="D9DFE6"/>
            </a:solidFill>
          </a:ln>
        </p:spPr>
        <p:txBody>
          <a:bodyPr wrap="square" lIns="0" tIns="0" rIns="0" bIns="0" rtlCol="0"/>
          <a:lstStyle/>
          <a:p>
            <a:endParaRPr/>
          </a:p>
        </p:txBody>
      </p:sp>
      <p:pic>
        <p:nvPicPr>
          <p:cNvPr id="9" name="object 9"/>
          <p:cNvPicPr/>
          <p:nvPr/>
        </p:nvPicPr>
        <p:blipFill>
          <a:blip r:embed="rId5" cstate="print"/>
          <a:stretch>
            <a:fillRect/>
          </a:stretch>
        </p:blipFill>
        <p:spPr>
          <a:xfrm>
            <a:off x="103631" y="5643371"/>
            <a:ext cx="1568196" cy="579120"/>
          </a:xfrm>
          <a:prstGeom prst="rect">
            <a:avLst/>
          </a:prstGeom>
        </p:spPr>
      </p:pic>
      <p:sp>
        <p:nvSpPr>
          <p:cNvPr id="10" name="TextBox 9">
            <a:extLst>
              <a:ext uri="{FF2B5EF4-FFF2-40B4-BE49-F238E27FC236}">
                <a16:creationId xmlns:a16="http://schemas.microsoft.com/office/drawing/2014/main" id="{7F37FD9A-881C-215A-FDA5-E771FE949E49}"/>
              </a:ext>
            </a:extLst>
          </p:cNvPr>
          <p:cNvSpPr txBox="1"/>
          <p:nvPr/>
        </p:nvSpPr>
        <p:spPr>
          <a:xfrm>
            <a:off x="2011680" y="5643371"/>
            <a:ext cx="2484120" cy="523220"/>
          </a:xfrm>
          <a:prstGeom prst="rect">
            <a:avLst/>
          </a:prstGeom>
          <a:noFill/>
        </p:spPr>
        <p:txBody>
          <a:bodyPr wrap="square" rtlCol="0">
            <a:spAutoFit/>
          </a:bodyPr>
          <a:lstStyle/>
          <a:p>
            <a:r>
              <a:rPr lang="en-US" sz="1400" dirty="0"/>
              <a:t>Sonia Plaza</a:t>
            </a:r>
          </a:p>
          <a:p>
            <a:r>
              <a:rPr lang="en-US" sz="1400" dirty="0"/>
              <a:t>October 30,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17047" y="118657"/>
            <a:ext cx="2246152" cy="1142302"/>
          </a:xfrm>
          <a:prstGeom prst="rect">
            <a:avLst/>
          </a:prstGeom>
        </p:spPr>
        <p:txBody>
          <a:bodyPr vert="horz" wrap="square" lIns="0" tIns="33975" rIns="0" bIns="0" rtlCol="0">
            <a:spAutoFit/>
          </a:bodyPr>
          <a:lstStyle/>
          <a:p>
            <a:pPr marL="25168">
              <a:spcBef>
                <a:spcPts val="268"/>
              </a:spcBef>
            </a:pPr>
            <a:r>
              <a:rPr dirty="0"/>
              <a:t>Video</a:t>
            </a:r>
            <a:r>
              <a:rPr spc="79" dirty="0"/>
              <a:t> </a:t>
            </a:r>
            <a:r>
              <a:rPr spc="-20" dirty="0"/>
              <a:t>contents</a:t>
            </a:r>
          </a:p>
        </p:txBody>
      </p:sp>
      <p:pic>
        <p:nvPicPr>
          <p:cNvPr id="3" name="object 3"/>
          <p:cNvPicPr/>
          <p:nvPr/>
        </p:nvPicPr>
        <p:blipFill>
          <a:blip r:embed="rId2" cstate="print"/>
          <a:stretch>
            <a:fillRect/>
          </a:stretch>
        </p:blipFill>
        <p:spPr>
          <a:xfrm>
            <a:off x="1953315" y="1630242"/>
            <a:ext cx="118108" cy="118108"/>
          </a:xfrm>
          <a:prstGeom prst="rect">
            <a:avLst/>
          </a:prstGeom>
        </p:spPr>
      </p:pic>
      <p:pic>
        <p:nvPicPr>
          <p:cNvPr id="4" name="object 4"/>
          <p:cNvPicPr/>
          <p:nvPr/>
        </p:nvPicPr>
        <p:blipFill>
          <a:blip r:embed="rId3" cstate="print"/>
          <a:stretch>
            <a:fillRect/>
          </a:stretch>
        </p:blipFill>
        <p:spPr>
          <a:xfrm>
            <a:off x="1953315" y="2006336"/>
            <a:ext cx="118108" cy="118108"/>
          </a:xfrm>
          <a:prstGeom prst="rect">
            <a:avLst/>
          </a:prstGeom>
        </p:spPr>
      </p:pic>
      <p:pic>
        <p:nvPicPr>
          <p:cNvPr id="5" name="object 5"/>
          <p:cNvPicPr/>
          <p:nvPr/>
        </p:nvPicPr>
        <p:blipFill>
          <a:blip r:embed="rId4" cstate="print"/>
          <a:stretch>
            <a:fillRect/>
          </a:stretch>
        </p:blipFill>
        <p:spPr>
          <a:xfrm>
            <a:off x="1953315" y="2382432"/>
            <a:ext cx="118108" cy="118108"/>
          </a:xfrm>
          <a:prstGeom prst="rect">
            <a:avLst/>
          </a:prstGeom>
        </p:spPr>
      </p:pic>
      <p:pic>
        <p:nvPicPr>
          <p:cNvPr id="6" name="object 6"/>
          <p:cNvPicPr/>
          <p:nvPr/>
        </p:nvPicPr>
        <p:blipFill>
          <a:blip r:embed="rId5" cstate="print"/>
          <a:stretch>
            <a:fillRect/>
          </a:stretch>
        </p:blipFill>
        <p:spPr>
          <a:xfrm>
            <a:off x="1953315" y="3466248"/>
            <a:ext cx="118108" cy="118108"/>
          </a:xfrm>
          <a:prstGeom prst="rect">
            <a:avLst/>
          </a:prstGeom>
        </p:spPr>
      </p:pic>
      <p:pic>
        <p:nvPicPr>
          <p:cNvPr id="7" name="object 7"/>
          <p:cNvPicPr/>
          <p:nvPr/>
        </p:nvPicPr>
        <p:blipFill>
          <a:blip r:embed="rId6" cstate="print"/>
          <a:stretch>
            <a:fillRect/>
          </a:stretch>
        </p:blipFill>
        <p:spPr>
          <a:xfrm>
            <a:off x="2477742" y="3815137"/>
            <a:ext cx="95155" cy="95155"/>
          </a:xfrm>
          <a:prstGeom prst="rect">
            <a:avLst/>
          </a:prstGeom>
        </p:spPr>
      </p:pic>
      <p:pic>
        <p:nvPicPr>
          <p:cNvPr id="8" name="object 8"/>
          <p:cNvPicPr/>
          <p:nvPr/>
        </p:nvPicPr>
        <p:blipFill>
          <a:blip r:embed="rId7" cstate="print"/>
          <a:stretch>
            <a:fillRect/>
          </a:stretch>
        </p:blipFill>
        <p:spPr>
          <a:xfrm>
            <a:off x="2477742" y="4090941"/>
            <a:ext cx="95155" cy="95155"/>
          </a:xfrm>
          <a:prstGeom prst="rect">
            <a:avLst/>
          </a:prstGeom>
        </p:spPr>
      </p:pic>
      <p:pic>
        <p:nvPicPr>
          <p:cNvPr id="9" name="object 9"/>
          <p:cNvPicPr/>
          <p:nvPr/>
        </p:nvPicPr>
        <p:blipFill>
          <a:blip r:embed="rId8" cstate="print"/>
          <a:stretch>
            <a:fillRect/>
          </a:stretch>
        </p:blipFill>
        <p:spPr>
          <a:xfrm>
            <a:off x="2477742" y="4642551"/>
            <a:ext cx="95155" cy="95155"/>
          </a:xfrm>
          <a:prstGeom prst="rect">
            <a:avLst/>
          </a:prstGeom>
        </p:spPr>
      </p:pic>
      <p:pic>
        <p:nvPicPr>
          <p:cNvPr id="10" name="object 10"/>
          <p:cNvPicPr/>
          <p:nvPr/>
        </p:nvPicPr>
        <p:blipFill>
          <a:blip r:embed="rId9" cstate="print"/>
          <a:stretch>
            <a:fillRect/>
          </a:stretch>
        </p:blipFill>
        <p:spPr>
          <a:xfrm>
            <a:off x="1953315" y="4970603"/>
            <a:ext cx="118108" cy="118108"/>
          </a:xfrm>
          <a:prstGeom prst="rect">
            <a:avLst/>
          </a:prstGeom>
        </p:spPr>
      </p:pic>
      <p:pic>
        <p:nvPicPr>
          <p:cNvPr id="11" name="object 11"/>
          <p:cNvPicPr/>
          <p:nvPr/>
        </p:nvPicPr>
        <p:blipFill>
          <a:blip r:embed="rId10" cstate="print"/>
          <a:stretch>
            <a:fillRect/>
          </a:stretch>
        </p:blipFill>
        <p:spPr>
          <a:xfrm>
            <a:off x="2477742" y="5319517"/>
            <a:ext cx="95155" cy="95155"/>
          </a:xfrm>
          <a:prstGeom prst="rect">
            <a:avLst/>
          </a:prstGeom>
        </p:spPr>
      </p:pic>
      <p:pic>
        <p:nvPicPr>
          <p:cNvPr id="12" name="object 12"/>
          <p:cNvPicPr/>
          <p:nvPr/>
        </p:nvPicPr>
        <p:blipFill>
          <a:blip r:embed="rId11" cstate="print"/>
          <a:stretch>
            <a:fillRect/>
          </a:stretch>
        </p:blipFill>
        <p:spPr>
          <a:xfrm>
            <a:off x="2477742" y="5595321"/>
            <a:ext cx="95155" cy="95155"/>
          </a:xfrm>
          <a:prstGeom prst="rect">
            <a:avLst/>
          </a:prstGeom>
        </p:spPr>
      </p:pic>
      <p:pic>
        <p:nvPicPr>
          <p:cNvPr id="13" name="object 13"/>
          <p:cNvPicPr/>
          <p:nvPr/>
        </p:nvPicPr>
        <p:blipFill>
          <a:blip r:embed="rId12" cstate="print"/>
          <a:stretch>
            <a:fillRect/>
          </a:stretch>
        </p:blipFill>
        <p:spPr>
          <a:xfrm>
            <a:off x="2477742" y="5871126"/>
            <a:ext cx="95155" cy="95155"/>
          </a:xfrm>
          <a:prstGeom prst="rect">
            <a:avLst/>
          </a:prstGeom>
        </p:spPr>
      </p:pic>
      <p:sp>
        <p:nvSpPr>
          <p:cNvPr id="14" name="object 14"/>
          <p:cNvSpPr txBox="1"/>
          <p:nvPr/>
        </p:nvSpPr>
        <p:spPr>
          <a:xfrm>
            <a:off x="1670186" y="1026146"/>
            <a:ext cx="4361436" cy="5009032"/>
          </a:xfrm>
          <a:prstGeom prst="rect">
            <a:avLst/>
          </a:prstGeom>
        </p:spPr>
        <p:txBody>
          <a:bodyPr vert="horz" wrap="square" lIns="0" tIns="99410" rIns="0" bIns="0" rtlCol="0">
            <a:spAutoFit/>
          </a:bodyPr>
          <a:lstStyle/>
          <a:p>
            <a:pPr marL="25168">
              <a:spcBef>
                <a:spcPts val="783"/>
              </a:spcBef>
            </a:pPr>
            <a:r>
              <a:rPr sz="1982" b="1" spc="-20" dirty="0">
                <a:latin typeface="Gill Sans MT"/>
                <a:cs typeface="Gill Sans MT"/>
              </a:rPr>
              <a:t>Product</a:t>
            </a:r>
            <a:r>
              <a:rPr sz="1982" b="1" spc="69" dirty="0">
                <a:latin typeface="Gill Sans MT"/>
                <a:cs typeface="Gill Sans MT"/>
              </a:rPr>
              <a:t> </a:t>
            </a:r>
            <a:r>
              <a:rPr sz="1982" b="1" spc="-40" dirty="0">
                <a:latin typeface="Gill Sans MT"/>
                <a:cs typeface="Gill Sans MT"/>
              </a:rPr>
              <a:t>attributes</a:t>
            </a:r>
            <a:r>
              <a:rPr sz="1982" b="1" spc="69" dirty="0">
                <a:latin typeface="Gill Sans MT"/>
                <a:cs typeface="Gill Sans MT"/>
              </a:rPr>
              <a:t> </a:t>
            </a:r>
            <a:r>
              <a:rPr sz="1982" b="1" spc="-20" dirty="0">
                <a:latin typeface="Gill Sans MT"/>
                <a:cs typeface="Gill Sans MT"/>
              </a:rPr>
              <a:t>video</a:t>
            </a:r>
            <a:endParaRPr sz="1982">
              <a:latin typeface="Gill Sans MT"/>
              <a:cs typeface="Gill Sans MT"/>
            </a:endParaRPr>
          </a:p>
          <a:p>
            <a:pPr marL="526003">
              <a:spcBef>
                <a:spcPts val="585"/>
              </a:spcBef>
            </a:pPr>
            <a:r>
              <a:rPr sz="1982" spc="-40" dirty="0">
                <a:latin typeface="Tahoma"/>
                <a:cs typeface="Tahoma"/>
              </a:rPr>
              <a:t>IBLI</a:t>
            </a:r>
            <a:endParaRPr sz="1982">
              <a:latin typeface="Tahoma"/>
              <a:cs typeface="Tahoma"/>
            </a:endParaRPr>
          </a:p>
          <a:p>
            <a:pPr marL="526003" marR="312078">
              <a:lnSpc>
                <a:spcPct val="124500"/>
              </a:lnSpc>
            </a:pPr>
            <a:r>
              <a:rPr sz="1982" spc="-69" dirty="0">
                <a:latin typeface="Tahoma"/>
                <a:cs typeface="Tahoma"/>
              </a:rPr>
              <a:t>Savings</a:t>
            </a:r>
            <a:r>
              <a:rPr sz="1982" spc="-89" dirty="0">
                <a:latin typeface="Tahoma"/>
                <a:cs typeface="Tahoma"/>
              </a:rPr>
              <a:t> </a:t>
            </a:r>
            <a:r>
              <a:rPr sz="1982" spc="-50" dirty="0">
                <a:latin typeface="Tahoma"/>
                <a:cs typeface="Tahoma"/>
              </a:rPr>
              <a:t>and</a:t>
            </a:r>
            <a:r>
              <a:rPr sz="1982" spc="-69" dirty="0">
                <a:latin typeface="Tahoma"/>
                <a:cs typeface="Tahoma"/>
              </a:rPr>
              <a:t> </a:t>
            </a:r>
            <a:r>
              <a:rPr sz="1982" spc="-50" dirty="0">
                <a:latin typeface="Tahoma"/>
                <a:cs typeface="Tahoma"/>
              </a:rPr>
              <a:t>mobile</a:t>
            </a:r>
            <a:r>
              <a:rPr sz="1982" spc="-69" dirty="0">
                <a:latin typeface="Tahoma"/>
                <a:cs typeface="Tahoma"/>
              </a:rPr>
              <a:t> </a:t>
            </a:r>
            <a:r>
              <a:rPr sz="1982" spc="-40" dirty="0">
                <a:latin typeface="Tahoma"/>
                <a:cs typeface="Tahoma"/>
              </a:rPr>
              <a:t>bank</a:t>
            </a:r>
            <a:r>
              <a:rPr sz="1982" spc="-69" dirty="0">
                <a:latin typeface="Tahoma"/>
                <a:cs typeface="Tahoma"/>
              </a:rPr>
              <a:t> </a:t>
            </a:r>
            <a:r>
              <a:rPr sz="1982" spc="-59" dirty="0">
                <a:latin typeface="Tahoma"/>
                <a:cs typeface="Tahoma"/>
              </a:rPr>
              <a:t>account </a:t>
            </a:r>
            <a:r>
              <a:rPr sz="1982" spc="-20" dirty="0">
                <a:latin typeface="Tahoma"/>
                <a:cs typeface="Tahoma"/>
              </a:rPr>
              <a:t>Registration</a:t>
            </a:r>
            <a:endParaRPr sz="1982">
              <a:latin typeface="Tahoma"/>
              <a:cs typeface="Tahoma"/>
            </a:endParaRPr>
          </a:p>
          <a:p>
            <a:pPr>
              <a:spcBef>
                <a:spcPts val="991"/>
              </a:spcBef>
            </a:pPr>
            <a:endParaRPr sz="1982">
              <a:latin typeface="Tahoma"/>
              <a:cs typeface="Tahoma"/>
            </a:endParaRPr>
          </a:p>
          <a:p>
            <a:pPr marL="25168">
              <a:spcBef>
                <a:spcPts val="10"/>
              </a:spcBef>
            </a:pPr>
            <a:r>
              <a:rPr sz="1982" b="1" spc="-79" dirty="0">
                <a:latin typeface="Gill Sans MT"/>
                <a:cs typeface="Gill Sans MT"/>
              </a:rPr>
              <a:t>Treatment</a:t>
            </a:r>
            <a:r>
              <a:rPr sz="1982" b="1" spc="79" dirty="0">
                <a:latin typeface="Gill Sans MT"/>
                <a:cs typeface="Gill Sans MT"/>
              </a:rPr>
              <a:t> </a:t>
            </a:r>
            <a:r>
              <a:rPr sz="1982" b="1" spc="-20" dirty="0">
                <a:latin typeface="Gill Sans MT"/>
                <a:cs typeface="Gill Sans MT"/>
              </a:rPr>
              <a:t>videos</a:t>
            </a:r>
            <a:endParaRPr sz="1982">
              <a:latin typeface="Gill Sans MT"/>
              <a:cs typeface="Gill Sans MT"/>
            </a:endParaRPr>
          </a:p>
          <a:p>
            <a:pPr marL="526003">
              <a:spcBef>
                <a:spcPts val="386"/>
              </a:spcBef>
            </a:pPr>
            <a:r>
              <a:rPr sz="1982" spc="-79" dirty="0">
                <a:latin typeface="Tahoma"/>
                <a:cs typeface="Tahoma"/>
              </a:rPr>
              <a:t>Consumer</a:t>
            </a:r>
            <a:r>
              <a:rPr sz="1982" spc="-59" dirty="0">
                <a:latin typeface="Tahoma"/>
                <a:cs typeface="Tahoma"/>
              </a:rPr>
              <a:t> value </a:t>
            </a:r>
            <a:r>
              <a:rPr sz="1982" spc="-50" dirty="0">
                <a:latin typeface="Tahoma"/>
                <a:cs typeface="Tahoma"/>
              </a:rPr>
              <a:t>linked</a:t>
            </a:r>
            <a:r>
              <a:rPr sz="1982" spc="-59" dirty="0">
                <a:latin typeface="Tahoma"/>
                <a:cs typeface="Tahoma"/>
              </a:rPr>
              <a:t> </a:t>
            </a:r>
            <a:r>
              <a:rPr sz="1982" spc="-50" dirty="0">
                <a:latin typeface="Tahoma"/>
                <a:cs typeface="Tahoma"/>
              </a:rPr>
              <a:t>to:</a:t>
            </a:r>
            <a:endParaRPr sz="1982">
              <a:latin typeface="Tahoma"/>
              <a:cs typeface="Tahoma"/>
            </a:endParaRPr>
          </a:p>
          <a:p>
            <a:pPr marL="1026836">
              <a:spcBef>
                <a:spcPts val="386"/>
              </a:spcBef>
            </a:pPr>
            <a:r>
              <a:rPr sz="1784" spc="-20" dirty="0">
                <a:latin typeface="Arial"/>
                <a:cs typeface="Arial"/>
              </a:rPr>
              <a:t>Risk</a:t>
            </a:r>
            <a:r>
              <a:rPr sz="1784" spc="-89" dirty="0">
                <a:latin typeface="Arial"/>
                <a:cs typeface="Arial"/>
              </a:rPr>
              <a:t> </a:t>
            </a:r>
            <a:r>
              <a:rPr sz="1784" spc="-20" dirty="0">
                <a:latin typeface="Arial"/>
                <a:cs typeface="Arial"/>
              </a:rPr>
              <a:t>attitudes</a:t>
            </a:r>
            <a:endParaRPr sz="1784">
              <a:latin typeface="Arial"/>
              <a:cs typeface="Arial"/>
            </a:endParaRPr>
          </a:p>
          <a:p>
            <a:pPr marL="1026836" marR="749994">
              <a:lnSpc>
                <a:spcPct val="101499"/>
              </a:lnSpc>
            </a:pPr>
            <a:r>
              <a:rPr sz="1784" dirty="0">
                <a:latin typeface="Arial"/>
                <a:cs typeface="Arial"/>
              </a:rPr>
              <a:t>Drought</a:t>
            </a:r>
            <a:r>
              <a:rPr sz="1784" spc="-50" dirty="0">
                <a:latin typeface="Arial"/>
                <a:cs typeface="Arial"/>
              </a:rPr>
              <a:t> </a:t>
            </a:r>
            <a:r>
              <a:rPr sz="1784" spc="-20" dirty="0">
                <a:latin typeface="Arial"/>
                <a:cs typeface="Arial"/>
              </a:rPr>
              <a:t>and</a:t>
            </a:r>
            <a:r>
              <a:rPr sz="1784" spc="-30" dirty="0">
                <a:latin typeface="Arial"/>
                <a:cs typeface="Arial"/>
              </a:rPr>
              <a:t> </a:t>
            </a:r>
            <a:r>
              <a:rPr sz="1784" spc="-20" dirty="0">
                <a:latin typeface="Arial"/>
                <a:cs typeface="Arial"/>
              </a:rPr>
              <a:t>livestock </a:t>
            </a:r>
            <a:r>
              <a:rPr sz="1784" spc="-99" dirty="0">
                <a:latin typeface="Arial"/>
                <a:cs typeface="Arial"/>
              </a:rPr>
              <a:t>loss</a:t>
            </a:r>
            <a:r>
              <a:rPr sz="1784" spc="-20" dirty="0">
                <a:latin typeface="Arial"/>
                <a:cs typeface="Arial"/>
              </a:rPr>
              <a:t> expectations</a:t>
            </a:r>
            <a:endParaRPr sz="1784">
              <a:latin typeface="Arial"/>
              <a:cs typeface="Arial"/>
            </a:endParaRPr>
          </a:p>
          <a:p>
            <a:pPr marL="1026836">
              <a:spcBef>
                <a:spcPts val="30"/>
              </a:spcBef>
            </a:pPr>
            <a:r>
              <a:rPr sz="1784" spc="-79" dirty="0">
                <a:latin typeface="Arial"/>
                <a:cs typeface="Arial"/>
              </a:rPr>
              <a:t>Savings</a:t>
            </a:r>
            <a:r>
              <a:rPr sz="1784" spc="-10" dirty="0">
                <a:latin typeface="Arial"/>
                <a:cs typeface="Arial"/>
              </a:rPr>
              <a:t> </a:t>
            </a:r>
            <a:r>
              <a:rPr sz="1784" spc="-20" dirty="0">
                <a:latin typeface="Arial"/>
                <a:cs typeface="Arial"/>
              </a:rPr>
              <a:t>and</a:t>
            </a:r>
            <a:r>
              <a:rPr sz="1784" dirty="0">
                <a:latin typeface="Arial"/>
                <a:cs typeface="Arial"/>
              </a:rPr>
              <a:t> credit </a:t>
            </a:r>
            <a:r>
              <a:rPr sz="1784" spc="-20" dirty="0">
                <a:latin typeface="Arial"/>
                <a:cs typeface="Arial"/>
              </a:rPr>
              <a:t>constraints</a:t>
            </a:r>
            <a:endParaRPr sz="1784">
              <a:latin typeface="Arial"/>
              <a:cs typeface="Arial"/>
            </a:endParaRPr>
          </a:p>
          <a:p>
            <a:pPr marL="526003">
              <a:spcBef>
                <a:spcPts val="426"/>
              </a:spcBef>
            </a:pPr>
            <a:r>
              <a:rPr sz="1982" spc="-50" dirty="0">
                <a:latin typeface="Tahoma"/>
                <a:cs typeface="Tahoma"/>
              </a:rPr>
              <a:t>Customer</a:t>
            </a:r>
            <a:r>
              <a:rPr sz="1982" spc="-40" dirty="0">
                <a:latin typeface="Tahoma"/>
                <a:cs typeface="Tahoma"/>
              </a:rPr>
              <a:t> </a:t>
            </a:r>
            <a:r>
              <a:rPr sz="1982" spc="-89" dirty="0">
                <a:latin typeface="Tahoma"/>
                <a:cs typeface="Tahoma"/>
              </a:rPr>
              <a:t>care</a:t>
            </a:r>
            <a:r>
              <a:rPr sz="1982" spc="-50" dirty="0">
                <a:latin typeface="Tahoma"/>
                <a:cs typeface="Tahoma"/>
              </a:rPr>
              <a:t> </a:t>
            </a:r>
            <a:r>
              <a:rPr sz="1982" spc="-20" dirty="0">
                <a:latin typeface="Tahoma"/>
                <a:cs typeface="Tahoma"/>
              </a:rPr>
              <a:t>services:</a:t>
            </a:r>
            <a:endParaRPr sz="1982">
              <a:latin typeface="Tahoma"/>
              <a:cs typeface="Tahoma"/>
            </a:endParaRPr>
          </a:p>
          <a:p>
            <a:pPr marL="1026836" marR="10067" algn="just">
              <a:lnSpc>
                <a:spcPct val="101499"/>
              </a:lnSpc>
              <a:spcBef>
                <a:spcPts val="347"/>
              </a:spcBef>
            </a:pPr>
            <a:r>
              <a:rPr sz="1784" spc="-69" dirty="0">
                <a:latin typeface="Arial"/>
                <a:cs typeface="Arial"/>
              </a:rPr>
              <a:t>Existence</a:t>
            </a:r>
            <a:r>
              <a:rPr sz="1784" spc="20" dirty="0">
                <a:latin typeface="Arial"/>
                <a:cs typeface="Arial"/>
              </a:rPr>
              <a:t> </a:t>
            </a:r>
            <a:r>
              <a:rPr sz="1784" dirty="0">
                <a:latin typeface="Arial"/>
                <a:cs typeface="Arial"/>
              </a:rPr>
              <a:t>of</a:t>
            </a:r>
            <a:r>
              <a:rPr sz="1784" spc="30" dirty="0">
                <a:latin typeface="Arial"/>
                <a:cs typeface="Arial"/>
              </a:rPr>
              <a:t> </a:t>
            </a:r>
            <a:r>
              <a:rPr sz="1784" spc="-40" dirty="0">
                <a:latin typeface="Arial"/>
                <a:cs typeface="Arial"/>
              </a:rPr>
              <a:t>customer</a:t>
            </a:r>
            <a:r>
              <a:rPr sz="1784" spc="20" dirty="0">
                <a:latin typeface="Arial"/>
                <a:cs typeface="Arial"/>
              </a:rPr>
              <a:t> </a:t>
            </a:r>
            <a:r>
              <a:rPr sz="1784" spc="-79" dirty="0">
                <a:latin typeface="Arial"/>
                <a:cs typeface="Arial"/>
              </a:rPr>
              <a:t>care</a:t>
            </a:r>
            <a:r>
              <a:rPr sz="1784" spc="30" dirty="0">
                <a:latin typeface="Arial"/>
                <a:cs typeface="Arial"/>
              </a:rPr>
              <a:t> </a:t>
            </a:r>
            <a:r>
              <a:rPr sz="1784" spc="-89" dirty="0">
                <a:latin typeface="Arial"/>
                <a:cs typeface="Arial"/>
              </a:rPr>
              <a:t>service </a:t>
            </a:r>
            <a:r>
              <a:rPr sz="1784" dirty="0">
                <a:latin typeface="Arial"/>
                <a:cs typeface="Arial"/>
              </a:rPr>
              <a:t>Contact</a:t>
            </a:r>
            <a:r>
              <a:rPr sz="1784" spc="-10" dirty="0">
                <a:latin typeface="Arial"/>
                <a:cs typeface="Arial"/>
              </a:rPr>
              <a:t> </a:t>
            </a:r>
            <a:r>
              <a:rPr sz="1784" spc="-20" dirty="0">
                <a:latin typeface="Arial"/>
                <a:cs typeface="Arial"/>
              </a:rPr>
              <a:t>and</a:t>
            </a:r>
            <a:r>
              <a:rPr sz="1784" spc="-10" dirty="0">
                <a:latin typeface="Arial"/>
                <a:cs typeface="Arial"/>
              </a:rPr>
              <a:t> </a:t>
            </a:r>
            <a:r>
              <a:rPr sz="1784" spc="-40" dirty="0">
                <a:latin typeface="Arial"/>
                <a:cs typeface="Arial"/>
              </a:rPr>
              <a:t>navigate</a:t>
            </a:r>
            <a:r>
              <a:rPr sz="1784" spc="-10" dirty="0">
                <a:latin typeface="Arial"/>
                <a:cs typeface="Arial"/>
              </a:rPr>
              <a:t> </a:t>
            </a:r>
            <a:r>
              <a:rPr sz="1784" dirty="0">
                <a:latin typeface="Arial"/>
                <a:cs typeface="Arial"/>
              </a:rPr>
              <a:t>the </a:t>
            </a:r>
            <a:r>
              <a:rPr sz="1784" spc="-69" dirty="0">
                <a:latin typeface="Arial"/>
                <a:cs typeface="Arial"/>
              </a:rPr>
              <a:t>services </a:t>
            </a:r>
            <a:r>
              <a:rPr sz="1784" dirty="0">
                <a:latin typeface="Arial"/>
                <a:cs typeface="Arial"/>
              </a:rPr>
              <a:t>How</a:t>
            </a:r>
            <a:r>
              <a:rPr sz="1784" spc="30" dirty="0">
                <a:latin typeface="Arial"/>
                <a:cs typeface="Arial"/>
              </a:rPr>
              <a:t> </a:t>
            </a:r>
            <a:r>
              <a:rPr sz="1784" dirty="0">
                <a:latin typeface="Arial"/>
                <a:cs typeface="Arial"/>
              </a:rPr>
              <a:t>to</a:t>
            </a:r>
            <a:r>
              <a:rPr sz="1784" spc="30" dirty="0">
                <a:latin typeface="Arial"/>
                <a:cs typeface="Arial"/>
              </a:rPr>
              <a:t> </a:t>
            </a:r>
            <a:r>
              <a:rPr sz="1784" dirty="0">
                <a:latin typeface="Arial"/>
                <a:cs typeface="Arial"/>
              </a:rPr>
              <a:t>file</a:t>
            </a:r>
            <a:r>
              <a:rPr sz="1784" spc="30" dirty="0">
                <a:latin typeface="Arial"/>
                <a:cs typeface="Arial"/>
              </a:rPr>
              <a:t> </a:t>
            </a:r>
            <a:r>
              <a:rPr sz="1784" dirty="0">
                <a:latin typeface="Arial"/>
                <a:cs typeface="Arial"/>
              </a:rPr>
              <a:t>a</a:t>
            </a:r>
            <a:r>
              <a:rPr sz="1784" spc="40" dirty="0">
                <a:latin typeface="Arial"/>
                <a:cs typeface="Arial"/>
              </a:rPr>
              <a:t> </a:t>
            </a:r>
            <a:r>
              <a:rPr sz="1784" spc="-20" dirty="0">
                <a:latin typeface="Arial"/>
                <a:cs typeface="Arial"/>
              </a:rPr>
              <a:t>complaint</a:t>
            </a:r>
            <a:endParaRPr sz="1784">
              <a:latin typeface="Arial"/>
              <a:cs typeface="Arial"/>
            </a:endParaRPr>
          </a:p>
        </p:txBody>
      </p:sp>
      <p:pic>
        <p:nvPicPr>
          <p:cNvPr id="15" name="object 15"/>
          <p:cNvPicPr/>
          <p:nvPr/>
        </p:nvPicPr>
        <p:blipFill>
          <a:blip r:embed="rId13" cstate="print"/>
          <a:stretch>
            <a:fillRect/>
          </a:stretch>
        </p:blipFill>
        <p:spPr>
          <a:xfrm>
            <a:off x="6258024" y="986294"/>
            <a:ext cx="3845513" cy="3322040"/>
          </a:xfrm>
          <a:prstGeom prst="rect">
            <a:avLst/>
          </a:prstGeom>
        </p:spPr>
      </p:pic>
      <p:pic>
        <p:nvPicPr>
          <p:cNvPr id="16" name="object 16"/>
          <p:cNvPicPr/>
          <p:nvPr/>
        </p:nvPicPr>
        <p:blipFill>
          <a:blip r:embed="rId14" cstate="print"/>
          <a:stretch>
            <a:fillRect/>
          </a:stretch>
        </p:blipFill>
        <p:spPr>
          <a:xfrm>
            <a:off x="6615395" y="4776313"/>
            <a:ext cx="3110638" cy="1192914"/>
          </a:xfrm>
          <a:prstGeom prst="rect">
            <a:avLst/>
          </a:prstGeom>
        </p:spPr>
      </p:pic>
      <p:pic>
        <p:nvPicPr>
          <p:cNvPr id="17" name="object 17"/>
          <p:cNvPicPr/>
          <p:nvPr/>
        </p:nvPicPr>
        <p:blipFill>
          <a:blip r:embed="rId15" cstate="print"/>
          <a:stretch>
            <a:fillRect/>
          </a:stretch>
        </p:blipFill>
        <p:spPr>
          <a:xfrm>
            <a:off x="1768900" y="6376111"/>
            <a:ext cx="497716" cy="220643"/>
          </a:xfrm>
          <a:prstGeom prst="rect">
            <a:avLst/>
          </a:prstGeom>
        </p:spPr>
      </p:pic>
      <p:sp>
        <p:nvSpPr>
          <p:cNvPr id="18" name="object 18"/>
          <p:cNvSpPr txBox="1"/>
          <p:nvPr/>
        </p:nvSpPr>
        <p:spPr>
          <a:xfrm>
            <a:off x="1854056" y="6416023"/>
            <a:ext cx="328429" cy="141064"/>
          </a:xfrm>
          <a:prstGeom prst="rect">
            <a:avLst/>
          </a:prstGeom>
        </p:spPr>
        <p:txBody>
          <a:bodyPr vert="horz" wrap="square" lIns="0" tIns="0" rIns="0" bIns="0" rtlCol="0">
            <a:spAutoFit/>
          </a:bodyPr>
          <a:lstStyle/>
          <a:p>
            <a:pPr marL="25168">
              <a:lnSpc>
                <a:spcPts val="1149"/>
              </a:lnSpc>
            </a:pPr>
            <a:r>
              <a:rPr sz="991" spc="-40" dirty="0">
                <a:solidFill>
                  <a:srgbClr val="FFFFFF"/>
                </a:solidFill>
                <a:latin typeface="Arial"/>
                <a:cs typeface="Arial"/>
                <a:hlinkClick r:id="rId16" action="ppaction://hlinksldjump"/>
              </a:rPr>
              <a:t>Back</a:t>
            </a:r>
            <a:endParaRPr sz="991">
              <a:latin typeface="Arial"/>
              <a:cs typeface="Arial"/>
            </a:endParaRPr>
          </a:p>
        </p:txBody>
      </p:sp>
    </p:spTree>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484620"/>
            <a:ext cx="12192000" cy="373380"/>
            <a:chOff x="0" y="6484620"/>
            <a:chExt cx="12192000" cy="373380"/>
          </a:xfrm>
        </p:grpSpPr>
        <p:sp>
          <p:nvSpPr>
            <p:cNvPr id="3" name="object 3"/>
            <p:cNvSpPr/>
            <p:nvPr/>
          </p:nvSpPr>
          <p:spPr>
            <a:xfrm>
              <a:off x="3047" y="6545579"/>
              <a:ext cx="12189460" cy="312420"/>
            </a:xfrm>
            <a:custGeom>
              <a:avLst/>
              <a:gdLst/>
              <a:ahLst/>
              <a:cxnLst/>
              <a:rect l="l" t="t" r="r" b="b"/>
              <a:pathLst>
                <a:path w="12189460" h="312420">
                  <a:moveTo>
                    <a:pt x="12188952" y="0"/>
                  </a:moveTo>
                  <a:lnTo>
                    <a:pt x="0" y="0"/>
                  </a:lnTo>
                  <a:lnTo>
                    <a:pt x="0" y="312419"/>
                  </a:lnTo>
                  <a:lnTo>
                    <a:pt x="12188952" y="312419"/>
                  </a:lnTo>
                  <a:lnTo>
                    <a:pt x="12188952" y="0"/>
                  </a:lnTo>
                  <a:close/>
                </a:path>
              </a:pathLst>
            </a:custGeom>
            <a:solidFill>
              <a:srgbClr val="344068"/>
            </a:solidFill>
          </p:spPr>
          <p:txBody>
            <a:bodyPr wrap="square" lIns="0" tIns="0" rIns="0" bIns="0" rtlCol="0"/>
            <a:lstStyle/>
            <a:p>
              <a:endParaRPr/>
            </a:p>
          </p:txBody>
        </p:sp>
        <p:sp>
          <p:nvSpPr>
            <p:cNvPr id="4" name="object 4"/>
            <p:cNvSpPr/>
            <p:nvPr/>
          </p:nvSpPr>
          <p:spPr>
            <a:xfrm>
              <a:off x="0" y="6484620"/>
              <a:ext cx="12189460" cy="64135"/>
            </a:xfrm>
            <a:custGeom>
              <a:avLst/>
              <a:gdLst/>
              <a:ahLst/>
              <a:cxnLst/>
              <a:rect l="l" t="t" r="r" b="b"/>
              <a:pathLst>
                <a:path w="12189460" h="64134">
                  <a:moveTo>
                    <a:pt x="12188952" y="0"/>
                  </a:moveTo>
                  <a:lnTo>
                    <a:pt x="0" y="0"/>
                  </a:lnTo>
                  <a:lnTo>
                    <a:pt x="0" y="64007"/>
                  </a:lnTo>
                  <a:lnTo>
                    <a:pt x="12188952" y="64007"/>
                  </a:lnTo>
                  <a:lnTo>
                    <a:pt x="12188952" y="0"/>
                  </a:lnTo>
                  <a:close/>
                </a:path>
              </a:pathLst>
            </a:custGeom>
            <a:solidFill>
              <a:srgbClr val="1CACE3"/>
            </a:solidFill>
          </p:spPr>
          <p:txBody>
            <a:bodyPr wrap="square" lIns="0" tIns="0" rIns="0" bIns="0" rtlCol="0"/>
            <a:lstStyle/>
            <a:p>
              <a:endParaRPr/>
            </a:p>
          </p:txBody>
        </p:sp>
      </p:grpSp>
      <p:grpSp>
        <p:nvGrpSpPr>
          <p:cNvPr id="5" name="object 5"/>
          <p:cNvGrpSpPr/>
          <p:nvPr/>
        </p:nvGrpSpPr>
        <p:grpSpPr>
          <a:xfrm>
            <a:off x="370941" y="147828"/>
            <a:ext cx="11697970" cy="5971540"/>
            <a:chOff x="370941" y="147828"/>
            <a:chExt cx="11697970" cy="5971540"/>
          </a:xfrm>
        </p:grpSpPr>
        <p:pic>
          <p:nvPicPr>
            <p:cNvPr id="6" name="object 6"/>
            <p:cNvPicPr/>
            <p:nvPr/>
          </p:nvPicPr>
          <p:blipFill>
            <a:blip r:embed="rId2" cstate="print"/>
            <a:stretch>
              <a:fillRect/>
            </a:stretch>
          </p:blipFill>
          <p:spPr>
            <a:xfrm>
              <a:off x="6095999" y="147828"/>
              <a:ext cx="5972555" cy="5971032"/>
            </a:xfrm>
            <a:prstGeom prst="rect">
              <a:avLst/>
            </a:prstGeom>
          </p:spPr>
        </p:pic>
        <p:pic>
          <p:nvPicPr>
            <p:cNvPr id="7" name="object 7"/>
            <p:cNvPicPr/>
            <p:nvPr/>
          </p:nvPicPr>
          <p:blipFill>
            <a:blip r:embed="rId3" cstate="print"/>
            <a:stretch>
              <a:fillRect/>
            </a:stretch>
          </p:blipFill>
          <p:spPr>
            <a:xfrm>
              <a:off x="370941" y="2669794"/>
              <a:ext cx="5972048" cy="1463293"/>
            </a:xfrm>
            <a:prstGeom prst="rect">
              <a:avLst/>
            </a:prstGeom>
          </p:spPr>
        </p:pic>
      </p:grpSp>
      <p:sp>
        <p:nvSpPr>
          <p:cNvPr id="8" name="object 8"/>
          <p:cNvSpPr txBox="1"/>
          <p:nvPr/>
        </p:nvSpPr>
        <p:spPr>
          <a:xfrm>
            <a:off x="11511153" y="6627368"/>
            <a:ext cx="162560" cy="186690"/>
          </a:xfrm>
          <a:prstGeom prst="rect">
            <a:avLst/>
          </a:prstGeom>
        </p:spPr>
        <p:txBody>
          <a:bodyPr vert="horz" wrap="square" lIns="0" tIns="13335" rIns="0" bIns="0" rtlCol="0">
            <a:spAutoFit/>
          </a:bodyPr>
          <a:lstStyle/>
          <a:p>
            <a:pPr marL="12700">
              <a:lnSpc>
                <a:spcPct val="100000"/>
              </a:lnSpc>
              <a:spcBef>
                <a:spcPts val="105"/>
              </a:spcBef>
            </a:pPr>
            <a:r>
              <a:rPr sz="1050" spc="-25" dirty="0">
                <a:solidFill>
                  <a:srgbClr val="FFFFFF"/>
                </a:solidFill>
                <a:latin typeface="Calibri"/>
                <a:cs typeface="Calibri"/>
              </a:rPr>
              <a:t>29</a:t>
            </a:r>
            <a:endParaRPr sz="105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23392" y="306273"/>
            <a:ext cx="10050780" cy="534035"/>
            <a:chOff x="323392" y="306273"/>
            <a:chExt cx="10050780" cy="534035"/>
          </a:xfrm>
        </p:grpSpPr>
        <p:pic>
          <p:nvPicPr>
            <p:cNvPr id="3" name="object 3"/>
            <p:cNvPicPr/>
            <p:nvPr/>
          </p:nvPicPr>
          <p:blipFill>
            <a:blip r:embed="rId2" cstate="print"/>
            <a:stretch>
              <a:fillRect/>
            </a:stretch>
          </p:blipFill>
          <p:spPr>
            <a:xfrm>
              <a:off x="323392" y="306273"/>
              <a:ext cx="3127248" cy="533704"/>
            </a:xfrm>
            <a:prstGeom prst="rect">
              <a:avLst/>
            </a:prstGeom>
          </p:spPr>
        </p:pic>
        <p:pic>
          <p:nvPicPr>
            <p:cNvPr id="4" name="object 4"/>
            <p:cNvPicPr/>
            <p:nvPr/>
          </p:nvPicPr>
          <p:blipFill>
            <a:blip r:embed="rId3" cstate="print"/>
            <a:stretch>
              <a:fillRect/>
            </a:stretch>
          </p:blipFill>
          <p:spPr>
            <a:xfrm>
              <a:off x="3227196" y="306273"/>
              <a:ext cx="316991" cy="533704"/>
            </a:xfrm>
            <a:prstGeom prst="rect">
              <a:avLst/>
            </a:prstGeom>
          </p:spPr>
        </p:pic>
        <p:pic>
          <p:nvPicPr>
            <p:cNvPr id="5" name="object 5"/>
            <p:cNvPicPr/>
            <p:nvPr/>
          </p:nvPicPr>
          <p:blipFill>
            <a:blip r:embed="rId4" cstate="print"/>
            <a:stretch>
              <a:fillRect/>
            </a:stretch>
          </p:blipFill>
          <p:spPr>
            <a:xfrm>
              <a:off x="3385693" y="306273"/>
              <a:ext cx="6987921" cy="533704"/>
            </a:xfrm>
            <a:prstGeom prst="rect">
              <a:avLst/>
            </a:prstGeom>
          </p:spPr>
        </p:pic>
      </p:grpSp>
      <p:sp>
        <p:nvSpPr>
          <p:cNvPr id="6" name="object 6"/>
          <p:cNvSpPr/>
          <p:nvPr/>
        </p:nvSpPr>
        <p:spPr>
          <a:xfrm>
            <a:off x="487680" y="4335779"/>
            <a:ext cx="347980" cy="0"/>
          </a:xfrm>
          <a:custGeom>
            <a:avLst/>
            <a:gdLst/>
            <a:ahLst/>
            <a:cxnLst/>
            <a:rect l="l" t="t" r="r" b="b"/>
            <a:pathLst>
              <a:path w="347980">
                <a:moveTo>
                  <a:pt x="0" y="0"/>
                </a:moveTo>
                <a:lnTo>
                  <a:pt x="347472" y="0"/>
                </a:lnTo>
              </a:path>
            </a:pathLst>
          </a:custGeom>
          <a:ln w="9525">
            <a:solidFill>
              <a:srgbClr val="D9D9D9"/>
            </a:solidFill>
          </a:ln>
        </p:spPr>
        <p:txBody>
          <a:bodyPr wrap="square" lIns="0" tIns="0" rIns="0" bIns="0" rtlCol="0"/>
          <a:lstStyle/>
          <a:p>
            <a:endParaRPr/>
          </a:p>
        </p:txBody>
      </p:sp>
      <p:sp>
        <p:nvSpPr>
          <p:cNvPr id="7" name="object 7"/>
          <p:cNvSpPr/>
          <p:nvPr/>
        </p:nvSpPr>
        <p:spPr>
          <a:xfrm>
            <a:off x="1152144" y="4335779"/>
            <a:ext cx="86995" cy="0"/>
          </a:xfrm>
          <a:custGeom>
            <a:avLst/>
            <a:gdLst/>
            <a:ahLst/>
            <a:cxnLst/>
            <a:rect l="l" t="t" r="r" b="b"/>
            <a:pathLst>
              <a:path w="86994">
                <a:moveTo>
                  <a:pt x="0" y="0"/>
                </a:moveTo>
                <a:lnTo>
                  <a:pt x="86868" y="0"/>
                </a:lnTo>
              </a:path>
            </a:pathLst>
          </a:custGeom>
          <a:ln w="9525">
            <a:solidFill>
              <a:srgbClr val="D9D9D9"/>
            </a:solidFill>
          </a:ln>
        </p:spPr>
        <p:txBody>
          <a:bodyPr wrap="square" lIns="0" tIns="0" rIns="0" bIns="0" rtlCol="0"/>
          <a:lstStyle/>
          <a:p>
            <a:endParaRPr/>
          </a:p>
        </p:txBody>
      </p:sp>
      <p:sp>
        <p:nvSpPr>
          <p:cNvPr id="8" name="object 8"/>
          <p:cNvSpPr/>
          <p:nvPr/>
        </p:nvSpPr>
        <p:spPr>
          <a:xfrm>
            <a:off x="1556003" y="4335779"/>
            <a:ext cx="695325" cy="0"/>
          </a:xfrm>
          <a:custGeom>
            <a:avLst/>
            <a:gdLst/>
            <a:ahLst/>
            <a:cxnLst/>
            <a:rect l="l" t="t" r="r" b="b"/>
            <a:pathLst>
              <a:path w="695325">
                <a:moveTo>
                  <a:pt x="0" y="0"/>
                </a:moveTo>
                <a:lnTo>
                  <a:pt x="694944" y="0"/>
                </a:lnTo>
              </a:path>
            </a:pathLst>
          </a:custGeom>
          <a:ln w="9525">
            <a:solidFill>
              <a:srgbClr val="D9D9D9"/>
            </a:solidFill>
          </a:ln>
        </p:spPr>
        <p:txBody>
          <a:bodyPr wrap="square" lIns="0" tIns="0" rIns="0" bIns="0" rtlCol="0"/>
          <a:lstStyle/>
          <a:p>
            <a:endParaRPr/>
          </a:p>
        </p:txBody>
      </p:sp>
      <p:sp>
        <p:nvSpPr>
          <p:cNvPr id="9" name="object 9"/>
          <p:cNvSpPr/>
          <p:nvPr/>
        </p:nvSpPr>
        <p:spPr>
          <a:xfrm>
            <a:off x="2567939" y="4335779"/>
            <a:ext cx="85725" cy="0"/>
          </a:xfrm>
          <a:custGeom>
            <a:avLst/>
            <a:gdLst/>
            <a:ahLst/>
            <a:cxnLst/>
            <a:rect l="l" t="t" r="r" b="b"/>
            <a:pathLst>
              <a:path w="85725">
                <a:moveTo>
                  <a:pt x="0" y="0"/>
                </a:moveTo>
                <a:lnTo>
                  <a:pt x="85343" y="0"/>
                </a:lnTo>
              </a:path>
            </a:pathLst>
          </a:custGeom>
          <a:ln w="9525">
            <a:solidFill>
              <a:srgbClr val="D9D9D9"/>
            </a:solidFill>
          </a:ln>
        </p:spPr>
        <p:txBody>
          <a:bodyPr wrap="square" lIns="0" tIns="0" rIns="0" bIns="0" rtlCol="0"/>
          <a:lstStyle/>
          <a:p>
            <a:endParaRPr/>
          </a:p>
        </p:txBody>
      </p:sp>
      <p:sp>
        <p:nvSpPr>
          <p:cNvPr id="10" name="object 10"/>
          <p:cNvSpPr/>
          <p:nvPr/>
        </p:nvSpPr>
        <p:spPr>
          <a:xfrm>
            <a:off x="2970276" y="4335779"/>
            <a:ext cx="347980" cy="0"/>
          </a:xfrm>
          <a:custGeom>
            <a:avLst/>
            <a:gdLst/>
            <a:ahLst/>
            <a:cxnLst/>
            <a:rect l="l" t="t" r="r" b="b"/>
            <a:pathLst>
              <a:path w="347979">
                <a:moveTo>
                  <a:pt x="0" y="0"/>
                </a:moveTo>
                <a:lnTo>
                  <a:pt x="347472" y="0"/>
                </a:lnTo>
              </a:path>
            </a:pathLst>
          </a:custGeom>
          <a:ln w="9525">
            <a:solidFill>
              <a:srgbClr val="D9D9D9"/>
            </a:solidFill>
          </a:ln>
        </p:spPr>
        <p:txBody>
          <a:bodyPr wrap="square" lIns="0" tIns="0" rIns="0" bIns="0" rtlCol="0"/>
          <a:lstStyle/>
          <a:p>
            <a:endParaRPr/>
          </a:p>
        </p:txBody>
      </p:sp>
      <p:sp>
        <p:nvSpPr>
          <p:cNvPr id="11" name="object 11"/>
          <p:cNvSpPr/>
          <p:nvPr/>
        </p:nvSpPr>
        <p:spPr>
          <a:xfrm>
            <a:off x="487680" y="4090415"/>
            <a:ext cx="347980" cy="0"/>
          </a:xfrm>
          <a:custGeom>
            <a:avLst/>
            <a:gdLst/>
            <a:ahLst/>
            <a:cxnLst/>
            <a:rect l="l" t="t" r="r" b="b"/>
            <a:pathLst>
              <a:path w="347980">
                <a:moveTo>
                  <a:pt x="0" y="0"/>
                </a:moveTo>
                <a:lnTo>
                  <a:pt x="347472" y="0"/>
                </a:lnTo>
              </a:path>
            </a:pathLst>
          </a:custGeom>
          <a:ln w="9525">
            <a:solidFill>
              <a:srgbClr val="D9D9D9"/>
            </a:solidFill>
          </a:ln>
        </p:spPr>
        <p:txBody>
          <a:bodyPr wrap="square" lIns="0" tIns="0" rIns="0" bIns="0" rtlCol="0"/>
          <a:lstStyle/>
          <a:p>
            <a:endParaRPr/>
          </a:p>
        </p:txBody>
      </p:sp>
      <p:sp>
        <p:nvSpPr>
          <p:cNvPr id="12" name="object 12"/>
          <p:cNvSpPr/>
          <p:nvPr/>
        </p:nvSpPr>
        <p:spPr>
          <a:xfrm>
            <a:off x="1152144" y="4090415"/>
            <a:ext cx="86995" cy="0"/>
          </a:xfrm>
          <a:custGeom>
            <a:avLst/>
            <a:gdLst/>
            <a:ahLst/>
            <a:cxnLst/>
            <a:rect l="l" t="t" r="r" b="b"/>
            <a:pathLst>
              <a:path w="86994">
                <a:moveTo>
                  <a:pt x="0" y="0"/>
                </a:moveTo>
                <a:lnTo>
                  <a:pt x="86868" y="0"/>
                </a:lnTo>
              </a:path>
            </a:pathLst>
          </a:custGeom>
          <a:ln w="9525">
            <a:solidFill>
              <a:srgbClr val="D9D9D9"/>
            </a:solidFill>
          </a:ln>
        </p:spPr>
        <p:txBody>
          <a:bodyPr wrap="square" lIns="0" tIns="0" rIns="0" bIns="0" rtlCol="0"/>
          <a:lstStyle/>
          <a:p>
            <a:endParaRPr/>
          </a:p>
        </p:txBody>
      </p:sp>
      <p:sp>
        <p:nvSpPr>
          <p:cNvPr id="13" name="object 13"/>
          <p:cNvSpPr/>
          <p:nvPr/>
        </p:nvSpPr>
        <p:spPr>
          <a:xfrm>
            <a:off x="1556003" y="4090415"/>
            <a:ext cx="695325" cy="0"/>
          </a:xfrm>
          <a:custGeom>
            <a:avLst/>
            <a:gdLst/>
            <a:ahLst/>
            <a:cxnLst/>
            <a:rect l="l" t="t" r="r" b="b"/>
            <a:pathLst>
              <a:path w="695325">
                <a:moveTo>
                  <a:pt x="0" y="0"/>
                </a:moveTo>
                <a:lnTo>
                  <a:pt x="694944" y="0"/>
                </a:lnTo>
              </a:path>
            </a:pathLst>
          </a:custGeom>
          <a:ln w="9525">
            <a:solidFill>
              <a:srgbClr val="D9D9D9"/>
            </a:solidFill>
          </a:ln>
        </p:spPr>
        <p:txBody>
          <a:bodyPr wrap="square" lIns="0" tIns="0" rIns="0" bIns="0" rtlCol="0"/>
          <a:lstStyle/>
          <a:p>
            <a:endParaRPr/>
          </a:p>
        </p:txBody>
      </p:sp>
      <p:sp>
        <p:nvSpPr>
          <p:cNvPr id="14" name="object 14"/>
          <p:cNvSpPr/>
          <p:nvPr/>
        </p:nvSpPr>
        <p:spPr>
          <a:xfrm>
            <a:off x="2567939" y="4090415"/>
            <a:ext cx="85725" cy="0"/>
          </a:xfrm>
          <a:custGeom>
            <a:avLst/>
            <a:gdLst/>
            <a:ahLst/>
            <a:cxnLst/>
            <a:rect l="l" t="t" r="r" b="b"/>
            <a:pathLst>
              <a:path w="85725">
                <a:moveTo>
                  <a:pt x="0" y="0"/>
                </a:moveTo>
                <a:lnTo>
                  <a:pt x="85343" y="0"/>
                </a:lnTo>
              </a:path>
            </a:pathLst>
          </a:custGeom>
          <a:ln w="9525">
            <a:solidFill>
              <a:srgbClr val="D9D9D9"/>
            </a:solidFill>
          </a:ln>
        </p:spPr>
        <p:txBody>
          <a:bodyPr wrap="square" lIns="0" tIns="0" rIns="0" bIns="0" rtlCol="0"/>
          <a:lstStyle/>
          <a:p>
            <a:endParaRPr/>
          </a:p>
        </p:txBody>
      </p:sp>
      <p:sp>
        <p:nvSpPr>
          <p:cNvPr id="15" name="object 15"/>
          <p:cNvSpPr/>
          <p:nvPr/>
        </p:nvSpPr>
        <p:spPr>
          <a:xfrm>
            <a:off x="2970276" y="4090415"/>
            <a:ext cx="347980" cy="0"/>
          </a:xfrm>
          <a:custGeom>
            <a:avLst/>
            <a:gdLst/>
            <a:ahLst/>
            <a:cxnLst/>
            <a:rect l="l" t="t" r="r" b="b"/>
            <a:pathLst>
              <a:path w="347979">
                <a:moveTo>
                  <a:pt x="0" y="0"/>
                </a:moveTo>
                <a:lnTo>
                  <a:pt x="347472" y="0"/>
                </a:lnTo>
              </a:path>
            </a:pathLst>
          </a:custGeom>
          <a:ln w="9525">
            <a:solidFill>
              <a:srgbClr val="D9D9D9"/>
            </a:solidFill>
          </a:ln>
        </p:spPr>
        <p:txBody>
          <a:bodyPr wrap="square" lIns="0" tIns="0" rIns="0" bIns="0" rtlCol="0"/>
          <a:lstStyle/>
          <a:p>
            <a:endParaRPr/>
          </a:p>
        </p:txBody>
      </p:sp>
      <p:sp>
        <p:nvSpPr>
          <p:cNvPr id="16" name="object 16"/>
          <p:cNvSpPr/>
          <p:nvPr/>
        </p:nvSpPr>
        <p:spPr>
          <a:xfrm>
            <a:off x="487680" y="3845052"/>
            <a:ext cx="347980" cy="0"/>
          </a:xfrm>
          <a:custGeom>
            <a:avLst/>
            <a:gdLst/>
            <a:ahLst/>
            <a:cxnLst/>
            <a:rect l="l" t="t" r="r" b="b"/>
            <a:pathLst>
              <a:path w="347980">
                <a:moveTo>
                  <a:pt x="0" y="0"/>
                </a:moveTo>
                <a:lnTo>
                  <a:pt x="347472" y="0"/>
                </a:lnTo>
              </a:path>
            </a:pathLst>
          </a:custGeom>
          <a:ln w="9525">
            <a:solidFill>
              <a:srgbClr val="D9D9D9"/>
            </a:solidFill>
          </a:ln>
        </p:spPr>
        <p:txBody>
          <a:bodyPr wrap="square" lIns="0" tIns="0" rIns="0" bIns="0" rtlCol="0"/>
          <a:lstStyle/>
          <a:p>
            <a:endParaRPr/>
          </a:p>
        </p:txBody>
      </p:sp>
      <p:sp>
        <p:nvSpPr>
          <p:cNvPr id="17" name="object 17"/>
          <p:cNvSpPr/>
          <p:nvPr/>
        </p:nvSpPr>
        <p:spPr>
          <a:xfrm>
            <a:off x="1152144" y="3845052"/>
            <a:ext cx="86995" cy="0"/>
          </a:xfrm>
          <a:custGeom>
            <a:avLst/>
            <a:gdLst/>
            <a:ahLst/>
            <a:cxnLst/>
            <a:rect l="l" t="t" r="r" b="b"/>
            <a:pathLst>
              <a:path w="86994">
                <a:moveTo>
                  <a:pt x="0" y="0"/>
                </a:moveTo>
                <a:lnTo>
                  <a:pt x="86868" y="0"/>
                </a:lnTo>
              </a:path>
            </a:pathLst>
          </a:custGeom>
          <a:ln w="9525">
            <a:solidFill>
              <a:srgbClr val="D9D9D9"/>
            </a:solidFill>
          </a:ln>
        </p:spPr>
        <p:txBody>
          <a:bodyPr wrap="square" lIns="0" tIns="0" rIns="0" bIns="0" rtlCol="0"/>
          <a:lstStyle/>
          <a:p>
            <a:endParaRPr/>
          </a:p>
        </p:txBody>
      </p:sp>
      <p:sp>
        <p:nvSpPr>
          <p:cNvPr id="18" name="object 18"/>
          <p:cNvSpPr/>
          <p:nvPr/>
        </p:nvSpPr>
        <p:spPr>
          <a:xfrm>
            <a:off x="1556003" y="3845052"/>
            <a:ext cx="695325" cy="0"/>
          </a:xfrm>
          <a:custGeom>
            <a:avLst/>
            <a:gdLst/>
            <a:ahLst/>
            <a:cxnLst/>
            <a:rect l="l" t="t" r="r" b="b"/>
            <a:pathLst>
              <a:path w="695325">
                <a:moveTo>
                  <a:pt x="0" y="0"/>
                </a:moveTo>
                <a:lnTo>
                  <a:pt x="694944" y="0"/>
                </a:lnTo>
              </a:path>
            </a:pathLst>
          </a:custGeom>
          <a:ln w="9525">
            <a:solidFill>
              <a:srgbClr val="D9D9D9"/>
            </a:solidFill>
          </a:ln>
        </p:spPr>
        <p:txBody>
          <a:bodyPr wrap="square" lIns="0" tIns="0" rIns="0" bIns="0" rtlCol="0"/>
          <a:lstStyle/>
          <a:p>
            <a:endParaRPr/>
          </a:p>
        </p:txBody>
      </p:sp>
      <p:sp>
        <p:nvSpPr>
          <p:cNvPr id="19" name="object 19"/>
          <p:cNvSpPr/>
          <p:nvPr/>
        </p:nvSpPr>
        <p:spPr>
          <a:xfrm>
            <a:off x="2567939" y="3845052"/>
            <a:ext cx="85725" cy="0"/>
          </a:xfrm>
          <a:custGeom>
            <a:avLst/>
            <a:gdLst/>
            <a:ahLst/>
            <a:cxnLst/>
            <a:rect l="l" t="t" r="r" b="b"/>
            <a:pathLst>
              <a:path w="85725">
                <a:moveTo>
                  <a:pt x="0" y="0"/>
                </a:moveTo>
                <a:lnTo>
                  <a:pt x="85343" y="0"/>
                </a:lnTo>
              </a:path>
            </a:pathLst>
          </a:custGeom>
          <a:ln w="9525">
            <a:solidFill>
              <a:srgbClr val="D9D9D9"/>
            </a:solidFill>
          </a:ln>
        </p:spPr>
        <p:txBody>
          <a:bodyPr wrap="square" lIns="0" tIns="0" rIns="0" bIns="0" rtlCol="0"/>
          <a:lstStyle/>
          <a:p>
            <a:endParaRPr/>
          </a:p>
        </p:txBody>
      </p:sp>
      <p:sp>
        <p:nvSpPr>
          <p:cNvPr id="20" name="object 20"/>
          <p:cNvSpPr/>
          <p:nvPr/>
        </p:nvSpPr>
        <p:spPr>
          <a:xfrm>
            <a:off x="2970276" y="3845052"/>
            <a:ext cx="347980" cy="0"/>
          </a:xfrm>
          <a:custGeom>
            <a:avLst/>
            <a:gdLst/>
            <a:ahLst/>
            <a:cxnLst/>
            <a:rect l="l" t="t" r="r" b="b"/>
            <a:pathLst>
              <a:path w="347979">
                <a:moveTo>
                  <a:pt x="0" y="0"/>
                </a:moveTo>
                <a:lnTo>
                  <a:pt x="347472" y="0"/>
                </a:lnTo>
              </a:path>
            </a:pathLst>
          </a:custGeom>
          <a:ln w="9525">
            <a:solidFill>
              <a:srgbClr val="D9D9D9"/>
            </a:solidFill>
          </a:ln>
        </p:spPr>
        <p:txBody>
          <a:bodyPr wrap="square" lIns="0" tIns="0" rIns="0" bIns="0" rtlCol="0"/>
          <a:lstStyle/>
          <a:p>
            <a:endParaRPr/>
          </a:p>
        </p:txBody>
      </p:sp>
      <p:sp>
        <p:nvSpPr>
          <p:cNvPr id="21" name="object 21"/>
          <p:cNvSpPr/>
          <p:nvPr/>
        </p:nvSpPr>
        <p:spPr>
          <a:xfrm>
            <a:off x="487680" y="3598164"/>
            <a:ext cx="347980" cy="0"/>
          </a:xfrm>
          <a:custGeom>
            <a:avLst/>
            <a:gdLst/>
            <a:ahLst/>
            <a:cxnLst/>
            <a:rect l="l" t="t" r="r" b="b"/>
            <a:pathLst>
              <a:path w="347980">
                <a:moveTo>
                  <a:pt x="0" y="0"/>
                </a:moveTo>
                <a:lnTo>
                  <a:pt x="347472" y="0"/>
                </a:lnTo>
              </a:path>
            </a:pathLst>
          </a:custGeom>
          <a:ln w="9525">
            <a:solidFill>
              <a:srgbClr val="D9D9D9"/>
            </a:solidFill>
          </a:ln>
        </p:spPr>
        <p:txBody>
          <a:bodyPr wrap="square" lIns="0" tIns="0" rIns="0" bIns="0" rtlCol="0"/>
          <a:lstStyle/>
          <a:p>
            <a:endParaRPr/>
          </a:p>
        </p:txBody>
      </p:sp>
      <p:sp>
        <p:nvSpPr>
          <p:cNvPr id="22" name="object 22"/>
          <p:cNvSpPr/>
          <p:nvPr/>
        </p:nvSpPr>
        <p:spPr>
          <a:xfrm>
            <a:off x="1152144" y="3598164"/>
            <a:ext cx="86995" cy="0"/>
          </a:xfrm>
          <a:custGeom>
            <a:avLst/>
            <a:gdLst/>
            <a:ahLst/>
            <a:cxnLst/>
            <a:rect l="l" t="t" r="r" b="b"/>
            <a:pathLst>
              <a:path w="86994">
                <a:moveTo>
                  <a:pt x="0" y="0"/>
                </a:moveTo>
                <a:lnTo>
                  <a:pt x="86868" y="0"/>
                </a:lnTo>
              </a:path>
            </a:pathLst>
          </a:custGeom>
          <a:ln w="9525">
            <a:solidFill>
              <a:srgbClr val="D9D9D9"/>
            </a:solidFill>
          </a:ln>
        </p:spPr>
        <p:txBody>
          <a:bodyPr wrap="square" lIns="0" tIns="0" rIns="0" bIns="0" rtlCol="0"/>
          <a:lstStyle/>
          <a:p>
            <a:endParaRPr/>
          </a:p>
        </p:txBody>
      </p:sp>
      <p:sp>
        <p:nvSpPr>
          <p:cNvPr id="23" name="object 23"/>
          <p:cNvSpPr/>
          <p:nvPr/>
        </p:nvSpPr>
        <p:spPr>
          <a:xfrm>
            <a:off x="1556003" y="3598164"/>
            <a:ext cx="695325" cy="0"/>
          </a:xfrm>
          <a:custGeom>
            <a:avLst/>
            <a:gdLst/>
            <a:ahLst/>
            <a:cxnLst/>
            <a:rect l="l" t="t" r="r" b="b"/>
            <a:pathLst>
              <a:path w="695325">
                <a:moveTo>
                  <a:pt x="0" y="0"/>
                </a:moveTo>
                <a:lnTo>
                  <a:pt x="694944" y="0"/>
                </a:lnTo>
              </a:path>
            </a:pathLst>
          </a:custGeom>
          <a:ln w="9525">
            <a:solidFill>
              <a:srgbClr val="D9D9D9"/>
            </a:solidFill>
          </a:ln>
        </p:spPr>
        <p:txBody>
          <a:bodyPr wrap="square" lIns="0" tIns="0" rIns="0" bIns="0" rtlCol="0"/>
          <a:lstStyle/>
          <a:p>
            <a:endParaRPr/>
          </a:p>
        </p:txBody>
      </p:sp>
      <p:sp>
        <p:nvSpPr>
          <p:cNvPr id="24" name="object 24"/>
          <p:cNvSpPr/>
          <p:nvPr/>
        </p:nvSpPr>
        <p:spPr>
          <a:xfrm>
            <a:off x="2567939" y="3598164"/>
            <a:ext cx="85725" cy="0"/>
          </a:xfrm>
          <a:custGeom>
            <a:avLst/>
            <a:gdLst/>
            <a:ahLst/>
            <a:cxnLst/>
            <a:rect l="l" t="t" r="r" b="b"/>
            <a:pathLst>
              <a:path w="85725">
                <a:moveTo>
                  <a:pt x="0" y="0"/>
                </a:moveTo>
                <a:lnTo>
                  <a:pt x="85343" y="0"/>
                </a:lnTo>
              </a:path>
            </a:pathLst>
          </a:custGeom>
          <a:ln w="9525">
            <a:solidFill>
              <a:srgbClr val="D9D9D9"/>
            </a:solidFill>
          </a:ln>
        </p:spPr>
        <p:txBody>
          <a:bodyPr wrap="square" lIns="0" tIns="0" rIns="0" bIns="0" rtlCol="0"/>
          <a:lstStyle/>
          <a:p>
            <a:endParaRPr/>
          </a:p>
        </p:txBody>
      </p:sp>
      <p:sp>
        <p:nvSpPr>
          <p:cNvPr id="25" name="object 25"/>
          <p:cNvSpPr/>
          <p:nvPr/>
        </p:nvSpPr>
        <p:spPr>
          <a:xfrm>
            <a:off x="2970276" y="3598164"/>
            <a:ext cx="347980" cy="0"/>
          </a:xfrm>
          <a:custGeom>
            <a:avLst/>
            <a:gdLst/>
            <a:ahLst/>
            <a:cxnLst/>
            <a:rect l="l" t="t" r="r" b="b"/>
            <a:pathLst>
              <a:path w="347979">
                <a:moveTo>
                  <a:pt x="0" y="0"/>
                </a:moveTo>
                <a:lnTo>
                  <a:pt x="347472" y="0"/>
                </a:lnTo>
              </a:path>
            </a:pathLst>
          </a:custGeom>
          <a:ln w="9525">
            <a:solidFill>
              <a:srgbClr val="D9D9D9"/>
            </a:solidFill>
          </a:ln>
        </p:spPr>
        <p:txBody>
          <a:bodyPr wrap="square" lIns="0" tIns="0" rIns="0" bIns="0" rtlCol="0"/>
          <a:lstStyle/>
          <a:p>
            <a:endParaRPr/>
          </a:p>
        </p:txBody>
      </p:sp>
      <p:sp>
        <p:nvSpPr>
          <p:cNvPr id="26" name="object 26"/>
          <p:cNvSpPr/>
          <p:nvPr/>
        </p:nvSpPr>
        <p:spPr>
          <a:xfrm>
            <a:off x="487680" y="3352800"/>
            <a:ext cx="347980" cy="0"/>
          </a:xfrm>
          <a:custGeom>
            <a:avLst/>
            <a:gdLst/>
            <a:ahLst/>
            <a:cxnLst/>
            <a:rect l="l" t="t" r="r" b="b"/>
            <a:pathLst>
              <a:path w="347980">
                <a:moveTo>
                  <a:pt x="0" y="0"/>
                </a:moveTo>
                <a:lnTo>
                  <a:pt x="347472" y="0"/>
                </a:lnTo>
              </a:path>
            </a:pathLst>
          </a:custGeom>
          <a:ln w="9525">
            <a:solidFill>
              <a:srgbClr val="D9D9D9"/>
            </a:solidFill>
          </a:ln>
        </p:spPr>
        <p:txBody>
          <a:bodyPr wrap="square" lIns="0" tIns="0" rIns="0" bIns="0" rtlCol="0"/>
          <a:lstStyle/>
          <a:p>
            <a:endParaRPr/>
          </a:p>
        </p:txBody>
      </p:sp>
      <p:sp>
        <p:nvSpPr>
          <p:cNvPr id="27" name="object 27"/>
          <p:cNvSpPr/>
          <p:nvPr/>
        </p:nvSpPr>
        <p:spPr>
          <a:xfrm>
            <a:off x="1152144" y="3352800"/>
            <a:ext cx="86995" cy="0"/>
          </a:xfrm>
          <a:custGeom>
            <a:avLst/>
            <a:gdLst/>
            <a:ahLst/>
            <a:cxnLst/>
            <a:rect l="l" t="t" r="r" b="b"/>
            <a:pathLst>
              <a:path w="86994">
                <a:moveTo>
                  <a:pt x="0" y="0"/>
                </a:moveTo>
                <a:lnTo>
                  <a:pt x="86868" y="0"/>
                </a:lnTo>
              </a:path>
            </a:pathLst>
          </a:custGeom>
          <a:ln w="9525">
            <a:solidFill>
              <a:srgbClr val="D9D9D9"/>
            </a:solidFill>
          </a:ln>
        </p:spPr>
        <p:txBody>
          <a:bodyPr wrap="square" lIns="0" tIns="0" rIns="0" bIns="0" rtlCol="0"/>
          <a:lstStyle/>
          <a:p>
            <a:endParaRPr/>
          </a:p>
        </p:txBody>
      </p:sp>
      <p:sp>
        <p:nvSpPr>
          <p:cNvPr id="28" name="object 28"/>
          <p:cNvSpPr/>
          <p:nvPr/>
        </p:nvSpPr>
        <p:spPr>
          <a:xfrm>
            <a:off x="1556003" y="3352800"/>
            <a:ext cx="695325" cy="0"/>
          </a:xfrm>
          <a:custGeom>
            <a:avLst/>
            <a:gdLst/>
            <a:ahLst/>
            <a:cxnLst/>
            <a:rect l="l" t="t" r="r" b="b"/>
            <a:pathLst>
              <a:path w="695325">
                <a:moveTo>
                  <a:pt x="0" y="0"/>
                </a:moveTo>
                <a:lnTo>
                  <a:pt x="694944" y="0"/>
                </a:lnTo>
              </a:path>
            </a:pathLst>
          </a:custGeom>
          <a:ln w="9525">
            <a:solidFill>
              <a:srgbClr val="D9D9D9"/>
            </a:solidFill>
          </a:ln>
        </p:spPr>
        <p:txBody>
          <a:bodyPr wrap="square" lIns="0" tIns="0" rIns="0" bIns="0" rtlCol="0"/>
          <a:lstStyle/>
          <a:p>
            <a:endParaRPr/>
          </a:p>
        </p:txBody>
      </p:sp>
      <p:sp>
        <p:nvSpPr>
          <p:cNvPr id="29" name="object 29"/>
          <p:cNvSpPr/>
          <p:nvPr/>
        </p:nvSpPr>
        <p:spPr>
          <a:xfrm>
            <a:off x="2567939" y="3352800"/>
            <a:ext cx="85725" cy="0"/>
          </a:xfrm>
          <a:custGeom>
            <a:avLst/>
            <a:gdLst/>
            <a:ahLst/>
            <a:cxnLst/>
            <a:rect l="l" t="t" r="r" b="b"/>
            <a:pathLst>
              <a:path w="85725">
                <a:moveTo>
                  <a:pt x="0" y="0"/>
                </a:moveTo>
                <a:lnTo>
                  <a:pt x="85343" y="0"/>
                </a:lnTo>
              </a:path>
            </a:pathLst>
          </a:custGeom>
          <a:ln w="9525">
            <a:solidFill>
              <a:srgbClr val="D9D9D9"/>
            </a:solidFill>
          </a:ln>
        </p:spPr>
        <p:txBody>
          <a:bodyPr wrap="square" lIns="0" tIns="0" rIns="0" bIns="0" rtlCol="0"/>
          <a:lstStyle/>
          <a:p>
            <a:endParaRPr/>
          </a:p>
        </p:txBody>
      </p:sp>
      <p:sp>
        <p:nvSpPr>
          <p:cNvPr id="30" name="object 30"/>
          <p:cNvSpPr/>
          <p:nvPr/>
        </p:nvSpPr>
        <p:spPr>
          <a:xfrm>
            <a:off x="2970276" y="3352800"/>
            <a:ext cx="347980" cy="0"/>
          </a:xfrm>
          <a:custGeom>
            <a:avLst/>
            <a:gdLst/>
            <a:ahLst/>
            <a:cxnLst/>
            <a:rect l="l" t="t" r="r" b="b"/>
            <a:pathLst>
              <a:path w="347979">
                <a:moveTo>
                  <a:pt x="0" y="0"/>
                </a:moveTo>
                <a:lnTo>
                  <a:pt x="347472" y="0"/>
                </a:lnTo>
              </a:path>
            </a:pathLst>
          </a:custGeom>
          <a:ln w="9525">
            <a:solidFill>
              <a:srgbClr val="D9D9D9"/>
            </a:solidFill>
          </a:ln>
        </p:spPr>
        <p:txBody>
          <a:bodyPr wrap="square" lIns="0" tIns="0" rIns="0" bIns="0" rtlCol="0"/>
          <a:lstStyle/>
          <a:p>
            <a:endParaRPr/>
          </a:p>
        </p:txBody>
      </p:sp>
      <p:sp>
        <p:nvSpPr>
          <p:cNvPr id="31" name="object 31"/>
          <p:cNvSpPr/>
          <p:nvPr/>
        </p:nvSpPr>
        <p:spPr>
          <a:xfrm>
            <a:off x="487680" y="3107435"/>
            <a:ext cx="347980" cy="0"/>
          </a:xfrm>
          <a:custGeom>
            <a:avLst/>
            <a:gdLst/>
            <a:ahLst/>
            <a:cxnLst/>
            <a:rect l="l" t="t" r="r" b="b"/>
            <a:pathLst>
              <a:path w="347980">
                <a:moveTo>
                  <a:pt x="0" y="0"/>
                </a:moveTo>
                <a:lnTo>
                  <a:pt x="347472" y="0"/>
                </a:lnTo>
              </a:path>
            </a:pathLst>
          </a:custGeom>
          <a:ln w="9525">
            <a:solidFill>
              <a:srgbClr val="D9D9D9"/>
            </a:solidFill>
          </a:ln>
        </p:spPr>
        <p:txBody>
          <a:bodyPr wrap="square" lIns="0" tIns="0" rIns="0" bIns="0" rtlCol="0"/>
          <a:lstStyle/>
          <a:p>
            <a:endParaRPr/>
          </a:p>
        </p:txBody>
      </p:sp>
      <p:sp>
        <p:nvSpPr>
          <p:cNvPr id="32" name="object 32"/>
          <p:cNvSpPr/>
          <p:nvPr/>
        </p:nvSpPr>
        <p:spPr>
          <a:xfrm>
            <a:off x="1152144" y="3107435"/>
            <a:ext cx="86995" cy="0"/>
          </a:xfrm>
          <a:custGeom>
            <a:avLst/>
            <a:gdLst/>
            <a:ahLst/>
            <a:cxnLst/>
            <a:rect l="l" t="t" r="r" b="b"/>
            <a:pathLst>
              <a:path w="86994">
                <a:moveTo>
                  <a:pt x="0" y="0"/>
                </a:moveTo>
                <a:lnTo>
                  <a:pt x="86868" y="0"/>
                </a:lnTo>
              </a:path>
            </a:pathLst>
          </a:custGeom>
          <a:ln w="9525">
            <a:solidFill>
              <a:srgbClr val="D9D9D9"/>
            </a:solidFill>
          </a:ln>
        </p:spPr>
        <p:txBody>
          <a:bodyPr wrap="square" lIns="0" tIns="0" rIns="0" bIns="0" rtlCol="0"/>
          <a:lstStyle/>
          <a:p>
            <a:endParaRPr/>
          </a:p>
        </p:txBody>
      </p:sp>
      <p:sp>
        <p:nvSpPr>
          <p:cNvPr id="33" name="object 33"/>
          <p:cNvSpPr/>
          <p:nvPr/>
        </p:nvSpPr>
        <p:spPr>
          <a:xfrm>
            <a:off x="1556003" y="3107435"/>
            <a:ext cx="695325" cy="0"/>
          </a:xfrm>
          <a:custGeom>
            <a:avLst/>
            <a:gdLst/>
            <a:ahLst/>
            <a:cxnLst/>
            <a:rect l="l" t="t" r="r" b="b"/>
            <a:pathLst>
              <a:path w="695325">
                <a:moveTo>
                  <a:pt x="0" y="0"/>
                </a:moveTo>
                <a:lnTo>
                  <a:pt x="694944" y="0"/>
                </a:lnTo>
              </a:path>
            </a:pathLst>
          </a:custGeom>
          <a:ln w="9525">
            <a:solidFill>
              <a:srgbClr val="D9D9D9"/>
            </a:solidFill>
          </a:ln>
        </p:spPr>
        <p:txBody>
          <a:bodyPr wrap="square" lIns="0" tIns="0" rIns="0" bIns="0" rtlCol="0"/>
          <a:lstStyle/>
          <a:p>
            <a:endParaRPr/>
          </a:p>
        </p:txBody>
      </p:sp>
      <p:sp>
        <p:nvSpPr>
          <p:cNvPr id="34" name="object 34"/>
          <p:cNvSpPr/>
          <p:nvPr/>
        </p:nvSpPr>
        <p:spPr>
          <a:xfrm>
            <a:off x="2567939" y="3107435"/>
            <a:ext cx="85725" cy="0"/>
          </a:xfrm>
          <a:custGeom>
            <a:avLst/>
            <a:gdLst/>
            <a:ahLst/>
            <a:cxnLst/>
            <a:rect l="l" t="t" r="r" b="b"/>
            <a:pathLst>
              <a:path w="85725">
                <a:moveTo>
                  <a:pt x="0" y="0"/>
                </a:moveTo>
                <a:lnTo>
                  <a:pt x="85343" y="0"/>
                </a:lnTo>
              </a:path>
            </a:pathLst>
          </a:custGeom>
          <a:ln w="9525">
            <a:solidFill>
              <a:srgbClr val="D9D9D9"/>
            </a:solidFill>
          </a:ln>
        </p:spPr>
        <p:txBody>
          <a:bodyPr wrap="square" lIns="0" tIns="0" rIns="0" bIns="0" rtlCol="0"/>
          <a:lstStyle/>
          <a:p>
            <a:endParaRPr/>
          </a:p>
        </p:txBody>
      </p:sp>
      <p:sp>
        <p:nvSpPr>
          <p:cNvPr id="35" name="object 35"/>
          <p:cNvSpPr/>
          <p:nvPr/>
        </p:nvSpPr>
        <p:spPr>
          <a:xfrm>
            <a:off x="2970276" y="3107435"/>
            <a:ext cx="347980" cy="0"/>
          </a:xfrm>
          <a:custGeom>
            <a:avLst/>
            <a:gdLst/>
            <a:ahLst/>
            <a:cxnLst/>
            <a:rect l="l" t="t" r="r" b="b"/>
            <a:pathLst>
              <a:path w="347979">
                <a:moveTo>
                  <a:pt x="0" y="0"/>
                </a:moveTo>
                <a:lnTo>
                  <a:pt x="347472" y="0"/>
                </a:lnTo>
              </a:path>
            </a:pathLst>
          </a:custGeom>
          <a:ln w="9525">
            <a:solidFill>
              <a:srgbClr val="D9D9D9"/>
            </a:solidFill>
          </a:ln>
        </p:spPr>
        <p:txBody>
          <a:bodyPr wrap="square" lIns="0" tIns="0" rIns="0" bIns="0" rtlCol="0"/>
          <a:lstStyle/>
          <a:p>
            <a:endParaRPr/>
          </a:p>
        </p:txBody>
      </p:sp>
      <p:sp>
        <p:nvSpPr>
          <p:cNvPr id="36" name="object 36"/>
          <p:cNvSpPr/>
          <p:nvPr/>
        </p:nvSpPr>
        <p:spPr>
          <a:xfrm>
            <a:off x="487680" y="2860548"/>
            <a:ext cx="347980" cy="0"/>
          </a:xfrm>
          <a:custGeom>
            <a:avLst/>
            <a:gdLst/>
            <a:ahLst/>
            <a:cxnLst/>
            <a:rect l="l" t="t" r="r" b="b"/>
            <a:pathLst>
              <a:path w="347980">
                <a:moveTo>
                  <a:pt x="0" y="0"/>
                </a:moveTo>
                <a:lnTo>
                  <a:pt x="347472" y="0"/>
                </a:lnTo>
              </a:path>
            </a:pathLst>
          </a:custGeom>
          <a:ln w="9525">
            <a:solidFill>
              <a:srgbClr val="D9D9D9"/>
            </a:solidFill>
          </a:ln>
        </p:spPr>
        <p:txBody>
          <a:bodyPr wrap="square" lIns="0" tIns="0" rIns="0" bIns="0" rtlCol="0"/>
          <a:lstStyle/>
          <a:p>
            <a:endParaRPr/>
          </a:p>
        </p:txBody>
      </p:sp>
      <p:sp>
        <p:nvSpPr>
          <p:cNvPr id="37" name="object 37"/>
          <p:cNvSpPr/>
          <p:nvPr/>
        </p:nvSpPr>
        <p:spPr>
          <a:xfrm>
            <a:off x="1152144" y="2860548"/>
            <a:ext cx="86995" cy="0"/>
          </a:xfrm>
          <a:custGeom>
            <a:avLst/>
            <a:gdLst/>
            <a:ahLst/>
            <a:cxnLst/>
            <a:rect l="l" t="t" r="r" b="b"/>
            <a:pathLst>
              <a:path w="86994">
                <a:moveTo>
                  <a:pt x="0" y="0"/>
                </a:moveTo>
                <a:lnTo>
                  <a:pt x="86868" y="0"/>
                </a:lnTo>
              </a:path>
            </a:pathLst>
          </a:custGeom>
          <a:ln w="9525">
            <a:solidFill>
              <a:srgbClr val="D9D9D9"/>
            </a:solidFill>
          </a:ln>
        </p:spPr>
        <p:txBody>
          <a:bodyPr wrap="square" lIns="0" tIns="0" rIns="0" bIns="0" rtlCol="0"/>
          <a:lstStyle/>
          <a:p>
            <a:endParaRPr/>
          </a:p>
        </p:txBody>
      </p:sp>
      <p:sp>
        <p:nvSpPr>
          <p:cNvPr id="38" name="object 38"/>
          <p:cNvSpPr/>
          <p:nvPr/>
        </p:nvSpPr>
        <p:spPr>
          <a:xfrm>
            <a:off x="1556003" y="2860548"/>
            <a:ext cx="695325" cy="0"/>
          </a:xfrm>
          <a:custGeom>
            <a:avLst/>
            <a:gdLst/>
            <a:ahLst/>
            <a:cxnLst/>
            <a:rect l="l" t="t" r="r" b="b"/>
            <a:pathLst>
              <a:path w="695325">
                <a:moveTo>
                  <a:pt x="0" y="0"/>
                </a:moveTo>
                <a:lnTo>
                  <a:pt x="694944" y="0"/>
                </a:lnTo>
              </a:path>
            </a:pathLst>
          </a:custGeom>
          <a:ln w="9525">
            <a:solidFill>
              <a:srgbClr val="D9D9D9"/>
            </a:solidFill>
          </a:ln>
        </p:spPr>
        <p:txBody>
          <a:bodyPr wrap="square" lIns="0" tIns="0" rIns="0" bIns="0" rtlCol="0"/>
          <a:lstStyle/>
          <a:p>
            <a:endParaRPr/>
          </a:p>
        </p:txBody>
      </p:sp>
      <p:sp>
        <p:nvSpPr>
          <p:cNvPr id="39" name="object 39"/>
          <p:cNvSpPr/>
          <p:nvPr/>
        </p:nvSpPr>
        <p:spPr>
          <a:xfrm>
            <a:off x="2567939" y="2860548"/>
            <a:ext cx="749935" cy="0"/>
          </a:xfrm>
          <a:custGeom>
            <a:avLst/>
            <a:gdLst/>
            <a:ahLst/>
            <a:cxnLst/>
            <a:rect l="l" t="t" r="r" b="b"/>
            <a:pathLst>
              <a:path w="749935">
                <a:moveTo>
                  <a:pt x="0" y="0"/>
                </a:moveTo>
                <a:lnTo>
                  <a:pt x="749808" y="0"/>
                </a:lnTo>
              </a:path>
            </a:pathLst>
          </a:custGeom>
          <a:ln w="9525">
            <a:solidFill>
              <a:srgbClr val="D9D9D9"/>
            </a:solidFill>
          </a:ln>
        </p:spPr>
        <p:txBody>
          <a:bodyPr wrap="square" lIns="0" tIns="0" rIns="0" bIns="0" rtlCol="0"/>
          <a:lstStyle/>
          <a:p>
            <a:endParaRPr/>
          </a:p>
        </p:txBody>
      </p:sp>
      <p:sp>
        <p:nvSpPr>
          <p:cNvPr id="40" name="object 40"/>
          <p:cNvSpPr/>
          <p:nvPr/>
        </p:nvSpPr>
        <p:spPr>
          <a:xfrm>
            <a:off x="487680" y="2615183"/>
            <a:ext cx="347980" cy="0"/>
          </a:xfrm>
          <a:custGeom>
            <a:avLst/>
            <a:gdLst/>
            <a:ahLst/>
            <a:cxnLst/>
            <a:rect l="l" t="t" r="r" b="b"/>
            <a:pathLst>
              <a:path w="347980">
                <a:moveTo>
                  <a:pt x="0" y="0"/>
                </a:moveTo>
                <a:lnTo>
                  <a:pt x="347472" y="0"/>
                </a:lnTo>
              </a:path>
            </a:pathLst>
          </a:custGeom>
          <a:ln w="9525">
            <a:solidFill>
              <a:srgbClr val="D9D9D9"/>
            </a:solidFill>
          </a:ln>
        </p:spPr>
        <p:txBody>
          <a:bodyPr wrap="square" lIns="0" tIns="0" rIns="0" bIns="0" rtlCol="0"/>
          <a:lstStyle/>
          <a:p>
            <a:endParaRPr/>
          </a:p>
        </p:txBody>
      </p:sp>
      <p:sp>
        <p:nvSpPr>
          <p:cNvPr id="41" name="object 41"/>
          <p:cNvSpPr/>
          <p:nvPr/>
        </p:nvSpPr>
        <p:spPr>
          <a:xfrm>
            <a:off x="1152144" y="2615183"/>
            <a:ext cx="86995" cy="0"/>
          </a:xfrm>
          <a:custGeom>
            <a:avLst/>
            <a:gdLst/>
            <a:ahLst/>
            <a:cxnLst/>
            <a:rect l="l" t="t" r="r" b="b"/>
            <a:pathLst>
              <a:path w="86994">
                <a:moveTo>
                  <a:pt x="0" y="0"/>
                </a:moveTo>
                <a:lnTo>
                  <a:pt x="86868" y="0"/>
                </a:lnTo>
              </a:path>
            </a:pathLst>
          </a:custGeom>
          <a:ln w="9525">
            <a:solidFill>
              <a:srgbClr val="D9D9D9"/>
            </a:solidFill>
          </a:ln>
        </p:spPr>
        <p:txBody>
          <a:bodyPr wrap="square" lIns="0" tIns="0" rIns="0" bIns="0" rtlCol="0"/>
          <a:lstStyle/>
          <a:p>
            <a:endParaRPr/>
          </a:p>
        </p:txBody>
      </p:sp>
      <p:sp>
        <p:nvSpPr>
          <p:cNvPr id="42" name="object 42"/>
          <p:cNvSpPr/>
          <p:nvPr/>
        </p:nvSpPr>
        <p:spPr>
          <a:xfrm>
            <a:off x="1556003" y="2615183"/>
            <a:ext cx="695325" cy="0"/>
          </a:xfrm>
          <a:custGeom>
            <a:avLst/>
            <a:gdLst/>
            <a:ahLst/>
            <a:cxnLst/>
            <a:rect l="l" t="t" r="r" b="b"/>
            <a:pathLst>
              <a:path w="695325">
                <a:moveTo>
                  <a:pt x="0" y="0"/>
                </a:moveTo>
                <a:lnTo>
                  <a:pt x="694944" y="0"/>
                </a:lnTo>
              </a:path>
            </a:pathLst>
          </a:custGeom>
          <a:ln w="9525">
            <a:solidFill>
              <a:srgbClr val="D9D9D9"/>
            </a:solidFill>
          </a:ln>
        </p:spPr>
        <p:txBody>
          <a:bodyPr wrap="square" lIns="0" tIns="0" rIns="0" bIns="0" rtlCol="0"/>
          <a:lstStyle/>
          <a:p>
            <a:endParaRPr/>
          </a:p>
        </p:txBody>
      </p:sp>
      <p:sp>
        <p:nvSpPr>
          <p:cNvPr id="43" name="object 43"/>
          <p:cNvSpPr/>
          <p:nvPr/>
        </p:nvSpPr>
        <p:spPr>
          <a:xfrm>
            <a:off x="2567939" y="2615183"/>
            <a:ext cx="749935" cy="0"/>
          </a:xfrm>
          <a:custGeom>
            <a:avLst/>
            <a:gdLst/>
            <a:ahLst/>
            <a:cxnLst/>
            <a:rect l="l" t="t" r="r" b="b"/>
            <a:pathLst>
              <a:path w="749935">
                <a:moveTo>
                  <a:pt x="0" y="0"/>
                </a:moveTo>
                <a:lnTo>
                  <a:pt x="749808" y="0"/>
                </a:lnTo>
              </a:path>
            </a:pathLst>
          </a:custGeom>
          <a:ln w="9525">
            <a:solidFill>
              <a:srgbClr val="D9D9D9"/>
            </a:solidFill>
          </a:ln>
        </p:spPr>
        <p:txBody>
          <a:bodyPr wrap="square" lIns="0" tIns="0" rIns="0" bIns="0" rtlCol="0"/>
          <a:lstStyle/>
          <a:p>
            <a:endParaRPr/>
          </a:p>
        </p:txBody>
      </p:sp>
      <p:sp>
        <p:nvSpPr>
          <p:cNvPr id="44" name="object 44"/>
          <p:cNvSpPr/>
          <p:nvPr/>
        </p:nvSpPr>
        <p:spPr>
          <a:xfrm>
            <a:off x="487680" y="2369820"/>
            <a:ext cx="347980" cy="0"/>
          </a:xfrm>
          <a:custGeom>
            <a:avLst/>
            <a:gdLst/>
            <a:ahLst/>
            <a:cxnLst/>
            <a:rect l="l" t="t" r="r" b="b"/>
            <a:pathLst>
              <a:path w="347980">
                <a:moveTo>
                  <a:pt x="0" y="0"/>
                </a:moveTo>
                <a:lnTo>
                  <a:pt x="347472" y="0"/>
                </a:lnTo>
              </a:path>
            </a:pathLst>
          </a:custGeom>
          <a:ln w="9525">
            <a:solidFill>
              <a:srgbClr val="D9D9D9"/>
            </a:solidFill>
          </a:ln>
        </p:spPr>
        <p:txBody>
          <a:bodyPr wrap="square" lIns="0" tIns="0" rIns="0" bIns="0" rtlCol="0"/>
          <a:lstStyle/>
          <a:p>
            <a:endParaRPr/>
          </a:p>
        </p:txBody>
      </p:sp>
      <p:sp>
        <p:nvSpPr>
          <p:cNvPr id="45" name="object 45"/>
          <p:cNvSpPr/>
          <p:nvPr/>
        </p:nvSpPr>
        <p:spPr>
          <a:xfrm>
            <a:off x="1152144" y="2369820"/>
            <a:ext cx="1099185" cy="0"/>
          </a:xfrm>
          <a:custGeom>
            <a:avLst/>
            <a:gdLst/>
            <a:ahLst/>
            <a:cxnLst/>
            <a:rect l="l" t="t" r="r" b="b"/>
            <a:pathLst>
              <a:path w="1099185">
                <a:moveTo>
                  <a:pt x="0" y="0"/>
                </a:moveTo>
                <a:lnTo>
                  <a:pt x="1098804" y="0"/>
                </a:lnTo>
              </a:path>
            </a:pathLst>
          </a:custGeom>
          <a:ln w="9525">
            <a:solidFill>
              <a:srgbClr val="D9D9D9"/>
            </a:solidFill>
          </a:ln>
        </p:spPr>
        <p:txBody>
          <a:bodyPr wrap="square" lIns="0" tIns="0" rIns="0" bIns="0" rtlCol="0"/>
          <a:lstStyle/>
          <a:p>
            <a:endParaRPr/>
          </a:p>
        </p:txBody>
      </p:sp>
      <p:sp>
        <p:nvSpPr>
          <p:cNvPr id="46" name="object 46"/>
          <p:cNvSpPr/>
          <p:nvPr/>
        </p:nvSpPr>
        <p:spPr>
          <a:xfrm>
            <a:off x="2567939" y="2369820"/>
            <a:ext cx="749935" cy="0"/>
          </a:xfrm>
          <a:custGeom>
            <a:avLst/>
            <a:gdLst/>
            <a:ahLst/>
            <a:cxnLst/>
            <a:rect l="l" t="t" r="r" b="b"/>
            <a:pathLst>
              <a:path w="749935">
                <a:moveTo>
                  <a:pt x="0" y="0"/>
                </a:moveTo>
                <a:lnTo>
                  <a:pt x="749808" y="0"/>
                </a:lnTo>
              </a:path>
            </a:pathLst>
          </a:custGeom>
          <a:ln w="9525">
            <a:solidFill>
              <a:srgbClr val="D9D9D9"/>
            </a:solidFill>
          </a:ln>
        </p:spPr>
        <p:txBody>
          <a:bodyPr wrap="square" lIns="0" tIns="0" rIns="0" bIns="0" rtlCol="0"/>
          <a:lstStyle/>
          <a:p>
            <a:endParaRPr/>
          </a:p>
        </p:txBody>
      </p:sp>
      <p:grpSp>
        <p:nvGrpSpPr>
          <p:cNvPr id="47" name="object 47"/>
          <p:cNvGrpSpPr/>
          <p:nvPr/>
        </p:nvGrpSpPr>
        <p:grpSpPr>
          <a:xfrm>
            <a:off x="487680" y="2118169"/>
            <a:ext cx="2830195" cy="2469515"/>
            <a:chOff x="487680" y="2118169"/>
            <a:chExt cx="2830195" cy="2469515"/>
          </a:xfrm>
        </p:grpSpPr>
        <p:sp>
          <p:nvSpPr>
            <p:cNvPr id="48" name="object 48"/>
            <p:cNvSpPr/>
            <p:nvPr/>
          </p:nvSpPr>
          <p:spPr>
            <a:xfrm>
              <a:off x="487680" y="2122932"/>
              <a:ext cx="2830195" cy="0"/>
            </a:xfrm>
            <a:custGeom>
              <a:avLst/>
              <a:gdLst/>
              <a:ahLst/>
              <a:cxnLst/>
              <a:rect l="l" t="t" r="r" b="b"/>
              <a:pathLst>
                <a:path w="2830195">
                  <a:moveTo>
                    <a:pt x="0" y="0"/>
                  </a:moveTo>
                  <a:lnTo>
                    <a:pt x="2830068" y="0"/>
                  </a:lnTo>
                </a:path>
              </a:pathLst>
            </a:custGeom>
            <a:ln w="9525">
              <a:solidFill>
                <a:srgbClr val="D9D9D9"/>
              </a:solidFill>
            </a:ln>
          </p:spPr>
          <p:txBody>
            <a:bodyPr wrap="square" lIns="0" tIns="0" rIns="0" bIns="0" rtlCol="0"/>
            <a:lstStyle/>
            <a:p>
              <a:endParaRPr/>
            </a:p>
          </p:txBody>
        </p:sp>
        <p:sp>
          <p:nvSpPr>
            <p:cNvPr id="49" name="object 49"/>
            <p:cNvSpPr/>
            <p:nvPr/>
          </p:nvSpPr>
          <p:spPr>
            <a:xfrm>
              <a:off x="835152" y="2122931"/>
              <a:ext cx="1732914" cy="2459990"/>
            </a:xfrm>
            <a:custGeom>
              <a:avLst/>
              <a:gdLst/>
              <a:ahLst/>
              <a:cxnLst/>
              <a:rect l="l" t="t" r="r" b="b"/>
              <a:pathLst>
                <a:path w="1732914" h="2459990">
                  <a:moveTo>
                    <a:pt x="316992" y="0"/>
                  </a:moveTo>
                  <a:lnTo>
                    <a:pt x="0" y="0"/>
                  </a:lnTo>
                  <a:lnTo>
                    <a:pt x="0" y="2459736"/>
                  </a:lnTo>
                  <a:lnTo>
                    <a:pt x="316992" y="2459736"/>
                  </a:lnTo>
                  <a:lnTo>
                    <a:pt x="316992" y="0"/>
                  </a:lnTo>
                  <a:close/>
                </a:path>
                <a:path w="1732914" h="2459990">
                  <a:moveTo>
                    <a:pt x="1732788" y="0"/>
                  </a:moveTo>
                  <a:lnTo>
                    <a:pt x="1415796" y="0"/>
                  </a:lnTo>
                  <a:lnTo>
                    <a:pt x="1415796" y="2459736"/>
                  </a:lnTo>
                  <a:lnTo>
                    <a:pt x="1732788" y="2459736"/>
                  </a:lnTo>
                  <a:lnTo>
                    <a:pt x="1732788" y="0"/>
                  </a:lnTo>
                  <a:close/>
                </a:path>
              </a:pathLst>
            </a:custGeom>
            <a:solidFill>
              <a:srgbClr val="A9D7B7"/>
            </a:solidFill>
          </p:spPr>
          <p:txBody>
            <a:bodyPr wrap="square" lIns="0" tIns="0" rIns="0" bIns="0" rtlCol="0"/>
            <a:lstStyle/>
            <a:p>
              <a:endParaRPr/>
            </a:p>
          </p:txBody>
        </p:sp>
        <p:sp>
          <p:nvSpPr>
            <p:cNvPr id="50" name="object 50"/>
            <p:cNvSpPr/>
            <p:nvPr/>
          </p:nvSpPr>
          <p:spPr>
            <a:xfrm>
              <a:off x="1239012" y="2517647"/>
              <a:ext cx="1731645" cy="2065020"/>
            </a:xfrm>
            <a:custGeom>
              <a:avLst/>
              <a:gdLst/>
              <a:ahLst/>
              <a:cxnLst/>
              <a:rect l="l" t="t" r="r" b="b"/>
              <a:pathLst>
                <a:path w="1731645" h="2065020">
                  <a:moveTo>
                    <a:pt x="316992" y="0"/>
                  </a:moveTo>
                  <a:lnTo>
                    <a:pt x="0" y="0"/>
                  </a:lnTo>
                  <a:lnTo>
                    <a:pt x="0" y="2065020"/>
                  </a:lnTo>
                  <a:lnTo>
                    <a:pt x="316992" y="2065020"/>
                  </a:lnTo>
                  <a:lnTo>
                    <a:pt x="316992" y="0"/>
                  </a:lnTo>
                  <a:close/>
                </a:path>
                <a:path w="1731645" h="2065020">
                  <a:moveTo>
                    <a:pt x="1731264" y="466344"/>
                  </a:moveTo>
                  <a:lnTo>
                    <a:pt x="1414272" y="466344"/>
                  </a:lnTo>
                  <a:lnTo>
                    <a:pt x="1414272" y="2065020"/>
                  </a:lnTo>
                  <a:lnTo>
                    <a:pt x="1731264" y="2065020"/>
                  </a:lnTo>
                  <a:lnTo>
                    <a:pt x="1731264" y="466344"/>
                  </a:lnTo>
                  <a:close/>
                </a:path>
              </a:pathLst>
            </a:custGeom>
            <a:solidFill>
              <a:srgbClr val="95306B"/>
            </a:solidFill>
          </p:spPr>
          <p:txBody>
            <a:bodyPr wrap="square" lIns="0" tIns="0" rIns="0" bIns="0" rtlCol="0"/>
            <a:lstStyle/>
            <a:p>
              <a:endParaRPr/>
            </a:p>
          </p:txBody>
        </p:sp>
        <p:sp>
          <p:nvSpPr>
            <p:cNvPr id="51" name="object 51"/>
            <p:cNvSpPr/>
            <p:nvPr/>
          </p:nvSpPr>
          <p:spPr>
            <a:xfrm>
              <a:off x="487680" y="4582667"/>
              <a:ext cx="2830195" cy="0"/>
            </a:xfrm>
            <a:custGeom>
              <a:avLst/>
              <a:gdLst/>
              <a:ahLst/>
              <a:cxnLst/>
              <a:rect l="l" t="t" r="r" b="b"/>
              <a:pathLst>
                <a:path w="2830195">
                  <a:moveTo>
                    <a:pt x="0" y="0"/>
                  </a:moveTo>
                  <a:lnTo>
                    <a:pt x="2830068" y="0"/>
                  </a:lnTo>
                </a:path>
              </a:pathLst>
            </a:custGeom>
            <a:ln w="9525">
              <a:solidFill>
                <a:srgbClr val="D9D9D9"/>
              </a:solidFill>
            </a:ln>
          </p:spPr>
          <p:txBody>
            <a:bodyPr wrap="square" lIns="0" tIns="0" rIns="0" bIns="0" rtlCol="0"/>
            <a:lstStyle/>
            <a:p>
              <a:endParaRPr/>
            </a:p>
          </p:txBody>
        </p:sp>
      </p:grpSp>
      <p:sp>
        <p:nvSpPr>
          <p:cNvPr id="52" name="object 52"/>
          <p:cNvSpPr txBox="1"/>
          <p:nvPr/>
        </p:nvSpPr>
        <p:spPr>
          <a:xfrm>
            <a:off x="311607" y="4488307"/>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585858"/>
                </a:solidFill>
                <a:latin typeface="Calibri"/>
                <a:cs typeface="Calibri"/>
              </a:rPr>
              <a:t>0</a:t>
            </a:r>
            <a:endParaRPr sz="900">
              <a:latin typeface="Calibri"/>
              <a:cs typeface="Calibri"/>
            </a:endParaRPr>
          </a:p>
        </p:txBody>
      </p:sp>
      <p:sp>
        <p:nvSpPr>
          <p:cNvPr id="53" name="object 53"/>
          <p:cNvSpPr txBox="1"/>
          <p:nvPr/>
        </p:nvSpPr>
        <p:spPr>
          <a:xfrm>
            <a:off x="253695" y="4242307"/>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585858"/>
                </a:solidFill>
                <a:latin typeface="Calibri"/>
                <a:cs typeface="Calibri"/>
              </a:rPr>
              <a:t>10</a:t>
            </a:r>
            <a:endParaRPr sz="900">
              <a:latin typeface="Calibri"/>
              <a:cs typeface="Calibri"/>
            </a:endParaRPr>
          </a:p>
        </p:txBody>
      </p:sp>
      <p:sp>
        <p:nvSpPr>
          <p:cNvPr id="54" name="object 54"/>
          <p:cNvSpPr txBox="1"/>
          <p:nvPr/>
        </p:nvSpPr>
        <p:spPr>
          <a:xfrm>
            <a:off x="253695" y="3996690"/>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585858"/>
                </a:solidFill>
                <a:latin typeface="Calibri"/>
                <a:cs typeface="Calibri"/>
              </a:rPr>
              <a:t>20</a:t>
            </a:r>
            <a:endParaRPr sz="900">
              <a:latin typeface="Calibri"/>
              <a:cs typeface="Calibri"/>
            </a:endParaRPr>
          </a:p>
        </p:txBody>
      </p:sp>
      <p:sp>
        <p:nvSpPr>
          <p:cNvPr id="55" name="object 55"/>
          <p:cNvSpPr txBox="1"/>
          <p:nvPr/>
        </p:nvSpPr>
        <p:spPr>
          <a:xfrm>
            <a:off x="253695" y="3750691"/>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585858"/>
                </a:solidFill>
                <a:latin typeface="Calibri"/>
                <a:cs typeface="Calibri"/>
              </a:rPr>
              <a:t>30</a:t>
            </a:r>
            <a:endParaRPr sz="900">
              <a:latin typeface="Calibri"/>
              <a:cs typeface="Calibri"/>
            </a:endParaRPr>
          </a:p>
        </p:txBody>
      </p:sp>
      <p:sp>
        <p:nvSpPr>
          <p:cNvPr id="56" name="object 56"/>
          <p:cNvSpPr txBox="1"/>
          <p:nvPr/>
        </p:nvSpPr>
        <p:spPr>
          <a:xfrm>
            <a:off x="253695" y="3504692"/>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585858"/>
                </a:solidFill>
                <a:latin typeface="Calibri"/>
                <a:cs typeface="Calibri"/>
              </a:rPr>
              <a:t>40</a:t>
            </a:r>
            <a:endParaRPr sz="900">
              <a:latin typeface="Calibri"/>
              <a:cs typeface="Calibri"/>
            </a:endParaRPr>
          </a:p>
        </p:txBody>
      </p:sp>
      <p:sp>
        <p:nvSpPr>
          <p:cNvPr id="57" name="object 57"/>
          <p:cNvSpPr txBox="1"/>
          <p:nvPr/>
        </p:nvSpPr>
        <p:spPr>
          <a:xfrm>
            <a:off x="253695" y="3258692"/>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585858"/>
                </a:solidFill>
                <a:latin typeface="Calibri"/>
                <a:cs typeface="Calibri"/>
              </a:rPr>
              <a:t>50</a:t>
            </a:r>
            <a:endParaRPr sz="900">
              <a:latin typeface="Calibri"/>
              <a:cs typeface="Calibri"/>
            </a:endParaRPr>
          </a:p>
        </p:txBody>
      </p:sp>
      <p:sp>
        <p:nvSpPr>
          <p:cNvPr id="58" name="object 58"/>
          <p:cNvSpPr txBox="1"/>
          <p:nvPr/>
        </p:nvSpPr>
        <p:spPr>
          <a:xfrm>
            <a:off x="253695" y="3012694"/>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585858"/>
                </a:solidFill>
                <a:latin typeface="Calibri"/>
                <a:cs typeface="Calibri"/>
              </a:rPr>
              <a:t>60</a:t>
            </a:r>
            <a:endParaRPr sz="900">
              <a:latin typeface="Calibri"/>
              <a:cs typeface="Calibri"/>
            </a:endParaRPr>
          </a:p>
        </p:txBody>
      </p:sp>
      <p:sp>
        <p:nvSpPr>
          <p:cNvPr id="59" name="object 59"/>
          <p:cNvSpPr txBox="1"/>
          <p:nvPr/>
        </p:nvSpPr>
        <p:spPr>
          <a:xfrm>
            <a:off x="253695" y="2767076"/>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585858"/>
                </a:solidFill>
                <a:latin typeface="Calibri"/>
                <a:cs typeface="Calibri"/>
              </a:rPr>
              <a:t>70</a:t>
            </a:r>
            <a:endParaRPr sz="900">
              <a:latin typeface="Calibri"/>
              <a:cs typeface="Calibri"/>
            </a:endParaRPr>
          </a:p>
        </p:txBody>
      </p:sp>
      <p:sp>
        <p:nvSpPr>
          <p:cNvPr id="60" name="object 60"/>
          <p:cNvSpPr txBox="1"/>
          <p:nvPr/>
        </p:nvSpPr>
        <p:spPr>
          <a:xfrm>
            <a:off x="253695" y="2521077"/>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585858"/>
                </a:solidFill>
                <a:latin typeface="Calibri"/>
                <a:cs typeface="Calibri"/>
              </a:rPr>
              <a:t>80</a:t>
            </a:r>
            <a:endParaRPr sz="900">
              <a:latin typeface="Calibri"/>
              <a:cs typeface="Calibri"/>
            </a:endParaRPr>
          </a:p>
        </p:txBody>
      </p:sp>
      <p:sp>
        <p:nvSpPr>
          <p:cNvPr id="61" name="object 61"/>
          <p:cNvSpPr txBox="1"/>
          <p:nvPr/>
        </p:nvSpPr>
        <p:spPr>
          <a:xfrm>
            <a:off x="253695" y="2275078"/>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585858"/>
                </a:solidFill>
                <a:latin typeface="Calibri"/>
                <a:cs typeface="Calibri"/>
              </a:rPr>
              <a:t>90</a:t>
            </a:r>
            <a:endParaRPr sz="900">
              <a:latin typeface="Calibri"/>
              <a:cs typeface="Calibri"/>
            </a:endParaRPr>
          </a:p>
        </p:txBody>
      </p:sp>
      <p:sp>
        <p:nvSpPr>
          <p:cNvPr id="62" name="object 62"/>
          <p:cNvSpPr txBox="1"/>
          <p:nvPr/>
        </p:nvSpPr>
        <p:spPr>
          <a:xfrm>
            <a:off x="195783" y="2029205"/>
            <a:ext cx="199390"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585858"/>
                </a:solidFill>
                <a:latin typeface="Calibri"/>
                <a:cs typeface="Calibri"/>
              </a:rPr>
              <a:t>100</a:t>
            </a:r>
            <a:endParaRPr sz="900">
              <a:latin typeface="Calibri"/>
              <a:cs typeface="Calibri"/>
            </a:endParaRPr>
          </a:p>
        </p:txBody>
      </p:sp>
      <p:sp>
        <p:nvSpPr>
          <p:cNvPr id="63" name="object 63"/>
          <p:cNvSpPr txBox="1"/>
          <p:nvPr/>
        </p:nvSpPr>
        <p:spPr>
          <a:xfrm>
            <a:off x="828547" y="4659629"/>
            <a:ext cx="734060" cy="208279"/>
          </a:xfrm>
          <a:prstGeom prst="rect">
            <a:avLst/>
          </a:prstGeom>
        </p:spPr>
        <p:txBody>
          <a:bodyPr vert="horz" wrap="square" lIns="0" tIns="12700" rIns="0" bIns="0" rtlCol="0">
            <a:spAutoFit/>
          </a:bodyPr>
          <a:lstStyle/>
          <a:p>
            <a:pPr marL="12700">
              <a:lnSpc>
                <a:spcPct val="100000"/>
              </a:lnSpc>
              <a:spcBef>
                <a:spcPts val="100"/>
              </a:spcBef>
            </a:pPr>
            <a:r>
              <a:rPr sz="1200" b="0" dirty="0">
                <a:solidFill>
                  <a:srgbClr val="585858"/>
                </a:solidFill>
                <a:latin typeface="Calibri Light"/>
                <a:cs typeface="Calibri Light"/>
              </a:rPr>
              <a:t>Firms</a:t>
            </a:r>
            <a:r>
              <a:rPr sz="1200" b="0" spc="-10" dirty="0">
                <a:solidFill>
                  <a:srgbClr val="585858"/>
                </a:solidFill>
                <a:latin typeface="Calibri Light"/>
                <a:cs typeface="Calibri Light"/>
              </a:rPr>
              <a:t> Profit</a:t>
            </a:r>
            <a:endParaRPr sz="1200">
              <a:latin typeface="Calibri Light"/>
              <a:cs typeface="Calibri Light"/>
            </a:endParaRPr>
          </a:p>
        </p:txBody>
      </p:sp>
      <p:sp>
        <p:nvSpPr>
          <p:cNvPr id="64" name="object 64"/>
          <p:cNvSpPr txBox="1"/>
          <p:nvPr/>
        </p:nvSpPr>
        <p:spPr>
          <a:xfrm>
            <a:off x="2044954" y="4659629"/>
            <a:ext cx="1131570" cy="208279"/>
          </a:xfrm>
          <a:prstGeom prst="rect">
            <a:avLst/>
          </a:prstGeom>
        </p:spPr>
        <p:txBody>
          <a:bodyPr vert="horz" wrap="square" lIns="0" tIns="12700" rIns="0" bIns="0" rtlCol="0">
            <a:spAutoFit/>
          </a:bodyPr>
          <a:lstStyle/>
          <a:p>
            <a:pPr marL="12700">
              <a:lnSpc>
                <a:spcPct val="100000"/>
              </a:lnSpc>
              <a:spcBef>
                <a:spcPts val="100"/>
              </a:spcBef>
            </a:pPr>
            <a:r>
              <a:rPr sz="1200" b="0" dirty="0">
                <a:solidFill>
                  <a:srgbClr val="585858"/>
                </a:solidFill>
                <a:latin typeface="Calibri Light"/>
                <a:cs typeface="Calibri Light"/>
              </a:rPr>
              <a:t>Firms</a:t>
            </a:r>
            <a:r>
              <a:rPr sz="1200" b="0" spc="-10" dirty="0">
                <a:solidFill>
                  <a:srgbClr val="585858"/>
                </a:solidFill>
                <a:latin typeface="Calibri Light"/>
                <a:cs typeface="Calibri Light"/>
              </a:rPr>
              <a:t> productivity</a:t>
            </a:r>
            <a:endParaRPr sz="1200">
              <a:latin typeface="Calibri Light"/>
              <a:cs typeface="Calibri Light"/>
            </a:endParaRPr>
          </a:p>
        </p:txBody>
      </p:sp>
      <p:sp>
        <p:nvSpPr>
          <p:cNvPr id="65" name="object 65"/>
          <p:cNvSpPr/>
          <p:nvPr/>
        </p:nvSpPr>
        <p:spPr>
          <a:xfrm>
            <a:off x="1193291" y="5023103"/>
            <a:ext cx="62865" cy="62865"/>
          </a:xfrm>
          <a:custGeom>
            <a:avLst/>
            <a:gdLst/>
            <a:ahLst/>
            <a:cxnLst/>
            <a:rect l="l" t="t" r="r" b="b"/>
            <a:pathLst>
              <a:path w="62865" h="62864">
                <a:moveTo>
                  <a:pt x="62484" y="0"/>
                </a:moveTo>
                <a:lnTo>
                  <a:pt x="0" y="0"/>
                </a:lnTo>
                <a:lnTo>
                  <a:pt x="0" y="62484"/>
                </a:lnTo>
                <a:lnTo>
                  <a:pt x="62484" y="62484"/>
                </a:lnTo>
                <a:lnTo>
                  <a:pt x="62484" y="0"/>
                </a:lnTo>
                <a:close/>
              </a:path>
            </a:pathLst>
          </a:custGeom>
          <a:solidFill>
            <a:srgbClr val="A9D7B7"/>
          </a:solidFill>
        </p:spPr>
        <p:txBody>
          <a:bodyPr wrap="square" lIns="0" tIns="0" rIns="0" bIns="0" rtlCol="0"/>
          <a:lstStyle/>
          <a:p>
            <a:endParaRPr/>
          </a:p>
        </p:txBody>
      </p:sp>
      <p:sp>
        <p:nvSpPr>
          <p:cNvPr id="66" name="object 66"/>
          <p:cNvSpPr txBox="1"/>
          <p:nvPr/>
        </p:nvSpPr>
        <p:spPr>
          <a:xfrm>
            <a:off x="1269619" y="4961001"/>
            <a:ext cx="40894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85858"/>
                </a:solidFill>
                <a:latin typeface="Calibri"/>
                <a:cs typeface="Calibri"/>
              </a:rPr>
              <a:t>Men</a:t>
            </a:r>
            <a:r>
              <a:rPr sz="900" spc="-20" dirty="0">
                <a:solidFill>
                  <a:srgbClr val="585858"/>
                </a:solidFill>
                <a:latin typeface="Calibri"/>
                <a:cs typeface="Calibri"/>
              </a:rPr>
              <a:t> </a:t>
            </a:r>
            <a:r>
              <a:rPr sz="900" spc="-25" dirty="0">
                <a:solidFill>
                  <a:srgbClr val="585858"/>
                </a:solidFill>
                <a:latin typeface="Calibri"/>
                <a:cs typeface="Calibri"/>
              </a:rPr>
              <a:t>led</a:t>
            </a:r>
            <a:endParaRPr sz="900">
              <a:latin typeface="Calibri"/>
              <a:cs typeface="Calibri"/>
            </a:endParaRPr>
          </a:p>
        </p:txBody>
      </p:sp>
      <p:sp>
        <p:nvSpPr>
          <p:cNvPr id="67" name="object 67"/>
          <p:cNvSpPr/>
          <p:nvPr/>
        </p:nvSpPr>
        <p:spPr>
          <a:xfrm>
            <a:off x="1807464" y="5023103"/>
            <a:ext cx="62865" cy="62865"/>
          </a:xfrm>
          <a:custGeom>
            <a:avLst/>
            <a:gdLst/>
            <a:ahLst/>
            <a:cxnLst/>
            <a:rect l="l" t="t" r="r" b="b"/>
            <a:pathLst>
              <a:path w="62864" h="62864">
                <a:moveTo>
                  <a:pt x="62483" y="0"/>
                </a:moveTo>
                <a:lnTo>
                  <a:pt x="0" y="0"/>
                </a:lnTo>
                <a:lnTo>
                  <a:pt x="0" y="62484"/>
                </a:lnTo>
                <a:lnTo>
                  <a:pt x="62483" y="62484"/>
                </a:lnTo>
                <a:lnTo>
                  <a:pt x="62483" y="0"/>
                </a:lnTo>
                <a:close/>
              </a:path>
            </a:pathLst>
          </a:custGeom>
          <a:solidFill>
            <a:srgbClr val="95306B"/>
          </a:solidFill>
        </p:spPr>
        <p:txBody>
          <a:bodyPr wrap="square" lIns="0" tIns="0" rIns="0" bIns="0" rtlCol="0"/>
          <a:lstStyle/>
          <a:p>
            <a:endParaRPr/>
          </a:p>
        </p:txBody>
      </p:sp>
      <p:sp>
        <p:nvSpPr>
          <p:cNvPr id="68" name="object 68"/>
          <p:cNvSpPr txBox="1"/>
          <p:nvPr/>
        </p:nvSpPr>
        <p:spPr>
          <a:xfrm>
            <a:off x="1884679" y="4961001"/>
            <a:ext cx="56388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85858"/>
                </a:solidFill>
                <a:latin typeface="Calibri"/>
                <a:cs typeface="Calibri"/>
              </a:rPr>
              <a:t>Women</a:t>
            </a:r>
            <a:r>
              <a:rPr sz="900" spc="-35" dirty="0">
                <a:solidFill>
                  <a:srgbClr val="585858"/>
                </a:solidFill>
                <a:latin typeface="Calibri"/>
                <a:cs typeface="Calibri"/>
              </a:rPr>
              <a:t> </a:t>
            </a:r>
            <a:r>
              <a:rPr sz="900" spc="-25" dirty="0">
                <a:solidFill>
                  <a:srgbClr val="585858"/>
                </a:solidFill>
                <a:latin typeface="Calibri"/>
                <a:cs typeface="Calibri"/>
              </a:rPr>
              <a:t>led</a:t>
            </a:r>
            <a:endParaRPr sz="900">
              <a:latin typeface="Calibri"/>
              <a:cs typeface="Calibri"/>
            </a:endParaRPr>
          </a:p>
        </p:txBody>
      </p:sp>
      <p:sp>
        <p:nvSpPr>
          <p:cNvPr id="69" name="object 69"/>
          <p:cNvSpPr txBox="1"/>
          <p:nvPr/>
        </p:nvSpPr>
        <p:spPr>
          <a:xfrm>
            <a:off x="1256487" y="2137663"/>
            <a:ext cx="439420"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95306B"/>
                </a:solidFill>
                <a:latin typeface="Calibri"/>
                <a:cs typeface="Calibri"/>
              </a:rPr>
              <a:t>-</a:t>
            </a:r>
            <a:r>
              <a:rPr sz="1600" b="1" spc="-25" dirty="0">
                <a:solidFill>
                  <a:srgbClr val="95306B"/>
                </a:solidFill>
                <a:latin typeface="Calibri"/>
                <a:cs typeface="Calibri"/>
              </a:rPr>
              <a:t>16%</a:t>
            </a:r>
            <a:endParaRPr sz="1600">
              <a:latin typeface="Calibri"/>
              <a:cs typeface="Calibri"/>
            </a:endParaRPr>
          </a:p>
        </p:txBody>
      </p:sp>
      <p:sp>
        <p:nvSpPr>
          <p:cNvPr id="70" name="object 70"/>
          <p:cNvSpPr txBox="1"/>
          <p:nvPr/>
        </p:nvSpPr>
        <p:spPr>
          <a:xfrm>
            <a:off x="2606801" y="2555874"/>
            <a:ext cx="439420"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95306B"/>
                </a:solidFill>
                <a:latin typeface="Calibri"/>
                <a:cs typeface="Calibri"/>
              </a:rPr>
              <a:t>-</a:t>
            </a:r>
            <a:r>
              <a:rPr sz="1600" b="1" spc="-25" dirty="0">
                <a:solidFill>
                  <a:srgbClr val="95306B"/>
                </a:solidFill>
                <a:latin typeface="Calibri"/>
                <a:cs typeface="Calibri"/>
              </a:rPr>
              <a:t>35%</a:t>
            </a:r>
            <a:endParaRPr sz="1600">
              <a:latin typeface="Calibri"/>
              <a:cs typeface="Calibri"/>
            </a:endParaRPr>
          </a:p>
        </p:txBody>
      </p:sp>
      <p:grpSp>
        <p:nvGrpSpPr>
          <p:cNvPr id="71" name="object 71"/>
          <p:cNvGrpSpPr/>
          <p:nvPr/>
        </p:nvGrpSpPr>
        <p:grpSpPr>
          <a:xfrm>
            <a:off x="118554" y="1016190"/>
            <a:ext cx="3256279" cy="665480"/>
            <a:chOff x="118554" y="1016190"/>
            <a:chExt cx="3256279" cy="665480"/>
          </a:xfrm>
        </p:grpSpPr>
        <p:sp>
          <p:nvSpPr>
            <p:cNvPr id="72" name="object 72"/>
            <p:cNvSpPr/>
            <p:nvPr/>
          </p:nvSpPr>
          <p:spPr>
            <a:xfrm>
              <a:off x="126492" y="1024127"/>
              <a:ext cx="3240405" cy="649605"/>
            </a:xfrm>
            <a:custGeom>
              <a:avLst/>
              <a:gdLst/>
              <a:ahLst/>
              <a:cxnLst/>
              <a:rect l="l" t="t" r="r" b="b"/>
              <a:pathLst>
                <a:path w="3240404" h="649605">
                  <a:moveTo>
                    <a:pt x="2915412" y="0"/>
                  </a:moveTo>
                  <a:lnTo>
                    <a:pt x="0" y="0"/>
                  </a:lnTo>
                  <a:lnTo>
                    <a:pt x="0" y="649224"/>
                  </a:lnTo>
                  <a:lnTo>
                    <a:pt x="2915412" y="649224"/>
                  </a:lnTo>
                  <a:lnTo>
                    <a:pt x="3240023" y="324612"/>
                  </a:lnTo>
                  <a:lnTo>
                    <a:pt x="2915412" y="0"/>
                  </a:lnTo>
                  <a:close/>
                </a:path>
              </a:pathLst>
            </a:custGeom>
            <a:solidFill>
              <a:srgbClr val="2583C5"/>
            </a:solidFill>
          </p:spPr>
          <p:txBody>
            <a:bodyPr wrap="square" lIns="0" tIns="0" rIns="0" bIns="0" rtlCol="0"/>
            <a:lstStyle/>
            <a:p>
              <a:endParaRPr/>
            </a:p>
          </p:txBody>
        </p:sp>
        <p:sp>
          <p:nvSpPr>
            <p:cNvPr id="73" name="object 73"/>
            <p:cNvSpPr/>
            <p:nvPr/>
          </p:nvSpPr>
          <p:spPr>
            <a:xfrm>
              <a:off x="126492" y="1024127"/>
              <a:ext cx="3240405" cy="649605"/>
            </a:xfrm>
            <a:custGeom>
              <a:avLst/>
              <a:gdLst/>
              <a:ahLst/>
              <a:cxnLst/>
              <a:rect l="l" t="t" r="r" b="b"/>
              <a:pathLst>
                <a:path w="3240404" h="649605">
                  <a:moveTo>
                    <a:pt x="0" y="0"/>
                  </a:moveTo>
                  <a:lnTo>
                    <a:pt x="2915412" y="0"/>
                  </a:lnTo>
                  <a:lnTo>
                    <a:pt x="3240023" y="324612"/>
                  </a:lnTo>
                  <a:lnTo>
                    <a:pt x="2915412" y="649224"/>
                  </a:lnTo>
                  <a:lnTo>
                    <a:pt x="0" y="649224"/>
                  </a:lnTo>
                  <a:lnTo>
                    <a:pt x="0" y="0"/>
                  </a:lnTo>
                  <a:close/>
                </a:path>
              </a:pathLst>
            </a:custGeom>
            <a:ln w="15875">
              <a:solidFill>
                <a:srgbClr val="093452"/>
              </a:solidFill>
            </a:ln>
          </p:spPr>
          <p:txBody>
            <a:bodyPr wrap="square" lIns="0" tIns="0" rIns="0" bIns="0" rtlCol="0"/>
            <a:lstStyle/>
            <a:p>
              <a:endParaRPr/>
            </a:p>
          </p:txBody>
        </p:sp>
      </p:grpSp>
      <p:sp>
        <p:nvSpPr>
          <p:cNvPr id="74" name="object 74"/>
          <p:cNvSpPr txBox="1"/>
          <p:nvPr/>
        </p:nvSpPr>
        <p:spPr>
          <a:xfrm>
            <a:off x="401827" y="1166317"/>
            <a:ext cx="2527935" cy="331470"/>
          </a:xfrm>
          <a:prstGeom prst="rect">
            <a:avLst/>
          </a:prstGeom>
        </p:spPr>
        <p:txBody>
          <a:bodyPr vert="horz" wrap="square" lIns="0" tIns="13335" rIns="0" bIns="0" rtlCol="0">
            <a:spAutoFit/>
          </a:bodyPr>
          <a:lstStyle/>
          <a:p>
            <a:pPr marL="12700">
              <a:lnSpc>
                <a:spcPct val="100000"/>
              </a:lnSpc>
              <a:spcBef>
                <a:spcPts val="105"/>
              </a:spcBef>
            </a:pPr>
            <a:r>
              <a:rPr sz="2000" b="0" spc="-20" dirty="0">
                <a:solidFill>
                  <a:srgbClr val="FFFFFF"/>
                </a:solidFill>
                <a:latin typeface="Calibri Light"/>
                <a:cs typeface="Calibri Light"/>
              </a:rPr>
              <a:t>Identification</a:t>
            </a:r>
            <a:r>
              <a:rPr sz="2000" b="0" spc="-40" dirty="0">
                <a:solidFill>
                  <a:srgbClr val="FFFFFF"/>
                </a:solidFill>
                <a:latin typeface="Calibri Light"/>
                <a:cs typeface="Calibri Light"/>
              </a:rPr>
              <a:t> </a:t>
            </a:r>
            <a:r>
              <a:rPr sz="2000" b="0" dirty="0">
                <a:solidFill>
                  <a:srgbClr val="FFFFFF"/>
                </a:solidFill>
                <a:latin typeface="Calibri Light"/>
                <a:cs typeface="Calibri Light"/>
              </a:rPr>
              <a:t>of</a:t>
            </a:r>
            <a:r>
              <a:rPr sz="2000" b="0" spc="-5" dirty="0">
                <a:solidFill>
                  <a:srgbClr val="FFFFFF"/>
                </a:solidFill>
                <a:latin typeface="Calibri Light"/>
                <a:cs typeface="Calibri Light"/>
              </a:rPr>
              <a:t> </a:t>
            </a:r>
            <a:r>
              <a:rPr sz="2000" b="0" spc="-10" dirty="0">
                <a:solidFill>
                  <a:srgbClr val="FFFFFF"/>
                </a:solidFill>
                <a:latin typeface="Calibri Light"/>
                <a:cs typeface="Calibri Light"/>
              </a:rPr>
              <a:t>problem</a:t>
            </a:r>
            <a:endParaRPr sz="2000">
              <a:latin typeface="Calibri Light"/>
              <a:cs typeface="Calibri Light"/>
            </a:endParaRPr>
          </a:p>
        </p:txBody>
      </p:sp>
      <p:grpSp>
        <p:nvGrpSpPr>
          <p:cNvPr id="75" name="object 75"/>
          <p:cNvGrpSpPr/>
          <p:nvPr/>
        </p:nvGrpSpPr>
        <p:grpSpPr>
          <a:xfrm>
            <a:off x="4474146" y="1016190"/>
            <a:ext cx="3257550" cy="665480"/>
            <a:chOff x="4474146" y="1016190"/>
            <a:chExt cx="3257550" cy="665480"/>
          </a:xfrm>
        </p:grpSpPr>
        <p:sp>
          <p:nvSpPr>
            <p:cNvPr id="76" name="object 76"/>
            <p:cNvSpPr/>
            <p:nvPr/>
          </p:nvSpPr>
          <p:spPr>
            <a:xfrm>
              <a:off x="4482084" y="1024127"/>
              <a:ext cx="3241675" cy="649605"/>
            </a:xfrm>
            <a:custGeom>
              <a:avLst/>
              <a:gdLst/>
              <a:ahLst/>
              <a:cxnLst/>
              <a:rect l="l" t="t" r="r" b="b"/>
              <a:pathLst>
                <a:path w="3241675" h="649605">
                  <a:moveTo>
                    <a:pt x="2916936" y="0"/>
                  </a:moveTo>
                  <a:lnTo>
                    <a:pt x="0" y="0"/>
                  </a:lnTo>
                  <a:lnTo>
                    <a:pt x="0" y="649224"/>
                  </a:lnTo>
                  <a:lnTo>
                    <a:pt x="2916936" y="649224"/>
                  </a:lnTo>
                  <a:lnTo>
                    <a:pt x="3241547" y="324612"/>
                  </a:lnTo>
                  <a:lnTo>
                    <a:pt x="2916936" y="0"/>
                  </a:lnTo>
                  <a:close/>
                </a:path>
              </a:pathLst>
            </a:custGeom>
            <a:solidFill>
              <a:srgbClr val="2583C5"/>
            </a:solidFill>
          </p:spPr>
          <p:txBody>
            <a:bodyPr wrap="square" lIns="0" tIns="0" rIns="0" bIns="0" rtlCol="0"/>
            <a:lstStyle/>
            <a:p>
              <a:endParaRPr/>
            </a:p>
          </p:txBody>
        </p:sp>
        <p:sp>
          <p:nvSpPr>
            <p:cNvPr id="77" name="object 77"/>
            <p:cNvSpPr/>
            <p:nvPr/>
          </p:nvSpPr>
          <p:spPr>
            <a:xfrm>
              <a:off x="4482084" y="1024127"/>
              <a:ext cx="3241675" cy="649605"/>
            </a:xfrm>
            <a:custGeom>
              <a:avLst/>
              <a:gdLst/>
              <a:ahLst/>
              <a:cxnLst/>
              <a:rect l="l" t="t" r="r" b="b"/>
              <a:pathLst>
                <a:path w="3241675" h="649605">
                  <a:moveTo>
                    <a:pt x="0" y="0"/>
                  </a:moveTo>
                  <a:lnTo>
                    <a:pt x="2916936" y="0"/>
                  </a:lnTo>
                  <a:lnTo>
                    <a:pt x="3241547" y="324612"/>
                  </a:lnTo>
                  <a:lnTo>
                    <a:pt x="2916936" y="649224"/>
                  </a:lnTo>
                  <a:lnTo>
                    <a:pt x="0" y="649224"/>
                  </a:lnTo>
                  <a:lnTo>
                    <a:pt x="0" y="0"/>
                  </a:lnTo>
                  <a:close/>
                </a:path>
              </a:pathLst>
            </a:custGeom>
            <a:ln w="15875">
              <a:solidFill>
                <a:srgbClr val="093452"/>
              </a:solidFill>
            </a:ln>
          </p:spPr>
          <p:txBody>
            <a:bodyPr wrap="square" lIns="0" tIns="0" rIns="0" bIns="0" rtlCol="0"/>
            <a:lstStyle/>
            <a:p>
              <a:endParaRPr/>
            </a:p>
          </p:txBody>
        </p:sp>
      </p:grpSp>
      <p:sp>
        <p:nvSpPr>
          <p:cNvPr id="78" name="object 78"/>
          <p:cNvSpPr txBox="1"/>
          <p:nvPr/>
        </p:nvSpPr>
        <p:spPr>
          <a:xfrm>
            <a:off x="5003038" y="1166317"/>
            <a:ext cx="2040889" cy="331470"/>
          </a:xfrm>
          <a:prstGeom prst="rect">
            <a:avLst/>
          </a:prstGeom>
        </p:spPr>
        <p:txBody>
          <a:bodyPr vert="horz" wrap="square" lIns="0" tIns="13335" rIns="0" bIns="0" rtlCol="0">
            <a:spAutoFit/>
          </a:bodyPr>
          <a:lstStyle/>
          <a:p>
            <a:pPr marL="12700">
              <a:lnSpc>
                <a:spcPct val="100000"/>
              </a:lnSpc>
              <a:spcBef>
                <a:spcPts val="105"/>
              </a:spcBef>
            </a:pPr>
            <a:r>
              <a:rPr sz="2000" b="0" spc="-40" dirty="0">
                <a:solidFill>
                  <a:srgbClr val="FFFFFF"/>
                </a:solidFill>
                <a:latin typeface="Calibri Light"/>
                <a:cs typeface="Calibri Light"/>
              </a:rPr>
              <a:t>Testing</a:t>
            </a:r>
            <a:r>
              <a:rPr sz="2000" b="0" spc="-70" dirty="0">
                <a:solidFill>
                  <a:srgbClr val="FFFFFF"/>
                </a:solidFill>
                <a:latin typeface="Calibri Light"/>
                <a:cs typeface="Calibri Light"/>
              </a:rPr>
              <a:t> </a:t>
            </a:r>
            <a:r>
              <a:rPr sz="2000" b="0" dirty="0">
                <a:solidFill>
                  <a:srgbClr val="FFFFFF"/>
                </a:solidFill>
                <a:latin typeface="Calibri Light"/>
                <a:cs typeface="Calibri Light"/>
              </a:rPr>
              <a:t>and</a:t>
            </a:r>
            <a:r>
              <a:rPr sz="2000" b="0" spc="-40" dirty="0">
                <a:solidFill>
                  <a:srgbClr val="FFFFFF"/>
                </a:solidFill>
                <a:latin typeface="Calibri Light"/>
                <a:cs typeface="Calibri Light"/>
              </a:rPr>
              <a:t> </a:t>
            </a:r>
            <a:r>
              <a:rPr sz="2000" b="0" spc="-10" dirty="0">
                <a:solidFill>
                  <a:srgbClr val="FFFFFF"/>
                </a:solidFill>
                <a:latin typeface="Calibri Light"/>
                <a:cs typeface="Calibri Light"/>
              </a:rPr>
              <a:t>learning</a:t>
            </a:r>
            <a:endParaRPr sz="2000">
              <a:latin typeface="Calibri Light"/>
              <a:cs typeface="Calibri Light"/>
            </a:endParaRPr>
          </a:p>
        </p:txBody>
      </p:sp>
      <p:grpSp>
        <p:nvGrpSpPr>
          <p:cNvPr id="79" name="object 79"/>
          <p:cNvGrpSpPr/>
          <p:nvPr/>
        </p:nvGrpSpPr>
        <p:grpSpPr>
          <a:xfrm>
            <a:off x="8817546" y="1016190"/>
            <a:ext cx="3256279" cy="665480"/>
            <a:chOff x="8817546" y="1016190"/>
            <a:chExt cx="3256279" cy="665480"/>
          </a:xfrm>
        </p:grpSpPr>
        <p:sp>
          <p:nvSpPr>
            <p:cNvPr id="80" name="object 80"/>
            <p:cNvSpPr/>
            <p:nvPr/>
          </p:nvSpPr>
          <p:spPr>
            <a:xfrm>
              <a:off x="8825483" y="1024127"/>
              <a:ext cx="3240405" cy="649605"/>
            </a:xfrm>
            <a:custGeom>
              <a:avLst/>
              <a:gdLst/>
              <a:ahLst/>
              <a:cxnLst/>
              <a:rect l="l" t="t" r="r" b="b"/>
              <a:pathLst>
                <a:path w="3240404" h="649605">
                  <a:moveTo>
                    <a:pt x="2915412" y="0"/>
                  </a:moveTo>
                  <a:lnTo>
                    <a:pt x="0" y="0"/>
                  </a:lnTo>
                  <a:lnTo>
                    <a:pt x="0" y="649224"/>
                  </a:lnTo>
                  <a:lnTo>
                    <a:pt x="2915412" y="649224"/>
                  </a:lnTo>
                  <a:lnTo>
                    <a:pt x="3240024" y="324612"/>
                  </a:lnTo>
                  <a:lnTo>
                    <a:pt x="2915412" y="0"/>
                  </a:lnTo>
                  <a:close/>
                </a:path>
              </a:pathLst>
            </a:custGeom>
            <a:solidFill>
              <a:srgbClr val="2583C5"/>
            </a:solidFill>
          </p:spPr>
          <p:txBody>
            <a:bodyPr wrap="square" lIns="0" tIns="0" rIns="0" bIns="0" rtlCol="0"/>
            <a:lstStyle/>
            <a:p>
              <a:endParaRPr/>
            </a:p>
          </p:txBody>
        </p:sp>
        <p:sp>
          <p:nvSpPr>
            <p:cNvPr id="81" name="object 81"/>
            <p:cNvSpPr/>
            <p:nvPr/>
          </p:nvSpPr>
          <p:spPr>
            <a:xfrm>
              <a:off x="8825483" y="1024127"/>
              <a:ext cx="3240405" cy="649605"/>
            </a:xfrm>
            <a:custGeom>
              <a:avLst/>
              <a:gdLst/>
              <a:ahLst/>
              <a:cxnLst/>
              <a:rect l="l" t="t" r="r" b="b"/>
              <a:pathLst>
                <a:path w="3240404" h="649605">
                  <a:moveTo>
                    <a:pt x="0" y="0"/>
                  </a:moveTo>
                  <a:lnTo>
                    <a:pt x="2915412" y="0"/>
                  </a:lnTo>
                  <a:lnTo>
                    <a:pt x="3240024" y="324612"/>
                  </a:lnTo>
                  <a:lnTo>
                    <a:pt x="2915412" y="649224"/>
                  </a:lnTo>
                  <a:lnTo>
                    <a:pt x="0" y="649224"/>
                  </a:lnTo>
                  <a:lnTo>
                    <a:pt x="0" y="0"/>
                  </a:lnTo>
                  <a:close/>
                </a:path>
              </a:pathLst>
            </a:custGeom>
            <a:ln w="15875">
              <a:solidFill>
                <a:srgbClr val="093452"/>
              </a:solidFill>
            </a:ln>
          </p:spPr>
          <p:txBody>
            <a:bodyPr wrap="square" lIns="0" tIns="0" rIns="0" bIns="0" rtlCol="0"/>
            <a:lstStyle/>
            <a:p>
              <a:endParaRPr/>
            </a:p>
          </p:txBody>
        </p:sp>
      </p:grpSp>
      <p:sp>
        <p:nvSpPr>
          <p:cNvPr id="82" name="object 82"/>
          <p:cNvSpPr txBox="1">
            <a:spLocks noGrp="1"/>
          </p:cNvSpPr>
          <p:nvPr>
            <p:ph type="title"/>
          </p:nvPr>
        </p:nvSpPr>
        <p:spPr>
          <a:prstGeom prst="rect">
            <a:avLst/>
          </a:prstGeom>
        </p:spPr>
        <p:txBody>
          <a:bodyPr vert="horz" wrap="square" lIns="0" tIns="13335" rIns="0" bIns="0" rtlCol="0">
            <a:spAutoFit/>
          </a:bodyPr>
          <a:lstStyle/>
          <a:p>
            <a:pPr algn="ctr">
              <a:lnSpc>
                <a:spcPct val="100000"/>
              </a:lnSpc>
              <a:spcBef>
                <a:spcPts val="105"/>
              </a:spcBef>
            </a:pPr>
            <a:r>
              <a:rPr spc="-10" dirty="0"/>
              <a:t>Influencing</a:t>
            </a:r>
            <a:r>
              <a:rPr spc="-40" dirty="0"/>
              <a:t> </a:t>
            </a:r>
            <a:r>
              <a:rPr spc="-25" dirty="0"/>
              <a:t>large-</a:t>
            </a:r>
            <a:r>
              <a:rPr spc="-20" dirty="0"/>
              <a:t>scale</a:t>
            </a:r>
          </a:p>
          <a:p>
            <a:pPr algn="ctr">
              <a:lnSpc>
                <a:spcPct val="100000"/>
              </a:lnSpc>
            </a:pPr>
            <a:r>
              <a:rPr dirty="0"/>
              <a:t>lending</a:t>
            </a:r>
            <a:r>
              <a:rPr spc="-95" dirty="0"/>
              <a:t> </a:t>
            </a:r>
            <a:r>
              <a:rPr spc="-10" dirty="0"/>
              <a:t>operations</a:t>
            </a:r>
          </a:p>
        </p:txBody>
      </p:sp>
      <p:sp>
        <p:nvSpPr>
          <p:cNvPr id="83" name="object 83"/>
          <p:cNvSpPr txBox="1"/>
          <p:nvPr/>
        </p:nvSpPr>
        <p:spPr>
          <a:xfrm>
            <a:off x="4554982" y="1852930"/>
            <a:ext cx="3385185" cy="1573530"/>
          </a:xfrm>
          <a:prstGeom prst="rect">
            <a:avLst/>
          </a:prstGeom>
        </p:spPr>
        <p:txBody>
          <a:bodyPr vert="horz" wrap="square" lIns="0" tIns="13335" rIns="0" bIns="0" rtlCol="0">
            <a:spAutoFit/>
          </a:bodyPr>
          <a:lstStyle/>
          <a:p>
            <a:pPr marL="12700" marR="25400">
              <a:lnSpc>
                <a:spcPct val="100000"/>
              </a:lnSpc>
              <a:spcBef>
                <a:spcPts val="105"/>
              </a:spcBef>
            </a:pPr>
            <a:r>
              <a:rPr sz="1400" b="1" dirty="0">
                <a:solidFill>
                  <a:srgbClr val="344068"/>
                </a:solidFill>
                <a:latin typeface="Calibri"/>
                <a:cs typeface="Calibri"/>
              </a:rPr>
              <a:t>Access</a:t>
            </a:r>
            <a:r>
              <a:rPr sz="1400" b="1" spc="-25" dirty="0">
                <a:solidFill>
                  <a:srgbClr val="344068"/>
                </a:solidFill>
                <a:latin typeface="Calibri"/>
                <a:cs typeface="Calibri"/>
              </a:rPr>
              <a:t> </a:t>
            </a:r>
            <a:r>
              <a:rPr sz="1400" b="1" dirty="0">
                <a:solidFill>
                  <a:srgbClr val="344068"/>
                </a:solidFill>
                <a:latin typeface="Calibri"/>
                <a:cs typeface="Calibri"/>
              </a:rPr>
              <a:t>to</a:t>
            </a:r>
            <a:r>
              <a:rPr sz="1400" b="1" spc="-30" dirty="0">
                <a:solidFill>
                  <a:srgbClr val="344068"/>
                </a:solidFill>
                <a:latin typeface="Calibri"/>
                <a:cs typeface="Calibri"/>
              </a:rPr>
              <a:t> </a:t>
            </a:r>
            <a:r>
              <a:rPr sz="1400" b="1" dirty="0">
                <a:solidFill>
                  <a:srgbClr val="344068"/>
                </a:solidFill>
                <a:latin typeface="Calibri"/>
                <a:cs typeface="Calibri"/>
              </a:rPr>
              <a:t>finance</a:t>
            </a:r>
            <a:r>
              <a:rPr sz="1400" dirty="0">
                <a:latin typeface="Calibri"/>
                <a:cs typeface="Calibri"/>
              </a:rPr>
              <a:t>:</a:t>
            </a:r>
            <a:r>
              <a:rPr sz="1400" spc="-55" dirty="0">
                <a:latin typeface="Calibri"/>
                <a:cs typeface="Calibri"/>
              </a:rPr>
              <a:t> </a:t>
            </a:r>
            <a:r>
              <a:rPr sz="1400" spc="-10" dirty="0">
                <a:latin typeface="Calibri"/>
                <a:cs typeface="Calibri"/>
              </a:rPr>
              <a:t>movable collateral</a:t>
            </a:r>
            <a:r>
              <a:rPr sz="1400" spc="-15" dirty="0">
                <a:latin typeface="Calibri"/>
                <a:cs typeface="Calibri"/>
              </a:rPr>
              <a:t> </a:t>
            </a:r>
            <a:r>
              <a:rPr sz="1400" spc="-10" dirty="0">
                <a:latin typeface="Calibri"/>
                <a:cs typeface="Calibri"/>
              </a:rPr>
              <a:t>registry reform</a:t>
            </a:r>
            <a:r>
              <a:rPr sz="1400" spc="-60" dirty="0">
                <a:latin typeface="Calibri"/>
                <a:cs typeface="Calibri"/>
              </a:rPr>
              <a:t> </a:t>
            </a:r>
            <a:r>
              <a:rPr sz="1400" dirty="0">
                <a:latin typeface="Calibri"/>
                <a:cs typeface="Calibri"/>
              </a:rPr>
              <a:t>that</a:t>
            </a:r>
            <a:r>
              <a:rPr sz="1400" spc="-15" dirty="0">
                <a:latin typeface="Calibri"/>
                <a:cs typeface="Calibri"/>
              </a:rPr>
              <a:t> </a:t>
            </a:r>
            <a:r>
              <a:rPr sz="1400" spc="-10" dirty="0">
                <a:latin typeface="Calibri"/>
                <a:cs typeface="Calibri"/>
              </a:rPr>
              <a:t>benefited</a:t>
            </a:r>
            <a:r>
              <a:rPr sz="1400" spc="-20" dirty="0">
                <a:latin typeface="Calibri"/>
                <a:cs typeface="Calibri"/>
              </a:rPr>
              <a:t> </a:t>
            </a:r>
            <a:r>
              <a:rPr sz="1400" dirty="0">
                <a:latin typeface="Calibri"/>
                <a:cs typeface="Calibri"/>
              </a:rPr>
              <a:t>with</a:t>
            </a:r>
            <a:r>
              <a:rPr sz="1400" spc="-30" dirty="0">
                <a:latin typeface="Calibri"/>
                <a:cs typeface="Calibri"/>
              </a:rPr>
              <a:t> </a:t>
            </a:r>
            <a:r>
              <a:rPr sz="1400" dirty="0">
                <a:latin typeface="Calibri"/>
                <a:cs typeface="Calibri"/>
              </a:rPr>
              <a:t>loans</a:t>
            </a:r>
            <a:r>
              <a:rPr sz="1400" spc="-25" dirty="0">
                <a:latin typeface="Calibri"/>
                <a:cs typeface="Calibri"/>
              </a:rPr>
              <a:t> </a:t>
            </a:r>
            <a:r>
              <a:rPr sz="1400" dirty="0">
                <a:latin typeface="Calibri"/>
                <a:cs typeface="Calibri"/>
              </a:rPr>
              <a:t>by</a:t>
            </a:r>
            <a:r>
              <a:rPr sz="1400" spc="-20" dirty="0">
                <a:latin typeface="Calibri"/>
                <a:cs typeface="Calibri"/>
              </a:rPr>
              <a:t> </a:t>
            </a:r>
            <a:r>
              <a:rPr sz="1400" dirty="0">
                <a:latin typeface="Calibri"/>
                <a:cs typeface="Calibri"/>
              </a:rPr>
              <a:t>Sept</a:t>
            </a:r>
            <a:r>
              <a:rPr sz="1400" spc="-35" dirty="0">
                <a:latin typeface="Calibri"/>
                <a:cs typeface="Calibri"/>
              </a:rPr>
              <a:t> </a:t>
            </a:r>
            <a:r>
              <a:rPr sz="1400" spc="-20" dirty="0">
                <a:latin typeface="Calibri"/>
                <a:cs typeface="Calibri"/>
              </a:rPr>
              <a:t>2023 </a:t>
            </a:r>
            <a:r>
              <a:rPr sz="1400" dirty="0">
                <a:latin typeface="Calibri"/>
                <a:cs typeface="Calibri"/>
              </a:rPr>
              <a:t>to</a:t>
            </a:r>
            <a:r>
              <a:rPr sz="1400" spc="-35" dirty="0">
                <a:latin typeface="Calibri"/>
                <a:cs typeface="Calibri"/>
              </a:rPr>
              <a:t> </a:t>
            </a:r>
            <a:r>
              <a:rPr sz="1400" dirty="0">
                <a:latin typeface="Calibri"/>
                <a:cs typeface="Calibri"/>
              </a:rPr>
              <a:t>2,631</a:t>
            </a:r>
            <a:r>
              <a:rPr sz="1400" spc="-20" dirty="0">
                <a:latin typeface="Calibri"/>
                <a:cs typeface="Calibri"/>
              </a:rPr>
              <a:t> </a:t>
            </a:r>
            <a:r>
              <a:rPr sz="1400" dirty="0">
                <a:latin typeface="Calibri"/>
                <a:cs typeface="Calibri"/>
              </a:rPr>
              <a:t>women</a:t>
            </a:r>
            <a:r>
              <a:rPr sz="1400" spc="-55" dirty="0">
                <a:latin typeface="Calibri"/>
                <a:cs typeface="Calibri"/>
              </a:rPr>
              <a:t> </a:t>
            </a:r>
            <a:r>
              <a:rPr sz="1400" spc="-10" dirty="0">
                <a:latin typeface="Calibri"/>
                <a:cs typeface="Calibri"/>
              </a:rPr>
              <a:t>entrepreneurs</a:t>
            </a:r>
            <a:r>
              <a:rPr sz="1400" dirty="0">
                <a:latin typeface="Calibri"/>
                <a:cs typeface="Calibri"/>
              </a:rPr>
              <a:t> in</a:t>
            </a:r>
            <a:r>
              <a:rPr sz="1400" spc="-30" dirty="0">
                <a:latin typeface="Calibri"/>
                <a:cs typeface="Calibri"/>
              </a:rPr>
              <a:t> </a:t>
            </a:r>
            <a:r>
              <a:rPr sz="1400" dirty="0">
                <a:latin typeface="Calibri"/>
                <a:cs typeface="Calibri"/>
              </a:rPr>
              <a:t>over</a:t>
            </a:r>
            <a:r>
              <a:rPr sz="1400" spc="-50" dirty="0">
                <a:latin typeface="Calibri"/>
                <a:cs typeface="Calibri"/>
              </a:rPr>
              <a:t> </a:t>
            </a:r>
            <a:r>
              <a:rPr sz="1400" dirty="0">
                <a:latin typeface="Calibri"/>
                <a:cs typeface="Calibri"/>
              </a:rPr>
              <a:t>US$</a:t>
            </a:r>
            <a:r>
              <a:rPr sz="1400" spc="-50" dirty="0">
                <a:latin typeface="Calibri"/>
                <a:cs typeface="Calibri"/>
              </a:rPr>
              <a:t> </a:t>
            </a:r>
            <a:r>
              <a:rPr sz="1400" spc="-35" dirty="0">
                <a:latin typeface="Calibri"/>
                <a:cs typeface="Calibri"/>
              </a:rPr>
              <a:t>10 </a:t>
            </a:r>
            <a:r>
              <a:rPr sz="1400" spc="-10" dirty="0">
                <a:latin typeface="Calibri"/>
                <a:cs typeface="Calibri"/>
              </a:rPr>
              <a:t>million</a:t>
            </a:r>
            <a:endParaRPr sz="1400">
              <a:latin typeface="Calibri"/>
              <a:cs typeface="Calibri"/>
            </a:endParaRPr>
          </a:p>
          <a:p>
            <a:pPr marL="12700" marR="5080">
              <a:lnSpc>
                <a:spcPct val="100000"/>
              </a:lnSpc>
              <a:spcBef>
                <a:spcPts val="425"/>
              </a:spcBef>
            </a:pPr>
            <a:r>
              <a:rPr sz="1400" b="1" dirty="0">
                <a:solidFill>
                  <a:srgbClr val="344068"/>
                </a:solidFill>
                <a:latin typeface="Calibri"/>
                <a:cs typeface="Calibri"/>
              </a:rPr>
              <a:t>Access</a:t>
            </a:r>
            <a:r>
              <a:rPr sz="1400" b="1" spc="-20" dirty="0">
                <a:solidFill>
                  <a:srgbClr val="344068"/>
                </a:solidFill>
                <a:latin typeface="Calibri"/>
                <a:cs typeface="Calibri"/>
              </a:rPr>
              <a:t> </a:t>
            </a:r>
            <a:r>
              <a:rPr sz="1400" b="1" dirty="0">
                <a:solidFill>
                  <a:srgbClr val="344068"/>
                </a:solidFill>
                <a:latin typeface="Calibri"/>
                <a:cs typeface="Calibri"/>
              </a:rPr>
              <a:t>to</a:t>
            </a:r>
            <a:r>
              <a:rPr sz="1400" b="1" spc="-25" dirty="0">
                <a:solidFill>
                  <a:srgbClr val="344068"/>
                </a:solidFill>
                <a:latin typeface="Calibri"/>
                <a:cs typeface="Calibri"/>
              </a:rPr>
              <a:t> </a:t>
            </a:r>
            <a:r>
              <a:rPr sz="1400" b="1" spc="-10" dirty="0">
                <a:solidFill>
                  <a:srgbClr val="344068"/>
                </a:solidFill>
                <a:latin typeface="Calibri"/>
                <a:cs typeface="Calibri"/>
              </a:rPr>
              <a:t>procurement</a:t>
            </a:r>
            <a:r>
              <a:rPr sz="1400" spc="-10" dirty="0">
                <a:latin typeface="Calibri"/>
                <a:cs typeface="Calibri"/>
              </a:rPr>
              <a:t>:</a:t>
            </a:r>
            <a:r>
              <a:rPr sz="1400" spc="-50" dirty="0">
                <a:latin typeface="Calibri"/>
                <a:cs typeface="Calibri"/>
              </a:rPr>
              <a:t> </a:t>
            </a:r>
            <a:r>
              <a:rPr sz="1400" spc="-10" dirty="0">
                <a:latin typeface="Calibri"/>
                <a:cs typeface="Calibri"/>
              </a:rPr>
              <a:t>partnership</a:t>
            </a:r>
            <a:r>
              <a:rPr sz="1400" spc="5" dirty="0">
                <a:latin typeface="Calibri"/>
                <a:cs typeface="Calibri"/>
              </a:rPr>
              <a:t> </a:t>
            </a:r>
            <a:r>
              <a:rPr sz="1400" dirty="0">
                <a:latin typeface="Calibri"/>
                <a:cs typeface="Calibri"/>
              </a:rPr>
              <a:t>with</a:t>
            </a:r>
            <a:r>
              <a:rPr sz="1400" spc="-10" dirty="0">
                <a:latin typeface="Calibri"/>
                <a:cs typeface="Calibri"/>
              </a:rPr>
              <a:t> </a:t>
            </a:r>
            <a:r>
              <a:rPr sz="1400" spc="-25" dirty="0">
                <a:latin typeface="Calibri"/>
                <a:cs typeface="Calibri"/>
              </a:rPr>
              <a:t>IFC </a:t>
            </a:r>
            <a:r>
              <a:rPr sz="1400" dirty="0">
                <a:latin typeface="Calibri"/>
                <a:cs typeface="Calibri"/>
              </a:rPr>
              <a:t>on</a:t>
            </a:r>
            <a:r>
              <a:rPr sz="1400" spc="-45" dirty="0">
                <a:latin typeface="Calibri"/>
                <a:cs typeface="Calibri"/>
              </a:rPr>
              <a:t> </a:t>
            </a:r>
            <a:r>
              <a:rPr sz="1400" i="1" spc="-10" dirty="0">
                <a:latin typeface="Calibri"/>
                <a:cs typeface="Calibri"/>
              </a:rPr>
              <a:t>Sourcing</a:t>
            </a:r>
            <a:r>
              <a:rPr sz="1400" i="1" spc="-35" dirty="0">
                <a:latin typeface="Calibri"/>
                <a:cs typeface="Calibri"/>
              </a:rPr>
              <a:t> </a:t>
            </a:r>
            <a:r>
              <a:rPr sz="1400" i="1" dirty="0">
                <a:latin typeface="Calibri"/>
                <a:cs typeface="Calibri"/>
              </a:rPr>
              <a:t>to</a:t>
            </a:r>
            <a:r>
              <a:rPr sz="1400" i="1" spc="-40" dirty="0">
                <a:latin typeface="Calibri"/>
                <a:cs typeface="Calibri"/>
              </a:rPr>
              <a:t> </a:t>
            </a:r>
            <a:r>
              <a:rPr sz="1400" i="1" dirty="0">
                <a:latin typeface="Calibri"/>
                <a:cs typeface="Calibri"/>
              </a:rPr>
              <a:t>Equal</a:t>
            </a:r>
            <a:r>
              <a:rPr sz="1400" i="1" spc="-30" dirty="0">
                <a:latin typeface="Calibri"/>
                <a:cs typeface="Calibri"/>
              </a:rPr>
              <a:t> </a:t>
            </a:r>
            <a:r>
              <a:rPr sz="1400" i="1" dirty="0">
                <a:latin typeface="Calibri"/>
                <a:cs typeface="Calibri"/>
              </a:rPr>
              <a:t>Initiative</a:t>
            </a:r>
            <a:r>
              <a:rPr sz="1400" i="1" spc="-10" dirty="0">
                <a:latin typeface="Calibri"/>
                <a:cs typeface="Calibri"/>
              </a:rPr>
              <a:t> </a:t>
            </a:r>
            <a:r>
              <a:rPr sz="1400" dirty="0">
                <a:latin typeface="Calibri"/>
                <a:cs typeface="Calibri"/>
              </a:rPr>
              <a:t>working</a:t>
            </a:r>
            <a:r>
              <a:rPr sz="1400" spc="-40" dirty="0">
                <a:latin typeface="Calibri"/>
                <a:cs typeface="Calibri"/>
              </a:rPr>
              <a:t> </a:t>
            </a:r>
            <a:r>
              <a:rPr sz="1400" dirty="0">
                <a:latin typeface="Calibri"/>
                <a:cs typeface="Calibri"/>
              </a:rPr>
              <a:t>with</a:t>
            </a:r>
            <a:r>
              <a:rPr sz="1400" spc="-45" dirty="0">
                <a:latin typeface="Calibri"/>
                <a:cs typeface="Calibri"/>
              </a:rPr>
              <a:t> </a:t>
            </a:r>
            <a:r>
              <a:rPr sz="1400" spc="-25" dirty="0">
                <a:latin typeface="Calibri"/>
                <a:cs typeface="Calibri"/>
              </a:rPr>
              <a:t>10 </a:t>
            </a:r>
            <a:r>
              <a:rPr sz="1400" dirty="0">
                <a:latin typeface="Calibri"/>
                <a:cs typeface="Calibri"/>
              </a:rPr>
              <a:t>large</a:t>
            </a:r>
            <a:r>
              <a:rPr sz="1400" spc="-40" dirty="0">
                <a:latin typeface="Calibri"/>
                <a:cs typeface="Calibri"/>
              </a:rPr>
              <a:t> </a:t>
            </a:r>
            <a:r>
              <a:rPr sz="1400" dirty="0">
                <a:latin typeface="Calibri"/>
                <a:cs typeface="Calibri"/>
              </a:rPr>
              <a:t>firms</a:t>
            </a:r>
            <a:r>
              <a:rPr sz="1400" spc="-50" dirty="0">
                <a:latin typeface="Calibri"/>
                <a:cs typeface="Calibri"/>
              </a:rPr>
              <a:t> </a:t>
            </a:r>
            <a:r>
              <a:rPr sz="1400" dirty="0">
                <a:latin typeface="Calibri"/>
                <a:cs typeface="Calibri"/>
              </a:rPr>
              <a:t>with</a:t>
            </a:r>
            <a:r>
              <a:rPr sz="1400" spc="-50" dirty="0">
                <a:latin typeface="Calibri"/>
                <a:cs typeface="Calibri"/>
              </a:rPr>
              <a:t> </a:t>
            </a:r>
            <a:r>
              <a:rPr sz="1400" dirty="0">
                <a:latin typeface="Calibri"/>
                <a:cs typeface="Calibri"/>
              </a:rPr>
              <a:t>over</a:t>
            </a:r>
            <a:r>
              <a:rPr sz="1400" spc="-50" dirty="0">
                <a:latin typeface="Calibri"/>
                <a:cs typeface="Calibri"/>
              </a:rPr>
              <a:t> </a:t>
            </a:r>
            <a:r>
              <a:rPr sz="1400" dirty="0">
                <a:latin typeface="Calibri"/>
                <a:cs typeface="Calibri"/>
              </a:rPr>
              <a:t>2,000</a:t>
            </a:r>
            <a:r>
              <a:rPr sz="1400" spc="-25" dirty="0">
                <a:latin typeface="Calibri"/>
                <a:cs typeface="Calibri"/>
              </a:rPr>
              <a:t> </a:t>
            </a:r>
            <a:r>
              <a:rPr sz="1400" spc="-10" dirty="0">
                <a:latin typeface="Calibri"/>
                <a:cs typeface="Calibri"/>
              </a:rPr>
              <a:t>suppliers</a:t>
            </a:r>
            <a:endParaRPr sz="1400">
              <a:latin typeface="Calibri"/>
              <a:cs typeface="Calibri"/>
            </a:endParaRPr>
          </a:p>
        </p:txBody>
      </p:sp>
      <p:sp>
        <p:nvSpPr>
          <p:cNvPr id="84" name="object 84"/>
          <p:cNvSpPr txBox="1"/>
          <p:nvPr/>
        </p:nvSpPr>
        <p:spPr>
          <a:xfrm>
            <a:off x="4554982" y="3544061"/>
            <a:ext cx="3293110" cy="666115"/>
          </a:xfrm>
          <a:prstGeom prst="rect">
            <a:avLst/>
          </a:prstGeom>
        </p:spPr>
        <p:txBody>
          <a:bodyPr vert="horz" wrap="square" lIns="0" tIns="13335" rIns="0" bIns="0" rtlCol="0">
            <a:spAutoFit/>
          </a:bodyPr>
          <a:lstStyle/>
          <a:p>
            <a:pPr marL="12700" marR="5080">
              <a:lnSpc>
                <a:spcPct val="100000"/>
              </a:lnSpc>
              <a:spcBef>
                <a:spcPts val="105"/>
              </a:spcBef>
            </a:pPr>
            <a:r>
              <a:rPr sz="1400" b="1" spc="-10" dirty="0">
                <a:solidFill>
                  <a:srgbClr val="344068"/>
                </a:solidFill>
                <a:latin typeface="Calibri"/>
                <a:cs typeface="Calibri"/>
              </a:rPr>
              <a:t>Acceleration</a:t>
            </a:r>
            <a:r>
              <a:rPr sz="1400" spc="-10" dirty="0">
                <a:latin typeface="Calibri"/>
                <a:cs typeface="Calibri"/>
              </a:rPr>
              <a:t>:</a:t>
            </a:r>
            <a:r>
              <a:rPr sz="1400" spc="-40" dirty="0">
                <a:latin typeface="Calibri"/>
                <a:cs typeface="Calibri"/>
              </a:rPr>
              <a:t> </a:t>
            </a:r>
            <a:r>
              <a:rPr sz="1400" spc="-10" dirty="0">
                <a:latin typeface="Calibri"/>
                <a:cs typeface="Calibri"/>
              </a:rPr>
              <a:t>Gender-</a:t>
            </a:r>
            <a:r>
              <a:rPr sz="1400" dirty="0">
                <a:latin typeface="Calibri"/>
                <a:cs typeface="Calibri"/>
              </a:rPr>
              <a:t>lens</a:t>
            </a:r>
            <a:r>
              <a:rPr sz="1400" spc="20" dirty="0">
                <a:latin typeface="Calibri"/>
                <a:cs typeface="Calibri"/>
              </a:rPr>
              <a:t> </a:t>
            </a:r>
            <a:r>
              <a:rPr sz="1400" dirty="0">
                <a:latin typeface="Calibri"/>
                <a:cs typeface="Calibri"/>
              </a:rPr>
              <a:t>in</a:t>
            </a:r>
            <a:r>
              <a:rPr sz="1400" spc="10" dirty="0">
                <a:latin typeface="Calibri"/>
                <a:cs typeface="Calibri"/>
              </a:rPr>
              <a:t> </a:t>
            </a:r>
            <a:r>
              <a:rPr sz="1400" spc="-10" dirty="0">
                <a:latin typeface="Calibri"/>
                <a:cs typeface="Calibri"/>
              </a:rPr>
              <a:t>acceleration program</a:t>
            </a:r>
            <a:r>
              <a:rPr sz="1400" spc="-30" dirty="0">
                <a:latin typeface="Calibri"/>
                <a:cs typeface="Calibri"/>
              </a:rPr>
              <a:t> </a:t>
            </a:r>
            <a:r>
              <a:rPr sz="1400" spc="-10" dirty="0">
                <a:latin typeface="Calibri"/>
                <a:cs typeface="Calibri"/>
              </a:rPr>
              <a:t>benefiting</a:t>
            </a:r>
            <a:r>
              <a:rPr sz="1400" spc="20" dirty="0">
                <a:latin typeface="Calibri"/>
                <a:cs typeface="Calibri"/>
              </a:rPr>
              <a:t> </a:t>
            </a:r>
            <a:r>
              <a:rPr sz="1400" dirty="0">
                <a:latin typeface="Calibri"/>
                <a:cs typeface="Calibri"/>
              </a:rPr>
              <a:t>80</a:t>
            </a:r>
            <a:r>
              <a:rPr sz="1400" spc="-20" dirty="0">
                <a:latin typeface="Calibri"/>
                <a:cs typeface="Calibri"/>
              </a:rPr>
              <a:t> </a:t>
            </a:r>
            <a:r>
              <a:rPr sz="1400" dirty="0">
                <a:latin typeface="Calibri"/>
                <a:cs typeface="Calibri"/>
              </a:rPr>
              <a:t>women</a:t>
            </a:r>
            <a:r>
              <a:rPr sz="1400" spc="-20" dirty="0">
                <a:latin typeface="Calibri"/>
                <a:cs typeface="Calibri"/>
              </a:rPr>
              <a:t> </a:t>
            </a:r>
            <a:r>
              <a:rPr sz="1400" spc="-10" dirty="0">
                <a:latin typeface="Calibri"/>
                <a:cs typeface="Calibri"/>
              </a:rPr>
              <a:t>entrepreneurs</a:t>
            </a:r>
            <a:endParaRPr sz="1400">
              <a:latin typeface="Calibri"/>
              <a:cs typeface="Calibri"/>
            </a:endParaRPr>
          </a:p>
          <a:p>
            <a:pPr marL="12700">
              <a:lnSpc>
                <a:spcPct val="100000"/>
              </a:lnSpc>
            </a:pPr>
            <a:r>
              <a:rPr sz="1400" dirty="0">
                <a:latin typeface="Calibri"/>
                <a:cs typeface="Calibri"/>
              </a:rPr>
              <a:t>+319</a:t>
            </a:r>
            <a:r>
              <a:rPr sz="1400" spc="-30" dirty="0">
                <a:latin typeface="Calibri"/>
                <a:cs typeface="Calibri"/>
              </a:rPr>
              <a:t> </a:t>
            </a:r>
            <a:r>
              <a:rPr sz="1400" dirty="0">
                <a:latin typeface="Calibri"/>
                <a:cs typeface="Calibri"/>
              </a:rPr>
              <a:t>women</a:t>
            </a:r>
            <a:r>
              <a:rPr sz="1400" spc="-35" dirty="0">
                <a:latin typeface="Calibri"/>
                <a:cs typeface="Calibri"/>
              </a:rPr>
              <a:t> </a:t>
            </a:r>
            <a:r>
              <a:rPr sz="1400" dirty="0">
                <a:latin typeface="Calibri"/>
                <a:cs typeface="Calibri"/>
              </a:rPr>
              <a:t>with</a:t>
            </a:r>
            <a:r>
              <a:rPr sz="1400" spc="-35" dirty="0">
                <a:latin typeface="Calibri"/>
                <a:cs typeface="Calibri"/>
              </a:rPr>
              <a:t> </a:t>
            </a:r>
            <a:r>
              <a:rPr sz="1400" spc="-10" dirty="0">
                <a:latin typeface="Calibri"/>
                <a:cs typeface="Calibri"/>
              </a:rPr>
              <a:t>information</a:t>
            </a:r>
            <a:r>
              <a:rPr sz="1400" spc="-35" dirty="0">
                <a:latin typeface="Calibri"/>
                <a:cs typeface="Calibri"/>
              </a:rPr>
              <a:t> </a:t>
            </a:r>
            <a:r>
              <a:rPr sz="1400" spc="-10" dirty="0">
                <a:latin typeface="Calibri"/>
                <a:cs typeface="Calibri"/>
              </a:rPr>
              <a:t>sessions</a:t>
            </a:r>
            <a:endParaRPr sz="1400">
              <a:latin typeface="Calibri"/>
              <a:cs typeface="Calibri"/>
            </a:endParaRPr>
          </a:p>
        </p:txBody>
      </p:sp>
      <p:sp>
        <p:nvSpPr>
          <p:cNvPr id="85" name="object 85"/>
          <p:cNvSpPr txBox="1"/>
          <p:nvPr/>
        </p:nvSpPr>
        <p:spPr>
          <a:xfrm>
            <a:off x="4482084" y="5241035"/>
            <a:ext cx="3566160" cy="739140"/>
          </a:xfrm>
          <a:prstGeom prst="rect">
            <a:avLst/>
          </a:prstGeom>
          <a:solidFill>
            <a:srgbClr val="A2CEEC"/>
          </a:solidFill>
          <a:ln w="9525">
            <a:solidFill>
              <a:srgbClr val="000000"/>
            </a:solidFill>
          </a:ln>
        </p:spPr>
        <p:txBody>
          <a:bodyPr vert="horz" wrap="square" lIns="0" tIns="35560" rIns="0" bIns="0" rtlCol="0">
            <a:spAutoFit/>
          </a:bodyPr>
          <a:lstStyle/>
          <a:p>
            <a:pPr marL="92075" marR="89535">
              <a:lnSpc>
                <a:spcPct val="100000"/>
              </a:lnSpc>
              <a:spcBef>
                <a:spcPts val="280"/>
              </a:spcBef>
            </a:pPr>
            <a:r>
              <a:rPr sz="1400" b="1" spc="-10" dirty="0">
                <a:solidFill>
                  <a:srgbClr val="344068"/>
                </a:solidFill>
                <a:latin typeface="Calibri"/>
                <a:cs typeface="Calibri"/>
              </a:rPr>
              <a:t>Operating</a:t>
            </a:r>
            <a:r>
              <a:rPr sz="1400" b="1" spc="-50" dirty="0">
                <a:solidFill>
                  <a:srgbClr val="344068"/>
                </a:solidFill>
                <a:latin typeface="Calibri"/>
                <a:cs typeface="Calibri"/>
              </a:rPr>
              <a:t> </a:t>
            </a:r>
            <a:r>
              <a:rPr sz="1400" b="1" dirty="0">
                <a:solidFill>
                  <a:srgbClr val="344068"/>
                </a:solidFill>
                <a:latin typeface="Calibri"/>
                <a:cs typeface="Calibri"/>
              </a:rPr>
              <a:t>in</a:t>
            </a:r>
            <a:r>
              <a:rPr sz="1400" b="1" spc="-15" dirty="0">
                <a:solidFill>
                  <a:srgbClr val="344068"/>
                </a:solidFill>
                <a:latin typeface="Calibri"/>
                <a:cs typeface="Calibri"/>
              </a:rPr>
              <a:t> </a:t>
            </a:r>
            <a:r>
              <a:rPr sz="1400" b="1" dirty="0">
                <a:solidFill>
                  <a:srgbClr val="344068"/>
                </a:solidFill>
                <a:latin typeface="Calibri"/>
                <a:cs typeface="Calibri"/>
              </a:rPr>
              <a:t>difficult</a:t>
            </a:r>
            <a:r>
              <a:rPr sz="1400" b="1" spc="-40" dirty="0">
                <a:solidFill>
                  <a:srgbClr val="344068"/>
                </a:solidFill>
                <a:latin typeface="Calibri"/>
                <a:cs typeface="Calibri"/>
              </a:rPr>
              <a:t> </a:t>
            </a:r>
            <a:r>
              <a:rPr sz="1400" b="1" dirty="0">
                <a:solidFill>
                  <a:srgbClr val="344068"/>
                </a:solidFill>
                <a:latin typeface="Calibri"/>
                <a:cs typeface="Calibri"/>
              </a:rPr>
              <a:t>business</a:t>
            </a:r>
            <a:r>
              <a:rPr sz="1400" b="1" spc="-55" dirty="0">
                <a:solidFill>
                  <a:srgbClr val="344068"/>
                </a:solidFill>
                <a:latin typeface="Calibri"/>
                <a:cs typeface="Calibri"/>
              </a:rPr>
              <a:t> </a:t>
            </a:r>
            <a:r>
              <a:rPr sz="1400" b="1" spc="-10" dirty="0">
                <a:solidFill>
                  <a:srgbClr val="344068"/>
                </a:solidFill>
                <a:latin typeface="Calibri"/>
                <a:cs typeface="Calibri"/>
              </a:rPr>
              <a:t>environment</a:t>
            </a:r>
            <a:r>
              <a:rPr sz="1400" spc="-10" dirty="0">
                <a:latin typeface="Calibri"/>
                <a:cs typeface="Calibri"/>
              </a:rPr>
              <a:t>: </a:t>
            </a:r>
            <a:r>
              <a:rPr sz="1400" dirty="0">
                <a:latin typeface="Calibri"/>
                <a:cs typeface="Calibri"/>
              </a:rPr>
              <a:t>Finance,</a:t>
            </a:r>
            <a:r>
              <a:rPr sz="1400" spc="-35" dirty="0">
                <a:latin typeface="Calibri"/>
                <a:cs typeface="Calibri"/>
              </a:rPr>
              <a:t> </a:t>
            </a:r>
            <a:r>
              <a:rPr sz="1400" spc="-10" dirty="0">
                <a:latin typeface="Calibri"/>
                <a:cs typeface="Calibri"/>
              </a:rPr>
              <a:t>Networks</a:t>
            </a:r>
            <a:r>
              <a:rPr sz="1400" spc="-60" dirty="0">
                <a:latin typeface="Calibri"/>
                <a:cs typeface="Calibri"/>
              </a:rPr>
              <a:t> </a:t>
            </a:r>
            <a:r>
              <a:rPr sz="1400" dirty="0">
                <a:latin typeface="Calibri"/>
                <a:cs typeface="Calibri"/>
              </a:rPr>
              <a:t>and</a:t>
            </a:r>
            <a:r>
              <a:rPr sz="1400" spc="-20" dirty="0">
                <a:latin typeface="Calibri"/>
                <a:cs typeface="Calibri"/>
              </a:rPr>
              <a:t> </a:t>
            </a:r>
            <a:r>
              <a:rPr sz="1400" dirty="0">
                <a:latin typeface="Calibri"/>
                <a:cs typeface="Calibri"/>
              </a:rPr>
              <a:t>Market</a:t>
            </a:r>
            <a:r>
              <a:rPr sz="1400" spc="-35" dirty="0">
                <a:latin typeface="Calibri"/>
                <a:cs typeface="Calibri"/>
              </a:rPr>
              <a:t> </a:t>
            </a:r>
            <a:r>
              <a:rPr sz="1400" dirty="0">
                <a:latin typeface="Calibri"/>
                <a:cs typeface="Calibri"/>
              </a:rPr>
              <a:t>(FNM)</a:t>
            </a:r>
            <a:r>
              <a:rPr sz="1400" spc="-55" dirty="0">
                <a:latin typeface="Calibri"/>
                <a:cs typeface="Calibri"/>
              </a:rPr>
              <a:t> </a:t>
            </a:r>
            <a:r>
              <a:rPr sz="1400" spc="-10" dirty="0">
                <a:latin typeface="Calibri"/>
                <a:cs typeface="Calibri"/>
              </a:rPr>
              <a:t>Initiative </a:t>
            </a:r>
            <a:r>
              <a:rPr sz="1400" dirty="0">
                <a:latin typeface="Calibri"/>
                <a:cs typeface="Calibri"/>
              </a:rPr>
              <a:t>with</a:t>
            </a:r>
            <a:r>
              <a:rPr sz="1400" spc="-30" dirty="0">
                <a:latin typeface="Calibri"/>
                <a:cs typeface="Calibri"/>
              </a:rPr>
              <a:t> </a:t>
            </a:r>
            <a:r>
              <a:rPr sz="1400" spc="-10" dirty="0">
                <a:latin typeface="Calibri"/>
                <a:cs typeface="Calibri"/>
              </a:rPr>
              <a:t>participation</a:t>
            </a:r>
            <a:r>
              <a:rPr sz="1400" spc="15" dirty="0">
                <a:latin typeface="Calibri"/>
                <a:cs typeface="Calibri"/>
              </a:rPr>
              <a:t> </a:t>
            </a:r>
            <a:r>
              <a:rPr sz="1400" dirty="0">
                <a:latin typeface="Calibri"/>
                <a:cs typeface="Calibri"/>
              </a:rPr>
              <a:t>of</a:t>
            </a:r>
            <a:r>
              <a:rPr sz="1400" spc="-20" dirty="0">
                <a:latin typeface="Calibri"/>
                <a:cs typeface="Calibri"/>
              </a:rPr>
              <a:t> </a:t>
            </a:r>
            <a:r>
              <a:rPr sz="1400" dirty="0">
                <a:latin typeface="Calibri"/>
                <a:cs typeface="Calibri"/>
              </a:rPr>
              <a:t>911</a:t>
            </a:r>
            <a:r>
              <a:rPr sz="1400" spc="-10" dirty="0">
                <a:latin typeface="Calibri"/>
                <a:cs typeface="Calibri"/>
              </a:rPr>
              <a:t> entrepreneurs</a:t>
            </a:r>
            <a:endParaRPr sz="1400">
              <a:latin typeface="Calibri"/>
              <a:cs typeface="Calibri"/>
            </a:endParaRPr>
          </a:p>
        </p:txBody>
      </p:sp>
      <p:sp>
        <p:nvSpPr>
          <p:cNvPr id="86" name="object 86"/>
          <p:cNvSpPr txBox="1"/>
          <p:nvPr/>
        </p:nvSpPr>
        <p:spPr>
          <a:xfrm>
            <a:off x="4482084" y="4375403"/>
            <a:ext cx="3566160" cy="739140"/>
          </a:xfrm>
          <a:prstGeom prst="rect">
            <a:avLst/>
          </a:prstGeom>
          <a:solidFill>
            <a:srgbClr val="D1E7F6"/>
          </a:solidFill>
          <a:ln w="9525">
            <a:solidFill>
              <a:srgbClr val="000000"/>
            </a:solidFill>
          </a:ln>
        </p:spPr>
        <p:txBody>
          <a:bodyPr vert="horz" wrap="square" lIns="0" tIns="35560" rIns="0" bIns="0" rtlCol="0">
            <a:spAutoFit/>
          </a:bodyPr>
          <a:lstStyle/>
          <a:p>
            <a:pPr marL="92075" marR="97790">
              <a:lnSpc>
                <a:spcPct val="100000"/>
              </a:lnSpc>
              <a:spcBef>
                <a:spcPts val="280"/>
              </a:spcBef>
            </a:pPr>
            <a:r>
              <a:rPr sz="1400" b="1" dirty="0">
                <a:solidFill>
                  <a:srgbClr val="344068"/>
                </a:solidFill>
                <a:latin typeface="Calibri"/>
                <a:cs typeface="Calibri"/>
              </a:rPr>
              <a:t>Access</a:t>
            </a:r>
            <a:r>
              <a:rPr sz="1400" b="1" spc="-25" dirty="0">
                <a:solidFill>
                  <a:srgbClr val="344068"/>
                </a:solidFill>
                <a:latin typeface="Calibri"/>
                <a:cs typeface="Calibri"/>
              </a:rPr>
              <a:t> </a:t>
            </a:r>
            <a:r>
              <a:rPr sz="1400" b="1" dirty="0">
                <a:solidFill>
                  <a:srgbClr val="344068"/>
                </a:solidFill>
                <a:latin typeface="Calibri"/>
                <a:cs typeface="Calibri"/>
              </a:rPr>
              <a:t>to</a:t>
            </a:r>
            <a:r>
              <a:rPr sz="1400" b="1" spc="-25" dirty="0">
                <a:solidFill>
                  <a:srgbClr val="344068"/>
                </a:solidFill>
                <a:latin typeface="Calibri"/>
                <a:cs typeface="Calibri"/>
              </a:rPr>
              <a:t> </a:t>
            </a:r>
            <a:r>
              <a:rPr sz="1400" b="1" spc="-10" dirty="0">
                <a:solidFill>
                  <a:srgbClr val="344068"/>
                </a:solidFill>
                <a:latin typeface="Calibri"/>
                <a:cs typeface="Calibri"/>
              </a:rPr>
              <a:t>entrepreneurial</a:t>
            </a:r>
            <a:r>
              <a:rPr sz="1400" b="1" spc="-45" dirty="0">
                <a:solidFill>
                  <a:srgbClr val="344068"/>
                </a:solidFill>
                <a:latin typeface="Calibri"/>
                <a:cs typeface="Calibri"/>
              </a:rPr>
              <a:t> </a:t>
            </a:r>
            <a:r>
              <a:rPr sz="1400" b="1" dirty="0">
                <a:solidFill>
                  <a:srgbClr val="344068"/>
                </a:solidFill>
                <a:latin typeface="Calibri"/>
                <a:cs typeface="Calibri"/>
              </a:rPr>
              <a:t>skills</a:t>
            </a:r>
            <a:r>
              <a:rPr sz="1400" dirty="0">
                <a:latin typeface="Calibri"/>
                <a:cs typeface="Calibri"/>
              </a:rPr>
              <a:t>:</a:t>
            </a:r>
            <a:r>
              <a:rPr sz="1400" spc="-5" dirty="0">
                <a:latin typeface="Calibri"/>
                <a:cs typeface="Calibri"/>
              </a:rPr>
              <a:t> </a:t>
            </a:r>
            <a:r>
              <a:rPr sz="1400" dirty="0">
                <a:latin typeface="Calibri"/>
                <a:cs typeface="Calibri"/>
              </a:rPr>
              <a:t>Social</a:t>
            </a:r>
            <a:r>
              <a:rPr sz="1400" spc="-25" dirty="0">
                <a:latin typeface="Calibri"/>
                <a:cs typeface="Calibri"/>
              </a:rPr>
              <a:t> </a:t>
            </a:r>
            <a:r>
              <a:rPr sz="1400" spc="-10" dirty="0">
                <a:latin typeface="Calibri"/>
                <a:cs typeface="Calibri"/>
              </a:rPr>
              <a:t>Gender </a:t>
            </a:r>
            <a:r>
              <a:rPr sz="1400" dirty="0">
                <a:latin typeface="Calibri"/>
                <a:cs typeface="Calibri"/>
              </a:rPr>
              <a:t>Role</a:t>
            </a:r>
            <a:r>
              <a:rPr sz="1400" spc="-35" dirty="0">
                <a:latin typeface="Calibri"/>
                <a:cs typeface="Calibri"/>
              </a:rPr>
              <a:t> </a:t>
            </a:r>
            <a:r>
              <a:rPr sz="1400" dirty="0">
                <a:latin typeface="Calibri"/>
                <a:cs typeface="Calibri"/>
              </a:rPr>
              <a:t>(SGR)</a:t>
            </a:r>
            <a:r>
              <a:rPr sz="1400" spc="-30" dirty="0">
                <a:latin typeface="Calibri"/>
                <a:cs typeface="Calibri"/>
              </a:rPr>
              <a:t> </a:t>
            </a:r>
            <a:r>
              <a:rPr sz="1400" spc="-20" dirty="0">
                <a:latin typeface="Calibri"/>
                <a:cs typeface="Calibri"/>
              </a:rPr>
              <a:t>Training </a:t>
            </a:r>
            <a:r>
              <a:rPr sz="1400" dirty="0">
                <a:latin typeface="Calibri"/>
                <a:cs typeface="Calibri"/>
              </a:rPr>
              <a:t>with</a:t>
            </a:r>
            <a:r>
              <a:rPr sz="1400" spc="-20" dirty="0">
                <a:latin typeface="Calibri"/>
                <a:cs typeface="Calibri"/>
              </a:rPr>
              <a:t> </a:t>
            </a:r>
            <a:r>
              <a:rPr sz="1400" dirty="0">
                <a:latin typeface="Calibri"/>
                <a:cs typeface="Calibri"/>
              </a:rPr>
              <a:t>the</a:t>
            </a:r>
            <a:r>
              <a:rPr sz="1400" spc="-15" dirty="0">
                <a:latin typeface="Calibri"/>
                <a:cs typeface="Calibri"/>
              </a:rPr>
              <a:t> </a:t>
            </a:r>
            <a:r>
              <a:rPr sz="1400" spc="-10" dirty="0">
                <a:latin typeface="Calibri"/>
                <a:cs typeface="Calibri"/>
              </a:rPr>
              <a:t>participation</a:t>
            </a:r>
            <a:r>
              <a:rPr sz="1400" spc="5" dirty="0">
                <a:latin typeface="Calibri"/>
                <a:cs typeface="Calibri"/>
              </a:rPr>
              <a:t> </a:t>
            </a:r>
            <a:r>
              <a:rPr sz="1400" spc="-25" dirty="0">
                <a:latin typeface="Calibri"/>
                <a:cs typeface="Calibri"/>
              </a:rPr>
              <a:t>of </a:t>
            </a:r>
            <a:r>
              <a:rPr sz="1400" dirty="0">
                <a:latin typeface="Calibri"/>
                <a:cs typeface="Calibri"/>
              </a:rPr>
              <a:t>923</a:t>
            </a:r>
            <a:r>
              <a:rPr sz="1400" spc="-25" dirty="0">
                <a:latin typeface="Calibri"/>
                <a:cs typeface="Calibri"/>
              </a:rPr>
              <a:t> </a:t>
            </a:r>
            <a:r>
              <a:rPr sz="1400" dirty="0">
                <a:latin typeface="Calibri"/>
                <a:cs typeface="Calibri"/>
              </a:rPr>
              <a:t>women</a:t>
            </a:r>
            <a:r>
              <a:rPr sz="1400" spc="-50" dirty="0">
                <a:latin typeface="Calibri"/>
                <a:cs typeface="Calibri"/>
              </a:rPr>
              <a:t> </a:t>
            </a:r>
            <a:r>
              <a:rPr sz="1400" spc="-10" dirty="0">
                <a:latin typeface="Calibri"/>
                <a:cs typeface="Calibri"/>
              </a:rPr>
              <a:t>entrepreneurs</a:t>
            </a:r>
            <a:endParaRPr sz="1400">
              <a:latin typeface="Calibri"/>
              <a:cs typeface="Calibri"/>
            </a:endParaRPr>
          </a:p>
        </p:txBody>
      </p:sp>
      <p:grpSp>
        <p:nvGrpSpPr>
          <p:cNvPr id="87" name="object 87"/>
          <p:cNvGrpSpPr/>
          <p:nvPr/>
        </p:nvGrpSpPr>
        <p:grpSpPr>
          <a:xfrm>
            <a:off x="3559746" y="3402774"/>
            <a:ext cx="692785" cy="579755"/>
            <a:chOff x="3559746" y="3402774"/>
            <a:chExt cx="692785" cy="579755"/>
          </a:xfrm>
        </p:grpSpPr>
        <p:sp>
          <p:nvSpPr>
            <p:cNvPr id="88" name="object 88"/>
            <p:cNvSpPr/>
            <p:nvPr/>
          </p:nvSpPr>
          <p:spPr>
            <a:xfrm>
              <a:off x="3567684" y="3410711"/>
              <a:ext cx="676910" cy="563880"/>
            </a:xfrm>
            <a:custGeom>
              <a:avLst/>
              <a:gdLst/>
              <a:ahLst/>
              <a:cxnLst/>
              <a:rect l="l" t="t" r="r" b="b"/>
              <a:pathLst>
                <a:path w="676910" h="563879">
                  <a:moveTo>
                    <a:pt x="394715" y="0"/>
                  </a:moveTo>
                  <a:lnTo>
                    <a:pt x="394715" y="140970"/>
                  </a:lnTo>
                  <a:lnTo>
                    <a:pt x="0" y="140970"/>
                  </a:lnTo>
                  <a:lnTo>
                    <a:pt x="0" y="422910"/>
                  </a:lnTo>
                  <a:lnTo>
                    <a:pt x="394715" y="422910"/>
                  </a:lnTo>
                  <a:lnTo>
                    <a:pt x="394715" y="563880"/>
                  </a:lnTo>
                  <a:lnTo>
                    <a:pt x="676655" y="281939"/>
                  </a:lnTo>
                  <a:lnTo>
                    <a:pt x="394715" y="0"/>
                  </a:lnTo>
                  <a:close/>
                </a:path>
              </a:pathLst>
            </a:custGeom>
            <a:solidFill>
              <a:srgbClr val="2583C5"/>
            </a:solidFill>
          </p:spPr>
          <p:txBody>
            <a:bodyPr wrap="square" lIns="0" tIns="0" rIns="0" bIns="0" rtlCol="0"/>
            <a:lstStyle/>
            <a:p>
              <a:endParaRPr/>
            </a:p>
          </p:txBody>
        </p:sp>
        <p:sp>
          <p:nvSpPr>
            <p:cNvPr id="89" name="object 89"/>
            <p:cNvSpPr/>
            <p:nvPr/>
          </p:nvSpPr>
          <p:spPr>
            <a:xfrm>
              <a:off x="3567684" y="3410711"/>
              <a:ext cx="676910" cy="563880"/>
            </a:xfrm>
            <a:custGeom>
              <a:avLst/>
              <a:gdLst/>
              <a:ahLst/>
              <a:cxnLst/>
              <a:rect l="l" t="t" r="r" b="b"/>
              <a:pathLst>
                <a:path w="676910" h="563879">
                  <a:moveTo>
                    <a:pt x="0" y="140970"/>
                  </a:moveTo>
                  <a:lnTo>
                    <a:pt x="394715" y="140970"/>
                  </a:lnTo>
                  <a:lnTo>
                    <a:pt x="394715" y="0"/>
                  </a:lnTo>
                  <a:lnTo>
                    <a:pt x="676655" y="281939"/>
                  </a:lnTo>
                  <a:lnTo>
                    <a:pt x="394715" y="563880"/>
                  </a:lnTo>
                  <a:lnTo>
                    <a:pt x="394715" y="422910"/>
                  </a:lnTo>
                  <a:lnTo>
                    <a:pt x="0" y="422910"/>
                  </a:lnTo>
                  <a:lnTo>
                    <a:pt x="0" y="140970"/>
                  </a:lnTo>
                  <a:close/>
                </a:path>
              </a:pathLst>
            </a:custGeom>
            <a:ln w="15875">
              <a:solidFill>
                <a:srgbClr val="093452"/>
              </a:solidFill>
            </a:ln>
          </p:spPr>
          <p:txBody>
            <a:bodyPr wrap="square" lIns="0" tIns="0" rIns="0" bIns="0" rtlCol="0"/>
            <a:lstStyle/>
            <a:p>
              <a:endParaRPr/>
            </a:p>
          </p:txBody>
        </p:sp>
      </p:grpSp>
      <p:grpSp>
        <p:nvGrpSpPr>
          <p:cNvPr id="90" name="object 90"/>
          <p:cNvGrpSpPr/>
          <p:nvPr/>
        </p:nvGrpSpPr>
        <p:grpSpPr>
          <a:xfrm>
            <a:off x="8142414" y="3344862"/>
            <a:ext cx="691515" cy="579755"/>
            <a:chOff x="8142414" y="3344862"/>
            <a:chExt cx="691515" cy="579755"/>
          </a:xfrm>
        </p:grpSpPr>
        <p:sp>
          <p:nvSpPr>
            <p:cNvPr id="91" name="object 91"/>
            <p:cNvSpPr/>
            <p:nvPr/>
          </p:nvSpPr>
          <p:spPr>
            <a:xfrm>
              <a:off x="8150352" y="3352800"/>
              <a:ext cx="675640" cy="563880"/>
            </a:xfrm>
            <a:custGeom>
              <a:avLst/>
              <a:gdLst/>
              <a:ahLst/>
              <a:cxnLst/>
              <a:rect l="l" t="t" r="r" b="b"/>
              <a:pathLst>
                <a:path w="675640" h="563879">
                  <a:moveTo>
                    <a:pt x="393192" y="0"/>
                  </a:moveTo>
                  <a:lnTo>
                    <a:pt x="393192" y="140970"/>
                  </a:lnTo>
                  <a:lnTo>
                    <a:pt x="0" y="140970"/>
                  </a:lnTo>
                  <a:lnTo>
                    <a:pt x="0" y="422910"/>
                  </a:lnTo>
                  <a:lnTo>
                    <a:pt x="393192" y="422910"/>
                  </a:lnTo>
                  <a:lnTo>
                    <a:pt x="393192" y="563880"/>
                  </a:lnTo>
                  <a:lnTo>
                    <a:pt x="675131" y="281939"/>
                  </a:lnTo>
                  <a:lnTo>
                    <a:pt x="393192" y="0"/>
                  </a:lnTo>
                  <a:close/>
                </a:path>
              </a:pathLst>
            </a:custGeom>
            <a:solidFill>
              <a:srgbClr val="2583C5"/>
            </a:solidFill>
          </p:spPr>
          <p:txBody>
            <a:bodyPr wrap="square" lIns="0" tIns="0" rIns="0" bIns="0" rtlCol="0"/>
            <a:lstStyle/>
            <a:p>
              <a:endParaRPr/>
            </a:p>
          </p:txBody>
        </p:sp>
        <p:sp>
          <p:nvSpPr>
            <p:cNvPr id="92" name="object 92"/>
            <p:cNvSpPr/>
            <p:nvPr/>
          </p:nvSpPr>
          <p:spPr>
            <a:xfrm>
              <a:off x="8150352" y="3352800"/>
              <a:ext cx="675640" cy="563880"/>
            </a:xfrm>
            <a:custGeom>
              <a:avLst/>
              <a:gdLst/>
              <a:ahLst/>
              <a:cxnLst/>
              <a:rect l="l" t="t" r="r" b="b"/>
              <a:pathLst>
                <a:path w="675640" h="563879">
                  <a:moveTo>
                    <a:pt x="0" y="140970"/>
                  </a:moveTo>
                  <a:lnTo>
                    <a:pt x="393192" y="140970"/>
                  </a:lnTo>
                  <a:lnTo>
                    <a:pt x="393192" y="0"/>
                  </a:lnTo>
                  <a:lnTo>
                    <a:pt x="675131" y="281939"/>
                  </a:lnTo>
                  <a:lnTo>
                    <a:pt x="393192" y="563880"/>
                  </a:lnTo>
                  <a:lnTo>
                    <a:pt x="393192" y="422910"/>
                  </a:lnTo>
                  <a:lnTo>
                    <a:pt x="0" y="422910"/>
                  </a:lnTo>
                  <a:lnTo>
                    <a:pt x="0" y="140970"/>
                  </a:lnTo>
                  <a:close/>
                </a:path>
              </a:pathLst>
            </a:custGeom>
            <a:ln w="15875">
              <a:solidFill>
                <a:srgbClr val="093452"/>
              </a:solidFill>
            </a:ln>
          </p:spPr>
          <p:txBody>
            <a:bodyPr wrap="square" lIns="0" tIns="0" rIns="0" bIns="0" rtlCol="0"/>
            <a:lstStyle/>
            <a:p>
              <a:endParaRPr/>
            </a:p>
          </p:txBody>
        </p:sp>
      </p:grpSp>
      <p:sp>
        <p:nvSpPr>
          <p:cNvPr id="93" name="object 93"/>
          <p:cNvSpPr txBox="1"/>
          <p:nvPr/>
        </p:nvSpPr>
        <p:spPr>
          <a:xfrm>
            <a:off x="9058402" y="1801749"/>
            <a:ext cx="2759075"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344068"/>
                </a:solidFill>
                <a:latin typeface="Calibri"/>
                <a:cs typeface="Calibri"/>
              </a:rPr>
              <a:t>US$</a:t>
            </a:r>
            <a:r>
              <a:rPr sz="1400" b="1" spc="-25" dirty="0">
                <a:solidFill>
                  <a:srgbClr val="344068"/>
                </a:solidFill>
                <a:latin typeface="Calibri"/>
                <a:cs typeface="Calibri"/>
              </a:rPr>
              <a:t> </a:t>
            </a:r>
            <a:r>
              <a:rPr sz="1400" b="1" dirty="0">
                <a:solidFill>
                  <a:srgbClr val="344068"/>
                </a:solidFill>
                <a:latin typeface="Calibri"/>
                <a:cs typeface="Calibri"/>
              </a:rPr>
              <a:t>905</a:t>
            </a:r>
            <a:r>
              <a:rPr sz="1400" b="1" spc="-20" dirty="0">
                <a:solidFill>
                  <a:srgbClr val="344068"/>
                </a:solidFill>
                <a:latin typeface="Calibri"/>
                <a:cs typeface="Calibri"/>
              </a:rPr>
              <a:t> </a:t>
            </a:r>
            <a:r>
              <a:rPr sz="1400" b="1" dirty="0">
                <a:solidFill>
                  <a:srgbClr val="344068"/>
                </a:solidFill>
                <a:latin typeface="Calibri"/>
                <a:cs typeface="Calibri"/>
              </a:rPr>
              <a:t>million</a:t>
            </a:r>
            <a:r>
              <a:rPr sz="1400" b="1" spc="-30" dirty="0">
                <a:solidFill>
                  <a:srgbClr val="344068"/>
                </a:solidFill>
                <a:latin typeface="Calibri"/>
                <a:cs typeface="Calibri"/>
              </a:rPr>
              <a:t> </a:t>
            </a:r>
            <a:r>
              <a:rPr sz="1400" b="1" dirty="0">
                <a:solidFill>
                  <a:srgbClr val="344068"/>
                </a:solidFill>
                <a:latin typeface="Calibri"/>
                <a:cs typeface="Calibri"/>
              </a:rPr>
              <a:t>WB</a:t>
            </a:r>
            <a:r>
              <a:rPr sz="1400" b="1" spc="-25" dirty="0">
                <a:solidFill>
                  <a:srgbClr val="344068"/>
                </a:solidFill>
                <a:latin typeface="Calibri"/>
                <a:cs typeface="Calibri"/>
              </a:rPr>
              <a:t> </a:t>
            </a:r>
            <a:r>
              <a:rPr sz="1400" b="1" dirty="0">
                <a:solidFill>
                  <a:srgbClr val="344068"/>
                </a:solidFill>
                <a:latin typeface="Calibri"/>
                <a:cs typeface="Calibri"/>
              </a:rPr>
              <a:t>lending</a:t>
            </a:r>
            <a:r>
              <a:rPr sz="1400" b="1" spc="-40" dirty="0">
                <a:solidFill>
                  <a:srgbClr val="344068"/>
                </a:solidFill>
                <a:latin typeface="Calibri"/>
                <a:cs typeface="Calibri"/>
              </a:rPr>
              <a:t> </a:t>
            </a:r>
            <a:r>
              <a:rPr sz="1400" b="1" spc="-10" dirty="0">
                <a:solidFill>
                  <a:srgbClr val="344068"/>
                </a:solidFill>
                <a:latin typeface="Calibri"/>
                <a:cs typeface="Calibri"/>
              </a:rPr>
              <a:t>portfolio</a:t>
            </a:r>
            <a:endParaRPr sz="1400">
              <a:latin typeface="Calibri"/>
              <a:cs typeface="Calibri"/>
            </a:endParaRPr>
          </a:p>
        </p:txBody>
      </p:sp>
      <p:sp>
        <p:nvSpPr>
          <p:cNvPr id="99" name="object 99"/>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z="1050" spc="-25" dirty="0">
                <a:solidFill>
                  <a:srgbClr val="FFFFFF"/>
                </a:solidFill>
              </a:rPr>
              <a:t>12</a:t>
            </a:fld>
            <a:endParaRPr sz="1050"/>
          </a:p>
        </p:txBody>
      </p:sp>
      <p:sp>
        <p:nvSpPr>
          <p:cNvPr id="94" name="object 94"/>
          <p:cNvSpPr txBox="1"/>
          <p:nvPr/>
        </p:nvSpPr>
        <p:spPr>
          <a:xfrm>
            <a:off x="8905493" y="2251710"/>
            <a:ext cx="3036570" cy="619760"/>
          </a:xfrm>
          <a:prstGeom prst="rect">
            <a:avLst/>
          </a:prstGeom>
        </p:spPr>
        <p:txBody>
          <a:bodyPr vert="horz" wrap="square" lIns="0" tIns="12065" rIns="0" bIns="0" rtlCol="0">
            <a:spAutoFit/>
          </a:bodyPr>
          <a:lstStyle/>
          <a:p>
            <a:pPr marL="299085" marR="5080" indent="-287020">
              <a:lnSpc>
                <a:spcPct val="100000"/>
              </a:lnSpc>
              <a:spcBef>
                <a:spcPts val="95"/>
              </a:spcBef>
              <a:buFont typeface="Arial"/>
              <a:buChar char="•"/>
              <a:tabLst>
                <a:tab pos="299085" algn="l"/>
              </a:tabLst>
            </a:pPr>
            <a:r>
              <a:rPr sz="1300" i="1" dirty="0">
                <a:latin typeface="Calibri"/>
                <a:cs typeface="Calibri"/>
              </a:rPr>
              <a:t>Mais</a:t>
            </a:r>
            <a:r>
              <a:rPr sz="1300" i="1" spc="-10" dirty="0">
                <a:latin typeface="Calibri"/>
                <a:cs typeface="Calibri"/>
              </a:rPr>
              <a:t> Oportunidades</a:t>
            </a:r>
            <a:r>
              <a:rPr sz="1300" i="1" spc="-40" dirty="0">
                <a:latin typeface="Calibri"/>
                <a:cs typeface="Calibri"/>
              </a:rPr>
              <a:t> </a:t>
            </a:r>
            <a:r>
              <a:rPr sz="1300" dirty="0">
                <a:latin typeface="Calibri"/>
                <a:cs typeface="Calibri"/>
              </a:rPr>
              <a:t>(US$300</a:t>
            </a:r>
            <a:r>
              <a:rPr sz="1300" spc="25" dirty="0">
                <a:latin typeface="Calibri"/>
                <a:cs typeface="Calibri"/>
              </a:rPr>
              <a:t> </a:t>
            </a:r>
            <a:r>
              <a:rPr sz="1300" dirty="0">
                <a:latin typeface="Calibri"/>
                <a:cs typeface="Calibri"/>
              </a:rPr>
              <a:t>mn)</a:t>
            </a:r>
            <a:r>
              <a:rPr sz="1300" spc="5" dirty="0">
                <a:latin typeface="Calibri"/>
                <a:cs typeface="Calibri"/>
              </a:rPr>
              <a:t> </a:t>
            </a:r>
            <a:r>
              <a:rPr sz="1300" dirty="0">
                <a:latin typeface="Calibri"/>
                <a:cs typeface="Calibri"/>
              </a:rPr>
              <a:t>with</a:t>
            </a:r>
            <a:r>
              <a:rPr sz="1300" spc="-10" dirty="0">
                <a:latin typeface="Calibri"/>
                <a:cs typeface="Calibri"/>
              </a:rPr>
              <a:t> </a:t>
            </a:r>
            <a:r>
              <a:rPr sz="1300" spc="-50" dirty="0">
                <a:latin typeface="Calibri"/>
                <a:cs typeface="Calibri"/>
              </a:rPr>
              <a:t>a </a:t>
            </a:r>
            <a:r>
              <a:rPr sz="1300" dirty="0">
                <a:latin typeface="Calibri"/>
                <a:cs typeface="Calibri"/>
              </a:rPr>
              <a:t>focus</a:t>
            </a:r>
            <a:r>
              <a:rPr sz="1300" spc="-30" dirty="0">
                <a:latin typeface="Calibri"/>
                <a:cs typeface="Calibri"/>
              </a:rPr>
              <a:t> </a:t>
            </a:r>
            <a:r>
              <a:rPr sz="1300" dirty="0">
                <a:latin typeface="Calibri"/>
                <a:cs typeface="Calibri"/>
              </a:rPr>
              <a:t>on</a:t>
            </a:r>
            <a:r>
              <a:rPr sz="1300" spc="-15" dirty="0">
                <a:latin typeface="Calibri"/>
                <a:cs typeface="Calibri"/>
              </a:rPr>
              <a:t> </a:t>
            </a:r>
            <a:r>
              <a:rPr sz="1300" dirty="0">
                <a:latin typeface="Calibri"/>
                <a:cs typeface="Calibri"/>
              </a:rPr>
              <a:t>access</a:t>
            </a:r>
            <a:r>
              <a:rPr sz="1300" spc="-25" dirty="0">
                <a:latin typeface="Calibri"/>
                <a:cs typeface="Calibri"/>
              </a:rPr>
              <a:t> </a:t>
            </a:r>
            <a:r>
              <a:rPr sz="1300" dirty="0">
                <a:latin typeface="Calibri"/>
                <a:cs typeface="Calibri"/>
              </a:rPr>
              <a:t>to</a:t>
            </a:r>
            <a:r>
              <a:rPr sz="1300" spc="-20" dirty="0">
                <a:latin typeface="Calibri"/>
                <a:cs typeface="Calibri"/>
              </a:rPr>
              <a:t> </a:t>
            </a:r>
            <a:r>
              <a:rPr sz="1300" dirty="0">
                <a:latin typeface="Calibri"/>
                <a:cs typeface="Calibri"/>
              </a:rPr>
              <a:t>finance,</a:t>
            </a:r>
            <a:r>
              <a:rPr sz="1300" spc="-25" dirty="0">
                <a:latin typeface="Calibri"/>
                <a:cs typeface="Calibri"/>
              </a:rPr>
              <a:t> </a:t>
            </a:r>
            <a:r>
              <a:rPr sz="1300" dirty="0">
                <a:latin typeface="Calibri"/>
                <a:cs typeface="Calibri"/>
              </a:rPr>
              <a:t>skills,</a:t>
            </a:r>
            <a:r>
              <a:rPr sz="1300" spc="-20" dirty="0">
                <a:latin typeface="Calibri"/>
                <a:cs typeface="Calibri"/>
              </a:rPr>
              <a:t> </a:t>
            </a:r>
            <a:r>
              <a:rPr sz="1300" spc="-25" dirty="0">
                <a:latin typeface="Calibri"/>
                <a:cs typeface="Calibri"/>
              </a:rPr>
              <a:t>and </a:t>
            </a:r>
            <a:r>
              <a:rPr sz="1300" dirty="0">
                <a:latin typeface="Calibri"/>
                <a:cs typeface="Calibri"/>
              </a:rPr>
              <a:t>business</a:t>
            </a:r>
            <a:r>
              <a:rPr sz="1300" spc="-5" dirty="0">
                <a:latin typeface="Calibri"/>
                <a:cs typeface="Calibri"/>
              </a:rPr>
              <a:t> </a:t>
            </a:r>
            <a:r>
              <a:rPr sz="1300" spc="-10" dirty="0">
                <a:latin typeface="Calibri"/>
                <a:cs typeface="Calibri"/>
              </a:rPr>
              <a:t>environment </a:t>
            </a:r>
            <a:r>
              <a:rPr sz="1300" dirty="0">
                <a:latin typeface="Calibri"/>
                <a:cs typeface="Calibri"/>
              </a:rPr>
              <a:t>(7,000</a:t>
            </a:r>
            <a:r>
              <a:rPr sz="1300" spc="-5" dirty="0">
                <a:latin typeface="Calibri"/>
                <a:cs typeface="Calibri"/>
              </a:rPr>
              <a:t> </a:t>
            </a:r>
            <a:r>
              <a:rPr sz="1300" spc="-10" dirty="0">
                <a:latin typeface="Calibri"/>
                <a:cs typeface="Calibri"/>
              </a:rPr>
              <a:t>WSMEs)</a:t>
            </a:r>
            <a:endParaRPr sz="1300">
              <a:latin typeface="Calibri"/>
              <a:cs typeface="Calibri"/>
            </a:endParaRPr>
          </a:p>
        </p:txBody>
      </p:sp>
      <p:sp>
        <p:nvSpPr>
          <p:cNvPr id="95" name="object 95"/>
          <p:cNvSpPr txBox="1"/>
          <p:nvPr/>
        </p:nvSpPr>
        <p:spPr>
          <a:xfrm>
            <a:off x="8905493" y="3044443"/>
            <a:ext cx="2936240" cy="817880"/>
          </a:xfrm>
          <a:prstGeom prst="rect">
            <a:avLst/>
          </a:prstGeom>
        </p:spPr>
        <p:txBody>
          <a:bodyPr vert="horz" wrap="square" lIns="0" tIns="12065" rIns="0" bIns="0" rtlCol="0">
            <a:spAutoFit/>
          </a:bodyPr>
          <a:lstStyle/>
          <a:p>
            <a:pPr marL="299085" marR="5080" indent="-287020">
              <a:lnSpc>
                <a:spcPct val="100000"/>
              </a:lnSpc>
              <a:spcBef>
                <a:spcPts val="95"/>
              </a:spcBef>
              <a:buFont typeface="Arial"/>
              <a:buChar char="•"/>
              <a:tabLst>
                <a:tab pos="299085" algn="l"/>
              </a:tabLst>
            </a:pPr>
            <a:r>
              <a:rPr sz="1300" i="1" dirty="0">
                <a:latin typeface="Calibri"/>
                <a:cs typeface="Calibri"/>
              </a:rPr>
              <a:t>Economic</a:t>
            </a:r>
            <a:r>
              <a:rPr sz="1300" i="1" spc="-45" dirty="0">
                <a:latin typeface="Calibri"/>
                <a:cs typeface="Calibri"/>
              </a:rPr>
              <a:t> </a:t>
            </a:r>
            <a:r>
              <a:rPr sz="1300" i="1" dirty="0">
                <a:latin typeface="Calibri"/>
                <a:cs typeface="Calibri"/>
              </a:rPr>
              <a:t>Linkages</a:t>
            </a:r>
            <a:r>
              <a:rPr sz="1300" i="1" spc="-65" dirty="0">
                <a:latin typeface="Calibri"/>
                <a:cs typeface="Calibri"/>
              </a:rPr>
              <a:t> </a:t>
            </a:r>
            <a:r>
              <a:rPr sz="1300" i="1" dirty="0">
                <a:latin typeface="Calibri"/>
                <a:cs typeface="Calibri"/>
              </a:rPr>
              <a:t>for</a:t>
            </a:r>
            <a:r>
              <a:rPr sz="1300" i="1" spc="-40" dirty="0">
                <a:latin typeface="Calibri"/>
                <a:cs typeface="Calibri"/>
              </a:rPr>
              <a:t> </a:t>
            </a:r>
            <a:r>
              <a:rPr sz="1300" i="1" spc="-10" dirty="0">
                <a:latin typeface="Calibri"/>
                <a:cs typeface="Calibri"/>
              </a:rPr>
              <a:t>Diversification </a:t>
            </a:r>
            <a:r>
              <a:rPr sz="1300" dirty="0">
                <a:latin typeface="Calibri"/>
                <a:cs typeface="Calibri"/>
              </a:rPr>
              <a:t>(US$</a:t>
            </a:r>
            <a:r>
              <a:rPr sz="1300" spc="-15" dirty="0">
                <a:latin typeface="Calibri"/>
                <a:cs typeface="Calibri"/>
              </a:rPr>
              <a:t> </a:t>
            </a:r>
            <a:r>
              <a:rPr sz="1300" dirty="0">
                <a:latin typeface="Calibri"/>
                <a:cs typeface="Calibri"/>
              </a:rPr>
              <a:t>100</a:t>
            </a:r>
            <a:r>
              <a:rPr sz="1300" spc="-15" dirty="0">
                <a:latin typeface="Calibri"/>
                <a:cs typeface="Calibri"/>
              </a:rPr>
              <a:t> </a:t>
            </a:r>
            <a:r>
              <a:rPr sz="1300" dirty="0">
                <a:latin typeface="Calibri"/>
                <a:cs typeface="Calibri"/>
              </a:rPr>
              <a:t>mn)</a:t>
            </a:r>
            <a:r>
              <a:rPr sz="1300" spc="-20" dirty="0">
                <a:latin typeface="Calibri"/>
                <a:cs typeface="Calibri"/>
              </a:rPr>
              <a:t> </a:t>
            </a:r>
            <a:r>
              <a:rPr sz="1300" dirty="0">
                <a:latin typeface="Calibri"/>
                <a:cs typeface="Calibri"/>
              </a:rPr>
              <a:t>with</a:t>
            </a:r>
            <a:r>
              <a:rPr sz="1300" spc="-15" dirty="0">
                <a:latin typeface="Calibri"/>
                <a:cs typeface="Calibri"/>
              </a:rPr>
              <a:t> </a:t>
            </a:r>
            <a:r>
              <a:rPr sz="1300" dirty="0">
                <a:latin typeface="Calibri"/>
                <a:cs typeface="Calibri"/>
              </a:rPr>
              <a:t>a</a:t>
            </a:r>
            <a:r>
              <a:rPr sz="1300" spc="-30" dirty="0">
                <a:latin typeface="Calibri"/>
                <a:cs typeface="Calibri"/>
              </a:rPr>
              <a:t> </a:t>
            </a:r>
            <a:r>
              <a:rPr sz="1300" dirty="0">
                <a:latin typeface="Calibri"/>
                <a:cs typeface="Calibri"/>
              </a:rPr>
              <a:t>focus</a:t>
            </a:r>
            <a:r>
              <a:rPr sz="1300" spc="-15" dirty="0">
                <a:latin typeface="Calibri"/>
                <a:cs typeface="Calibri"/>
              </a:rPr>
              <a:t> </a:t>
            </a:r>
            <a:r>
              <a:rPr sz="1300" dirty="0">
                <a:latin typeface="Calibri"/>
                <a:cs typeface="Calibri"/>
              </a:rPr>
              <a:t>on</a:t>
            </a:r>
            <a:r>
              <a:rPr sz="1300" spc="-15" dirty="0">
                <a:latin typeface="Calibri"/>
                <a:cs typeface="Calibri"/>
              </a:rPr>
              <a:t> </a:t>
            </a:r>
            <a:r>
              <a:rPr sz="1300" dirty="0">
                <a:latin typeface="Calibri"/>
                <a:cs typeface="Calibri"/>
              </a:rPr>
              <a:t>access</a:t>
            </a:r>
            <a:r>
              <a:rPr sz="1300" spc="-20" dirty="0">
                <a:latin typeface="Calibri"/>
                <a:cs typeface="Calibri"/>
              </a:rPr>
              <a:t> </a:t>
            </a:r>
            <a:r>
              <a:rPr sz="1300" spc="-25" dirty="0">
                <a:latin typeface="Calibri"/>
                <a:cs typeface="Calibri"/>
              </a:rPr>
              <a:t>to </a:t>
            </a:r>
            <a:r>
              <a:rPr sz="1300" spc="-10" dirty="0">
                <a:latin typeface="Calibri"/>
                <a:cs typeface="Calibri"/>
              </a:rPr>
              <a:t>procurement</a:t>
            </a:r>
            <a:r>
              <a:rPr sz="1300" spc="-20" dirty="0">
                <a:latin typeface="Calibri"/>
                <a:cs typeface="Calibri"/>
              </a:rPr>
              <a:t> </a:t>
            </a:r>
            <a:r>
              <a:rPr sz="1300" dirty="0">
                <a:latin typeface="Calibri"/>
                <a:cs typeface="Calibri"/>
              </a:rPr>
              <a:t>and</a:t>
            </a:r>
            <a:r>
              <a:rPr sz="1300" spc="-10" dirty="0">
                <a:latin typeface="Calibri"/>
                <a:cs typeface="Calibri"/>
              </a:rPr>
              <a:t> </a:t>
            </a:r>
            <a:r>
              <a:rPr sz="1300" dirty="0">
                <a:latin typeface="Calibri"/>
                <a:cs typeface="Calibri"/>
              </a:rPr>
              <a:t>markets</a:t>
            </a:r>
            <a:r>
              <a:rPr sz="1300" spc="-15" dirty="0">
                <a:latin typeface="Calibri"/>
                <a:cs typeface="Calibri"/>
              </a:rPr>
              <a:t> </a:t>
            </a:r>
            <a:r>
              <a:rPr sz="1300" spc="-10" dirty="0">
                <a:latin typeface="Calibri"/>
                <a:cs typeface="Calibri"/>
              </a:rPr>
              <a:t>(4,700 WSMEs)</a:t>
            </a:r>
            <a:endParaRPr sz="1300">
              <a:latin typeface="Calibri"/>
              <a:cs typeface="Calibri"/>
            </a:endParaRPr>
          </a:p>
        </p:txBody>
      </p:sp>
      <p:sp>
        <p:nvSpPr>
          <p:cNvPr id="96" name="object 96"/>
          <p:cNvSpPr txBox="1"/>
          <p:nvPr/>
        </p:nvSpPr>
        <p:spPr>
          <a:xfrm>
            <a:off x="8905493" y="4035044"/>
            <a:ext cx="2869565" cy="619760"/>
          </a:xfrm>
          <a:prstGeom prst="rect">
            <a:avLst/>
          </a:prstGeom>
        </p:spPr>
        <p:txBody>
          <a:bodyPr vert="horz" wrap="square" lIns="0" tIns="12065" rIns="0" bIns="0" rtlCol="0">
            <a:spAutoFit/>
          </a:bodyPr>
          <a:lstStyle/>
          <a:p>
            <a:pPr marL="299085" marR="5080" indent="-287020">
              <a:lnSpc>
                <a:spcPct val="100000"/>
              </a:lnSpc>
              <a:spcBef>
                <a:spcPts val="95"/>
              </a:spcBef>
              <a:buFont typeface="Arial"/>
              <a:buChar char="•"/>
              <a:tabLst>
                <a:tab pos="299085" algn="l"/>
              </a:tabLst>
            </a:pPr>
            <a:r>
              <a:rPr sz="1300" i="1" dirty="0">
                <a:latin typeface="Calibri"/>
                <a:cs typeface="Calibri"/>
              </a:rPr>
              <a:t>Harnessing</a:t>
            </a:r>
            <a:r>
              <a:rPr sz="1300" i="1" spc="-50" dirty="0">
                <a:latin typeface="Calibri"/>
                <a:cs typeface="Calibri"/>
              </a:rPr>
              <a:t> </a:t>
            </a:r>
            <a:r>
              <a:rPr sz="1300" i="1" dirty="0">
                <a:latin typeface="Calibri"/>
                <a:cs typeface="Calibri"/>
              </a:rPr>
              <a:t>the</a:t>
            </a:r>
            <a:r>
              <a:rPr sz="1300" i="1" spc="-20" dirty="0">
                <a:latin typeface="Calibri"/>
                <a:cs typeface="Calibri"/>
              </a:rPr>
              <a:t> </a:t>
            </a:r>
            <a:r>
              <a:rPr sz="1300" i="1" dirty="0">
                <a:latin typeface="Calibri"/>
                <a:cs typeface="Calibri"/>
              </a:rPr>
              <a:t>Demographic</a:t>
            </a:r>
            <a:r>
              <a:rPr sz="1300" i="1" spc="-30" dirty="0">
                <a:latin typeface="Calibri"/>
                <a:cs typeface="Calibri"/>
              </a:rPr>
              <a:t> </a:t>
            </a:r>
            <a:r>
              <a:rPr sz="1300" i="1" spc="-10" dirty="0">
                <a:latin typeface="Calibri"/>
                <a:cs typeface="Calibri"/>
              </a:rPr>
              <a:t>Dividend </a:t>
            </a:r>
            <a:r>
              <a:rPr sz="1300" dirty="0">
                <a:latin typeface="Calibri"/>
                <a:cs typeface="Calibri"/>
              </a:rPr>
              <a:t>(US$</a:t>
            </a:r>
            <a:r>
              <a:rPr sz="1300" spc="-15" dirty="0">
                <a:latin typeface="Calibri"/>
                <a:cs typeface="Calibri"/>
              </a:rPr>
              <a:t> </a:t>
            </a:r>
            <a:r>
              <a:rPr sz="1300" dirty="0">
                <a:latin typeface="Calibri"/>
                <a:cs typeface="Calibri"/>
              </a:rPr>
              <a:t>75mn)</a:t>
            </a:r>
            <a:r>
              <a:rPr sz="1300" spc="-10" dirty="0">
                <a:latin typeface="Calibri"/>
                <a:cs typeface="Calibri"/>
              </a:rPr>
              <a:t> </a:t>
            </a:r>
            <a:r>
              <a:rPr sz="1300" dirty="0">
                <a:latin typeface="Calibri"/>
                <a:cs typeface="Calibri"/>
              </a:rPr>
              <a:t>with</a:t>
            </a:r>
            <a:r>
              <a:rPr sz="1300" spc="-10" dirty="0">
                <a:latin typeface="Calibri"/>
                <a:cs typeface="Calibri"/>
              </a:rPr>
              <a:t> </a:t>
            </a:r>
            <a:r>
              <a:rPr sz="1300" dirty="0">
                <a:latin typeface="Calibri"/>
                <a:cs typeface="Calibri"/>
              </a:rPr>
              <a:t>a</a:t>
            </a:r>
            <a:r>
              <a:rPr sz="1300" spc="-30" dirty="0">
                <a:latin typeface="Calibri"/>
                <a:cs typeface="Calibri"/>
              </a:rPr>
              <a:t> </a:t>
            </a:r>
            <a:r>
              <a:rPr sz="1300" dirty="0">
                <a:latin typeface="Calibri"/>
                <a:cs typeface="Calibri"/>
              </a:rPr>
              <a:t>focus</a:t>
            </a:r>
            <a:r>
              <a:rPr sz="1300" spc="-25" dirty="0">
                <a:latin typeface="Calibri"/>
                <a:cs typeface="Calibri"/>
              </a:rPr>
              <a:t> </a:t>
            </a:r>
            <a:r>
              <a:rPr sz="1300" dirty="0">
                <a:latin typeface="Calibri"/>
                <a:cs typeface="Calibri"/>
              </a:rPr>
              <a:t>on</a:t>
            </a:r>
            <a:r>
              <a:rPr sz="1300" spc="-15" dirty="0">
                <a:latin typeface="Calibri"/>
                <a:cs typeface="Calibri"/>
              </a:rPr>
              <a:t> </a:t>
            </a:r>
            <a:r>
              <a:rPr sz="1300" dirty="0">
                <a:latin typeface="Calibri"/>
                <a:cs typeface="Calibri"/>
              </a:rPr>
              <a:t>access</a:t>
            </a:r>
            <a:r>
              <a:rPr sz="1300" spc="-20" dirty="0">
                <a:latin typeface="Calibri"/>
                <a:cs typeface="Calibri"/>
              </a:rPr>
              <a:t> </a:t>
            </a:r>
            <a:r>
              <a:rPr sz="1300" spc="-25" dirty="0">
                <a:latin typeface="Calibri"/>
                <a:cs typeface="Calibri"/>
              </a:rPr>
              <a:t>to </a:t>
            </a:r>
            <a:r>
              <a:rPr sz="1300" dirty="0">
                <a:latin typeface="Calibri"/>
                <a:cs typeface="Calibri"/>
              </a:rPr>
              <a:t>skills</a:t>
            </a:r>
            <a:r>
              <a:rPr sz="1300" spc="-30" dirty="0">
                <a:latin typeface="Calibri"/>
                <a:cs typeface="Calibri"/>
              </a:rPr>
              <a:t> </a:t>
            </a:r>
            <a:r>
              <a:rPr sz="1300" dirty="0">
                <a:latin typeface="Calibri"/>
                <a:cs typeface="Calibri"/>
              </a:rPr>
              <a:t>and</a:t>
            </a:r>
            <a:r>
              <a:rPr sz="1300" spc="-20" dirty="0">
                <a:latin typeface="Calibri"/>
                <a:cs typeface="Calibri"/>
              </a:rPr>
              <a:t> </a:t>
            </a:r>
            <a:r>
              <a:rPr sz="1300" dirty="0">
                <a:latin typeface="Calibri"/>
                <a:cs typeface="Calibri"/>
              </a:rPr>
              <a:t>capital</a:t>
            </a:r>
            <a:r>
              <a:rPr sz="1300" spc="-20" dirty="0">
                <a:latin typeface="Calibri"/>
                <a:cs typeface="Calibri"/>
              </a:rPr>
              <a:t> </a:t>
            </a:r>
            <a:r>
              <a:rPr sz="1300" dirty="0">
                <a:latin typeface="Calibri"/>
                <a:cs typeface="Calibri"/>
              </a:rPr>
              <a:t>(1,750</a:t>
            </a:r>
            <a:r>
              <a:rPr sz="1300" spc="-20" dirty="0">
                <a:latin typeface="Calibri"/>
                <a:cs typeface="Calibri"/>
              </a:rPr>
              <a:t> </a:t>
            </a:r>
            <a:r>
              <a:rPr sz="1300" spc="-10" dirty="0">
                <a:latin typeface="Calibri"/>
                <a:cs typeface="Calibri"/>
              </a:rPr>
              <a:t>WSMEs)</a:t>
            </a:r>
            <a:endParaRPr sz="1300">
              <a:latin typeface="Calibri"/>
              <a:cs typeface="Calibri"/>
            </a:endParaRPr>
          </a:p>
        </p:txBody>
      </p:sp>
      <p:sp>
        <p:nvSpPr>
          <p:cNvPr id="97" name="object 97"/>
          <p:cNvSpPr txBox="1"/>
          <p:nvPr/>
        </p:nvSpPr>
        <p:spPr>
          <a:xfrm>
            <a:off x="8905493" y="4827778"/>
            <a:ext cx="2981325" cy="619760"/>
          </a:xfrm>
          <a:prstGeom prst="rect">
            <a:avLst/>
          </a:prstGeom>
        </p:spPr>
        <p:txBody>
          <a:bodyPr vert="horz" wrap="square" lIns="0" tIns="12065" rIns="0" bIns="0" rtlCol="0">
            <a:spAutoFit/>
          </a:bodyPr>
          <a:lstStyle/>
          <a:p>
            <a:pPr marL="299085" marR="5080" indent="-287020">
              <a:lnSpc>
                <a:spcPct val="100000"/>
              </a:lnSpc>
              <a:spcBef>
                <a:spcPts val="95"/>
              </a:spcBef>
              <a:buFont typeface="Arial"/>
              <a:buChar char="•"/>
              <a:tabLst>
                <a:tab pos="299085" algn="l"/>
              </a:tabLst>
            </a:pPr>
            <a:r>
              <a:rPr sz="1300" i="1" dirty="0">
                <a:latin typeface="Calibri"/>
                <a:cs typeface="Calibri"/>
              </a:rPr>
              <a:t>East</a:t>
            </a:r>
            <a:r>
              <a:rPr sz="1300" i="1" spc="-55" dirty="0">
                <a:latin typeface="Calibri"/>
                <a:cs typeface="Calibri"/>
              </a:rPr>
              <a:t> </a:t>
            </a:r>
            <a:r>
              <a:rPr sz="1300" i="1" dirty="0">
                <a:latin typeface="Calibri"/>
                <a:cs typeface="Calibri"/>
              </a:rPr>
              <a:t>Africa</a:t>
            </a:r>
            <a:r>
              <a:rPr sz="1300" i="1" spc="-25" dirty="0">
                <a:latin typeface="Calibri"/>
                <a:cs typeface="Calibri"/>
              </a:rPr>
              <a:t> </a:t>
            </a:r>
            <a:r>
              <a:rPr sz="1300" i="1" dirty="0">
                <a:latin typeface="Calibri"/>
                <a:cs typeface="Calibri"/>
              </a:rPr>
              <a:t>Girls'</a:t>
            </a:r>
            <a:r>
              <a:rPr sz="1300" i="1" spc="-30" dirty="0">
                <a:latin typeface="Calibri"/>
                <a:cs typeface="Calibri"/>
              </a:rPr>
              <a:t> </a:t>
            </a:r>
            <a:r>
              <a:rPr sz="1300" i="1" dirty="0">
                <a:latin typeface="Calibri"/>
                <a:cs typeface="Calibri"/>
              </a:rPr>
              <a:t>Empowerment</a:t>
            </a:r>
            <a:r>
              <a:rPr sz="1300" i="1" spc="-35" dirty="0">
                <a:latin typeface="Calibri"/>
                <a:cs typeface="Calibri"/>
              </a:rPr>
              <a:t> </a:t>
            </a:r>
            <a:r>
              <a:rPr sz="1300" i="1" spc="-25" dirty="0">
                <a:latin typeface="Calibri"/>
                <a:cs typeface="Calibri"/>
              </a:rPr>
              <a:t>and </a:t>
            </a:r>
            <a:r>
              <a:rPr sz="1300" i="1" dirty="0">
                <a:latin typeface="Calibri"/>
                <a:cs typeface="Calibri"/>
              </a:rPr>
              <a:t>Resilience</a:t>
            </a:r>
            <a:r>
              <a:rPr sz="1300" i="1" spc="-35" dirty="0">
                <a:latin typeface="Calibri"/>
                <a:cs typeface="Calibri"/>
              </a:rPr>
              <a:t> </a:t>
            </a:r>
            <a:r>
              <a:rPr sz="1300" spc="-10" dirty="0">
                <a:latin typeface="Calibri"/>
                <a:cs typeface="Calibri"/>
              </a:rPr>
              <a:t>Program</a:t>
            </a:r>
            <a:r>
              <a:rPr sz="1300" spc="-30" dirty="0">
                <a:latin typeface="Calibri"/>
                <a:cs typeface="Calibri"/>
              </a:rPr>
              <a:t> </a:t>
            </a:r>
            <a:r>
              <a:rPr sz="1300" dirty="0">
                <a:latin typeface="Calibri"/>
                <a:cs typeface="Calibri"/>
              </a:rPr>
              <a:t>(US$</a:t>
            </a:r>
            <a:r>
              <a:rPr sz="1300" spc="-20" dirty="0">
                <a:latin typeface="Calibri"/>
                <a:cs typeface="Calibri"/>
              </a:rPr>
              <a:t> </a:t>
            </a:r>
            <a:r>
              <a:rPr sz="1300" dirty="0">
                <a:latin typeface="Calibri"/>
                <a:cs typeface="Calibri"/>
              </a:rPr>
              <a:t>200</a:t>
            </a:r>
            <a:r>
              <a:rPr sz="1300" spc="-5" dirty="0">
                <a:latin typeface="Calibri"/>
                <a:cs typeface="Calibri"/>
              </a:rPr>
              <a:t> </a:t>
            </a:r>
            <a:r>
              <a:rPr sz="1300" dirty="0">
                <a:latin typeface="Calibri"/>
                <a:cs typeface="Calibri"/>
              </a:rPr>
              <a:t>mn)</a:t>
            </a:r>
            <a:r>
              <a:rPr sz="1300" spc="-20" dirty="0">
                <a:latin typeface="Calibri"/>
                <a:cs typeface="Calibri"/>
              </a:rPr>
              <a:t> </a:t>
            </a:r>
            <a:r>
              <a:rPr sz="1300" dirty="0">
                <a:latin typeface="Calibri"/>
                <a:cs typeface="Calibri"/>
              </a:rPr>
              <a:t>with</a:t>
            </a:r>
            <a:r>
              <a:rPr sz="1300" spc="-15" dirty="0">
                <a:latin typeface="Calibri"/>
                <a:cs typeface="Calibri"/>
              </a:rPr>
              <a:t> </a:t>
            </a:r>
            <a:r>
              <a:rPr sz="1300" spc="-50" dirty="0">
                <a:latin typeface="Calibri"/>
                <a:cs typeface="Calibri"/>
              </a:rPr>
              <a:t>a </a:t>
            </a:r>
            <a:r>
              <a:rPr sz="1300" dirty="0">
                <a:latin typeface="Calibri"/>
                <a:cs typeface="Calibri"/>
              </a:rPr>
              <a:t>focus</a:t>
            </a:r>
            <a:r>
              <a:rPr sz="1300" spc="-30" dirty="0">
                <a:latin typeface="Calibri"/>
                <a:cs typeface="Calibri"/>
              </a:rPr>
              <a:t> </a:t>
            </a:r>
            <a:r>
              <a:rPr sz="1300" dirty="0">
                <a:latin typeface="Calibri"/>
                <a:cs typeface="Calibri"/>
              </a:rPr>
              <a:t>on</a:t>
            </a:r>
            <a:r>
              <a:rPr sz="1300" spc="-15" dirty="0">
                <a:latin typeface="Calibri"/>
                <a:cs typeface="Calibri"/>
              </a:rPr>
              <a:t> </a:t>
            </a:r>
            <a:r>
              <a:rPr sz="1300" dirty="0">
                <a:latin typeface="Calibri"/>
                <a:cs typeface="Calibri"/>
              </a:rPr>
              <a:t>access</a:t>
            </a:r>
            <a:r>
              <a:rPr sz="1300" spc="-25" dirty="0">
                <a:latin typeface="Calibri"/>
                <a:cs typeface="Calibri"/>
              </a:rPr>
              <a:t> </a:t>
            </a:r>
            <a:r>
              <a:rPr sz="1300" dirty="0">
                <a:latin typeface="Calibri"/>
                <a:cs typeface="Calibri"/>
              </a:rPr>
              <a:t>to</a:t>
            </a:r>
            <a:r>
              <a:rPr sz="1300" spc="-25" dirty="0">
                <a:latin typeface="Calibri"/>
                <a:cs typeface="Calibri"/>
              </a:rPr>
              <a:t> </a:t>
            </a:r>
            <a:r>
              <a:rPr sz="1300" spc="-10" dirty="0">
                <a:latin typeface="Calibri"/>
                <a:cs typeface="Calibri"/>
              </a:rPr>
              <a:t>skills</a:t>
            </a:r>
            <a:endParaRPr sz="1300">
              <a:latin typeface="Calibri"/>
              <a:cs typeface="Calibri"/>
            </a:endParaRPr>
          </a:p>
        </p:txBody>
      </p:sp>
      <p:sp>
        <p:nvSpPr>
          <p:cNvPr id="98" name="object 98"/>
          <p:cNvSpPr txBox="1"/>
          <p:nvPr/>
        </p:nvSpPr>
        <p:spPr>
          <a:xfrm>
            <a:off x="8905493" y="5620308"/>
            <a:ext cx="2936875" cy="619760"/>
          </a:xfrm>
          <a:prstGeom prst="rect">
            <a:avLst/>
          </a:prstGeom>
        </p:spPr>
        <p:txBody>
          <a:bodyPr vert="horz" wrap="square" lIns="0" tIns="12065" rIns="0" bIns="0" rtlCol="0">
            <a:spAutoFit/>
          </a:bodyPr>
          <a:lstStyle/>
          <a:p>
            <a:pPr marL="299085" marR="5080" indent="-287020" algn="just">
              <a:lnSpc>
                <a:spcPct val="100000"/>
              </a:lnSpc>
              <a:spcBef>
                <a:spcPts val="95"/>
              </a:spcBef>
              <a:buFont typeface="Arial"/>
              <a:buChar char="•"/>
              <a:tabLst>
                <a:tab pos="299085" algn="l"/>
              </a:tabLst>
            </a:pPr>
            <a:r>
              <a:rPr sz="1300" i="1" dirty="0">
                <a:latin typeface="Calibri"/>
                <a:cs typeface="Calibri"/>
              </a:rPr>
              <a:t>Southern</a:t>
            </a:r>
            <a:r>
              <a:rPr sz="1300" i="1" spc="-25" dirty="0">
                <a:latin typeface="Calibri"/>
                <a:cs typeface="Calibri"/>
              </a:rPr>
              <a:t> </a:t>
            </a:r>
            <a:r>
              <a:rPr sz="1300" i="1" dirty="0">
                <a:latin typeface="Calibri"/>
                <a:cs typeface="Calibri"/>
              </a:rPr>
              <a:t>Africa</a:t>
            </a:r>
            <a:r>
              <a:rPr sz="1300" i="1" spc="-10" dirty="0">
                <a:latin typeface="Calibri"/>
                <a:cs typeface="Calibri"/>
              </a:rPr>
              <a:t> Trade</a:t>
            </a:r>
            <a:r>
              <a:rPr sz="1300" i="1" spc="-30" dirty="0">
                <a:latin typeface="Calibri"/>
                <a:cs typeface="Calibri"/>
              </a:rPr>
              <a:t> </a:t>
            </a:r>
            <a:r>
              <a:rPr sz="1300" i="1" dirty="0">
                <a:latin typeface="Calibri"/>
                <a:cs typeface="Calibri"/>
              </a:rPr>
              <a:t>and</a:t>
            </a:r>
            <a:r>
              <a:rPr sz="1300" i="1" spc="-35" dirty="0">
                <a:latin typeface="Calibri"/>
                <a:cs typeface="Calibri"/>
              </a:rPr>
              <a:t> </a:t>
            </a:r>
            <a:r>
              <a:rPr sz="1300" i="1" spc="-10" dirty="0">
                <a:latin typeface="Calibri"/>
                <a:cs typeface="Calibri"/>
              </a:rPr>
              <a:t>Connectivity </a:t>
            </a:r>
            <a:r>
              <a:rPr sz="1300" dirty="0">
                <a:latin typeface="Calibri"/>
                <a:cs typeface="Calibri"/>
              </a:rPr>
              <a:t>(US$</a:t>
            </a:r>
            <a:r>
              <a:rPr sz="1300" spc="-20" dirty="0">
                <a:latin typeface="Calibri"/>
                <a:cs typeface="Calibri"/>
              </a:rPr>
              <a:t> </a:t>
            </a:r>
            <a:r>
              <a:rPr sz="1300" dirty="0">
                <a:latin typeface="Calibri"/>
                <a:cs typeface="Calibri"/>
              </a:rPr>
              <a:t>230</a:t>
            </a:r>
            <a:r>
              <a:rPr sz="1300" spc="-15" dirty="0">
                <a:latin typeface="Calibri"/>
                <a:cs typeface="Calibri"/>
              </a:rPr>
              <a:t> </a:t>
            </a:r>
            <a:r>
              <a:rPr sz="1300" dirty="0">
                <a:latin typeface="Calibri"/>
                <a:cs typeface="Calibri"/>
              </a:rPr>
              <a:t>mn)</a:t>
            </a:r>
            <a:r>
              <a:rPr sz="1300" spc="-15" dirty="0">
                <a:latin typeface="Calibri"/>
                <a:cs typeface="Calibri"/>
              </a:rPr>
              <a:t> </a:t>
            </a:r>
            <a:r>
              <a:rPr sz="1300" dirty="0">
                <a:latin typeface="Calibri"/>
                <a:cs typeface="Calibri"/>
              </a:rPr>
              <a:t>with</a:t>
            </a:r>
            <a:r>
              <a:rPr sz="1300" spc="-15" dirty="0">
                <a:latin typeface="Calibri"/>
                <a:cs typeface="Calibri"/>
              </a:rPr>
              <a:t> </a:t>
            </a:r>
            <a:r>
              <a:rPr sz="1300" dirty="0">
                <a:latin typeface="Calibri"/>
                <a:cs typeface="Calibri"/>
              </a:rPr>
              <a:t>a</a:t>
            </a:r>
            <a:r>
              <a:rPr sz="1300" spc="-25" dirty="0">
                <a:latin typeface="Calibri"/>
                <a:cs typeface="Calibri"/>
              </a:rPr>
              <a:t> </a:t>
            </a:r>
            <a:r>
              <a:rPr sz="1300" dirty="0">
                <a:latin typeface="Calibri"/>
                <a:cs typeface="Calibri"/>
              </a:rPr>
              <a:t>focus</a:t>
            </a:r>
            <a:r>
              <a:rPr sz="1300" spc="-25" dirty="0">
                <a:latin typeface="Calibri"/>
                <a:cs typeface="Calibri"/>
              </a:rPr>
              <a:t> </a:t>
            </a:r>
            <a:r>
              <a:rPr sz="1300" dirty="0">
                <a:latin typeface="Calibri"/>
                <a:cs typeface="Calibri"/>
              </a:rPr>
              <a:t>on</a:t>
            </a:r>
            <a:r>
              <a:rPr sz="1300" spc="-15" dirty="0">
                <a:latin typeface="Calibri"/>
                <a:cs typeface="Calibri"/>
              </a:rPr>
              <a:t> </a:t>
            </a:r>
            <a:r>
              <a:rPr sz="1300" dirty="0">
                <a:latin typeface="Calibri"/>
                <a:cs typeface="Calibri"/>
              </a:rPr>
              <a:t>access</a:t>
            </a:r>
            <a:r>
              <a:rPr sz="1300" spc="-25" dirty="0">
                <a:latin typeface="Calibri"/>
                <a:cs typeface="Calibri"/>
              </a:rPr>
              <a:t> to </a:t>
            </a:r>
            <a:r>
              <a:rPr sz="1300" spc="-10" dirty="0">
                <a:latin typeface="Calibri"/>
                <a:cs typeface="Calibri"/>
              </a:rPr>
              <a:t>markets</a:t>
            </a:r>
            <a:endParaRPr sz="13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59587" y="119202"/>
            <a:ext cx="6236970" cy="948690"/>
            <a:chOff x="659587" y="119202"/>
            <a:chExt cx="6236970" cy="948690"/>
          </a:xfrm>
        </p:grpSpPr>
        <p:pic>
          <p:nvPicPr>
            <p:cNvPr id="3" name="object 3"/>
            <p:cNvPicPr/>
            <p:nvPr/>
          </p:nvPicPr>
          <p:blipFill>
            <a:blip r:embed="rId2" cstate="print"/>
            <a:stretch>
              <a:fillRect/>
            </a:stretch>
          </p:blipFill>
          <p:spPr>
            <a:xfrm>
              <a:off x="659587" y="119202"/>
              <a:ext cx="6236843" cy="533704"/>
            </a:xfrm>
            <a:prstGeom prst="rect">
              <a:avLst/>
            </a:prstGeom>
          </p:spPr>
        </p:pic>
        <p:pic>
          <p:nvPicPr>
            <p:cNvPr id="4" name="object 4"/>
            <p:cNvPicPr/>
            <p:nvPr/>
          </p:nvPicPr>
          <p:blipFill>
            <a:blip r:embed="rId3" cstate="print"/>
            <a:stretch>
              <a:fillRect/>
            </a:stretch>
          </p:blipFill>
          <p:spPr>
            <a:xfrm>
              <a:off x="659587" y="534288"/>
              <a:ext cx="1536191" cy="533400"/>
            </a:xfrm>
            <a:prstGeom prst="rect">
              <a:avLst/>
            </a:prstGeom>
          </p:spPr>
        </p:pic>
        <p:pic>
          <p:nvPicPr>
            <p:cNvPr id="5" name="object 5"/>
            <p:cNvPicPr/>
            <p:nvPr/>
          </p:nvPicPr>
          <p:blipFill>
            <a:blip r:embed="rId4" cstate="print"/>
            <a:stretch>
              <a:fillRect/>
            </a:stretch>
          </p:blipFill>
          <p:spPr>
            <a:xfrm>
              <a:off x="1976373" y="534288"/>
              <a:ext cx="316992" cy="533400"/>
            </a:xfrm>
            <a:prstGeom prst="rect">
              <a:avLst/>
            </a:prstGeom>
          </p:spPr>
        </p:pic>
        <p:pic>
          <p:nvPicPr>
            <p:cNvPr id="6" name="object 6"/>
            <p:cNvPicPr/>
            <p:nvPr/>
          </p:nvPicPr>
          <p:blipFill>
            <a:blip r:embed="rId5" cstate="print"/>
            <a:stretch>
              <a:fillRect/>
            </a:stretch>
          </p:blipFill>
          <p:spPr>
            <a:xfrm>
              <a:off x="2134870" y="534288"/>
              <a:ext cx="1773301" cy="533400"/>
            </a:xfrm>
            <a:prstGeom prst="rect">
              <a:avLst/>
            </a:prstGeom>
          </p:spPr>
        </p:pic>
        <p:pic>
          <p:nvPicPr>
            <p:cNvPr id="7" name="object 7"/>
            <p:cNvPicPr/>
            <p:nvPr/>
          </p:nvPicPr>
          <p:blipFill>
            <a:blip r:embed="rId4" cstate="print"/>
            <a:stretch>
              <a:fillRect/>
            </a:stretch>
          </p:blipFill>
          <p:spPr>
            <a:xfrm>
              <a:off x="3730752" y="534288"/>
              <a:ext cx="316991" cy="533400"/>
            </a:xfrm>
            <a:prstGeom prst="rect">
              <a:avLst/>
            </a:prstGeom>
          </p:spPr>
        </p:pic>
        <p:pic>
          <p:nvPicPr>
            <p:cNvPr id="8" name="object 8"/>
            <p:cNvPicPr/>
            <p:nvPr/>
          </p:nvPicPr>
          <p:blipFill>
            <a:blip r:embed="rId6" cstate="print"/>
            <a:stretch>
              <a:fillRect/>
            </a:stretch>
          </p:blipFill>
          <p:spPr>
            <a:xfrm>
              <a:off x="3889248" y="534288"/>
              <a:ext cx="2908554" cy="533400"/>
            </a:xfrm>
            <a:prstGeom prst="rect">
              <a:avLst/>
            </a:prstGeom>
          </p:spPr>
        </p:pic>
      </p:grpSp>
      <p:pic>
        <p:nvPicPr>
          <p:cNvPr id="9" name="object 9"/>
          <p:cNvPicPr/>
          <p:nvPr/>
        </p:nvPicPr>
        <p:blipFill>
          <a:blip r:embed="rId7" cstate="print"/>
          <a:stretch>
            <a:fillRect/>
          </a:stretch>
        </p:blipFill>
        <p:spPr>
          <a:xfrm>
            <a:off x="8933688" y="0"/>
            <a:ext cx="3258311" cy="2691384"/>
          </a:xfrm>
          <a:prstGeom prst="rect">
            <a:avLst/>
          </a:prstGeom>
        </p:spPr>
      </p:pic>
      <p:sp>
        <p:nvSpPr>
          <p:cNvPr id="10" name="object 10"/>
          <p:cNvSpPr txBox="1"/>
          <p:nvPr/>
        </p:nvSpPr>
        <p:spPr>
          <a:xfrm>
            <a:off x="4334255" y="1267967"/>
            <a:ext cx="2833370" cy="736600"/>
          </a:xfrm>
          <a:prstGeom prst="rect">
            <a:avLst/>
          </a:prstGeom>
          <a:solidFill>
            <a:srgbClr val="75B6E4"/>
          </a:solidFill>
          <a:ln w="15875">
            <a:solidFill>
              <a:srgbClr val="000000"/>
            </a:solidFill>
          </a:ln>
        </p:spPr>
        <p:txBody>
          <a:bodyPr vert="horz" wrap="square" lIns="0" tIns="0" rIns="0" bIns="0" rtlCol="0">
            <a:spAutoFit/>
          </a:bodyPr>
          <a:lstStyle/>
          <a:p>
            <a:pPr marL="152400">
              <a:lnSpc>
                <a:spcPts val="1839"/>
              </a:lnSpc>
            </a:pPr>
            <a:r>
              <a:rPr sz="1600" b="1" dirty="0">
                <a:latin typeface="Calibri"/>
                <a:cs typeface="Calibri"/>
              </a:rPr>
              <a:t>Eligible</a:t>
            </a:r>
            <a:r>
              <a:rPr sz="1600" b="1" spc="-60" dirty="0">
                <a:latin typeface="Calibri"/>
                <a:cs typeface="Calibri"/>
              </a:rPr>
              <a:t> </a:t>
            </a:r>
            <a:r>
              <a:rPr sz="1600" b="1" dirty="0">
                <a:latin typeface="Calibri"/>
                <a:cs typeface="Calibri"/>
              </a:rPr>
              <a:t>women</a:t>
            </a:r>
            <a:r>
              <a:rPr sz="1600" b="1" spc="-35" dirty="0">
                <a:latin typeface="Calibri"/>
                <a:cs typeface="Calibri"/>
              </a:rPr>
              <a:t> </a:t>
            </a:r>
            <a:r>
              <a:rPr sz="1600" b="1" spc="-10" dirty="0">
                <a:latin typeface="Calibri"/>
                <a:cs typeface="Calibri"/>
              </a:rPr>
              <a:t>entrepreneurs</a:t>
            </a:r>
            <a:endParaRPr sz="1600">
              <a:latin typeface="Calibri"/>
              <a:cs typeface="Calibri"/>
            </a:endParaRPr>
          </a:p>
          <a:p>
            <a:pPr marL="1124585" marR="241935" indent="-873760">
              <a:lnSpc>
                <a:spcPct val="100000"/>
              </a:lnSpc>
            </a:pPr>
            <a:r>
              <a:rPr sz="1600" b="1" dirty="0">
                <a:latin typeface="Calibri"/>
                <a:cs typeface="Calibri"/>
              </a:rPr>
              <a:t>that</a:t>
            </a:r>
            <a:r>
              <a:rPr sz="1600" b="1" spc="-35" dirty="0">
                <a:latin typeface="Calibri"/>
                <a:cs typeface="Calibri"/>
              </a:rPr>
              <a:t> </a:t>
            </a:r>
            <a:r>
              <a:rPr sz="1600" b="1" dirty="0">
                <a:latin typeface="Calibri"/>
                <a:cs typeface="Calibri"/>
              </a:rPr>
              <a:t>applied</a:t>
            </a:r>
            <a:r>
              <a:rPr sz="1600" b="1" spc="-30" dirty="0">
                <a:latin typeface="Calibri"/>
                <a:cs typeface="Calibri"/>
              </a:rPr>
              <a:t> </a:t>
            </a:r>
            <a:r>
              <a:rPr sz="1600" b="1" dirty="0">
                <a:latin typeface="Calibri"/>
                <a:cs typeface="Calibri"/>
              </a:rPr>
              <a:t>to</a:t>
            </a:r>
            <a:r>
              <a:rPr sz="1600" b="1" spc="-40" dirty="0">
                <a:latin typeface="Calibri"/>
                <a:cs typeface="Calibri"/>
              </a:rPr>
              <a:t> </a:t>
            </a:r>
            <a:r>
              <a:rPr sz="1600" b="1" dirty="0">
                <a:latin typeface="Calibri"/>
                <a:cs typeface="Calibri"/>
              </a:rPr>
              <a:t>the</a:t>
            </a:r>
            <a:r>
              <a:rPr sz="1600" b="1" spc="-25" dirty="0">
                <a:latin typeface="Calibri"/>
                <a:cs typeface="Calibri"/>
              </a:rPr>
              <a:t> </a:t>
            </a:r>
            <a:r>
              <a:rPr sz="1600" b="1" spc="-10" dirty="0">
                <a:latin typeface="Calibri"/>
                <a:cs typeface="Calibri"/>
              </a:rPr>
              <a:t>program (6,206)</a:t>
            </a:r>
            <a:endParaRPr sz="1600">
              <a:latin typeface="Calibri"/>
              <a:cs typeface="Calibri"/>
            </a:endParaRPr>
          </a:p>
        </p:txBody>
      </p:sp>
      <p:grpSp>
        <p:nvGrpSpPr>
          <p:cNvPr id="11" name="object 11"/>
          <p:cNvGrpSpPr/>
          <p:nvPr/>
        </p:nvGrpSpPr>
        <p:grpSpPr>
          <a:xfrm>
            <a:off x="2586989" y="1995551"/>
            <a:ext cx="6983095" cy="2057400"/>
            <a:chOff x="2586989" y="1995551"/>
            <a:chExt cx="6983095" cy="2057400"/>
          </a:xfrm>
        </p:grpSpPr>
        <p:sp>
          <p:nvSpPr>
            <p:cNvPr id="12" name="object 12"/>
            <p:cNvSpPr/>
            <p:nvPr/>
          </p:nvSpPr>
          <p:spPr>
            <a:xfrm>
              <a:off x="5939027" y="2855976"/>
              <a:ext cx="2275840" cy="1188720"/>
            </a:xfrm>
            <a:custGeom>
              <a:avLst/>
              <a:gdLst/>
              <a:ahLst/>
              <a:cxnLst/>
              <a:rect l="l" t="t" r="r" b="b"/>
              <a:pathLst>
                <a:path w="2275840" h="1188720">
                  <a:moveTo>
                    <a:pt x="2275331" y="0"/>
                  </a:moveTo>
                  <a:lnTo>
                    <a:pt x="0" y="0"/>
                  </a:lnTo>
                  <a:lnTo>
                    <a:pt x="0" y="1188720"/>
                  </a:lnTo>
                  <a:lnTo>
                    <a:pt x="2275331" y="1188720"/>
                  </a:lnTo>
                  <a:lnTo>
                    <a:pt x="2275331" y="0"/>
                  </a:lnTo>
                  <a:close/>
                </a:path>
              </a:pathLst>
            </a:custGeom>
            <a:solidFill>
              <a:srgbClr val="D1E7F6"/>
            </a:solidFill>
          </p:spPr>
          <p:txBody>
            <a:bodyPr wrap="square" lIns="0" tIns="0" rIns="0" bIns="0" rtlCol="0"/>
            <a:lstStyle/>
            <a:p>
              <a:endParaRPr/>
            </a:p>
          </p:txBody>
        </p:sp>
        <p:sp>
          <p:nvSpPr>
            <p:cNvPr id="13" name="object 13"/>
            <p:cNvSpPr/>
            <p:nvPr/>
          </p:nvSpPr>
          <p:spPr>
            <a:xfrm>
              <a:off x="5939027" y="2855976"/>
              <a:ext cx="2275840" cy="1188720"/>
            </a:xfrm>
            <a:custGeom>
              <a:avLst/>
              <a:gdLst/>
              <a:ahLst/>
              <a:cxnLst/>
              <a:rect l="l" t="t" r="r" b="b"/>
              <a:pathLst>
                <a:path w="2275840" h="1188720">
                  <a:moveTo>
                    <a:pt x="0" y="1188720"/>
                  </a:moveTo>
                  <a:lnTo>
                    <a:pt x="2275331" y="1188720"/>
                  </a:lnTo>
                  <a:lnTo>
                    <a:pt x="2275331" y="0"/>
                  </a:lnTo>
                  <a:lnTo>
                    <a:pt x="0" y="0"/>
                  </a:lnTo>
                  <a:lnTo>
                    <a:pt x="0" y="1188720"/>
                  </a:lnTo>
                  <a:close/>
                </a:path>
              </a:pathLst>
            </a:custGeom>
            <a:ln w="15875">
              <a:solidFill>
                <a:srgbClr val="000000"/>
              </a:solidFill>
            </a:ln>
          </p:spPr>
          <p:txBody>
            <a:bodyPr wrap="square" lIns="0" tIns="0" rIns="0" bIns="0" rtlCol="0"/>
            <a:lstStyle/>
            <a:p>
              <a:endParaRPr/>
            </a:p>
          </p:txBody>
        </p:sp>
        <p:sp>
          <p:nvSpPr>
            <p:cNvPr id="14" name="object 14"/>
            <p:cNvSpPr/>
            <p:nvPr/>
          </p:nvSpPr>
          <p:spPr>
            <a:xfrm>
              <a:off x="2586990" y="1995550"/>
              <a:ext cx="6983095" cy="887094"/>
            </a:xfrm>
            <a:custGeom>
              <a:avLst/>
              <a:gdLst/>
              <a:ahLst/>
              <a:cxnLst/>
              <a:rect l="l" t="t" r="r" b="b"/>
              <a:pathLst>
                <a:path w="6983095" h="887094">
                  <a:moveTo>
                    <a:pt x="6982841" y="866140"/>
                  </a:moveTo>
                  <a:lnTo>
                    <a:pt x="6977227" y="861568"/>
                  </a:lnTo>
                  <a:lnTo>
                    <a:pt x="6916801" y="812292"/>
                  </a:lnTo>
                  <a:lnTo>
                    <a:pt x="6910565" y="840105"/>
                  </a:lnTo>
                  <a:lnTo>
                    <a:pt x="3167380" y="0"/>
                  </a:lnTo>
                  <a:lnTo>
                    <a:pt x="3165335" y="9283"/>
                  </a:lnTo>
                  <a:lnTo>
                    <a:pt x="3164903" y="9956"/>
                  </a:lnTo>
                  <a:lnTo>
                    <a:pt x="3164357" y="9131"/>
                  </a:lnTo>
                  <a:lnTo>
                    <a:pt x="3162300" y="0"/>
                  </a:lnTo>
                  <a:lnTo>
                    <a:pt x="72085" y="717600"/>
                  </a:lnTo>
                  <a:lnTo>
                    <a:pt x="65659" y="689737"/>
                  </a:lnTo>
                  <a:lnTo>
                    <a:pt x="0" y="744093"/>
                  </a:lnTo>
                  <a:lnTo>
                    <a:pt x="82804" y="764032"/>
                  </a:lnTo>
                  <a:lnTo>
                    <a:pt x="77025" y="739013"/>
                  </a:lnTo>
                  <a:lnTo>
                    <a:pt x="76365" y="736142"/>
                  </a:lnTo>
                  <a:lnTo>
                    <a:pt x="3116656" y="30124"/>
                  </a:lnTo>
                  <a:lnTo>
                    <a:pt x="1952078" y="817765"/>
                  </a:lnTo>
                  <a:lnTo>
                    <a:pt x="1936115" y="794131"/>
                  </a:lnTo>
                  <a:lnTo>
                    <a:pt x="1894332" y="868299"/>
                  </a:lnTo>
                  <a:lnTo>
                    <a:pt x="1978787" y="857250"/>
                  </a:lnTo>
                  <a:lnTo>
                    <a:pt x="1967534" y="840613"/>
                  </a:lnTo>
                  <a:lnTo>
                    <a:pt x="1962734" y="833526"/>
                  </a:lnTo>
                  <a:lnTo>
                    <a:pt x="3164979" y="20396"/>
                  </a:lnTo>
                  <a:lnTo>
                    <a:pt x="4420755" y="828179"/>
                  </a:lnTo>
                  <a:lnTo>
                    <a:pt x="4405376" y="852170"/>
                  </a:lnTo>
                  <a:lnTo>
                    <a:pt x="4490085" y="861314"/>
                  </a:lnTo>
                  <a:lnTo>
                    <a:pt x="4474451" y="835025"/>
                  </a:lnTo>
                  <a:lnTo>
                    <a:pt x="4446524" y="788035"/>
                  </a:lnTo>
                  <a:lnTo>
                    <a:pt x="4431068" y="812114"/>
                  </a:lnTo>
                  <a:lnTo>
                    <a:pt x="3215678" y="30302"/>
                  </a:lnTo>
                  <a:lnTo>
                    <a:pt x="6906387" y="858786"/>
                  </a:lnTo>
                  <a:lnTo>
                    <a:pt x="6900164" y="886587"/>
                  </a:lnTo>
                  <a:lnTo>
                    <a:pt x="6982841" y="866140"/>
                  </a:lnTo>
                  <a:close/>
                </a:path>
              </a:pathLst>
            </a:custGeom>
            <a:solidFill>
              <a:srgbClr val="000000"/>
            </a:solidFill>
          </p:spPr>
          <p:txBody>
            <a:bodyPr wrap="square" lIns="0" tIns="0" rIns="0" bIns="0" rtlCol="0"/>
            <a:lstStyle/>
            <a:p>
              <a:endParaRPr/>
            </a:p>
          </p:txBody>
        </p:sp>
      </p:grpSp>
      <p:sp>
        <p:nvSpPr>
          <p:cNvPr id="15" name="object 15"/>
          <p:cNvSpPr txBox="1"/>
          <p:nvPr/>
        </p:nvSpPr>
        <p:spPr>
          <a:xfrm>
            <a:off x="743712" y="2855976"/>
            <a:ext cx="2275840" cy="1188720"/>
          </a:xfrm>
          <a:prstGeom prst="rect">
            <a:avLst/>
          </a:prstGeom>
          <a:solidFill>
            <a:srgbClr val="D1E7F6"/>
          </a:solidFill>
          <a:ln w="15875">
            <a:solidFill>
              <a:srgbClr val="000000"/>
            </a:solidFill>
          </a:ln>
        </p:spPr>
        <p:txBody>
          <a:bodyPr vert="horz" wrap="square" lIns="0" tIns="33020" rIns="0" bIns="0" rtlCol="0">
            <a:spAutoFit/>
          </a:bodyPr>
          <a:lstStyle/>
          <a:p>
            <a:pPr algn="ctr">
              <a:lnSpc>
                <a:spcPct val="100000"/>
              </a:lnSpc>
              <a:spcBef>
                <a:spcPts val="260"/>
              </a:spcBef>
            </a:pPr>
            <a:r>
              <a:rPr sz="1600" b="1" dirty="0">
                <a:latin typeface="Calibri"/>
                <a:cs typeface="Calibri"/>
              </a:rPr>
              <a:t>Social</a:t>
            </a:r>
            <a:r>
              <a:rPr sz="1600" b="1" spc="-60" dirty="0">
                <a:latin typeface="Calibri"/>
                <a:cs typeface="Calibri"/>
              </a:rPr>
              <a:t> </a:t>
            </a:r>
            <a:r>
              <a:rPr sz="1600" b="1" dirty="0">
                <a:latin typeface="Calibri"/>
                <a:cs typeface="Calibri"/>
              </a:rPr>
              <a:t>Gender</a:t>
            </a:r>
            <a:r>
              <a:rPr sz="1600" b="1" spc="-25" dirty="0">
                <a:latin typeface="Calibri"/>
                <a:cs typeface="Calibri"/>
              </a:rPr>
              <a:t> </a:t>
            </a:r>
            <a:r>
              <a:rPr sz="1600" b="1" spc="-20" dirty="0">
                <a:latin typeface="Calibri"/>
                <a:cs typeface="Calibri"/>
              </a:rPr>
              <a:t>Role</a:t>
            </a:r>
            <a:endParaRPr sz="1600">
              <a:latin typeface="Calibri"/>
              <a:cs typeface="Calibri"/>
            </a:endParaRPr>
          </a:p>
          <a:p>
            <a:pPr algn="ctr">
              <a:lnSpc>
                <a:spcPct val="100000"/>
              </a:lnSpc>
            </a:pPr>
            <a:r>
              <a:rPr sz="1600" b="1" dirty="0">
                <a:latin typeface="Calibri"/>
                <a:cs typeface="Calibri"/>
              </a:rPr>
              <a:t>training</a:t>
            </a:r>
            <a:r>
              <a:rPr sz="1600" b="1" spc="-85" dirty="0">
                <a:latin typeface="Calibri"/>
                <a:cs typeface="Calibri"/>
              </a:rPr>
              <a:t> </a:t>
            </a:r>
            <a:r>
              <a:rPr sz="1600" b="1" spc="-10" dirty="0">
                <a:latin typeface="Calibri"/>
                <a:cs typeface="Calibri"/>
              </a:rPr>
              <a:t>(SGR)</a:t>
            </a:r>
            <a:endParaRPr sz="1600">
              <a:latin typeface="Calibri"/>
              <a:cs typeface="Calibri"/>
            </a:endParaRPr>
          </a:p>
          <a:p>
            <a:pPr>
              <a:lnSpc>
                <a:spcPct val="100000"/>
              </a:lnSpc>
              <a:spcBef>
                <a:spcPts val="345"/>
              </a:spcBef>
            </a:pPr>
            <a:endParaRPr sz="1600">
              <a:latin typeface="Calibri"/>
              <a:cs typeface="Calibri"/>
            </a:endParaRPr>
          </a:p>
          <a:p>
            <a:pPr algn="ctr">
              <a:lnSpc>
                <a:spcPct val="100000"/>
              </a:lnSpc>
            </a:pPr>
            <a:r>
              <a:rPr sz="1800" spc="-25" dirty="0">
                <a:latin typeface="Calibri"/>
                <a:cs typeface="Calibri"/>
              </a:rPr>
              <a:t>699</a:t>
            </a:r>
            <a:endParaRPr sz="1800">
              <a:latin typeface="Calibri"/>
              <a:cs typeface="Calibri"/>
            </a:endParaRP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z="1050" spc="-25" dirty="0">
                <a:solidFill>
                  <a:srgbClr val="FFFFFF"/>
                </a:solidFill>
              </a:rPr>
              <a:t>13</a:t>
            </a:fld>
            <a:endParaRPr sz="1050"/>
          </a:p>
        </p:txBody>
      </p:sp>
      <p:sp>
        <p:nvSpPr>
          <p:cNvPr id="16" name="object 16"/>
          <p:cNvSpPr txBox="1"/>
          <p:nvPr/>
        </p:nvSpPr>
        <p:spPr>
          <a:xfrm>
            <a:off x="3328415" y="2855976"/>
            <a:ext cx="2275840" cy="1188720"/>
          </a:xfrm>
          <a:prstGeom prst="rect">
            <a:avLst/>
          </a:prstGeom>
          <a:solidFill>
            <a:srgbClr val="D1E7F6"/>
          </a:solidFill>
          <a:ln w="15875">
            <a:solidFill>
              <a:srgbClr val="000000"/>
            </a:solidFill>
          </a:ln>
        </p:spPr>
        <p:txBody>
          <a:bodyPr vert="horz" wrap="square" lIns="0" tIns="33020" rIns="0" bIns="0" rtlCol="0">
            <a:spAutoFit/>
          </a:bodyPr>
          <a:lstStyle/>
          <a:p>
            <a:pPr marL="94615" marR="86360" indent="-3175" algn="ctr">
              <a:lnSpc>
                <a:spcPct val="100000"/>
              </a:lnSpc>
              <a:spcBef>
                <a:spcPts val="260"/>
              </a:spcBef>
            </a:pPr>
            <a:r>
              <a:rPr sz="1600" b="1" spc="-10" dirty="0">
                <a:latin typeface="Calibri"/>
                <a:cs typeface="Calibri"/>
              </a:rPr>
              <a:t>Facilitation</a:t>
            </a:r>
            <a:r>
              <a:rPr sz="1600" b="1" spc="-45" dirty="0">
                <a:latin typeface="Calibri"/>
                <a:cs typeface="Calibri"/>
              </a:rPr>
              <a:t> </a:t>
            </a:r>
            <a:r>
              <a:rPr sz="1600" b="1" dirty="0">
                <a:latin typeface="Calibri"/>
                <a:cs typeface="Calibri"/>
              </a:rPr>
              <a:t>services</a:t>
            </a:r>
            <a:r>
              <a:rPr sz="1600" b="1" spc="-25" dirty="0">
                <a:latin typeface="Calibri"/>
                <a:cs typeface="Calibri"/>
              </a:rPr>
              <a:t> to </a:t>
            </a:r>
            <a:r>
              <a:rPr sz="1600" b="1" dirty="0">
                <a:latin typeface="Calibri"/>
                <a:cs typeface="Calibri"/>
              </a:rPr>
              <a:t>access</a:t>
            </a:r>
            <a:r>
              <a:rPr sz="1600" b="1" spc="-45" dirty="0">
                <a:latin typeface="Calibri"/>
                <a:cs typeface="Calibri"/>
              </a:rPr>
              <a:t> </a:t>
            </a:r>
            <a:r>
              <a:rPr sz="1600" b="1" dirty="0">
                <a:latin typeface="Calibri"/>
                <a:cs typeface="Calibri"/>
              </a:rPr>
              <a:t>finance,</a:t>
            </a:r>
            <a:r>
              <a:rPr sz="1600" b="1" spc="-30" dirty="0">
                <a:latin typeface="Calibri"/>
                <a:cs typeface="Calibri"/>
              </a:rPr>
              <a:t> </a:t>
            </a:r>
            <a:r>
              <a:rPr sz="1600" b="1" spc="-10" dirty="0">
                <a:latin typeface="Calibri"/>
                <a:cs typeface="Calibri"/>
              </a:rPr>
              <a:t>networks </a:t>
            </a:r>
            <a:r>
              <a:rPr sz="1600" b="1" dirty="0">
                <a:latin typeface="Calibri"/>
                <a:cs typeface="Calibri"/>
              </a:rPr>
              <a:t>and</a:t>
            </a:r>
            <a:r>
              <a:rPr sz="1600" b="1" spc="-15" dirty="0">
                <a:latin typeface="Calibri"/>
                <a:cs typeface="Calibri"/>
              </a:rPr>
              <a:t> </a:t>
            </a:r>
            <a:r>
              <a:rPr sz="1600" b="1" spc="-10" dirty="0">
                <a:latin typeface="Calibri"/>
                <a:cs typeface="Calibri"/>
              </a:rPr>
              <a:t>markets</a:t>
            </a:r>
            <a:r>
              <a:rPr sz="1600" b="1" spc="-30" dirty="0">
                <a:latin typeface="Calibri"/>
                <a:cs typeface="Calibri"/>
              </a:rPr>
              <a:t> </a:t>
            </a:r>
            <a:r>
              <a:rPr sz="1600" b="1" spc="-10" dirty="0">
                <a:latin typeface="Calibri"/>
                <a:cs typeface="Calibri"/>
              </a:rPr>
              <a:t>(FNM)</a:t>
            </a:r>
            <a:endParaRPr sz="1600">
              <a:latin typeface="Calibri"/>
              <a:cs typeface="Calibri"/>
            </a:endParaRPr>
          </a:p>
          <a:p>
            <a:pPr marL="25400" algn="ctr">
              <a:lnSpc>
                <a:spcPct val="100000"/>
              </a:lnSpc>
              <a:spcBef>
                <a:spcPts val="595"/>
              </a:spcBef>
            </a:pPr>
            <a:r>
              <a:rPr sz="1800" spc="-25" dirty="0">
                <a:latin typeface="Calibri"/>
                <a:cs typeface="Calibri"/>
              </a:rPr>
              <a:t>697</a:t>
            </a:r>
            <a:endParaRPr sz="1800">
              <a:latin typeface="Calibri"/>
              <a:cs typeface="Calibri"/>
            </a:endParaRPr>
          </a:p>
        </p:txBody>
      </p:sp>
      <p:sp>
        <p:nvSpPr>
          <p:cNvPr id="17" name="object 17"/>
          <p:cNvSpPr txBox="1"/>
          <p:nvPr/>
        </p:nvSpPr>
        <p:spPr>
          <a:xfrm>
            <a:off x="5946965" y="2876499"/>
            <a:ext cx="2259965" cy="1068070"/>
          </a:xfrm>
          <a:prstGeom prst="rect">
            <a:avLst/>
          </a:prstGeom>
        </p:spPr>
        <p:txBody>
          <a:bodyPr vert="horz" wrap="square" lIns="0" tIns="12065" rIns="0" bIns="0" rtlCol="0">
            <a:spAutoFit/>
          </a:bodyPr>
          <a:lstStyle/>
          <a:p>
            <a:pPr algn="ctr">
              <a:lnSpc>
                <a:spcPct val="100000"/>
              </a:lnSpc>
              <a:spcBef>
                <a:spcPts val="95"/>
              </a:spcBef>
            </a:pPr>
            <a:r>
              <a:rPr sz="1600" b="1" dirty="0">
                <a:latin typeface="Calibri"/>
                <a:cs typeface="Calibri"/>
              </a:rPr>
              <a:t>Both</a:t>
            </a:r>
            <a:r>
              <a:rPr sz="1600" b="1" spc="-30" dirty="0">
                <a:latin typeface="Calibri"/>
                <a:cs typeface="Calibri"/>
              </a:rPr>
              <a:t> </a:t>
            </a:r>
            <a:r>
              <a:rPr sz="1600" b="1" dirty="0">
                <a:latin typeface="Calibri"/>
                <a:cs typeface="Calibri"/>
              </a:rPr>
              <a:t>SGR</a:t>
            </a:r>
            <a:r>
              <a:rPr sz="1600" b="1" spc="-15" dirty="0">
                <a:latin typeface="Calibri"/>
                <a:cs typeface="Calibri"/>
              </a:rPr>
              <a:t> </a:t>
            </a:r>
            <a:r>
              <a:rPr sz="1600" b="1" dirty="0">
                <a:latin typeface="Calibri"/>
                <a:cs typeface="Calibri"/>
              </a:rPr>
              <a:t>and</a:t>
            </a:r>
            <a:r>
              <a:rPr sz="1600" b="1" spc="-15" dirty="0">
                <a:latin typeface="Calibri"/>
                <a:cs typeface="Calibri"/>
              </a:rPr>
              <a:t> </a:t>
            </a:r>
            <a:r>
              <a:rPr sz="1600" b="1" spc="-25" dirty="0">
                <a:latin typeface="Calibri"/>
                <a:cs typeface="Calibri"/>
              </a:rPr>
              <a:t>FNM</a:t>
            </a:r>
            <a:endParaRPr sz="1600">
              <a:latin typeface="Calibri"/>
              <a:cs typeface="Calibri"/>
            </a:endParaRPr>
          </a:p>
          <a:p>
            <a:pPr>
              <a:lnSpc>
                <a:spcPct val="100000"/>
              </a:lnSpc>
            </a:pPr>
            <a:endParaRPr sz="1600">
              <a:latin typeface="Calibri"/>
              <a:cs typeface="Calibri"/>
            </a:endParaRPr>
          </a:p>
          <a:p>
            <a:pPr>
              <a:lnSpc>
                <a:spcPct val="100000"/>
              </a:lnSpc>
              <a:spcBef>
                <a:spcPts val="225"/>
              </a:spcBef>
            </a:pPr>
            <a:endParaRPr sz="1600">
              <a:latin typeface="Calibri"/>
              <a:cs typeface="Calibri"/>
            </a:endParaRPr>
          </a:p>
          <a:p>
            <a:pPr algn="ctr">
              <a:lnSpc>
                <a:spcPct val="100000"/>
              </a:lnSpc>
            </a:pPr>
            <a:r>
              <a:rPr sz="1800" spc="-25" dirty="0">
                <a:latin typeface="Calibri"/>
                <a:cs typeface="Calibri"/>
              </a:rPr>
              <a:t>698</a:t>
            </a:r>
            <a:endParaRPr sz="1800">
              <a:latin typeface="Calibri"/>
              <a:cs typeface="Calibri"/>
            </a:endParaRPr>
          </a:p>
        </p:txBody>
      </p:sp>
      <p:sp>
        <p:nvSpPr>
          <p:cNvPr id="18" name="object 18"/>
          <p:cNvSpPr txBox="1"/>
          <p:nvPr/>
        </p:nvSpPr>
        <p:spPr>
          <a:xfrm>
            <a:off x="8548116" y="2855976"/>
            <a:ext cx="2275840" cy="1188720"/>
          </a:xfrm>
          <a:prstGeom prst="rect">
            <a:avLst/>
          </a:prstGeom>
          <a:solidFill>
            <a:srgbClr val="D1E7F6"/>
          </a:solidFill>
          <a:ln w="15875">
            <a:solidFill>
              <a:srgbClr val="000000"/>
            </a:solidFill>
          </a:ln>
        </p:spPr>
        <p:txBody>
          <a:bodyPr vert="horz" wrap="square" lIns="0" tIns="33020" rIns="0" bIns="0" rtlCol="0">
            <a:spAutoFit/>
          </a:bodyPr>
          <a:lstStyle/>
          <a:p>
            <a:pPr marL="1270" algn="ctr">
              <a:lnSpc>
                <a:spcPct val="100000"/>
              </a:lnSpc>
              <a:spcBef>
                <a:spcPts val="260"/>
              </a:spcBef>
            </a:pPr>
            <a:r>
              <a:rPr sz="1600" b="1" dirty="0">
                <a:latin typeface="Calibri"/>
                <a:cs typeface="Calibri"/>
              </a:rPr>
              <a:t>Control</a:t>
            </a:r>
            <a:r>
              <a:rPr sz="1600" b="1" spc="-80" dirty="0">
                <a:latin typeface="Calibri"/>
                <a:cs typeface="Calibri"/>
              </a:rPr>
              <a:t> </a:t>
            </a:r>
            <a:r>
              <a:rPr sz="1600" b="1" spc="-10" dirty="0">
                <a:latin typeface="Calibri"/>
                <a:cs typeface="Calibri"/>
              </a:rPr>
              <a:t>Group</a:t>
            </a:r>
            <a:endParaRPr sz="1600">
              <a:latin typeface="Calibri"/>
              <a:cs typeface="Calibri"/>
            </a:endParaRPr>
          </a:p>
          <a:p>
            <a:pPr>
              <a:lnSpc>
                <a:spcPct val="100000"/>
              </a:lnSpc>
            </a:pPr>
            <a:endParaRPr sz="1600">
              <a:latin typeface="Calibri"/>
              <a:cs typeface="Calibri"/>
            </a:endParaRPr>
          </a:p>
          <a:p>
            <a:pPr>
              <a:lnSpc>
                <a:spcPct val="100000"/>
              </a:lnSpc>
              <a:spcBef>
                <a:spcPts val="390"/>
              </a:spcBef>
            </a:pPr>
            <a:endParaRPr sz="1600">
              <a:latin typeface="Calibri"/>
              <a:cs typeface="Calibri"/>
            </a:endParaRPr>
          </a:p>
          <a:p>
            <a:pPr algn="ctr">
              <a:lnSpc>
                <a:spcPct val="100000"/>
              </a:lnSpc>
            </a:pPr>
            <a:r>
              <a:rPr sz="1800" spc="-25" dirty="0">
                <a:latin typeface="Calibri"/>
                <a:cs typeface="Calibri"/>
              </a:rPr>
              <a:t>697</a:t>
            </a:r>
            <a:endParaRPr sz="1800">
              <a:latin typeface="Calibri"/>
              <a:cs typeface="Calibri"/>
            </a:endParaRPr>
          </a:p>
        </p:txBody>
      </p:sp>
      <p:sp>
        <p:nvSpPr>
          <p:cNvPr id="19" name="object 19"/>
          <p:cNvSpPr txBox="1"/>
          <p:nvPr/>
        </p:nvSpPr>
        <p:spPr>
          <a:xfrm>
            <a:off x="805078" y="4025645"/>
            <a:ext cx="10447020" cy="2282190"/>
          </a:xfrm>
          <a:prstGeom prst="rect">
            <a:avLst/>
          </a:prstGeom>
        </p:spPr>
        <p:txBody>
          <a:bodyPr vert="horz" wrap="square" lIns="0" tIns="12700" rIns="0" bIns="0" rtlCol="0">
            <a:spAutoFit/>
          </a:bodyPr>
          <a:lstStyle/>
          <a:p>
            <a:pPr marL="1265555">
              <a:lnSpc>
                <a:spcPct val="100000"/>
              </a:lnSpc>
              <a:spcBef>
                <a:spcPts val="100"/>
              </a:spcBef>
            </a:pPr>
            <a:r>
              <a:rPr sz="1800" spc="-10" dirty="0">
                <a:solidFill>
                  <a:srgbClr val="344068"/>
                </a:solidFill>
                <a:latin typeface="Calibri"/>
                <a:cs typeface="Calibri"/>
              </a:rPr>
              <a:t>Implemented</a:t>
            </a:r>
            <a:r>
              <a:rPr sz="1800" spc="-35" dirty="0">
                <a:solidFill>
                  <a:srgbClr val="344068"/>
                </a:solidFill>
                <a:latin typeface="Calibri"/>
                <a:cs typeface="Calibri"/>
              </a:rPr>
              <a:t> </a:t>
            </a:r>
            <a:r>
              <a:rPr sz="1800" dirty="0">
                <a:solidFill>
                  <a:srgbClr val="344068"/>
                </a:solidFill>
                <a:latin typeface="Calibri"/>
                <a:cs typeface="Calibri"/>
              </a:rPr>
              <a:t>in</a:t>
            </a:r>
            <a:r>
              <a:rPr sz="1800" spc="-30" dirty="0">
                <a:solidFill>
                  <a:srgbClr val="344068"/>
                </a:solidFill>
                <a:latin typeface="Calibri"/>
                <a:cs typeface="Calibri"/>
              </a:rPr>
              <a:t> </a:t>
            </a:r>
            <a:r>
              <a:rPr sz="1800" dirty="0">
                <a:solidFill>
                  <a:srgbClr val="344068"/>
                </a:solidFill>
                <a:latin typeface="Calibri"/>
                <a:cs typeface="Calibri"/>
              </a:rPr>
              <a:t>two</a:t>
            </a:r>
            <a:r>
              <a:rPr sz="1800" spc="-20" dirty="0">
                <a:solidFill>
                  <a:srgbClr val="344068"/>
                </a:solidFill>
                <a:latin typeface="Calibri"/>
                <a:cs typeface="Calibri"/>
              </a:rPr>
              <a:t> </a:t>
            </a:r>
            <a:r>
              <a:rPr sz="1800" dirty="0">
                <a:solidFill>
                  <a:srgbClr val="344068"/>
                </a:solidFill>
                <a:latin typeface="Calibri"/>
                <a:cs typeface="Calibri"/>
              </a:rPr>
              <a:t>cohorts</a:t>
            </a:r>
            <a:r>
              <a:rPr sz="1800" spc="-35" dirty="0">
                <a:solidFill>
                  <a:srgbClr val="344068"/>
                </a:solidFill>
                <a:latin typeface="Calibri"/>
                <a:cs typeface="Calibri"/>
              </a:rPr>
              <a:t> </a:t>
            </a:r>
            <a:r>
              <a:rPr sz="1800" dirty="0">
                <a:solidFill>
                  <a:srgbClr val="344068"/>
                </a:solidFill>
                <a:latin typeface="Calibri"/>
                <a:cs typeface="Calibri"/>
              </a:rPr>
              <a:t>of</a:t>
            </a:r>
            <a:r>
              <a:rPr sz="1800" spc="-25" dirty="0">
                <a:solidFill>
                  <a:srgbClr val="344068"/>
                </a:solidFill>
                <a:latin typeface="Calibri"/>
                <a:cs typeface="Calibri"/>
              </a:rPr>
              <a:t> </a:t>
            </a:r>
            <a:r>
              <a:rPr sz="1800" dirty="0">
                <a:solidFill>
                  <a:srgbClr val="344068"/>
                </a:solidFill>
                <a:latin typeface="Calibri"/>
                <a:cs typeface="Calibri"/>
              </a:rPr>
              <a:t>similar</a:t>
            </a:r>
            <a:r>
              <a:rPr sz="1800" spc="-30" dirty="0">
                <a:solidFill>
                  <a:srgbClr val="344068"/>
                </a:solidFill>
                <a:latin typeface="Calibri"/>
                <a:cs typeface="Calibri"/>
              </a:rPr>
              <a:t> </a:t>
            </a:r>
            <a:r>
              <a:rPr sz="1800" dirty="0">
                <a:solidFill>
                  <a:srgbClr val="344068"/>
                </a:solidFill>
                <a:latin typeface="Calibri"/>
                <a:cs typeface="Calibri"/>
              </a:rPr>
              <a:t>size</a:t>
            </a:r>
            <a:r>
              <a:rPr sz="1800" spc="-35" dirty="0">
                <a:solidFill>
                  <a:srgbClr val="344068"/>
                </a:solidFill>
                <a:latin typeface="Calibri"/>
                <a:cs typeface="Calibri"/>
              </a:rPr>
              <a:t> </a:t>
            </a:r>
            <a:r>
              <a:rPr sz="1800" dirty="0">
                <a:solidFill>
                  <a:srgbClr val="344068"/>
                </a:solidFill>
                <a:latin typeface="Calibri"/>
                <a:cs typeface="Calibri"/>
              </a:rPr>
              <a:t>of</a:t>
            </a:r>
            <a:r>
              <a:rPr sz="1800" spc="-15" dirty="0">
                <a:solidFill>
                  <a:srgbClr val="344068"/>
                </a:solidFill>
                <a:latin typeface="Calibri"/>
                <a:cs typeface="Calibri"/>
              </a:rPr>
              <a:t> </a:t>
            </a:r>
            <a:r>
              <a:rPr sz="1800" spc="-10" dirty="0">
                <a:solidFill>
                  <a:srgbClr val="344068"/>
                </a:solidFill>
                <a:latin typeface="Calibri"/>
                <a:cs typeface="Calibri"/>
              </a:rPr>
              <a:t>participants</a:t>
            </a:r>
            <a:endParaRPr sz="1800">
              <a:latin typeface="Calibri"/>
              <a:cs typeface="Calibri"/>
            </a:endParaRPr>
          </a:p>
          <a:p>
            <a:pPr>
              <a:lnSpc>
                <a:spcPct val="100000"/>
              </a:lnSpc>
              <a:spcBef>
                <a:spcPts val="445"/>
              </a:spcBef>
            </a:pPr>
            <a:endParaRPr sz="1800">
              <a:latin typeface="Calibri"/>
              <a:cs typeface="Calibri"/>
            </a:endParaRPr>
          </a:p>
          <a:p>
            <a:pPr marL="12700" marR="5080">
              <a:lnSpc>
                <a:spcPct val="100000"/>
              </a:lnSpc>
            </a:pPr>
            <a:r>
              <a:rPr sz="1800" b="1" spc="-10" dirty="0">
                <a:solidFill>
                  <a:srgbClr val="344068"/>
                </a:solidFill>
                <a:latin typeface="Calibri"/>
                <a:cs typeface="Calibri"/>
              </a:rPr>
              <a:t>Bottom-</a:t>
            </a:r>
            <a:r>
              <a:rPr sz="1800" b="1" dirty="0">
                <a:solidFill>
                  <a:srgbClr val="344068"/>
                </a:solidFill>
                <a:latin typeface="Calibri"/>
                <a:cs typeface="Calibri"/>
              </a:rPr>
              <a:t>up</a:t>
            </a:r>
            <a:r>
              <a:rPr sz="1800" b="1" spc="-85" dirty="0">
                <a:solidFill>
                  <a:srgbClr val="344068"/>
                </a:solidFill>
                <a:latin typeface="Calibri"/>
                <a:cs typeface="Calibri"/>
              </a:rPr>
              <a:t> </a:t>
            </a:r>
            <a:r>
              <a:rPr sz="1800" b="1" dirty="0">
                <a:solidFill>
                  <a:srgbClr val="344068"/>
                </a:solidFill>
                <a:latin typeface="Calibri"/>
                <a:cs typeface="Calibri"/>
              </a:rPr>
              <a:t>approach</a:t>
            </a:r>
            <a:r>
              <a:rPr sz="1800" dirty="0">
                <a:latin typeface="Calibri"/>
                <a:cs typeface="Calibri"/>
              </a:rPr>
              <a:t>:</a:t>
            </a:r>
            <a:r>
              <a:rPr sz="1800" spc="-70" dirty="0">
                <a:latin typeface="Calibri"/>
                <a:cs typeface="Calibri"/>
              </a:rPr>
              <a:t> </a:t>
            </a:r>
            <a:r>
              <a:rPr sz="1800" dirty="0">
                <a:latin typeface="Calibri"/>
                <a:cs typeface="Calibri"/>
              </a:rPr>
              <a:t>Social</a:t>
            </a:r>
            <a:r>
              <a:rPr sz="1800" spc="-45" dirty="0">
                <a:latin typeface="Calibri"/>
                <a:cs typeface="Calibri"/>
              </a:rPr>
              <a:t> </a:t>
            </a:r>
            <a:r>
              <a:rPr sz="1800" dirty="0">
                <a:latin typeface="Calibri"/>
                <a:cs typeface="Calibri"/>
              </a:rPr>
              <a:t>Gender</a:t>
            </a:r>
            <a:r>
              <a:rPr sz="1800" spc="-40" dirty="0">
                <a:latin typeface="Calibri"/>
                <a:cs typeface="Calibri"/>
              </a:rPr>
              <a:t> </a:t>
            </a:r>
            <a:r>
              <a:rPr sz="1800" dirty="0">
                <a:latin typeface="Calibri"/>
                <a:cs typeface="Calibri"/>
              </a:rPr>
              <a:t>Role</a:t>
            </a:r>
            <a:r>
              <a:rPr sz="1800" spc="-35" dirty="0">
                <a:latin typeface="Calibri"/>
                <a:cs typeface="Calibri"/>
              </a:rPr>
              <a:t> </a:t>
            </a:r>
            <a:r>
              <a:rPr sz="1800" dirty="0">
                <a:latin typeface="Calibri"/>
                <a:cs typeface="Calibri"/>
              </a:rPr>
              <a:t>(SGR)</a:t>
            </a:r>
            <a:r>
              <a:rPr sz="1800" spc="-40" dirty="0">
                <a:latin typeface="Calibri"/>
                <a:cs typeface="Calibri"/>
              </a:rPr>
              <a:t> </a:t>
            </a:r>
            <a:r>
              <a:rPr sz="1800" spc="-20" dirty="0">
                <a:latin typeface="Calibri"/>
                <a:cs typeface="Calibri"/>
              </a:rPr>
              <a:t>Training</a:t>
            </a:r>
            <a:r>
              <a:rPr sz="1800" spc="-35" dirty="0">
                <a:latin typeface="Calibri"/>
                <a:cs typeface="Calibri"/>
              </a:rPr>
              <a:t> </a:t>
            </a:r>
            <a:r>
              <a:rPr sz="1800" dirty="0">
                <a:latin typeface="Calibri"/>
                <a:cs typeface="Calibri"/>
              </a:rPr>
              <a:t>to</a:t>
            </a:r>
            <a:r>
              <a:rPr sz="1800" spc="-55" dirty="0">
                <a:latin typeface="Calibri"/>
                <a:cs typeface="Calibri"/>
              </a:rPr>
              <a:t> </a:t>
            </a:r>
            <a:r>
              <a:rPr sz="1800" dirty="0">
                <a:latin typeface="Calibri"/>
                <a:cs typeface="Calibri"/>
              </a:rPr>
              <a:t>reduce</a:t>
            </a:r>
            <a:r>
              <a:rPr sz="1800" spc="-30" dirty="0">
                <a:latin typeface="Calibri"/>
                <a:cs typeface="Calibri"/>
              </a:rPr>
              <a:t> </a:t>
            </a:r>
            <a:r>
              <a:rPr sz="1800" b="1" i="1" dirty="0">
                <a:latin typeface="Calibri"/>
                <a:cs typeface="Calibri"/>
              </a:rPr>
              <a:t>perceived</a:t>
            </a:r>
            <a:r>
              <a:rPr sz="1800" b="1" i="1" spc="-45" dirty="0">
                <a:latin typeface="Calibri"/>
                <a:cs typeface="Calibri"/>
              </a:rPr>
              <a:t> </a:t>
            </a:r>
            <a:r>
              <a:rPr sz="1800" b="1" i="1" dirty="0">
                <a:latin typeface="Calibri"/>
                <a:cs typeface="Calibri"/>
              </a:rPr>
              <a:t>gender</a:t>
            </a:r>
            <a:r>
              <a:rPr sz="1800" b="1" i="1" spc="-40" dirty="0">
                <a:latin typeface="Calibri"/>
                <a:cs typeface="Calibri"/>
              </a:rPr>
              <a:t> </a:t>
            </a:r>
            <a:r>
              <a:rPr sz="1800" b="1" i="1" dirty="0">
                <a:latin typeface="Calibri"/>
                <a:cs typeface="Calibri"/>
              </a:rPr>
              <a:t>(internal)</a:t>
            </a:r>
            <a:r>
              <a:rPr sz="1800" b="1" i="1" spc="-60" dirty="0">
                <a:latin typeface="Calibri"/>
                <a:cs typeface="Calibri"/>
              </a:rPr>
              <a:t> </a:t>
            </a:r>
            <a:r>
              <a:rPr sz="1800" b="1" i="1" dirty="0">
                <a:latin typeface="Calibri"/>
                <a:cs typeface="Calibri"/>
              </a:rPr>
              <a:t>barriers</a:t>
            </a:r>
            <a:r>
              <a:rPr sz="1800" b="1" i="1" spc="-40" dirty="0">
                <a:latin typeface="Calibri"/>
                <a:cs typeface="Calibri"/>
              </a:rPr>
              <a:t> </a:t>
            </a:r>
            <a:r>
              <a:rPr sz="1800" b="1" i="1" spc="-25" dirty="0">
                <a:latin typeface="Calibri"/>
                <a:cs typeface="Calibri"/>
              </a:rPr>
              <a:t>to </a:t>
            </a:r>
            <a:r>
              <a:rPr sz="1800" b="1" i="1" spc="-10" dirty="0">
                <a:latin typeface="Calibri"/>
                <a:cs typeface="Calibri"/>
              </a:rPr>
              <a:t>entrepreneurship</a:t>
            </a:r>
            <a:r>
              <a:rPr sz="1800" spc="-10" dirty="0">
                <a:latin typeface="Calibri"/>
                <a:cs typeface="Calibri"/>
              </a:rPr>
              <a:t>.</a:t>
            </a:r>
            <a:r>
              <a:rPr sz="1800" spc="-35" dirty="0">
                <a:latin typeface="Calibri"/>
                <a:cs typeface="Calibri"/>
              </a:rPr>
              <a:t> </a:t>
            </a:r>
            <a:r>
              <a:rPr sz="1800" dirty="0">
                <a:latin typeface="Calibri"/>
                <a:cs typeface="Calibri"/>
              </a:rPr>
              <a:t>Designed</a:t>
            </a:r>
            <a:r>
              <a:rPr sz="1800" spc="-25" dirty="0">
                <a:latin typeface="Calibri"/>
                <a:cs typeface="Calibri"/>
              </a:rPr>
              <a:t> </a:t>
            </a:r>
            <a:r>
              <a:rPr sz="1800" dirty="0">
                <a:latin typeface="Calibri"/>
                <a:cs typeface="Calibri"/>
              </a:rPr>
              <a:t>by</a:t>
            </a:r>
            <a:r>
              <a:rPr sz="1800" spc="-40" dirty="0">
                <a:latin typeface="Calibri"/>
                <a:cs typeface="Calibri"/>
              </a:rPr>
              <a:t> </a:t>
            </a:r>
            <a:r>
              <a:rPr sz="1800" dirty="0">
                <a:latin typeface="Calibri"/>
                <a:cs typeface="Calibri"/>
              </a:rPr>
              <a:t>group</a:t>
            </a:r>
            <a:r>
              <a:rPr sz="1800" spc="-35" dirty="0">
                <a:latin typeface="Calibri"/>
                <a:cs typeface="Calibri"/>
              </a:rPr>
              <a:t> </a:t>
            </a:r>
            <a:r>
              <a:rPr sz="1800" dirty="0">
                <a:latin typeface="Calibri"/>
                <a:cs typeface="Calibri"/>
              </a:rPr>
              <a:t>of</a:t>
            </a:r>
            <a:r>
              <a:rPr sz="1800" spc="-30" dirty="0">
                <a:latin typeface="Calibri"/>
                <a:cs typeface="Calibri"/>
              </a:rPr>
              <a:t> </a:t>
            </a:r>
            <a:r>
              <a:rPr sz="1800" spc="-10" dirty="0">
                <a:latin typeface="Calibri"/>
                <a:cs typeface="Calibri"/>
              </a:rPr>
              <a:t>psychologists</a:t>
            </a:r>
            <a:r>
              <a:rPr sz="1800" spc="-30" dirty="0">
                <a:latin typeface="Calibri"/>
                <a:cs typeface="Calibri"/>
              </a:rPr>
              <a:t> </a:t>
            </a:r>
            <a:r>
              <a:rPr sz="1800" dirty="0">
                <a:latin typeface="Calibri"/>
                <a:cs typeface="Calibri"/>
              </a:rPr>
              <a:t>and</a:t>
            </a:r>
            <a:r>
              <a:rPr sz="1800" spc="-40" dirty="0">
                <a:latin typeface="Calibri"/>
                <a:cs typeface="Calibri"/>
              </a:rPr>
              <a:t> </a:t>
            </a:r>
            <a:r>
              <a:rPr sz="1800" spc="-10" dirty="0">
                <a:latin typeface="Calibri"/>
                <a:cs typeface="Calibri"/>
              </a:rPr>
              <a:t>implemented</a:t>
            </a:r>
            <a:r>
              <a:rPr sz="1800" spc="-25" dirty="0">
                <a:latin typeface="Calibri"/>
                <a:cs typeface="Calibri"/>
              </a:rPr>
              <a:t> </a:t>
            </a:r>
            <a:r>
              <a:rPr sz="1800" dirty="0">
                <a:latin typeface="Calibri"/>
                <a:cs typeface="Calibri"/>
              </a:rPr>
              <a:t>for</a:t>
            </a:r>
            <a:r>
              <a:rPr sz="1800" spc="-35" dirty="0">
                <a:latin typeface="Calibri"/>
                <a:cs typeface="Calibri"/>
              </a:rPr>
              <a:t> </a:t>
            </a:r>
            <a:r>
              <a:rPr sz="1800" dirty="0">
                <a:latin typeface="Calibri"/>
                <a:cs typeface="Calibri"/>
              </a:rPr>
              <a:t>first</a:t>
            </a:r>
            <a:r>
              <a:rPr sz="1800" spc="-35" dirty="0">
                <a:latin typeface="Calibri"/>
                <a:cs typeface="Calibri"/>
              </a:rPr>
              <a:t> </a:t>
            </a:r>
            <a:r>
              <a:rPr sz="1800" dirty="0">
                <a:latin typeface="Calibri"/>
                <a:cs typeface="Calibri"/>
              </a:rPr>
              <a:t>time</a:t>
            </a:r>
            <a:r>
              <a:rPr sz="1800" spc="-35" dirty="0">
                <a:latin typeface="Calibri"/>
                <a:cs typeface="Calibri"/>
              </a:rPr>
              <a:t> </a:t>
            </a:r>
            <a:r>
              <a:rPr sz="1800" dirty="0">
                <a:latin typeface="Calibri"/>
                <a:cs typeface="Calibri"/>
              </a:rPr>
              <a:t>the</a:t>
            </a:r>
            <a:r>
              <a:rPr sz="1800" spc="-25" dirty="0">
                <a:latin typeface="Calibri"/>
                <a:cs typeface="Calibri"/>
              </a:rPr>
              <a:t> </a:t>
            </a:r>
            <a:r>
              <a:rPr sz="1800" dirty="0">
                <a:latin typeface="Calibri"/>
                <a:cs typeface="Calibri"/>
              </a:rPr>
              <a:t>in</a:t>
            </a:r>
            <a:r>
              <a:rPr sz="1800" spc="-35" dirty="0">
                <a:latin typeface="Calibri"/>
                <a:cs typeface="Calibri"/>
              </a:rPr>
              <a:t> </a:t>
            </a:r>
            <a:r>
              <a:rPr sz="1800" spc="-10" dirty="0">
                <a:latin typeface="Calibri"/>
                <a:cs typeface="Calibri"/>
              </a:rPr>
              <a:t>entrepreneurship.</a:t>
            </a:r>
            <a:r>
              <a:rPr sz="1800" spc="-35" dirty="0">
                <a:latin typeface="Calibri"/>
                <a:cs typeface="Calibri"/>
              </a:rPr>
              <a:t> </a:t>
            </a:r>
            <a:r>
              <a:rPr sz="1800" spc="-25" dirty="0">
                <a:latin typeface="Calibri"/>
                <a:cs typeface="Calibri"/>
              </a:rPr>
              <a:t>It </a:t>
            </a:r>
            <a:r>
              <a:rPr sz="1800" dirty="0">
                <a:latin typeface="Calibri"/>
                <a:cs typeface="Calibri"/>
              </a:rPr>
              <a:t>includes</a:t>
            </a:r>
            <a:r>
              <a:rPr sz="1800" spc="-55" dirty="0">
                <a:latin typeface="Calibri"/>
                <a:cs typeface="Calibri"/>
              </a:rPr>
              <a:t> </a:t>
            </a:r>
            <a:r>
              <a:rPr sz="1800" dirty="0">
                <a:latin typeface="Calibri"/>
                <a:cs typeface="Calibri"/>
              </a:rPr>
              <a:t>sessions</a:t>
            </a:r>
            <a:r>
              <a:rPr sz="1800" spc="-70" dirty="0">
                <a:latin typeface="Calibri"/>
                <a:cs typeface="Calibri"/>
              </a:rPr>
              <a:t> </a:t>
            </a:r>
            <a:r>
              <a:rPr sz="1800" dirty="0">
                <a:latin typeface="Calibri"/>
                <a:cs typeface="Calibri"/>
              </a:rPr>
              <a:t>with</a:t>
            </a:r>
            <a:r>
              <a:rPr sz="1800" spc="-55" dirty="0">
                <a:latin typeface="Calibri"/>
                <a:cs typeface="Calibri"/>
              </a:rPr>
              <a:t> </a:t>
            </a:r>
            <a:r>
              <a:rPr sz="1800" dirty="0">
                <a:latin typeface="Calibri"/>
                <a:cs typeface="Calibri"/>
              </a:rPr>
              <a:t>domestic</a:t>
            </a:r>
            <a:r>
              <a:rPr sz="1800" spc="-60" dirty="0">
                <a:latin typeface="Calibri"/>
                <a:cs typeface="Calibri"/>
              </a:rPr>
              <a:t> </a:t>
            </a:r>
            <a:r>
              <a:rPr sz="1800" spc="-10" dirty="0">
                <a:latin typeface="Calibri"/>
                <a:cs typeface="Calibri"/>
              </a:rPr>
              <a:t>partners.</a:t>
            </a:r>
            <a:endParaRPr sz="1800">
              <a:latin typeface="Calibri"/>
              <a:cs typeface="Calibri"/>
            </a:endParaRPr>
          </a:p>
          <a:p>
            <a:pPr marL="12700" marR="73660">
              <a:lnSpc>
                <a:spcPct val="100000"/>
              </a:lnSpc>
              <a:spcBef>
                <a:spcPts val="2165"/>
              </a:spcBef>
            </a:pPr>
            <a:r>
              <a:rPr sz="1800" b="1" spc="-45" dirty="0">
                <a:solidFill>
                  <a:srgbClr val="344068"/>
                </a:solidFill>
                <a:latin typeface="Calibri"/>
                <a:cs typeface="Calibri"/>
              </a:rPr>
              <a:t>Top-</a:t>
            </a:r>
            <a:r>
              <a:rPr sz="1800" b="1" dirty="0">
                <a:solidFill>
                  <a:srgbClr val="344068"/>
                </a:solidFill>
                <a:latin typeface="Calibri"/>
                <a:cs typeface="Calibri"/>
              </a:rPr>
              <a:t>down</a:t>
            </a:r>
            <a:r>
              <a:rPr sz="1800" b="1" spc="-90" dirty="0">
                <a:solidFill>
                  <a:srgbClr val="344068"/>
                </a:solidFill>
                <a:latin typeface="Calibri"/>
                <a:cs typeface="Calibri"/>
              </a:rPr>
              <a:t> </a:t>
            </a:r>
            <a:r>
              <a:rPr sz="1800" b="1" dirty="0">
                <a:solidFill>
                  <a:srgbClr val="344068"/>
                </a:solidFill>
                <a:latin typeface="Calibri"/>
                <a:cs typeface="Calibri"/>
              </a:rPr>
              <a:t>approach</a:t>
            </a:r>
            <a:r>
              <a:rPr sz="1800" dirty="0">
                <a:latin typeface="Calibri"/>
                <a:cs typeface="Calibri"/>
              </a:rPr>
              <a:t>:</a:t>
            </a:r>
            <a:r>
              <a:rPr sz="1800" spc="-70" dirty="0">
                <a:latin typeface="Calibri"/>
                <a:cs typeface="Calibri"/>
              </a:rPr>
              <a:t> </a:t>
            </a:r>
            <a:r>
              <a:rPr sz="1800" dirty="0">
                <a:latin typeface="Calibri"/>
                <a:cs typeface="Calibri"/>
              </a:rPr>
              <a:t>Access</a:t>
            </a:r>
            <a:r>
              <a:rPr sz="1800" spc="-50" dirty="0">
                <a:latin typeface="Calibri"/>
                <a:cs typeface="Calibri"/>
              </a:rPr>
              <a:t> </a:t>
            </a:r>
            <a:r>
              <a:rPr sz="1800" dirty="0">
                <a:latin typeface="Calibri"/>
                <a:cs typeface="Calibri"/>
              </a:rPr>
              <a:t>to</a:t>
            </a:r>
            <a:r>
              <a:rPr sz="1800" spc="-55" dirty="0">
                <a:latin typeface="Calibri"/>
                <a:cs typeface="Calibri"/>
              </a:rPr>
              <a:t> </a:t>
            </a:r>
            <a:r>
              <a:rPr sz="1800" dirty="0">
                <a:latin typeface="Calibri"/>
                <a:cs typeface="Calibri"/>
              </a:rPr>
              <a:t>finance,</a:t>
            </a:r>
            <a:r>
              <a:rPr sz="1800" spc="-45" dirty="0">
                <a:latin typeface="Calibri"/>
                <a:cs typeface="Calibri"/>
              </a:rPr>
              <a:t> </a:t>
            </a:r>
            <a:r>
              <a:rPr sz="1800" dirty="0">
                <a:latin typeface="Calibri"/>
                <a:cs typeface="Calibri"/>
              </a:rPr>
              <a:t>networks</a:t>
            </a:r>
            <a:r>
              <a:rPr sz="1800" spc="-50" dirty="0">
                <a:latin typeface="Calibri"/>
                <a:cs typeface="Calibri"/>
              </a:rPr>
              <a:t> </a:t>
            </a:r>
            <a:r>
              <a:rPr sz="1800" dirty="0">
                <a:latin typeface="Calibri"/>
                <a:cs typeface="Calibri"/>
              </a:rPr>
              <a:t>and</a:t>
            </a:r>
            <a:r>
              <a:rPr sz="1800" spc="-40" dirty="0">
                <a:latin typeface="Calibri"/>
                <a:cs typeface="Calibri"/>
              </a:rPr>
              <a:t> </a:t>
            </a:r>
            <a:r>
              <a:rPr sz="1800" dirty="0">
                <a:latin typeface="Calibri"/>
                <a:cs typeface="Calibri"/>
              </a:rPr>
              <a:t>markets</a:t>
            </a:r>
            <a:r>
              <a:rPr sz="1800" spc="-60" dirty="0">
                <a:latin typeface="Calibri"/>
                <a:cs typeface="Calibri"/>
              </a:rPr>
              <a:t> </a:t>
            </a:r>
            <a:r>
              <a:rPr sz="1800" dirty="0">
                <a:latin typeface="Calibri"/>
                <a:cs typeface="Calibri"/>
              </a:rPr>
              <a:t>(FNM)</a:t>
            </a:r>
            <a:r>
              <a:rPr sz="1800" spc="-35" dirty="0">
                <a:latin typeface="Calibri"/>
                <a:cs typeface="Calibri"/>
              </a:rPr>
              <a:t> </a:t>
            </a:r>
            <a:r>
              <a:rPr sz="1800" dirty="0">
                <a:latin typeface="Calibri"/>
                <a:cs typeface="Calibri"/>
              </a:rPr>
              <a:t>opportunities</a:t>
            </a:r>
            <a:r>
              <a:rPr sz="1800" spc="-30" dirty="0">
                <a:latin typeface="Calibri"/>
                <a:cs typeface="Calibri"/>
              </a:rPr>
              <a:t> </a:t>
            </a:r>
            <a:r>
              <a:rPr sz="1800" dirty="0">
                <a:latin typeface="Calibri"/>
                <a:cs typeface="Calibri"/>
              </a:rPr>
              <a:t>to</a:t>
            </a:r>
            <a:r>
              <a:rPr sz="1800" spc="-30" dirty="0">
                <a:latin typeface="Calibri"/>
                <a:cs typeface="Calibri"/>
              </a:rPr>
              <a:t> </a:t>
            </a:r>
            <a:r>
              <a:rPr sz="1800" b="1" i="1" dirty="0">
                <a:latin typeface="Calibri"/>
                <a:cs typeface="Calibri"/>
              </a:rPr>
              <a:t>reduce</a:t>
            </a:r>
            <a:r>
              <a:rPr sz="1800" b="1" i="1" spc="-50" dirty="0">
                <a:latin typeface="Calibri"/>
                <a:cs typeface="Calibri"/>
              </a:rPr>
              <a:t> </a:t>
            </a:r>
            <a:r>
              <a:rPr sz="1800" b="1" i="1" dirty="0">
                <a:latin typeface="Calibri"/>
                <a:cs typeface="Calibri"/>
              </a:rPr>
              <a:t>external</a:t>
            </a:r>
            <a:r>
              <a:rPr sz="1800" b="1" i="1" spc="-65" dirty="0">
                <a:latin typeface="Calibri"/>
                <a:cs typeface="Calibri"/>
              </a:rPr>
              <a:t> </a:t>
            </a:r>
            <a:r>
              <a:rPr sz="1800" b="1" i="1" spc="-10" dirty="0">
                <a:latin typeface="Calibri"/>
                <a:cs typeface="Calibri"/>
              </a:rPr>
              <a:t>barriers</a:t>
            </a:r>
            <a:r>
              <a:rPr sz="1800" spc="-10" dirty="0">
                <a:latin typeface="Calibri"/>
                <a:cs typeface="Calibri"/>
              </a:rPr>
              <a:t>. </a:t>
            </a:r>
            <a:r>
              <a:rPr sz="1800" dirty="0">
                <a:latin typeface="Calibri"/>
                <a:cs typeface="Calibri"/>
              </a:rPr>
              <a:t>It</a:t>
            </a:r>
            <a:r>
              <a:rPr sz="1800" spc="-45" dirty="0">
                <a:latin typeface="Calibri"/>
                <a:cs typeface="Calibri"/>
              </a:rPr>
              <a:t> </a:t>
            </a:r>
            <a:r>
              <a:rPr sz="1800" dirty="0">
                <a:latin typeface="Calibri"/>
                <a:cs typeface="Calibri"/>
              </a:rPr>
              <a:t>aims</a:t>
            </a:r>
            <a:r>
              <a:rPr sz="1800" spc="-45" dirty="0">
                <a:latin typeface="Calibri"/>
                <a:cs typeface="Calibri"/>
              </a:rPr>
              <a:t> </a:t>
            </a:r>
            <a:r>
              <a:rPr sz="1800" dirty="0">
                <a:latin typeface="Calibri"/>
                <a:cs typeface="Calibri"/>
              </a:rPr>
              <a:t>at</a:t>
            </a:r>
            <a:r>
              <a:rPr sz="1800" spc="-55" dirty="0">
                <a:latin typeface="Calibri"/>
                <a:cs typeface="Calibri"/>
              </a:rPr>
              <a:t> </a:t>
            </a:r>
            <a:r>
              <a:rPr sz="1800" spc="-10" dirty="0">
                <a:latin typeface="Calibri"/>
                <a:cs typeface="Calibri"/>
              </a:rPr>
              <a:t>improving</a:t>
            </a:r>
            <a:r>
              <a:rPr sz="1800" spc="-30" dirty="0">
                <a:latin typeface="Calibri"/>
                <a:cs typeface="Calibri"/>
              </a:rPr>
              <a:t> </a:t>
            </a:r>
            <a:r>
              <a:rPr sz="1800" dirty="0">
                <a:latin typeface="Calibri"/>
                <a:cs typeface="Calibri"/>
              </a:rPr>
              <a:t>critical</a:t>
            </a:r>
            <a:r>
              <a:rPr sz="1800" spc="-15" dirty="0">
                <a:latin typeface="Calibri"/>
                <a:cs typeface="Calibri"/>
              </a:rPr>
              <a:t> </a:t>
            </a:r>
            <a:r>
              <a:rPr sz="1800" dirty="0">
                <a:latin typeface="Calibri"/>
                <a:cs typeface="Calibri"/>
              </a:rPr>
              <a:t>areas</a:t>
            </a:r>
            <a:r>
              <a:rPr sz="1800" spc="-45" dirty="0">
                <a:latin typeface="Calibri"/>
                <a:cs typeface="Calibri"/>
              </a:rPr>
              <a:t> </a:t>
            </a:r>
            <a:r>
              <a:rPr sz="1800" dirty="0">
                <a:latin typeface="Calibri"/>
                <a:cs typeface="Calibri"/>
              </a:rPr>
              <a:t>of</a:t>
            </a:r>
            <a:r>
              <a:rPr sz="1800" spc="-30" dirty="0">
                <a:latin typeface="Calibri"/>
                <a:cs typeface="Calibri"/>
              </a:rPr>
              <a:t> </a:t>
            </a:r>
            <a:r>
              <a:rPr sz="1800" dirty="0">
                <a:latin typeface="Calibri"/>
                <a:cs typeface="Calibri"/>
              </a:rPr>
              <a:t>the</a:t>
            </a:r>
            <a:r>
              <a:rPr sz="1800" spc="-40" dirty="0">
                <a:latin typeface="Calibri"/>
                <a:cs typeface="Calibri"/>
              </a:rPr>
              <a:t> </a:t>
            </a:r>
            <a:r>
              <a:rPr sz="1800" spc="-10" dirty="0">
                <a:latin typeface="Calibri"/>
                <a:cs typeface="Calibri"/>
              </a:rPr>
              <a:t>environment</a:t>
            </a:r>
            <a:r>
              <a:rPr sz="1800" spc="-45" dirty="0">
                <a:latin typeface="Calibri"/>
                <a:cs typeface="Calibri"/>
              </a:rPr>
              <a:t> </a:t>
            </a:r>
            <a:r>
              <a:rPr sz="1800" dirty="0">
                <a:latin typeface="Calibri"/>
                <a:cs typeface="Calibri"/>
              </a:rPr>
              <a:t>women</a:t>
            </a:r>
            <a:r>
              <a:rPr sz="1800" spc="-40" dirty="0">
                <a:latin typeface="Calibri"/>
                <a:cs typeface="Calibri"/>
              </a:rPr>
              <a:t> </a:t>
            </a:r>
            <a:r>
              <a:rPr sz="1800" spc="-10" dirty="0">
                <a:latin typeface="Calibri"/>
                <a:cs typeface="Calibri"/>
              </a:rPr>
              <a:t>entrepreneurs</a:t>
            </a:r>
            <a:r>
              <a:rPr sz="1800" spc="-30" dirty="0">
                <a:latin typeface="Calibri"/>
                <a:cs typeface="Calibri"/>
              </a:rPr>
              <a:t> </a:t>
            </a:r>
            <a:r>
              <a:rPr sz="1800" dirty="0">
                <a:latin typeface="Calibri"/>
                <a:cs typeface="Calibri"/>
              </a:rPr>
              <a:t>face</a:t>
            </a:r>
            <a:r>
              <a:rPr sz="1800" spc="-30" dirty="0">
                <a:latin typeface="Calibri"/>
                <a:cs typeface="Calibri"/>
              </a:rPr>
              <a:t> </a:t>
            </a:r>
            <a:r>
              <a:rPr sz="1800" dirty="0">
                <a:latin typeface="Calibri"/>
                <a:cs typeface="Calibri"/>
              </a:rPr>
              <a:t>while</a:t>
            </a:r>
            <a:r>
              <a:rPr sz="1800" spc="-25" dirty="0">
                <a:latin typeface="Calibri"/>
                <a:cs typeface="Calibri"/>
              </a:rPr>
              <a:t> </a:t>
            </a:r>
            <a:r>
              <a:rPr sz="1800" dirty="0">
                <a:latin typeface="Calibri"/>
                <a:cs typeface="Calibri"/>
              </a:rPr>
              <a:t>doing</a:t>
            </a:r>
            <a:r>
              <a:rPr sz="1800" spc="-20" dirty="0">
                <a:latin typeface="Calibri"/>
                <a:cs typeface="Calibri"/>
              </a:rPr>
              <a:t> </a:t>
            </a:r>
            <a:r>
              <a:rPr sz="1800" spc="-10" dirty="0">
                <a:latin typeface="Calibri"/>
                <a:cs typeface="Calibri"/>
              </a:rPr>
              <a:t>business.</a:t>
            </a:r>
            <a:endParaRPr sz="180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24560" y="418845"/>
            <a:ext cx="7626223" cy="533400"/>
          </a:xfrm>
          <a:prstGeom prst="rect">
            <a:avLst/>
          </a:prstGeom>
        </p:spPr>
      </p:pic>
      <p:sp>
        <p:nvSpPr>
          <p:cNvPr id="3" name="object 3"/>
          <p:cNvSpPr/>
          <p:nvPr/>
        </p:nvSpPr>
        <p:spPr>
          <a:xfrm>
            <a:off x="313943" y="1203960"/>
            <a:ext cx="10220325" cy="2962910"/>
          </a:xfrm>
          <a:custGeom>
            <a:avLst/>
            <a:gdLst/>
            <a:ahLst/>
            <a:cxnLst/>
            <a:rect l="l" t="t" r="r" b="b"/>
            <a:pathLst>
              <a:path w="10220325" h="2962910">
                <a:moveTo>
                  <a:pt x="0" y="493775"/>
                </a:moveTo>
                <a:lnTo>
                  <a:pt x="2260" y="446227"/>
                </a:lnTo>
                <a:lnTo>
                  <a:pt x="8903" y="399956"/>
                </a:lnTo>
                <a:lnTo>
                  <a:pt x="19722" y="355170"/>
                </a:lnTo>
                <a:lnTo>
                  <a:pt x="34510" y="312076"/>
                </a:lnTo>
                <a:lnTo>
                  <a:pt x="53060" y="270880"/>
                </a:lnTo>
                <a:lnTo>
                  <a:pt x="75165" y="231790"/>
                </a:lnTo>
                <a:lnTo>
                  <a:pt x="100618" y="195013"/>
                </a:lnTo>
                <a:lnTo>
                  <a:pt x="129213" y="160756"/>
                </a:lnTo>
                <a:lnTo>
                  <a:pt x="160742" y="129225"/>
                </a:lnTo>
                <a:lnTo>
                  <a:pt x="194999" y="100629"/>
                </a:lnTo>
                <a:lnTo>
                  <a:pt x="231777" y="75174"/>
                </a:lnTo>
                <a:lnTo>
                  <a:pt x="270868" y="53067"/>
                </a:lnTo>
                <a:lnTo>
                  <a:pt x="312066" y="34515"/>
                </a:lnTo>
                <a:lnTo>
                  <a:pt x="355164" y="19725"/>
                </a:lnTo>
                <a:lnTo>
                  <a:pt x="399955" y="8904"/>
                </a:lnTo>
                <a:lnTo>
                  <a:pt x="446232" y="2260"/>
                </a:lnTo>
                <a:lnTo>
                  <a:pt x="493788" y="0"/>
                </a:lnTo>
                <a:lnTo>
                  <a:pt x="9726167" y="0"/>
                </a:lnTo>
                <a:lnTo>
                  <a:pt x="9773716" y="2260"/>
                </a:lnTo>
                <a:lnTo>
                  <a:pt x="9819987" y="8904"/>
                </a:lnTo>
                <a:lnTo>
                  <a:pt x="9864773" y="19725"/>
                </a:lnTo>
                <a:lnTo>
                  <a:pt x="9907867" y="34515"/>
                </a:lnTo>
                <a:lnTo>
                  <a:pt x="9949063" y="53067"/>
                </a:lnTo>
                <a:lnTo>
                  <a:pt x="9988153" y="75174"/>
                </a:lnTo>
                <a:lnTo>
                  <a:pt x="10024930" y="100629"/>
                </a:lnTo>
                <a:lnTo>
                  <a:pt x="10059187" y="129225"/>
                </a:lnTo>
                <a:lnTo>
                  <a:pt x="10090718" y="160756"/>
                </a:lnTo>
                <a:lnTo>
                  <a:pt x="10119314" y="195013"/>
                </a:lnTo>
                <a:lnTo>
                  <a:pt x="10144769" y="231790"/>
                </a:lnTo>
                <a:lnTo>
                  <a:pt x="10166876" y="270880"/>
                </a:lnTo>
                <a:lnTo>
                  <a:pt x="10185428" y="312076"/>
                </a:lnTo>
                <a:lnTo>
                  <a:pt x="10200218" y="355170"/>
                </a:lnTo>
                <a:lnTo>
                  <a:pt x="10211039" y="399956"/>
                </a:lnTo>
                <a:lnTo>
                  <a:pt x="10217683" y="446227"/>
                </a:lnTo>
                <a:lnTo>
                  <a:pt x="10219944" y="493775"/>
                </a:lnTo>
                <a:lnTo>
                  <a:pt x="10219944" y="2468879"/>
                </a:lnTo>
                <a:lnTo>
                  <a:pt x="10217683" y="2516428"/>
                </a:lnTo>
                <a:lnTo>
                  <a:pt x="10211039" y="2562699"/>
                </a:lnTo>
                <a:lnTo>
                  <a:pt x="10200218" y="2607485"/>
                </a:lnTo>
                <a:lnTo>
                  <a:pt x="10185428" y="2650579"/>
                </a:lnTo>
                <a:lnTo>
                  <a:pt x="10166876" y="2691775"/>
                </a:lnTo>
                <a:lnTo>
                  <a:pt x="10144769" y="2730865"/>
                </a:lnTo>
                <a:lnTo>
                  <a:pt x="10119314" y="2767642"/>
                </a:lnTo>
                <a:lnTo>
                  <a:pt x="10090718" y="2801899"/>
                </a:lnTo>
                <a:lnTo>
                  <a:pt x="10059187" y="2833430"/>
                </a:lnTo>
                <a:lnTo>
                  <a:pt x="10024930" y="2862026"/>
                </a:lnTo>
                <a:lnTo>
                  <a:pt x="9988153" y="2887481"/>
                </a:lnTo>
                <a:lnTo>
                  <a:pt x="9949063" y="2909588"/>
                </a:lnTo>
                <a:lnTo>
                  <a:pt x="9907867" y="2928140"/>
                </a:lnTo>
                <a:lnTo>
                  <a:pt x="9864773" y="2942930"/>
                </a:lnTo>
                <a:lnTo>
                  <a:pt x="9819987" y="2953751"/>
                </a:lnTo>
                <a:lnTo>
                  <a:pt x="9773716" y="2960395"/>
                </a:lnTo>
                <a:lnTo>
                  <a:pt x="9726167" y="2962656"/>
                </a:lnTo>
                <a:lnTo>
                  <a:pt x="493788" y="2962656"/>
                </a:lnTo>
                <a:lnTo>
                  <a:pt x="446232" y="2960395"/>
                </a:lnTo>
                <a:lnTo>
                  <a:pt x="399955" y="2953751"/>
                </a:lnTo>
                <a:lnTo>
                  <a:pt x="355164" y="2942930"/>
                </a:lnTo>
                <a:lnTo>
                  <a:pt x="312066" y="2928140"/>
                </a:lnTo>
                <a:lnTo>
                  <a:pt x="270868" y="2909588"/>
                </a:lnTo>
                <a:lnTo>
                  <a:pt x="231777" y="2887481"/>
                </a:lnTo>
                <a:lnTo>
                  <a:pt x="194999" y="2862026"/>
                </a:lnTo>
                <a:lnTo>
                  <a:pt x="160742" y="2833430"/>
                </a:lnTo>
                <a:lnTo>
                  <a:pt x="129213" y="2801899"/>
                </a:lnTo>
                <a:lnTo>
                  <a:pt x="100618" y="2767642"/>
                </a:lnTo>
                <a:lnTo>
                  <a:pt x="75165" y="2730865"/>
                </a:lnTo>
                <a:lnTo>
                  <a:pt x="53060" y="2691775"/>
                </a:lnTo>
                <a:lnTo>
                  <a:pt x="34510" y="2650579"/>
                </a:lnTo>
                <a:lnTo>
                  <a:pt x="19722" y="2607485"/>
                </a:lnTo>
                <a:lnTo>
                  <a:pt x="8903" y="2562699"/>
                </a:lnTo>
                <a:lnTo>
                  <a:pt x="2260" y="2516428"/>
                </a:lnTo>
                <a:lnTo>
                  <a:pt x="0" y="2468879"/>
                </a:lnTo>
                <a:lnTo>
                  <a:pt x="0" y="493775"/>
                </a:lnTo>
                <a:close/>
              </a:path>
            </a:pathLst>
          </a:custGeom>
          <a:ln w="15875">
            <a:solidFill>
              <a:srgbClr val="2583C5"/>
            </a:solidFill>
          </a:ln>
        </p:spPr>
        <p:txBody>
          <a:bodyPr wrap="square" lIns="0" tIns="0" rIns="0" bIns="0" rtlCol="0"/>
          <a:lstStyle/>
          <a:p>
            <a:endParaRPr/>
          </a:p>
        </p:txBody>
      </p:sp>
      <p:sp>
        <p:nvSpPr>
          <p:cNvPr id="4" name="object 4"/>
          <p:cNvSpPr txBox="1"/>
          <p:nvPr/>
        </p:nvSpPr>
        <p:spPr>
          <a:xfrm>
            <a:off x="536854" y="1697863"/>
            <a:ext cx="9243060" cy="1946275"/>
          </a:xfrm>
          <a:prstGeom prst="rect">
            <a:avLst/>
          </a:prstGeom>
        </p:spPr>
        <p:txBody>
          <a:bodyPr vert="horz" wrap="square" lIns="0" tIns="12700" rIns="0" bIns="0" rtlCol="0">
            <a:spAutoFit/>
          </a:bodyPr>
          <a:lstStyle/>
          <a:p>
            <a:pPr marL="299085" indent="-286385">
              <a:lnSpc>
                <a:spcPct val="100000"/>
              </a:lnSpc>
              <a:spcBef>
                <a:spcPts val="100"/>
              </a:spcBef>
              <a:buFont typeface="Arial"/>
              <a:buChar char="•"/>
              <a:tabLst>
                <a:tab pos="299085" algn="l"/>
              </a:tabLst>
            </a:pPr>
            <a:r>
              <a:rPr sz="1800" b="1" spc="-10" dirty="0">
                <a:latin typeface="Calibri"/>
                <a:cs typeface="Calibri"/>
              </a:rPr>
              <a:t>Gender-related</a:t>
            </a:r>
            <a:r>
              <a:rPr sz="1800" b="1" spc="-40" dirty="0">
                <a:latin typeface="Calibri"/>
                <a:cs typeface="Calibri"/>
              </a:rPr>
              <a:t> </a:t>
            </a:r>
            <a:r>
              <a:rPr sz="1800" b="1" spc="-10" dirty="0">
                <a:latin typeface="Calibri"/>
                <a:cs typeface="Calibri"/>
              </a:rPr>
              <a:t>attitudes:</a:t>
            </a:r>
            <a:r>
              <a:rPr sz="1800" b="1" spc="-50" dirty="0">
                <a:latin typeface="Calibri"/>
                <a:cs typeface="Calibri"/>
              </a:rPr>
              <a:t> </a:t>
            </a:r>
            <a:r>
              <a:rPr sz="1800" dirty="0">
                <a:latin typeface="Calibri"/>
                <a:cs typeface="Calibri"/>
              </a:rPr>
              <a:t>gender</a:t>
            </a:r>
            <a:r>
              <a:rPr sz="1800" spc="-30" dirty="0">
                <a:latin typeface="Calibri"/>
                <a:cs typeface="Calibri"/>
              </a:rPr>
              <a:t> </a:t>
            </a:r>
            <a:r>
              <a:rPr sz="1800" dirty="0">
                <a:latin typeface="Calibri"/>
                <a:cs typeface="Calibri"/>
              </a:rPr>
              <a:t>beliefs,</a:t>
            </a:r>
            <a:r>
              <a:rPr sz="1800" spc="-25" dirty="0">
                <a:latin typeface="Calibri"/>
                <a:cs typeface="Calibri"/>
              </a:rPr>
              <a:t> </a:t>
            </a:r>
            <a:r>
              <a:rPr sz="1800" spc="-10" dirty="0">
                <a:latin typeface="Calibri"/>
                <a:cs typeface="Calibri"/>
              </a:rPr>
              <a:t>psychological</a:t>
            </a:r>
            <a:r>
              <a:rPr sz="1800" spc="-5" dirty="0">
                <a:latin typeface="Calibri"/>
                <a:cs typeface="Calibri"/>
              </a:rPr>
              <a:t> </a:t>
            </a:r>
            <a:r>
              <a:rPr sz="1800" spc="-10" dirty="0">
                <a:latin typeface="Calibri"/>
                <a:cs typeface="Calibri"/>
              </a:rPr>
              <a:t>empowerment,</a:t>
            </a:r>
            <a:r>
              <a:rPr sz="1800" spc="-25" dirty="0">
                <a:latin typeface="Calibri"/>
                <a:cs typeface="Calibri"/>
              </a:rPr>
              <a:t> </a:t>
            </a:r>
            <a:r>
              <a:rPr sz="1800" spc="-10" dirty="0">
                <a:latin typeface="Calibri"/>
                <a:cs typeface="Calibri"/>
              </a:rPr>
              <a:t>entrepreneurial mindset</a:t>
            </a:r>
            <a:endParaRPr sz="1800">
              <a:latin typeface="Calibri"/>
              <a:cs typeface="Calibri"/>
            </a:endParaRPr>
          </a:p>
          <a:p>
            <a:pPr marL="299085" indent="-286385">
              <a:lnSpc>
                <a:spcPct val="100000"/>
              </a:lnSpc>
              <a:spcBef>
                <a:spcPts val="2160"/>
              </a:spcBef>
              <a:buFont typeface="Arial"/>
              <a:buChar char="•"/>
              <a:tabLst>
                <a:tab pos="299085" algn="l"/>
              </a:tabLst>
            </a:pPr>
            <a:r>
              <a:rPr sz="1800" b="1" dirty="0">
                <a:latin typeface="Calibri"/>
                <a:cs typeface="Calibri"/>
              </a:rPr>
              <a:t>Structural</a:t>
            </a:r>
            <a:r>
              <a:rPr sz="1800" b="1" spc="-80" dirty="0">
                <a:latin typeface="Calibri"/>
                <a:cs typeface="Calibri"/>
              </a:rPr>
              <a:t> </a:t>
            </a:r>
            <a:r>
              <a:rPr sz="1800" b="1" dirty="0">
                <a:latin typeface="Calibri"/>
                <a:cs typeface="Calibri"/>
              </a:rPr>
              <a:t>barriers:</a:t>
            </a:r>
            <a:r>
              <a:rPr sz="1800" b="1" spc="-65" dirty="0">
                <a:latin typeface="Calibri"/>
                <a:cs typeface="Calibri"/>
              </a:rPr>
              <a:t> </a:t>
            </a:r>
            <a:r>
              <a:rPr sz="1800" dirty="0">
                <a:latin typeface="Calibri"/>
                <a:cs typeface="Calibri"/>
              </a:rPr>
              <a:t>access</a:t>
            </a:r>
            <a:r>
              <a:rPr sz="1800" spc="-55" dirty="0">
                <a:latin typeface="Calibri"/>
                <a:cs typeface="Calibri"/>
              </a:rPr>
              <a:t> </a:t>
            </a:r>
            <a:r>
              <a:rPr sz="1800" dirty="0">
                <a:latin typeface="Calibri"/>
                <a:cs typeface="Calibri"/>
              </a:rPr>
              <a:t>to</a:t>
            </a:r>
            <a:r>
              <a:rPr sz="1800" spc="-60" dirty="0">
                <a:latin typeface="Calibri"/>
                <a:cs typeface="Calibri"/>
              </a:rPr>
              <a:t> </a:t>
            </a:r>
            <a:r>
              <a:rPr sz="1800" dirty="0">
                <a:latin typeface="Calibri"/>
                <a:cs typeface="Calibri"/>
              </a:rPr>
              <a:t>finance,</a:t>
            </a:r>
            <a:r>
              <a:rPr sz="1800" spc="-35" dirty="0">
                <a:latin typeface="Calibri"/>
                <a:cs typeface="Calibri"/>
              </a:rPr>
              <a:t> </a:t>
            </a:r>
            <a:r>
              <a:rPr sz="1800" dirty="0">
                <a:latin typeface="Calibri"/>
                <a:cs typeface="Calibri"/>
              </a:rPr>
              <a:t>financial</a:t>
            </a:r>
            <a:r>
              <a:rPr sz="1800" spc="-40" dirty="0">
                <a:latin typeface="Calibri"/>
                <a:cs typeface="Calibri"/>
              </a:rPr>
              <a:t> </a:t>
            </a:r>
            <a:r>
              <a:rPr sz="1800" dirty="0">
                <a:latin typeface="Calibri"/>
                <a:cs typeface="Calibri"/>
              </a:rPr>
              <a:t>services,</a:t>
            </a:r>
            <a:r>
              <a:rPr sz="1800" spc="-50" dirty="0">
                <a:latin typeface="Calibri"/>
                <a:cs typeface="Calibri"/>
              </a:rPr>
              <a:t> </a:t>
            </a:r>
            <a:r>
              <a:rPr sz="1800" dirty="0">
                <a:latin typeface="Calibri"/>
                <a:cs typeface="Calibri"/>
              </a:rPr>
              <a:t>networks,</a:t>
            </a:r>
            <a:r>
              <a:rPr sz="1800" spc="-55" dirty="0">
                <a:latin typeface="Calibri"/>
                <a:cs typeface="Calibri"/>
              </a:rPr>
              <a:t> </a:t>
            </a:r>
            <a:r>
              <a:rPr sz="1800" dirty="0">
                <a:latin typeface="Calibri"/>
                <a:cs typeface="Calibri"/>
              </a:rPr>
              <a:t>and</a:t>
            </a:r>
            <a:r>
              <a:rPr sz="1800" spc="-55" dirty="0">
                <a:latin typeface="Calibri"/>
                <a:cs typeface="Calibri"/>
              </a:rPr>
              <a:t> </a:t>
            </a:r>
            <a:r>
              <a:rPr sz="1800" spc="-10" dirty="0">
                <a:latin typeface="Calibri"/>
                <a:cs typeface="Calibri"/>
              </a:rPr>
              <a:t>markets</a:t>
            </a:r>
            <a:endParaRPr sz="1800">
              <a:latin typeface="Calibri"/>
              <a:cs typeface="Calibri"/>
            </a:endParaRPr>
          </a:p>
          <a:p>
            <a:pPr marL="299085" indent="-286385">
              <a:lnSpc>
                <a:spcPct val="100000"/>
              </a:lnSpc>
              <a:spcBef>
                <a:spcPts val="2160"/>
              </a:spcBef>
              <a:buFont typeface="Arial"/>
              <a:buChar char="•"/>
              <a:tabLst>
                <a:tab pos="299085" algn="l"/>
              </a:tabLst>
            </a:pPr>
            <a:r>
              <a:rPr sz="1800" b="1" dirty="0">
                <a:latin typeface="Calibri"/>
                <a:cs typeface="Calibri"/>
              </a:rPr>
              <a:t>Business</a:t>
            </a:r>
            <a:r>
              <a:rPr sz="1800" b="1" spc="-65" dirty="0">
                <a:latin typeface="Calibri"/>
                <a:cs typeface="Calibri"/>
              </a:rPr>
              <a:t> </a:t>
            </a:r>
            <a:r>
              <a:rPr sz="1800" b="1" dirty="0">
                <a:latin typeface="Calibri"/>
                <a:cs typeface="Calibri"/>
              </a:rPr>
              <a:t>behavior:</a:t>
            </a:r>
            <a:r>
              <a:rPr sz="1800" b="1" spc="-70" dirty="0">
                <a:latin typeface="Calibri"/>
                <a:cs typeface="Calibri"/>
              </a:rPr>
              <a:t> </a:t>
            </a:r>
            <a:r>
              <a:rPr sz="1800" dirty="0">
                <a:latin typeface="Calibri"/>
                <a:cs typeface="Calibri"/>
              </a:rPr>
              <a:t>business</a:t>
            </a:r>
            <a:r>
              <a:rPr sz="1800" spc="-55" dirty="0">
                <a:latin typeface="Calibri"/>
                <a:cs typeface="Calibri"/>
              </a:rPr>
              <a:t> </a:t>
            </a:r>
            <a:r>
              <a:rPr sz="1800" dirty="0">
                <a:latin typeface="Calibri"/>
                <a:cs typeface="Calibri"/>
              </a:rPr>
              <a:t>practices,</a:t>
            </a:r>
            <a:r>
              <a:rPr sz="1800" spc="-40" dirty="0">
                <a:latin typeface="Calibri"/>
                <a:cs typeface="Calibri"/>
              </a:rPr>
              <a:t> </a:t>
            </a:r>
            <a:r>
              <a:rPr sz="1800" dirty="0">
                <a:latin typeface="Calibri"/>
                <a:cs typeface="Calibri"/>
              </a:rPr>
              <a:t>error</a:t>
            </a:r>
            <a:r>
              <a:rPr sz="1800" spc="-50" dirty="0">
                <a:latin typeface="Calibri"/>
                <a:cs typeface="Calibri"/>
              </a:rPr>
              <a:t> </a:t>
            </a:r>
            <a:r>
              <a:rPr sz="1800" spc="-10" dirty="0">
                <a:latin typeface="Calibri"/>
                <a:cs typeface="Calibri"/>
              </a:rPr>
              <a:t>management,</a:t>
            </a:r>
            <a:r>
              <a:rPr sz="1800" spc="-60" dirty="0">
                <a:latin typeface="Calibri"/>
                <a:cs typeface="Calibri"/>
              </a:rPr>
              <a:t> </a:t>
            </a:r>
            <a:r>
              <a:rPr sz="1800" dirty="0">
                <a:latin typeface="Calibri"/>
                <a:cs typeface="Calibri"/>
              </a:rPr>
              <a:t>proactive</a:t>
            </a:r>
            <a:r>
              <a:rPr sz="1800" spc="-50" dirty="0">
                <a:latin typeface="Calibri"/>
                <a:cs typeface="Calibri"/>
              </a:rPr>
              <a:t> </a:t>
            </a:r>
            <a:r>
              <a:rPr sz="1800" spc="-20" dirty="0">
                <a:latin typeface="Calibri"/>
                <a:cs typeface="Calibri"/>
              </a:rPr>
              <a:t>behavior,</a:t>
            </a:r>
            <a:r>
              <a:rPr sz="1800" spc="-45" dirty="0">
                <a:latin typeface="Calibri"/>
                <a:cs typeface="Calibri"/>
              </a:rPr>
              <a:t> </a:t>
            </a:r>
            <a:r>
              <a:rPr sz="1800" dirty="0">
                <a:latin typeface="Calibri"/>
                <a:cs typeface="Calibri"/>
              </a:rPr>
              <a:t>risk-</a:t>
            </a:r>
            <a:r>
              <a:rPr sz="1800" spc="-10" dirty="0">
                <a:latin typeface="Calibri"/>
                <a:cs typeface="Calibri"/>
              </a:rPr>
              <a:t>taking</a:t>
            </a:r>
            <a:endParaRPr sz="1800">
              <a:latin typeface="Calibri"/>
              <a:cs typeface="Calibri"/>
            </a:endParaRPr>
          </a:p>
          <a:p>
            <a:pPr marL="299085" indent="-286385">
              <a:lnSpc>
                <a:spcPct val="100000"/>
              </a:lnSpc>
              <a:spcBef>
                <a:spcPts val="2160"/>
              </a:spcBef>
              <a:buFont typeface="Arial"/>
              <a:buChar char="•"/>
              <a:tabLst>
                <a:tab pos="299085" algn="l"/>
              </a:tabLst>
            </a:pPr>
            <a:r>
              <a:rPr sz="1800" b="1" dirty="0">
                <a:latin typeface="Calibri"/>
                <a:cs typeface="Calibri"/>
              </a:rPr>
              <a:t>Household</a:t>
            </a:r>
            <a:r>
              <a:rPr sz="1800" b="1" spc="-75" dirty="0">
                <a:latin typeface="Calibri"/>
                <a:cs typeface="Calibri"/>
              </a:rPr>
              <a:t> </a:t>
            </a:r>
            <a:r>
              <a:rPr sz="1800" b="1" dirty="0">
                <a:latin typeface="Calibri"/>
                <a:cs typeface="Calibri"/>
              </a:rPr>
              <a:t>behavior:</a:t>
            </a:r>
            <a:r>
              <a:rPr sz="1800" b="1" spc="-60" dirty="0">
                <a:latin typeface="Calibri"/>
                <a:cs typeface="Calibri"/>
              </a:rPr>
              <a:t> </a:t>
            </a:r>
            <a:r>
              <a:rPr sz="1800" spc="-10" dirty="0">
                <a:latin typeface="Calibri"/>
                <a:cs typeface="Calibri"/>
              </a:rPr>
              <a:t>decision-</a:t>
            </a:r>
            <a:r>
              <a:rPr sz="1800" dirty="0">
                <a:latin typeface="Calibri"/>
                <a:cs typeface="Calibri"/>
              </a:rPr>
              <a:t>making,</a:t>
            </a:r>
            <a:r>
              <a:rPr sz="1800" spc="-35" dirty="0">
                <a:latin typeface="Calibri"/>
                <a:cs typeface="Calibri"/>
              </a:rPr>
              <a:t> </a:t>
            </a:r>
            <a:r>
              <a:rPr sz="1800" spc="-25" dirty="0">
                <a:latin typeface="Calibri"/>
                <a:cs typeface="Calibri"/>
              </a:rPr>
              <a:t>autonomy,</a:t>
            </a:r>
            <a:r>
              <a:rPr sz="1800" spc="-35" dirty="0">
                <a:latin typeface="Calibri"/>
                <a:cs typeface="Calibri"/>
              </a:rPr>
              <a:t> </a:t>
            </a:r>
            <a:r>
              <a:rPr sz="1800" dirty="0">
                <a:latin typeface="Calibri"/>
                <a:cs typeface="Calibri"/>
              </a:rPr>
              <a:t>household</a:t>
            </a:r>
            <a:r>
              <a:rPr sz="1800" spc="-30" dirty="0">
                <a:latin typeface="Calibri"/>
                <a:cs typeface="Calibri"/>
              </a:rPr>
              <a:t> </a:t>
            </a:r>
            <a:r>
              <a:rPr sz="1800" spc="-10" dirty="0">
                <a:latin typeface="Calibri"/>
                <a:cs typeface="Calibri"/>
              </a:rPr>
              <a:t>responsibilities</a:t>
            </a:r>
            <a:endParaRPr sz="18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z="1050" spc="-25" dirty="0">
                <a:solidFill>
                  <a:srgbClr val="FFFFFF"/>
                </a:solidFill>
              </a:rPr>
              <a:t>14</a:t>
            </a:fld>
            <a:endParaRPr sz="105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89152" y="201421"/>
            <a:ext cx="10277729" cy="533400"/>
          </a:xfrm>
          <a:prstGeom prst="rect">
            <a:avLst/>
          </a:prstGeom>
        </p:spPr>
      </p:pic>
      <p:sp>
        <p:nvSpPr>
          <p:cNvPr id="3" name="object 3"/>
          <p:cNvSpPr/>
          <p:nvPr/>
        </p:nvSpPr>
        <p:spPr>
          <a:xfrm>
            <a:off x="406908" y="1100327"/>
            <a:ext cx="6878320" cy="4942840"/>
          </a:xfrm>
          <a:custGeom>
            <a:avLst/>
            <a:gdLst/>
            <a:ahLst/>
            <a:cxnLst/>
            <a:rect l="l" t="t" r="r" b="b"/>
            <a:pathLst>
              <a:path w="6878320" h="4942840">
                <a:moveTo>
                  <a:pt x="0" y="823722"/>
                </a:moveTo>
                <a:lnTo>
                  <a:pt x="1398" y="775323"/>
                </a:lnTo>
                <a:lnTo>
                  <a:pt x="5541" y="727661"/>
                </a:lnTo>
                <a:lnTo>
                  <a:pt x="12353" y="680812"/>
                </a:lnTo>
                <a:lnTo>
                  <a:pt x="21755" y="634854"/>
                </a:lnTo>
                <a:lnTo>
                  <a:pt x="33670" y="589865"/>
                </a:lnTo>
                <a:lnTo>
                  <a:pt x="48022" y="545920"/>
                </a:lnTo>
                <a:lnTo>
                  <a:pt x="64732" y="503098"/>
                </a:lnTo>
                <a:lnTo>
                  <a:pt x="83724" y="461476"/>
                </a:lnTo>
                <a:lnTo>
                  <a:pt x="104921" y="421131"/>
                </a:lnTo>
                <a:lnTo>
                  <a:pt x="128244" y="382141"/>
                </a:lnTo>
                <a:lnTo>
                  <a:pt x="153618" y="344582"/>
                </a:lnTo>
                <a:lnTo>
                  <a:pt x="180964" y="308532"/>
                </a:lnTo>
                <a:lnTo>
                  <a:pt x="210205" y="274068"/>
                </a:lnTo>
                <a:lnTo>
                  <a:pt x="241265" y="241268"/>
                </a:lnTo>
                <a:lnTo>
                  <a:pt x="274065" y="210208"/>
                </a:lnTo>
                <a:lnTo>
                  <a:pt x="308529" y="180967"/>
                </a:lnTo>
                <a:lnTo>
                  <a:pt x="344579" y="153620"/>
                </a:lnTo>
                <a:lnTo>
                  <a:pt x="382138" y="128247"/>
                </a:lnTo>
                <a:lnTo>
                  <a:pt x="421129" y="104923"/>
                </a:lnTo>
                <a:lnTo>
                  <a:pt x="461475" y="83726"/>
                </a:lnTo>
                <a:lnTo>
                  <a:pt x="503098" y="64734"/>
                </a:lnTo>
                <a:lnTo>
                  <a:pt x="545921" y="48023"/>
                </a:lnTo>
                <a:lnTo>
                  <a:pt x="589867" y="33671"/>
                </a:lnTo>
                <a:lnTo>
                  <a:pt x="634858" y="21755"/>
                </a:lnTo>
                <a:lnTo>
                  <a:pt x="680818" y="12353"/>
                </a:lnTo>
                <a:lnTo>
                  <a:pt x="727669" y="5541"/>
                </a:lnTo>
                <a:lnTo>
                  <a:pt x="775333" y="1398"/>
                </a:lnTo>
                <a:lnTo>
                  <a:pt x="823734" y="0"/>
                </a:lnTo>
                <a:lnTo>
                  <a:pt x="6054090" y="0"/>
                </a:lnTo>
                <a:lnTo>
                  <a:pt x="6102488" y="1398"/>
                </a:lnTo>
                <a:lnTo>
                  <a:pt x="6150150" y="5541"/>
                </a:lnTo>
                <a:lnTo>
                  <a:pt x="6196999" y="12353"/>
                </a:lnTo>
                <a:lnTo>
                  <a:pt x="6242957" y="21755"/>
                </a:lnTo>
                <a:lnTo>
                  <a:pt x="6287946" y="33671"/>
                </a:lnTo>
                <a:lnTo>
                  <a:pt x="6331891" y="48023"/>
                </a:lnTo>
                <a:lnTo>
                  <a:pt x="6374713" y="64734"/>
                </a:lnTo>
                <a:lnTo>
                  <a:pt x="6416335" y="83726"/>
                </a:lnTo>
                <a:lnTo>
                  <a:pt x="6456680" y="104923"/>
                </a:lnTo>
                <a:lnTo>
                  <a:pt x="6495670" y="128247"/>
                </a:lnTo>
                <a:lnTo>
                  <a:pt x="6533229" y="153620"/>
                </a:lnTo>
                <a:lnTo>
                  <a:pt x="6569279" y="180967"/>
                </a:lnTo>
                <a:lnTo>
                  <a:pt x="6603743" y="210208"/>
                </a:lnTo>
                <a:lnTo>
                  <a:pt x="6636543" y="241268"/>
                </a:lnTo>
                <a:lnTo>
                  <a:pt x="6667603" y="274068"/>
                </a:lnTo>
                <a:lnTo>
                  <a:pt x="6696844" y="308532"/>
                </a:lnTo>
                <a:lnTo>
                  <a:pt x="6724191" y="344582"/>
                </a:lnTo>
                <a:lnTo>
                  <a:pt x="6749564" y="382141"/>
                </a:lnTo>
                <a:lnTo>
                  <a:pt x="6772888" y="421131"/>
                </a:lnTo>
                <a:lnTo>
                  <a:pt x="6794085" y="461476"/>
                </a:lnTo>
                <a:lnTo>
                  <a:pt x="6813077" y="503098"/>
                </a:lnTo>
                <a:lnTo>
                  <a:pt x="6829788" y="545920"/>
                </a:lnTo>
                <a:lnTo>
                  <a:pt x="6844140" y="589865"/>
                </a:lnTo>
                <a:lnTo>
                  <a:pt x="6856056" y="634854"/>
                </a:lnTo>
                <a:lnTo>
                  <a:pt x="6865458" y="680812"/>
                </a:lnTo>
                <a:lnTo>
                  <a:pt x="6872270" y="727661"/>
                </a:lnTo>
                <a:lnTo>
                  <a:pt x="6876413" y="775323"/>
                </a:lnTo>
                <a:lnTo>
                  <a:pt x="6877812" y="823722"/>
                </a:lnTo>
                <a:lnTo>
                  <a:pt x="6877812" y="4118610"/>
                </a:lnTo>
                <a:lnTo>
                  <a:pt x="6876413" y="4167009"/>
                </a:lnTo>
                <a:lnTo>
                  <a:pt x="6872270" y="4214672"/>
                </a:lnTo>
                <a:lnTo>
                  <a:pt x="6865458" y="4261522"/>
                </a:lnTo>
                <a:lnTo>
                  <a:pt x="6856056" y="4307481"/>
                </a:lnTo>
                <a:lnTo>
                  <a:pt x="6844140" y="4352471"/>
                </a:lnTo>
                <a:lnTo>
                  <a:pt x="6829788" y="4396416"/>
                </a:lnTo>
                <a:lnTo>
                  <a:pt x="6813077" y="4439238"/>
                </a:lnTo>
                <a:lnTo>
                  <a:pt x="6794085" y="4480861"/>
                </a:lnTo>
                <a:lnTo>
                  <a:pt x="6772888" y="4521206"/>
                </a:lnTo>
                <a:lnTo>
                  <a:pt x="6749564" y="4560196"/>
                </a:lnTo>
                <a:lnTo>
                  <a:pt x="6724191" y="4597755"/>
                </a:lnTo>
                <a:lnTo>
                  <a:pt x="6696844" y="4633805"/>
                </a:lnTo>
                <a:lnTo>
                  <a:pt x="6667603" y="4668268"/>
                </a:lnTo>
                <a:lnTo>
                  <a:pt x="6636543" y="4701068"/>
                </a:lnTo>
                <a:lnTo>
                  <a:pt x="6603743" y="4732127"/>
                </a:lnTo>
                <a:lnTo>
                  <a:pt x="6569279" y="4761368"/>
                </a:lnTo>
                <a:lnTo>
                  <a:pt x="6533229" y="4788714"/>
                </a:lnTo>
                <a:lnTo>
                  <a:pt x="6495670" y="4814087"/>
                </a:lnTo>
                <a:lnTo>
                  <a:pt x="6456680" y="4837411"/>
                </a:lnTo>
                <a:lnTo>
                  <a:pt x="6416335" y="4858607"/>
                </a:lnTo>
                <a:lnTo>
                  <a:pt x="6374713" y="4877599"/>
                </a:lnTo>
                <a:lnTo>
                  <a:pt x="6331891" y="4894309"/>
                </a:lnTo>
                <a:lnTo>
                  <a:pt x="6287946" y="4908661"/>
                </a:lnTo>
                <a:lnTo>
                  <a:pt x="6242957" y="4920576"/>
                </a:lnTo>
                <a:lnTo>
                  <a:pt x="6196999" y="4929978"/>
                </a:lnTo>
                <a:lnTo>
                  <a:pt x="6150150" y="4936790"/>
                </a:lnTo>
                <a:lnTo>
                  <a:pt x="6102488" y="4940933"/>
                </a:lnTo>
                <a:lnTo>
                  <a:pt x="6054090" y="4942332"/>
                </a:lnTo>
                <a:lnTo>
                  <a:pt x="823734" y="4942332"/>
                </a:lnTo>
                <a:lnTo>
                  <a:pt x="775333" y="4940933"/>
                </a:lnTo>
                <a:lnTo>
                  <a:pt x="727669" y="4936790"/>
                </a:lnTo>
                <a:lnTo>
                  <a:pt x="680818" y="4929978"/>
                </a:lnTo>
                <a:lnTo>
                  <a:pt x="634858" y="4920576"/>
                </a:lnTo>
                <a:lnTo>
                  <a:pt x="589867" y="4908661"/>
                </a:lnTo>
                <a:lnTo>
                  <a:pt x="545921" y="4894309"/>
                </a:lnTo>
                <a:lnTo>
                  <a:pt x="503098" y="4877599"/>
                </a:lnTo>
                <a:lnTo>
                  <a:pt x="461475" y="4858607"/>
                </a:lnTo>
                <a:lnTo>
                  <a:pt x="421129" y="4837411"/>
                </a:lnTo>
                <a:lnTo>
                  <a:pt x="382138" y="4814087"/>
                </a:lnTo>
                <a:lnTo>
                  <a:pt x="344579" y="4788714"/>
                </a:lnTo>
                <a:lnTo>
                  <a:pt x="308529" y="4761368"/>
                </a:lnTo>
                <a:lnTo>
                  <a:pt x="274065" y="4732127"/>
                </a:lnTo>
                <a:lnTo>
                  <a:pt x="241265" y="4701068"/>
                </a:lnTo>
                <a:lnTo>
                  <a:pt x="210205" y="4668268"/>
                </a:lnTo>
                <a:lnTo>
                  <a:pt x="180964" y="4633805"/>
                </a:lnTo>
                <a:lnTo>
                  <a:pt x="153618" y="4597755"/>
                </a:lnTo>
                <a:lnTo>
                  <a:pt x="128244" y="4560196"/>
                </a:lnTo>
                <a:lnTo>
                  <a:pt x="104921" y="4521206"/>
                </a:lnTo>
                <a:lnTo>
                  <a:pt x="83724" y="4480861"/>
                </a:lnTo>
                <a:lnTo>
                  <a:pt x="64732" y="4439238"/>
                </a:lnTo>
                <a:lnTo>
                  <a:pt x="48022" y="4396416"/>
                </a:lnTo>
                <a:lnTo>
                  <a:pt x="33670" y="4352471"/>
                </a:lnTo>
                <a:lnTo>
                  <a:pt x="21755" y="4307481"/>
                </a:lnTo>
                <a:lnTo>
                  <a:pt x="12353" y="4261522"/>
                </a:lnTo>
                <a:lnTo>
                  <a:pt x="5541" y="4214672"/>
                </a:lnTo>
                <a:lnTo>
                  <a:pt x="1398" y="4167009"/>
                </a:lnTo>
                <a:lnTo>
                  <a:pt x="0" y="4118610"/>
                </a:lnTo>
                <a:lnTo>
                  <a:pt x="0" y="823722"/>
                </a:lnTo>
                <a:close/>
              </a:path>
            </a:pathLst>
          </a:custGeom>
          <a:ln w="15875">
            <a:solidFill>
              <a:srgbClr val="2583C5"/>
            </a:solidFill>
          </a:ln>
        </p:spPr>
        <p:txBody>
          <a:bodyPr wrap="square" lIns="0" tIns="0" rIns="0" bIns="0" rtlCol="0"/>
          <a:lstStyle/>
          <a:p>
            <a:endParaRPr/>
          </a:p>
        </p:txBody>
      </p:sp>
      <p:sp>
        <p:nvSpPr>
          <p:cNvPr id="4" name="object 4"/>
          <p:cNvSpPr txBox="1"/>
          <p:nvPr/>
        </p:nvSpPr>
        <p:spPr>
          <a:xfrm>
            <a:off x="727659" y="1212596"/>
            <a:ext cx="6226175" cy="4690110"/>
          </a:xfrm>
          <a:prstGeom prst="rect">
            <a:avLst/>
          </a:prstGeom>
        </p:spPr>
        <p:txBody>
          <a:bodyPr vert="horz" wrap="square" lIns="0" tIns="12700" rIns="0" bIns="0" rtlCol="0">
            <a:spAutoFit/>
          </a:bodyPr>
          <a:lstStyle/>
          <a:p>
            <a:pPr marL="299085" marR="611505" indent="-287020">
              <a:lnSpc>
                <a:spcPct val="100000"/>
              </a:lnSpc>
              <a:spcBef>
                <a:spcPts val="100"/>
              </a:spcBef>
              <a:buFont typeface="Arial"/>
              <a:buChar char="•"/>
              <a:tabLst>
                <a:tab pos="299085" algn="l"/>
              </a:tabLst>
            </a:pPr>
            <a:r>
              <a:rPr sz="1800" b="1" dirty="0">
                <a:latin typeface="Calibri"/>
                <a:cs typeface="Calibri"/>
              </a:rPr>
              <a:t>One</a:t>
            </a:r>
            <a:r>
              <a:rPr sz="1800" b="1" spc="-40" dirty="0">
                <a:latin typeface="Calibri"/>
                <a:cs typeface="Calibri"/>
              </a:rPr>
              <a:t> </a:t>
            </a:r>
            <a:r>
              <a:rPr sz="1800" b="1" dirty="0">
                <a:latin typeface="Calibri"/>
                <a:cs typeface="Calibri"/>
              </a:rPr>
              <a:t>in</a:t>
            </a:r>
            <a:r>
              <a:rPr sz="1800" b="1" spc="-35" dirty="0">
                <a:latin typeface="Calibri"/>
                <a:cs typeface="Calibri"/>
              </a:rPr>
              <a:t> </a:t>
            </a:r>
            <a:r>
              <a:rPr sz="1800" b="1" dirty="0">
                <a:latin typeface="Calibri"/>
                <a:cs typeface="Calibri"/>
              </a:rPr>
              <a:t>two</a:t>
            </a:r>
            <a:r>
              <a:rPr sz="1800" b="1" spc="-40" dirty="0">
                <a:latin typeface="Calibri"/>
                <a:cs typeface="Calibri"/>
              </a:rPr>
              <a:t> </a:t>
            </a:r>
            <a:r>
              <a:rPr sz="1800" b="1" dirty="0">
                <a:latin typeface="Calibri"/>
                <a:cs typeface="Calibri"/>
              </a:rPr>
              <a:t>women</a:t>
            </a:r>
            <a:r>
              <a:rPr sz="1800" b="1" spc="-65" dirty="0">
                <a:latin typeface="Calibri"/>
                <a:cs typeface="Calibri"/>
              </a:rPr>
              <a:t> </a:t>
            </a:r>
            <a:r>
              <a:rPr sz="1800" dirty="0">
                <a:latin typeface="Calibri"/>
                <a:cs typeface="Calibri"/>
              </a:rPr>
              <a:t>at</a:t>
            </a:r>
            <a:r>
              <a:rPr sz="1800" spc="-35" dirty="0">
                <a:latin typeface="Calibri"/>
                <a:cs typeface="Calibri"/>
              </a:rPr>
              <a:t> </a:t>
            </a:r>
            <a:r>
              <a:rPr sz="1800" dirty="0">
                <a:latin typeface="Calibri"/>
                <a:cs typeface="Calibri"/>
              </a:rPr>
              <a:t>baseline</a:t>
            </a:r>
            <a:r>
              <a:rPr sz="1800" spc="-15" dirty="0">
                <a:latin typeface="Calibri"/>
                <a:cs typeface="Calibri"/>
              </a:rPr>
              <a:t> </a:t>
            </a:r>
            <a:r>
              <a:rPr sz="1800" dirty="0">
                <a:latin typeface="Calibri"/>
                <a:cs typeface="Calibri"/>
              </a:rPr>
              <a:t>thought</a:t>
            </a:r>
            <a:r>
              <a:rPr sz="1800" spc="-35" dirty="0">
                <a:latin typeface="Calibri"/>
                <a:cs typeface="Calibri"/>
              </a:rPr>
              <a:t> </a:t>
            </a:r>
            <a:r>
              <a:rPr sz="1800" dirty="0">
                <a:latin typeface="Calibri"/>
                <a:cs typeface="Calibri"/>
              </a:rPr>
              <a:t>that</a:t>
            </a:r>
            <a:r>
              <a:rPr sz="1800" spc="-25" dirty="0">
                <a:latin typeface="Calibri"/>
                <a:cs typeface="Calibri"/>
              </a:rPr>
              <a:t> </a:t>
            </a:r>
            <a:r>
              <a:rPr sz="1800" dirty="0">
                <a:latin typeface="Calibri"/>
                <a:cs typeface="Calibri"/>
              </a:rPr>
              <a:t>most</a:t>
            </a:r>
            <a:r>
              <a:rPr sz="1800" spc="-35" dirty="0">
                <a:latin typeface="Calibri"/>
                <a:cs typeface="Calibri"/>
              </a:rPr>
              <a:t> </a:t>
            </a:r>
            <a:r>
              <a:rPr sz="1800" spc="-10" dirty="0">
                <a:latin typeface="Calibri"/>
                <a:cs typeface="Calibri"/>
              </a:rPr>
              <a:t>people </a:t>
            </a:r>
            <a:r>
              <a:rPr sz="1800" dirty="0">
                <a:latin typeface="Calibri"/>
                <a:cs typeface="Calibri"/>
              </a:rPr>
              <a:t>would</a:t>
            </a:r>
            <a:r>
              <a:rPr sz="1800" spc="-15" dirty="0">
                <a:latin typeface="Calibri"/>
                <a:cs typeface="Calibri"/>
              </a:rPr>
              <a:t> </a:t>
            </a:r>
            <a:r>
              <a:rPr sz="1800" dirty="0">
                <a:latin typeface="Calibri"/>
                <a:cs typeface="Calibri"/>
              </a:rPr>
              <a:t>be</a:t>
            </a:r>
            <a:r>
              <a:rPr sz="1800" spc="-10" dirty="0">
                <a:latin typeface="Calibri"/>
                <a:cs typeface="Calibri"/>
              </a:rPr>
              <a:t> </a:t>
            </a:r>
            <a:r>
              <a:rPr sz="1800" dirty="0">
                <a:latin typeface="Calibri"/>
                <a:cs typeface="Calibri"/>
              </a:rPr>
              <a:t>very</a:t>
            </a:r>
            <a:r>
              <a:rPr sz="1800" spc="-25" dirty="0">
                <a:latin typeface="Calibri"/>
                <a:cs typeface="Calibri"/>
              </a:rPr>
              <a:t> </a:t>
            </a:r>
            <a:r>
              <a:rPr sz="1800" b="1" dirty="0">
                <a:latin typeface="Calibri"/>
                <a:cs typeface="Calibri"/>
              </a:rPr>
              <a:t>critical</a:t>
            </a:r>
            <a:r>
              <a:rPr sz="1800" b="1" spc="-45" dirty="0">
                <a:latin typeface="Calibri"/>
                <a:cs typeface="Calibri"/>
              </a:rPr>
              <a:t> </a:t>
            </a:r>
            <a:r>
              <a:rPr sz="1800" b="1" dirty="0">
                <a:latin typeface="Calibri"/>
                <a:cs typeface="Calibri"/>
              </a:rPr>
              <a:t>of</a:t>
            </a:r>
            <a:r>
              <a:rPr sz="1800" b="1" spc="-25" dirty="0">
                <a:latin typeface="Calibri"/>
                <a:cs typeface="Calibri"/>
              </a:rPr>
              <a:t> </a:t>
            </a:r>
            <a:r>
              <a:rPr sz="1800" b="1" dirty="0">
                <a:latin typeface="Calibri"/>
                <a:cs typeface="Calibri"/>
              </a:rPr>
              <a:t>a</a:t>
            </a:r>
            <a:r>
              <a:rPr sz="1800" b="1" spc="-15" dirty="0">
                <a:latin typeface="Calibri"/>
                <a:cs typeface="Calibri"/>
              </a:rPr>
              <a:t> </a:t>
            </a:r>
            <a:r>
              <a:rPr sz="1800" b="1" dirty="0">
                <a:latin typeface="Calibri"/>
                <a:cs typeface="Calibri"/>
              </a:rPr>
              <a:t>woman</a:t>
            </a:r>
            <a:r>
              <a:rPr sz="1800" b="1" spc="-40" dirty="0">
                <a:latin typeface="Calibri"/>
                <a:cs typeface="Calibri"/>
              </a:rPr>
              <a:t> </a:t>
            </a:r>
            <a:r>
              <a:rPr sz="1800" b="1" dirty="0">
                <a:latin typeface="Calibri"/>
                <a:cs typeface="Calibri"/>
              </a:rPr>
              <a:t>who</a:t>
            </a:r>
            <a:r>
              <a:rPr sz="1800" b="1" spc="-40" dirty="0">
                <a:latin typeface="Calibri"/>
                <a:cs typeface="Calibri"/>
              </a:rPr>
              <a:t> </a:t>
            </a:r>
            <a:r>
              <a:rPr sz="1800" b="1" dirty="0">
                <a:latin typeface="Calibri"/>
                <a:cs typeface="Calibri"/>
              </a:rPr>
              <a:t>is</a:t>
            </a:r>
            <a:r>
              <a:rPr sz="1800" b="1" spc="-35" dirty="0">
                <a:latin typeface="Calibri"/>
                <a:cs typeface="Calibri"/>
              </a:rPr>
              <a:t> </a:t>
            </a:r>
            <a:r>
              <a:rPr sz="1800" b="1" dirty="0">
                <a:latin typeface="Calibri"/>
                <a:cs typeface="Calibri"/>
              </a:rPr>
              <a:t>assertive</a:t>
            </a:r>
            <a:r>
              <a:rPr sz="1800" b="1" spc="-60" dirty="0">
                <a:latin typeface="Calibri"/>
                <a:cs typeface="Calibri"/>
              </a:rPr>
              <a:t> </a:t>
            </a:r>
            <a:r>
              <a:rPr sz="1800" b="1" spc="-25" dirty="0">
                <a:latin typeface="Calibri"/>
                <a:cs typeface="Calibri"/>
              </a:rPr>
              <a:t>and </a:t>
            </a:r>
            <a:r>
              <a:rPr sz="1800" b="1" spc="-10" dirty="0">
                <a:latin typeface="Calibri"/>
                <a:cs typeface="Calibri"/>
              </a:rPr>
              <a:t>competitive</a:t>
            </a:r>
            <a:endParaRPr sz="1800">
              <a:latin typeface="Calibri"/>
              <a:cs typeface="Calibri"/>
            </a:endParaRPr>
          </a:p>
          <a:p>
            <a:pPr marL="299085" marR="82550" indent="-287020">
              <a:lnSpc>
                <a:spcPct val="100000"/>
              </a:lnSpc>
              <a:spcBef>
                <a:spcPts val="2160"/>
              </a:spcBef>
              <a:buFont typeface="Arial"/>
              <a:buChar char="•"/>
              <a:tabLst>
                <a:tab pos="299085" algn="l"/>
              </a:tabLst>
            </a:pPr>
            <a:r>
              <a:rPr sz="1800" spc="-10" dirty="0">
                <a:latin typeface="Calibri"/>
                <a:cs typeface="Calibri"/>
              </a:rPr>
              <a:t>Women</a:t>
            </a:r>
            <a:r>
              <a:rPr sz="1800" spc="-50" dirty="0">
                <a:latin typeface="Calibri"/>
                <a:cs typeface="Calibri"/>
              </a:rPr>
              <a:t> </a:t>
            </a:r>
            <a:r>
              <a:rPr sz="1800" dirty="0">
                <a:latin typeface="Calibri"/>
                <a:cs typeface="Calibri"/>
              </a:rPr>
              <a:t>business</a:t>
            </a:r>
            <a:r>
              <a:rPr sz="1800" spc="-70" dirty="0">
                <a:latin typeface="Calibri"/>
                <a:cs typeface="Calibri"/>
              </a:rPr>
              <a:t> </a:t>
            </a:r>
            <a:r>
              <a:rPr sz="1800" dirty="0">
                <a:latin typeface="Calibri"/>
                <a:cs typeface="Calibri"/>
              </a:rPr>
              <a:t>owners</a:t>
            </a:r>
            <a:r>
              <a:rPr sz="1800" spc="-50" dirty="0">
                <a:latin typeface="Calibri"/>
                <a:cs typeface="Calibri"/>
              </a:rPr>
              <a:t> </a:t>
            </a:r>
            <a:r>
              <a:rPr sz="1800" spc="-10" dirty="0">
                <a:latin typeface="Calibri"/>
                <a:cs typeface="Calibri"/>
              </a:rPr>
              <a:t>operating</a:t>
            </a:r>
            <a:r>
              <a:rPr sz="1800" spc="-45" dirty="0">
                <a:latin typeface="Calibri"/>
                <a:cs typeface="Calibri"/>
              </a:rPr>
              <a:t> </a:t>
            </a:r>
            <a:r>
              <a:rPr sz="1800" dirty="0">
                <a:latin typeface="Calibri"/>
                <a:cs typeface="Calibri"/>
              </a:rPr>
              <a:t>in</a:t>
            </a:r>
            <a:r>
              <a:rPr sz="1800" spc="-55" dirty="0">
                <a:latin typeface="Calibri"/>
                <a:cs typeface="Calibri"/>
              </a:rPr>
              <a:t> </a:t>
            </a:r>
            <a:r>
              <a:rPr sz="1800" dirty="0">
                <a:latin typeface="Calibri"/>
                <a:cs typeface="Calibri"/>
              </a:rPr>
              <a:t>north</a:t>
            </a:r>
            <a:r>
              <a:rPr sz="1800" spc="-55" dirty="0">
                <a:latin typeface="Calibri"/>
                <a:cs typeface="Calibri"/>
              </a:rPr>
              <a:t> </a:t>
            </a:r>
            <a:r>
              <a:rPr sz="1800" dirty="0">
                <a:latin typeface="Calibri"/>
                <a:cs typeface="Calibri"/>
              </a:rPr>
              <a:t>and</a:t>
            </a:r>
            <a:r>
              <a:rPr sz="1800" spc="-60" dirty="0">
                <a:latin typeface="Calibri"/>
                <a:cs typeface="Calibri"/>
              </a:rPr>
              <a:t> </a:t>
            </a:r>
            <a:r>
              <a:rPr sz="1800" dirty="0">
                <a:latin typeface="Calibri"/>
                <a:cs typeface="Calibri"/>
              </a:rPr>
              <a:t>center</a:t>
            </a:r>
            <a:r>
              <a:rPr sz="1800" spc="-25" dirty="0">
                <a:latin typeface="Calibri"/>
                <a:cs typeface="Calibri"/>
              </a:rPr>
              <a:t> </a:t>
            </a:r>
            <a:r>
              <a:rPr sz="1800" b="1" spc="-20" dirty="0">
                <a:latin typeface="Calibri"/>
                <a:cs typeface="Calibri"/>
              </a:rPr>
              <a:t>more </a:t>
            </a:r>
            <a:r>
              <a:rPr sz="1800" b="1" dirty="0">
                <a:latin typeface="Calibri"/>
                <a:cs typeface="Calibri"/>
              </a:rPr>
              <a:t>likely</a:t>
            </a:r>
            <a:r>
              <a:rPr sz="1800" b="1" spc="-50" dirty="0">
                <a:latin typeface="Calibri"/>
                <a:cs typeface="Calibri"/>
              </a:rPr>
              <a:t> </a:t>
            </a:r>
            <a:r>
              <a:rPr sz="1800" b="1" dirty="0">
                <a:latin typeface="Calibri"/>
                <a:cs typeface="Calibri"/>
              </a:rPr>
              <a:t>than</a:t>
            </a:r>
            <a:r>
              <a:rPr sz="1800" b="1" spc="-15" dirty="0">
                <a:latin typeface="Calibri"/>
                <a:cs typeface="Calibri"/>
              </a:rPr>
              <a:t> </a:t>
            </a:r>
            <a:r>
              <a:rPr sz="1800" b="1" dirty="0">
                <a:latin typeface="Calibri"/>
                <a:cs typeface="Calibri"/>
              </a:rPr>
              <a:t>those</a:t>
            </a:r>
            <a:r>
              <a:rPr sz="1800" b="1" spc="-40" dirty="0">
                <a:latin typeface="Calibri"/>
                <a:cs typeface="Calibri"/>
              </a:rPr>
              <a:t> </a:t>
            </a:r>
            <a:r>
              <a:rPr sz="1800" b="1" dirty="0">
                <a:latin typeface="Calibri"/>
                <a:cs typeface="Calibri"/>
              </a:rPr>
              <a:t>in</a:t>
            </a:r>
            <a:r>
              <a:rPr sz="1800" b="1" spc="-10" dirty="0">
                <a:latin typeface="Calibri"/>
                <a:cs typeface="Calibri"/>
              </a:rPr>
              <a:t> </a:t>
            </a:r>
            <a:r>
              <a:rPr sz="1800" b="1" dirty="0">
                <a:latin typeface="Calibri"/>
                <a:cs typeface="Calibri"/>
              </a:rPr>
              <a:t>Maputo</a:t>
            </a:r>
            <a:r>
              <a:rPr sz="1800" b="1" spc="-40" dirty="0">
                <a:latin typeface="Calibri"/>
                <a:cs typeface="Calibri"/>
              </a:rPr>
              <a:t> </a:t>
            </a:r>
            <a:r>
              <a:rPr sz="1800" b="1" dirty="0">
                <a:latin typeface="Calibri"/>
                <a:cs typeface="Calibri"/>
              </a:rPr>
              <a:t>to</a:t>
            </a:r>
            <a:r>
              <a:rPr sz="1800" b="1" spc="-15" dirty="0">
                <a:latin typeface="Calibri"/>
                <a:cs typeface="Calibri"/>
              </a:rPr>
              <a:t> </a:t>
            </a:r>
            <a:r>
              <a:rPr sz="1800" b="1" dirty="0">
                <a:latin typeface="Calibri"/>
                <a:cs typeface="Calibri"/>
              </a:rPr>
              <a:t>say</a:t>
            </a:r>
            <a:r>
              <a:rPr sz="1800" b="1" spc="-25" dirty="0">
                <a:latin typeface="Calibri"/>
                <a:cs typeface="Calibri"/>
              </a:rPr>
              <a:t> </a:t>
            </a:r>
            <a:r>
              <a:rPr sz="1800" b="1" dirty="0">
                <a:latin typeface="Calibri"/>
                <a:cs typeface="Calibri"/>
              </a:rPr>
              <a:t>women</a:t>
            </a:r>
            <a:r>
              <a:rPr sz="1800" b="1" spc="-45" dirty="0">
                <a:latin typeface="Calibri"/>
                <a:cs typeface="Calibri"/>
              </a:rPr>
              <a:t> </a:t>
            </a:r>
            <a:r>
              <a:rPr sz="1800" b="1" dirty="0">
                <a:latin typeface="Calibri"/>
                <a:cs typeface="Calibri"/>
              </a:rPr>
              <a:t>should</a:t>
            </a:r>
            <a:r>
              <a:rPr sz="1800" b="1" spc="-50" dirty="0">
                <a:latin typeface="Calibri"/>
                <a:cs typeface="Calibri"/>
              </a:rPr>
              <a:t> </a:t>
            </a:r>
            <a:r>
              <a:rPr sz="1800" b="1" dirty="0">
                <a:latin typeface="Calibri"/>
                <a:cs typeface="Calibri"/>
              </a:rPr>
              <a:t>only</a:t>
            </a:r>
            <a:r>
              <a:rPr sz="1800" b="1" spc="-40" dirty="0">
                <a:latin typeface="Calibri"/>
                <a:cs typeface="Calibri"/>
              </a:rPr>
              <a:t> </a:t>
            </a:r>
            <a:r>
              <a:rPr sz="1800" b="1" dirty="0">
                <a:latin typeface="Calibri"/>
                <a:cs typeface="Calibri"/>
              </a:rPr>
              <a:t>work</a:t>
            </a:r>
            <a:r>
              <a:rPr sz="1800" b="1" spc="-25" dirty="0">
                <a:latin typeface="Calibri"/>
                <a:cs typeface="Calibri"/>
              </a:rPr>
              <a:t> if </a:t>
            </a:r>
            <a:r>
              <a:rPr sz="1800" b="1" dirty="0">
                <a:latin typeface="Calibri"/>
                <a:cs typeface="Calibri"/>
              </a:rPr>
              <a:t>in</a:t>
            </a:r>
            <a:r>
              <a:rPr sz="1800" b="1" spc="-40" dirty="0">
                <a:latin typeface="Calibri"/>
                <a:cs typeface="Calibri"/>
              </a:rPr>
              <a:t> </a:t>
            </a:r>
            <a:r>
              <a:rPr sz="1800" b="1" dirty="0">
                <a:latin typeface="Calibri"/>
                <a:cs typeface="Calibri"/>
              </a:rPr>
              <a:t>financial</a:t>
            </a:r>
            <a:r>
              <a:rPr sz="1800" b="1" spc="-55" dirty="0">
                <a:latin typeface="Calibri"/>
                <a:cs typeface="Calibri"/>
              </a:rPr>
              <a:t> </a:t>
            </a:r>
            <a:r>
              <a:rPr sz="1800" b="1" dirty="0">
                <a:latin typeface="Calibri"/>
                <a:cs typeface="Calibri"/>
              </a:rPr>
              <a:t>need</a:t>
            </a:r>
            <a:r>
              <a:rPr sz="1800" dirty="0">
                <a:latin typeface="Calibri"/>
                <a:cs typeface="Calibri"/>
              </a:rPr>
              <a:t>,</a:t>
            </a:r>
            <a:r>
              <a:rPr sz="1800" spc="-65" dirty="0">
                <a:latin typeface="Calibri"/>
                <a:cs typeface="Calibri"/>
              </a:rPr>
              <a:t> </a:t>
            </a:r>
            <a:r>
              <a:rPr sz="1800" dirty="0">
                <a:latin typeface="Calibri"/>
                <a:cs typeface="Calibri"/>
              </a:rPr>
              <a:t>and</a:t>
            </a:r>
            <a:r>
              <a:rPr sz="1800" spc="-35" dirty="0">
                <a:latin typeface="Calibri"/>
                <a:cs typeface="Calibri"/>
              </a:rPr>
              <a:t> </a:t>
            </a:r>
            <a:r>
              <a:rPr sz="1800" dirty="0">
                <a:latin typeface="Calibri"/>
                <a:cs typeface="Calibri"/>
              </a:rPr>
              <a:t>men</a:t>
            </a:r>
            <a:r>
              <a:rPr sz="1800" spc="-25" dirty="0">
                <a:latin typeface="Calibri"/>
                <a:cs typeface="Calibri"/>
              </a:rPr>
              <a:t> </a:t>
            </a:r>
            <a:r>
              <a:rPr sz="1800" dirty="0">
                <a:latin typeface="Calibri"/>
                <a:cs typeface="Calibri"/>
              </a:rPr>
              <a:t>make</a:t>
            </a:r>
            <a:r>
              <a:rPr sz="1800" spc="-35" dirty="0">
                <a:latin typeface="Calibri"/>
                <a:cs typeface="Calibri"/>
              </a:rPr>
              <a:t> </a:t>
            </a:r>
            <a:r>
              <a:rPr sz="1800" dirty="0">
                <a:latin typeface="Calibri"/>
                <a:cs typeface="Calibri"/>
              </a:rPr>
              <a:t>better</a:t>
            </a:r>
            <a:r>
              <a:rPr sz="1800" spc="-25" dirty="0">
                <a:latin typeface="Calibri"/>
                <a:cs typeface="Calibri"/>
              </a:rPr>
              <a:t> </a:t>
            </a:r>
            <a:r>
              <a:rPr sz="1800" spc="-10" dirty="0">
                <a:latin typeface="Calibri"/>
                <a:cs typeface="Calibri"/>
              </a:rPr>
              <a:t>managers</a:t>
            </a:r>
            <a:endParaRPr sz="1800">
              <a:latin typeface="Calibri"/>
              <a:cs typeface="Calibri"/>
            </a:endParaRPr>
          </a:p>
          <a:p>
            <a:pPr marL="299085" marR="26034" indent="-287020">
              <a:lnSpc>
                <a:spcPct val="100000"/>
              </a:lnSpc>
              <a:spcBef>
                <a:spcPts val="2160"/>
              </a:spcBef>
              <a:buFont typeface="Arial"/>
              <a:buChar char="•"/>
              <a:tabLst>
                <a:tab pos="299085" algn="l"/>
              </a:tabLst>
            </a:pPr>
            <a:r>
              <a:rPr sz="1800" spc="-10" dirty="0">
                <a:latin typeface="Calibri"/>
                <a:cs typeface="Calibri"/>
              </a:rPr>
              <a:t>Implementation</a:t>
            </a:r>
            <a:r>
              <a:rPr sz="1800" spc="-55" dirty="0">
                <a:latin typeface="Calibri"/>
                <a:cs typeface="Calibri"/>
              </a:rPr>
              <a:t> </a:t>
            </a:r>
            <a:r>
              <a:rPr sz="1800" dirty="0">
                <a:latin typeface="Calibri"/>
                <a:cs typeface="Calibri"/>
              </a:rPr>
              <a:t>with</a:t>
            </a:r>
            <a:r>
              <a:rPr sz="1800" spc="-40" dirty="0">
                <a:latin typeface="Calibri"/>
                <a:cs typeface="Calibri"/>
              </a:rPr>
              <a:t> </a:t>
            </a:r>
            <a:r>
              <a:rPr sz="1800" dirty="0">
                <a:latin typeface="Calibri"/>
                <a:cs typeface="Calibri"/>
              </a:rPr>
              <a:t>pilots</a:t>
            </a:r>
            <a:r>
              <a:rPr sz="1800" spc="-35" dirty="0">
                <a:latin typeface="Calibri"/>
                <a:cs typeface="Calibri"/>
              </a:rPr>
              <a:t> </a:t>
            </a:r>
            <a:r>
              <a:rPr sz="1800" dirty="0">
                <a:latin typeface="Calibri"/>
                <a:cs typeface="Calibri"/>
              </a:rPr>
              <a:t>and</a:t>
            </a:r>
            <a:r>
              <a:rPr sz="1800" spc="-35" dirty="0">
                <a:latin typeface="Calibri"/>
                <a:cs typeface="Calibri"/>
              </a:rPr>
              <a:t> </a:t>
            </a:r>
            <a:r>
              <a:rPr sz="1800" dirty="0">
                <a:latin typeface="Calibri"/>
                <a:cs typeface="Calibri"/>
              </a:rPr>
              <a:t>then</a:t>
            </a:r>
            <a:r>
              <a:rPr sz="1800" spc="-50" dirty="0">
                <a:latin typeface="Calibri"/>
                <a:cs typeface="Calibri"/>
              </a:rPr>
              <a:t> </a:t>
            </a:r>
            <a:r>
              <a:rPr sz="1800" dirty="0">
                <a:latin typeface="Calibri"/>
                <a:cs typeface="Calibri"/>
              </a:rPr>
              <a:t>in</a:t>
            </a:r>
            <a:r>
              <a:rPr sz="1800" spc="-40" dirty="0">
                <a:latin typeface="Calibri"/>
                <a:cs typeface="Calibri"/>
              </a:rPr>
              <a:t> </a:t>
            </a:r>
            <a:r>
              <a:rPr sz="1800" dirty="0">
                <a:latin typeface="Calibri"/>
                <a:cs typeface="Calibri"/>
              </a:rPr>
              <a:t>cohorts</a:t>
            </a:r>
            <a:r>
              <a:rPr sz="1800" spc="-35" dirty="0">
                <a:latin typeface="Calibri"/>
                <a:cs typeface="Calibri"/>
              </a:rPr>
              <a:t> </a:t>
            </a:r>
            <a:r>
              <a:rPr sz="1800" dirty="0">
                <a:latin typeface="Calibri"/>
                <a:cs typeface="Calibri"/>
              </a:rPr>
              <a:t>allowed</a:t>
            </a:r>
            <a:r>
              <a:rPr sz="1800" spc="-25" dirty="0">
                <a:latin typeface="Calibri"/>
                <a:cs typeface="Calibri"/>
              </a:rPr>
              <a:t> for </a:t>
            </a:r>
            <a:r>
              <a:rPr sz="1800" dirty="0">
                <a:latin typeface="Calibri"/>
                <a:cs typeface="Calibri"/>
              </a:rPr>
              <a:t>testing</a:t>
            </a:r>
            <a:r>
              <a:rPr sz="1800" spc="-45" dirty="0">
                <a:latin typeface="Calibri"/>
                <a:cs typeface="Calibri"/>
              </a:rPr>
              <a:t> </a:t>
            </a:r>
            <a:r>
              <a:rPr sz="1800" dirty="0">
                <a:latin typeface="Calibri"/>
                <a:cs typeface="Calibri"/>
              </a:rPr>
              <a:t>and</a:t>
            </a:r>
            <a:r>
              <a:rPr sz="1800" spc="-60" dirty="0">
                <a:latin typeface="Calibri"/>
                <a:cs typeface="Calibri"/>
              </a:rPr>
              <a:t> </a:t>
            </a:r>
            <a:r>
              <a:rPr sz="1800" dirty="0">
                <a:latin typeface="Calibri"/>
                <a:cs typeface="Calibri"/>
              </a:rPr>
              <a:t>evolving</a:t>
            </a:r>
            <a:r>
              <a:rPr sz="1800" spc="-45" dirty="0">
                <a:latin typeface="Calibri"/>
                <a:cs typeface="Calibri"/>
              </a:rPr>
              <a:t> </a:t>
            </a:r>
            <a:r>
              <a:rPr sz="1800" dirty="0">
                <a:latin typeface="Calibri"/>
                <a:cs typeface="Calibri"/>
              </a:rPr>
              <a:t>delivery</a:t>
            </a:r>
            <a:r>
              <a:rPr sz="1800" spc="-60" dirty="0">
                <a:latin typeface="Calibri"/>
                <a:cs typeface="Calibri"/>
              </a:rPr>
              <a:t> </a:t>
            </a:r>
            <a:r>
              <a:rPr sz="1800" dirty="0">
                <a:latin typeface="Calibri"/>
                <a:cs typeface="Calibri"/>
              </a:rPr>
              <a:t>to</a:t>
            </a:r>
            <a:r>
              <a:rPr sz="1800" spc="-60" dirty="0">
                <a:latin typeface="Calibri"/>
                <a:cs typeface="Calibri"/>
              </a:rPr>
              <a:t> </a:t>
            </a:r>
            <a:r>
              <a:rPr sz="1800" dirty="0">
                <a:latin typeface="Calibri"/>
                <a:cs typeface="Calibri"/>
              </a:rPr>
              <a:t>adjust</a:t>
            </a:r>
            <a:r>
              <a:rPr sz="1800" spc="-60" dirty="0">
                <a:latin typeface="Calibri"/>
                <a:cs typeface="Calibri"/>
              </a:rPr>
              <a:t> </a:t>
            </a:r>
            <a:r>
              <a:rPr sz="1800" spc="-10" dirty="0">
                <a:latin typeface="Calibri"/>
                <a:cs typeface="Calibri"/>
              </a:rPr>
              <a:t>targeting</a:t>
            </a:r>
            <a:r>
              <a:rPr sz="1800" spc="-50" dirty="0">
                <a:latin typeface="Calibri"/>
                <a:cs typeface="Calibri"/>
              </a:rPr>
              <a:t> </a:t>
            </a:r>
            <a:r>
              <a:rPr sz="1800" dirty="0">
                <a:latin typeface="Calibri"/>
                <a:cs typeface="Calibri"/>
              </a:rPr>
              <a:t>efforts,</a:t>
            </a:r>
            <a:r>
              <a:rPr sz="1800" spc="-60" dirty="0">
                <a:latin typeface="Calibri"/>
                <a:cs typeface="Calibri"/>
              </a:rPr>
              <a:t> </a:t>
            </a:r>
            <a:r>
              <a:rPr sz="1800" spc="-10" dirty="0">
                <a:latin typeface="Calibri"/>
                <a:cs typeface="Calibri"/>
              </a:rPr>
              <a:t>content </a:t>
            </a:r>
            <a:r>
              <a:rPr sz="1800" spc="-20" dirty="0">
                <a:latin typeface="Calibri"/>
                <a:cs typeface="Calibri"/>
              </a:rPr>
              <a:t>intensity,</a:t>
            </a:r>
            <a:r>
              <a:rPr sz="1800" spc="-15" dirty="0">
                <a:latin typeface="Calibri"/>
                <a:cs typeface="Calibri"/>
              </a:rPr>
              <a:t> </a:t>
            </a:r>
            <a:r>
              <a:rPr sz="1800" dirty="0">
                <a:latin typeface="Calibri"/>
                <a:cs typeface="Calibri"/>
              </a:rPr>
              <a:t>and </a:t>
            </a:r>
            <a:r>
              <a:rPr sz="1800" b="1" dirty="0">
                <a:latin typeface="Calibri"/>
                <a:cs typeface="Calibri"/>
              </a:rPr>
              <a:t>partnerships</a:t>
            </a:r>
            <a:r>
              <a:rPr sz="1800" b="1" spc="-50" dirty="0">
                <a:latin typeface="Calibri"/>
                <a:cs typeface="Calibri"/>
              </a:rPr>
              <a:t> </a:t>
            </a:r>
            <a:r>
              <a:rPr sz="1800" b="1" dirty="0">
                <a:latin typeface="Calibri"/>
                <a:cs typeface="Calibri"/>
              </a:rPr>
              <a:t>with</a:t>
            </a:r>
            <a:r>
              <a:rPr sz="1800" b="1" spc="-20" dirty="0">
                <a:latin typeface="Calibri"/>
                <a:cs typeface="Calibri"/>
              </a:rPr>
              <a:t> </a:t>
            </a:r>
            <a:r>
              <a:rPr sz="1800" b="1" dirty="0">
                <a:latin typeface="Calibri"/>
                <a:cs typeface="Calibri"/>
              </a:rPr>
              <a:t>financial</a:t>
            </a:r>
            <a:r>
              <a:rPr sz="1800" b="1" spc="-50" dirty="0">
                <a:latin typeface="Calibri"/>
                <a:cs typeface="Calibri"/>
              </a:rPr>
              <a:t> </a:t>
            </a:r>
            <a:r>
              <a:rPr sz="1800" b="1" spc="-10" dirty="0">
                <a:latin typeface="Calibri"/>
                <a:cs typeface="Calibri"/>
              </a:rPr>
              <a:t>institutions, corporates,</a:t>
            </a:r>
            <a:r>
              <a:rPr sz="1800" b="1" spc="-80" dirty="0">
                <a:latin typeface="Calibri"/>
                <a:cs typeface="Calibri"/>
              </a:rPr>
              <a:t> </a:t>
            </a:r>
            <a:r>
              <a:rPr sz="1800" b="1" dirty="0">
                <a:latin typeface="Calibri"/>
                <a:cs typeface="Calibri"/>
              </a:rPr>
              <a:t>and</a:t>
            </a:r>
            <a:r>
              <a:rPr sz="1800" b="1" spc="-40" dirty="0">
                <a:latin typeface="Calibri"/>
                <a:cs typeface="Calibri"/>
              </a:rPr>
              <a:t> </a:t>
            </a:r>
            <a:r>
              <a:rPr sz="1800" b="1" dirty="0">
                <a:latin typeface="Calibri"/>
                <a:cs typeface="Calibri"/>
              </a:rPr>
              <a:t>networks</a:t>
            </a:r>
            <a:r>
              <a:rPr sz="1800" b="1" spc="-70" dirty="0">
                <a:latin typeface="Calibri"/>
                <a:cs typeface="Calibri"/>
              </a:rPr>
              <a:t> </a:t>
            </a:r>
            <a:r>
              <a:rPr sz="1800" dirty="0">
                <a:latin typeface="Calibri"/>
                <a:cs typeface="Calibri"/>
              </a:rPr>
              <a:t>(key</a:t>
            </a:r>
            <a:r>
              <a:rPr sz="1800" spc="-25" dirty="0">
                <a:latin typeface="Calibri"/>
                <a:cs typeface="Calibri"/>
              </a:rPr>
              <a:t> </a:t>
            </a:r>
            <a:r>
              <a:rPr sz="1800" dirty="0">
                <a:latin typeface="Calibri"/>
                <a:cs typeface="Calibri"/>
              </a:rPr>
              <a:t>for</a:t>
            </a:r>
            <a:r>
              <a:rPr sz="1800" spc="-35" dirty="0">
                <a:latin typeface="Calibri"/>
                <a:cs typeface="Calibri"/>
              </a:rPr>
              <a:t> </a:t>
            </a:r>
            <a:r>
              <a:rPr sz="1800" spc="-20" dirty="0">
                <a:latin typeface="Calibri"/>
                <a:cs typeface="Calibri"/>
              </a:rPr>
              <a:t>FNM)</a:t>
            </a:r>
            <a:endParaRPr sz="1800">
              <a:latin typeface="Calibri"/>
              <a:cs typeface="Calibri"/>
            </a:endParaRPr>
          </a:p>
          <a:p>
            <a:pPr marL="299085" marR="5080" indent="-287020">
              <a:lnSpc>
                <a:spcPct val="100000"/>
              </a:lnSpc>
              <a:spcBef>
                <a:spcPts val="2165"/>
              </a:spcBef>
              <a:buFont typeface="Arial"/>
              <a:buChar char="•"/>
              <a:tabLst>
                <a:tab pos="299085" algn="l"/>
              </a:tabLst>
            </a:pPr>
            <a:r>
              <a:rPr sz="1800" b="1" dirty="0">
                <a:latin typeface="Calibri"/>
                <a:cs typeface="Calibri"/>
              </a:rPr>
              <a:t>Second</a:t>
            </a:r>
            <a:r>
              <a:rPr sz="1800" b="1" spc="-30" dirty="0">
                <a:latin typeface="Calibri"/>
                <a:cs typeface="Calibri"/>
              </a:rPr>
              <a:t> </a:t>
            </a:r>
            <a:r>
              <a:rPr sz="1800" b="1" dirty="0">
                <a:latin typeface="Calibri"/>
                <a:cs typeface="Calibri"/>
              </a:rPr>
              <a:t>cohort</a:t>
            </a:r>
            <a:r>
              <a:rPr sz="1800" b="1" spc="-45" dirty="0">
                <a:latin typeface="Calibri"/>
                <a:cs typeface="Calibri"/>
              </a:rPr>
              <a:t> </a:t>
            </a:r>
            <a:r>
              <a:rPr sz="1800" b="1" dirty="0">
                <a:latin typeface="Calibri"/>
                <a:cs typeface="Calibri"/>
              </a:rPr>
              <a:t>had</a:t>
            </a:r>
            <a:r>
              <a:rPr sz="1800" b="1" spc="-35" dirty="0">
                <a:latin typeface="Calibri"/>
                <a:cs typeface="Calibri"/>
              </a:rPr>
              <a:t> </a:t>
            </a:r>
            <a:r>
              <a:rPr sz="1800" b="1" dirty="0">
                <a:latin typeface="Calibri"/>
                <a:cs typeface="Calibri"/>
              </a:rPr>
              <a:t>significantly</a:t>
            </a:r>
            <a:r>
              <a:rPr sz="1800" b="1" spc="-55" dirty="0">
                <a:latin typeface="Calibri"/>
                <a:cs typeface="Calibri"/>
              </a:rPr>
              <a:t> </a:t>
            </a:r>
            <a:r>
              <a:rPr sz="1800" b="1" dirty="0">
                <a:latin typeface="Calibri"/>
                <a:cs typeface="Calibri"/>
              </a:rPr>
              <a:t>higher</a:t>
            </a:r>
            <a:r>
              <a:rPr sz="1800" b="1" spc="-60" dirty="0">
                <a:latin typeface="Calibri"/>
                <a:cs typeface="Calibri"/>
              </a:rPr>
              <a:t> </a:t>
            </a:r>
            <a:r>
              <a:rPr sz="1800" b="1" dirty="0">
                <a:latin typeface="Calibri"/>
                <a:cs typeface="Calibri"/>
              </a:rPr>
              <a:t>participation</a:t>
            </a:r>
            <a:r>
              <a:rPr sz="1800" b="1" spc="-40" dirty="0">
                <a:latin typeface="Calibri"/>
                <a:cs typeface="Calibri"/>
              </a:rPr>
              <a:t> </a:t>
            </a:r>
            <a:r>
              <a:rPr sz="1800" dirty="0">
                <a:latin typeface="Calibri"/>
                <a:cs typeface="Calibri"/>
              </a:rPr>
              <a:t>in</a:t>
            </a:r>
            <a:r>
              <a:rPr sz="1800" spc="-5" dirty="0">
                <a:latin typeface="Calibri"/>
                <a:cs typeface="Calibri"/>
              </a:rPr>
              <a:t> </a:t>
            </a:r>
            <a:r>
              <a:rPr sz="1800" spc="-10" dirty="0">
                <a:latin typeface="Calibri"/>
                <a:cs typeface="Calibri"/>
              </a:rPr>
              <a:t>sessions </a:t>
            </a:r>
            <a:r>
              <a:rPr sz="1800" dirty="0">
                <a:latin typeface="Calibri"/>
                <a:cs typeface="Calibri"/>
              </a:rPr>
              <a:t>than</a:t>
            </a:r>
            <a:r>
              <a:rPr sz="1800" spc="-40" dirty="0">
                <a:latin typeface="Calibri"/>
                <a:cs typeface="Calibri"/>
              </a:rPr>
              <a:t> </a:t>
            </a:r>
            <a:r>
              <a:rPr sz="1800" dirty="0">
                <a:latin typeface="Calibri"/>
                <a:cs typeface="Calibri"/>
              </a:rPr>
              <a:t>the</a:t>
            </a:r>
            <a:r>
              <a:rPr sz="1800" spc="-50" dirty="0">
                <a:latin typeface="Calibri"/>
                <a:cs typeface="Calibri"/>
              </a:rPr>
              <a:t> </a:t>
            </a:r>
            <a:r>
              <a:rPr sz="1800" dirty="0">
                <a:latin typeface="Calibri"/>
                <a:cs typeface="Calibri"/>
              </a:rPr>
              <a:t>first</a:t>
            </a:r>
            <a:r>
              <a:rPr sz="1800" spc="-40" dirty="0">
                <a:latin typeface="Calibri"/>
                <a:cs typeface="Calibri"/>
              </a:rPr>
              <a:t> </a:t>
            </a:r>
            <a:r>
              <a:rPr sz="1800" dirty="0">
                <a:latin typeface="Calibri"/>
                <a:cs typeface="Calibri"/>
              </a:rPr>
              <a:t>cohort.</a:t>
            </a:r>
            <a:r>
              <a:rPr sz="1800" spc="-45" dirty="0">
                <a:latin typeface="Calibri"/>
                <a:cs typeface="Calibri"/>
              </a:rPr>
              <a:t> </a:t>
            </a:r>
            <a:r>
              <a:rPr sz="1800" spc="-10" dirty="0">
                <a:latin typeface="Calibri"/>
                <a:cs typeface="Calibri"/>
              </a:rPr>
              <a:t>Women</a:t>
            </a:r>
            <a:r>
              <a:rPr sz="1800" spc="-55" dirty="0">
                <a:latin typeface="Calibri"/>
                <a:cs typeface="Calibri"/>
              </a:rPr>
              <a:t> </a:t>
            </a:r>
            <a:r>
              <a:rPr sz="1800" spc="-10" dirty="0">
                <a:latin typeface="Calibri"/>
                <a:cs typeface="Calibri"/>
              </a:rPr>
              <a:t>entrepreneurs</a:t>
            </a:r>
            <a:r>
              <a:rPr sz="1800" spc="-35" dirty="0">
                <a:latin typeface="Calibri"/>
                <a:cs typeface="Calibri"/>
              </a:rPr>
              <a:t> </a:t>
            </a:r>
            <a:r>
              <a:rPr sz="1800" dirty="0">
                <a:latin typeface="Calibri"/>
                <a:cs typeface="Calibri"/>
              </a:rPr>
              <a:t>in</a:t>
            </a:r>
            <a:r>
              <a:rPr sz="1800" spc="-40" dirty="0">
                <a:latin typeface="Calibri"/>
                <a:cs typeface="Calibri"/>
              </a:rPr>
              <a:t> </a:t>
            </a:r>
            <a:r>
              <a:rPr sz="1800" dirty="0">
                <a:latin typeface="Calibri"/>
                <a:cs typeface="Calibri"/>
              </a:rPr>
              <a:t>the</a:t>
            </a:r>
            <a:r>
              <a:rPr sz="1800" spc="-50" dirty="0">
                <a:latin typeface="Calibri"/>
                <a:cs typeface="Calibri"/>
              </a:rPr>
              <a:t> </a:t>
            </a:r>
            <a:r>
              <a:rPr sz="1800" dirty="0">
                <a:latin typeface="Calibri"/>
                <a:cs typeface="Calibri"/>
              </a:rPr>
              <a:t>first</a:t>
            </a:r>
            <a:r>
              <a:rPr sz="1800" spc="-40" dirty="0">
                <a:latin typeface="Calibri"/>
                <a:cs typeface="Calibri"/>
              </a:rPr>
              <a:t> </a:t>
            </a:r>
            <a:r>
              <a:rPr sz="1800" spc="-10" dirty="0">
                <a:latin typeface="Calibri"/>
                <a:cs typeface="Calibri"/>
              </a:rPr>
              <a:t>cohort underestimated</a:t>
            </a:r>
            <a:r>
              <a:rPr sz="1800" spc="-35" dirty="0">
                <a:latin typeface="Calibri"/>
                <a:cs typeface="Calibri"/>
              </a:rPr>
              <a:t> </a:t>
            </a:r>
            <a:r>
              <a:rPr sz="1800" dirty="0">
                <a:latin typeface="Calibri"/>
                <a:cs typeface="Calibri"/>
              </a:rPr>
              <a:t>the</a:t>
            </a:r>
            <a:r>
              <a:rPr sz="1800" spc="-45" dirty="0">
                <a:latin typeface="Calibri"/>
                <a:cs typeface="Calibri"/>
              </a:rPr>
              <a:t> </a:t>
            </a:r>
            <a:r>
              <a:rPr sz="1800" dirty="0">
                <a:latin typeface="Calibri"/>
                <a:cs typeface="Calibri"/>
              </a:rPr>
              <a:t>effort</a:t>
            </a:r>
            <a:r>
              <a:rPr sz="1800" spc="-55" dirty="0">
                <a:latin typeface="Calibri"/>
                <a:cs typeface="Calibri"/>
              </a:rPr>
              <a:t> </a:t>
            </a:r>
            <a:r>
              <a:rPr sz="1800" spc="-10" dirty="0">
                <a:latin typeface="Calibri"/>
                <a:cs typeface="Calibri"/>
              </a:rPr>
              <a:t>requirements,</a:t>
            </a:r>
            <a:r>
              <a:rPr sz="1800" spc="-45" dirty="0">
                <a:latin typeface="Calibri"/>
                <a:cs typeface="Calibri"/>
              </a:rPr>
              <a:t> </a:t>
            </a:r>
            <a:r>
              <a:rPr sz="1800" dirty="0">
                <a:latin typeface="Calibri"/>
                <a:cs typeface="Calibri"/>
              </a:rPr>
              <a:t>besides</a:t>
            </a:r>
            <a:r>
              <a:rPr sz="1800" spc="-55" dirty="0">
                <a:latin typeface="Calibri"/>
                <a:cs typeface="Calibri"/>
              </a:rPr>
              <a:t> </a:t>
            </a:r>
            <a:r>
              <a:rPr sz="1800" spc="-10" dirty="0">
                <a:latin typeface="Calibri"/>
                <a:cs typeface="Calibri"/>
              </a:rPr>
              <a:t>common </a:t>
            </a:r>
            <a:r>
              <a:rPr sz="1800" dirty="0">
                <a:latin typeface="Calibri"/>
                <a:cs typeface="Calibri"/>
              </a:rPr>
              <a:t>household</a:t>
            </a:r>
            <a:r>
              <a:rPr sz="1800" spc="-95" dirty="0">
                <a:latin typeface="Calibri"/>
                <a:cs typeface="Calibri"/>
              </a:rPr>
              <a:t> </a:t>
            </a:r>
            <a:r>
              <a:rPr sz="1800" spc="-10" dirty="0">
                <a:latin typeface="Calibri"/>
                <a:cs typeface="Calibri"/>
              </a:rPr>
              <a:t>responsibilities</a:t>
            </a:r>
            <a:endParaRPr sz="1800">
              <a:latin typeface="Calibri"/>
              <a:cs typeface="Calibri"/>
            </a:endParaRPr>
          </a:p>
        </p:txBody>
      </p:sp>
      <p:pic>
        <p:nvPicPr>
          <p:cNvPr id="5" name="object 5"/>
          <p:cNvPicPr/>
          <p:nvPr/>
        </p:nvPicPr>
        <p:blipFill>
          <a:blip r:embed="rId3" cstate="print"/>
          <a:stretch>
            <a:fillRect/>
          </a:stretch>
        </p:blipFill>
        <p:spPr>
          <a:xfrm>
            <a:off x="8014716" y="947924"/>
            <a:ext cx="4161294" cy="3284994"/>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z="1050" spc="-25" dirty="0">
                <a:solidFill>
                  <a:srgbClr val="FFFFFF"/>
                </a:solidFill>
              </a:rPr>
              <a:t>15</a:t>
            </a:fld>
            <a:endParaRPr sz="105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59587" y="281940"/>
            <a:ext cx="7317867" cy="533399"/>
          </a:xfrm>
          <a:prstGeom prst="rect">
            <a:avLst/>
          </a:prstGeom>
        </p:spPr>
      </p:pic>
      <p:sp>
        <p:nvSpPr>
          <p:cNvPr id="3" name="object 3"/>
          <p:cNvSpPr/>
          <p:nvPr/>
        </p:nvSpPr>
        <p:spPr>
          <a:xfrm>
            <a:off x="73152" y="1143000"/>
            <a:ext cx="1237615" cy="469900"/>
          </a:xfrm>
          <a:custGeom>
            <a:avLst/>
            <a:gdLst/>
            <a:ahLst/>
            <a:cxnLst/>
            <a:rect l="l" t="t" r="r" b="b"/>
            <a:pathLst>
              <a:path w="1237615" h="469900">
                <a:moveTo>
                  <a:pt x="1002791" y="0"/>
                </a:moveTo>
                <a:lnTo>
                  <a:pt x="0" y="0"/>
                </a:lnTo>
                <a:lnTo>
                  <a:pt x="0" y="469391"/>
                </a:lnTo>
                <a:lnTo>
                  <a:pt x="1002791" y="469391"/>
                </a:lnTo>
                <a:lnTo>
                  <a:pt x="1237488" y="234696"/>
                </a:lnTo>
                <a:lnTo>
                  <a:pt x="1002791" y="0"/>
                </a:lnTo>
                <a:close/>
              </a:path>
            </a:pathLst>
          </a:custGeom>
          <a:solidFill>
            <a:srgbClr val="344068"/>
          </a:solidFill>
        </p:spPr>
        <p:txBody>
          <a:bodyPr wrap="square" lIns="0" tIns="0" rIns="0" bIns="0" rtlCol="0"/>
          <a:lstStyle/>
          <a:p>
            <a:endParaRPr/>
          </a:p>
        </p:txBody>
      </p:sp>
      <p:sp>
        <p:nvSpPr>
          <p:cNvPr id="4" name="object 4"/>
          <p:cNvSpPr txBox="1"/>
          <p:nvPr/>
        </p:nvSpPr>
        <p:spPr>
          <a:xfrm>
            <a:off x="139598" y="1172971"/>
            <a:ext cx="987425" cy="391160"/>
          </a:xfrm>
          <a:prstGeom prst="rect">
            <a:avLst/>
          </a:prstGeom>
        </p:spPr>
        <p:txBody>
          <a:bodyPr vert="horz" wrap="square" lIns="0" tIns="12700" rIns="0" bIns="0" rtlCol="0">
            <a:spAutoFit/>
          </a:bodyPr>
          <a:lstStyle/>
          <a:p>
            <a:pPr marL="283210" marR="30480" indent="-245745">
              <a:lnSpc>
                <a:spcPct val="100000"/>
              </a:lnSpc>
              <a:spcBef>
                <a:spcPts val="100"/>
              </a:spcBef>
            </a:pPr>
            <a:r>
              <a:rPr sz="1200" b="1" spc="-10" dirty="0">
                <a:solidFill>
                  <a:srgbClr val="FFFFFF"/>
                </a:solidFill>
                <a:latin typeface="Calibri"/>
                <a:cs typeface="Calibri"/>
              </a:rPr>
              <a:t>Application</a:t>
            </a:r>
            <a:r>
              <a:rPr sz="1200" b="1" spc="25" dirty="0">
                <a:solidFill>
                  <a:srgbClr val="FFFFFF"/>
                </a:solidFill>
                <a:latin typeface="Calibri"/>
                <a:cs typeface="Calibri"/>
              </a:rPr>
              <a:t> </a:t>
            </a:r>
            <a:r>
              <a:rPr sz="1200" b="1" spc="-25" dirty="0">
                <a:solidFill>
                  <a:srgbClr val="FFFFFF"/>
                </a:solidFill>
                <a:latin typeface="Calibri"/>
                <a:cs typeface="Calibri"/>
              </a:rPr>
              <a:t>1</a:t>
            </a:r>
            <a:r>
              <a:rPr sz="1200" b="1" spc="-37" baseline="24305" dirty="0">
                <a:solidFill>
                  <a:srgbClr val="FFFFFF"/>
                </a:solidFill>
                <a:latin typeface="Calibri"/>
                <a:cs typeface="Calibri"/>
              </a:rPr>
              <a:t>st</a:t>
            </a:r>
            <a:r>
              <a:rPr sz="1200" b="1" spc="750" baseline="24305" dirty="0">
                <a:solidFill>
                  <a:srgbClr val="FFFFFF"/>
                </a:solidFill>
                <a:latin typeface="Calibri"/>
                <a:cs typeface="Calibri"/>
              </a:rPr>
              <a:t> </a:t>
            </a:r>
            <a:r>
              <a:rPr sz="1200" b="1" spc="-10" dirty="0">
                <a:solidFill>
                  <a:srgbClr val="FFFFFF"/>
                </a:solidFill>
                <a:latin typeface="Calibri"/>
                <a:cs typeface="Calibri"/>
              </a:rPr>
              <a:t>cohort</a:t>
            </a:r>
            <a:endParaRPr sz="1200">
              <a:latin typeface="Calibri"/>
              <a:cs typeface="Calibri"/>
            </a:endParaRPr>
          </a:p>
        </p:txBody>
      </p:sp>
      <p:sp>
        <p:nvSpPr>
          <p:cNvPr id="5" name="object 5"/>
          <p:cNvSpPr/>
          <p:nvPr/>
        </p:nvSpPr>
        <p:spPr>
          <a:xfrm>
            <a:off x="8016240" y="1173480"/>
            <a:ext cx="1127760" cy="457200"/>
          </a:xfrm>
          <a:custGeom>
            <a:avLst/>
            <a:gdLst/>
            <a:ahLst/>
            <a:cxnLst/>
            <a:rect l="l" t="t" r="r" b="b"/>
            <a:pathLst>
              <a:path w="1127759" h="457200">
                <a:moveTo>
                  <a:pt x="899159" y="0"/>
                </a:moveTo>
                <a:lnTo>
                  <a:pt x="0" y="0"/>
                </a:lnTo>
                <a:lnTo>
                  <a:pt x="0" y="457200"/>
                </a:lnTo>
                <a:lnTo>
                  <a:pt x="899159" y="457200"/>
                </a:lnTo>
                <a:lnTo>
                  <a:pt x="1127759" y="228600"/>
                </a:lnTo>
                <a:lnTo>
                  <a:pt x="899159" y="0"/>
                </a:lnTo>
                <a:close/>
              </a:path>
            </a:pathLst>
          </a:custGeom>
          <a:solidFill>
            <a:srgbClr val="344068"/>
          </a:solidFill>
        </p:spPr>
        <p:txBody>
          <a:bodyPr wrap="square" lIns="0" tIns="0" rIns="0" bIns="0" rtlCol="0"/>
          <a:lstStyle/>
          <a:p>
            <a:endParaRPr/>
          </a:p>
        </p:txBody>
      </p:sp>
      <p:sp>
        <p:nvSpPr>
          <p:cNvPr id="6" name="object 6"/>
          <p:cNvSpPr txBox="1"/>
          <p:nvPr/>
        </p:nvSpPr>
        <p:spPr>
          <a:xfrm>
            <a:off x="8116569" y="1269949"/>
            <a:ext cx="817880" cy="240029"/>
          </a:xfrm>
          <a:prstGeom prst="rect">
            <a:avLst/>
          </a:prstGeom>
        </p:spPr>
        <p:txBody>
          <a:bodyPr vert="horz" wrap="square" lIns="0" tIns="13335" rIns="0" bIns="0" rtlCol="0">
            <a:spAutoFit/>
          </a:bodyPr>
          <a:lstStyle/>
          <a:p>
            <a:pPr marL="12700">
              <a:lnSpc>
                <a:spcPct val="100000"/>
              </a:lnSpc>
              <a:spcBef>
                <a:spcPts val="105"/>
              </a:spcBef>
            </a:pPr>
            <a:r>
              <a:rPr sz="1400" spc="-10" dirty="0">
                <a:solidFill>
                  <a:srgbClr val="FFFFFF"/>
                </a:solidFill>
                <a:latin typeface="Calibri"/>
                <a:cs typeface="Calibri"/>
              </a:rPr>
              <a:t>Completed</a:t>
            </a:r>
            <a:endParaRPr sz="1400">
              <a:latin typeface="Calibri"/>
              <a:cs typeface="Calibri"/>
            </a:endParaRPr>
          </a:p>
        </p:txBody>
      </p:sp>
      <p:sp>
        <p:nvSpPr>
          <p:cNvPr id="7" name="object 7"/>
          <p:cNvSpPr/>
          <p:nvPr/>
        </p:nvSpPr>
        <p:spPr>
          <a:xfrm>
            <a:off x="9144000" y="1153667"/>
            <a:ext cx="1129665" cy="457200"/>
          </a:xfrm>
          <a:custGeom>
            <a:avLst/>
            <a:gdLst/>
            <a:ahLst/>
            <a:cxnLst/>
            <a:rect l="l" t="t" r="r" b="b"/>
            <a:pathLst>
              <a:path w="1129665" h="457200">
                <a:moveTo>
                  <a:pt x="900683" y="0"/>
                </a:moveTo>
                <a:lnTo>
                  <a:pt x="0" y="0"/>
                </a:lnTo>
                <a:lnTo>
                  <a:pt x="0" y="457200"/>
                </a:lnTo>
                <a:lnTo>
                  <a:pt x="900683" y="457200"/>
                </a:lnTo>
                <a:lnTo>
                  <a:pt x="1129283" y="228600"/>
                </a:lnTo>
                <a:lnTo>
                  <a:pt x="900683" y="0"/>
                </a:lnTo>
                <a:close/>
              </a:path>
            </a:pathLst>
          </a:custGeom>
          <a:solidFill>
            <a:srgbClr val="1382AC"/>
          </a:solidFill>
        </p:spPr>
        <p:txBody>
          <a:bodyPr wrap="square" lIns="0" tIns="0" rIns="0" bIns="0" rtlCol="0"/>
          <a:lstStyle/>
          <a:p>
            <a:endParaRPr/>
          </a:p>
        </p:txBody>
      </p:sp>
      <p:sp>
        <p:nvSpPr>
          <p:cNvPr id="8" name="object 8"/>
          <p:cNvSpPr txBox="1"/>
          <p:nvPr/>
        </p:nvSpPr>
        <p:spPr>
          <a:xfrm>
            <a:off x="9234043" y="1251331"/>
            <a:ext cx="835660" cy="239395"/>
          </a:xfrm>
          <a:prstGeom prst="rect">
            <a:avLst/>
          </a:prstGeom>
        </p:spPr>
        <p:txBody>
          <a:bodyPr vert="horz" wrap="square" lIns="0" tIns="13335" rIns="0" bIns="0" rtlCol="0">
            <a:spAutoFit/>
          </a:bodyPr>
          <a:lstStyle/>
          <a:p>
            <a:pPr marL="12700">
              <a:lnSpc>
                <a:spcPct val="100000"/>
              </a:lnSpc>
              <a:spcBef>
                <a:spcPts val="105"/>
              </a:spcBef>
            </a:pPr>
            <a:r>
              <a:rPr sz="1400" spc="-10" dirty="0">
                <a:solidFill>
                  <a:srgbClr val="FFFFFF"/>
                </a:solidFill>
                <a:latin typeface="Calibri"/>
                <a:cs typeface="Calibri"/>
              </a:rPr>
              <a:t>In-progress</a:t>
            </a:r>
            <a:endParaRPr sz="1400">
              <a:latin typeface="Calibri"/>
              <a:cs typeface="Calibri"/>
            </a:endParaRPr>
          </a:p>
        </p:txBody>
      </p:sp>
      <p:sp>
        <p:nvSpPr>
          <p:cNvPr id="9" name="object 9"/>
          <p:cNvSpPr/>
          <p:nvPr/>
        </p:nvSpPr>
        <p:spPr>
          <a:xfrm>
            <a:off x="10328147" y="1149096"/>
            <a:ext cx="1125220" cy="457200"/>
          </a:xfrm>
          <a:custGeom>
            <a:avLst/>
            <a:gdLst/>
            <a:ahLst/>
            <a:cxnLst/>
            <a:rect l="l" t="t" r="r" b="b"/>
            <a:pathLst>
              <a:path w="1125220" h="457200">
                <a:moveTo>
                  <a:pt x="896111" y="0"/>
                </a:moveTo>
                <a:lnTo>
                  <a:pt x="0" y="0"/>
                </a:lnTo>
                <a:lnTo>
                  <a:pt x="0" y="457200"/>
                </a:lnTo>
                <a:lnTo>
                  <a:pt x="896111" y="457200"/>
                </a:lnTo>
                <a:lnTo>
                  <a:pt x="1124711" y="228600"/>
                </a:lnTo>
                <a:lnTo>
                  <a:pt x="896111" y="0"/>
                </a:lnTo>
                <a:close/>
              </a:path>
            </a:pathLst>
          </a:custGeom>
          <a:solidFill>
            <a:srgbClr val="D9DFE6"/>
          </a:solidFill>
        </p:spPr>
        <p:txBody>
          <a:bodyPr wrap="square" lIns="0" tIns="0" rIns="0" bIns="0" rtlCol="0"/>
          <a:lstStyle/>
          <a:p>
            <a:endParaRPr/>
          </a:p>
        </p:txBody>
      </p:sp>
      <p:sp>
        <p:nvSpPr>
          <p:cNvPr id="10" name="object 10"/>
          <p:cNvSpPr txBox="1"/>
          <p:nvPr/>
        </p:nvSpPr>
        <p:spPr>
          <a:xfrm>
            <a:off x="10529696" y="1246124"/>
            <a:ext cx="611505" cy="239395"/>
          </a:xfrm>
          <a:prstGeom prst="rect">
            <a:avLst/>
          </a:prstGeom>
        </p:spPr>
        <p:txBody>
          <a:bodyPr vert="horz" wrap="square" lIns="0" tIns="13335" rIns="0" bIns="0" rtlCol="0">
            <a:spAutoFit/>
          </a:bodyPr>
          <a:lstStyle/>
          <a:p>
            <a:pPr marL="12700">
              <a:lnSpc>
                <a:spcPct val="100000"/>
              </a:lnSpc>
              <a:spcBef>
                <a:spcPts val="105"/>
              </a:spcBef>
            </a:pPr>
            <a:r>
              <a:rPr sz="1400" spc="-10" dirty="0">
                <a:latin typeface="Calibri"/>
                <a:cs typeface="Calibri"/>
              </a:rPr>
              <a:t>Planned</a:t>
            </a:r>
            <a:endParaRPr sz="1400">
              <a:latin typeface="Calibri"/>
              <a:cs typeface="Calibri"/>
            </a:endParaRPr>
          </a:p>
        </p:txBody>
      </p:sp>
      <p:grpSp>
        <p:nvGrpSpPr>
          <p:cNvPr id="11" name="object 11"/>
          <p:cNvGrpSpPr/>
          <p:nvPr/>
        </p:nvGrpSpPr>
        <p:grpSpPr>
          <a:xfrm>
            <a:off x="306070" y="3157727"/>
            <a:ext cx="11339195" cy="2068830"/>
            <a:chOff x="306070" y="3157727"/>
            <a:chExt cx="11339195" cy="2068830"/>
          </a:xfrm>
        </p:grpSpPr>
        <p:sp>
          <p:nvSpPr>
            <p:cNvPr id="12" name="object 12"/>
            <p:cNvSpPr/>
            <p:nvPr/>
          </p:nvSpPr>
          <p:spPr>
            <a:xfrm>
              <a:off x="312420" y="4892039"/>
              <a:ext cx="10579735" cy="328295"/>
            </a:xfrm>
            <a:custGeom>
              <a:avLst/>
              <a:gdLst/>
              <a:ahLst/>
              <a:cxnLst/>
              <a:rect l="l" t="t" r="r" b="b"/>
              <a:pathLst>
                <a:path w="10579735" h="328295">
                  <a:moveTo>
                    <a:pt x="0" y="164592"/>
                  </a:moveTo>
                  <a:lnTo>
                    <a:pt x="10579354" y="164592"/>
                  </a:lnTo>
                </a:path>
                <a:path w="10579735" h="328295">
                  <a:moveTo>
                    <a:pt x="6679691" y="0"/>
                  </a:moveTo>
                  <a:lnTo>
                    <a:pt x="6679691" y="327914"/>
                  </a:lnTo>
                </a:path>
              </a:pathLst>
            </a:custGeom>
            <a:ln w="12700">
              <a:solidFill>
                <a:srgbClr val="1CACE3"/>
              </a:solidFill>
            </a:ln>
          </p:spPr>
          <p:txBody>
            <a:bodyPr wrap="square" lIns="0" tIns="0" rIns="0" bIns="0" rtlCol="0"/>
            <a:lstStyle/>
            <a:p>
              <a:endParaRPr/>
            </a:p>
          </p:txBody>
        </p:sp>
        <p:sp>
          <p:nvSpPr>
            <p:cNvPr id="13" name="object 13"/>
            <p:cNvSpPr/>
            <p:nvPr/>
          </p:nvSpPr>
          <p:spPr>
            <a:xfrm>
              <a:off x="10137648" y="3157727"/>
              <a:ext cx="1507490" cy="1752600"/>
            </a:xfrm>
            <a:custGeom>
              <a:avLst/>
              <a:gdLst/>
              <a:ahLst/>
              <a:cxnLst/>
              <a:rect l="l" t="t" r="r" b="b"/>
              <a:pathLst>
                <a:path w="1507490" h="1752600">
                  <a:moveTo>
                    <a:pt x="753618" y="0"/>
                  </a:moveTo>
                  <a:lnTo>
                    <a:pt x="0" y="0"/>
                  </a:lnTo>
                  <a:lnTo>
                    <a:pt x="0" y="1752600"/>
                  </a:lnTo>
                  <a:lnTo>
                    <a:pt x="753618" y="1752600"/>
                  </a:lnTo>
                  <a:lnTo>
                    <a:pt x="1507235" y="876300"/>
                  </a:lnTo>
                  <a:lnTo>
                    <a:pt x="753618" y="0"/>
                  </a:lnTo>
                  <a:close/>
                </a:path>
              </a:pathLst>
            </a:custGeom>
            <a:solidFill>
              <a:srgbClr val="D9DFE6"/>
            </a:solidFill>
          </p:spPr>
          <p:txBody>
            <a:bodyPr wrap="square" lIns="0" tIns="0" rIns="0" bIns="0" rtlCol="0"/>
            <a:lstStyle/>
            <a:p>
              <a:endParaRPr/>
            </a:p>
          </p:txBody>
        </p:sp>
      </p:grpSp>
      <p:sp>
        <p:nvSpPr>
          <p:cNvPr id="14" name="object 14"/>
          <p:cNvSpPr txBox="1"/>
          <p:nvPr/>
        </p:nvSpPr>
        <p:spPr>
          <a:xfrm>
            <a:off x="4606544" y="5336489"/>
            <a:ext cx="488950" cy="300355"/>
          </a:xfrm>
          <a:prstGeom prst="rect">
            <a:avLst/>
          </a:prstGeom>
        </p:spPr>
        <p:txBody>
          <a:bodyPr vert="horz" wrap="square" lIns="0" tIns="12700" rIns="0" bIns="0" rtlCol="0">
            <a:spAutoFit/>
          </a:bodyPr>
          <a:lstStyle/>
          <a:p>
            <a:pPr marL="12700">
              <a:lnSpc>
                <a:spcPct val="100000"/>
              </a:lnSpc>
              <a:spcBef>
                <a:spcPts val="100"/>
              </a:spcBef>
            </a:pPr>
            <a:r>
              <a:rPr sz="1800" spc="-20" dirty="0">
                <a:latin typeface="Calibri"/>
                <a:cs typeface="Calibri"/>
              </a:rPr>
              <a:t>2023</a:t>
            </a:r>
            <a:endParaRPr sz="1800">
              <a:latin typeface="Calibri"/>
              <a:cs typeface="Calibri"/>
            </a:endParaRPr>
          </a:p>
        </p:txBody>
      </p:sp>
      <p:sp>
        <p:nvSpPr>
          <p:cNvPr id="15" name="object 15"/>
          <p:cNvSpPr txBox="1"/>
          <p:nvPr/>
        </p:nvSpPr>
        <p:spPr>
          <a:xfrm>
            <a:off x="8616442" y="5343271"/>
            <a:ext cx="488950" cy="299720"/>
          </a:xfrm>
          <a:prstGeom prst="rect">
            <a:avLst/>
          </a:prstGeom>
        </p:spPr>
        <p:txBody>
          <a:bodyPr vert="horz" wrap="square" lIns="0" tIns="12700" rIns="0" bIns="0" rtlCol="0">
            <a:spAutoFit/>
          </a:bodyPr>
          <a:lstStyle/>
          <a:p>
            <a:pPr marL="12700">
              <a:lnSpc>
                <a:spcPct val="100000"/>
              </a:lnSpc>
              <a:spcBef>
                <a:spcPts val="100"/>
              </a:spcBef>
            </a:pPr>
            <a:r>
              <a:rPr sz="1800" spc="-20" dirty="0">
                <a:latin typeface="Calibri"/>
                <a:cs typeface="Calibri"/>
              </a:rPr>
              <a:t>2024</a:t>
            </a:r>
            <a:endParaRPr sz="1800">
              <a:latin typeface="Calibri"/>
              <a:cs typeface="Calibri"/>
            </a:endParaRPr>
          </a:p>
        </p:txBody>
      </p:sp>
      <p:sp>
        <p:nvSpPr>
          <p:cNvPr id="16" name="object 16"/>
          <p:cNvSpPr/>
          <p:nvPr/>
        </p:nvSpPr>
        <p:spPr>
          <a:xfrm>
            <a:off x="548640" y="1714500"/>
            <a:ext cx="1237615" cy="467995"/>
          </a:xfrm>
          <a:custGeom>
            <a:avLst/>
            <a:gdLst/>
            <a:ahLst/>
            <a:cxnLst/>
            <a:rect l="l" t="t" r="r" b="b"/>
            <a:pathLst>
              <a:path w="1237614" h="467994">
                <a:moveTo>
                  <a:pt x="1003554" y="0"/>
                </a:moveTo>
                <a:lnTo>
                  <a:pt x="0" y="0"/>
                </a:lnTo>
                <a:lnTo>
                  <a:pt x="0" y="467867"/>
                </a:lnTo>
                <a:lnTo>
                  <a:pt x="1003554" y="467867"/>
                </a:lnTo>
                <a:lnTo>
                  <a:pt x="1237487" y="233934"/>
                </a:lnTo>
                <a:lnTo>
                  <a:pt x="1003554" y="0"/>
                </a:lnTo>
                <a:close/>
              </a:path>
            </a:pathLst>
          </a:custGeom>
          <a:solidFill>
            <a:srgbClr val="344068"/>
          </a:solidFill>
        </p:spPr>
        <p:txBody>
          <a:bodyPr wrap="square" lIns="0" tIns="0" rIns="0" bIns="0" rtlCol="0"/>
          <a:lstStyle/>
          <a:p>
            <a:endParaRPr/>
          </a:p>
        </p:txBody>
      </p:sp>
      <p:sp>
        <p:nvSpPr>
          <p:cNvPr id="17" name="object 17"/>
          <p:cNvSpPr txBox="1"/>
          <p:nvPr/>
        </p:nvSpPr>
        <p:spPr>
          <a:xfrm>
            <a:off x="578815" y="1744471"/>
            <a:ext cx="1059180" cy="391795"/>
          </a:xfrm>
          <a:prstGeom prst="rect">
            <a:avLst/>
          </a:prstGeom>
        </p:spPr>
        <p:txBody>
          <a:bodyPr vert="horz" wrap="square" lIns="0" tIns="12700" rIns="0" bIns="0" rtlCol="0">
            <a:spAutoFit/>
          </a:bodyPr>
          <a:lstStyle/>
          <a:p>
            <a:pPr algn="ctr">
              <a:lnSpc>
                <a:spcPct val="100000"/>
              </a:lnSpc>
              <a:spcBef>
                <a:spcPts val="100"/>
              </a:spcBef>
            </a:pPr>
            <a:r>
              <a:rPr sz="1200" b="1" dirty="0">
                <a:solidFill>
                  <a:srgbClr val="FFFFFF"/>
                </a:solidFill>
                <a:latin typeface="Calibri"/>
                <a:cs typeface="Calibri"/>
              </a:rPr>
              <a:t>Baseline</a:t>
            </a:r>
            <a:r>
              <a:rPr sz="1200" b="1" spc="-35" dirty="0">
                <a:solidFill>
                  <a:srgbClr val="FFFFFF"/>
                </a:solidFill>
                <a:latin typeface="Calibri"/>
                <a:cs typeface="Calibri"/>
              </a:rPr>
              <a:t> </a:t>
            </a:r>
            <a:r>
              <a:rPr sz="1200" b="1" spc="-10" dirty="0">
                <a:solidFill>
                  <a:srgbClr val="FFFFFF"/>
                </a:solidFill>
                <a:latin typeface="Calibri"/>
                <a:cs typeface="Calibri"/>
              </a:rPr>
              <a:t>survey</a:t>
            </a:r>
            <a:endParaRPr sz="1200">
              <a:latin typeface="Calibri"/>
              <a:cs typeface="Calibri"/>
            </a:endParaRPr>
          </a:p>
          <a:p>
            <a:pPr marL="635" algn="ctr">
              <a:lnSpc>
                <a:spcPct val="100000"/>
              </a:lnSpc>
            </a:pPr>
            <a:r>
              <a:rPr sz="1200" b="1" dirty="0">
                <a:solidFill>
                  <a:srgbClr val="FFFFFF"/>
                </a:solidFill>
                <a:latin typeface="Calibri"/>
                <a:cs typeface="Calibri"/>
              </a:rPr>
              <a:t>1</a:t>
            </a:r>
            <a:r>
              <a:rPr sz="1200" b="1" baseline="24305" dirty="0">
                <a:solidFill>
                  <a:srgbClr val="FFFFFF"/>
                </a:solidFill>
                <a:latin typeface="Calibri"/>
                <a:cs typeface="Calibri"/>
              </a:rPr>
              <a:t>st</a:t>
            </a:r>
            <a:r>
              <a:rPr sz="1200" b="1" spc="97" baseline="24305" dirty="0">
                <a:solidFill>
                  <a:srgbClr val="FFFFFF"/>
                </a:solidFill>
                <a:latin typeface="Calibri"/>
                <a:cs typeface="Calibri"/>
              </a:rPr>
              <a:t> </a:t>
            </a:r>
            <a:r>
              <a:rPr sz="1200" b="1" spc="-10" dirty="0">
                <a:solidFill>
                  <a:srgbClr val="FFFFFF"/>
                </a:solidFill>
                <a:latin typeface="Calibri"/>
                <a:cs typeface="Calibri"/>
              </a:rPr>
              <a:t>cohort</a:t>
            </a:r>
            <a:endParaRPr sz="1200">
              <a:latin typeface="Calibri"/>
              <a:cs typeface="Calibri"/>
            </a:endParaRPr>
          </a:p>
        </p:txBody>
      </p:sp>
      <p:sp>
        <p:nvSpPr>
          <p:cNvPr id="18" name="object 18"/>
          <p:cNvSpPr/>
          <p:nvPr/>
        </p:nvSpPr>
        <p:spPr>
          <a:xfrm>
            <a:off x="1876044" y="1726692"/>
            <a:ext cx="2106295" cy="467995"/>
          </a:xfrm>
          <a:custGeom>
            <a:avLst/>
            <a:gdLst/>
            <a:ahLst/>
            <a:cxnLst/>
            <a:rect l="l" t="t" r="r" b="b"/>
            <a:pathLst>
              <a:path w="2106295" h="467994">
                <a:moveTo>
                  <a:pt x="1872233" y="0"/>
                </a:moveTo>
                <a:lnTo>
                  <a:pt x="0" y="0"/>
                </a:lnTo>
                <a:lnTo>
                  <a:pt x="0" y="467868"/>
                </a:lnTo>
                <a:lnTo>
                  <a:pt x="1872233" y="467868"/>
                </a:lnTo>
                <a:lnTo>
                  <a:pt x="2106168" y="233934"/>
                </a:lnTo>
                <a:lnTo>
                  <a:pt x="1872233" y="0"/>
                </a:lnTo>
                <a:close/>
              </a:path>
            </a:pathLst>
          </a:custGeom>
          <a:solidFill>
            <a:srgbClr val="344068"/>
          </a:solidFill>
        </p:spPr>
        <p:txBody>
          <a:bodyPr wrap="square" lIns="0" tIns="0" rIns="0" bIns="0" rtlCol="0"/>
          <a:lstStyle/>
          <a:p>
            <a:endParaRPr/>
          </a:p>
        </p:txBody>
      </p:sp>
      <p:sp>
        <p:nvSpPr>
          <p:cNvPr id="19" name="object 19"/>
          <p:cNvSpPr txBox="1"/>
          <p:nvPr/>
        </p:nvSpPr>
        <p:spPr>
          <a:xfrm>
            <a:off x="2001011" y="1847850"/>
            <a:ext cx="1739900" cy="208279"/>
          </a:xfrm>
          <a:prstGeom prst="rect">
            <a:avLst/>
          </a:prstGeom>
        </p:spPr>
        <p:txBody>
          <a:bodyPr vert="horz" wrap="square" lIns="0" tIns="12700" rIns="0" bIns="0" rtlCol="0">
            <a:spAutoFit/>
          </a:bodyPr>
          <a:lstStyle/>
          <a:p>
            <a:pPr marL="38100">
              <a:lnSpc>
                <a:spcPct val="100000"/>
              </a:lnSpc>
              <a:spcBef>
                <a:spcPts val="100"/>
              </a:spcBef>
            </a:pPr>
            <a:r>
              <a:rPr sz="1200" b="1" spc="-10" dirty="0">
                <a:solidFill>
                  <a:srgbClr val="FFFFFF"/>
                </a:solidFill>
                <a:latin typeface="Calibri"/>
                <a:cs typeface="Calibri"/>
              </a:rPr>
              <a:t>Implementation</a:t>
            </a:r>
            <a:r>
              <a:rPr sz="1200" b="1" spc="15" dirty="0">
                <a:solidFill>
                  <a:srgbClr val="FFFFFF"/>
                </a:solidFill>
                <a:latin typeface="Calibri"/>
                <a:cs typeface="Calibri"/>
              </a:rPr>
              <a:t> </a:t>
            </a:r>
            <a:r>
              <a:rPr sz="1200" b="1" dirty="0">
                <a:solidFill>
                  <a:srgbClr val="FFFFFF"/>
                </a:solidFill>
                <a:latin typeface="Calibri"/>
                <a:cs typeface="Calibri"/>
              </a:rPr>
              <a:t>1</a:t>
            </a:r>
            <a:r>
              <a:rPr sz="1200" b="1" baseline="24305" dirty="0">
                <a:solidFill>
                  <a:srgbClr val="FFFFFF"/>
                </a:solidFill>
                <a:latin typeface="Calibri"/>
                <a:cs typeface="Calibri"/>
              </a:rPr>
              <a:t>st</a:t>
            </a:r>
            <a:r>
              <a:rPr sz="1200" b="1" spc="150" baseline="24305" dirty="0">
                <a:solidFill>
                  <a:srgbClr val="FFFFFF"/>
                </a:solidFill>
                <a:latin typeface="Calibri"/>
                <a:cs typeface="Calibri"/>
              </a:rPr>
              <a:t> </a:t>
            </a:r>
            <a:r>
              <a:rPr sz="1200" b="1" spc="-10" dirty="0">
                <a:solidFill>
                  <a:srgbClr val="FFFFFF"/>
                </a:solidFill>
                <a:latin typeface="Calibri"/>
                <a:cs typeface="Calibri"/>
              </a:rPr>
              <a:t>cohort</a:t>
            </a:r>
            <a:endParaRPr sz="1200">
              <a:latin typeface="Calibri"/>
              <a:cs typeface="Calibri"/>
            </a:endParaRPr>
          </a:p>
        </p:txBody>
      </p:sp>
      <p:sp>
        <p:nvSpPr>
          <p:cNvPr id="20" name="object 20"/>
          <p:cNvSpPr txBox="1"/>
          <p:nvPr/>
        </p:nvSpPr>
        <p:spPr>
          <a:xfrm>
            <a:off x="10160634" y="3475735"/>
            <a:ext cx="1087755" cy="1093470"/>
          </a:xfrm>
          <a:prstGeom prst="rect">
            <a:avLst/>
          </a:prstGeom>
        </p:spPr>
        <p:txBody>
          <a:bodyPr vert="horz" wrap="square" lIns="0" tIns="13335" rIns="0" bIns="0" rtlCol="0">
            <a:spAutoFit/>
          </a:bodyPr>
          <a:lstStyle/>
          <a:p>
            <a:pPr marL="12700" marR="5080" indent="-1270" algn="ctr">
              <a:lnSpc>
                <a:spcPct val="100000"/>
              </a:lnSpc>
              <a:spcBef>
                <a:spcPts val="105"/>
              </a:spcBef>
            </a:pPr>
            <a:r>
              <a:rPr sz="1400" dirty="0">
                <a:latin typeface="Calibri"/>
                <a:cs typeface="Calibri"/>
              </a:rPr>
              <a:t>2°</a:t>
            </a:r>
            <a:r>
              <a:rPr sz="1400" spc="25" dirty="0">
                <a:latin typeface="Calibri"/>
                <a:cs typeface="Calibri"/>
              </a:rPr>
              <a:t> </a:t>
            </a:r>
            <a:r>
              <a:rPr sz="1400" spc="-10" dirty="0">
                <a:latin typeface="Calibri"/>
                <a:cs typeface="Calibri"/>
              </a:rPr>
              <a:t>follow-</a:t>
            </a:r>
            <a:r>
              <a:rPr sz="1400" spc="-25" dirty="0">
                <a:latin typeface="Calibri"/>
                <a:cs typeface="Calibri"/>
              </a:rPr>
              <a:t>up </a:t>
            </a:r>
            <a:r>
              <a:rPr sz="1400" dirty="0">
                <a:latin typeface="Calibri"/>
                <a:cs typeface="Calibri"/>
              </a:rPr>
              <a:t>data</a:t>
            </a:r>
            <a:r>
              <a:rPr sz="1400" spc="-55" dirty="0">
                <a:latin typeface="Calibri"/>
                <a:cs typeface="Calibri"/>
              </a:rPr>
              <a:t> </a:t>
            </a:r>
            <a:r>
              <a:rPr sz="1400" spc="-10" dirty="0">
                <a:latin typeface="Calibri"/>
                <a:cs typeface="Calibri"/>
              </a:rPr>
              <a:t>collection </a:t>
            </a:r>
            <a:r>
              <a:rPr sz="1400" dirty="0">
                <a:latin typeface="Calibri"/>
                <a:cs typeface="Calibri"/>
              </a:rPr>
              <a:t>and</a:t>
            </a:r>
            <a:r>
              <a:rPr sz="1400" spc="-20" dirty="0">
                <a:latin typeface="Calibri"/>
                <a:cs typeface="Calibri"/>
              </a:rPr>
              <a:t> </a:t>
            </a:r>
            <a:r>
              <a:rPr sz="1400" spc="-10" dirty="0">
                <a:latin typeface="Calibri"/>
                <a:cs typeface="Calibri"/>
              </a:rPr>
              <a:t>analysis </a:t>
            </a:r>
            <a:r>
              <a:rPr sz="1400" dirty="0">
                <a:latin typeface="Calibri"/>
                <a:cs typeface="Calibri"/>
              </a:rPr>
              <a:t>(not</a:t>
            </a:r>
            <a:r>
              <a:rPr sz="1400" spc="-30" dirty="0">
                <a:latin typeface="Calibri"/>
                <a:cs typeface="Calibri"/>
              </a:rPr>
              <a:t> </a:t>
            </a:r>
            <a:r>
              <a:rPr sz="1400" spc="-10" dirty="0">
                <a:latin typeface="Calibri"/>
                <a:cs typeface="Calibri"/>
              </a:rPr>
              <a:t>funded </a:t>
            </a:r>
            <a:r>
              <a:rPr sz="1400" spc="-20" dirty="0">
                <a:latin typeface="Calibri"/>
                <a:cs typeface="Calibri"/>
              </a:rPr>
              <a:t>yet)</a:t>
            </a:r>
            <a:endParaRPr sz="1400">
              <a:latin typeface="Calibri"/>
              <a:cs typeface="Calibri"/>
            </a:endParaRPr>
          </a:p>
        </p:txBody>
      </p:sp>
      <p:sp>
        <p:nvSpPr>
          <p:cNvPr id="21" name="object 21"/>
          <p:cNvSpPr txBox="1"/>
          <p:nvPr/>
        </p:nvSpPr>
        <p:spPr>
          <a:xfrm>
            <a:off x="1309877" y="5334076"/>
            <a:ext cx="488950" cy="300355"/>
          </a:xfrm>
          <a:prstGeom prst="rect">
            <a:avLst/>
          </a:prstGeom>
        </p:spPr>
        <p:txBody>
          <a:bodyPr vert="horz" wrap="square" lIns="0" tIns="12700" rIns="0" bIns="0" rtlCol="0">
            <a:spAutoFit/>
          </a:bodyPr>
          <a:lstStyle/>
          <a:p>
            <a:pPr marL="12700">
              <a:lnSpc>
                <a:spcPct val="100000"/>
              </a:lnSpc>
              <a:spcBef>
                <a:spcPts val="100"/>
              </a:spcBef>
            </a:pPr>
            <a:r>
              <a:rPr sz="1800" spc="-20" dirty="0">
                <a:latin typeface="Calibri"/>
                <a:cs typeface="Calibri"/>
              </a:rPr>
              <a:t>2022</a:t>
            </a:r>
            <a:endParaRPr sz="1800">
              <a:latin typeface="Calibri"/>
              <a:cs typeface="Calibri"/>
            </a:endParaRPr>
          </a:p>
        </p:txBody>
      </p:sp>
      <p:sp>
        <p:nvSpPr>
          <p:cNvPr id="22" name="object 22"/>
          <p:cNvSpPr/>
          <p:nvPr/>
        </p:nvSpPr>
        <p:spPr>
          <a:xfrm>
            <a:off x="3598164" y="2308860"/>
            <a:ext cx="1580515" cy="469900"/>
          </a:xfrm>
          <a:custGeom>
            <a:avLst/>
            <a:gdLst/>
            <a:ahLst/>
            <a:cxnLst/>
            <a:rect l="l" t="t" r="r" b="b"/>
            <a:pathLst>
              <a:path w="1580514" h="469900">
                <a:moveTo>
                  <a:pt x="1345691" y="0"/>
                </a:moveTo>
                <a:lnTo>
                  <a:pt x="0" y="0"/>
                </a:lnTo>
                <a:lnTo>
                  <a:pt x="0" y="469391"/>
                </a:lnTo>
                <a:lnTo>
                  <a:pt x="1345691" y="469391"/>
                </a:lnTo>
                <a:lnTo>
                  <a:pt x="1580388" y="234695"/>
                </a:lnTo>
                <a:lnTo>
                  <a:pt x="1345691" y="0"/>
                </a:lnTo>
                <a:close/>
              </a:path>
            </a:pathLst>
          </a:custGeom>
          <a:solidFill>
            <a:srgbClr val="344068"/>
          </a:solidFill>
        </p:spPr>
        <p:txBody>
          <a:bodyPr wrap="square" lIns="0" tIns="0" rIns="0" bIns="0" rtlCol="0"/>
          <a:lstStyle/>
          <a:p>
            <a:endParaRPr/>
          </a:p>
        </p:txBody>
      </p:sp>
      <p:grpSp>
        <p:nvGrpSpPr>
          <p:cNvPr id="23" name="object 23"/>
          <p:cNvGrpSpPr/>
          <p:nvPr/>
        </p:nvGrpSpPr>
        <p:grpSpPr>
          <a:xfrm>
            <a:off x="3181857" y="2842260"/>
            <a:ext cx="3728085" cy="2374900"/>
            <a:chOff x="3181857" y="2842260"/>
            <a:chExt cx="3728085" cy="2374900"/>
          </a:xfrm>
        </p:grpSpPr>
        <p:sp>
          <p:nvSpPr>
            <p:cNvPr id="24" name="object 24"/>
            <p:cNvSpPr/>
            <p:nvPr/>
          </p:nvSpPr>
          <p:spPr>
            <a:xfrm>
              <a:off x="3188207" y="4882895"/>
              <a:ext cx="0" cy="328295"/>
            </a:xfrm>
            <a:custGeom>
              <a:avLst/>
              <a:gdLst/>
              <a:ahLst/>
              <a:cxnLst/>
              <a:rect l="l" t="t" r="r" b="b"/>
              <a:pathLst>
                <a:path h="328295">
                  <a:moveTo>
                    <a:pt x="0" y="0"/>
                  </a:moveTo>
                  <a:lnTo>
                    <a:pt x="0" y="327913"/>
                  </a:lnTo>
                </a:path>
              </a:pathLst>
            </a:custGeom>
            <a:ln w="12700">
              <a:solidFill>
                <a:srgbClr val="1CACE3"/>
              </a:solidFill>
            </a:ln>
          </p:spPr>
          <p:txBody>
            <a:bodyPr wrap="square" lIns="0" tIns="0" rIns="0" bIns="0" rtlCol="0"/>
            <a:lstStyle/>
            <a:p>
              <a:endParaRPr/>
            </a:p>
          </p:txBody>
        </p:sp>
        <p:sp>
          <p:nvSpPr>
            <p:cNvPr id="25" name="object 25"/>
            <p:cNvSpPr/>
            <p:nvPr/>
          </p:nvSpPr>
          <p:spPr>
            <a:xfrm>
              <a:off x="4802123" y="2842260"/>
              <a:ext cx="2108200" cy="467995"/>
            </a:xfrm>
            <a:custGeom>
              <a:avLst/>
              <a:gdLst/>
              <a:ahLst/>
              <a:cxnLst/>
              <a:rect l="l" t="t" r="r" b="b"/>
              <a:pathLst>
                <a:path w="2108200" h="467995">
                  <a:moveTo>
                    <a:pt x="1873757" y="0"/>
                  </a:moveTo>
                  <a:lnTo>
                    <a:pt x="0" y="0"/>
                  </a:lnTo>
                  <a:lnTo>
                    <a:pt x="0" y="467867"/>
                  </a:lnTo>
                  <a:lnTo>
                    <a:pt x="1873757" y="467867"/>
                  </a:lnTo>
                  <a:lnTo>
                    <a:pt x="2107692" y="233934"/>
                  </a:lnTo>
                  <a:lnTo>
                    <a:pt x="1873757" y="0"/>
                  </a:lnTo>
                  <a:close/>
                </a:path>
              </a:pathLst>
            </a:custGeom>
            <a:solidFill>
              <a:srgbClr val="344068"/>
            </a:solidFill>
          </p:spPr>
          <p:txBody>
            <a:bodyPr wrap="square" lIns="0" tIns="0" rIns="0" bIns="0" rtlCol="0"/>
            <a:lstStyle/>
            <a:p>
              <a:endParaRPr/>
            </a:p>
          </p:txBody>
        </p:sp>
      </p:grpSp>
      <p:sp>
        <p:nvSpPr>
          <p:cNvPr id="26" name="object 26"/>
          <p:cNvSpPr txBox="1"/>
          <p:nvPr/>
        </p:nvSpPr>
        <p:spPr>
          <a:xfrm>
            <a:off x="3590925" y="2339085"/>
            <a:ext cx="3094355" cy="833119"/>
          </a:xfrm>
          <a:prstGeom prst="rect">
            <a:avLst/>
          </a:prstGeom>
        </p:spPr>
        <p:txBody>
          <a:bodyPr vert="horz" wrap="square" lIns="0" tIns="12700" rIns="0" bIns="0" rtlCol="0">
            <a:spAutoFit/>
          </a:bodyPr>
          <a:lstStyle/>
          <a:p>
            <a:pPr marR="1608455" algn="ctr">
              <a:lnSpc>
                <a:spcPct val="100000"/>
              </a:lnSpc>
              <a:spcBef>
                <a:spcPts val="100"/>
              </a:spcBef>
            </a:pPr>
            <a:r>
              <a:rPr sz="1200" b="1" spc="-10" dirty="0">
                <a:solidFill>
                  <a:srgbClr val="FFFFFF"/>
                </a:solidFill>
                <a:latin typeface="Calibri"/>
                <a:cs typeface="Calibri"/>
              </a:rPr>
              <a:t>Application</a:t>
            </a:r>
            <a:r>
              <a:rPr sz="1200" b="1" spc="15" dirty="0">
                <a:solidFill>
                  <a:srgbClr val="FFFFFF"/>
                </a:solidFill>
                <a:latin typeface="Calibri"/>
                <a:cs typeface="Calibri"/>
              </a:rPr>
              <a:t> </a:t>
            </a:r>
            <a:r>
              <a:rPr sz="1200" b="1" dirty="0">
                <a:solidFill>
                  <a:srgbClr val="FFFFFF"/>
                </a:solidFill>
                <a:latin typeface="Calibri"/>
                <a:cs typeface="Calibri"/>
              </a:rPr>
              <a:t>2</a:t>
            </a:r>
            <a:r>
              <a:rPr sz="1200" b="1" baseline="24305" dirty="0">
                <a:solidFill>
                  <a:srgbClr val="FFFFFF"/>
                </a:solidFill>
                <a:latin typeface="Calibri"/>
                <a:cs typeface="Calibri"/>
              </a:rPr>
              <a:t>nf</a:t>
            </a:r>
            <a:r>
              <a:rPr sz="1200" b="1" spc="150" baseline="24305" dirty="0">
                <a:solidFill>
                  <a:srgbClr val="FFFFFF"/>
                </a:solidFill>
                <a:latin typeface="Calibri"/>
                <a:cs typeface="Calibri"/>
              </a:rPr>
              <a:t> </a:t>
            </a:r>
            <a:r>
              <a:rPr sz="1200" b="1" spc="-10" dirty="0">
                <a:solidFill>
                  <a:srgbClr val="FFFFFF"/>
                </a:solidFill>
                <a:latin typeface="Calibri"/>
                <a:cs typeface="Calibri"/>
              </a:rPr>
              <a:t>cohort</a:t>
            </a:r>
            <a:endParaRPr sz="1200">
              <a:latin typeface="Calibri"/>
              <a:cs typeface="Calibri"/>
            </a:endParaRPr>
          </a:p>
          <a:p>
            <a:pPr marR="1608455" algn="ctr">
              <a:lnSpc>
                <a:spcPct val="100000"/>
              </a:lnSpc>
            </a:pPr>
            <a:r>
              <a:rPr sz="1200" b="1" dirty="0">
                <a:solidFill>
                  <a:srgbClr val="FFFFFF"/>
                </a:solidFill>
                <a:latin typeface="Calibri"/>
                <a:cs typeface="Calibri"/>
              </a:rPr>
              <a:t>+</a:t>
            </a:r>
            <a:r>
              <a:rPr sz="1200" b="1" spc="-5" dirty="0">
                <a:solidFill>
                  <a:srgbClr val="FFFFFF"/>
                </a:solidFill>
                <a:latin typeface="Calibri"/>
                <a:cs typeface="Calibri"/>
              </a:rPr>
              <a:t> </a:t>
            </a:r>
            <a:r>
              <a:rPr sz="1200" b="1" dirty="0">
                <a:solidFill>
                  <a:srgbClr val="FFFFFF"/>
                </a:solidFill>
                <a:latin typeface="Calibri"/>
                <a:cs typeface="Calibri"/>
              </a:rPr>
              <a:t>short</a:t>
            </a:r>
            <a:r>
              <a:rPr sz="1200" b="1" spc="-15" dirty="0">
                <a:solidFill>
                  <a:srgbClr val="FFFFFF"/>
                </a:solidFill>
                <a:latin typeface="Calibri"/>
                <a:cs typeface="Calibri"/>
              </a:rPr>
              <a:t> </a:t>
            </a:r>
            <a:r>
              <a:rPr sz="1200" b="1" spc="-10" dirty="0">
                <a:solidFill>
                  <a:srgbClr val="FFFFFF"/>
                </a:solidFill>
                <a:latin typeface="Calibri"/>
                <a:cs typeface="Calibri"/>
              </a:rPr>
              <a:t>baseline</a:t>
            </a:r>
            <a:endParaRPr sz="1200">
              <a:latin typeface="Calibri"/>
              <a:cs typeface="Calibri"/>
            </a:endParaRPr>
          </a:p>
          <a:p>
            <a:pPr>
              <a:lnSpc>
                <a:spcPct val="100000"/>
              </a:lnSpc>
              <a:spcBef>
                <a:spcPts val="575"/>
              </a:spcBef>
            </a:pPr>
            <a:endParaRPr sz="1200">
              <a:latin typeface="Calibri"/>
              <a:cs typeface="Calibri"/>
            </a:endParaRPr>
          </a:p>
          <a:p>
            <a:pPr marL="1368425">
              <a:lnSpc>
                <a:spcPct val="100000"/>
              </a:lnSpc>
            </a:pPr>
            <a:r>
              <a:rPr sz="1200" b="1" spc="-10" dirty="0">
                <a:solidFill>
                  <a:srgbClr val="FFFFFF"/>
                </a:solidFill>
                <a:latin typeface="Calibri"/>
                <a:cs typeface="Calibri"/>
              </a:rPr>
              <a:t>Implementation</a:t>
            </a:r>
            <a:r>
              <a:rPr sz="1200" b="1" spc="25" dirty="0">
                <a:solidFill>
                  <a:srgbClr val="FFFFFF"/>
                </a:solidFill>
                <a:latin typeface="Calibri"/>
                <a:cs typeface="Calibri"/>
              </a:rPr>
              <a:t> </a:t>
            </a:r>
            <a:r>
              <a:rPr sz="1200" b="1" dirty="0">
                <a:solidFill>
                  <a:srgbClr val="FFFFFF"/>
                </a:solidFill>
                <a:latin typeface="Calibri"/>
                <a:cs typeface="Calibri"/>
              </a:rPr>
              <a:t>2</a:t>
            </a:r>
            <a:r>
              <a:rPr sz="1200" b="1" baseline="24305" dirty="0">
                <a:solidFill>
                  <a:srgbClr val="FFFFFF"/>
                </a:solidFill>
                <a:latin typeface="Calibri"/>
                <a:cs typeface="Calibri"/>
              </a:rPr>
              <a:t>nf</a:t>
            </a:r>
            <a:r>
              <a:rPr sz="1200" b="1" spc="157" baseline="24305" dirty="0">
                <a:solidFill>
                  <a:srgbClr val="FFFFFF"/>
                </a:solidFill>
                <a:latin typeface="Calibri"/>
                <a:cs typeface="Calibri"/>
              </a:rPr>
              <a:t> </a:t>
            </a:r>
            <a:r>
              <a:rPr sz="1200" b="1" spc="-10" dirty="0">
                <a:solidFill>
                  <a:srgbClr val="FFFFFF"/>
                </a:solidFill>
                <a:latin typeface="Calibri"/>
                <a:cs typeface="Calibri"/>
              </a:rPr>
              <a:t>cohort</a:t>
            </a:r>
            <a:endParaRPr sz="1200">
              <a:latin typeface="Calibri"/>
              <a:cs typeface="Calibri"/>
            </a:endParaRPr>
          </a:p>
        </p:txBody>
      </p:sp>
      <p:sp>
        <p:nvSpPr>
          <p:cNvPr id="27" name="object 27"/>
          <p:cNvSpPr/>
          <p:nvPr/>
        </p:nvSpPr>
        <p:spPr>
          <a:xfrm>
            <a:off x="6080759" y="3390900"/>
            <a:ext cx="2108200" cy="467995"/>
          </a:xfrm>
          <a:custGeom>
            <a:avLst/>
            <a:gdLst/>
            <a:ahLst/>
            <a:cxnLst/>
            <a:rect l="l" t="t" r="r" b="b"/>
            <a:pathLst>
              <a:path w="2108200" h="467995">
                <a:moveTo>
                  <a:pt x="1873758" y="0"/>
                </a:moveTo>
                <a:lnTo>
                  <a:pt x="0" y="0"/>
                </a:lnTo>
                <a:lnTo>
                  <a:pt x="0" y="467868"/>
                </a:lnTo>
                <a:lnTo>
                  <a:pt x="1873758" y="467868"/>
                </a:lnTo>
                <a:lnTo>
                  <a:pt x="2107691" y="233933"/>
                </a:lnTo>
                <a:lnTo>
                  <a:pt x="1873758" y="0"/>
                </a:lnTo>
                <a:close/>
              </a:path>
            </a:pathLst>
          </a:custGeom>
          <a:solidFill>
            <a:srgbClr val="344068"/>
          </a:solidFill>
        </p:spPr>
        <p:txBody>
          <a:bodyPr wrap="square" lIns="0" tIns="0" rIns="0" bIns="0" rtlCol="0"/>
          <a:lstStyle/>
          <a:p>
            <a:endParaRPr/>
          </a:p>
        </p:txBody>
      </p:sp>
      <p:sp>
        <p:nvSpPr>
          <p:cNvPr id="28" name="object 28"/>
          <p:cNvSpPr txBox="1"/>
          <p:nvPr/>
        </p:nvSpPr>
        <p:spPr>
          <a:xfrm>
            <a:off x="6333490" y="3420313"/>
            <a:ext cx="1486535" cy="391795"/>
          </a:xfrm>
          <a:prstGeom prst="rect">
            <a:avLst/>
          </a:prstGeom>
        </p:spPr>
        <p:txBody>
          <a:bodyPr vert="horz" wrap="square" lIns="0" tIns="12700" rIns="0" bIns="0" rtlCol="0">
            <a:spAutoFit/>
          </a:bodyPr>
          <a:lstStyle/>
          <a:p>
            <a:pPr algn="ctr">
              <a:lnSpc>
                <a:spcPct val="100000"/>
              </a:lnSpc>
              <a:spcBef>
                <a:spcPts val="100"/>
              </a:spcBef>
            </a:pPr>
            <a:r>
              <a:rPr sz="1200" b="1" dirty="0">
                <a:solidFill>
                  <a:srgbClr val="FFFFFF"/>
                </a:solidFill>
                <a:latin typeface="Calibri"/>
                <a:cs typeface="Calibri"/>
              </a:rPr>
              <a:t>First</a:t>
            </a:r>
            <a:r>
              <a:rPr sz="1200" b="1" spc="-25" dirty="0">
                <a:solidFill>
                  <a:srgbClr val="FFFFFF"/>
                </a:solidFill>
                <a:latin typeface="Calibri"/>
                <a:cs typeface="Calibri"/>
              </a:rPr>
              <a:t> </a:t>
            </a:r>
            <a:r>
              <a:rPr sz="1200" b="1" spc="-10" dirty="0">
                <a:solidFill>
                  <a:srgbClr val="FFFFFF"/>
                </a:solidFill>
                <a:latin typeface="Calibri"/>
                <a:cs typeface="Calibri"/>
              </a:rPr>
              <a:t>follow-</a:t>
            </a:r>
            <a:r>
              <a:rPr sz="1200" b="1" dirty="0">
                <a:solidFill>
                  <a:srgbClr val="FFFFFF"/>
                </a:solidFill>
                <a:latin typeface="Calibri"/>
                <a:cs typeface="Calibri"/>
              </a:rPr>
              <a:t>up</a:t>
            </a:r>
            <a:r>
              <a:rPr sz="1200" b="1" spc="-20" dirty="0">
                <a:solidFill>
                  <a:srgbClr val="FFFFFF"/>
                </a:solidFill>
                <a:latin typeface="Calibri"/>
                <a:cs typeface="Calibri"/>
              </a:rPr>
              <a:t> </a:t>
            </a:r>
            <a:r>
              <a:rPr sz="1200" b="1" spc="-10" dirty="0">
                <a:solidFill>
                  <a:srgbClr val="FFFFFF"/>
                </a:solidFill>
                <a:latin typeface="Calibri"/>
                <a:cs typeface="Calibri"/>
              </a:rPr>
              <a:t>survey:</a:t>
            </a:r>
            <a:endParaRPr sz="1200">
              <a:latin typeface="Calibri"/>
              <a:cs typeface="Calibri"/>
            </a:endParaRPr>
          </a:p>
          <a:p>
            <a:pPr algn="ctr">
              <a:lnSpc>
                <a:spcPct val="100000"/>
              </a:lnSpc>
              <a:spcBef>
                <a:spcPts val="5"/>
              </a:spcBef>
            </a:pPr>
            <a:r>
              <a:rPr sz="1200" b="1" dirty="0">
                <a:solidFill>
                  <a:srgbClr val="FFFFFF"/>
                </a:solidFill>
                <a:latin typeface="Calibri"/>
                <a:cs typeface="Calibri"/>
              </a:rPr>
              <a:t>1</a:t>
            </a:r>
            <a:r>
              <a:rPr sz="1200" b="1" baseline="24305" dirty="0">
                <a:solidFill>
                  <a:srgbClr val="FFFFFF"/>
                </a:solidFill>
                <a:latin typeface="Calibri"/>
                <a:cs typeface="Calibri"/>
              </a:rPr>
              <a:t>st</a:t>
            </a:r>
            <a:r>
              <a:rPr sz="1200" b="1" spc="89" baseline="24305" dirty="0">
                <a:solidFill>
                  <a:srgbClr val="FFFFFF"/>
                </a:solidFill>
                <a:latin typeface="Calibri"/>
                <a:cs typeface="Calibri"/>
              </a:rPr>
              <a:t> </a:t>
            </a:r>
            <a:r>
              <a:rPr sz="1200" b="1" spc="-10" dirty="0">
                <a:solidFill>
                  <a:srgbClr val="FFFFFF"/>
                </a:solidFill>
                <a:latin typeface="Calibri"/>
                <a:cs typeface="Calibri"/>
              </a:rPr>
              <a:t>cohort</a:t>
            </a:r>
            <a:endParaRPr sz="1200">
              <a:latin typeface="Calibri"/>
              <a:cs typeface="Calibri"/>
            </a:endParaRPr>
          </a:p>
        </p:txBody>
      </p:sp>
      <p:sp>
        <p:nvSpPr>
          <p:cNvPr id="29" name="object 29"/>
          <p:cNvSpPr/>
          <p:nvPr/>
        </p:nvSpPr>
        <p:spPr>
          <a:xfrm>
            <a:off x="7638288" y="3919728"/>
            <a:ext cx="2101850" cy="467995"/>
          </a:xfrm>
          <a:custGeom>
            <a:avLst/>
            <a:gdLst/>
            <a:ahLst/>
            <a:cxnLst/>
            <a:rect l="l" t="t" r="r" b="b"/>
            <a:pathLst>
              <a:path w="2101850" h="467995">
                <a:moveTo>
                  <a:pt x="1867661" y="0"/>
                </a:moveTo>
                <a:lnTo>
                  <a:pt x="0" y="0"/>
                </a:lnTo>
                <a:lnTo>
                  <a:pt x="0" y="467868"/>
                </a:lnTo>
                <a:lnTo>
                  <a:pt x="1867661" y="467868"/>
                </a:lnTo>
                <a:lnTo>
                  <a:pt x="2101595" y="233934"/>
                </a:lnTo>
                <a:lnTo>
                  <a:pt x="1867661" y="0"/>
                </a:lnTo>
                <a:close/>
              </a:path>
            </a:pathLst>
          </a:custGeom>
          <a:solidFill>
            <a:srgbClr val="1382AC"/>
          </a:solidFill>
        </p:spPr>
        <p:txBody>
          <a:bodyPr wrap="square" lIns="0" tIns="0" rIns="0" bIns="0" rtlCol="0"/>
          <a:lstStyle/>
          <a:p>
            <a:endParaRPr/>
          </a:p>
        </p:txBody>
      </p:sp>
      <p:sp>
        <p:nvSpPr>
          <p:cNvPr id="30" name="object 30"/>
          <p:cNvSpPr txBox="1"/>
          <p:nvPr/>
        </p:nvSpPr>
        <p:spPr>
          <a:xfrm>
            <a:off x="7887334" y="3949954"/>
            <a:ext cx="1486535" cy="391795"/>
          </a:xfrm>
          <a:prstGeom prst="rect">
            <a:avLst/>
          </a:prstGeom>
        </p:spPr>
        <p:txBody>
          <a:bodyPr vert="horz" wrap="square" lIns="0" tIns="12700" rIns="0" bIns="0" rtlCol="0">
            <a:spAutoFit/>
          </a:bodyPr>
          <a:lstStyle/>
          <a:p>
            <a:pPr algn="ctr">
              <a:lnSpc>
                <a:spcPct val="100000"/>
              </a:lnSpc>
              <a:spcBef>
                <a:spcPts val="100"/>
              </a:spcBef>
            </a:pPr>
            <a:r>
              <a:rPr sz="1200" b="1" dirty="0">
                <a:solidFill>
                  <a:srgbClr val="FFFFFF"/>
                </a:solidFill>
                <a:latin typeface="Calibri"/>
                <a:cs typeface="Calibri"/>
              </a:rPr>
              <a:t>First</a:t>
            </a:r>
            <a:r>
              <a:rPr sz="1200" b="1" spc="-25" dirty="0">
                <a:solidFill>
                  <a:srgbClr val="FFFFFF"/>
                </a:solidFill>
                <a:latin typeface="Calibri"/>
                <a:cs typeface="Calibri"/>
              </a:rPr>
              <a:t> </a:t>
            </a:r>
            <a:r>
              <a:rPr sz="1200" b="1" spc="-10" dirty="0">
                <a:solidFill>
                  <a:srgbClr val="FFFFFF"/>
                </a:solidFill>
                <a:latin typeface="Calibri"/>
                <a:cs typeface="Calibri"/>
              </a:rPr>
              <a:t>follow-</a:t>
            </a:r>
            <a:r>
              <a:rPr sz="1200" b="1" dirty="0">
                <a:solidFill>
                  <a:srgbClr val="FFFFFF"/>
                </a:solidFill>
                <a:latin typeface="Calibri"/>
                <a:cs typeface="Calibri"/>
              </a:rPr>
              <a:t>up</a:t>
            </a:r>
            <a:r>
              <a:rPr sz="1200" b="1" spc="-20" dirty="0">
                <a:solidFill>
                  <a:srgbClr val="FFFFFF"/>
                </a:solidFill>
                <a:latin typeface="Calibri"/>
                <a:cs typeface="Calibri"/>
              </a:rPr>
              <a:t> </a:t>
            </a:r>
            <a:r>
              <a:rPr sz="1200" b="1" spc="-10" dirty="0">
                <a:solidFill>
                  <a:srgbClr val="FFFFFF"/>
                </a:solidFill>
                <a:latin typeface="Calibri"/>
                <a:cs typeface="Calibri"/>
              </a:rPr>
              <a:t>survey:</a:t>
            </a:r>
            <a:endParaRPr sz="1200">
              <a:latin typeface="Calibri"/>
              <a:cs typeface="Calibri"/>
            </a:endParaRPr>
          </a:p>
          <a:p>
            <a:pPr marL="1905" algn="ctr">
              <a:lnSpc>
                <a:spcPct val="100000"/>
              </a:lnSpc>
            </a:pPr>
            <a:r>
              <a:rPr sz="1200" b="1" dirty="0">
                <a:solidFill>
                  <a:srgbClr val="FFFFFF"/>
                </a:solidFill>
                <a:latin typeface="Calibri"/>
                <a:cs typeface="Calibri"/>
              </a:rPr>
              <a:t>2</a:t>
            </a:r>
            <a:r>
              <a:rPr sz="1200" b="1" baseline="24305" dirty="0">
                <a:solidFill>
                  <a:srgbClr val="FFFFFF"/>
                </a:solidFill>
                <a:latin typeface="Calibri"/>
                <a:cs typeface="Calibri"/>
              </a:rPr>
              <a:t>nf</a:t>
            </a:r>
            <a:r>
              <a:rPr sz="1200" b="1" spc="112" baseline="24305" dirty="0">
                <a:solidFill>
                  <a:srgbClr val="FFFFFF"/>
                </a:solidFill>
                <a:latin typeface="Calibri"/>
                <a:cs typeface="Calibri"/>
              </a:rPr>
              <a:t> </a:t>
            </a:r>
            <a:r>
              <a:rPr sz="1200" b="1" spc="-10" dirty="0">
                <a:solidFill>
                  <a:srgbClr val="FFFFFF"/>
                </a:solidFill>
                <a:latin typeface="Calibri"/>
                <a:cs typeface="Calibri"/>
              </a:rPr>
              <a:t>cohort</a:t>
            </a:r>
            <a:endParaRPr sz="1200">
              <a:latin typeface="Calibri"/>
              <a:cs typeface="Calibri"/>
            </a:endParaRPr>
          </a:p>
        </p:txBody>
      </p:sp>
      <p:sp>
        <p:nvSpPr>
          <p:cNvPr id="31" name="object 31"/>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z="1050" spc="-25" dirty="0">
                <a:solidFill>
                  <a:srgbClr val="FFFFFF"/>
                </a:solidFill>
              </a:rPr>
              <a:t>16</a:t>
            </a:fld>
            <a:endParaRPr sz="105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6887" y="155524"/>
            <a:ext cx="7936230" cy="574675"/>
          </a:xfrm>
          <a:prstGeom prst="rect">
            <a:avLst/>
          </a:prstGeom>
        </p:spPr>
        <p:txBody>
          <a:bodyPr vert="horz" wrap="square" lIns="0" tIns="12700" rIns="0" bIns="0" rtlCol="0">
            <a:spAutoFit/>
          </a:bodyPr>
          <a:lstStyle/>
          <a:p>
            <a:pPr marL="12700">
              <a:lnSpc>
                <a:spcPct val="100000"/>
              </a:lnSpc>
              <a:spcBef>
                <a:spcPts val="100"/>
              </a:spcBef>
            </a:pPr>
            <a:r>
              <a:rPr sz="3600" spc="-85" dirty="0">
                <a:solidFill>
                  <a:srgbClr val="272F4E"/>
                </a:solidFill>
              </a:rPr>
              <a:t>Nigeria:</a:t>
            </a:r>
            <a:r>
              <a:rPr sz="3600" spc="-145" dirty="0">
                <a:solidFill>
                  <a:srgbClr val="272F4E"/>
                </a:solidFill>
              </a:rPr>
              <a:t> </a:t>
            </a:r>
            <a:r>
              <a:rPr sz="3600" spc="-90" dirty="0">
                <a:solidFill>
                  <a:srgbClr val="272F4E"/>
                </a:solidFill>
              </a:rPr>
              <a:t>WSMEs</a:t>
            </a:r>
            <a:r>
              <a:rPr sz="3600" spc="-160" dirty="0">
                <a:solidFill>
                  <a:srgbClr val="272F4E"/>
                </a:solidFill>
              </a:rPr>
              <a:t> </a:t>
            </a:r>
            <a:r>
              <a:rPr sz="3600" spc="-75" dirty="0">
                <a:solidFill>
                  <a:srgbClr val="272F4E"/>
                </a:solidFill>
              </a:rPr>
              <a:t>are</a:t>
            </a:r>
            <a:r>
              <a:rPr sz="3600" spc="-165" dirty="0">
                <a:solidFill>
                  <a:srgbClr val="272F4E"/>
                </a:solidFill>
              </a:rPr>
              <a:t> </a:t>
            </a:r>
            <a:r>
              <a:rPr sz="3600" spc="-55" dirty="0">
                <a:solidFill>
                  <a:srgbClr val="272F4E"/>
                </a:solidFill>
              </a:rPr>
              <a:t>less</a:t>
            </a:r>
            <a:r>
              <a:rPr sz="3600" spc="-160" dirty="0">
                <a:solidFill>
                  <a:srgbClr val="272F4E"/>
                </a:solidFill>
              </a:rPr>
              <a:t> </a:t>
            </a:r>
            <a:r>
              <a:rPr sz="3600" spc="-85" dirty="0">
                <a:solidFill>
                  <a:srgbClr val="272F4E"/>
                </a:solidFill>
              </a:rPr>
              <a:t>likely</a:t>
            </a:r>
            <a:r>
              <a:rPr sz="3600" spc="-160" dirty="0">
                <a:solidFill>
                  <a:srgbClr val="272F4E"/>
                </a:solidFill>
              </a:rPr>
              <a:t> </a:t>
            </a:r>
            <a:r>
              <a:rPr sz="3600" spc="-55" dirty="0">
                <a:solidFill>
                  <a:srgbClr val="272F4E"/>
                </a:solidFill>
              </a:rPr>
              <a:t>to</a:t>
            </a:r>
            <a:r>
              <a:rPr sz="3600" spc="-135" dirty="0">
                <a:solidFill>
                  <a:srgbClr val="272F4E"/>
                </a:solidFill>
              </a:rPr>
              <a:t> </a:t>
            </a:r>
            <a:r>
              <a:rPr sz="3600" spc="-70" dirty="0">
                <a:solidFill>
                  <a:srgbClr val="272F4E"/>
                </a:solidFill>
              </a:rPr>
              <a:t>access</a:t>
            </a:r>
            <a:r>
              <a:rPr sz="3600" spc="-160" dirty="0">
                <a:solidFill>
                  <a:srgbClr val="272F4E"/>
                </a:solidFill>
              </a:rPr>
              <a:t> </a:t>
            </a:r>
            <a:r>
              <a:rPr sz="3600" spc="-20" dirty="0">
                <a:solidFill>
                  <a:srgbClr val="272F4E"/>
                </a:solidFill>
              </a:rPr>
              <a:t>credit</a:t>
            </a:r>
            <a:endParaRPr sz="3600"/>
          </a:p>
        </p:txBody>
      </p:sp>
      <p:sp>
        <p:nvSpPr>
          <p:cNvPr id="3" name="object 3"/>
          <p:cNvSpPr txBox="1"/>
          <p:nvPr/>
        </p:nvSpPr>
        <p:spPr>
          <a:xfrm>
            <a:off x="4370832" y="1307591"/>
            <a:ext cx="3261360" cy="2185670"/>
          </a:xfrm>
          <a:prstGeom prst="rect">
            <a:avLst/>
          </a:prstGeom>
          <a:solidFill>
            <a:srgbClr val="A3DEF4"/>
          </a:solidFill>
        </p:spPr>
        <p:txBody>
          <a:bodyPr vert="horz" wrap="square" lIns="0" tIns="29209" rIns="0" bIns="0" rtlCol="0">
            <a:spAutoFit/>
          </a:bodyPr>
          <a:lstStyle/>
          <a:p>
            <a:pPr marL="220345" marR="211454" indent="1905" algn="ctr">
              <a:lnSpc>
                <a:spcPct val="100000"/>
              </a:lnSpc>
              <a:spcBef>
                <a:spcPts val="229"/>
              </a:spcBef>
            </a:pPr>
            <a:r>
              <a:rPr sz="2100" b="0" spc="-20" dirty="0">
                <a:solidFill>
                  <a:srgbClr val="344068"/>
                </a:solidFill>
                <a:latin typeface="Calibri Light"/>
                <a:cs typeface="Calibri Light"/>
              </a:rPr>
              <a:t>WSMEs</a:t>
            </a:r>
            <a:r>
              <a:rPr sz="2100" b="0" spc="-90" dirty="0">
                <a:solidFill>
                  <a:srgbClr val="344068"/>
                </a:solidFill>
                <a:latin typeface="Calibri Light"/>
                <a:cs typeface="Calibri Light"/>
              </a:rPr>
              <a:t> </a:t>
            </a:r>
            <a:r>
              <a:rPr sz="2100" b="0" dirty="0">
                <a:solidFill>
                  <a:srgbClr val="344068"/>
                </a:solidFill>
                <a:latin typeface="Calibri Light"/>
                <a:cs typeface="Calibri Light"/>
              </a:rPr>
              <a:t>are</a:t>
            </a:r>
            <a:r>
              <a:rPr sz="2100" b="0" spc="-85" dirty="0">
                <a:solidFill>
                  <a:srgbClr val="344068"/>
                </a:solidFill>
                <a:latin typeface="Calibri Light"/>
                <a:cs typeface="Calibri Light"/>
              </a:rPr>
              <a:t> </a:t>
            </a:r>
            <a:r>
              <a:rPr sz="2100" b="0" dirty="0">
                <a:solidFill>
                  <a:srgbClr val="344068"/>
                </a:solidFill>
                <a:latin typeface="Calibri Light"/>
                <a:cs typeface="Calibri Light"/>
              </a:rPr>
              <a:t>less</a:t>
            </a:r>
            <a:r>
              <a:rPr sz="2100" b="0" spc="-100" dirty="0">
                <a:solidFill>
                  <a:srgbClr val="344068"/>
                </a:solidFill>
                <a:latin typeface="Calibri Light"/>
                <a:cs typeface="Calibri Light"/>
              </a:rPr>
              <a:t> </a:t>
            </a:r>
            <a:r>
              <a:rPr sz="2100" b="0" spc="-20" dirty="0">
                <a:solidFill>
                  <a:srgbClr val="344068"/>
                </a:solidFill>
                <a:latin typeface="Calibri Light"/>
                <a:cs typeface="Calibri Light"/>
              </a:rPr>
              <a:t>likely</a:t>
            </a:r>
            <a:r>
              <a:rPr sz="2100" b="0" spc="-100" dirty="0">
                <a:solidFill>
                  <a:srgbClr val="344068"/>
                </a:solidFill>
                <a:latin typeface="Calibri Light"/>
                <a:cs typeface="Calibri Light"/>
              </a:rPr>
              <a:t> </a:t>
            </a:r>
            <a:r>
              <a:rPr sz="2100" b="0" spc="-20" dirty="0">
                <a:solidFill>
                  <a:srgbClr val="344068"/>
                </a:solidFill>
                <a:latin typeface="Calibri Light"/>
                <a:cs typeface="Calibri Light"/>
              </a:rPr>
              <a:t>than </a:t>
            </a:r>
            <a:r>
              <a:rPr sz="2100" b="0" spc="-25" dirty="0">
                <a:solidFill>
                  <a:srgbClr val="344068"/>
                </a:solidFill>
                <a:latin typeface="Calibri Light"/>
                <a:cs typeface="Calibri Light"/>
              </a:rPr>
              <a:t>male-owned</a:t>
            </a:r>
            <a:r>
              <a:rPr sz="2100" b="0" spc="-85" dirty="0">
                <a:solidFill>
                  <a:srgbClr val="344068"/>
                </a:solidFill>
                <a:latin typeface="Calibri Light"/>
                <a:cs typeface="Calibri Light"/>
              </a:rPr>
              <a:t> </a:t>
            </a:r>
            <a:r>
              <a:rPr sz="2100" b="0" dirty="0">
                <a:solidFill>
                  <a:srgbClr val="344068"/>
                </a:solidFill>
                <a:latin typeface="Calibri Light"/>
                <a:cs typeface="Calibri Light"/>
              </a:rPr>
              <a:t>firms</a:t>
            </a:r>
            <a:r>
              <a:rPr sz="2100" b="0" spc="-75" dirty="0">
                <a:solidFill>
                  <a:srgbClr val="344068"/>
                </a:solidFill>
                <a:latin typeface="Calibri Light"/>
                <a:cs typeface="Calibri Light"/>
              </a:rPr>
              <a:t> </a:t>
            </a:r>
            <a:r>
              <a:rPr sz="2100" b="0" dirty="0">
                <a:solidFill>
                  <a:srgbClr val="344068"/>
                </a:solidFill>
                <a:latin typeface="Calibri Light"/>
                <a:cs typeface="Calibri Light"/>
              </a:rPr>
              <a:t>to</a:t>
            </a:r>
            <a:r>
              <a:rPr sz="2100" b="0" spc="-70" dirty="0">
                <a:solidFill>
                  <a:srgbClr val="344068"/>
                </a:solidFill>
                <a:latin typeface="Calibri Light"/>
                <a:cs typeface="Calibri Light"/>
              </a:rPr>
              <a:t> </a:t>
            </a:r>
            <a:r>
              <a:rPr sz="2100" b="0" spc="-20" dirty="0">
                <a:solidFill>
                  <a:srgbClr val="344068"/>
                </a:solidFill>
                <a:latin typeface="Calibri Light"/>
                <a:cs typeface="Calibri Light"/>
              </a:rPr>
              <a:t>apply </a:t>
            </a:r>
            <a:r>
              <a:rPr sz="2100" b="0" spc="-10" dirty="0">
                <a:solidFill>
                  <a:srgbClr val="344068"/>
                </a:solidFill>
                <a:latin typeface="Calibri Light"/>
                <a:cs typeface="Calibri Light"/>
              </a:rPr>
              <a:t>for</a:t>
            </a:r>
            <a:r>
              <a:rPr sz="2100" b="0" spc="-105" dirty="0">
                <a:solidFill>
                  <a:srgbClr val="344068"/>
                </a:solidFill>
                <a:latin typeface="Calibri Light"/>
                <a:cs typeface="Calibri Light"/>
              </a:rPr>
              <a:t> </a:t>
            </a:r>
            <a:r>
              <a:rPr sz="2100" b="0" spc="-10" dirty="0">
                <a:solidFill>
                  <a:srgbClr val="344068"/>
                </a:solidFill>
                <a:latin typeface="Calibri Light"/>
                <a:cs typeface="Calibri Light"/>
              </a:rPr>
              <a:t>loans.</a:t>
            </a:r>
            <a:endParaRPr sz="2100">
              <a:latin typeface="Calibri Light"/>
              <a:cs typeface="Calibri Light"/>
            </a:endParaRPr>
          </a:p>
          <a:p>
            <a:pPr marL="292100" marR="283845" indent="-635" algn="ctr">
              <a:lnSpc>
                <a:spcPct val="100000"/>
              </a:lnSpc>
              <a:spcBef>
                <a:spcPts val="1200"/>
              </a:spcBef>
            </a:pPr>
            <a:r>
              <a:rPr sz="2100" b="0" dirty="0">
                <a:solidFill>
                  <a:srgbClr val="344068"/>
                </a:solidFill>
                <a:latin typeface="Calibri Light"/>
                <a:cs typeface="Calibri Light"/>
              </a:rPr>
              <a:t>And</a:t>
            </a:r>
            <a:r>
              <a:rPr sz="2100" b="0" spc="-80" dirty="0">
                <a:solidFill>
                  <a:srgbClr val="344068"/>
                </a:solidFill>
                <a:latin typeface="Calibri Light"/>
                <a:cs typeface="Calibri Light"/>
              </a:rPr>
              <a:t> </a:t>
            </a:r>
            <a:r>
              <a:rPr sz="2100" b="0" spc="-10" dirty="0">
                <a:solidFill>
                  <a:srgbClr val="344068"/>
                </a:solidFill>
                <a:latin typeface="Calibri Light"/>
                <a:cs typeface="Calibri Light"/>
              </a:rPr>
              <a:t>those</a:t>
            </a:r>
            <a:r>
              <a:rPr sz="2100" b="0" spc="-100" dirty="0">
                <a:solidFill>
                  <a:srgbClr val="344068"/>
                </a:solidFill>
                <a:latin typeface="Calibri Light"/>
                <a:cs typeface="Calibri Light"/>
              </a:rPr>
              <a:t> </a:t>
            </a:r>
            <a:r>
              <a:rPr sz="2100" b="0" dirty="0">
                <a:solidFill>
                  <a:srgbClr val="344068"/>
                </a:solidFill>
                <a:latin typeface="Calibri Light"/>
                <a:cs typeface="Calibri Light"/>
              </a:rPr>
              <a:t>who</a:t>
            </a:r>
            <a:r>
              <a:rPr sz="2100" b="0" spc="-90" dirty="0">
                <a:solidFill>
                  <a:srgbClr val="344068"/>
                </a:solidFill>
                <a:latin typeface="Calibri Light"/>
                <a:cs typeface="Calibri Light"/>
              </a:rPr>
              <a:t> </a:t>
            </a:r>
            <a:r>
              <a:rPr sz="2100" b="0" dirty="0">
                <a:solidFill>
                  <a:srgbClr val="344068"/>
                </a:solidFill>
                <a:latin typeface="Calibri Light"/>
                <a:cs typeface="Calibri Light"/>
              </a:rPr>
              <a:t>do</a:t>
            </a:r>
            <a:r>
              <a:rPr sz="2100" b="0" spc="-65" dirty="0">
                <a:solidFill>
                  <a:srgbClr val="344068"/>
                </a:solidFill>
                <a:latin typeface="Calibri Light"/>
                <a:cs typeface="Calibri Light"/>
              </a:rPr>
              <a:t> </a:t>
            </a:r>
            <a:r>
              <a:rPr sz="2100" b="0" spc="-20" dirty="0">
                <a:solidFill>
                  <a:srgbClr val="344068"/>
                </a:solidFill>
                <a:latin typeface="Calibri Light"/>
                <a:cs typeface="Calibri Light"/>
              </a:rPr>
              <a:t>apply have</a:t>
            </a:r>
            <a:r>
              <a:rPr sz="2100" b="0" spc="-70" dirty="0">
                <a:solidFill>
                  <a:srgbClr val="344068"/>
                </a:solidFill>
                <a:latin typeface="Calibri Light"/>
                <a:cs typeface="Calibri Light"/>
              </a:rPr>
              <a:t> </a:t>
            </a:r>
            <a:r>
              <a:rPr sz="2100" b="0" dirty="0">
                <a:solidFill>
                  <a:srgbClr val="344068"/>
                </a:solidFill>
                <a:latin typeface="Calibri Light"/>
                <a:cs typeface="Calibri Light"/>
              </a:rPr>
              <a:t>a</a:t>
            </a:r>
            <a:r>
              <a:rPr sz="2100" b="0" spc="-30" dirty="0">
                <a:solidFill>
                  <a:srgbClr val="344068"/>
                </a:solidFill>
                <a:latin typeface="Calibri Light"/>
                <a:cs typeface="Calibri Light"/>
              </a:rPr>
              <a:t> </a:t>
            </a:r>
            <a:r>
              <a:rPr sz="2100" b="0" spc="-20" dirty="0">
                <a:solidFill>
                  <a:srgbClr val="344068"/>
                </a:solidFill>
                <a:latin typeface="Calibri Light"/>
                <a:cs typeface="Calibri Light"/>
              </a:rPr>
              <a:t>lower</a:t>
            </a:r>
            <a:r>
              <a:rPr sz="2100" b="0" spc="-80" dirty="0">
                <a:solidFill>
                  <a:srgbClr val="344068"/>
                </a:solidFill>
                <a:latin typeface="Calibri Light"/>
                <a:cs typeface="Calibri Light"/>
              </a:rPr>
              <a:t> </a:t>
            </a:r>
            <a:r>
              <a:rPr sz="2100" b="0" spc="-25" dirty="0">
                <a:solidFill>
                  <a:srgbClr val="344068"/>
                </a:solidFill>
                <a:latin typeface="Calibri Light"/>
                <a:cs typeface="Calibri Light"/>
              </a:rPr>
              <a:t>likelihood</a:t>
            </a:r>
            <a:r>
              <a:rPr sz="2100" b="0" spc="-75" dirty="0">
                <a:solidFill>
                  <a:srgbClr val="344068"/>
                </a:solidFill>
                <a:latin typeface="Calibri Light"/>
                <a:cs typeface="Calibri Light"/>
              </a:rPr>
              <a:t> </a:t>
            </a:r>
            <a:r>
              <a:rPr sz="2100" b="0" spc="-25" dirty="0">
                <a:solidFill>
                  <a:srgbClr val="344068"/>
                </a:solidFill>
                <a:latin typeface="Calibri Light"/>
                <a:cs typeface="Calibri Light"/>
              </a:rPr>
              <a:t>of </a:t>
            </a:r>
            <a:r>
              <a:rPr sz="2100" b="0" spc="-10" dirty="0">
                <a:solidFill>
                  <a:srgbClr val="344068"/>
                </a:solidFill>
                <a:latin typeface="Calibri Light"/>
                <a:cs typeface="Calibri Light"/>
              </a:rPr>
              <a:t>approval.</a:t>
            </a:r>
            <a:endParaRPr sz="2100">
              <a:latin typeface="Calibri Light"/>
              <a:cs typeface="Calibri Light"/>
            </a:endParaRPr>
          </a:p>
        </p:txBody>
      </p:sp>
      <p:sp>
        <p:nvSpPr>
          <p:cNvPr id="4" name="object 4"/>
          <p:cNvSpPr txBox="1"/>
          <p:nvPr/>
        </p:nvSpPr>
        <p:spPr>
          <a:xfrm>
            <a:off x="840638" y="1424432"/>
            <a:ext cx="3072130" cy="453390"/>
          </a:xfrm>
          <a:prstGeom prst="rect">
            <a:avLst/>
          </a:prstGeom>
        </p:spPr>
        <p:txBody>
          <a:bodyPr vert="horz" wrap="square" lIns="0" tIns="13335" rIns="0" bIns="0" rtlCol="0">
            <a:spAutoFit/>
          </a:bodyPr>
          <a:lstStyle/>
          <a:p>
            <a:pPr>
              <a:lnSpc>
                <a:spcPct val="100000"/>
              </a:lnSpc>
              <a:spcBef>
                <a:spcPts val="105"/>
              </a:spcBef>
            </a:pPr>
            <a:r>
              <a:rPr sz="1400" b="0" dirty="0">
                <a:latin typeface="Calibri Light"/>
                <a:cs typeface="Calibri Light"/>
              </a:rPr>
              <a:t>% of</a:t>
            </a:r>
            <a:r>
              <a:rPr sz="1400" b="0" spc="-5" dirty="0">
                <a:latin typeface="Calibri Light"/>
                <a:cs typeface="Calibri Light"/>
              </a:rPr>
              <a:t> </a:t>
            </a:r>
            <a:r>
              <a:rPr sz="1400" b="0" spc="-10" dirty="0">
                <a:latin typeface="Calibri Light"/>
                <a:cs typeface="Calibri Light"/>
              </a:rPr>
              <a:t>business</a:t>
            </a:r>
            <a:r>
              <a:rPr sz="1400" b="0" spc="-30" dirty="0">
                <a:latin typeface="Calibri Light"/>
                <a:cs typeface="Calibri Light"/>
              </a:rPr>
              <a:t> </a:t>
            </a:r>
            <a:r>
              <a:rPr sz="1400" b="0" spc="-20" dirty="0">
                <a:latin typeface="Calibri Light"/>
                <a:cs typeface="Calibri Light"/>
              </a:rPr>
              <a:t>owners </a:t>
            </a:r>
            <a:r>
              <a:rPr sz="1400" b="0" dirty="0">
                <a:latin typeface="Calibri Light"/>
                <a:cs typeface="Calibri Light"/>
              </a:rPr>
              <a:t>who</a:t>
            </a:r>
            <a:r>
              <a:rPr sz="1400" b="0" spc="-35" dirty="0">
                <a:latin typeface="Calibri Light"/>
                <a:cs typeface="Calibri Light"/>
              </a:rPr>
              <a:t> </a:t>
            </a:r>
            <a:r>
              <a:rPr sz="1400" b="0" spc="-20" dirty="0">
                <a:latin typeface="Calibri Light"/>
                <a:cs typeface="Calibri Light"/>
              </a:rPr>
              <a:t>identified</a:t>
            </a:r>
            <a:r>
              <a:rPr sz="1400" b="0" spc="-40" dirty="0">
                <a:latin typeface="Calibri Light"/>
                <a:cs typeface="Calibri Light"/>
              </a:rPr>
              <a:t> </a:t>
            </a:r>
            <a:r>
              <a:rPr sz="1400" b="0" spc="-10" dirty="0">
                <a:latin typeface="Calibri Light"/>
                <a:cs typeface="Calibri Light"/>
              </a:rPr>
              <a:t>Access</a:t>
            </a:r>
            <a:endParaRPr sz="1400">
              <a:latin typeface="Calibri Light"/>
              <a:cs typeface="Calibri Light"/>
            </a:endParaRPr>
          </a:p>
          <a:p>
            <a:pPr>
              <a:lnSpc>
                <a:spcPct val="100000"/>
              </a:lnSpc>
            </a:pPr>
            <a:r>
              <a:rPr sz="1400" b="0" dirty="0">
                <a:latin typeface="Calibri Light"/>
                <a:cs typeface="Calibri Light"/>
              </a:rPr>
              <a:t>to</a:t>
            </a:r>
            <a:r>
              <a:rPr sz="1400" b="0" spc="-50" dirty="0">
                <a:latin typeface="Calibri Light"/>
                <a:cs typeface="Calibri Light"/>
              </a:rPr>
              <a:t> </a:t>
            </a:r>
            <a:r>
              <a:rPr sz="1400" b="0" spc="-10" dirty="0">
                <a:latin typeface="Calibri Light"/>
                <a:cs typeface="Calibri Light"/>
              </a:rPr>
              <a:t>Finance</a:t>
            </a:r>
            <a:r>
              <a:rPr sz="1400" b="0" spc="-65" dirty="0">
                <a:latin typeface="Calibri Light"/>
                <a:cs typeface="Calibri Light"/>
              </a:rPr>
              <a:t> </a:t>
            </a:r>
            <a:r>
              <a:rPr sz="1400" b="0" dirty="0">
                <a:latin typeface="Calibri Light"/>
                <a:cs typeface="Calibri Light"/>
              </a:rPr>
              <a:t>as</a:t>
            </a:r>
            <a:r>
              <a:rPr sz="1400" b="0" spc="-25" dirty="0">
                <a:latin typeface="Calibri Light"/>
                <a:cs typeface="Calibri Light"/>
              </a:rPr>
              <a:t> </a:t>
            </a:r>
            <a:r>
              <a:rPr sz="1400" b="0" dirty="0">
                <a:latin typeface="Calibri Light"/>
                <a:cs typeface="Calibri Light"/>
              </a:rPr>
              <a:t>a</a:t>
            </a:r>
            <a:r>
              <a:rPr sz="1400" b="0" spc="-20" dirty="0">
                <a:latin typeface="Calibri Light"/>
                <a:cs typeface="Calibri Light"/>
              </a:rPr>
              <a:t> </a:t>
            </a:r>
            <a:r>
              <a:rPr sz="1400" b="0" spc="-10" dirty="0">
                <a:latin typeface="Calibri Light"/>
                <a:cs typeface="Calibri Light"/>
              </a:rPr>
              <a:t>major</a:t>
            </a:r>
            <a:r>
              <a:rPr sz="1400" b="0" spc="-50" dirty="0">
                <a:latin typeface="Calibri Light"/>
                <a:cs typeface="Calibri Light"/>
              </a:rPr>
              <a:t> </a:t>
            </a:r>
            <a:r>
              <a:rPr sz="1400" b="0" spc="-10" dirty="0">
                <a:latin typeface="Calibri Light"/>
                <a:cs typeface="Calibri Light"/>
              </a:rPr>
              <a:t>constraint</a:t>
            </a:r>
            <a:endParaRPr sz="1400">
              <a:latin typeface="Calibri Light"/>
              <a:cs typeface="Calibri Light"/>
            </a:endParaRPr>
          </a:p>
        </p:txBody>
      </p:sp>
      <p:pic>
        <p:nvPicPr>
          <p:cNvPr id="5" name="object 5"/>
          <p:cNvPicPr/>
          <p:nvPr/>
        </p:nvPicPr>
        <p:blipFill>
          <a:blip r:embed="rId2" cstate="print"/>
          <a:stretch>
            <a:fillRect/>
          </a:stretch>
        </p:blipFill>
        <p:spPr>
          <a:xfrm>
            <a:off x="2157983" y="2308860"/>
            <a:ext cx="562356" cy="540161"/>
          </a:xfrm>
          <a:prstGeom prst="rect">
            <a:avLst/>
          </a:prstGeom>
        </p:spPr>
      </p:pic>
      <p:sp>
        <p:nvSpPr>
          <p:cNvPr id="6" name="object 6"/>
          <p:cNvSpPr txBox="1"/>
          <p:nvPr/>
        </p:nvSpPr>
        <p:spPr>
          <a:xfrm>
            <a:off x="2263139" y="2429001"/>
            <a:ext cx="361315" cy="269240"/>
          </a:xfrm>
          <a:prstGeom prst="rect">
            <a:avLst/>
          </a:prstGeom>
        </p:spPr>
        <p:txBody>
          <a:bodyPr vert="horz" wrap="square" lIns="0" tIns="12065" rIns="0" bIns="0" rtlCol="0">
            <a:spAutoFit/>
          </a:bodyPr>
          <a:lstStyle/>
          <a:p>
            <a:pPr>
              <a:lnSpc>
                <a:spcPct val="100000"/>
              </a:lnSpc>
              <a:spcBef>
                <a:spcPts val="95"/>
              </a:spcBef>
            </a:pPr>
            <a:r>
              <a:rPr sz="1600" spc="-25" dirty="0">
                <a:solidFill>
                  <a:srgbClr val="FFFFFF"/>
                </a:solidFill>
                <a:latin typeface="Calibri"/>
                <a:cs typeface="Calibri"/>
              </a:rPr>
              <a:t>30%</a:t>
            </a:r>
            <a:endParaRPr sz="1600">
              <a:latin typeface="Calibri"/>
              <a:cs typeface="Calibri"/>
            </a:endParaRPr>
          </a:p>
        </p:txBody>
      </p:sp>
      <p:pic>
        <p:nvPicPr>
          <p:cNvPr id="7" name="object 7"/>
          <p:cNvPicPr/>
          <p:nvPr/>
        </p:nvPicPr>
        <p:blipFill>
          <a:blip r:embed="rId3" cstate="print"/>
          <a:stretch>
            <a:fillRect/>
          </a:stretch>
        </p:blipFill>
        <p:spPr>
          <a:xfrm>
            <a:off x="1348739" y="1958339"/>
            <a:ext cx="588264" cy="900684"/>
          </a:xfrm>
          <a:prstGeom prst="rect">
            <a:avLst/>
          </a:prstGeom>
        </p:spPr>
      </p:pic>
      <p:sp>
        <p:nvSpPr>
          <p:cNvPr id="8" name="object 8"/>
          <p:cNvSpPr txBox="1"/>
          <p:nvPr/>
        </p:nvSpPr>
        <p:spPr>
          <a:xfrm>
            <a:off x="1469136" y="2335783"/>
            <a:ext cx="361315" cy="269240"/>
          </a:xfrm>
          <a:prstGeom prst="rect">
            <a:avLst/>
          </a:prstGeom>
        </p:spPr>
        <p:txBody>
          <a:bodyPr vert="horz" wrap="square" lIns="0" tIns="12065" rIns="0" bIns="0" rtlCol="0">
            <a:spAutoFit/>
          </a:bodyPr>
          <a:lstStyle/>
          <a:p>
            <a:pPr>
              <a:lnSpc>
                <a:spcPct val="100000"/>
              </a:lnSpc>
              <a:spcBef>
                <a:spcPts val="95"/>
              </a:spcBef>
            </a:pPr>
            <a:r>
              <a:rPr sz="1600" spc="-25" dirty="0">
                <a:solidFill>
                  <a:srgbClr val="FFFFFF"/>
                </a:solidFill>
                <a:latin typeface="Calibri"/>
                <a:cs typeface="Calibri"/>
              </a:rPr>
              <a:t>52%</a:t>
            </a:r>
            <a:endParaRPr sz="1600">
              <a:latin typeface="Calibri"/>
              <a:cs typeface="Calibri"/>
            </a:endParaRPr>
          </a:p>
        </p:txBody>
      </p:sp>
      <p:sp>
        <p:nvSpPr>
          <p:cNvPr id="9" name="object 9"/>
          <p:cNvSpPr txBox="1"/>
          <p:nvPr/>
        </p:nvSpPr>
        <p:spPr>
          <a:xfrm>
            <a:off x="1391158" y="2952369"/>
            <a:ext cx="509270" cy="208279"/>
          </a:xfrm>
          <a:prstGeom prst="rect">
            <a:avLst/>
          </a:prstGeom>
        </p:spPr>
        <p:txBody>
          <a:bodyPr vert="horz" wrap="square" lIns="0" tIns="12700" rIns="0" bIns="0" rtlCol="0">
            <a:spAutoFit/>
          </a:bodyPr>
          <a:lstStyle/>
          <a:p>
            <a:pPr>
              <a:lnSpc>
                <a:spcPct val="100000"/>
              </a:lnSpc>
              <a:spcBef>
                <a:spcPts val="100"/>
              </a:spcBef>
            </a:pPr>
            <a:r>
              <a:rPr sz="1200" b="1" spc="-10" dirty="0">
                <a:latin typeface="Calibri"/>
                <a:cs typeface="Calibri"/>
              </a:rPr>
              <a:t>Women</a:t>
            </a:r>
            <a:endParaRPr sz="1200">
              <a:latin typeface="Calibri"/>
              <a:cs typeface="Calibri"/>
            </a:endParaRPr>
          </a:p>
        </p:txBody>
      </p:sp>
      <p:sp>
        <p:nvSpPr>
          <p:cNvPr id="10" name="object 10"/>
          <p:cNvSpPr txBox="1"/>
          <p:nvPr/>
        </p:nvSpPr>
        <p:spPr>
          <a:xfrm>
            <a:off x="2201809" y="2952369"/>
            <a:ext cx="303530" cy="208279"/>
          </a:xfrm>
          <a:prstGeom prst="rect">
            <a:avLst/>
          </a:prstGeom>
        </p:spPr>
        <p:txBody>
          <a:bodyPr vert="horz" wrap="square" lIns="0" tIns="12700" rIns="0" bIns="0" rtlCol="0">
            <a:spAutoFit/>
          </a:bodyPr>
          <a:lstStyle/>
          <a:p>
            <a:pPr>
              <a:lnSpc>
                <a:spcPct val="100000"/>
              </a:lnSpc>
              <a:spcBef>
                <a:spcPts val="100"/>
              </a:spcBef>
            </a:pPr>
            <a:r>
              <a:rPr sz="1200" b="1" spc="-25" dirty="0">
                <a:latin typeface="Calibri"/>
                <a:cs typeface="Calibri"/>
              </a:rPr>
              <a:t>Men</a:t>
            </a:r>
            <a:endParaRPr sz="1200">
              <a:latin typeface="Calibri"/>
              <a:cs typeface="Calibri"/>
            </a:endParaRPr>
          </a:p>
        </p:txBody>
      </p:sp>
      <p:sp>
        <p:nvSpPr>
          <p:cNvPr id="11" name="object 11"/>
          <p:cNvSpPr txBox="1"/>
          <p:nvPr/>
        </p:nvSpPr>
        <p:spPr>
          <a:xfrm>
            <a:off x="846734" y="3519677"/>
            <a:ext cx="2546350" cy="452755"/>
          </a:xfrm>
          <a:prstGeom prst="rect">
            <a:avLst/>
          </a:prstGeom>
        </p:spPr>
        <p:txBody>
          <a:bodyPr vert="horz" wrap="square" lIns="0" tIns="13335" rIns="0" bIns="0" rtlCol="0">
            <a:spAutoFit/>
          </a:bodyPr>
          <a:lstStyle/>
          <a:p>
            <a:pPr marR="5080">
              <a:lnSpc>
                <a:spcPct val="100000"/>
              </a:lnSpc>
              <a:spcBef>
                <a:spcPts val="105"/>
              </a:spcBef>
            </a:pPr>
            <a:r>
              <a:rPr sz="1400" b="0" dirty="0">
                <a:latin typeface="Calibri Light"/>
                <a:cs typeface="Calibri Light"/>
              </a:rPr>
              <a:t>%</a:t>
            </a:r>
            <a:r>
              <a:rPr sz="1400" b="0" spc="-10" dirty="0">
                <a:latin typeface="Calibri Light"/>
                <a:cs typeface="Calibri Light"/>
              </a:rPr>
              <a:t> </a:t>
            </a:r>
            <a:r>
              <a:rPr sz="1400" b="0" dirty="0">
                <a:latin typeface="Calibri Light"/>
                <a:cs typeface="Calibri Light"/>
              </a:rPr>
              <a:t>of</a:t>
            </a:r>
            <a:r>
              <a:rPr sz="1400" b="0" spc="-15" dirty="0">
                <a:latin typeface="Calibri Light"/>
                <a:cs typeface="Calibri Light"/>
              </a:rPr>
              <a:t> </a:t>
            </a:r>
            <a:r>
              <a:rPr sz="1400" b="0" spc="-10" dirty="0">
                <a:latin typeface="Calibri Light"/>
                <a:cs typeface="Calibri Light"/>
              </a:rPr>
              <a:t>business</a:t>
            </a:r>
            <a:r>
              <a:rPr sz="1400" b="0" spc="-30" dirty="0">
                <a:latin typeface="Calibri Light"/>
                <a:cs typeface="Calibri Light"/>
              </a:rPr>
              <a:t> </a:t>
            </a:r>
            <a:r>
              <a:rPr sz="1400" b="0" spc="-20" dirty="0">
                <a:latin typeface="Calibri Light"/>
                <a:cs typeface="Calibri Light"/>
              </a:rPr>
              <a:t>owners</a:t>
            </a:r>
            <a:r>
              <a:rPr sz="1400" b="0" spc="-30" dirty="0">
                <a:latin typeface="Calibri Light"/>
                <a:cs typeface="Calibri Light"/>
              </a:rPr>
              <a:t> </a:t>
            </a:r>
            <a:r>
              <a:rPr sz="1400" b="0" spc="-10" dirty="0">
                <a:latin typeface="Calibri Light"/>
                <a:cs typeface="Calibri Light"/>
              </a:rPr>
              <a:t>whose</a:t>
            </a:r>
            <a:r>
              <a:rPr sz="1400" b="0" spc="-35" dirty="0">
                <a:latin typeface="Calibri Light"/>
                <a:cs typeface="Calibri Light"/>
              </a:rPr>
              <a:t> </a:t>
            </a:r>
            <a:r>
              <a:rPr sz="1400" b="0" spc="-20" dirty="0">
                <a:latin typeface="Calibri Light"/>
                <a:cs typeface="Calibri Light"/>
              </a:rPr>
              <a:t>most recent</a:t>
            </a:r>
            <a:r>
              <a:rPr sz="1400" b="0" spc="-50" dirty="0">
                <a:latin typeface="Calibri Light"/>
                <a:cs typeface="Calibri Light"/>
              </a:rPr>
              <a:t> </a:t>
            </a:r>
            <a:r>
              <a:rPr sz="1400" b="0" dirty="0">
                <a:latin typeface="Calibri Light"/>
                <a:cs typeface="Calibri Light"/>
              </a:rPr>
              <a:t>loan</a:t>
            </a:r>
            <a:r>
              <a:rPr sz="1400" b="0" spc="-35" dirty="0">
                <a:latin typeface="Calibri Light"/>
                <a:cs typeface="Calibri Light"/>
              </a:rPr>
              <a:t> </a:t>
            </a:r>
            <a:r>
              <a:rPr sz="1400" b="0" spc="-20" dirty="0">
                <a:latin typeface="Calibri Light"/>
                <a:cs typeface="Calibri Light"/>
              </a:rPr>
              <a:t>application</a:t>
            </a:r>
            <a:r>
              <a:rPr sz="1400" b="0" spc="-55" dirty="0">
                <a:latin typeface="Calibri Light"/>
                <a:cs typeface="Calibri Light"/>
              </a:rPr>
              <a:t> </a:t>
            </a:r>
            <a:r>
              <a:rPr sz="1400" b="0" dirty="0">
                <a:latin typeface="Calibri Light"/>
                <a:cs typeface="Calibri Light"/>
              </a:rPr>
              <a:t>was</a:t>
            </a:r>
            <a:r>
              <a:rPr sz="1400" b="0" spc="-20" dirty="0">
                <a:latin typeface="Calibri Light"/>
                <a:cs typeface="Calibri Light"/>
              </a:rPr>
              <a:t> </a:t>
            </a:r>
            <a:r>
              <a:rPr sz="1400" b="0" spc="-10" dirty="0">
                <a:latin typeface="Calibri Light"/>
                <a:cs typeface="Calibri Light"/>
              </a:rPr>
              <a:t>rejected</a:t>
            </a:r>
            <a:endParaRPr sz="1400">
              <a:latin typeface="Calibri Light"/>
              <a:cs typeface="Calibri Light"/>
            </a:endParaRPr>
          </a:p>
        </p:txBody>
      </p:sp>
      <p:grpSp>
        <p:nvGrpSpPr>
          <p:cNvPr id="12" name="object 12"/>
          <p:cNvGrpSpPr/>
          <p:nvPr/>
        </p:nvGrpSpPr>
        <p:grpSpPr>
          <a:xfrm>
            <a:off x="1440180" y="4093464"/>
            <a:ext cx="1231900" cy="906780"/>
            <a:chOff x="1440180" y="4093464"/>
            <a:chExt cx="1231900" cy="906780"/>
          </a:xfrm>
        </p:grpSpPr>
        <p:pic>
          <p:nvPicPr>
            <p:cNvPr id="13" name="object 13"/>
            <p:cNvPicPr/>
            <p:nvPr/>
          </p:nvPicPr>
          <p:blipFill>
            <a:blip r:embed="rId4" cstate="print"/>
            <a:stretch>
              <a:fillRect/>
            </a:stretch>
          </p:blipFill>
          <p:spPr>
            <a:xfrm>
              <a:off x="1440180" y="4093464"/>
              <a:ext cx="534924" cy="899175"/>
            </a:xfrm>
            <a:prstGeom prst="rect">
              <a:avLst/>
            </a:prstGeom>
          </p:spPr>
        </p:pic>
        <p:pic>
          <p:nvPicPr>
            <p:cNvPr id="14" name="object 14"/>
            <p:cNvPicPr/>
            <p:nvPr/>
          </p:nvPicPr>
          <p:blipFill>
            <a:blip r:embed="rId5" cstate="print"/>
            <a:stretch>
              <a:fillRect/>
            </a:stretch>
          </p:blipFill>
          <p:spPr>
            <a:xfrm>
              <a:off x="2159508" y="4721352"/>
              <a:ext cx="512063" cy="278891"/>
            </a:xfrm>
            <a:prstGeom prst="rect">
              <a:avLst/>
            </a:prstGeom>
          </p:spPr>
        </p:pic>
      </p:grpSp>
      <p:sp>
        <p:nvSpPr>
          <p:cNvPr id="15" name="object 15"/>
          <p:cNvSpPr txBox="1"/>
          <p:nvPr/>
        </p:nvSpPr>
        <p:spPr>
          <a:xfrm>
            <a:off x="1531366" y="4376420"/>
            <a:ext cx="362585" cy="269240"/>
          </a:xfrm>
          <a:prstGeom prst="rect">
            <a:avLst/>
          </a:prstGeom>
        </p:spPr>
        <p:txBody>
          <a:bodyPr vert="horz" wrap="square" lIns="0" tIns="12065" rIns="0" bIns="0" rtlCol="0">
            <a:spAutoFit/>
          </a:bodyPr>
          <a:lstStyle/>
          <a:p>
            <a:pPr>
              <a:lnSpc>
                <a:spcPct val="100000"/>
              </a:lnSpc>
              <a:spcBef>
                <a:spcPts val="95"/>
              </a:spcBef>
            </a:pPr>
            <a:r>
              <a:rPr sz="1600" spc="-25" dirty="0">
                <a:solidFill>
                  <a:srgbClr val="FFFFFF"/>
                </a:solidFill>
                <a:latin typeface="Calibri"/>
                <a:cs typeface="Calibri"/>
              </a:rPr>
              <a:t>56%</a:t>
            </a:r>
            <a:endParaRPr sz="1600">
              <a:latin typeface="Calibri"/>
              <a:cs typeface="Calibri"/>
            </a:endParaRPr>
          </a:p>
        </p:txBody>
      </p:sp>
      <p:sp>
        <p:nvSpPr>
          <p:cNvPr id="16" name="object 16"/>
          <p:cNvSpPr txBox="1"/>
          <p:nvPr/>
        </p:nvSpPr>
        <p:spPr>
          <a:xfrm>
            <a:off x="1452117" y="5063744"/>
            <a:ext cx="509270" cy="208279"/>
          </a:xfrm>
          <a:prstGeom prst="rect">
            <a:avLst/>
          </a:prstGeom>
        </p:spPr>
        <p:txBody>
          <a:bodyPr vert="horz" wrap="square" lIns="0" tIns="12700" rIns="0" bIns="0" rtlCol="0">
            <a:spAutoFit/>
          </a:bodyPr>
          <a:lstStyle/>
          <a:p>
            <a:pPr>
              <a:lnSpc>
                <a:spcPct val="100000"/>
              </a:lnSpc>
              <a:spcBef>
                <a:spcPts val="100"/>
              </a:spcBef>
            </a:pPr>
            <a:r>
              <a:rPr sz="1200" b="1" spc="-10" dirty="0">
                <a:latin typeface="Calibri"/>
                <a:cs typeface="Calibri"/>
              </a:rPr>
              <a:t>Women</a:t>
            </a:r>
            <a:endParaRPr sz="1200">
              <a:latin typeface="Calibri"/>
              <a:cs typeface="Calibri"/>
            </a:endParaRPr>
          </a:p>
        </p:txBody>
      </p:sp>
      <p:sp>
        <p:nvSpPr>
          <p:cNvPr id="17" name="object 17"/>
          <p:cNvSpPr txBox="1"/>
          <p:nvPr/>
        </p:nvSpPr>
        <p:spPr>
          <a:xfrm>
            <a:off x="2250948" y="4606037"/>
            <a:ext cx="383540" cy="666115"/>
          </a:xfrm>
          <a:prstGeom prst="rect">
            <a:avLst/>
          </a:prstGeom>
        </p:spPr>
        <p:txBody>
          <a:bodyPr vert="horz" wrap="square" lIns="0" tIns="134620" rIns="0" bIns="0" rtlCol="0">
            <a:spAutoFit/>
          </a:bodyPr>
          <a:lstStyle/>
          <a:p>
            <a:pPr>
              <a:lnSpc>
                <a:spcPct val="100000"/>
              </a:lnSpc>
              <a:spcBef>
                <a:spcPts val="1060"/>
              </a:spcBef>
            </a:pPr>
            <a:r>
              <a:rPr sz="1600" spc="-25" dirty="0">
                <a:solidFill>
                  <a:srgbClr val="FFFFFF"/>
                </a:solidFill>
                <a:latin typeface="Calibri"/>
                <a:cs typeface="Calibri"/>
              </a:rPr>
              <a:t>17%</a:t>
            </a:r>
            <a:endParaRPr sz="1600">
              <a:latin typeface="Calibri"/>
              <a:cs typeface="Calibri"/>
            </a:endParaRPr>
          </a:p>
          <a:p>
            <a:pPr marL="80010">
              <a:lnSpc>
                <a:spcPct val="100000"/>
              </a:lnSpc>
              <a:spcBef>
                <a:spcPts val="720"/>
              </a:spcBef>
            </a:pPr>
            <a:r>
              <a:rPr sz="1200" b="1" spc="-25" dirty="0">
                <a:latin typeface="Calibri"/>
                <a:cs typeface="Calibri"/>
              </a:rPr>
              <a:t>Men</a:t>
            </a:r>
            <a:endParaRPr sz="1200">
              <a:latin typeface="Calibri"/>
              <a:cs typeface="Calibri"/>
            </a:endParaRPr>
          </a:p>
        </p:txBody>
      </p:sp>
      <p:sp>
        <p:nvSpPr>
          <p:cNvPr id="18" name="object 18"/>
          <p:cNvSpPr txBox="1"/>
          <p:nvPr/>
        </p:nvSpPr>
        <p:spPr>
          <a:xfrm>
            <a:off x="7869173" y="1205941"/>
            <a:ext cx="3428365" cy="757555"/>
          </a:xfrm>
          <a:prstGeom prst="rect">
            <a:avLst/>
          </a:prstGeom>
        </p:spPr>
        <p:txBody>
          <a:bodyPr vert="horz" wrap="square" lIns="0" tIns="12700" rIns="0" bIns="0" rtlCol="0">
            <a:spAutoFit/>
          </a:bodyPr>
          <a:lstStyle/>
          <a:p>
            <a:pPr marL="12700">
              <a:lnSpc>
                <a:spcPct val="100000"/>
              </a:lnSpc>
              <a:spcBef>
                <a:spcPts val="100"/>
              </a:spcBef>
            </a:pPr>
            <a:r>
              <a:rPr sz="2400" b="0" spc="-20" dirty="0">
                <a:solidFill>
                  <a:srgbClr val="344068"/>
                </a:solidFill>
                <a:latin typeface="Calibri Light"/>
                <a:cs typeface="Calibri Light"/>
              </a:rPr>
              <a:t>WSMEs</a:t>
            </a:r>
            <a:r>
              <a:rPr sz="2400" b="0" spc="-85" dirty="0">
                <a:solidFill>
                  <a:srgbClr val="344068"/>
                </a:solidFill>
                <a:latin typeface="Calibri Light"/>
                <a:cs typeface="Calibri Light"/>
              </a:rPr>
              <a:t> </a:t>
            </a:r>
            <a:r>
              <a:rPr sz="2400" b="0" spc="-20" dirty="0">
                <a:solidFill>
                  <a:srgbClr val="344068"/>
                </a:solidFill>
                <a:latin typeface="Calibri Light"/>
                <a:cs typeface="Calibri Light"/>
              </a:rPr>
              <a:t>Barriers</a:t>
            </a:r>
            <a:r>
              <a:rPr sz="2400" b="0" spc="-95" dirty="0">
                <a:solidFill>
                  <a:srgbClr val="344068"/>
                </a:solidFill>
                <a:latin typeface="Calibri Light"/>
                <a:cs typeface="Calibri Light"/>
              </a:rPr>
              <a:t> </a:t>
            </a:r>
            <a:r>
              <a:rPr sz="2400" b="0" dirty="0">
                <a:solidFill>
                  <a:srgbClr val="344068"/>
                </a:solidFill>
                <a:latin typeface="Calibri Light"/>
                <a:cs typeface="Calibri Light"/>
              </a:rPr>
              <a:t>to</a:t>
            </a:r>
            <a:r>
              <a:rPr sz="2400" b="0" spc="-75" dirty="0">
                <a:solidFill>
                  <a:srgbClr val="344068"/>
                </a:solidFill>
                <a:latin typeface="Calibri Light"/>
                <a:cs typeface="Calibri Light"/>
              </a:rPr>
              <a:t> </a:t>
            </a:r>
            <a:r>
              <a:rPr sz="2400" b="0" spc="-10" dirty="0">
                <a:solidFill>
                  <a:srgbClr val="344068"/>
                </a:solidFill>
                <a:latin typeface="Calibri Light"/>
                <a:cs typeface="Calibri Light"/>
              </a:rPr>
              <a:t>access</a:t>
            </a:r>
            <a:r>
              <a:rPr sz="2400" b="0" spc="-80" dirty="0">
                <a:solidFill>
                  <a:srgbClr val="344068"/>
                </a:solidFill>
                <a:latin typeface="Calibri Light"/>
                <a:cs typeface="Calibri Light"/>
              </a:rPr>
              <a:t> </a:t>
            </a:r>
            <a:r>
              <a:rPr sz="2400" b="0" spc="-25" dirty="0">
                <a:solidFill>
                  <a:srgbClr val="344068"/>
                </a:solidFill>
                <a:latin typeface="Calibri Light"/>
                <a:cs typeface="Calibri Light"/>
              </a:rPr>
              <a:t>to</a:t>
            </a:r>
            <a:endParaRPr sz="2400">
              <a:latin typeface="Calibri Light"/>
              <a:cs typeface="Calibri Light"/>
            </a:endParaRPr>
          </a:p>
          <a:p>
            <a:pPr marL="12700">
              <a:lnSpc>
                <a:spcPct val="100000"/>
              </a:lnSpc>
              <a:spcBef>
                <a:spcPts val="5"/>
              </a:spcBef>
            </a:pPr>
            <a:r>
              <a:rPr sz="2400" b="0" spc="-10" dirty="0">
                <a:solidFill>
                  <a:srgbClr val="344068"/>
                </a:solidFill>
                <a:latin typeface="Calibri Light"/>
                <a:cs typeface="Calibri Light"/>
              </a:rPr>
              <a:t>credit</a:t>
            </a:r>
            <a:endParaRPr sz="2400">
              <a:latin typeface="Calibri Light"/>
              <a:cs typeface="Calibri Light"/>
            </a:endParaRPr>
          </a:p>
        </p:txBody>
      </p:sp>
      <p:sp>
        <p:nvSpPr>
          <p:cNvPr id="19" name="object 19"/>
          <p:cNvSpPr txBox="1"/>
          <p:nvPr/>
        </p:nvSpPr>
        <p:spPr>
          <a:xfrm>
            <a:off x="7869173" y="2216911"/>
            <a:ext cx="3662679" cy="574040"/>
          </a:xfrm>
          <a:prstGeom prst="rect">
            <a:avLst/>
          </a:prstGeom>
        </p:spPr>
        <p:txBody>
          <a:bodyPr vert="horz" wrap="square" lIns="0" tIns="12700" rIns="0" bIns="0" rtlCol="0">
            <a:spAutoFit/>
          </a:bodyPr>
          <a:lstStyle/>
          <a:p>
            <a:pPr marL="299085" marR="5080" indent="-287020">
              <a:lnSpc>
                <a:spcPct val="100000"/>
              </a:lnSpc>
              <a:spcBef>
                <a:spcPts val="100"/>
              </a:spcBef>
              <a:buFont typeface="Wingdings"/>
              <a:buChar char=""/>
              <a:tabLst>
                <a:tab pos="299085" algn="l"/>
              </a:tabLst>
            </a:pPr>
            <a:r>
              <a:rPr sz="1800" b="0" dirty="0">
                <a:latin typeface="Calibri Light"/>
                <a:cs typeface="Calibri Light"/>
              </a:rPr>
              <a:t>Less</a:t>
            </a:r>
            <a:r>
              <a:rPr sz="1800" b="0" spc="-45" dirty="0">
                <a:latin typeface="Calibri Light"/>
                <a:cs typeface="Calibri Light"/>
              </a:rPr>
              <a:t> </a:t>
            </a:r>
            <a:r>
              <a:rPr sz="1800" b="0" dirty="0">
                <a:latin typeface="Calibri Light"/>
                <a:cs typeface="Calibri Light"/>
              </a:rPr>
              <a:t>experience</a:t>
            </a:r>
            <a:r>
              <a:rPr sz="1800" b="0" spc="-45" dirty="0">
                <a:latin typeface="Calibri Light"/>
                <a:cs typeface="Calibri Light"/>
              </a:rPr>
              <a:t> </a:t>
            </a:r>
            <a:r>
              <a:rPr sz="1800" b="0" dirty="0">
                <a:latin typeface="Calibri Light"/>
                <a:cs typeface="Calibri Light"/>
              </a:rPr>
              <a:t>with</a:t>
            </a:r>
            <a:r>
              <a:rPr sz="1800" b="0" spc="-40" dirty="0">
                <a:latin typeface="Calibri Light"/>
                <a:cs typeface="Calibri Light"/>
              </a:rPr>
              <a:t> </a:t>
            </a:r>
            <a:r>
              <a:rPr sz="1800" b="0" dirty="0">
                <a:latin typeface="Calibri Light"/>
                <a:cs typeface="Calibri Light"/>
              </a:rPr>
              <a:t>and</a:t>
            </a:r>
            <a:r>
              <a:rPr sz="1800" b="0" spc="-30" dirty="0">
                <a:latin typeface="Calibri Light"/>
                <a:cs typeface="Calibri Light"/>
              </a:rPr>
              <a:t> </a:t>
            </a:r>
            <a:r>
              <a:rPr sz="1800" b="0" spc="-10" dirty="0">
                <a:latin typeface="Calibri Light"/>
                <a:cs typeface="Calibri Light"/>
              </a:rPr>
              <a:t>knowledge about:</a:t>
            </a:r>
            <a:endParaRPr sz="1800">
              <a:latin typeface="Calibri Light"/>
              <a:cs typeface="Calibri Light"/>
            </a:endParaRPr>
          </a:p>
        </p:txBody>
      </p:sp>
      <p:sp>
        <p:nvSpPr>
          <p:cNvPr id="20" name="object 20"/>
          <p:cNvSpPr txBox="1"/>
          <p:nvPr/>
        </p:nvSpPr>
        <p:spPr>
          <a:xfrm>
            <a:off x="8326373" y="2689098"/>
            <a:ext cx="3317875" cy="1626235"/>
          </a:xfrm>
          <a:prstGeom prst="rect">
            <a:avLst/>
          </a:prstGeom>
        </p:spPr>
        <p:txBody>
          <a:bodyPr vert="horz" wrap="square" lIns="0" tIns="88900" rIns="0" bIns="0" rtlCol="0">
            <a:spAutoFit/>
          </a:bodyPr>
          <a:lstStyle/>
          <a:p>
            <a:pPr marL="299085" indent="-286385">
              <a:lnSpc>
                <a:spcPct val="100000"/>
              </a:lnSpc>
              <a:spcBef>
                <a:spcPts val="700"/>
              </a:spcBef>
              <a:buFont typeface="Wingdings"/>
              <a:buChar char=""/>
              <a:tabLst>
                <a:tab pos="299085" algn="l"/>
              </a:tabLst>
            </a:pPr>
            <a:r>
              <a:rPr sz="1800" b="0" spc="-10" dirty="0">
                <a:latin typeface="Calibri Light"/>
                <a:cs typeface="Calibri Light"/>
              </a:rPr>
              <a:t>banks</a:t>
            </a:r>
            <a:endParaRPr sz="1800">
              <a:latin typeface="Calibri Light"/>
              <a:cs typeface="Calibri Light"/>
            </a:endParaRPr>
          </a:p>
          <a:p>
            <a:pPr marL="299085" indent="-286385">
              <a:lnSpc>
                <a:spcPct val="100000"/>
              </a:lnSpc>
              <a:spcBef>
                <a:spcPts val="600"/>
              </a:spcBef>
              <a:buFont typeface="Wingdings"/>
              <a:buChar char=""/>
              <a:tabLst>
                <a:tab pos="299085" algn="l"/>
              </a:tabLst>
            </a:pPr>
            <a:r>
              <a:rPr sz="1800" b="0" dirty="0">
                <a:latin typeface="Calibri Light"/>
                <a:cs typeface="Calibri Light"/>
              </a:rPr>
              <a:t>bank</a:t>
            </a:r>
            <a:r>
              <a:rPr sz="1800" b="0" spc="-35" dirty="0">
                <a:latin typeface="Calibri Light"/>
                <a:cs typeface="Calibri Light"/>
              </a:rPr>
              <a:t> </a:t>
            </a:r>
            <a:r>
              <a:rPr sz="1800" b="0" dirty="0">
                <a:latin typeface="Calibri Light"/>
                <a:cs typeface="Calibri Light"/>
              </a:rPr>
              <a:t>loan</a:t>
            </a:r>
            <a:r>
              <a:rPr sz="1800" b="0" spc="-20" dirty="0">
                <a:latin typeface="Calibri Light"/>
                <a:cs typeface="Calibri Light"/>
              </a:rPr>
              <a:t> </a:t>
            </a:r>
            <a:r>
              <a:rPr sz="1800" b="0" spc="-10" dirty="0">
                <a:latin typeface="Calibri Light"/>
                <a:cs typeface="Calibri Light"/>
              </a:rPr>
              <a:t>products</a:t>
            </a:r>
            <a:endParaRPr sz="1800">
              <a:latin typeface="Calibri Light"/>
              <a:cs typeface="Calibri Light"/>
            </a:endParaRPr>
          </a:p>
          <a:p>
            <a:pPr marL="299085" marR="5080" indent="-287020">
              <a:lnSpc>
                <a:spcPct val="100000"/>
              </a:lnSpc>
              <a:spcBef>
                <a:spcPts val="600"/>
              </a:spcBef>
              <a:buFont typeface="Wingdings"/>
              <a:buChar char=""/>
              <a:tabLst>
                <a:tab pos="299085" algn="l"/>
              </a:tabLst>
            </a:pPr>
            <a:r>
              <a:rPr sz="1800" b="0" dirty="0">
                <a:latin typeface="Calibri Light"/>
                <a:cs typeface="Calibri Light"/>
              </a:rPr>
              <a:t>how</a:t>
            </a:r>
            <a:r>
              <a:rPr sz="1800" b="0" spc="-50" dirty="0">
                <a:latin typeface="Calibri Light"/>
                <a:cs typeface="Calibri Light"/>
              </a:rPr>
              <a:t> </a:t>
            </a:r>
            <a:r>
              <a:rPr sz="1800" b="0" dirty="0">
                <a:latin typeface="Calibri Light"/>
                <a:cs typeface="Calibri Light"/>
              </a:rPr>
              <a:t>to</a:t>
            </a:r>
            <a:r>
              <a:rPr sz="1800" b="0" spc="-60" dirty="0">
                <a:latin typeface="Calibri Light"/>
                <a:cs typeface="Calibri Light"/>
              </a:rPr>
              <a:t> </a:t>
            </a:r>
            <a:r>
              <a:rPr sz="1800" b="0" dirty="0">
                <a:latin typeface="Calibri Light"/>
                <a:cs typeface="Calibri Light"/>
              </a:rPr>
              <a:t>successfully</a:t>
            </a:r>
            <a:r>
              <a:rPr sz="1800" b="0" spc="-60" dirty="0">
                <a:latin typeface="Calibri Light"/>
                <a:cs typeface="Calibri Light"/>
              </a:rPr>
              <a:t> </a:t>
            </a:r>
            <a:r>
              <a:rPr sz="1800" b="0" spc="-10" dirty="0">
                <a:latin typeface="Calibri Light"/>
                <a:cs typeface="Calibri Light"/>
              </a:rPr>
              <a:t>position </a:t>
            </a:r>
            <a:r>
              <a:rPr sz="1800" b="0" dirty="0">
                <a:latin typeface="Calibri Light"/>
                <a:cs typeface="Calibri Light"/>
              </a:rPr>
              <a:t>themselves</a:t>
            </a:r>
            <a:r>
              <a:rPr sz="1800" b="0" spc="-50" dirty="0">
                <a:latin typeface="Calibri Light"/>
                <a:cs typeface="Calibri Light"/>
              </a:rPr>
              <a:t> </a:t>
            </a:r>
            <a:r>
              <a:rPr sz="1800" b="0" dirty="0">
                <a:latin typeface="Calibri Light"/>
                <a:cs typeface="Calibri Light"/>
              </a:rPr>
              <a:t>to</a:t>
            </a:r>
            <a:r>
              <a:rPr sz="1800" b="0" spc="-50" dirty="0">
                <a:latin typeface="Calibri Light"/>
                <a:cs typeface="Calibri Light"/>
              </a:rPr>
              <a:t> </a:t>
            </a:r>
            <a:r>
              <a:rPr sz="1800" b="0" dirty="0">
                <a:latin typeface="Calibri Light"/>
                <a:cs typeface="Calibri Light"/>
              </a:rPr>
              <a:t>access</a:t>
            </a:r>
            <a:r>
              <a:rPr sz="1800" b="0" spc="-45" dirty="0">
                <a:latin typeface="Calibri Light"/>
                <a:cs typeface="Calibri Light"/>
              </a:rPr>
              <a:t> </a:t>
            </a:r>
            <a:r>
              <a:rPr sz="1800" b="0" dirty="0">
                <a:latin typeface="Calibri Light"/>
                <a:cs typeface="Calibri Light"/>
              </a:rPr>
              <a:t>credit</a:t>
            </a:r>
            <a:r>
              <a:rPr sz="1800" b="0" spc="-55" dirty="0">
                <a:latin typeface="Calibri Light"/>
                <a:cs typeface="Calibri Light"/>
              </a:rPr>
              <a:t> </a:t>
            </a:r>
            <a:r>
              <a:rPr sz="1800" b="0" spc="-20" dirty="0">
                <a:latin typeface="Calibri Light"/>
                <a:cs typeface="Calibri Light"/>
              </a:rPr>
              <a:t>from </a:t>
            </a:r>
            <a:r>
              <a:rPr sz="1800" b="0" dirty="0">
                <a:latin typeface="Calibri Light"/>
                <a:cs typeface="Calibri Light"/>
              </a:rPr>
              <a:t>formal</a:t>
            </a:r>
            <a:r>
              <a:rPr sz="1800" b="0" spc="-50" dirty="0">
                <a:latin typeface="Calibri Light"/>
                <a:cs typeface="Calibri Light"/>
              </a:rPr>
              <a:t> </a:t>
            </a:r>
            <a:r>
              <a:rPr sz="1800" b="0" dirty="0">
                <a:latin typeface="Calibri Light"/>
                <a:cs typeface="Calibri Light"/>
              </a:rPr>
              <a:t>fin</a:t>
            </a:r>
            <a:r>
              <a:rPr sz="1800" b="0" spc="-55" dirty="0">
                <a:latin typeface="Calibri Light"/>
                <a:cs typeface="Calibri Light"/>
              </a:rPr>
              <a:t> </a:t>
            </a:r>
            <a:r>
              <a:rPr sz="1800" b="0" spc="-10" dirty="0">
                <a:latin typeface="Calibri Light"/>
                <a:cs typeface="Calibri Light"/>
              </a:rPr>
              <a:t>institutions</a:t>
            </a:r>
            <a:endParaRPr sz="1800">
              <a:latin typeface="Calibri Light"/>
              <a:cs typeface="Calibri Light"/>
            </a:endParaRPr>
          </a:p>
        </p:txBody>
      </p:sp>
      <p:sp>
        <p:nvSpPr>
          <p:cNvPr id="21" name="object 21"/>
          <p:cNvSpPr txBox="1"/>
          <p:nvPr/>
        </p:nvSpPr>
        <p:spPr>
          <a:xfrm>
            <a:off x="7869173" y="4525721"/>
            <a:ext cx="3347085" cy="300355"/>
          </a:xfrm>
          <a:prstGeom prst="rect">
            <a:avLst/>
          </a:prstGeom>
        </p:spPr>
        <p:txBody>
          <a:bodyPr vert="horz" wrap="square" lIns="0" tIns="12700" rIns="0" bIns="0" rtlCol="0">
            <a:spAutoFit/>
          </a:bodyPr>
          <a:lstStyle/>
          <a:p>
            <a:pPr marL="298450" indent="-285750">
              <a:lnSpc>
                <a:spcPct val="100000"/>
              </a:lnSpc>
              <a:spcBef>
                <a:spcPts val="100"/>
              </a:spcBef>
              <a:buFont typeface="Wingdings"/>
              <a:buChar char=""/>
              <a:tabLst>
                <a:tab pos="298450" algn="l"/>
              </a:tabLst>
            </a:pPr>
            <a:r>
              <a:rPr sz="1800" b="0" spc="-10" dirty="0">
                <a:latin typeface="Calibri Light"/>
                <a:cs typeface="Calibri Light"/>
              </a:rPr>
              <a:t>Reluctance</a:t>
            </a:r>
            <a:r>
              <a:rPr sz="1800" b="0" spc="-25" dirty="0">
                <a:latin typeface="Calibri Light"/>
                <a:cs typeface="Calibri Light"/>
              </a:rPr>
              <a:t> </a:t>
            </a:r>
            <a:r>
              <a:rPr sz="1800" b="0" dirty="0">
                <a:latin typeface="Calibri Light"/>
                <a:cs typeface="Calibri Light"/>
              </a:rPr>
              <a:t>to</a:t>
            </a:r>
            <a:r>
              <a:rPr sz="1800" b="0" spc="-30" dirty="0">
                <a:latin typeface="Calibri Light"/>
                <a:cs typeface="Calibri Light"/>
              </a:rPr>
              <a:t> </a:t>
            </a:r>
            <a:r>
              <a:rPr sz="1800" b="0" dirty="0">
                <a:latin typeface="Calibri Light"/>
                <a:cs typeface="Calibri Light"/>
              </a:rPr>
              <a:t>ask</a:t>
            </a:r>
            <a:r>
              <a:rPr sz="1800" b="0" spc="-25" dirty="0">
                <a:latin typeface="Calibri Light"/>
                <a:cs typeface="Calibri Light"/>
              </a:rPr>
              <a:t> </a:t>
            </a:r>
            <a:r>
              <a:rPr sz="1800" b="0" dirty="0">
                <a:latin typeface="Calibri Light"/>
                <a:cs typeface="Calibri Light"/>
              </a:rPr>
              <a:t>banks</a:t>
            </a:r>
            <a:r>
              <a:rPr sz="1800" b="0" spc="-25" dirty="0">
                <a:latin typeface="Calibri Light"/>
                <a:cs typeface="Calibri Light"/>
              </a:rPr>
              <a:t> </a:t>
            </a:r>
            <a:r>
              <a:rPr sz="1800" b="0" dirty="0">
                <a:latin typeface="Calibri Light"/>
                <a:cs typeface="Calibri Light"/>
              </a:rPr>
              <a:t>for</a:t>
            </a:r>
            <a:r>
              <a:rPr sz="1800" b="0" spc="-15" dirty="0">
                <a:latin typeface="Calibri Light"/>
                <a:cs typeface="Calibri Light"/>
              </a:rPr>
              <a:t> </a:t>
            </a:r>
            <a:r>
              <a:rPr sz="1800" b="0" spc="-10" dirty="0">
                <a:latin typeface="Calibri Light"/>
                <a:cs typeface="Calibri Light"/>
              </a:rPr>
              <a:t>loans</a:t>
            </a:r>
            <a:endParaRPr sz="1800">
              <a:latin typeface="Calibri Light"/>
              <a:cs typeface="Calibri Light"/>
            </a:endParaRPr>
          </a:p>
        </p:txBody>
      </p:sp>
      <p:sp>
        <p:nvSpPr>
          <p:cNvPr id="22" name="object 22"/>
          <p:cNvSpPr txBox="1"/>
          <p:nvPr/>
        </p:nvSpPr>
        <p:spPr>
          <a:xfrm>
            <a:off x="7869173" y="5120766"/>
            <a:ext cx="4095115" cy="574040"/>
          </a:xfrm>
          <a:prstGeom prst="rect">
            <a:avLst/>
          </a:prstGeom>
        </p:spPr>
        <p:txBody>
          <a:bodyPr vert="horz" wrap="square" lIns="0" tIns="12700" rIns="0" bIns="0" rtlCol="0">
            <a:spAutoFit/>
          </a:bodyPr>
          <a:lstStyle/>
          <a:p>
            <a:pPr marL="299085" marR="5080" indent="-287020">
              <a:lnSpc>
                <a:spcPct val="100000"/>
              </a:lnSpc>
              <a:spcBef>
                <a:spcPts val="100"/>
              </a:spcBef>
              <a:buFont typeface="Wingdings"/>
              <a:buChar char=""/>
              <a:tabLst>
                <a:tab pos="299085" algn="l"/>
              </a:tabLst>
            </a:pPr>
            <a:r>
              <a:rPr sz="1800" b="0" dirty="0">
                <a:latin typeface="Calibri Light"/>
                <a:cs typeface="Calibri Light"/>
              </a:rPr>
              <a:t>Less</a:t>
            </a:r>
            <a:r>
              <a:rPr sz="1800" b="0" spc="-40" dirty="0">
                <a:latin typeface="Calibri Light"/>
                <a:cs typeface="Calibri Light"/>
              </a:rPr>
              <a:t> </a:t>
            </a:r>
            <a:r>
              <a:rPr sz="1800" b="0" dirty="0">
                <a:latin typeface="Calibri Light"/>
                <a:cs typeface="Calibri Light"/>
              </a:rPr>
              <a:t>likely</a:t>
            </a:r>
            <a:r>
              <a:rPr sz="1800" b="0" spc="-30" dirty="0">
                <a:latin typeface="Calibri Light"/>
                <a:cs typeface="Calibri Light"/>
              </a:rPr>
              <a:t> </a:t>
            </a:r>
            <a:r>
              <a:rPr sz="1800" b="0" dirty="0">
                <a:latin typeface="Calibri Light"/>
                <a:cs typeface="Calibri Light"/>
              </a:rPr>
              <a:t>to</a:t>
            </a:r>
            <a:r>
              <a:rPr sz="1800" b="0" spc="-40" dirty="0">
                <a:latin typeface="Calibri Light"/>
                <a:cs typeface="Calibri Light"/>
              </a:rPr>
              <a:t> </a:t>
            </a:r>
            <a:r>
              <a:rPr sz="1800" b="0" dirty="0">
                <a:latin typeface="Calibri Light"/>
                <a:cs typeface="Calibri Light"/>
              </a:rPr>
              <a:t>own</a:t>
            </a:r>
            <a:r>
              <a:rPr sz="1800" b="0" spc="-25" dirty="0">
                <a:latin typeface="Calibri Light"/>
                <a:cs typeface="Calibri Light"/>
              </a:rPr>
              <a:t> </a:t>
            </a:r>
            <a:r>
              <a:rPr sz="1800" b="0" dirty="0">
                <a:latin typeface="Calibri Light"/>
                <a:cs typeface="Calibri Light"/>
              </a:rPr>
              <a:t>a</a:t>
            </a:r>
            <a:r>
              <a:rPr sz="1800" b="0" spc="-40" dirty="0">
                <a:latin typeface="Calibri Light"/>
                <a:cs typeface="Calibri Light"/>
              </a:rPr>
              <a:t> </a:t>
            </a:r>
            <a:r>
              <a:rPr sz="1800" b="0" dirty="0">
                <a:latin typeface="Calibri Light"/>
                <a:cs typeface="Calibri Light"/>
              </a:rPr>
              <a:t>bank</a:t>
            </a:r>
            <a:r>
              <a:rPr sz="1800" b="0" spc="-35" dirty="0">
                <a:latin typeface="Calibri Light"/>
                <a:cs typeface="Calibri Light"/>
              </a:rPr>
              <a:t> </a:t>
            </a:r>
            <a:r>
              <a:rPr sz="1800" b="0" dirty="0">
                <a:latin typeface="Calibri Light"/>
                <a:cs typeface="Calibri Light"/>
              </a:rPr>
              <a:t>account</a:t>
            </a:r>
            <a:r>
              <a:rPr sz="1800" b="0" spc="-50" dirty="0">
                <a:latin typeface="Calibri Light"/>
                <a:cs typeface="Calibri Light"/>
              </a:rPr>
              <a:t> </a:t>
            </a:r>
            <a:r>
              <a:rPr sz="1800" b="0" dirty="0">
                <a:latin typeface="Calibri Light"/>
                <a:cs typeface="Calibri Light"/>
              </a:rPr>
              <a:t>(31%</a:t>
            </a:r>
            <a:r>
              <a:rPr sz="1800" b="0" spc="-25" dirty="0">
                <a:latin typeface="Calibri Light"/>
                <a:cs typeface="Calibri Light"/>
              </a:rPr>
              <a:t> of </a:t>
            </a:r>
            <a:r>
              <a:rPr sz="1800" b="0" dirty="0">
                <a:latin typeface="Calibri Light"/>
                <a:cs typeface="Calibri Light"/>
              </a:rPr>
              <a:t>women</a:t>
            </a:r>
            <a:r>
              <a:rPr sz="1800" b="0" spc="-40" dirty="0">
                <a:latin typeface="Calibri Light"/>
                <a:cs typeface="Calibri Light"/>
              </a:rPr>
              <a:t> </a:t>
            </a:r>
            <a:r>
              <a:rPr sz="1800" b="0" dirty="0">
                <a:latin typeface="Calibri Light"/>
                <a:cs typeface="Calibri Light"/>
              </a:rPr>
              <a:t>vs</a:t>
            </a:r>
            <a:r>
              <a:rPr sz="1800" b="0" spc="-20" dirty="0">
                <a:latin typeface="Calibri Light"/>
                <a:cs typeface="Calibri Light"/>
              </a:rPr>
              <a:t> </a:t>
            </a:r>
            <a:r>
              <a:rPr sz="1800" b="0" dirty="0">
                <a:latin typeface="Calibri Light"/>
                <a:cs typeface="Calibri Light"/>
              </a:rPr>
              <a:t>61%</a:t>
            </a:r>
            <a:r>
              <a:rPr sz="1800" b="0" spc="-35" dirty="0">
                <a:latin typeface="Calibri Light"/>
                <a:cs typeface="Calibri Light"/>
              </a:rPr>
              <a:t> </a:t>
            </a:r>
            <a:r>
              <a:rPr sz="1800" b="0" dirty="0">
                <a:latin typeface="Calibri Light"/>
                <a:cs typeface="Calibri Light"/>
              </a:rPr>
              <a:t>of</a:t>
            </a:r>
            <a:r>
              <a:rPr sz="1800" b="0" spc="-25" dirty="0">
                <a:latin typeface="Calibri Light"/>
                <a:cs typeface="Calibri Light"/>
              </a:rPr>
              <a:t> </a:t>
            </a:r>
            <a:r>
              <a:rPr sz="1800" b="0" spc="-20" dirty="0">
                <a:latin typeface="Calibri Light"/>
                <a:cs typeface="Calibri Light"/>
              </a:rPr>
              <a:t>men)</a:t>
            </a:r>
            <a:endParaRPr sz="1800">
              <a:latin typeface="Calibri Light"/>
              <a:cs typeface="Calibri Light"/>
            </a:endParaRPr>
          </a:p>
        </p:txBody>
      </p:sp>
      <p:sp>
        <p:nvSpPr>
          <p:cNvPr id="23" name="object 23"/>
          <p:cNvSpPr/>
          <p:nvPr/>
        </p:nvSpPr>
        <p:spPr>
          <a:xfrm>
            <a:off x="554736" y="1307591"/>
            <a:ext cx="3528060" cy="1971039"/>
          </a:xfrm>
          <a:custGeom>
            <a:avLst/>
            <a:gdLst/>
            <a:ahLst/>
            <a:cxnLst/>
            <a:rect l="l" t="t" r="r" b="b"/>
            <a:pathLst>
              <a:path w="3528060" h="1971039">
                <a:moveTo>
                  <a:pt x="0" y="1970531"/>
                </a:moveTo>
                <a:lnTo>
                  <a:pt x="3528060" y="1970531"/>
                </a:lnTo>
                <a:lnTo>
                  <a:pt x="3528060" y="0"/>
                </a:lnTo>
                <a:lnTo>
                  <a:pt x="0" y="0"/>
                </a:lnTo>
                <a:lnTo>
                  <a:pt x="0" y="1970531"/>
                </a:lnTo>
                <a:close/>
              </a:path>
            </a:pathLst>
          </a:custGeom>
          <a:ln w="9525">
            <a:solidFill>
              <a:srgbClr val="000000"/>
            </a:solidFill>
          </a:ln>
        </p:spPr>
        <p:txBody>
          <a:bodyPr wrap="square" lIns="0" tIns="0" rIns="0" bIns="0" rtlCol="0"/>
          <a:lstStyle/>
          <a:p>
            <a:endParaRPr/>
          </a:p>
        </p:txBody>
      </p:sp>
      <p:sp>
        <p:nvSpPr>
          <p:cNvPr id="24" name="object 24"/>
          <p:cNvSpPr/>
          <p:nvPr/>
        </p:nvSpPr>
        <p:spPr>
          <a:xfrm>
            <a:off x="568451" y="3457955"/>
            <a:ext cx="3526790" cy="1976755"/>
          </a:xfrm>
          <a:custGeom>
            <a:avLst/>
            <a:gdLst/>
            <a:ahLst/>
            <a:cxnLst/>
            <a:rect l="l" t="t" r="r" b="b"/>
            <a:pathLst>
              <a:path w="3526790" h="1976754">
                <a:moveTo>
                  <a:pt x="0" y="1976627"/>
                </a:moveTo>
                <a:lnTo>
                  <a:pt x="3526536" y="1976627"/>
                </a:lnTo>
                <a:lnTo>
                  <a:pt x="3526536" y="0"/>
                </a:lnTo>
                <a:lnTo>
                  <a:pt x="0" y="0"/>
                </a:lnTo>
                <a:lnTo>
                  <a:pt x="0" y="1976627"/>
                </a:lnTo>
                <a:close/>
              </a:path>
            </a:pathLst>
          </a:custGeom>
          <a:ln w="9525">
            <a:solidFill>
              <a:srgbClr val="000000"/>
            </a:solidFill>
          </a:ln>
        </p:spPr>
        <p:txBody>
          <a:bodyPr wrap="square" lIns="0" tIns="0" rIns="0" bIns="0" rtlCol="0"/>
          <a:lstStyle/>
          <a:p>
            <a:endParaRPr/>
          </a:p>
        </p:txBody>
      </p:sp>
      <p:sp>
        <p:nvSpPr>
          <p:cNvPr id="25" name="object 25"/>
          <p:cNvSpPr txBox="1"/>
          <p:nvPr/>
        </p:nvSpPr>
        <p:spPr>
          <a:xfrm>
            <a:off x="4419600" y="3669791"/>
            <a:ext cx="3162300" cy="646430"/>
          </a:xfrm>
          <a:prstGeom prst="rect">
            <a:avLst/>
          </a:prstGeom>
          <a:ln w="9525">
            <a:solidFill>
              <a:srgbClr val="000000"/>
            </a:solidFill>
          </a:ln>
        </p:spPr>
        <p:txBody>
          <a:bodyPr vert="horz" wrap="square" lIns="0" tIns="31115" rIns="0" bIns="0" rtlCol="0">
            <a:spAutoFit/>
          </a:bodyPr>
          <a:lstStyle/>
          <a:p>
            <a:pPr marL="1056640" marR="335280" indent="-711835">
              <a:lnSpc>
                <a:spcPct val="100000"/>
              </a:lnSpc>
              <a:spcBef>
                <a:spcPts val="245"/>
              </a:spcBef>
            </a:pPr>
            <a:r>
              <a:rPr sz="1800" dirty="0">
                <a:latin typeface="Calibri"/>
                <a:cs typeface="Calibri"/>
              </a:rPr>
              <a:t>Only</a:t>
            </a:r>
            <a:r>
              <a:rPr sz="1800" spc="-10" dirty="0">
                <a:latin typeface="Calibri"/>
                <a:cs typeface="Calibri"/>
              </a:rPr>
              <a:t> </a:t>
            </a:r>
            <a:r>
              <a:rPr sz="1800" dirty="0">
                <a:latin typeface="Calibri"/>
                <a:cs typeface="Calibri"/>
              </a:rPr>
              <a:t>30%</a:t>
            </a:r>
            <a:r>
              <a:rPr sz="1800" spc="-15" dirty="0">
                <a:latin typeface="Calibri"/>
                <a:cs typeface="Calibri"/>
              </a:rPr>
              <a:t> </a:t>
            </a:r>
            <a:r>
              <a:rPr sz="1800" dirty="0">
                <a:latin typeface="Calibri"/>
                <a:cs typeface="Calibri"/>
              </a:rPr>
              <a:t>of</a:t>
            </a:r>
            <a:r>
              <a:rPr sz="1800" spc="-10" dirty="0">
                <a:latin typeface="Calibri"/>
                <a:cs typeface="Calibri"/>
              </a:rPr>
              <a:t> </a:t>
            </a:r>
            <a:r>
              <a:rPr sz="1800" dirty="0">
                <a:latin typeface="Calibri"/>
                <a:cs typeface="Calibri"/>
              </a:rPr>
              <a:t>CBL</a:t>
            </a:r>
            <a:r>
              <a:rPr sz="1800" spc="-20" dirty="0">
                <a:latin typeface="Calibri"/>
                <a:cs typeface="Calibri"/>
              </a:rPr>
              <a:t> </a:t>
            </a:r>
            <a:r>
              <a:rPr sz="1800" spc="-10" dirty="0">
                <a:latin typeface="Calibri"/>
                <a:cs typeface="Calibri"/>
              </a:rPr>
              <a:t>recipients </a:t>
            </a:r>
            <a:r>
              <a:rPr sz="1800" dirty="0">
                <a:latin typeface="Calibri"/>
                <a:cs typeface="Calibri"/>
              </a:rPr>
              <a:t>are</a:t>
            </a:r>
            <a:r>
              <a:rPr sz="1800" spc="-40" dirty="0">
                <a:latin typeface="Calibri"/>
                <a:cs typeface="Calibri"/>
              </a:rPr>
              <a:t> </a:t>
            </a:r>
            <a:r>
              <a:rPr sz="1800" spc="-10" dirty="0">
                <a:latin typeface="Calibri"/>
                <a:cs typeface="Calibri"/>
              </a:rPr>
              <a:t>women</a:t>
            </a:r>
            <a:endParaRPr sz="1800">
              <a:latin typeface="Calibri"/>
              <a:cs typeface="Calibri"/>
            </a:endParaRPr>
          </a:p>
        </p:txBody>
      </p:sp>
      <p:sp>
        <p:nvSpPr>
          <p:cNvPr id="29" name="object 29"/>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z="1050" spc="-25" dirty="0">
                <a:solidFill>
                  <a:srgbClr val="FFFFFF"/>
                </a:solidFill>
              </a:rPr>
              <a:t>17</a:t>
            </a:fld>
            <a:endParaRPr sz="1050"/>
          </a:p>
        </p:txBody>
      </p:sp>
      <p:sp>
        <p:nvSpPr>
          <p:cNvPr id="26" name="object 26"/>
          <p:cNvSpPr txBox="1"/>
          <p:nvPr/>
        </p:nvSpPr>
        <p:spPr>
          <a:xfrm>
            <a:off x="4419600" y="4398264"/>
            <a:ext cx="3162300" cy="923925"/>
          </a:xfrm>
          <a:prstGeom prst="rect">
            <a:avLst/>
          </a:prstGeom>
          <a:ln w="9525">
            <a:solidFill>
              <a:srgbClr val="000000"/>
            </a:solidFill>
          </a:ln>
        </p:spPr>
        <p:txBody>
          <a:bodyPr vert="horz" wrap="square" lIns="0" tIns="31750" rIns="0" bIns="0" rtlCol="0">
            <a:spAutoFit/>
          </a:bodyPr>
          <a:lstStyle/>
          <a:p>
            <a:pPr marL="139065" marR="131445" algn="ctr">
              <a:lnSpc>
                <a:spcPct val="100000"/>
              </a:lnSpc>
              <a:spcBef>
                <a:spcPts val="250"/>
              </a:spcBef>
            </a:pPr>
            <a:r>
              <a:rPr sz="1800" dirty="0">
                <a:latin typeface="Calibri"/>
                <a:cs typeface="Calibri"/>
              </a:rPr>
              <a:t>Only</a:t>
            </a:r>
            <a:r>
              <a:rPr sz="1800" spc="-30" dirty="0">
                <a:latin typeface="Calibri"/>
                <a:cs typeface="Calibri"/>
              </a:rPr>
              <a:t> </a:t>
            </a:r>
            <a:r>
              <a:rPr sz="1800" dirty="0">
                <a:latin typeface="Calibri"/>
                <a:cs typeface="Calibri"/>
              </a:rPr>
              <a:t>30%</a:t>
            </a:r>
            <a:r>
              <a:rPr sz="1800" spc="-40" dirty="0">
                <a:latin typeface="Calibri"/>
                <a:cs typeface="Calibri"/>
              </a:rPr>
              <a:t> </a:t>
            </a:r>
            <a:r>
              <a:rPr sz="1800" dirty="0">
                <a:latin typeface="Calibri"/>
                <a:cs typeface="Calibri"/>
              </a:rPr>
              <a:t>of</a:t>
            </a:r>
            <a:r>
              <a:rPr sz="1800" spc="-25" dirty="0">
                <a:latin typeface="Calibri"/>
                <a:cs typeface="Calibri"/>
              </a:rPr>
              <a:t> </a:t>
            </a:r>
            <a:r>
              <a:rPr sz="1800" dirty="0">
                <a:latin typeface="Calibri"/>
                <a:cs typeface="Calibri"/>
              </a:rPr>
              <a:t>women</a:t>
            </a:r>
            <a:r>
              <a:rPr sz="1800" spc="-40" dirty="0">
                <a:latin typeface="Calibri"/>
                <a:cs typeface="Calibri"/>
              </a:rPr>
              <a:t> </a:t>
            </a:r>
            <a:r>
              <a:rPr sz="1800" dirty="0">
                <a:latin typeface="Calibri"/>
                <a:cs typeface="Calibri"/>
              </a:rPr>
              <a:t>who</a:t>
            </a:r>
            <a:r>
              <a:rPr sz="1800" spc="-25" dirty="0">
                <a:latin typeface="Calibri"/>
                <a:cs typeface="Calibri"/>
              </a:rPr>
              <a:t> </a:t>
            </a:r>
            <a:r>
              <a:rPr sz="1800" spc="-20" dirty="0">
                <a:latin typeface="Calibri"/>
                <a:cs typeface="Calibri"/>
              </a:rPr>
              <a:t>apply </a:t>
            </a:r>
            <a:r>
              <a:rPr sz="1800" dirty="0">
                <a:latin typeface="Calibri"/>
                <a:cs typeface="Calibri"/>
              </a:rPr>
              <a:t>for</a:t>
            </a:r>
            <a:r>
              <a:rPr sz="1800" spc="-45" dirty="0">
                <a:latin typeface="Calibri"/>
                <a:cs typeface="Calibri"/>
              </a:rPr>
              <a:t> </a:t>
            </a:r>
            <a:r>
              <a:rPr sz="1800" dirty="0">
                <a:latin typeface="Calibri"/>
                <a:cs typeface="Calibri"/>
              </a:rPr>
              <a:t>CBLs</a:t>
            </a:r>
            <a:r>
              <a:rPr sz="1800" spc="-40" dirty="0">
                <a:latin typeface="Calibri"/>
                <a:cs typeface="Calibri"/>
              </a:rPr>
              <a:t> </a:t>
            </a:r>
            <a:r>
              <a:rPr sz="1800" dirty="0">
                <a:latin typeface="Calibri"/>
                <a:cs typeface="Calibri"/>
              </a:rPr>
              <a:t>are</a:t>
            </a:r>
            <a:r>
              <a:rPr sz="1800" spc="-40" dirty="0">
                <a:latin typeface="Calibri"/>
                <a:cs typeface="Calibri"/>
              </a:rPr>
              <a:t> </a:t>
            </a:r>
            <a:r>
              <a:rPr sz="1800" spc="-10" dirty="0">
                <a:latin typeface="Calibri"/>
                <a:cs typeface="Calibri"/>
              </a:rPr>
              <a:t>approved,</a:t>
            </a:r>
            <a:endParaRPr sz="1800">
              <a:latin typeface="Calibri"/>
              <a:cs typeface="Calibri"/>
            </a:endParaRPr>
          </a:p>
          <a:p>
            <a:pPr algn="ctr">
              <a:lnSpc>
                <a:spcPct val="100000"/>
              </a:lnSpc>
            </a:pPr>
            <a:r>
              <a:rPr sz="1800" dirty="0">
                <a:latin typeface="Calibri"/>
                <a:cs typeface="Calibri"/>
              </a:rPr>
              <a:t>vs</a:t>
            </a:r>
            <a:r>
              <a:rPr sz="1800" spc="-10" dirty="0">
                <a:latin typeface="Calibri"/>
                <a:cs typeface="Calibri"/>
              </a:rPr>
              <a:t> </a:t>
            </a:r>
            <a:r>
              <a:rPr sz="1800" dirty="0">
                <a:latin typeface="Calibri"/>
                <a:cs typeface="Calibri"/>
              </a:rPr>
              <a:t>70%</a:t>
            </a:r>
            <a:r>
              <a:rPr sz="1800" spc="-10" dirty="0">
                <a:latin typeface="Calibri"/>
                <a:cs typeface="Calibri"/>
              </a:rPr>
              <a:t> </a:t>
            </a:r>
            <a:r>
              <a:rPr sz="1800" dirty="0">
                <a:latin typeface="Calibri"/>
                <a:cs typeface="Calibri"/>
              </a:rPr>
              <a:t>of</a:t>
            </a:r>
            <a:r>
              <a:rPr sz="1800" spc="5" dirty="0">
                <a:latin typeface="Calibri"/>
                <a:cs typeface="Calibri"/>
              </a:rPr>
              <a:t> </a:t>
            </a:r>
            <a:r>
              <a:rPr sz="1800" spc="-25" dirty="0">
                <a:latin typeface="Calibri"/>
                <a:cs typeface="Calibri"/>
              </a:rPr>
              <a:t>men</a:t>
            </a:r>
            <a:endParaRPr sz="1800">
              <a:latin typeface="Calibri"/>
              <a:cs typeface="Calibri"/>
            </a:endParaRPr>
          </a:p>
        </p:txBody>
      </p:sp>
      <p:sp>
        <p:nvSpPr>
          <p:cNvPr id="27" name="object 27"/>
          <p:cNvSpPr txBox="1"/>
          <p:nvPr/>
        </p:nvSpPr>
        <p:spPr>
          <a:xfrm>
            <a:off x="568451" y="5538215"/>
            <a:ext cx="3526790" cy="923925"/>
          </a:xfrm>
          <a:prstGeom prst="rect">
            <a:avLst/>
          </a:prstGeom>
          <a:ln w="9525">
            <a:solidFill>
              <a:srgbClr val="000000"/>
            </a:solidFill>
          </a:ln>
        </p:spPr>
        <p:txBody>
          <a:bodyPr vert="horz" wrap="square" lIns="0" tIns="31750" rIns="0" bIns="0" rtlCol="0">
            <a:spAutoFit/>
          </a:bodyPr>
          <a:lstStyle/>
          <a:p>
            <a:pPr marL="90805">
              <a:lnSpc>
                <a:spcPct val="100000"/>
              </a:lnSpc>
              <a:spcBef>
                <a:spcPts val="250"/>
              </a:spcBef>
            </a:pPr>
            <a:r>
              <a:rPr sz="1800" dirty="0">
                <a:latin typeface="Calibri"/>
                <a:cs typeface="Calibri"/>
              </a:rPr>
              <a:t>Large</a:t>
            </a:r>
            <a:r>
              <a:rPr sz="1800" spc="-75" dirty="0">
                <a:latin typeface="Calibri"/>
                <a:cs typeface="Calibri"/>
              </a:rPr>
              <a:t> </a:t>
            </a:r>
            <a:r>
              <a:rPr sz="1800" dirty="0">
                <a:latin typeface="Calibri"/>
                <a:cs typeface="Calibri"/>
              </a:rPr>
              <a:t>gender</a:t>
            </a:r>
            <a:r>
              <a:rPr sz="1800" spc="-65" dirty="0">
                <a:latin typeface="Calibri"/>
                <a:cs typeface="Calibri"/>
              </a:rPr>
              <a:t> </a:t>
            </a:r>
            <a:r>
              <a:rPr sz="1800" dirty="0">
                <a:latin typeface="Calibri"/>
                <a:cs typeface="Calibri"/>
              </a:rPr>
              <a:t>gaps</a:t>
            </a:r>
            <a:r>
              <a:rPr sz="1800" spc="-75" dirty="0">
                <a:latin typeface="Calibri"/>
                <a:cs typeface="Calibri"/>
              </a:rPr>
              <a:t> </a:t>
            </a:r>
            <a:r>
              <a:rPr sz="1800" spc="-25" dirty="0">
                <a:latin typeface="Calibri"/>
                <a:cs typeface="Calibri"/>
              </a:rPr>
              <a:t>in</a:t>
            </a:r>
            <a:endParaRPr sz="1800">
              <a:latin typeface="Calibri"/>
              <a:cs typeface="Calibri"/>
            </a:endParaRPr>
          </a:p>
          <a:p>
            <a:pPr marL="212725" indent="-121920">
              <a:lnSpc>
                <a:spcPct val="100000"/>
              </a:lnSpc>
              <a:buChar char="-"/>
              <a:tabLst>
                <a:tab pos="212725" algn="l"/>
              </a:tabLst>
            </a:pPr>
            <a:r>
              <a:rPr sz="1800" dirty="0">
                <a:latin typeface="Calibri"/>
                <a:cs typeface="Calibri"/>
              </a:rPr>
              <a:t>access</a:t>
            </a:r>
            <a:r>
              <a:rPr sz="1800" spc="-50" dirty="0">
                <a:latin typeface="Calibri"/>
                <a:cs typeface="Calibri"/>
              </a:rPr>
              <a:t> </a:t>
            </a:r>
            <a:r>
              <a:rPr sz="1800" dirty="0">
                <a:latin typeface="Calibri"/>
                <a:cs typeface="Calibri"/>
              </a:rPr>
              <a:t>to</a:t>
            </a:r>
            <a:r>
              <a:rPr sz="1800" spc="-50" dirty="0">
                <a:latin typeface="Calibri"/>
                <a:cs typeface="Calibri"/>
              </a:rPr>
              <a:t> </a:t>
            </a:r>
            <a:r>
              <a:rPr sz="1800" dirty="0">
                <a:latin typeface="Calibri"/>
                <a:cs typeface="Calibri"/>
              </a:rPr>
              <a:t>formal</a:t>
            </a:r>
            <a:r>
              <a:rPr sz="1800" spc="-50" dirty="0">
                <a:latin typeface="Calibri"/>
                <a:cs typeface="Calibri"/>
              </a:rPr>
              <a:t> </a:t>
            </a:r>
            <a:r>
              <a:rPr sz="1800" dirty="0">
                <a:latin typeface="Calibri"/>
                <a:cs typeface="Calibri"/>
              </a:rPr>
              <a:t>credit,</a:t>
            </a:r>
            <a:r>
              <a:rPr sz="1800" spc="-35" dirty="0">
                <a:latin typeface="Calibri"/>
                <a:cs typeface="Calibri"/>
              </a:rPr>
              <a:t> </a:t>
            </a:r>
            <a:r>
              <a:rPr sz="1800" spc="-25" dirty="0">
                <a:latin typeface="Calibri"/>
                <a:cs typeface="Calibri"/>
              </a:rPr>
              <a:t>and</a:t>
            </a:r>
            <a:endParaRPr sz="1800">
              <a:latin typeface="Calibri"/>
              <a:cs typeface="Calibri"/>
            </a:endParaRPr>
          </a:p>
          <a:p>
            <a:pPr marL="212725" indent="-121920">
              <a:lnSpc>
                <a:spcPct val="100000"/>
              </a:lnSpc>
              <a:buChar char="-"/>
              <a:tabLst>
                <a:tab pos="212725" algn="l"/>
              </a:tabLst>
            </a:pPr>
            <a:r>
              <a:rPr sz="1800" dirty="0">
                <a:latin typeface="Calibri"/>
                <a:cs typeface="Calibri"/>
              </a:rPr>
              <a:t>value</a:t>
            </a:r>
            <a:r>
              <a:rPr sz="1800" spc="-45" dirty="0">
                <a:latin typeface="Calibri"/>
                <a:cs typeface="Calibri"/>
              </a:rPr>
              <a:t> </a:t>
            </a:r>
            <a:r>
              <a:rPr sz="1800" dirty="0">
                <a:latin typeface="Calibri"/>
                <a:cs typeface="Calibri"/>
              </a:rPr>
              <a:t>of</a:t>
            </a:r>
            <a:r>
              <a:rPr sz="1800" spc="-30" dirty="0">
                <a:latin typeface="Calibri"/>
                <a:cs typeface="Calibri"/>
              </a:rPr>
              <a:t> </a:t>
            </a:r>
            <a:r>
              <a:rPr sz="1800" dirty="0">
                <a:latin typeface="Calibri"/>
                <a:cs typeface="Calibri"/>
              </a:rPr>
              <a:t>credit</a:t>
            </a:r>
            <a:r>
              <a:rPr sz="1800" spc="-35" dirty="0">
                <a:latin typeface="Calibri"/>
                <a:cs typeface="Calibri"/>
              </a:rPr>
              <a:t> </a:t>
            </a:r>
            <a:r>
              <a:rPr sz="1800" spc="-10" dirty="0">
                <a:latin typeface="Calibri"/>
                <a:cs typeface="Calibri"/>
              </a:rPr>
              <a:t>accessed</a:t>
            </a:r>
            <a:endParaRPr sz="1800">
              <a:latin typeface="Calibri"/>
              <a:cs typeface="Calibri"/>
            </a:endParaRPr>
          </a:p>
        </p:txBody>
      </p:sp>
      <p:sp>
        <p:nvSpPr>
          <p:cNvPr id="28" name="object 28"/>
          <p:cNvSpPr txBox="1"/>
          <p:nvPr/>
        </p:nvSpPr>
        <p:spPr>
          <a:xfrm>
            <a:off x="4402835" y="5439155"/>
            <a:ext cx="3162300" cy="923925"/>
          </a:xfrm>
          <a:prstGeom prst="rect">
            <a:avLst/>
          </a:prstGeom>
          <a:ln w="9525">
            <a:solidFill>
              <a:srgbClr val="000000"/>
            </a:solidFill>
          </a:ln>
        </p:spPr>
        <p:txBody>
          <a:bodyPr vert="horz" wrap="square" lIns="0" tIns="31750" rIns="0" bIns="0" rtlCol="0">
            <a:spAutoFit/>
          </a:bodyPr>
          <a:lstStyle/>
          <a:p>
            <a:pPr marL="206375" marR="201295" algn="ctr">
              <a:lnSpc>
                <a:spcPct val="100000"/>
              </a:lnSpc>
              <a:spcBef>
                <a:spcPts val="250"/>
              </a:spcBef>
            </a:pPr>
            <a:r>
              <a:rPr sz="1800" dirty="0">
                <a:latin typeface="Calibri"/>
                <a:cs typeface="Calibri"/>
              </a:rPr>
              <a:t>Control</a:t>
            </a:r>
            <a:r>
              <a:rPr sz="1800" spc="-65" dirty="0">
                <a:latin typeface="Calibri"/>
                <a:cs typeface="Calibri"/>
              </a:rPr>
              <a:t> </a:t>
            </a:r>
            <a:r>
              <a:rPr sz="1800" dirty="0">
                <a:latin typeface="Calibri"/>
                <a:cs typeface="Calibri"/>
              </a:rPr>
              <a:t>group</a:t>
            </a:r>
            <a:r>
              <a:rPr sz="1800" spc="-60" dirty="0">
                <a:latin typeface="Calibri"/>
                <a:cs typeface="Calibri"/>
              </a:rPr>
              <a:t> </a:t>
            </a:r>
            <a:r>
              <a:rPr sz="1800" dirty="0">
                <a:latin typeface="Calibri"/>
                <a:cs typeface="Calibri"/>
              </a:rPr>
              <a:t>men</a:t>
            </a:r>
            <a:r>
              <a:rPr sz="1800" spc="-55" dirty="0">
                <a:latin typeface="Calibri"/>
                <a:cs typeface="Calibri"/>
              </a:rPr>
              <a:t> </a:t>
            </a:r>
            <a:r>
              <a:rPr sz="1800" dirty="0">
                <a:latin typeface="Calibri"/>
                <a:cs typeface="Calibri"/>
              </a:rPr>
              <a:t>18%</a:t>
            </a:r>
            <a:r>
              <a:rPr sz="1800" spc="-55" dirty="0">
                <a:latin typeface="Calibri"/>
                <a:cs typeface="Calibri"/>
              </a:rPr>
              <a:t> </a:t>
            </a:r>
            <a:r>
              <a:rPr sz="1800" spc="-20" dirty="0">
                <a:latin typeface="Calibri"/>
                <a:cs typeface="Calibri"/>
              </a:rPr>
              <a:t>more </a:t>
            </a:r>
            <a:r>
              <a:rPr sz="1800" dirty="0">
                <a:latin typeface="Calibri"/>
                <a:cs typeface="Calibri"/>
              </a:rPr>
              <a:t>likely</a:t>
            </a:r>
            <a:r>
              <a:rPr sz="1800" spc="-60" dirty="0">
                <a:latin typeface="Calibri"/>
                <a:cs typeface="Calibri"/>
              </a:rPr>
              <a:t> </a:t>
            </a:r>
            <a:r>
              <a:rPr sz="1800" dirty="0">
                <a:latin typeface="Calibri"/>
                <a:cs typeface="Calibri"/>
              </a:rPr>
              <a:t>than</a:t>
            </a:r>
            <a:r>
              <a:rPr sz="1800" spc="-50" dirty="0">
                <a:latin typeface="Calibri"/>
                <a:cs typeface="Calibri"/>
              </a:rPr>
              <a:t> </a:t>
            </a:r>
            <a:r>
              <a:rPr sz="1800" dirty="0">
                <a:latin typeface="Calibri"/>
                <a:cs typeface="Calibri"/>
              </a:rPr>
              <a:t>women</a:t>
            </a:r>
            <a:r>
              <a:rPr sz="1800" spc="-65" dirty="0">
                <a:latin typeface="Calibri"/>
                <a:cs typeface="Calibri"/>
              </a:rPr>
              <a:t> </a:t>
            </a:r>
            <a:r>
              <a:rPr sz="1800" dirty="0">
                <a:latin typeface="Calibri"/>
                <a:cs typeface="Calibri"/>
              </a:rPr>
              <a:t>to</a:t>
            </a:r>
            <a:r>
              <a:rPr sz="1800" spc="-65" dirty="0">
                <a:latin typeface="Calibri"/>
                <a:cs typeface="Calibri"/>
              </a:rPr>
              <a:t> </a:t>
            </a:r>
            <a:r>
              <a:rPr sz="1800" spc="-10" dirty="0">
                <a:latin typeface="Calibri"/>
                <a:cs typeface="Calibri"/>
              </a:rPr>
              <a:t>access </a:t>
            </a:r>
            <a:r>
              <a:rPr sz="1800" dirty="0">
                <a:latin typeface="Calibri"/>
                <a:cs typeface="Calibri"/>
              </a:rPr>
              <a:t>formal</a:t>
            </a:r>
            <a:r>
              <a:rPr sz="1800" spc="-55" dirty="0">
                <a:latin typeface="Calibri"/>
                <a:cs typeface="Calibri"/>
              </a:rPr>
              <a:t> </a:t>
            </a:r>
            <a:r>
              <a:rPr sz="1800" spc="-10" dirty="0">
                <a:latin typeface="Calibri"/>
                <a:cs typeface="Calibri"/>
              </a:rPr>
              <a:t>credit.</a:t>
            </a:r>
            <a:endParaRPr sz="180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8612" y="38811"/>
            <a:ext cx="9700895" cy="1041400"/>
          </a:xfrm>
          <a:prstGeom prst="rect">
            <a:avLst/>
          </a:prstGeom>
        </p:spPr>
        <p:txBody>
          <a:bodyPr vert="horz" wrap="square" lIns="0" tIns="97155" rIns="0" bIns="0" rtlCol="0">
            <a:spAutoFit/>
          </a:bodyPr>
          <a:lstStyle/>
          <a:p>
            <a:pPr marL="12700" marR="5080">
              <a:lnSpc>
                <a:spcPts val="3670"/>
              </a:lnSpc>
              <a:spcBef>
                <a:spcPts val="765"/>
              </a:spcBef>
            </a:pPr>
            <a:r>
              <a:rPr sz="3600" spc="-85" dirty="0">
                <a:solidFill>
                  <a:srgbClr val="272F4E"/>
                </a:solidFill>
              </a:rPr>
              <a:t>Nigeria:</a:t>
            </a:r>
            <a:r>
              <a:rPr sz="3600" spc="-150" dirty="0">
                <a:solidFill>
                  <a:srgbClr val="272F4E"/>
                </a:solidFill>
              </a:rPr>
              <a:t> </a:t>
            </a:r>
            <a:r>
              <a:rPr sz="3600" spc="-80" dirty="0">
                <a:solidFill>
                  <a:srgbClr val="272F4E"/>
                </a:solidFill>
              </a:rPr>
              <a:t>Findings</a:t>
            </a:r>
            <a:r>
              <a:rPr sz="3600" spc="-160" dirty="0">
                <a:solidFill>
                  <a:srgbClr val="272F4E"/>
                </a:solidFill>
              </a:rPr>
              <a:t> </a:t>
            </a:r>
            <a:r>
              <a:rPr sz="3600" spc="-85" dirty="0">
                <a:solidFill>
                  <a:srgbClr val="272F4E"/>
                </a:solidFill>
              </a:rPr>
              <a:t>from</a:t>
            </a:r>
            <a:r>
              <a:rPr sz="3600" spc="-195" dirty="0">
                <a:solidFill>
                  <a:srgbClr val="272F4E"/>
                </a:solidFill>
              </a:rPr>
              <a:t> </a:t>
            </a:r>
            <a:r>
              <a:rPr sz="3600" spc="-35" dirty="0">
                <a:solidFill>
                  <a:srgbClr val="272F4E"/>
                </a:solidFill>
              </a:rPr>
              <a:t>IE</a:t>
            </a:r>
            <a:r>
              <a:rPr sz="3600" spc="-145" dirty="0">
                <a:solidFill>
                  <a:srgbClr val="272F4E"/>
                </a:solidFill>
              </a:rPr>
              <a:t> </a:t>
            </a:r>
            <a:r>
              <a:rPr sz="3600" spc="-35" dirty="0">
                <a:solidFill>
                  <a:srgbClr val="272F4E"/>
                </a:solidFill>
              </a:rPr>
              <a:t>of</a:t>
            </a:r>
            <a:r>
              <a:rPr sz="3600" spc="-150" dirty="0">
                <a:solidFill>
                  <a:srgbClr val="272F4E"/>
                </a:solidFill>
              </a:rPr>
              <a:t> </a:t>
            </a:r>
            <a:r>
              <a:rPr sz="3600" spc="-90" dirty="0">
                <a:solidFill>
                  <a:srgbClr val="272F4E"/>
                </a:solidFill>
              </a:rPr>
              <a:t>Impact</a:t>
            </a:r>
            <a:r>
              <a:rPr sz="3600" spc="-145" dirty="0">
                <a:solidFill>
                  <a:srgbClr val="272F4E"/>
                </a:solidFill>
              </a:rPr>
              <a:t> </a:t>
            </a:r>
            <a:r>
              <a:rPr sz="3600" spc="-35" dirty="0">
                <a:solidFill>
                  <a:srgbClr val="272F4E"/>
                </a:solidFill>
              </a:rPr>
              <a:t>of</a:t>
            </a:r>
            <a:r>
              <a:rPr sz="3600" spc="-150" dirty="0">
                <a:solidFill>
                  <a:srgbClr val="272F4E"/>
                </a:solidFill>
              </a:rPr>
              <a:t> </a:t>
            </a:r>
            <a:r>
              <a:rPr sz="3600" spc="-65" dirty="0">
                <a:solidFill>
                  <a:srgbClr val="272F4E"/>
                </a:solidFill>
              </a:rPr>
              <a:t>CBLs</a:t>
            </a:r>
            <a:r>
              <a:rPr sz="3600" spc="-160" dirty="0">
                <a:solidFill>
                  <a:srgbClr val="272F4E"/>
                </a:solidFill>
              </a:rPr>
              <a:t> </a:t>
            </a:r>
            <a:r>
              <a:rPr sz="3600" spc="-65" dirty="0">
                <a:solidFill>
                  <a:srgbClr val="272F4E"/>
                </a:solidFill>
              </a:rPr>
              <a:t>and</a:t>
            </a:r>
            <a:r>
              <a:rPr sz="3600" spc="-155" dirty="0">
                <a:solidFill>
                  <a:srgbClr val="272F4E"/>
                </a:solidFill>
              </a:rPr>
              <a:t> </a:t>
            </a:r>
            <a:r>
              <a:rPr sz="3600" spc="-20" dirty="0">
                <a:solidFill>
                  <a:srgbClr val="272F4E"/>
                </a:solidFill>
              </a:rPr>
              <a:t>dynamic </a:t>
            </a:r>
            <a:r>
              <a:rPr sz="3600" spc="-90" dirty="0">
                <a:solidFill>
                  <a:srgbClr val="272F4E"/>
                </a:solidFill>
              </a:rPr>
              <a:t>incentive</a:t>
            </a:r>
            <a:r>
              <a:rPr sz="3600" spc="-150" dirty="0">
                <a:solidFill>
                  <a:srgbClr val="272F4E"/>
                </a:solidFill>
              </a:rPr>
              <a:t> </a:t>
            </a:r>
            <a:r>
              <a:rPr sz="3600" spc="-70" dirty="0">
                <a:solidFill>
                  <a:srgbClr val="272F4E"/>
                </a:solidFill>
              </a:rPr>
              <a:t>(pilot</a:t>
            </a:r>
            <a:r>
              <a:rPr sz="3600" spc="-130" dirty="0">
                <a:solidFill>
                  <a:srgbClr val="272F4E"/>
                </a:solidFill>
              </a:rPr>
              <a:t> </a:t>
            </a:r>
            <a:r>
              <a:rPr sz="3600" spc="-10" dirty="0">
                <a:solidFill>
                  <a:srgbClr val="272F4E"/>
                </a:solidFill>
              </a:rPr>
              <a:t>cohort)</a:t>
            </a:r>
            <a:endParaRPr sz="3600"/>
          </a:p>
        </p:txBody>
      </p:sp>
      <p:sp>
        <p:nvSpPr>
          <p:cNvPr id="3" name="object 3"/>
          <p:cNvSpPr txBox="1"/>
          <p:nvPr/>
        </p:nvSpPr>
        <p:spPr>
          <a:xfrm>
            <a:off x="578612" y="1007109"/>
            <a:ext cx="6680200" cy="2498090"/>
          </a:xfrm>
          <a:prstGeom prst="rect">
            <a:avLst/>
          </a:prstGeom>
        </p:spPr>
        <p:txBody>
          <a:bodyPr vert="horz" wrap="square" lIns="0" tIns="12700" rIns="0" bIns="0" rtlCol="0">
            <a:spAutoFit/>
          </a:bodyPr>
          <a:lstStyle/>
          <a:p>
            <a:pPr marL="12700">
              <a:lnSpc>
                <a:spcPct val="100000"/>
              </a:lnSpc>
              <a:spcBef>
                <a:spcPts val="100"/>
              </a:spcBef>
            </a:pPr>
            <a:r>
              <a:rPr sz="2400" b="0" spc="-80" dirty="0">
                <a:solidFill>
                  <a:srgbClr val="272F4E"/>
                </a:solidFill>
                <a:latin typeface="Calibri Light"/>
                <a:cs typeface="Calibri Light"/>
              </a:rPr>
              <a:t>Examining</a:t>
            </a:r>
            <a:r>
              <a:rPr sz="2400" b="0" spc="-110" dirty="0">
                <a:solidFill>
                  <a:srgbClr val="272F4E"/>
                </a:solidFill>
                <a:latin typeface="Calibri Light"/>
                <a:cs typeface="Calibri Light"/>
              </a:rPr>
              <a:t> </a:t>
            </a:r>
            <a:r>
              <a:rPr sz="2400" b="0" spc="-70" dirty="0">
                <a:solidFill>
                  <a:srgbClr val="272F4E"/>
                </a:solidFill>
                <a:latin typeface="Calibri Light"/>
                <a:cs typeface="Calibri Light"/>
              </a:rPr>
              <a:t>impact</a:t>
            </a:r>
            <a:r>
              <a:rPr sz="2400" b="0" spc="-105" dirty="0">
                <a:solidFill>
                  <a:srgbClr val="272F4E"/>
                </a:solidFill>
                <a:latin typeface="Calibri Light"/>
                <a:cs typeface="Calibri Light"/>
              </a:rPr>
              <a:t> </a:t>
            </a:r>
            <a:r>
              <a:rPr sz="2400" b="0" spc="-35" dirty="0">
                <a:solidFill>
                  <a:srgbClr val="272F4E"/>
                </a:solidFill>
                <a:latin typeface="Calibri Light"/>
                <a:cs typeface="Calibri Light"/>
              </a:rPr>
              <a:t>of</a:t>
            </a:r>
            <a:r>
              <a:rPr sz="2400" b="0" spc="-90" dirty="0">
                <a:solidFill>
                  <a:srgbClr val="272F4E"/>
                </a:solidFill>
                <a:latin typeface="Calibri Light"/>
                <a:cs typeface="Calibri Light"/>
              </a:rPr>
              <a:t> </a:t>
            </a:r>
            <a:r>
              <a:rPr sz="2400" b="0" spc="-80" dirty="0">
                <a:solidFill>
                  <a:srgbClr val="272F4E"/>
                </a:solidFill>
                <a:latin typeface="Calibri Light"/>
                <a:cs typeface="Calibri Light"/>
              </a:rPr>
              <a:t>supply-</a:t>
            </a:r>
            <a:r>
              <a:rPr sz="2400" b="0" spc="-60" dirty="0">
                <a:solidFill>
                  <a:srgbClr val="272F4E"/>
                </a:solidFill>
                <a:latin typeface="Calibri Light"/>
                <a:cs typeface="Calibri Light"/>
              </a:rPr>
              <a:t>side</a:t>
            </a:r>
            <a:r>
              <a:rPr sz="2400" b="0" spc="-114" dirty="0">
                <a:solidFill>
                  <a:srgbClr val="272F4E"/>
                </a:solidFill>
                <a:latin typeface="Calibri Light"/>
                <a:cs typeface="Calibri Light"/>
              </a:rPr>
              <a:t> </a:t>
            </a:r>
            <a:r>
              <a:rPr sz="2400" b="0" spc="-10" dirty="0">
                <a:solidFill>
                  <a:srgbClr val="272F4E"/>
                </a:solidFill>
                <a:latin typeface="Calibri Light"/>
                <a:cs typeface="Calibri Light"/>
              </a:rPr>
              <a:t>interventions</a:t>
            </a:r>
            <a:endParaRPr sz="2400">
              <a:latin typeface="Calibri Light"/>
              <a:cs typeface="Calibri Light"/>
            </a:endParaRPr>
          </a:p>
          <a:p>
            <a:pPr marL="2945130" marR="5080" indent="-285750">
              <a:lnSpc>
                <a:spcPct val="100000"/>
              </a:lnSpc>
              <a:spcBef>
                <a:spcPts val="1614"/>
              </a:spcBef>
              <a:buFont typeface="Wingdings"/>
              <a:buChar char=""/>
              <a:tabLst>
                <a:tab pos="2946400" algn="l"/>
              </a:tabLst>
            </a:pPr>
            <a:r>
              <a:rPr sz="1800" b="0" dirty="0">
                <a:latin typeface="Calibri Light"/>
                <a:cs typeface="Calibri Light"/>
              </a:rPr>
              <a:t>Study</a:t>
            </a:r>
            <a:r>
              <a:rPr sz="1800" b="0" spc="-30" dirty="0">
                <a:latin typeface="Calibri Light"/>
                <a:cs typeface="Calibri Light"/>
              </a:rPr>
              <a:t> </a:t>
            </a:r>
            <a:r>
              <a:rPr sz="1800" b="0" dirty="0">
                <a:latin typeface="Calibri Light"/>
                <a:cs typeface="Calibri Light"/>
              </a:rPr>
              <a:t>sample</a:t>
            </a:r>
            <a:r>
              <a:rPr sz="1800" b="0" spc="-20" dirty="0">
                <a:latin typeface="Calibri Light"/>
                <a:cs typeface="Calibri Light"/>
              </a:rPr>
              <a:t> </a:t>
            </a:r>
            <a:r>
              <a:rPr sz="1800" b="0" dirty="0">
                <a:latin typeface="Calibri Light"/>
                <a:cs typeface="Calibri Light"/>
              </a:rPr>
              <a:t>formed</a:t>
            </a:r>
            <a:r>
              <a:rPr sz="1800" b="0" spc="-30" dirty="0">
                <a:latin typeface="Calibri Light"/>
                <a:cs typeface="Calibri Light"/>
              </a:rPr>
              <a:t> </a:t>
            </a:r>
            <a:r>
              <a:rPr sz="1800" b="0" dirty="0">
                <a:latin typeface="Calibri Light"/>
                <a:cs typeface="Calibri Light"/>
              </a:rPr>
              <a:t>of</a:t>
            </a:r>
            <a:r>
              <a:rPr sz="1800" b="0" spc="-25" dirty="0">
                <a:latin typeface="Calibri Light"/>
                <a:cs typeface="Calibri Light"/>
              </a:rPr>
              <a:t> </a:t>
            </a:r>
            <a:r>
              <a:rPr sz="1800" b="0" dirty="0">
                <a:latin typeface="Calibri Light"/>
                <a:cs typeface="Calibri Light"/>
              </a:rPr>
              <a:t>214</a:t>
            </a:r>
            <a:r>
              <a:rPr sz="1800" b="0" spc="-25" dirty="0">
                <a:latin typeface="Calibri Light"/>
                <a:cs typeface="Calibri Light"/>
              </a:rPr>
              <a:t> </a:t>
            </a:r>
            <a:r>
              <a:rPr sz="1800" b="0" spc="-10" dirty="0">
                <a:latin typeface="Calibri Light"/>
                <a:cs typeface="Calibri Light"/>
              </a:rPr>
              <a:t>business 	</a:t>
            </a:r>
            <a:r>
              <a:rPr sz="1800" b="0" dirty="0">
                <a:latin typeface="Calibri Light"/>
                <a:cs typeface="Calibri Light"/>
              </a:rPr>
              <a:t>owners</a:t>
            </a:r>
            <a:r>
              <a:rPr sz="1800" b="0" spc="-20" dirty="0">
                <a:latin typeface="Calibri Light"/>
                <a:cs typeface="Calibri Light"/>
              </a:rPr>
              <a:t> </a:t>
            </a:r>
            <a:r>
              <a:rPr sz="1800" b="0" dirty="0">
                <a:latin typeface="Calibri Light"/>
                <a:cs typeface="Calibri Light"/>
              </a:rPr>
              <a:t>(121</a:t>
            </a:r>
            <a:r>
              <a:rPr sz="1800" b="0" spc="-35" dirty="0">
                <a:latin typeface="Calibri Light"/>
                <a:cs typeface="Calibri Light"/>
              </a:rPr>
              <a:t> </a:t>
            </a:r>
            <a:r>
              <a:rPr sz="1800" b="0" dirty="0">
                <a:latin typeface="Calibri Light"/>
                <a:cs typeface="Calibri Light"/>
              </a:rPr>
              <a:t>women,</a:t>
            </a:r>
            <a:r>
              <a:rPr sz="1800" b="0" spc="-45" dirty="0">
                <a:latin typeface="Calibri Light"/>
                <a:cs typeface="Calibri Light"/>
              </a:rPr>
              <a:t> </a:t>
            </a:r>
            <a:r>
              <a:rPr sz="1800" b="0" dirty="0">
                <a:latin typeface="Calibri Light"/>
                <a:cs typeface="Calibri Light"/>
              </a:rPr>
              <a:t>93</a:t>
            </a:r>
            <a:r>
              <a:rPr sz="1800" b="0" spc="-30" dirty="0">
                <a:latin typeface="Calibri Light"/>
                <a:cs typeface="Calibri Light"/>
              </a:rPr>
              <a:t> </a:t>
            </a:r>
            <a:r>
              <a:rPr sz="1800" b="0" dirty="0">
                <a:latin typeface="Calibri Light"/>
                <a:cs typeface="Calibri Light"/>
              </a:rPr>
              <a:t>men)</a:t>
            </a:r>
            <a:r>
              <a:rPr sz="1800" b="0" spc="-35" dirty="0">
                <a:latin typeface="Calibri Light"/>
                <a:cs typeface="Calibri Light"/>
              </a:rPr>
              <a:t> </a:t>
            </a:r>
            <a:r>
              <a:rPr sz="1800" b="0" dirty="0">
                <a:latin typeface="Calibri Light"/>
                <a:cs typeface="Calibri Light"/>
              </a:rPr>
              <a:t>who</a:t>
            </a:r>
            <a:r>
              <a:rPr sz="1800" b="0" spc="-30" dirty="0">
                <a:latin typeface="Calibri Light"/>
                <a:cs typeface="Calibri Light"/>
              </a:rPr>
              <a:t> </a:t>
            </a:r>
            <a:r>
              <a:rPr sz="1800" b="0" spc="-20" dirty="0">
                <a:latin typeface="Calibri Light"/>
                <a:cs typeface="Calibri Light"/>
              </a:rPr>
              <a:t>were 	</a:t>
            </a:r>
            <a:r>
              <a:rPr sz="1800" b="0" spc="-10" dirty="0">
                <a:latin typeface="Calibri Light"/>
                <a:cs typeface="Calibri Light"/>
              </a:rPr>
              <a:t>approved</a:t>
            </a:r>
            <a:r>
              <a:rPr sz="1800" b="0" spc="-35" dirty="0">
                <a:latin typeface="Calibri Light"/>
                <a:cs typeface="Calibri Light"/>
              </a:rPr>
              <a:t> </a:t>
            </a:r>
            <a:r>
              <a:rPr sz="1800" b="0" dirty="0">
                <a:latin typeface="Calibri Light"/>
                <a:cs typeface="Calibri Light"/>
              </a:rPr>
              <a:t>for</a:t>
            </a:r>
            <a:r>
              <a:rPr sz="1800" b="0" spc="-25" dirty="0">
                <a:latin typeface="Calibri Light"/>
                <a:cs typeface="Calibri Light"/>
              </a:rPr>
              <a:t> </a:t>
            </a:r>
            <a:r>
              <a:rPr sz="1800" b="0" dirty="0">
                <a:latin typeface="Calibri Light"/>
                <a:cs typeface="Calibri Light"/>
              </a:rPr>
              <a:t>CBL</a:t>
            </a:r>
            <a:r>
              <a:rPr sz="1800" b="0" spc="-30" dirty="0">
                <a:latin typeface="Calibri Light"/>
                <a:cs typeface="Calibri Light"/>
              </a:rPr>
              <a:t> </a:t>
            </a:r>
            <a:r>
              <a:rPr sz="1800" b="0" dirty="0">
                <a:latin typeface="Calibri Light"/>
                <a:cs typeface="Calibri Light"/>
              </a:rPr>
              <a:t>in</a:t>
            </a:r>
            <a:r>
              <a:rPr sz="1800" b="0" spc="-25" dirty="0">
                <a:latin typeface="Calibri Light"/>
                <a:cs typeface="Calibri Light"/>
              </a:rPr>
              <a:t> </a:t>
            </a:r>
            <a:r>
              <a:rPr sz="1800" b="0" spc="-10" dirty="0">
                <a:latin typeface="Calibri Light"/>
                <a:cs typeface="Calibri Light"/>
              </a:rPr>
              <a:t>2021.</a:t>
            </a:r>
            <a:endParaRPr sz="1800">
              <a:latin typeface="Calibri Light"/>
              <a:cs typeface="Calibri Light"/>
            </a:endParaRPr>
          </a:p>
          <a:p>
            <a:pPr marL="2945765" indent="-286385">
              <a:lnSpc>
                <a:spcPct val="100000"/>
              </a:lnSpc>
              <a:spcBef>
                <a:spcPts val="1010"/>
              </a:spcBef>
              <a:buFont typeface="Wingdings"/>
              <a:buChar char=""/>
              <a:tabLst>
                <a:tab pos="2945765" algn="l"/>
              </a:tabLst>
            </a:pPr>
            <a:r>
              <a:rPr sz="1800" b="0" spc="-10" dirty="0">
                <a:latin typeface="Calibri Light"/>
                <a:cs typeface="Calibri Light"/>
              </a:rPr>
              <a:t>Randomization</a:t>
            </a:r>
            <a:r>
              <a:rPr sz="1800" b="0" spc="-35" dirty="0">
                <a:latin typeface="Calibri Light"/>
                <a:cs typeface="Calibri Light"/>
              </a:rPr>
              <a:t> </a:t>
            </a:r>
            <a:r>
              <a:rPr sz="1800" b="0" dirty="0">
                <a:latin typeface="Calibri Light"/>
                <a:cs typeface="Calibri Light"/>
              </a:rPr>
              <a:t>into</a:t>
            </a:r>
            <a:r>
              <a:rPr sz="1800" b="0" spc="-45" dirty="0">
                <a:latin typeface="Calibri Light"/>
                <a:cs typeface="Calibri Light"/>
              </a:rPr>
              <a:t> </a:t>
            </a:r>
            <a:r>
              <a:rPr sz="1800" b="0" dirty="0">
                <a:latin typeface="Calibri Light"/>
                <a:cs typeface="Calibri Light"/>
              </a:rPr>
              <a:t>3</a:t>
            </a:r>
            <a:r>
              <a:rPr sz="1800" b="0" spc="-30" dirty="0">
                <a:latin typeface="Calibri Light"/>
                <a:cs typeface="Calibri Light"/>
              </a:rPr>
              <a:t> </a:t>
            </a:r>
            <a:r>
              <a:rPr sz="1800" b="0" dirty="0">
                <a:latin typeface="Calibri Light"/>
                <a:cs typeface="Calibri Light"/>
              </a:rPr>
              <a:t>treatment</a:t>
            </a:r>
            <a:r>
              <a:rPr sz="1800" b="0" spc="-55" dirty="0">
                <a:latin typeface="Calibri Light"/>
                <a:cs typeface="Calibri Light"/>
              </a:rPr>
              <a:t> </a:t>
            </a:r>
            <a:r>
              <a:rPr sz="1800" b="0" spc="-10" dirty="0">
                <a:latin typeface="Calibri Light"/>
                <a:cs typeface="Calibri Light"/>
              </a:rPr>
              <a:t>arms.</a:t>
            </a:r>
            <a:endParaRPr sz="1800">
              <a:latin typeface="Calibri Light"/>
              <a:cs typeface="Calibri Light"/>
            </a:endParaRPr>
          </a:p>
          <a:p>
            <a:pPr marL="2946400" marR="102870" indent="-287020">
              <a:lnSpc>
                <a:spcPct val="100000"/>
              </a:lnSpc>
              <a:spcBef>
                <a:spcPts val="1000"/>
              </a:spcBef>
              <a:buFont typeface="Wingdings"/>
              <a:buChar char=""/>
              <a:tabLst>
                <a:tab pos="2946400" algn="l"/>
              </a:tabLst>
            </a:pPr>
            <a:r>
              <a:rPr sz="1800" b="0" spc="-20" dirty="0">
                <a:latin typeface="Calibri Light"/>
                <a:cs typeface="Calibri Light"/>
              </a:rPr>
              <a:t>Follow-</a:t>
            </a:r>
            <a:r>
              <a:rPr sz="1800" b="0" dirty="0">
                <a:latin typeface="Calibri Light"/>
                <a:cs typeface="Calibri Light"/>
              </a:rPr>
              <a:t>up</a:t>
            </a:r>
            <a:r>
              <a:rPr sz="1800" b="0" spc="-20" dirty="0">
                <a:latin typeface="Calibri Light"/>
                <a:cs typeface="Calibri Light"/>
              </a:rPr>
              <a:t> </a:t>
            </a:r>
            <a:r>
              <a:rPr sz="1800" b="0" dirty="0">
                <a:latin typeface="Calibri Light"/>
                <a:cs typeface="Calibri Light"/>
              </a:rPr>
              <a:t>survey</a:t>
            </a:r>
            <a:r>
              <a:rPr sz="1800" b="0" spc="-25" dirty="0">
                <a:latin typeface="Calibri Light"/>
                <a:cs typeface="Calibri Light"/>
              </a:rPr>
              <a:t> </a:t>
            </a:r>
            <a:r>
              <a:rPr sz="1800" b="0" dirty="0">
                <a:latin typeface="Calibri Light"/>
                <a:cs typeface="Calibri Light"/>
              </a:rPr>
              <a:t>in</a:t>
            </a:r>
            <a:r>
              <a:rPr sz="1800" b="0" spc="-25" dirty="0">
                <a:latin typeface="Calibri Light"/>
                <a:cs typeface="Calibri Light"/>
              </a:rPr>
              <a:t> </a:t>
            </a:r>
            <a:r>
              <a:rPr sz="1800" b="0" dirty="0">
                <a:latin typeface="Calibri Light"/>
                <a:cs typeface="Calibri Light"/>
              </a:rPr>
              <a:t>2024</a:t>
            </a:r>
            <a:r>
              <a:rPr sz="1800" b="0" spc="-25" dirty="0">
                <a:latin typeface="Calibri Light"/>
                <a:cs typeface="Calibri Light"/>
              </a:rPr>
              <a:t> </a:t>
            </a:r>
            <a:r>
              <a:rPr sz="1800" b="0" dirty="0">
                <a:latin typeface="Calibri Light"/>
                <a:cs typeface="Calibri Light"/>
              </a:rPr>
              <a:t>surveyed</a:t>
            </a:r>
            <a:r>
              <a:rPr sz="1800" b="0" spc="-20" dirty="0">
                <a:latin typeface="Calibri Light"/>
                <a:cs typeface="Calibri Light"/>
              </a:rPr>
              <a:t> </a:t>
            </a:r>
            <a:r>
              <a:rPr sz="1800" b="0" spc="-25" dirty="0">
                <a:latin typeface="Calibri Light"/>
                <a:cs typeface="Calibri Light"/>
              </a:rPr>
              <a:t>70% </a:t>
            </a:r>
            <a:r>
              <a:rPr sz="1800" b="0" dirty="0">
                <a:latin typeface="Calibri Light"/>
                <a:cs typeface="Calibri Light"/>
              </a:rPr>
              <a:t>of</a:t>
            </a:r>
            <a:r>
              <a:rPr sz="1800" b="0" spc="-10" dirty="0">
                <a:latin typeface="Calibri Light"/>
                <a:cs typeface="Calibri Light"/>
              </a:rPr>
              <a:t> sample.</a:t>
            </a:r>
            <a:endParaRPr sz="1800">
              <a:latin typeface="Calibri Light"/>
              <a:cs typeface="Calibri Light"/>
            </a:endParaRPr>
          </a:p>
        </p:txBody>
      </p:sp>
      <p:sp>
        <p:nvSpPr>
          <p:cNvPr id="4" name="object 4"/>
          <p:cNvSpPr txBox="1"/>
          <p:nvPr/>
        </p:nvSpPr>
        <p:spPr>
          <a:xfrm>
            <a:off x="3225800" y="3477894"/>
            <a:ext cx="3973829" cy="2857500"/>
          </a:xfrm>
          <a:prstGeom prst="rect">
            <a:avLst/>
          </a:prstGeom>
        </p:spPr>
        <p:txBody>
          <a:bodyPr vert="horz" wrap="square" lIns="0" tIns="140335" rIns="0" bIns="0" rtlCol="0">
            <a:spAutoFit/>
          </a:bodyPr>
          <a:lstStyle/>
          <a:p>
            <a:pPr marL="299085" indent="-286385">
              <a:lnSpc>
                <a:spcPct val="100000"/>
              </a:lnSpc>
              <a:spcBef>
                <a:spcPts val="1105"/>
              </a:spcBef>
              <a:buFont typeface="Wingdings"/>
              <a:buChar char=""/>
              <a:tabLst>
                <a:tab pos="299085" algn="l"/>
              </a:tabLst>
            </a:pPr>
            <a:r>
              <a:rPr sz="1800" b="0" spc="-10" dirty="0">
                <a:latin typeface="Calibri Light"/>
                <a:cs typeface="Calibri Light"/>
              </a:rPr>
              <a:t>Findings:</a:t>
            </a:r>
            <a:endParaRPr sz="1800">
              <a:latin typeface="Calibri Light"/>
              <a:cs typeface="Calibri Light"/>
            </a:endParaRPr>
          </a:p>
          <a:p>
            <a:pPr marL="326390">
              <a:lnSpc>
                <a:spcPct val="100000"/>
              </a:lnSpc>
              <a:spcBef>
                <a:spcPts val="1010"/>
              </a:spcBef>
            </a:pPr>
            <a:r>
              <a:rPr sz="1800" b="0" dirty="0">
                <a:latin typeface="Calibri Light"/>
                <a:cs typeface="Calibri Light"/>
              </a:rPr>
              <a:t>Per</a:t>
            </a:r>
            <a:r>
              <a:rPr sz="1800" b="0" spc="-30" dirty="0">
                <a:latin typeface="Calibri Light"/>
                <a:cs typeface="Calibri Light"/>
              </a:rPr>
              <a:t> </a:t>
            </a:r>
            <a:r>
              <a:rPr sz="1800" b="0" spc="-45" dirty="0">
                <a:latin typeface="Calibri Light"/>
                <a:cs typeface="Calibri Light"/>
              </a:rPr>
              <a:t>RCT,</a:t>
            </a:r>
            <a:r>
              <a:rPr sz="1800" b="0" spc="-20" dirty="0">
                <a:latin typeface="Calibri Light"/>
                <a:cs typeface="Calibri Light"/>
              </a:rPr>
              <a:t> </a:t>
            </a:r>
            <a:r>
              <a:rPr sz="1800" b="0" dirty="0">
                <a:latin typeface="Calibri Light"/>
                <a:cs typeface="Calibri Light"/>
              </a:rPr>
              <a:t>CBL</a:t>
            </a:r>
            <a:r>
              <a:rPr sz="1800" b="0" spc="-65" dirty="0">
                <a:latin typeface="Calibri Light"/>
                <a:cs typeface="Calibri Light"/>
              </a:rPr>
              <a:t> </a:t>
            </a:r>
            <a:r>
              <a:rPr sz="1800" b="0" spc="-20" dirty="0">
                <a:latin typeface="Calibri Light"/>
                <a:cs typeface="Calibri Light"/>
              </a:rPr>
              <a:t>increased,</a:t>
            </a:r>
            <a:r>
              <a:rPr sz="1800" b="0" spc="-85" dirty="0">
                <a:latin typeface="Calibri Light"/>
                <a:cs typeface="Calibri Light"/>
              </a:rPr>
              <a:t> </a:t>
            </a:r>
            <a:r>
              <a:rPr sz="1800" b="0" dirty="0">
                <a:latin typeface="Calibri Light"/>
                <a:cs typeface="Calibri Light"/>
              </a:rPr>
              <a:t>for</a:t>
            </a:r>
            <a:r>
              <a:rPr sz="1800" b="0" spc="-55" dirty="0">
                <a:latin typeface="Calibri Light"/>
                <a:cs typeface="Calibri Light"/>
              </a:rPr>
              <a:t> </a:t>
            </a:r>
            <a:r>
              <a:rPr sz="1800" b="0" spc="-20" dirty="0">
                <a:latin typeface="Calibri Light"/>
                <a:cs typeface="Calibri Light"/>
              </a:rPr>
              <a:t>women</a:t>
            </a:r>
            <a:r>
              <a:rPr sz="1800" b="0" spc="-85" dirty="0">
                <a:latin typeface="Calibri Light"/>
                <a:cs typeface="Calibri Light"/>
              </a:rPr>
              <a:t> </a:t>
            </a:r>
            <a:r>
              <a:rPr sz="1800" b="0" spc="-10" dirty="0">
                <a:latin typeface="Calibri Light"/>
                <a:cs typeface="Calibri Light"/>
              </a:rPr>
              <a:t>only:</a:t>
            </a:r>
            <a:endParaRPr sz="1800">
              <a:latin typeface="Calibri Light"/>
              <a:cs typeface="Calibri Light"/>
            </a:endParaRPr>
          </a:p>
          <a:p>
            <a:pPr marL="756285" lvl="1" indent="-286385">
              <a:lnSpc>
                <a:spcPct val="100000"/>
              </a:lnSpc>
              <a:spcBef>
                <a:spcPts val="994"/>
              </a:spcBef>
              <a:buFont typeface="Wingdings"/>
              <a:buChar char=""/>
              <a:tabLst>
                <a:tab pos="756285" algn="l"/>
              </a:tabLst>
            </a:pPr>
            <a:r>
              <a:rPr sz="1800" b="0" spc="-10" dirty="0">
                <a:latin typeface="Calibri Light"/>
                <a:cs typeface="Calibri Light"/>
              </a:rPr>
              <a:t>Access</a:t>
            </a:r>
            <a:r>
              <a:rPr sz="1800" b="0" spc="-60" dirty="0">
                <a:latin typeface="Calibri Light"/>
                <a:cs typeface="Calibri Light"/>
              </a:rPr>
              <a:t> </a:t>
            </a:r>
            <a:r>
              <a:rPr sz="1800" b="0" dirty="0">
                <a:latin typeface="Calibri Light"/>
                <a:cs typeface="Calibri Light"/>
              </a:rPr>
              <a:t>to</a:t>
            </a:r>
            <a:r>
              <a:rPr sz="1800" b="0" spc="-55" dirty="0">
                <a:latin typeface="Calibri Light"/>
                <a:cs typeface="Calibri Light"/>
              </a:rPr>
              <a:t> </a:t>
            </a:r>
            <a:r>
              <a:rPr sz="1800" b="0" spc="-20" dirty="0">
                <a:latin typeface="Calibri Light"/>
                <a:cs typeface="Calibri Light"/>
              </a:rPr>
              <a:t>formal</a:t>
            </a:r>
            <a:r>
              <a:rPr sz="1800" b="0" spc="-65" dirty="0">
                <a:latin typeface="Calibri Light"/>
                <a:cs typeface="Calibri Light"/>
              </a:rPr>
              <a:t> </a:t>
            </a:r>
            <a:r>
              <a:rPr sz="1800" b="0" spc="-20" dirty="0">
                <a:latin typeface="Calibri Light"/>
                <a:cs typeface="Calibri Light"/>
              </a:rPr>
              <a:t>credit</a:t>
            </a:r>
            <a:r>
              <a:rPr sz="1800" b="0" spc="-65" dirty="0">
                <a:latin typeface="Calibri Light"/>
                <a:cs typeface="Calibri Light"/>
              </a:rPr>
              <a:t> </a:t>
            </a:r>
            <a:r>
              <a:rPr sz="1800" b="0" dirty="0">
                <a:latin typeface="Calibri Light"/>
                <a:cs typeface="Calibri Light"/>
              </a:rPr>
              <a:t>by</a:t>
            </a:r>
            <a:r>
              <a:rPr sz="1800" b="0" spc="5" dirty="0">
                <a:latin typeface="Calibri Light"/>
                <a:cs typeface="Calibri Light"/>
              </a:rPr>
              <a:t> </a:t>
            </a:r>
            <a:r>
              <a:rPr sz="1800" b="0" spc="-25" dirty="0">
                <a:latin typeface="Calibri Light"/>
                <a:cs typeface="Calibri Light"/>
              </a:rPr>
              <a:t>14%</a:t>
            </a:r>
            <a:endParaRPr sz="1800">
              <a:latin typeface="Calibri Light"/>
              <a:cs typeface="Calibri Light"/>
            </a:endParaRPr>
          </a:p>
          <a:p>
            <a:pPr marL="756285" marR="568960" lvl="1" indent="-287020">
              <a:lnSpc>
                <a:spcPct val="100000"/>
              </a:lnSpc>
              <a:spcBef>
                <a:spcPts val="1000"/>
              </a:spcBef>
              <a:buFont typeface="Wingdings"/>
              <a:buChar char=""/>
              <a:tabLst>
                <a:tab pos="756285" algn="l"/>
              </a:tabLst>
            </a:pPr>
            <a:r>
              <a:rPr sz="1800" b="0" spc="-30" dirty="0">
                <a:latin typeface="Calibri Light"/>
                <a:cs typeface="Calibri Light"/>
              </a:rPr>
              <a:t>Investment</a:t>
            </a:r>
            <a:r>
              <a:rPr sz="1800" b="0" spc="-35" dirty="0">
                <a:latin typeface="Calibri Light"/>
                <a:cs typeface="Calibri Light"/>
              </a:rPr>
              <a:t> </a:t>
            </a:r>
            <a:r>
              <a:rPr sz="1800" b="0" dirty="0">
                <a:latin typeface="Calibri Light"/>
                <a:cs typeface="Calibri Light"/>
              </a:rPr>
              <a:t>in</a:t>
            </a:r>
            <a:r>
              <a:rPr sz="1800" b="0" spc="-40" dirty="0">
                <a:latin typeface="Calibri Light"/>
                <a:cs typeface="Calibri Light"/>
              </a:rPr>
              <a:t> </a:t>
            </a:r>
            <a:r>
              <a:rPr sz="1800" b="0" spc="-20" dirty="0">
                <a:latin typeface="Calibri Light"/>
                <a:cs typeface="Calibri Light"/>
              </a:rPr>
              <a:t>working</a:t>
            </a:r>
            <a:r>
              <a:rPr sz="1800" b="0" spc="-50" dirty="0">
                <a:latin typeface="Calibri Light"/>
                <a:cs typeface="Calibri Light"/>
              </a:rPr>
              <a:t> </a:t>
            </a:r>
            <a:r>
              <a:rPr sz="1800" b="0" spc="-10" dirty="0">
                <a:latin typeface="Calibri Light"/>
                <a:cs typeface="Calibri Light"/>
              </a:rPr>
              <a:t>capital (inventory</a:t>
            </a:r>
            <a:r>
              <a:rPr sz="1800" b="0" spc="-55" dirty="0">
                <a:latin typeface="Calibri Light"/>
                <a:cs typeface="Calibri Light"/>
              </a:rPr>
              <a:t> </a:t>
            </a:r>
            <a:r>
              <a:rPr sz="1800" b="0" dirty="0">
                <a:latin typeface="Calibri Light"/>
                <a:cs typeface="Calibri Light"/>
              </a:rPr>
              <a:t>stock)</a:t>
            </a:r>
            <a:r>
              <a:rPr sz="1800" b="0" spc="-45" dirty="0">
                <a:latin typeface="Calibri Light"/>
                <a:cs typeface="Calibri Light"/>
              </a:rPr>
              <a:t> </a:t>
            </a:r>
            <a:r>
              <a:rPr sz="1800" b="0" dirty="0">
                <a:latin typeface="Calibri Light"/>
                <a:cs typeface="Calibri Light"/>
              </a:rPr>
              <a:t>by</a:t>
            </a:r>
            <a:r>
              <a:rPr sz="1800" b="0" spc="-30" dirty="0">
                <a:latin typeface="Calibri Light"/>
                <a:cs typeface="Calibri Light"/>
              </a:rPr>
              <a:t> </a:t>
            </a:r>
            <a:r>
              <a:rPr sz="1800" b="0" spc="-20" dirty="0">
                <a:latin typeface="Calibri Light"/>
                <a:cs typeface="Calibri Light"/>
              </a:rPr>
              <a:t>150%</a:t>
            </a:r>
            <a:endParaRPr sz="1800">
              <a:latin typeface="Calibri Light"/>
              <a:cs typeface="Calibri Light"/>
            </a:endParaRPr>
          </a:p>
          <a:p>
            <a:pPr marL="469900" marR="40640" algn="just">
              <a:lnSpc>
                <a:spcPct val="100000"/>
              </a:lnSpc>
              <a:spcBef>
                <a:spcPts val="1005"/>
              </a:spcBef>
            </a:pPr>
            <a:r>
              <a:rPr sz="1800" b="0" dirty="0">
                <a:latin typeface="Calibri Light"/>
                <a:cs typeface="Calibri Light"/>
              </a:rPr>
              <a:t>Per</a:t>
            </a:r>
            <a:r>
              <a:rPr sz="1800" b="0" spc="-20" dirty="0">
                <a:latin typeface="Calibri Light"/>
                <a:cs typeface="Calibri Light"/>
              </a:rPr>
              <a:t> </a:t>
            </a:r>
            <a:r>
              <a:rPr sz="1800" b="0" spc="-50" dirty="0">
                <a:latin typeface="Calibri Light"/>
                <a:cs typeface="Calibri Light"/>
              </a:rPr>
              <a:t>RCT,</a:t>
            </a:r>
            <a:r>
              <a:rPr sz="1800" b="0" spc="-30" dirty="0">
                <a:latin typeface="Calibri Light"/>
                <a:cs typeface="Calibri Light"/>
              </a:rPr>
              <a:t> </a:t>
            </a:r>
            <a:r>
              <a:rPr sz="1800" b="0" spc="-10" dirty="0">
                <a:latin typeface="Calibri Light"/>
                <a:cs typeface="Calibri Light"/>
              </a:rPr>
              <a:t>Dynamic</a:t>
            </a:r>
            <a:r>
              <a:rPr sz="1800" b="0" spc="-75" dirty="0">
                <a:latin typeface="Calibri Light"/>
                <a:cs typeface="Calibri Light"/>
              </a:rPr>
              <a:t> </a:t>
            </a:r>
            <a:r>
              <a:rPr sz="1800" b="0" spc="-20" dirty="0">
                <a:latin typeface="Calibri Light"/>
                <a:cs typeface="Calibri Light"/>
              </a:rPr>
              <a:t>incentive</a:t>
            </a:r>
            <a:r>
              <a:rPr sz="1800" b="0" spc="-75" dirty="0">
                <a:latin typeface="Calibri Light"/>
                <a:cs typeface="Calibri Light"/>
              </a:rPr>
              <a:t> </a:t>
            </a:r>
            <a:r>
              <a:rPr sz="1800" b="0" spc="-10" dirty="0">
                <a:latin typeface="Calibri Light"/>
                <a:cs typeface="Calibri Light"/>
              </a:rPr>
              <a:t>increased, </a:t>
            </a:r>
            <a:r>
              <a:rPr sz="1800" b="0" dirty="0">
                <a:latin typeface="Calibri Light"/>
                <a:cs typeface="Calibri Light"/>
              </a:rPr>
              <a:t>for</a:t>
            </a:r>
            <a:r>
              <a:rPr sz="1800" b="0" spc="-45" dirty="0">
                <a:latin typeface="Calibri Light"/>
                <a:cs typeface="Calibri Light"/>
              </a:rPr>
              <a:t> </a:t>
            </a:r>
            <a:r>
              <a:rPr sz="1800" b="0" spc="-20" dirty="0">
                <a:latin typeface="Calibri Light"/>
                <a:cs typeface="Calibri Light"/>
              </a:rPr>
              <a:t>women</a:t>
            </a:r>
            <a:r>
              <a:rPr sz="1800" b="0" spc="-75" dirty="0">
                <a:latin typeface="Calibri Light"/>
                <a:cs typeface="Calibri Light"/>
              </a:rPr>
              <a:t> </a:t>
            </a:r>
            <a:r>
              <a:rPr sz="1800" b="0" dirty="0">
                <a:latin typeface="Calibri Light"/>
                <a:cs typeface="Calibri Light"/>
              </a:rPr>
              <a:t>only,</a:t>
            </a:r>
            <a:r>
              <a:rPr sz="1800" b="0" spc="-40" dirty="0">
                <a:latin typeface="Calibri Light"/>
                <a:cs typeface="Calibri Light"/>
              </a:rPr>
              <a:t> </a:t>
            </a:r>
            <a:r>
              <a:rPr sz="1800" b="0" spc="-20" dirty="0">
                <a:latin typeface="Calibri Light"/>
                <a:cs typeface="Calibri Light"/>
              </a:rPr>
              <a:t>capital</a:t>
            </a:r>
            <a:r>
              <a:rPr sz="1800" b="0" spc="-70" dirty="0">
                <a:latin typeface="Calibri Light"/>
                <a:cs typeface="Calibri Light"/>
              </a:rPr>
              <a:t> </a:t>
            </a:r>
            <a:r>
              <a:rPr sz="1800" b="0" spc="-30" dirty="0">
                <a:latin typeface="Calibri Light"/>
                <a:cs typeface="Calibri Light"/>
              </a:rPr>
              <a:t>investment</a:t>
            </a:r>
            <a:r>
              <a:rPr sz="1800" b="0" spc="-70" dirty="0">
                <a:latin typeface="Calibri Light"/>
                <a:cs typeface="Calibri Light"/>
              </a:rPr>
              <a:t> </a:t>
            </a:r>
            <a:r>
              <a:rPr sz="1800" b="0" spc="-25" dirty="0">
                <a:latin typeface="Calibri Light"/>
                <a:cs typeface="Calibri Light"/>
              </a:rPr>
              <a:t>(in </a:t>
            </a:r>
            <a:r>
              <a:rPr sz="1800" b="0" spc="-20" dirty="0">
                <a:latin typeface="Calibri Light"/>
                <a:cs typeface="Calibri Light"/>
              </a:rPr>
              <a:t>machinery,</a:t>
            </a:r>
            <a:r>
              <a:rPr sz="1800" b="0" spc="-50" dirty="0">
                <a:latin typeface="Calibri Light"/>
                <a:cs typeface="Calibri Light"/>
              </a:rPr>
              <a:t> </a:t>
            </a:r>
            <a:r>
              <a:rPr sz="1800" b="0" dirty="0">
                <a:latin typeface="Calibri Light"/>
                <a:cs typeface="Calibri Light"/>
              </a:rPr>
              <a:t>equipment)</a:t>
            </a:r>
            <a:r>
              <a:rPr sz="1800" b="0" spc="-40" dirty="0">
                <a:latin typeface="Calibri Light"/>
                <a:cs typeface="Calibri Light"/>
              </a:rPr>
              <a:t> </a:t>
            </a:r>
            <a:r>
              <a:rPr sz="1800" b="0" dirty="0">
                <a:latin typeface="Calibri Light"/>
                <a:cs typeface="Calibri Light"/>
              </a:rPr>
              <a:t>by</a:t>
            </a:r>
            <a:r>
              <a:rPr sz="1800" b="0" spc="-35" dirty="0">
                <a:latin typeface="Calibri Light"/>
                <a:cs typeface="Calibri Light"/>
              </a:rPr>
              <a:t> </a:t>
            </a:r>
            <a:r>
              <a:rPr sz="1800" b="0" spc="-20" dirty="0">
                <a:latin typeface="Calibri Light"/>
                <a:cs typeface="Calibri Light"/>
              </a:rPr>
              <a:t>80%.</a:t>
            </a:r>
            <a:endParaRPr sz="1800">
              <a:latin typeface="Calibri Light"/>
              <a:cs typeface="Calibri Light"/>
            </a:endParaRPr>
          </a:p>
        </p:txBody>
      </p:sp>
      <p:pic>
        <p:nvPicPr>
          <p:cNvPr id="5" name="object 5"/>
          <p:cNvPicPr/>
          <p:nvPr/>
        </p:nvPicPr>
        <p:blipFill>
          <a:blip r:embed="rId2" cstate="print"/>
          <a:stretch>
            <a:fillRect/>
          </a:stretch>
        </p:blipFill>
        <p:spPr>
          <a:xfrm>
            <a:off x="8280084" y="1022603"/>
            <a:ext cx="3244403" cy="2586228"/>
          </a:xfrm>
          <a:prstGeom prst="rect">
            <a:avLst/>
          </a:prstGeom>
        </p:spPr>
      </p:pic>
      <p:sp>
        <p:nvSpPr>
          <p:cNvPr id="6" name="object 6"/>
          <p:cNvSpPr txBox="1"/>
          <p:nvPr/>
        </p:nvSpPr>
        <p:spPr>
          <a:xfrm>
            <a:off x="8465819" y="3813047"/>
            <a:ext cx="3226435" cy="2461260"/>
          </a:xfrm>
          <a:prstGeom prst="rect">
            <a:avLst/>
          </a:prstGeom>
          <a:solidFill>
            <a:srgbClr val="A3DEF4"/>
          </a:solidFill>
        </p:spPr>
        <p:txBody>
          <a:bodyPr vert="horz" wrap="square" lIns="0" tIns="34290" rIns="0" bIns="0" rtlCol="0">
            <a:spAutoFit/>
          </a:bodyPr>
          <a:lstStyle/>
          <a:p>
            <a:pPr marL="92075">
              <a:lnSpc>
                <a:spcPct val="100000"/>
              </a:lnSpc>
              <a:spcBef>
                <a:spcPts val="270"/>
              </a:spcBef>
            </a:pPr>
            <a:r>
              <a:rPr sz="1400" b="0" spc="-10" dirty="0">
                <a:latin typeface="Calibri Light"/>
                <a:cs typeface="Calibri Light"/>
              </a:rPr>
              <a:t>PROFILE</a:t>
            </a:r>
            <a:r>
              <a:rPr sz="1400" b="0" spc="-55" dirty="0">
                <a:latin typeface="Calibri Light"/>
                <a:cs typeface="Calibri Light"/>
              </a:rPr>
              <a:t> </a:t>
            </a:r>
            <a:r>
              <a:rPr sz="1400" b="0" dirty="0">
                <a:latin typeface="Calibri Light"/>
                <a:cs typeface="Calibri Light"/>
              </a:rPr>
              <a:t>OF</a:t>
            </a:r>
            <a:r>
              <a:rPr sz="1400" b="0" spc="-30" dirty="0">
                <a:latin typeface="Calibri Light"/>
                <a:cs typeface="Calibri Light"/>
              </a:rPr>
              <a:t> </a:t>
            </a:r>
            <a:r>
              <a:rPr sz="1400" b="0" spc="-10" dirty="0">
                <a:latin typeface="Calibri Light"/>
                <a:cs typeface="Calibri Light"/>
              </a:rPr>
              <a:t>FIRMS</a:t>
            </a:r>
            <a:r>
              <a:rPr sz="1400" b="0" spc="-55" dirty="0">
                <a:latin typeface="Calibri Light"/>
                <a:cs typeface="Calibri Light"/>
              </a:rPr>
              <a:t> </a:t>
            </a:r>
            <a:r>
              <a:rPr sz="1400" b="0" dirty="0">
                <a:latin typeface="Calibri Light"/>
                <a:cs typeface="Calibri Light"/>
              </a:rPr>
              <a:t>IN</a:t>
            </a:r>
            <a:r>
              <a:rPr sz="1400" b="0" spc="-40" dirty="0">
                <a:latin typeface="Calibri Light"/>
                <a:cs typeface="Calibri Light"/>
              </a:rPr>
              <a:t> </a:t>
            </a:r>
            <a:r>
              <a:rPr sz="1400" b="0" spc="-25" dirty="0">
                <a:latin typeface="Calibri Light"/>
                <a:cs typeface="Calibri Light"/>
              </a:rPr>
              <a:t>PILOT</a:t>
            </a:r>
            <a:r>
              <a:rPr sz="1400" b="0" spc="-55" dirty="0">
                <a:latin typeface="Calibri Light"/>
                <a:cs typeface="Calibri Light"/>
              </a:rPr>
              <a:t> </a:t>
            </a:r>
            <a:r>
              <a:rPr sz="1400" b="0" spc="-10" dirty="0">
                <a:latin typeface="Calibri Light"/>
                <a:cs typeface="Calibri Light"/>
              </a:rPr>
              <a:t>COHORT</a:t>
            </a:r>
            <a:endParaRPr sz="1400">
              <a:latin typeface="Calibri Light"/>
              <a:cs typeface="Calibri Light"/>
            </a:endParaRPr>
          </a:p>
          <a:p>
            <a:pPr marL="379095" indent="-287020">
              <a:lnSpc>
                <a:spcPct val="100000"/>
              </a:lnSpc>
              <a:buFont typeface="Wingdings"/>
              <a:buChar char=""/>
              <a:tabLst>
                <a:tab pos="379095" algn="l"/>
              </a:tabLst>
            </a:pPr>
            <a:r>
              <a:rPr sz="1400" b="0" dirty="0">
                <a:latin typeface="Calibri Light"/>
                <a:cs typeface="Calibri Light"/>
              </a:rPr>
              <a:t>4</a:t>
            </a:r>
            <a:r>
              <a:rPr sz="1400" b="0" spc="-10" dirty="0">
                <a:latin typeface="Calibri Light"/>
                <a:cs typeface="Calibri Light"/>
              </a:rPr>
              <a:t> </a:t>
            </a:r>
            <a:r>
              <a:rPr sz="1400" b="0" spc="-20" dirty="0">
                <a:latin typeface="Calibri Light"/>
                <a:cs typeface="Calibri Light"/>
              </a:rPr>
              <a:t>states</a:t>
            </a:r>
            <a:r>
              <a:rPr sz="1400" b="0" spc="-30" dirty="0">
                <a:latin typeface="Calibri Light"/>
                <a:cs typeface="Calibri Light"/>
              </a:rPr>
              <a:t> </a:t>
            </a:r>
            <a:r>
              <a:rPr sz="1400" b="0" spc="-10" dirty="0">
                <a:latin typeface="Calibri Light"/>
                <a:cs typeface="Calibri Light"/>
              </a:rPr>
              <a:t>(Abuja,</a:t>
            </a:r>
            <a:r>
              <a:rPr sz="1400" b="0" spc="-35" dirty="0">
                <a:latin typeface="Calibri Light"/>
                <a:cs typeface="Calibri Light"/>
              </a:rPr>
              <a:t> </a:t>
            </a:r>
            <a:r>
              <a:rPr sz="1400" b="0" spc="-10" dirty="0">
                <a:latin typeface="Calibri Light"/>
                <a:cs typeface="Calibri Light"/>
              </a:rPr>
              <a:t>Lagos,</a:t>
            </a:r>
            <a:r>
              <a:rPr sz="1400" b="0" spc="-45" dirty="0">
                <a:latin typeface="Calibri Light"/>
                <a:cs typeface="Calibri Light"/>
              </a:rPr>
              <a:t> </a:t>
            </a:r>
            <a:r>
              <a:rPr sz="1400" b="0" spc="-20" dirty="0">
                <a:latin typeface="Calibri Light"/>
                <a:cs typeface="Calibri Light"/>
              </a:rPr>
              <a:t>Oyo,</a:t>
            </a:r>
            <a:r>
              <a:rPr sz="1400" b="0" spc="-35" dirty="0">
                <a:latin typeface="Calibri Light"/>
                <a:cs typeface="Calibri Light"/>
              </a:rPr>
              <a:t> </a:t>
            </a:r>
            <a:r>
              <a:rPr sz="1400" b="0" spc="-10" dirty="0">
                <a:latin typeface="Calibri Light"/>
                <a:cs typeface="Calibri Light"/>
              </a:rPr>
              <a:t>Rivers)</a:t>
            </a:r>
            <a:endParaRPr sz="1400">
              <a:latin typeface="Calibri Light"/>
              <a:cs typeface="Calibri Light"/>
            </a:endParaRPr>
          </a:p>
          <a:p>
            <a:pPr marL="379095" indent="-287020">
              <a:lnSpc>
                <a:spcPct val="100000"/>
              </a:lnSpc>
              <a:buFont typeface="Wingdings"/>
              <a:buChar char=""/>
              <a:tabLst>
                <a:tab pos="379095" algn="l"/>
              </a:tabLst>
            </a:pPr>
            <a:r>
              <a:rPr sz="1400" b="0" spc="-25" dirty="0">
                <a:latin typeface="Calibri Light"/>
                <a:cs typeface="Calibri Light"/>
              </a:rPr>
              <a:t>Average</a:t>
            </a:r>
            <a:r>
              <a:rPr sz="1400" b="0" spc="-55" dirty="0">
                <a:latin typeface="Calibri Light"/>
                <a:cs typeface="Calibri Light"/>
              </a:rPr>
              <a:t> </a:t>
            </a:r>
            <a:r>
              <a:rPr sz="1400" b="0" dirty="0">
                <a:latin typeface="Calibri Light"/>
                <a:cs typeface="Calibri Light"/>
              </a:rPr>
              <a:t>age</a:t>
            </a:r>
            <a:r>
              <a:rPr sz="1400" b="0" spc="-50" dirty="0">
                <a:latin typeface="Calibri Light"/>
                <a:cs typeface="Calibri Light"/>
              </a:rPr>
              <a:t> </a:t>
            </a:r>
            <a:r>
              <a:rPr sz="1400" b="0" spc="-25" dirty="0">
                <a:latin typeface="Calibri Light"/>
                <a:cs typeface="Calibri Light"/>
              </a:rPr>
              <a:t>42</a:t>
            </a:r>
            <a:endParaRPr sz="1400">
              <a:latin typeface="Calibri Light"/>
              <a:cs typeface="Calibri Light"/>
            </a:endParaRPr>
          </a:p>
          <a:p>
            <a:pPr marL="379095" indent="-287020">
              <a:lnSpc>
                <a:spcPct val="100000"/>
              </a:lnSpc>
              <a:buFont typeface="Wingdings"/>
              <a:buChar char=""/>
              <a:tabLst>
                <a:tab pos="379095" algn="l"/>
              </a:tabLst>
            </a:pPr>
            <a:r>
              <a:rPr sz="1400" b="0" spc="-10" dirty="0">
                <a:latin typeface="Calibri Light"/>
                <a:cs typeface="Calibri Light"/>
              </a:rPr>
              <a:t>Nearly</a:t>
            </a:r>
            <a:r>
              <a:rPr sz="1400" b="0" spc="-50" dirty="0">
                <a:latin typeface="Calibri Light"/>
                <a:cs typeface="Calibri Light"/>
              </a:rPr>
              <a:t> </a:t>
            </a:r>
            <a:r>
              <a:rPr sz="1400" b="0" dirty="0">
                <a:latin typeface="Calibri Light"/>
                <a:cs typeface="Calibri Light"/>
              </a:rPr>
              <a:t>all</a:t>
            </a:r>
            <a:r>
              <a:rPr sz="1400" b="0" spc="-30" dirty="0">
                <a:latin typeface="Calibri Light"/>
                <a:cs typeface="Calibri Light"/>
              </a:rPr>
              <a:t> </a:t>
            </a:r>
            <a:r>
              <a:rPr sz="1400" b="0" spc="-20" dirty="0">
                <a:latin typeface="Calibri Light"/>
                <a:cs typeface="Calibri Light"/>
              </a:rPr>
              <a:t>married</a:t>
            </a:r>
            <a:r>
              <a:rPr sz="1400" b="0" spc="-40" dirty="0">
                <a:latin typeface="Calibri Light"/>
                <a:cs typeface="Calibri Light"/>
              </a:rPr>
              <a:t> </a:t>
            </a:r>
            <a:r>
              <a:rPr sz="1400" b="0" dirty="0">
                <a:latin typeface="Calibri Light"/>
                <a:cs typeface="Calibri Light"/>
              </a:rPr>
              <a:t>with</a:t>
            </a:r>
            <a:r>
              <a:rPr sz="1400" b="0" spc="-45" dirty="0">
                <a:latin typeface="Calibri Light"/>
                <a:cs typeface="Calibri Light"/>
              </a:rPr>
              <a:t> </a:t>
            </a:r>
            <a:r>
              <a:rPr sz="1400" b="0" spc="-10" dirty="0">
                <a:latin typeface="Calibri Light"/>
                <a:cs typeface="Calibri Light"/>
              </a:rPr>
              <a:t>children</a:t>
            </a:r>
            <a:endParaRPr sz="1400">
              <a:latin typeface="Calibri Light"/>
              <a:cs typeface="Calibri Light"/>
            </a:endParaRPr>
          </a:p>
          <a:p>
            <a:pPr marL="379095" indent="-287020">
              <a:lnSpc>
                <a:spcPct val="100000"/>
              </a:lnSpc>
              <a:buFont typeface="Wingdings"/>
              <a:buChar char=""/>
              <a:tabLst>
                <a:tab pos="379095" algn="l"/>
              </a:tabLst>
            </a:pPr>
            <a:r>
              <a:rPr sz="1400" b="0" dirty="0">
                <a:latin typeface="Calibri Light"/>
                <a:cs typeface="Calibri Light"/>
              </a:rPr>
              <a:t>40%</a:t>
            </a:r>
            <a:r>
              <a:rPr sz="1400" b="0" spc="-60" dirty="0">
                <a:latin typeface="Calibri Light"/>
                <a:cs typeface="Calibri Light"/>
              </a:rPr>
              <a:t> </a:t>
            </a:r>
            <a:r>
              <a:rPr sz="1400" b="0" dirty="0">
                <a:latin typeface="Calibri Light"/>
                <a:cs typeface="Calibri Light"/>
              </a:rPr>
              <a:t>with</a:t>
            </a:r>
            <a:r>
              <a:rPr sz="1400" b="0" spc="-70" dirty="0">
                <a:latin typeface="Calibri Light"/>
                <a:cs typeface="Calibri Light"/>
              </a:rPr>
              <a:t> </a:t>
            </a:r>
            <a:r>
              <a:rPr sz="1400" b="0" spc="-10" dirty="0">
                <a:latin typeface="Calibri Light"/>
                <a:cs typeface="Calibri Light"/>
              </a:rPr>
              <a:t>tertiary</a:t>
            </a:r>
            <a:r>
              <a:rPr sz="1400" b="0" spc="-70" dirty="0">
                <a:latin typeface="Calibri Light"/>
                <a:cs typeface="Calibri Light"/>
              </a:rPr>
              <a:t> </a:t>
            </a:r>
            <a:r>
              <a:rPr sz="1400" b="0" spc="-10" dirty="0">
                <a:latin typeface="Calibri Light"/>
                <a:cs typeface="Calibri Light"/>
              </a:rPr>
              <a:t>education</a:t>
            </a:r>
            <a:endParaRPr sz="1400">
              <a:latin typeface="Calibri Light"/>
              <a:cs typeface="Calibri Light"/>
            </a:endParaRPr>
          </a:p>
          <a:p>
            <a:pPr marL="379095" indent="-287020">
              <a:lnSpc>
                <a:spcPct val="100000"/>
              </a:lnSpc>
              <a:buFont typeface="Wingdings"/>
              <a:buChar char=""/>
              <a:tabLst>
                <a:tab pos="379095" algn="l"/>
              </a:tabLst>
            </a:pPr>
            <a:r>
              <a:rPr sz="1400" b="0" spc="-20" dirty="0">
                <a:latin typeface="Calibri Light"/>
                <a:cs typeface="Calibri Light"/>
              </a:rPr>
              <a:t>Experienced</a:t>
            </a:r>
            <a:r>
              <a:rPr sz="1400" b="0" spc="-35" dirty="0">
                <a:latin typeface="Calibri Light"/>
                <a:cs typeface="Calibri Light"/>
              </a:rPr>
              <a:t> </a:t>
            </a:r>
            <a:r>
              <a:rPr sz="1400" b="0" dirty="0">
                <a:latin typeface="Calibri Light"/>
                <a:cs typeface="Calibri Light"/>
              </a:rPr>
              <a:t>biz</a:t>
            </a:r>
            <a:r>
              <a:rPr sz="1400" b="0" spc="-30" dirty="0">
                <a:latin typeface="Calibri Light"/>
                <a:cs typeface="Calibri Light"/>
              </a:rPr>
              <a:t> </a:t>
            </a:r>
            <a:r>
              <a:rPr sz="1400" b="0" spc="-20" dirty="0">
                <a:latin typeface="Calibri Light"/>
                <a:cs typeface="Calibri Light"/>
              </a:rPr>
              <a:t>owners</a:t>
            </a:r>
            <a:r>
              <a:rPr sz="1400" b="0" spc="-25" dirty="0">
                <a:latin typeface="Calibri Light"/>
                <a:cs typeface="Calibri Light"/>
              </a:rPr>
              <a:t> </a:t>
            </a:r>
            <a:r>
              <a:rPr sz="1400" b="0" dirty="0">
                <a:latin typeface="Calibri Light"/>
                <a:cs typeface="Calibri Light"/>
              </a:rPr>
              <a:t>(70%</a:t>
            </a:r>
            <a:r>
              <a:rPr sz="1400" b="0" spc="-30" dirty="0">
                <a:latin typeface="Calibri Light"/>
                <a:cs typeface="Calibri Light"/>
              </a:rPr>
              <a:t> </a:t>
            </a:r>
            <a:r>
              <a:rPr sz="1400" b="0" spc="-10" dirty="0">
                <a:latin typeface="Calibri Light"/>
                <a:cs typeface="Calibri Light"/>
              </a:rPr>
              <a:t>owning</a:t>
            </a:r>
            <a:r>
              <a:rPr sz="1400" b="0" spc="-30" dirty="0">
                <a:latin typeface="Calibri Light"/>
                <a:cs typeface="Calibri Light"/>
              </a:rPr>
              <a:t> </a:t>
            </a:r>
            <a:r>
              <a:rPr sz="1400" b="0" spc="-50" dirty="0">
                <a:latin typeface="Calibri Light"/>
                <a:cs typeface="Calibri Light"/>
              </a:rPr>
              <a:t>a</a:t>
            </a:r>
            <a:endParaRPr sz="1400">
              <a:latin typeface="Calibri Light"/>
              <a:cs typeface="Calibri Light"/>
            </a:endParaRPr>
          </a:p>
          <a:p>
            <a:pPr marL="379095">
              <a:lnSpc>
                <a:spcPct val="100000"/>
              </a:lnSpc>
            </a:pPr>
            <a:r>
              <a:rPr sz="1400" b="0" spc="-10" dirty="0">
                <a:latin typeface="Calibri Light"/>
                <a:cs typeface="Calibri Light"/>
              </a:rPr>
              <a:t>business</a:t>
            </a:r>
            <a:r>
              <a:rPr sz="1400" b="0" spc="-45" dirty="0">
                <a:latin typeface="Calibri Light"/>
                <a:cs typeface="Calibri Light"/>
              </a:rPr>
              <a:t> </a:t>
            </a:r>
            <a:r>
              <a:rPr sz="1400" b="0" spc="-10" dirty="0">
                <a:latin typeface="Calibri Light"/>
                <a:cs typeface="Calibri Light"/>
              </a:rPr>
              <a:t>for</a:t>
            </a:r>
            <a:r>
              <a:rPr sz="1400" b="0" spc="-50" dirty="0">
                <a:latin typeface="Calibri Light"/>
                <a:cs typeface="Calibri Light"/>
              </a:rPr>
              <a:t> </a:t>
            </a:r>
            <a:r>
              <a:rPr sz="1400" b="0" dirty="0">
                <a:latin typeface="Calibri Light"/>
                <a:cs typeface="Calibri Light"/>
              </a:rPr>
              <a:t>10+</a:t>
            </a:r>
            <a:r>
              <a:rPr sz="1400" b="0" spc="-35" dirty="0">
                <a:latin typeface="Calibri Light"/>
                <a:cs typeface="Calibri Light"/>
              </a:rPr>
              <a:t> </a:t>
            </a:r>
            <a:r>
              <a:rPr sz="1400" b="0" spc="-10" dirty="0">
                <a:latin typeface="Calibri Light"/>
                <a:cs typeface="Calibri Light"/>
              </a:rPr>
              <a:t>years)</a:t>
            </a:r>
            <a:endParaRPr sz="1400">
              <a:latin typeface="Calibri Light"/>
              <a:cs typeface="Calibri Light"/>
            </a:endParaRPr>
          </a:p>
          <a:p>
            <a:pPr marL="379095" marR="605155" indent="-287020">
              <a:lnSpc>
                <a:spcPct val="100000"/>
              </a:lnSpc>
              <a:spcBef>
                <a:spcPts val="5"/>
              </a:spcBef>
              <a:buFont typeface="Wingdings"/>
              <a:buChar char=""/>
              <a:tabLst>
                <a:tab pos="379095" algn="l"/>
              </a:tabLst>
            </a:pPr>
            <a:r>
              <a:rPr sz="1400" b="0" spc="-20" dirty="0">
                <a:latin typeface="Calibri Light"/>
                <a:cs typeface="Calibri Light"/>
              </a:rPr>
              <a:t>Primarily</a:t>
            </a:r>
            <a:r>
              <a:rPr sz="1400" b="0" spc="-30" dirty="0">
                <a:latin typeface="Calibri Light"/>
                <a:cs typeface="Calibri Light"/>
              </a:rPr>
              <a:t> </a:t>
            </a:r>
            <a:r>
              <a:rPr sz="1400" b="0" dirty="0">
                <a:latin typeface="Calibri Light"/>
                <a:cs typeface="Calibri Light"/>
              </a:rPr>
              <a:t>in</a:t>
            </a:r>
            <a:r>
              <a:rPr sz="1400" b="0" spc="15" dirty="0">
                <a:latin typeface="Calibri Light"/>
                <a:cs typeface="Calibri Light"/>
              </a:rPr>
              <a:t> </a:t>
            </a:r>
            <a:r>
              <a:rPr sz="1400" b="0" spc="-20" dirty="0">
                <a:latin typeface="Calibri Light"/>
                <a:cs typeface="Calibri Light"/>
              </a:rPr>
              <a:t>wholesale</a:t>
            </a:r>
            <a:r>
              <a:rPr sz="1400" b="0" spc="-30" dirty="0">
                <a:latin typeface="Calibri Light"/>
                <a:cs typeface="Calibri Light"/>
              </a:rPr>
              <a:t> </a:t>
            </a:r>
            <a:r>
              <a:rPr sz="1400" b="0" dirty="0">
                <a:latin typeface="Calibri Light"/>
                <a:cs typeface="Calibri Light"/>
              </a:rPr>
              <a:t>and</a:t>
            </a:r>
            <a:r>
              <a:rPr sz="1400" b="0" spc="-15" dirty="0">
                <a:latin typeface="Calibri Light"/>
                <a:cs typeface="Calibri Light"/>
              </a:rPr>
              <a:t> </a:t>
            </a:r>
            <a:r>
              <a:rPr sz="1400" b="0" spc="-10" dirty="0">
                <a:latin typeface="Calibri Light"/>
                <a:cs typeface="Calibri Light"/>
              </a:rPr>
              <a:t>retail </a:t>
            </a:r>
            <a:r>
              <a:rPr sz="1400" b="0" spc="-20" dirty="0">
                <a:latin typeface="Calibri Light"/>
                <a:cs typeface="Calibri Light"/>
              </a:rPr>
              <a:t>sectors</a:t>
            </a:r>
            <a:r>
              <a:rPr sz="1400" b="0" spc="-15" dirty="0">
                <a:latin typeface="Calibri Light"/>
                <a:cs typeface="Calibri Light"/>
              </a:rPr>
              <a:t> </a:t>
            </a:r>
            <a:r>
              <a:rPr sz="1400" b="0" spc="-20" dirty="0">
                <a:latin typeface="Calibri Light"/>
                <a:cs typeface="Calibri Light"/>
              </a:rPr>
              <a:t>(77%)</a:t>
            </a:r>
            <a:endParaRPr sz="1400">
              <a:latin typeface="Calibri Light"/>
              <a:cs typeface="Calibri Light"/>
            </a:endParaRPr>
          </a:p>
          <a:p>
            <a:pPr marL="379095" marR="837565" indent="-287020">
              <a:lnSpc>
                <a:spcPct val="100000"/>
              </a:lnSpc>
              <a:buFont typeface="Wingdings"/>
              <a:buChar char=""/>
              <a:tabLst>
                <a:tab pos="379095" algn="l"/>
              </a:tabLst>
            </a:pPr>
            <a:r>
              <a:rPr sz="1400" b="0" spc="-10" dirty="0">
                <a:latin typeface="Calibri Light"/>
                <a:cs typeface="Calibri Light"/>
              </a:rPr>
              <a:t>Firms</a:t>
            </a:r>
            <a:r>
              <a:rPr sz="1400" b="0" spc="-30" dirty="0">
                <a:latin typeface="Calibri Light"/>
                <a:cs typeface="Calibri Light"/>
              </a:rPr>
              <a:t> </a:t>
            </a:r>
            <a:r>
              <a:rPr sz="1400" b="0" spc="-20" dirty="0">
                <a:latin typeface="Calibri Light"/>
                <a:cs typeface="Calibri Light"/>
              </a:rPr>
              <a:t>have</a:t>
            </a:r>
            <a:r>
              <a:rPr sz="1400" b="0" spc="-55" dirty="0">
                <a:latin typeface="Calibri Light"/>
                <a:cs typeface="Calibri Light"/>
              </a:rPr>
              <a:t> </a:t>
            </a:r>
            <a:r>
              <a:rPr sz="1400" b="0" dirty="0">
                <a:latin typeface="Calibri Light"/>
                <a:cs typeface="Calibri Light"/>
              </a:rPr>
              <a:t>an</a:t>
            </a:r>
            <a:r>
              <a:rPr sz="1400" b="0" spc="-20" dirty="0">
                <a:latin typeface="Calibri Light"/>
                <a:cs typeface="Calibri Light"/>
              </a:rPr>
              <a:t> </a:t>
            </a:r>
            <a:r>
              <a:rPr sz="1400" b="0" spc="-25" dirty="0">
                <a:latin typeface="Calibri Light"/>
                <a:cs typeface="Calibri Light"/>
              </a:rPr>
              <a:t>average</a:t>
            </a:r>
            <a:r>
              <a:rPr sz="1400" b="0" spc="-35" dirty="0">
                <a:latin typeface="Calibri Light"/>
                <a:cs typeface="Calibri Light"/>
              </a:rPr>
              <a:t> </a:t>
            </a:r>
            <a:r>
              <a:rPr sz="1400" b="0" dirty="0">
                <a:latin typeface="Calibri Light"/>
                <a:cs typeface="Calibri Light"/>
              </a:rPr>
              <a:t>of</a:t>
            </a:r>
            <a:r>
              <a:rPr sz="1400" b="0" spc="-15" dirty="0">
                <a:latin typeface="Calibri Light"/>
                <a:cs typeface="Calibri Light"/>
              </a:rPr>
              <a:t> </a:t>
            </a:r>
            <a:r>
              <a:rPr sz="1400" b="0" spc="-25" dirty="0">
                <a:latin typeface="Calibri Light"/>
                <a:cs typeface="Calibri Light"/>
              </a:rPr>
              <a:t>4.8 </a:t>
            </a:r>
            <a:r>
              <a:rPr sz="1400" b="0" spc="-10" dirty="0">
                <a:latin typeface="Calibri Light"/>
                <a:cs typeface="Calibri Light"/>
              </a:rPr>
              <a:t>employees</a:t>
            </a:r>
            <a:endParaRPr sz="1400">
              <a:latin typeface="Calibri Light"/>
              <a:cs typeface="Calibri Light"/>
            </a:endParaRPr>
          </a:p>
        </p:txBody>
      </p:sp>
      <p:pic>
        <p:nvPicPr>
          <p:cNvPr id="7" name="object 7"/>
          <p:cNvPicPr/>
          <p:nvPr/>
        </p:nvPicPr>
        <p:blipFill>
          <a:blip r:embed="rId3" cstate="print"/>
          <a:stretch>
            <a:fillRect/>
          </a:stretch>
        </p:blipFill>
        <p:spPr>
          <a:xfrm>
            <a:off x="499872" y="1572767"/>
            <a:ext cx="2307336" cy="4701540"/>
          </a:xfrm>
          <a:prstGeom prst="rect">
            <a:avLst/>
          </a:prstGeom>
        </p:spPr>
      </p:pic>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z="1050" spc="-25" dirty="0">
                <a:solidFill>
                  <a:srgbClr val="FFFFFF"/>
                </a:solidFill>
              </a:rPr>
              <a:t>18</a:t>
            </a:fld>
            <a:endParaRPr sz="105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65175" y="1208531"/>
            <a:ext cx="11490960" cy="5242560"/>
            <a:chOff x="265175" y="1208531"/>
            <a:chExt cx="11490960" cy="5242560"/>
          </a:xfrm>
        </p:grpSpPr>
        <p:pic>
          <p:nvPicPr>
            <p:cNvPr id="7" name="object 7"/>
            <p:cNvPicPr/>
            <p:nvPr/>
          </p:nvPicPr>
          <p:blipFill>
            <a:blip r:embed="rId2" cstate="print"/>
            <a:stretch>
              <a:fillRect/>
            </a:stretch>
          </p:blipFill>
          <p:spPr>
            <a:xfrm>
              <a:off x="265175" y="1208531"/>
              <a:ext cx="5353812" cy="5234940"/>
            </a:xfrm>
            <a:prstGeom prst="rect">
              <a:avLst/>
            </a:prstGeom>
          </p:spPr>
        </p:pic>
        <p:sp>
          <p:nvSpPr>
            <p:cNvPr id="8" name="object 8"/>
            <p:cNvSpPr/>
            <p:nvPr/>
          </p:nvSpPr>
          <p:spPr>
            <a:xfrm>
              <a:off x="382523" y="1324355"/>
              <a:ext cx="5123815" cy="5008245"/>
            </a:xfrm>
            <a:custGeom>
              <a:avLst/>
              <a:gdLst/>
              <a:ahLst/>
              <a:cxnLst/>
              <a:rect l="l" t="t" r="r" b="b"/>
              <a:pathLst>
                <a:path w="5123815" h="5008245">
                  <a:moveTo>
                    <a:pt x="5078476" y="0"/>
                  </a:moveTo>
                  <a:lnTo>
                    <a:pt x="45262" y="0"/>
                  </a:lnTo>
                  <a:lnTo>
                    <a:pt x="27646" y="3563"/>
                  </a:lnTo>
                  <a:lnTo>
                    <a:pt x="13258" y="13271"/>
                  </a:lnTo>
                  <a:lnTo>
                    <a:pt x="3557" y="27646"/>
                  </a:lnTo>
                  <a:lnTo>
                    <a:pt x="0" y="45212"/>
                  </a:lnTo>
                  <a:lnTo>
                    <a:pt x="0" y="4962588"/>
                  </a:lnTo>
                  <a:lnTo>
                    <a:pt x="3557" y="4980212"/>
                  </a:lnTo>
                  <a:lnTo>
                    <a:pt x="13258" y="4994603"/>
                  </a:lnTo>
                  <a:lnTo>
                    <a:pt x="27646" y="5004306"/>
                  </a:lnTo>
                  <a:lnTo>
                    <a:pt x="45262" y="5007864"/>
                  </a:lnTo>
                  <a:lnTo>
                    <a:pt x="5078476" y="5007864"/>
                  </a:lnTo>
                  <a:lnTo>
                    <a:pt x="5096041" y="5004306"/>
                  </a:lnTo>
                  <a:lnTo>
                    <a:pt x="5110416" y="4994603"/>
                  </a:lnTo>
                  <a:lnTo>
                    <a:pt x="5120124" y="4980212"/>
                  </a:lnTo>
                  <a:lnTo>
                    <a:pt x="5123688" y="4962588"/>
                  </a:lnTo>
                  <a:lnTo>
                    <a:pt x="5123688" y="45212"/>
                  </a:lnTo>
                  <a:lnTo>
                    <a:pt x="5120124" y="27646"/>
                  </a:lnTo>
                  <a:lnTo>
                    <a:pt x="5110416" y="13271"/>
                  </a:lnTo>
                  <a:lnTo>
                    <a:pt x="5096041" y="3563"/>
                  </a:lnTo>
                  <a:lnTo>
                    <a:pt x="5078476" y="0"/>
                  </a:lnTo>
                  <a:close/>
                </a:path>
              </a:pathLst>
            </a:custGeom>
            <a:solidFill>
              <a:srgbClr val="FFFFFF"/>
            </a:solidFill>
          </p:spPr>
          <p:txBody>
            <a:bodyPr wrap="square" lIns="0" tIns="0" rIns="0" bIns="0" rtlCol="0"/>
            <a:lstStyle/>
            <a:p>
              <a:endParaRPr/>
            </a:p>
          </p:txBody>
        </p:sp>
        <p:sp>
          <p:nvSpPr>
            <p:cNvPr id="9" name="object 9"/>
            <p:cNvSpPr/>
            <p:nvPr/>
          </p:nvSpPr>
          <p:spPr>
            <a:xfrm>
              <a:off x="821767" y="1964490"/>
              <a:ext cx="4539615" cy="2268220"/>
            </a:xfrm>
            <a:custGeom>
              <a:avLst/>
              <a:gdLst/>
              <a:ahLst/>
              <a:cxnLst/>
              <a:rect l="l" t="t" r="r" b="b"/>
              <a:pathLst>
                <a:path w="4539615" h="2268220">
                  <a:moveTo>
                    <a:pt x="2215140" y="0"/>
                  </a:moveTo>
                  <a:lnTo>
                    <a:pt x="1740921" y="765103"/>
                  </a:lnTo>
                  <a:lnTo>
                    <a:pt x="1594857" y="635206"/>
                  </a:lnTo>
                  <a:lnTo>
                    <a:pt x="1461128" y="794007"/>
                  </a:lnTo>
                  <a:lnTo>
                    <a:pt x="1412441" y="750554"/>
                  </a:lnTo>
                  <a:lnTo>
                    <a:pt x="1108612" y="1169419"/>
                  </a:lnTo>
                  <a:lnTo>
                    <a:pt x="999195" y="1400347"/>
                  </a:lnTo>
                  <a:lnTo>
                    <a:pt x="549271" y="1602371"/>
                  </a:lnTo>
                  <a:lnTo>
                    <a:pt x="0" y="2267657"/>
                  </a:lnTo>
                  <a:lnTo>
                    <a:pt x="4539202" y="2267657"/>
                  </a:lnTo>
                  <a:lnTo>
                    <a:pt x="4245746" y="1487022"/>
                  </a:lnTo>
                  <a:lnTo>
                    <a:pt x="3917590" y="1400347"/>
                  </a:lnTo>
                  <a:lnTo>
                    <a:pt x="3577100" y="967145"/>
                  </a:lnTo>
                  <a:lnTo>
                    <a:pt x="3260954" y="981713"/>
                  </a:lnTo>
                  <a:lnTo>
                    <a:pt x="3066365" y="794007"/>
                  </a:lnTo>
                  <a:lnTo>
                    <a:pt x="2810916" y="692995"/>
                  </a:lnTo>
                  <a:lnTo>
                    <a:pt x="2215140" y="0"/>
                  </a:lnTo>
                  <a:close/>
                </a:path>
              </a:pathLst>
            </a:custGeom>
            <a:solidFill>
              <a:srgbClr val="D7E8EE"/>
            </a:solidFill>
          </p:spPr>
          <p:txBody>
            <a:bodyPr wrap="square" lIns="0" tIns="0" rIns="0" bIns="0" rtlCol="0"/>
            <a:lstStyle/>
            <a:p>
              <a:endParaRPr/>
            </a:p>
          </p:txBody>
        </p:sp>
        <p:sp>
          <p:nvSpPr>
            <p:cNvPr id="10" name="object 10"/>
            <p:cNvSpPr/>
            <p:nvPr/>
          </p:nvSpPr>
          <p:spPr>
            <a:xfrm>
              <a:off x="821766" y="2037168"/>
              <a:ext cx="4539615" cy="2195195"/>
            </a:xfrm>
            <a:custGeom>
              <a:avLst/>
              <a:gdLst/>
              <a:ahLst/>
              <a:cxnLst/>
              <a:rect l="l" t="t" r="r" b="b"/>
              <a:pathLst>
                <a:path w="4539615" h="2195195">
                  <a:moveTo>
                    <a:pt x="544563" y="1535404"/>
                  </a:moveTo>
                  <a:lnTo>
                    <a:pt x="0" y="2194979"/>
                  </a:lnTo>
                  <a:lnTo>
                    <a:pt x="464680" y="2194979"/>
                  </a:lnTo>
                  <a:lnTo>
                    <a:pt x="485381" y="2040496"/>
                  </a:lnTo>
                  <a:lnTo>
                    <a:pt x="540867" y="1589506"/>
                  </a:lnTo>
                  <a:lnTo>
                    <a:pt x="544563" y="1535404"/>
                  </a:lnTo>
                  <a:close/>
                </a:path>
                <a:path w="4539615" h="2195195">
                  <a:moveTo>
                    <a:pt x="1418767" y="2114550"/>
                  </a:moveTo>
                  <a:lnTo>
                    <a:pt x="1151242" y="2172335"/>
                  </a:lnTo>
                  <a:lnTo>
                    <a:pt x="725639" y="1638134"/>
                  </a:lnTo>
                  <a:lnTo>
                    <a:pt x="950302" y="2194979"/>
                  </a:lnTo>
                  <a:lnTo>
                    <a:pt x="1365542" y="2194979"/>
                  </a:lnTo>
                  <a:lnTo>
                    <a:pt x="1418767" y="2114550"/>
                  </a:lnTo>
                  <a:close/>
                </a:path>
                <a:path w="4539615" h="2195195">
                  <a:moveTo>
                    <a:pt x="1731137" y="683729"/>
                  </a:moveTo>
                  <a:lnTo>
                    <a:pt x="1594853" y="562533"/>
                  </a:lnTo>
                  <a:lnTo>
                    <a:pt x="1580654" y="579399"/>
                  </a:lnTo>
                  <a:lnTo>
                    <a:pt x="1661883" y="728510"/>
                  </a:lnTo>
                  <a:lnTo>
                    <a:pt x="1661883" y="872972"/>
                  </a:lnTo>
                  <a:lnTo>
                    <a:pt x="1731137" y="683729"/>
                  </a:lnTo>
                  <a:close/>
                </a:path>
                <a:path w="4539615" h="2195195">
                  <a:moveTo>
                    <a:pt x="1734908" y="1262722"/>
                  </a:moveTo>
                  <a:lnTo>
                    <a:pt x="1470355" y="721334"/>
                  </a:lnTo>
                  <a:lnTo>
                    <a:pt x="1466964" y="714400"/>
                  </a:lnTo>
                  <a:lnTo>
                    <a:pt x="1461122" y="721334"/>
                  </a:lnTo>
                  <a:lnTo>
                    <a:pt x="1412430" y="677887"/>
                  </a:lnTo>
                  <a:lnTo>
                    <a:pt x="1411122" y="679691"/>
                  </a:lnTo>
                  <a:lnTo>
                    <a:pt x="1734908" y="1262722"/>
                  </a:lnTo>
                  <a:close/>
                </a:path>
                <a:path w="4539615" h="2195195">
                  <a:moveTo>
                    <a:pt x="1811845" y="2194979"/>
                  </a:moveTo>
                  <a:lnTo>
                    <a:pt x="1783435" y="2172335"/>
                  </a:lnTo>
                  <a:lnTo>
                    <a:pt x="1783435" y="1926844"/>
                  </a:lnTo>
                  <a:lnTo>
                    <a:pt x="1665109" y="2194979"/>
                  </a:lnTo>
                  <a:lnTo>
                    <a:pt x="1811845" y="2194979"/>
                  </a:lnTo>
                  <a:close/>
                </a:path>
                <a:path w="4539615" h="2195195">
                  <a:moveTo>
                    <a:pt x="2794927" y="601738"/>
                  </a:moveTo>
                  <a:lnTo>
                    <a:pt x="2277605" y="0"/>
                  </a:lnTo>
                  <a:lnTo>
                    <a:pt x="2610154" y="728510"/>
                  </a:lnTo>
                  <a:lnTo>
                    <a:pt x="2513101" y="685279"/>
                  </a:lnTo>
                  <a:lnTo>
                    <a:pt x="2367038" y="887310"/>
                  </a:lnTo>
                  <a:lnTo>
                    <a:pt x="2440076" y="1176020"/>
                  </a:lnTo>
                  <a:lnTo>
                    <a:pt x="2586139" y="2114550"/>
                  </a:lnTo>
                  <a:lnTo>
                    <a:pt x="2561793" y="1233817"/>
                  </a:lnTo>
                  <a:lnTo>
                    <a:pt x="2561793" y="974001"/>
                  </a:lnTo>
                  <a:lnTo>
                    <a:pt x="2658846" y="844080"/>
                  </a:lnTo>
                  <a:lnTo>
                    <a:pt x="2723743" y="728510"/>
                  </a:lnTo>
                  <a:lnTo>
                    <a:pt x="2794927" y="601738"/>
                  </a:lnTo>
                  <a:close/>
                </a:path>
                <a:path w="4539615" h="2195195">
                  <a:moveTo>
                    <a:pt x="3262642" y="909040"/>
                  </a:moveTo>
                  <a:lnTo>
                    <a:pt x="3260953" y="909040"/>
                  </a:lnTo>
                  <a:lnTo>
                    <a:pt x="3066364" y="721334"/>
                  </a:lnTo>
                  <a:lnTo>
                    <a:pt x="3062630" y="719861"/>
                  </a:lnTo>
                  <a:lnTo>
                    <a:pt x="3084538" y="858418"/>
                  </a:lnTo>
                  <a:lnTo>
                    <a:pt x="2938640" y="858418"/>
                  </a:lnTo>
                  <a:lnTo>
                    <a:pt x="2962973" y="1204925"/>
                  </a:lnTo>
                  <a:lnTo>
                    <a:pt x="3084538" y="1277048"/>
                  </a:lnTo>
                  <a:lnTo>
                    <a:pt x="3230435" y="1840153"/>
                  </a:lnTo>
                  <a:lnTo>
                    <a:pt x="3230435" y="1233817"/>
                  </a:lnTo>
                  <a:lnTo>
                    <a:pt x="3262642" y="909040"/>
                  </a:lnTo>
                  <a:close/>
                </a:path>
                <a:path w="4539615" h="2195195">
                  <a:moveTo>
                    <a:pt x="4539196" y="2194979"/>
                  </a:moveTo>
                  <a:lnTo>
                    <a:pt x="4245737" y="1414348"/>
                  </a:lnTo>
                  <a:lnTo>
                    <a:pt x="4240631" y="1413014"/>
                  </a:lnTo>
                  <a:lnTo>
                    <a:pt x="3927284" y="1330236"/>
                  </a:lnTo>
                  <a:lnTo>
                    <a:pt x="3917581" y="1327670"/>
                  </a:lnTo>
                  <a:lnTo>
                    <a:pt x="3649675" y="986828"/>
                  </a:lnTo>
                  <a:lnTo>
                    <a:pt x="3663035" y="1023912"/>
                  </a:lnTo>
                  <a:lnTo>
                    <a:pt x="3675773" y="1060450"/>
                  </a:lnTo>
                  <a:lnTo>
                    <a:pt x="3573691" y="1060450"/>
                  </a:lnTo>
                  <a:lnTo>
                    <a:pt x="3721049" y="2042185"/>
                  </a:lnTo>
                  <a:lnTo>
                    <a:pt x="3845852" y="1565770"/>
                  </a:lnTo>
                  <a:lnTo>
                    <a:pt x="4074553" y="1684820"/>
                  </a:lnTo>
                  <a:lnTo>
                    <a:pt x="4286453" y="2194979"/>
                  </a:lnTo>
                  <a:lnTo>
                    <a:pt x="4539196" y="2194979"/>
                  </a:lnTo>
                  <a:close/>
                </a:path>
              </a:pathLst>
            </a:custGeom>
            <a:solidFill>
              <a:srgbClr val="D7E8EE">
                <a:alpha val="19607"/>
              </a:srgbClr>
            </a:solidFill>
          </p:spPr>
          <p:txBody>
            <a:bodyPr wrap="square" lIns="0" tIns="0" rIns="0" bIns="0" rtlCol="0"/>
            <a:lstStyle/>
            <a:p>
              <a:endParaRPr/>
            </a:p>
          </p:txBody>
        </p:sp>
        <p:sp>
          <p:nvSpPr>
            <p:cNvPr id="11" name="object 11"/>
            <p:cNvSpPr/>
            <p:nvPr/>
          </p:nvSpPr>
          <p:spPr>
            <a:xfrm>
              <a:off x="659891" y="4233672"/>
              <a:ext cx="4851400" cy="2105025"/>
            </a:xfrm>
            <a:custGeom>
              <a:avLst/>
              <a:gdLst/>
              <a:ahLst/>
              <a:cxnLst/>
              <a:rect l="l" t="t" r="r" b="b"/>
              <a:pathLst>
                <a:path w="4851400" h="2105025">
                  <a:moveTo>
                    <a:pt x="4795012" y="0"/>
                  </a:moveTo>
                  <a:lnTo>
                    <a:pt x="55829" y="0"/>
                  </a:lnTo>
                  <a:lnTo>
                    <a:pt x="34097" y="4391"/>
                  </a:lnTo>
                  <a:lnTo>
                    <a:pt x="16351" y="16367"/>
                  </a:lnTo>
                  <a:lnTo>
                    <a:pt x="4387" y="34129"/>
                  </a:lnTo>
                  <a:lnTo>
                    <a:pt x="0" y="55879"/>
                  </a:lnTo>
                  <a:lnTo>
                    <a:pt x="0" y="2048814"/>
                  </a:lnTo>
                  <a:lnTo>
                    <a:pt x="4387" y="2070546"/>
                  </a:lnTo>
                  <a:lnTo>
                    <a:pt x="16351" y="2088292"/>
                  </a:lnTo>
                  <a:lnTo>
                    <a:pt x="34097" y="2100256"/>
                  </a:lnTo>
                  <a:lnTo>
                    <a:pt x="55829" y="2104643"/>
                  </a:lnTo>
                  <a:lnTo>
                    <a:pt x="4795012" y="2104643"/>
                  </a:lnTo>
                  <a:lnTo>
                    <a:pt x="4816762" y="2100256"/>
                  </a:lnTo>
                  <a:lnTo>
                    <a:pt x="4834524" y="2088292"/>
                  </a:lnTo>
                  <a:lnTo>
                    <a:pt x="4846500" y="2070546"/>
                  </a:lnTo>
                  <a:lnTo>
                    <a:pt x="4850892" y="2048814"/>
                  </a:lnTo>
                  <a:lnTo>
                    <a:pt x="4850892" y="55879"/>
                  </a:lnTo>
                  <a:lnTo>
                    <a:pt x="4846500" y="34129"/>
                  </a:lnTo>
                  <a:lnTo>
                    <a:pt x="4834524" y="16367"/>
                  </a:lnTo>
                  <a:lnTo>
                    <a:pt x="4816762" y="4391"/>
                  </a:lnTo>
                  <a:lnTo>
                    <a:pt x="4795012" y="0"/>
                  </a:lnTo>
                  <a:close/>
                </a:path>
              </a:pathLst>
            </a:custGeom>
            <a:solidFill>
              <a:srgbClr val="2D6F9E">
                <a:alpha val="50195"/>
              </a:srgbClr>
            </a:solidFill>
          </p:spPr>
          <p:txBody>
            <a:bodyPr wrap="square" lIns="0" tIns="0" rIns="0" bIns="0" rtlCol="0"/>
            <a:lstStyle/>
            <a:p>
              <a:endParaRPr/>
            </a:p>
          </p:txBody>
        </p:sp>
        <p:pic>
          <p:nvPicPr>
            <p:cNvPr id="12" name="object 12"/>
            <p:cNvPicPr/>
            <p:nvPr/>
          </p:nvPicPr>
          <p:blipFill>
            <a:blip r:embed="rId3" cstate="print"/>
            <a:stretch>
              <a:fillRect/>
            </a:stretch>
          </p:blipFill>
          <p:spPr>
            <a:xfrm>
              <a:off x="382523" y="6330697"/>
              <a:ext cx="11373612" cy="120394"/>
            </a:xfrm>
            <a:prstGeom prst="rect">
              <a:avLst/>
            </a:prstGeom>
          </p:spPr>
        </p:pic>
      </p:grpSp>
      <p:grpSp>
        <p:nvGrpSpPr>
          <p:cNvPr id="13" name="object 13"/>
          <p:cNvGrpSpPr/>
          <p:nvPr/>
        </p:nvGrpSpPr>
        <p:grpSpPr>
          <a:xfrm>
            <a:off x="538276" y="48132"/>
            <a:ext cx="10927080" cy="1016635"/>
            <a:chOff x="538276" y="48132"/>
            <a:chExt cx="10927080" cy="1016635"/>
          </a:xfrm>
        </p:grpSpPr>
        <p:pic>
          <p:nvPicPr>
            <p:cNvPr id="14" name="object 14"/>
            <p:cNvPicPr/>
            <p:nvPr/>
          </p:nvPicPr>
          <p:blipFill>
            <a:blip r:embed="rId4" cstate="print"/>
            <a:stretch>
              <a:fillRect/>
            </a:stretch>
          </p:blipFill>
          <p:spPr>
            <a:xfrm>
              <a:off x="538276" y="48132"/>
              <a:ext cx="5591048" cy="533400"/>
            </a:xfrm>
            <a:prstGeom prst="rect">
              <a:avLst/>
            </a:prstGeom>
          </p:spPr>
        </p:pic>
        <p:pic>
          <p:nvPicPr>
            <p:cNvPr id="15" name="object 15"/>
            <p:cNvPicPr/>
            <p:nvPr/>
          </p:nvPicPr>
          <p:blipFill>
            <a:blip r:embed="rId5" cstate="print"/>
            <a:stretch>
              <a:fillRect/>
            </a:stretch>
          </p:blipFill>
          <p:spPr>
            <a:xfrm>
              <a:off x="6029833" y="48132"/>
              <a:ext cx="1695195" cy="533400"/>
            </a:xfrm>
            <a:prstGeom prst="rect">
              <a:avLst/>
            </a:prstGeom>
          </p:spPr>
        </p:pic>
        <p:pic>
          <p:nvPicPr>
            <p:cNvPr id="16" name="object 16"/>
            <p:cNvPicPr/>
            <p:nvPr/>
          </p:nvPicPr>
          <p:blipFill>
            <a:blip r:embed="rId6" cstate="print"/>
            <a:stretch>
              <a:fillRect/>
            </a:stretch>
          </p:blipFill>
          <p:spPr>
            <a:xfrm>
              <a:off x="7570977" y="48132"/>
              <a:ext cx="3894074" cy="533400"/>
            </a:xfrm>
            <a:prstGeom prst="rect">
              <a:avLst/>
            </a:prstGeom>
          </p:spPr>
        </p:pic>
        <p:pic>
          <p:nvPicPr>
            <p:cNvPr id="17" name="object 17"/>
            <p:cNvPicPr/>
            <p:nvPr/>
          </p:nvPicPr>
          <p:blipFill>
            <a:blip r:embed="rId7" cstate="print"/>
            <a:stretch>
              <a:fillRect/>
            </a:stretch>
          </p:blipFill>
          <p:spPr>
            <a:xfrm>
              <a:off x="3755770" y="531241"/>
              <a:ext cx="4391406" cy="533400"/>
            </a:xfrm>
            <a:prstGeom prst="rect">
              <a:avLst/>
            </a:prstGeom>
          </p:spPr>
        </p:pic>
      </p:grpSp>
      <p:grpSp>
        <p:nvGrpSpPr>
          <p:cNvPr id="21" name="object 21"/>
          <p:cNvGrpSpPr/>
          <p:nvPr/>
        </p:nvGrpSpPr>
        <p:grpSpPr>
          <a:xfrm>
            <a:off x="338327" y="1234465"/>
            <a:ext cx="5244465" cy="721360"/>
            <a:chOff x="338327" y="1234465"/>
            <a:chExt cx="5244465" cy="721360"/>
          </a:xfrm>
        </p:grpSpPr>
        <p:pic>
          <p:nvPicPr>
            <p:cNvPr id="22" name="object 22"/>
            <p:cNvPicPr/>
            <p:nvPr/>
          </p:nvPicPr>
          <p:blipFill>
            <a:blip r:embed="rId8" cstate="print"/>
            <a:stretch>
              <a:fillRect/>
            </a:stretch>
          </p:blipFill>
          <p:spPr>
            <a:xfrm>
              <a:off x="338327" y="1234465"/>
              <a:ext cx="5244084" cy="720826"/>
            </a:xfrm>
            <a:prstGeom prst="rect">
              <a:avLst/>
            </a:prstGeom>
          </p:spPr>
        </p:pic>
        <p:sp>
          <p:nvSpPr>
            <p:cNvPr id="23" name="object 23"/>
            <p:cNvSpPr/>
            <p:nvPr/>
          </p:nvSpPr>
          <p:spPr>
            <a:xfrm>
              <a:off x="364235" y="1260348"/>
              <a:ext cx="5142230" cy="619125"/>
            </a:xfrm>
            <a:custGeom>
              <a:avLst/>
              <a:gdLst/>
              <a:ahLst/>
              <a:cxnLst/>
              <a:rect l="l" t="t" r="r" b="b"/>
              <a:pathLst>
                <a:path w="5142230" h="619125">
                  <a:moveTo>
                    <a:pt x="5091557" y="0"/>
                  </a:moveTo>
                  <a:lnTo>
                    <a:pt x="50457" y="0"/>
                  </a:lnTo>
                  <a:lnTo>
                    <a:pt x="30818" y="3966"/>
                  </a:lnTo>
                  <a:lnTo>
                    <a:pt x="14779" y="14779"/>
                  </a:lnTo>
                  <a:lnTo>
                    <a:pt x="3965" y="30807"/>
                  </a:lnTo>
                  <a:lnTo>
                    <a:pt x="0" y="50418"/>
                  </a:lnTo>
                  <a:lnTo>
                    <a:pt x="0" y="568325"/>
                  </a:lnTo>
                  <a:lnTo>
                    <a:pt x="3965" y="587936"/>
                  </a:lnTo>
                  <a:lnTo>
                    <a:pt x="14779" y="603964"/>
                  </a:lnTo>
                  <a:lnTo>
                    <a:pt x="30818" y="614777"/>
                  </a:lnTo>
                  <a:lnTo>
                    <a:pt x="50457" y="618743"/>
                  </a:lnTo>
                  <a:lnTo>
                    <a:pt x="5091557" y="618743"/>
                  </a:lnTo>
                  <a:lnTo>
                    <a:pt x="5111168" y="614777"/>
                  </a:lnTo>
                  <a:lnTo>
                    <a:pt x="5127196" y="603964"/>
                  </a:lnTo>
                  <a:lnTo>
                    <a:pt x="5138009" y="587936"/>
                  </a:lnTo>
                  <a:lnTo>
                    <a:pt x="5141976" y="568325"/>
                  </a:lnTo>
                  <a:lnTo>
                    <a:pt x="5141976" y="50418"/>
                  </a:lnTo>
                  <a:lnTo>
                    <a:pt x="5138009" y="30807"/>
                  </a:lnTo>
                  <a:lnTo>
                    <a:pt x="5127196" y="14779"/>
                  </a:lnTo>
                  <a:lnTo>
                    <a:pt x="5111168" y="3966"/>
                  </a:lnTo>
                  <a:lnTo>
                    <a:pt x="5091557" y="0"/>
                  </a:lnTo>
                  <a:close/>
                </a:path>
              </a:pathLst>
            </a:custGeom>
            <a:solidFill>
              <a:srgbClr val="002144"/>
            </a:solidFill>
          </p:spPr>
          <p:txBody>
            <a:bodyPr wrap="square" lIns="0" tIns="0" rIns="0" bIns="0" rtlCol="0"/>
            <a:lstStyle/>
            <a:p>
              <a:endParaRPr/>
            </a:p>
          </p:txBody>
        </p:sp>
      </p:grpSp>
      <p:sp>
        <p:nvSpPr>
          <p:cNvPr id="28" name="object 28"/>
          <p:cNvSpPr txBox="1"/>
          <p:nvPr/>
        </p:nvSpPr>
        <p:spPr>
          <a:xfrm>
            <a:off x="1209547" y="1304290"/>
            <a:ext cx="3295650" cy="513080"/>
          </a:xfrm>
          <a:prstGeom prst="rect">
            <a:avLst/>
          </a:prstGeom>
        </p:spPr>
        <p:txBody>
          <a:bodyPr vert="horz" wrap="square" lIns="0" tIns="12065" rIns="0" bIns="0" rtlCol="0">
            <a:spAutoFit/>
          </a:bodyPr>
          <a:lstStyle/>
          <a:p>
            <a:pPr algn="ctr">
              <a:lnSpc>
                <a:spcPct val="100000"/>
              </a:lnSpc>
              <a:spcBef>
                <a:spcPts val="95"/>
              </a:spcBef>
            </a:pPr>
            <a:r>
              <a:rPr sz="1600" b="1" dirty="0">
                <a:solidFill>
                  <a:srgbClr val="FFFFFF"/>
                </a:solidFill>
                <a:latin typeface="Open Sans"/>
                <a:cs typeface="Open Sans"/>
              </a:rPr>
              <a:t>Complex</a:t>
            </a:r>
            <a:r>
              <a:rPr sz="1600" b="1" spc="-60" dirty="0">
                <a:solidFill>
                  <a:srgbClr val="FFFFFF"/>
                </a:solidFill>
                <a:latin typeface="Open Sans"/>
                <a:cs typeface="Open Sans"/>
              </a:rPr>
              <a:t> </a:t>
            </a:r>
            <a:r>
              <a:rPr sz="1600" b="1" dirty="0">
                <a:solidFill>
                  <a:srgbClr val="FFFFFF"/>
                </a:solidFill>
                <a:latin typeface="Open Sans"/>
                <a:cs typeface="Open Sans"/>
              </a:rPr>
              <a:t>and</a:t>
            </a:r>
            <a:r>
              <a:rPr sz="1600" b="1" spc="-75" dirty="0">
                <a:solidFill>
                  <a:srgbClr val="FFFFFF"/>
                </a:solidFill>
                <a:latin typeface="Open Sans"/>
                <a:cs typeface="Open Sans"/>
              </a:rPr>
              <a:t> </a:t>
            </a:r>
            <a:r>
              <a:rPr sz="1600" b="1" dirty="0">
                <a:solidFill>
                  <a:srgbClr val="FFFFFF"/>
                </a:solidFill>
                <a:latin typeface="Open Sans"/>
                <a:cs typeface="Open Sans"/>
              </a:rPr>
              <a:t>persistent</a:t>
            </a:r>
            <a:r>
              <a:rPr sz="1600" b="1" spc="-40" dirty="0">
                <a:solidFill>
                  <a:srgbClr val="FFFFFF"/>
                </a:solidFill>
                <a:latin typeface="Open Sans"/>
                <a:cs typeface="Open Sans"/>
              </a:rPr>
              <a:t> </a:t>
            </a:r>
            <a:r>
              <a:rPr sz="1600" b="1" spc="-10" dirty="0">
                <a:solidFill>
                  <a:srgbClr val="FFFFFF"/>
                </a:solidFill>
                <a:latin typeface="Open Sans"/>
                <a:cs typeface="Open Sans"/>
              </a:rPr>
              <a:t>barriers</a:t>
            </a:r>
            <a:endParaRPr sz="1600">
              <a:latin typeface="Open Sans"/>
              <a:cs typeface="Open Sans"/>
            </a:endParaRPr>
          </a:p>
          <a:p>
            <a:pPr marL="1270" algn="ctr">
              <a:lnSpc>
                <a:spcPct val="100000"/>
              </a:lnSpc>
            </a:pPr>
            <a:r>
              <a:rPr sz="1600" b="1" dirty="0">
                <a:solidFill>
                  <a:srgbClr val="FFFFFF"/>
                </a:solidFill>
                <a:latin typeface="Open Sans"/>
                <a:cs typeface="Open Sans"/>
              </a:rPr>
              <a:t>limit</a:t>
            </a:r>
            <a:r>
              <a:rPr sz="1600" b="1" spc="-75" dirty="0">
                <a:solidFill>
                  <a:srgbClr val="FFFFFF"/>
                </a:solidFill>
                <a:latin typeface="Open Sans"/>
                <a:cs typeface="Open Sans"/>
              </a:rPr>
              <a:t> </a:t>
            </a:r>
            <a:r>
              <a:rPr sz="1600" b="1" dirty="0">
                <a:solidFill>
                  <a:srgbClr val="FFFFFF"/>
                </a:solidFill>
                <a:latin typeface="Open Sans"/>
                <a:cs typeface="Open Sans"/>
              </a:rPr>
              <a:t>women’s</a:t>
            </a:r>
            <a:r>
              <a:rPr sz="1600" b="1" spc="-50" dirty="0">
                <a:solidFill>
                  <a:srgbClr val="FFFFFF"/>
                </a:solidFill>
                <a:latin typeface="Open Sans"/>
                <a:cs typeface="Open Sans"/>
              </a:rPr>
              <a:t> </a:t>
            </a:r>
            <a:r>
              <a:rPr sz="1600" b="1" spc="-10" dirty="0">
                <a:solidFill>
                  <a:srgbClr val="FFFFFF"/>
                </a:solidFill>
                <a:latin typeface="Open Sans"/>
                <a:cs typeface="Open Sans"/>
              </a:rPr>
              <a:t>opportunities</a:t>
            </a:r>
            <a:endParaRPr sz="1600">
              <a:latin typeface="Open Sans"/>
              <a:cs typeface="Open Sans"/>
            </a:endParaRPr>
          </a:p>
        </p:txBody>
      </p:sp>
      <p:sp>
        <p:nvSpPr>
          <p:cNvPr id="29" name="object 29"/>
          <p:cNvSpPr txBox="1"/>
          <p:nvPr/>
        </p:nvSpPr>
        <p:spPr>
          <a:xfrm>
            <a:off x="9195943" y="1304290"/>
            <a:ext cx="1955800" cy="513080"/>
          </a:xfrm>
          <a:prstGeom prst="rect">
            <a:avLst/>
          </a:prstGeom>
        </p:spPr>
        <p:txBody>
          <a:bodyPr vert="horz" wrap="square" lIns="0" tIns="12065" rIns="0" bIns="0" rtlCol="0">
            <a:spAutoFit/>
          </a:bodyPr>
          <a:lstStyle/>
          <a:p>
            <a:pPr marL="12700" marR="5080" indent="65405">
              <a:lnSpc>
                <a:spcPct val="100000"/>
              </a:lnSpc>
              <a:spcBef>
                <a:spcPts val="95"/>
              </a:spcBef>
            </a:pPr>
            <a:r>
              <a:rPr sz="1600" b="1" dirty="0">
                <a:solidFill>
                  <a:srgbClr val="FFFFFF"/>
                </a:solidFill>
                <a:latin typeface="Open Sans"/>
                <a:cs typeface="Open Sans"/>
              </a:rPr>
              <a:t>How</a:t>
            </a:r>
            <a:r>
              <a:rPr sz="1600" b="1" spc="-35" dirty="0">
                <a:solidFill>
                  <a:srgbClr val="FFFFFF"/>
                </a:solidFill>
                <a:latin typeface="Open Sans"/>
                <a:cs typeface="Open Sans"/>
              </a:rPr>
              <a:t> </a:t>
            </a:r>
            <a:r>
              <a:rPr sz="1600" b="1" dirty="0">
                <a:solidFill>
                  <a:srgbClr val="FFFFFF"/>
                </a:solidFill>
                <a:latin typeface="Open Sans"/>
                <a:cs typeface="Open Sans"/>
              </a:rPr>
              <a:t>can</a:t>
            </a:r>
            <a:r>
              <a:rPr sz="1600" b="1" spc="-30" dirty="0">
                <a:solidFill>
                  <a:srgbClr val="FFFFFF"/>
                </a:solidFill>
                <a:latin typeface="Open Sans"/>
                <a:cs typeface="Open Sans"/>
              </a:rPr>
              <a:t> </a:t>
            </a:r>
            <a:r>
              <a:rPr sz="1600" b="1" dirty="0">
                <a:solidFill>
                  <a:srgbClr val="FFFFFF"/>
                </a:solidFill>
                <a:latin typeface="Open Sans"/>
                <a:cs typeface="Open Sans"/>
              </a:rPr>
              <a:t>the</a:t>
            </a:r>
            <a:r>
              <a:rPr sz="1600" b="1" spc="-20" dirty="0">
                <a:solidFill>
                  <a:srgbClr val="FFFFFF"/>
                </a:solidFill>
                <a:latin typeface="Open Sans"/>
                <a:cs typeface="Open Sans"/>
              </a:rPr>
              <a:t> </a:t>
            </a:r>
            <a:r>
              <a:rPr sz="1600" b="1" spc="-25" dirty="0">
                <a:solidFill>
                  <a:srgbClr val="FFFFFF"/>
                </a:solidFill>
                <a:latin typeface="Open Sans"/>
                <a:cs typeface="Open Sans"/>
              </a:rPr>
              <a:t>WBG </a:t>
            </a:r>
            <a:r>
              <a:rPr sz="1600" b="1" dirty="0">
                <a:solidFill>
                  <a:srgbClr val="FFFFFF"/>
                </a:solidFill>
                <a:latin typeface="Open Sans"/>
                <a:cs typeface="Open Sans"/>
              </a:rPr>
              <a:t>make</a:t>
            </a:r>
            <a:r>
              <a:rPr sz="1600" b="1" spc="-20" dirty="0">
                <a:solidFill>
                  <a:srgbClr val="FFFFFF"/>
                </a:solidFill>
                <a:latin typeface="Open Sans"/>
                <a:cs typeface="Open Sans"/>
              </a:rPr>
              <a:t> </a:t>
            </a:r>
            <a:r>
              <a:rPr sz="1600" b="1" dirty="0">
                <a:solidFill>
                  <a:srgbClr val="FFFFFF"/>
                </a:solidFill>
                <a:latin typeface="Open Sans"/>
                <a:cs typeface="Open Sans"/>
              </a:rPr>
              <a:t>a</a:t>
            </a:r>
            <a:r>
              <a:rPr sz="1600" b="1" spc="-25" dirty="0">
                <a:solidFill>
                  <a:srgbClr val="FFFFFF"/>
                </a:solidFill>
                <a:latin typeface="Open Sans"/>
                <a:cs typeface="Open Sans"/>
              </a:rPr>
              <a:t> </a:t>
            </a:r>
            <a:r>
              <a:rPr sz="1600" b="1" spc="-10" dirty="0">
                <a:solidFill>
                  <a:srgbClr val="FFFFFF"/>
                </a:solidFill>
                <a:latin typeface="Open Sans"/>
                <a:cs typeface="Open Sans"/>
              </a:rPr>
              <a:t>difference?</a:t>
            </a:r>
            <a:endParaRPr sz="1600" dirty="0">
              <a:latin typeface="Open Sans"/>
              <a:cs typeface="Open Sans"/>
            </a:endParaRPr>
          </a:p>
        </p:txBody>
      </p:sp>
      <p:sp>
        <p:nvSpPr>
          <p:cNvPr id="30" name="object 30"/>
          <p:cNvSpPr/>
          <p:nvPr/>
        </p:nvSpPr>
        <p:spPr>
          <a:xfrm>
            <a:off x="455676" y="2200655"/>
            <a:ext cx="136525" cy="0"/>
          </a:xfrm>
          <a:custGeom>
            <a:avLst/>
            <a:gdLst/>
            <a:ahLst/>
            <a:cxnLst/>
            <a:rect l="l" t="t" r="r" b="b"/>
            <a:pathLst>
              <a:path w="136525">
                <a:moveTo>
                  <a:pt x="0" y="0"/>
                </a:moveTo>
                <a:lnTo>
                  <a:pt x="136207" y="0"/>
                </a:lnTo>
              </a:path>
            </a:pathLst>
          </a:custGeom>
          <a:ln w="12700">
            <a:solidFill>
              <a:srgbClr val="000000"/>
            </a:solidFill>
          </a:ln>
        </p:spPr>
        <p:txBody>
          <a:bodyPr wrap="square" lIns="0" tIns="0" rIns="0" bIns="0" rtlCol="0"/>
          <a:lstStyle/>
          <a:p>
            <a:endParaRPr/>
          </a:p>
        </p:txBody>
      </p:sp>
      <p:grpSp>
        <p:nvGrpSpPr>
          <p:cNvPr id="31" name="object 31"/>
          <p:cNvGrpSpPr/>
          <p:nvPr/>
        </p:nvGrpSpPr>
        <p:grpSpPr>
          <a:xfrm>
            <a:off x="384047" y="2247645"/>
            <a:ext cx="276225" cy="4009390"/>
            <a:chOff x="384047" y="2247645"/>
            <a:chExt cx="276225" cy="4009390"/>
          </a:xfrm>
        </p:grpSpPr>
        <p:sp>
          <p:nvSpPr>
            <p:cNvPr id="32" name="object 32"/>
            <p:cNvSpPr/>
            <p:nvPr/>
          </p:nvSpPr>
          <p:spPr>
            <a:xfrm>
              <a:off x="455675" y="2253995"/>
              <a:ext cx="145415" cy="3996690"/>
            </a:xfrm>
            <a:custGeom>
              <a:avLst/>
              <a:gdLst/>
              <a:ahLst/>
              <a:cxnLst/>
              <a:rect l="l" t="t" r="r" b="b"/>
              <a:pathLst>
                <a:path w="145415" h="3996690">
                  <a:moveTo>
                    <a:pt x="68579" y="1583435"/>
                  </a:moveTo>
                  <a:lnTo>
                    <a:pt x="68579" y="1971166"/>
                  </a:lnTo>
                </a:path>
                <a:path w="145415" h="3996690">
                  <a:moveTo>
                    <a:pt x="68579" y="0"/>
                  </a:moveTo>
                  <a:lnTo>
                    <a:pt x="68579" y="382524"/>
                  </a:lnTo>
                </a:path>
                <a:path w="145415" h="3996690">
                  <a:moveTo>
                    <a:pt x="9143" y="1970531"/>
                  </a:moveTo>
                  <a:lnTo>
                    <a:pt x="145351" y="1970531"/>
                  </a:lnTo>
                </a:path>
                <a:path w="145415" h="3996690">
                  <a:moveTo>
                    <a:pt x="68579" y="1978152"/>
                  </a:moveTo>
                  <a:lnTo>
                    <a:pt x="68579" y="2319528"/>
                  </a:lnTo>
                </a:path>
                <a:path w="145415" h="3996690">
                  <a:moveTo>
                    <a:pt x="68579" y="3592067"/>
                  </a:moveTo>
                  <a:lnTo>
                    <a:pt x="68579" y="3996232"/>
                  </a:lnTo>
                </a:path>
                <a:path w="145415" h="3996690">
                  <a:moveTo>
                    <a:pt x="0" y="3995928"/>
                  </a:moveTo>
                  <a:lnTo>
                    <a:pt x="136207" y="3995928"/>
                  </a:lnTo>
                </a:path>
              </a:pathLst>
            </a:custGeom>
            <a:ln w="12700">
              <a:solidFill>
                <a:srgbClr val="000000"/>
              </a:solidFill>
            </a:ln>
          </p:spPr>
          <p:txBody>
            <a:bodyPr wrap="square" lIns="0" tIns="0" rIns="0" bIns="0" rtlCol="0"/>
            <a:lstStyle/>
            <a:p>
              <a:endParaRPr/>
            </a:p>
          </p:txBody>
        </p:sp>
        <p:sp>
          <p:nvSpPr>
            <p:cNvPr id="33" name="object 33"/>
            <p:cNvSpPr/>
            <p:nvPr/>
          </p:nvSpPr>
          <p:spPr>
            <a:xfrm>
              <a:off x="384047" y="2636519"/>
              <a:ext cx="276225" cy="1201420"/>
            </a:xfrm>
            <a:custGeom>
              <a:avLst/>
              <a:gdLst/>
              <a:ahLst/>
              <a:cxnLst/>
              <a:rect l="l" t="t" r="r" b="b"/>
              <a:pathLst>
                <a:path w="276225" h="1201420">
                  <a:moveTo>
                    <a:pt x="275843" y="0"/>
                  </a:moveTo>
                  <a:lnTo>
                    <a:pt x="0" y="0"/>
                  </a:lnTo>
                  <a:lnTo>
                    <a:pt x="0" y="1200911"/>
                  </a:lnTo>
                  <a:lnTo>
                    <a:pt x="275843" y="1200911"/>
                  </a:lnTo>
                  <a:lnTo>
                    <a:pt x="275843" y="0"/>
                  </a:lnTo>
                  <a:close/>
                </a:path>
              </a:pathLst>
            </a:custGeom>
            <a:solidFill>
              <a:srgbClr val="FFFFFF"/>
            </a:solidFill>
          </p:spPr>
          <p:txBody>
            <a:bodyPr wrap="square" lIns="0" tIns="0" rIns="0" bIns="0" rtlCol="0"/>
            <a:lstStyle/>
            <a:p>
              <a:endParaRPr/>
            </a:p>
          </p:txBody>
        </p:sp>
      </p:grpSp>
      <p:sp>
        <p:nvSpPr>
          <p:cNvPr id="34" name="object 34"/>
          <p:cNvSpPr txBox="1"/>
          <p:nvPr/>
        </p:nvSpPr>
        <p:spPr>
          <a:xfrm>
            <a:off x="445414" y="2763968"/>
            <a:ext cx="177800" cy="995044"/>
          </a:xfrm>
          <a:prstGeom prst="rect">
            <a:avLst/>
          </a:prstGeom>
        </p:spPr>
        <p:txBody>
          <a:bodyPr vert="vert270" wrap="square" lIns="0" tIns="0" rIns="0" bIns="0" rtlCol="0">
            <a:spAutoFit/>
          </a:bodyPr>
          <a:lstStyle/>
          <a:p>
            <a:pPr marL="12700">
              <a:lnSpc>
                <a:spcPts val="1240"/>
              </a:lnSpc>
            </a:pPr>
            <a:r>
              <a:rPr sz="1200" b="1" dirty="0">
                <a:latin typeface="Calibri"/>
                <a:cs typeface="Calibri"/>
              </a:rPr>
              <a:t>Formal</a:t>
            </a:r>
            <a:r>
              <a:rPr sz="1200" b="1" spc="-50" dirty="0">
                <a:latin typeface="Calibri"/>
                <a:cs typeface="Calibri"/>
              </a:rPr>
              <a:t> </a:t>
            </a:r>
            <a:r>
              <a:rPr sz="1200" b="1" spc="-10" dirty="0">
                <a:latin typeface="Calibri"/>
                <a:cs typeface="Calibri"/>
              </a:rPr>
              <a:t>barriers</a:t>
            </a:r>
            <a:endParaRPr sz="1200">
              <a:latin typeface="Calibri"/>
              <a:cs typeface="Calibri"/>
            </a:endParaRPr>
          </a:p>
        </p:txBody>
      </p:sp>
      <p:sp>
        <p:nvSpPr>
          <p:cNvPr id="35" name="object 35"/>
          <p:cNvSpPr/>
          <p:nvPr/>
        </p:nvSpPr>
        <p:spPr>
          <a:xfrm>
            <a:off x="382524" y="4573523"/>
            <a:ext cx="277495" cy="1272540"/>
          </a:xfrm>
          <a:custGeom>
            <a:avLst/>
            <a:gdLst/>
            <a:ahLst/>
            <a:cxnLst/>
            <a:rect l="l" t="t" r="r" b="b"/>
            <a:pathLst>
              <a:path w="277495" h="1272539">
                <a:moveTo>
                  <a:pt x="277368" y="0"/>
                </a:moveTo>
                <a:lnTo>
                  <a:pt x="0" y="0"/>
                </a:lnTo>
                <a:lnTo>
                  <a:pt x="0" y="1272539"/>
                </a:lnTo>
                <a:lnTo>
                  <a:pt x="277368" y="1272539"/>
                </a:lnTo>
                <a:lnTo>
                  <a:pt x="277368" y="0"/>
                </a:lnTo>
                <a:close/>
              </a:path>
            </a:pathLst>
          </a:custGeom>
          <a:solidFill>
            <a:srgbClr val="FFFFFF"/>
          </a:solidFill>
        </p:spPr>
        <p:txBody>
          <a:bodyPr wrap="square" lIns="0" tIns="0" rIns="0" bIns="0" rtlCol="0"/>
          <a:lstStyle/>
          <a:p>
            <a:endParaRPr/>
          </a:p>
        </p:txBody>
      </p:sp>
      <p:sp>
        <p:nvSpPr>
          <p:cNvPr id="36" name="object 36"/>
          <p:cNvSpPr txBox="1"/>
          <p:nvPr/>
        </p:nvSpPr>
        <p:spPr>
          <a:xfrm>
            <a:off x="444499" y="4673134"/>
            <a:ext cx="177800" cy="1096010"/>
          </a:xfrm>
          <a:prstGeom prst="rect">
            <a:avLst/>
          </a:prstGeom>
        </p:spPr>
        <p:txBody>
          <a:bodyPr vert="vert270" wrap="square" lIns="0" tIns="0" rIns="0" bIns="0" rtlCol="0">
            <a:spAutoFit/>
          </a:bodyPr>
          <a:lstStyle/>
          <a:p>
            <a:pPr marL="12700">
              <a:lnSpc>
                <a:spcPts val="1240"/>
              </a:lnSpc>
            </a:pPr>
            <a:r>
              <a:rPr sz="1200" b="1" dirty="0">
                <a:latin typeface="Calibri"/>
                <a:cs typeface="Calibri"/>
              </a:rPr>
              <a:t>Informal</a:t>
            </a:r>
            <a:r>
              <a:rPr sz="1200" b="1" spc="-65" dirty="0">
                <a:latin typeface="Calibri"/>
                <a:cs typeface="Calibri"/>
              </a:rPr>
              <a:t> </a:t>
            </a:r>
            <a:r>
              <a:rPr sz="1200" b="1" spc="-10" dirty="0">
                <a:latin typeface="Calibri"/>
                <a:cs typeface="Calibri"/>
              </a:rPr>
              <a:t>barriers</a:t>
            </a:r>
            <a:endParaRPr sz="1200">
              <a:latin typeface="Calibri"/>
              <a:cs typeface="Calibri"/>
            </a:endParaRPr>
          </a:p>
        </p:txBody>
      </p:sp>
      <p:sp>
        <p:nvSpPr>
          <p:cNvPr id="37" name="object 37"/>
          <p:cNvSpPr txBox="1"/>
          <p:nvPr/>
        </p:nvSpPr>
        <p:spPr>
          <a:xfrm>
            <a:off x="1205280" y="3655314"/>
            <a:ext cx="819150" cy="452755"/>
          </a:xfrm>
          <a:prstGeom prst="rect">
            <a:avLst/>
          </a:prstGeom>
        </p:spPr>
        <p:txBody>
          <a:bodyPr vert="horz" wrap="square" lIns="0" tIns="12700" rIns="0" bIns="0" rtlCol="0">
            <a:spAutoFit/>
          </a:bodyPr>
          <a:lstStyle/>
          <a:p>
            <a:pPr algn="ctr">
              <a:lnSpc>
                <a:spcPct val="100000"/>
              </a:lnSpc>
              <a:spcBef>
                <a:spcPts val="100"/>
              </a:spcBef>
            </a:pPr>
            <a:r>
              <a:rPr sz="1400" spc="-10" dirty="0">
                <a:latin typeface="Calibri"/>
                <a:cs typeface="Calibri"/>
              </a:rPr>
              <a:t>Unequal</a:t>
            </a:r>
            <a:endParaRPr sz="1400">
              <a:latin typeface="Calibri"/>
              <a:cs typeface="Calibri"/>
            </a:endParaRPr>
          </a:p>
          <a:p>
            <a:pPr algn="ctr">
              <a:lnSpc>
                <a:spcPct val="100000"/>
              </a:lnSpc>
              <a:spcBef>
                <a:spcPts val="5"/>
              </a:spcBef>
            </a:pPr>
            <a:r>
              <a:rPr sz="1400" b="1" dirty="0">
                <a:latin typeface="Calibri"/>
                <a:cs typeface="Calibri"/>
              </a:rPr>
              <a:t>legal</a:t>
            </a:r>
            <a:r>
              <a:rPr sz="1400" b="1" spc="-45" dirty="0">
                <a:latin typeface="Calibri"/>
                <a:cs typeface="Calibri"/>
              </a:rPr>
              <a:t> </a:t>
            </a:r>
            <a:r>
              <a:rPr sz="1400" spc="-10" dirty="0">
                <a:latin typeface="Calibri"/>
                <a:cs typeface="Calibri"/>
              </a:rPr>
              <a:t>rights</a:t>
            </a:r>
            <a:endParaRPr sz="1400">
              <a:latin typeface="Calibri"/>
              <a:cs typeface="Calibri"/>
            </a:endParaRPr>
          </a:p>
        </p:txBody>
      </p:sp>
      <p:sp>
        <p:nvSpPr>
          <p:cNvPr id="38" name="object 38"/>
          <p:cNvSpPr txBox="1"/>
          <p:nvPr/>
        </p:nvSpPr>
        <p:spPr>
          <a:xfrm>
            <a:off x="2420873" y="3494913"/>
            <a:ext cx="2615565" cy="666750"/>
          </a:xfrm>
          <a:prstGeom prst="rect">
            <a:avLst/>
          </a:prstGeom>
        </p:spPr>
        <p:txBody>
          <a:bodyPr vert="horz" wrap="square" lIns="0" tIns="13335" rIns="0" bIns="0" rtlCol="0">
            <a:spAutoFit/>
          </a:bodyPr>
          <a:lstStyle/>
          <a:p>
            <a:pPr marL="12700" marR="5080" indent="635" algn="ctr">
              <a:lnSpc>
                <a:spcPct val="100000"/>
              </a:lnSpc>
              <a:spcBef>
                <a:spcPts val="105"/>
              </a:spcBef>
            </a:pPr>
            <a:r>
              <a:rPr sz="1400" b="1" spc="-10" dirty="0">
                <a:latin typeface="Calibri"/>
                <a:cs typeface="Calibri"/>
              </a:rPr>
              <a:t>Barriers</a:t>
            </a:r>
            <a:r>
              <a:rPr sz="1400" b="1" spc="-45" dirty="0">
                <a:latin typeface="Calibri"/>
                <a:cs typeface="Calibri"/>
              </a:rPr>
              <a:t> </a:t>
            </a:r>
            <a:r>
              <a:rPr sz="1400" b="1" dirty="0">
                <a:latin typeface="Calibri"/>
                <a:cs typeface="Calibri"/>
              </a:rPr>
              <a:t>to</a:t>
            </a:r>
            <a:r>
              <a:rPr sz="1400" b="1" spc="-20" dirty="0">
                <a:latin typeface="Calibri"/>
                <a:cs typeface="Calibri"/>
              </a:rPr>
              <a:t> </a:t>
            </a:r>
            <a:r>
              <a:rPr sz="1400" b="1" dirty="0">
                <a:latin typeface="Calibri"/>
                <a:cs typeface="Calibri"/>
              </a:rPr>
              <a:t>opportunities</a:t>
            </a:r>
            <a:r>
              <a:rPr sz="1400" b="1" spc="-35" dirty="0">
                <a:latin typeface="Calibri"/>
                <a:cs typeface="Calibri"/>
              </a:rPr>
              <a:t> </a:t>
            </a:r>
            <a:r>
              <a:rPr sz="1400" spc="-10" dirty="0">
                <a:latin typeface="Calibri"/>
                <a:cs typeface="Calibri"/>
              </a:rPr>
              <a:t>(jobs, mobility,</a:t>
            </a:r>
            <a:r>
              <a:rPr sz="1400" spc="-70" dirty="0">
                <a:latin typeface="Calibri"/>
                <a:cs typeface="Calibri"/>
              </a:rPr>
              <a:t> </a:t>
            </a:r>
            <a:r>
              <a:rPr sz="1400" dirty="0">
                <a:latin typeface="Calibri"/>
                <a:cs typeface="Calibri"/>
              </a:rPr>
              <a:t>capital,</a:t>
            </a:r>
            <a:r>
              <a:rPr sz="1400" spc="-55" dirty="0">
                <a:latin typeface="Calibri"/>
                <a:cs typeface="Calibri"/>
              </a:rPr>
              <a:t> </a:t>
            </a:r>
            <a:r>
              <a:rPr sz="1400" dirty="0">
                <a:latin typeface="Calibri"/>
                <a:cs typeface="Calibri"/>
              </a:rPr>
              <a:t>assets,</a:t>
            </a:r>
            <a:r>
              <a:rPr sz="1400" spc="-65" dirty="0">
                <a:latin typeface="Calibri"/>
                <a:cs typeface="Calibri"/>
              </a:rPr>
              <a:t> </a:t>
            </a:r>
            <a:r>
              <a:rPr sz="1400" spc="-10" dirty="0">
                <a:latin typeface="Calibri"/>
                <a:cs typeface="Calibri"/>
              </a:rPr>
              <a:t>technology, markets,</a:t>
            </a:r>
            <a:r>
              <a:rPr sz="1400" spc="-40" dirty="0">
                <a:latin typeface="Calibri"/>
                <a:cs typeface="Calibri"/>
              </a:rPr>
              <a:t> </a:t>
            </a:r>
            <a:r>
              <a:rPr sz="1400" dirty="0">
                <a:latin typeface="Calibri"/>
                <a:cs typeface="Calibri"/>
              </a:rPr>
              <a:t>value</a:t>
            </a:r>
            <a:r>
              <a:rPr sz="1400" spc="-25" dirty="0">
                <a:latin typeface="Calibri"/>
                <a:cs typeface="Calibri"/>
              </a:rPr>
              <a:t> </a:t>
            </a:r>
            <a:r>
              <a:rPr sz="1400" spc="-10" dirty="0">
                <a:latin typeface="Calibri"/>
                <a:cs typeface="Calibri"/>
              </a:rPr>
              <a:t>chains)</a:t>
            </a:r>
            <a:endParaRPr sz="1400">
              <a:latin typeface="Calibri"/>
              <a:cs typeface="Calibri"/>
            </a:endParaRPr>
          </a:p>
        </p:txBody>
      </p:sp>
      <p:sp>
        <p:nvSpPr>
          <p:cNvPr id="39" name="object 39"/>
          <p:cNvSpPr txBox="1"/>
          <p:nvPr/>
        </p:nvSpPr>
        <p:spPr>
          <a:xfrm>
            <a:off x="2094992" y="2868549"/>
            <a:ext cx="2018664" cy="452755"/>
          </a:xfrm>
          <a:prstGeom prst="rect">
            <a:avLst/>
          </a:prstGeom>
        </p:spPr>
        <p:txBody>
          <a:bodyPr vert="horz" wrap="square" lIns="0" tIns="13335" rIns="0" bIns="0" rtlCol="0">
            <a:spAutoFit/>
          </a:bodyPr>
          <a:lstStyle/>
          <a:p>
            <a:pPr marL="274320" marR="5080" indent="-262255">
              <a:lnSpc>
                <a:spcPct val="100000"/>
              </a:lnSpc>
              <a:spcBef>
                <a:spcPts val="105"/>
              </a:spcBef>
            </a:pPr>
            <a:r>
              <a:rPr sz="1400" dirty="0">
                <a:latin typeface="Calibri"/>
                <a:cs typeface="Calibri"/>
              </a:rPr>
              <a:t>Biased</a:t>
            </a:r>
            <a:r>
              <a:rPr sz="1400" spc="-30" dirty="0">
                <a:latin typeface="Calibri"/>
                <a:cs typeface="Calibri"/>
              </a:rPr>
              <a:t> </a:t>
            </a:r>
            <a:r>
              <a:rPr sz="1400" b="1" dirty="0">
                <a:latin typeface="Calibri"/>
                <a:cs typeface="Calibri"/>
              </a:rPr>
              <a:t>policies,</a:t>
            </a:r>
            <a:r>
              <a:rPr sz="1400" b="1" spc="-60" dirty="0">
                <a:latin typeface="Calibri"/>
                <a:cs typeface="Calibri"/>
              </a:rPr>
              <a:t> </a:t>
            </a:r>
            <a:r>
              <a:rPr sz="1400" b="1" spc="-10" dirty="0">
                <a:latin typeface="Calibri"/>
                <a:cs typeface="Calibri"/>
              </a:rPr>
              <a:t>regulations </a:t>
            </a:r>
            <a:r>
              <a:rPr sz="1400" b="1" dirty="0">
                <a:latin typeface="Calibri"/>
                <a:cs typeface="Calibri"/>
              </a:rPr>
              <a:t>and</a:t>
            </a:r>
            <a:r>
              <a:rPr sz="1400" b="1" spc="-40" dirty="0">
                <a:latin typeface="Calibri"/>
                <a:cs typeface="Calibri"/>
              </a:rPr>
              <a:t> </a:t>
            </a:r>
            <a:r>
              <a:rPr sz="1400" b="1" dirty="0">
                <a:latin typeface="Calibri"/>
                <a:cs typeface="Calibri"/>
              </a:rPr>
              <a:t>service</a:t>
            </a:r>
            <a:r>
              <a:rPr sz="1400" b="1" spc="-25" dirty="0">
                <a:latin typeface="Calibri"/>
                <a:cs typeface="Calibri"/>
              </a:rPr>
              <a:t> </a:t>
            </a:r>
            <a:r>
              <a:rPr sz="1400" b="1" spc="-10" dirty="0">
                <a:latin typeface="Calibri"/>
                <a:cs typeface="Calibri"/>
              </a:rPr>
              <a:t>delivery</a:t>
            </a:r>
            <a:endParaRPr sz="1400">
              <a:latin typeface="Calibri"/>
              <a:cs typeface="Calibri"/>
            </a:endParaRPr>
          </a:p>
        </p:txBody>
      </p:sp>
      <p:sp>
        <p:nvSpPr>
          <p:cNvPr id="40" name="object 40"/>
          <p:cNvSpPr/>
          <p:nvPr/>
        </p:nvSpPr>
        <p:spPr>
          <a:xfrm>
            <a:off x="708692" y="4244907"/>
            <a:ext cx="4735830" cy="2001520"/>
          </a:xfrm>
          <a:custGeom>
            <a:avLst/>
            <a:gdLst/>
            <a:ahLst/>
            <a:cxnLst/>
            <a:rect l="l" t="t" r="r" b="b"/>
            <a:pathLst>
              <a:path w="4735830" h="2001520">
                <a:moveTo>
                  <a:pt x="4682433" y="0"/>
                </a:moveTo>
                <a:lnTo>
                  <a:pt x="143115" y="0"/>
                </a:lnTo>
                <a:lnTo>
                  <a:pt x="96961" y="18475"/>
                </a:lnTo>
                <a:lnTo>
                  <a:pt x="0" y="503460"/>
                </a:lnTo>
                <a:lnTo>
                  <a:pt x="375435" y="674560"/>
                </a:lnTo>
                <a:lnTo>
                  <a:pt x="508662" y="798171"/>
                </a:lnTo>
                <a:lnTo>
                  <a:pt x="653907" y="879055"/>
                </a:lnTo>
                <a:lnTo>
                  <a:pt x="750871" y="1178592"/>
                </a:lnTo>
                <a:lnTo>
                  <a:pt x="1356498" y="1292680"/>
                </a:lnTo>
                <a:lnTo>
                  <a:pt x="1429217" y="1468580"/>
                </a:lnTo>
                <a:lnTo>
                  <a:pt x="1841110" y="1668244"/>
                </a:lnTo>
                <a:lnTo>
                  <a:pt x="2083399" y="1625459"/>
                </a:lnTo>
                <a:lnTo>
                  <a:pt x="2458803" y="2001039"/>
                </a:lnTo>
                <a:lnTo>
                  <a:pt x="3358139" y="1531705"/>
                </a:lnTo>
                <a:lnTo>
                  <a:pt x="3536814" y="1440036"/>
                </a:lnTo>
                <a:lnTo>
                  <a:pt x="3654911" y="1345392"/>
                </a:lnTo>
                <a:lnTo>
                  <a:pt x="4227129" y="860009"/>
                </a:lnTo>
                <a:lnTo>
                  <a:pt x="4142376" y="593740"/>
                </a:lnTo>
                <a:lnTo>
                  <a:pt x="4433026" y="565170"/>
                </a:lnTo>
                <a:lnTo>
                  <a:pt x="4602532" y="427338"/>
                </a:lnTo>
                <a:lnTo>
                  <a:pt x="4735808" y="46981"/>
                </a:lnTo>
                <a:lnTo>
                  <a:pt x="4682433" y="0"/>
                </a:lnTo>
                <a:close/>
              </a:path>
            </a:pathLst>
          </a:custGeom>
          <a:solidFill>
            <a:srgbClr val="2D6F9E"/>
          </a:solidFill>
        </p:spPr>
        <p:txBody>
          <a:bodyPr wrap="square" lIns="0" tIns="0" rIns="0" bIns="0" rtlCol="0"/>
          <a:lstStyle/>
          <a:p>
            <a:endParaRPr/>
          </a:p>
        </p:txBody>
      </p:sp>
      <p:sp>
        <p:nvSpPr>
          <p:cNvPr id="41" name="object 41"/>
          <p:cNvSpPr txBox="1"/>
          <p:nvPr/>
        </p:nvSpPr>
        <p:spPr>
          <a:xfrm>
            <a:off x="3131311" y="4316984"/>
            <a:ext cx="1412875" cy="879475"/>
          </a:xfrm>
          <a:prstGeom prst="rect">
            <a:avLst/>
          </a:prstGeom>
        </p:spPr>
        <p:txBody>
          <a:bodyPr vert="horz" wrap="square" lIns="0" tIns="12700" rIns="0" bIns="0" rtlCol="0">
            <a:spAutoFit/>
          </a:bodyPr>
          <a:lstStyle/>
          <a:p>
            <a:pPr marL="57785" marR="52069" algn="ctr">
              <a:lnSpc>
                <a:spcPct val="100000"/>
              </a:lnSpc>
              <a:spcBef>
                <a:spcPts val="100"/>
              </a:spcBef>
            </a:pPr>
            <a:r>
              <a:rPr sz="1400" b="1" dirty="0">
                <a:solidFill>
                  <a:srgbClr val="FFFFFF"/>
                </a:solidFill>
                <a:latin typeface="Calibri"/>
                <a:cs typeface="Calibri"/>
              </a:rPr>
              <a:t>Time</a:t>
            </a:r>
            <a:r>
              <a:rPr sz="1400" b="1" spc="-40" dirty="0">
                <a:solidFill>
                  <a:srgbClr val="FFFFFF"/>
                </a:solidFill>
                <a:latin typeface="Calibri"/>
                <a:cs typeface="Calibri"/>
              </a:rPr>
              <a:t> </a:t>
            </a:r>
            <a:r>
              <a:rPr sz="1400" b="1" dirty="0">
                <a:solidFill>
                  <a:srgbClr val="FFFFFF"/>
                </a:solidFill>
                <a:latin typeface="Calibri"/>
                <a:cs typeface="Calibri"/>
              </a:rPr>
              <a:t>poverty</a:t>
            </a:r>
            <a:r>
              <a:rPr sz="1400" b="1" spc="-65" dirty="0">
                <a:solidFill>
                  <a:srgbClr val="FFFFFF"/>
                </a:solidFill>
                <a:latin typeface="Calibri"/>
                <a:cs typeface="Calibri"/>
              </a:rPr>
              <a:t> </a:t>
            </a:r>
            <a:r>
              <a:rPr sz="1400" b="1" spc="-25" dirty="0">
                <a:solidFill>
                  <a:srgbClr val="FFFFFF"/>
                </a:solidFill>
                <a:latin typeface="Calibri"/>
                <a:cs typeface="Calibri"/>
              </a:rPr>
              <a:t>and </a:t>
            </a:r>
            <a:r>
              <a:rPr sz="1400" b="1" dirty="0">
                <a:solidFill>
                  <a:srgbClr val="FFFFFF"/>
                </a:solidFill>
                <a:latin typeface="Calibri"/>
                <a:cs typeface="Calibri"/>
              </a:rPr>
              <a:t>unpaid</a:t>
            </a:r>
            <a:r>
              <a:rPr sz="1400" b="1" spc="-50" dirty="0">
                <a:solidFill>
                  <a:srgbClr val="FFFFFF"/>
                </a:solidFill>
                <a:latin typeface="Calibri"/>
                <a:cs typeface="Calibri"/>
              </a:rPr>
              <a:t> </a:t>
            </a:r>
            <a:r>
              <a:rPr sz="1400" b="1" spc="-20" dirty="0">
                <a:solidFill>
                  <a:srgbClr val="FFFFFF"/>
                </a:solidFill>
                <a:latin typeface="Calibri"/>
                <a:cs typeface="Calibri"/>
              </a:rPr>
              <a:t>work</a:t>
            </a:r>
            <a:endParaRPr sz="1400">
              <a:latin typeface="Calibri"/>
              <a:cs typeface="Calibri"/>
            </a:endParaRPr>
          </a:p>
          <a:p>
            <a:pPr marL="12700" marR="5080" algn="ctr">
              <a:lnSpc>
                <a:spcPct val="100000"/>
              </a:lnSpc>
            </a:pPr>
            <a:r>
              <a:rPr sz="1400" dirty="0">
                <a:solidFill>
                  <a:srgbClr val="FFFFFF"/>
                </a:solidFill>
                <a:latin typeface="Calibri"/>
                <a:cs typeface="Calibri"/>
              </a:rPr>
              <a:t>(child</a:t>
            </a:r>
            <a:r>
              <a:rPr sz="1400" spc="-30" dirty="0">
                <a:solidFill>
                  <a:srgbClr val="FFFFFF"/>
                </a:solidFill>
                <a:latin typeface="Calibri"/>
                <a:cs typeface="Calibri"/>
              </a:rPr>
              <a:t> </a:t>
            </a:r>
            <a:r>
              <a:rPr sz="1400" dirty="0">
                <a:solidFill>
                  <a:srgbClr val="FFFFFF"/>
                </a:solidFill>
                <a:latin typeface="Calibri"/>
                <a:cs typeface="Calibri"/>
              </a:rPr>
              <a:t>&amp;</a:t>
            </a:r>
            <a:r>
              <a:rPr sz="1400" spc="-35" dirty="0">
                <a:solidFill>
                  <a:srgbClr val="FFFFFF"/>
                </a:solidFill>
                <a:latin typeface="Calibri"/>
                <a:cs typeface="Calibri"/>
              </a:rPr>
              <a:t> </a:t>
            </a:r>
            <a:r>
              <a:rPr sz="1400" dirty="0">
                <a:solidFill>
                  <a:srgbClr val="FFFFFF"/>
                </a:solidFill>
                <a:latin typeface="Calibri"/>
                <a:cs typeface="Calibri"/>
              </a:rPr>
              <a:t>other</a:t>
            </a:r>
            <a:r>
              <a:rPr sz="1400" spc="-25" dirty="0">
                <a:solidFill>
                  <a:srgbClr val="FFFFFF"/>
                </a:solidFill>
                <a:latin typeface="Calibri"/>
                <a:cs typeface="Calibri"/>
              </a:rPr>
              <a:t> </a:t>
            </a:r>
            <a:r>
              <a:rPr sz="1400" spc="-20" dirty="0">
                <a:solidFill>
                  <a:srgbClr val="FFFFFF"/>
                </a:solidFill>
                <a:latin typeface="Calibri"/>
                <a:cs typeface="Calibri"/>
              </a:rPr>
              <a:t>care, </a:t>
            </a:r>
            <a:r>
              <a:rPr sz="1400" dirty="0">
                <a:solidFill>
                  <a:srgbClr val="FFFFFF"/>
                </a:solidFill>
                <a:latin typeface="Calibri"/>
                <a:cs typeface="Calibri"/>
              </a:rPr>
              <a:t>domestic</a:t>
            </a:r>
            <a:r>
              <a:rPr sz="1400" spc="-60" dirty="0">
                <a:solidFill>
                  <a:srgbClr val="FFFFFF"/>
                </a:solidFill>
                <a:latin typeface="Calibri"/>
                <a:cs typeface="Calibri"/>
              </a:rPr>
              <a:t> </a:t>
            </a:r>
            <a:r>
              <a:rPr sz="1400" spc="-10" dirty="0">
                <a:solidFill>
                  <a:srgbClr val="FFFFFF"/>
                </a:solidFill>
                <a:latin typeface="Calibri"/>
                <a:cs typeface="Calibri"/>
              </a:rPr>
              <a:t>work)</a:t>
            </a:r>
            <a:endParaRPr sz="1400">
              <a:latin typeface="Calibri"/>
              <a:cs typeface="Calibri"/>
            </a:endParaRPr>
          </a:p>
        </p:txBody>
      </p:sp>
      <p:sp>
        <p:nvSpPr>
          <p:cNvPr id="42" name="object 42"/>
          <p:cNvSpPr txBox="1"/>
          <p:nvPr/>
        </p:nvSpPr>
        <p:spPr>
          <a:xfrm>
            <a:off x="1228750" y="4316984"/>
            <a:ext cx="1407160" cy="1093470"/>
          </a:xfrm>
          <a:prstGeom prst="rect">
            <a:avLst/>
          </a:prstGeom>
        </p:spPr>
        <p:txBody>
          <a:bodyPr vert="horz" wrap="square" lIns="0" tIns="12700" rIns="0" bIns="0" rtlCol="0">
            <a:spAutoFit/>
          </a:bodyPr>
          <a:lstStyle/>
          <a:p>
            <a:pPr algn="ctr">
              <a:lnSpc>
                <a:spcPct val="100000"/>
              </a:lnSpc>
              <a:spcBef>
                <a:spcPts val="100"/>
              </a:spcBef>
            </a:pPr>
            <a:r>
              <a:rPr sz="1400" b="1" spc="-10" dirty="0">
                <a:solidFill>
                  <a:srgbClr val="FFFFFF"/>
                </a:solidFill>
                <a:latin typeface="Calibri"/>
                <a:cs typeface="Calibri"/>
              </a:rPr>
              <a:t>Violence</a:t>
            </a:r>
            <a:endParaRPr sz="1400">
              <a:latin typeface="Calibri"/>
              <a:cs typeface="Calibri"/>
            </a:endParaRPr>
          </a:p>
          <a:p>
            <a:pPr marL="12700" marR="5080" algn="ctr">
              <a:lnSpc>
                <a:spcPct val="100000"/>
              </a:lnSpc>
            </a:pPr>
            <a:r>
              <a:rPr sz="1400" dirty="0">
                <a:solidFill>
                  <a:srgbClr val="FFFFFF"/>
                </a:solidFill>
                <a:latin typeface="Calibri"/>
                <a:cs typeface="Calibri"/>
              </a:rPr>
              <a:t>(child</a:t>
            </a:r>
            <a:r>
              <a:rPr sz="1400" spc="-50" dirty="0">
                <a:solidFill>
                  <a:srgbClr val="FFFFFF"/>
                </a:solidFill>
                <a:latin typeface="Calibri"/>
                <a:cs typeface="Calibri"/>
              </a:rPr>
              <a:t> </a:t>
            </a:r>
            <a:r>
              <a:rPr sz="1400" spc="-10" dirty="0">
                <a:solidFill>
                  <a:srgbClr val="FFFFFF"/>
                </a:solidFill>
                <a:latin typeface="Calibri"/>
                <a:cs typeface="Calibri"/>
              </a:rPr>
              <a:t>marriage, </a:t>
            </a:r>
            <a:r>
              <a:rPr sz="1400" dirty="0">
                <a:solidFill>
                  <a:srgbClr val="FFFFFF"/>
                </a:solidFill>
                <a:latin typeface="Calibri"/>
                <a:cs typeface="Calibri"/>
              </a:rPr>
              <a:t>sexual</a:t>
            </a:r>
            <a:r>
              <a:rPr sz="1400" spc="-70" dirty="0">
                <a:solidFill>
                  <a:srgbClr val="FFFFFF"/>
                </a:solidFill>
                <a:latin typeface="Calibri"/>
                <a:cs typeface="Calibri"/>
              </a:rPr>
              <a:t> </a:t>
            </a:r>
            <a:r>
              <a:rPr sz="1400" spc="-10" dirty="0">
                <a:solidFill>
                  <a:srgbClr val="FFFFFF"/>
                </a:solidFill>
                <a:latin typeface="Calibri"/>
                <a:cs typeface="Calibri"/>
              </a:rPr>
              <a:t>harassment, </a:t>
            </a:r>
            <a:r>
              <a:rPr sz="1400" dirty="0">
                <a:solidFill>
                  <a:srgbClr val="FFFFFF"/>
                </a:solidFill>
                <a:latin typeface="Calibri"/>
                <a:cs typeface="Calibri"/>
              </a:rPr>
              <a:t>female</a:t>
            </a:r>
            <a:r>
              <a:rPr sz="1400" spc="-75" dirty="0">
                <a:solidFill>
                  <a:srgbClr val="FFFFFF"/>
                </a:solidFill>
                <a:latin typeface="Calibri"/>
                <a:cs typeface="Calibri"/>
              </a:rPr>
              <a:t> </a:t>
            </a:r>
            <a:r>
              <a:rPr sz="1400" spc="-10" dirty="0">
                <a:solidFill>
                  <a:srgbClr val="FFFFFF"/>
                </a:solidFill>
                <a:latin typeface="Calibri"/>
                <a:cs typeface="Calibri"/>
              </a:rPr>
              <a:t>genital mutilation)</a:t>
            </a:r>
            <a:endParaRPr sz="1400">
              <a:latin typeface="Calibri"/>
              <a:cs typeface="Calibri"/>
            </a:endParaRPr>
          </a:p>
        </p:txBody>
      </p:sp>
      <p:sp>
        <p:nvSpPr>
          <p:cNvPr id="43" name="object 43"/>
          <p:cNvSpPr txBox="1"/>
          <p:nvPr/>
        </p:nvSpPr>
        <p:spPr>
          <a:xfrm>
            <a:off x="2444623" y="5429503"/>
            <a:ext cx="1577975" cy="239395"/>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FFFFFF"/>
                </a:solidFill>
                <a:latin typeface="Calibri"/>
                <a:cs typeface="Calibri"/>
              </a:rPr>
              <a:t>Stereotypes</a:t>
            </a:r>
            <a:r>
              <a:rPr sz="1400" b="1" spc="-45" dirty="0">
                <a:solidFill>
                  <a:srgbClr val="FFFFFF"/>
                </a:solidFill>
                <a:latin typeface="Calibri"/>
                <a:cs typeface="Calibri"/>
              </a:rPr>
              <a:t> </a:t>
            </a:r>
            <a:r>
              <a:rPr sz="1400" dirty="0">
                <a:solidFill>
                  <a:srgbClr val="FFFFFF"/>
                </a:solidFill>
                <a:latin typeface="Calibri"/>
                <a:cs typeface="Calibri"/>
              </a:rPr>
              <a:t>&amp;</a:t>
            </a:r>
            <a:r>
              <a:rPr sz="1400" spc="-55" dirty="0">
                <a:solidFill>
                  <a:srgbClr val="FFFFFF"/>
                </a:solidFill>
                <a:latin typeface="Calibri"/>
                <a:cs typeface="Calibri"/>
              </a:rPr>
              <a:t> </a:t>
            </a:r>
            <a:r>
              <a:rPr sz="1400" b="1" spc="-10" dirty="0">
                <a:solidFill>
                  <a:srgbClr val="FFFFFF"/>
                </a:solidFill>
                <a:latin typeface="Calibri"/>
                <a:cs typeface="Calibri"/>
              </a:rPr>
              <a:t>norms</a:t>
            </a:r>
            <a:endParaRPr sz="1400">
              <a:latin typeface="Calibri"/>
              <a:cs typeface="Calibri"/>
            </a:endParaRPr>
          </a:p>
        </p:txBody>
      </p:sp>
      <p:sp>
        <p:nvSpPr>
          <p:cNvPr id="48" name="object 48"/>
          <p:cNvSpPr txBox="1"/>
          <p:nvPr/>
        </p:nvSpPr>
        <p:spPr>
          <a:xfrm>
            <a:off x="6186932" y="1310386"/>
            <a:ext cx="1807845" cy="511175"/>
          </a:xfrm>
          <a:prstGeom prst="rect">
            <a:avLst/>
          </a:prstGeom>
        </p:spPr>
        <p:txBody>
          <a:bodyPr vert="horz" wrap="square" lIns="0" tIns="20955" rIns="0" bIns="0" rtlCol="0">
            <a:spAutoFit/>
          </a:bodyPr>
          <a:lstStyle/>
          <a:p>
            <a:pPr marL="12700" marR="5080" indent="219075">
              <a:lnSpc>
                <a:spcPts val="1910"/>
              </a:lnSpc>
              <a:spcBef>
                <a:spcPts val="165"/>
              </a:spcBef>
            </a:pPr>
            <a:r>
              <a:rPr sz="1600" b="1" dirty="0">
                <a:solidFill>
                  <a:srgbClr val="FFFFFF"/>
                </a:solidFill>
                <a:latin typeface="Open Sans"/>
                <a:cs typeface="Open Sans"/>
              </a:rPr>
              <a:t>Lessons</a:t>
            </a:r>
            <a:r>
              <a:rPr sz="1600" b="1" spc="-80" dirty="0">
                <a:solidFill>
                  <a:srgbClr val="FFFFFF"/>
                </a:solidFill>
                <a:latin typeface="Open Sans"/>
                <a:cs typeface="Open Sans"/>
              </a:rPr>
              <a:t> </a:t>
            </a:r>
            <a:r>
              <a:rPr sz="1600" b="1" spc="-20" dirty="0">
                <a:solidFill>
                  <a:srgbClr val="FFFFFF"/>
                </a:solidFill>
                <a:latin typeface="Open Sans"/>
                <a:cs typeface="Open Sans"/>
              </a:rPr>
              <a:t>from </a:t>
            </a:r>
            <a:r>
              <a:rPr sz="1600" b="1" dirty="0">
                <a:solidFill>
                  <a:srgbClr val="FFFFFF"/>
                </a:solidFill>
                <a:latin typeface="Open Sans"/>
                <a:cs typeface="Open Sans"/>
              </a:rPr>
              <a:t>global</a:t>
            </a:r>
            <a:r>
              <a:rPr sz="1600" b="1" spc="-20" dirty="0">
                <a:solidFill>
                  <a:srgbClr val="FFFFFF"/>
                </a:solidFill>
                <a:latin typeface="Open Sans"/>
                <a:cs typeface="Open Sans"/>
              </a:rPr>
              <a:t> </a:t>
            </a:r>
            <a:r>
              <a:rPr sz="1600" b="1" spc="-10" dirty="0">
                <a:solidFill>
                  <a:srgbClr val="FFFFFF"/>
                </a:solidFill>
                <a:latin typeface="Open Sans"/>
                <a:cs typeface="Open Sans"/>
              </a:rPr>
              <a:t>experience</a:t>
            </a:r>
            <a:endParaRPr sz="1600" dirty="0">
              <a:latin typeface="Open Sans"/>
              <a:cs typeface="Open Sans"/>
            </a:endParaRPr>
          </a:p>
        </p:txBody>
      </p:sp>
      <p:sp>
        <p:nvSpPr>
          <p:cNvPr id="49" name="object 49"/>
          <p:cNvSpPr txBox="1"/>
          <p:nvPr/>
        </p:nvSpPr>
        <p:spPr>
          <a:xfrm>
            <a:off x="11495278" y="6359753"/>
            <a:ext cx="116205" cy="239395"/>
          </a:xfrm>
          <a:prstGeom prst="rect">
            <a:avLst/>
          </a:prstGeom>
        </p:spPr>
        <p:txBody>
          <a:bodyPr vert="horz" wrap="square" lIns="0" tIns="12700" rIns="0" bIns="0" rtlCol="0">
            <a:spAutoFit/>
          </a:bodyPr>
          <a:lstStyle/>
          <a:p>
            <a:pPr marL="12700">
              <a:lnSpc>
                <a:spcPct val="100000"/>
              </a:lnSpc>
              <a:spcBef>
                <a:spcPts val="100"/>
              </a:spcBef>
            </a:pPr>
            <a:r>
              <a:rPr sz="1400" spc="-50" dirty="0">
                <a:latin typeface="Calibri"/>
                <a:cs typeface="Calibri"/>
              </a:rPr>
              <a:t>2</a:t>
            </a:r>
            <a:endParaRPr sz="1400">
              <a:latin typeface="Calibri"/>
              <a:cs typeface="Calibri"/>
            </a:endParaRPr>
          </a:p>
        </p:txBody>
      </p:sp>
      <p:sp>
        <p:nvSpPr>
          <p:cNvPr id="51" name="TextBox 50">
            <a:extLst>
              <a:ext uri="{FF2B5EF4-FFF2-40B4-BE49-F238E27FC236}">
                <a16:creationId xmlns:a16="http://schemas.microsoft.com/office/drawing/2014/main" id="{41ACDC40-C6AA-7CC9-5A6F-A264EC54A32D}"/>
              </a:ext>
            </a:extLst>
          </p:cNvPr>
          <p:cNvSpPr txBox="1"/>
          <p:nvPr/>
        </p:nvSpPr>
        <p:spPr>
          <a:xfrm>
            <a:off x="6464298" y="1600200"/>
            <a:ext cx="4687445" cy="1477328"/>
          </a:xfrm>
          <a:prstGeom prst="rect">
            <a:avLst/>
          </a:prstGeom>
          <a:noFill/>
        </p:spPr>
        <p:txBody>
          <a:bodyPr wrap="square">
            <a:spAutoFit/>
          </a:bodyPr>
          <a:lstStyle/>
          <a:p>
            <a:r>
              <a:rPr lang="en-US" sz="1800" b="1" dirty="0">
                <a:latin typeface="Arial"/>
                <a:cs typeface="Arial"/>
              </a:rPr>
              <a:t>Impact</a:t>
            </a:r>
            <a:r>
              <a:rPr lang="en-US" sz="1800" b="1" spc="-50" dirty="0">
                <a:latin typeface="Arial"/>
                <a:cs typeface="Arial"/>
              </a:rPr>
              <a:t> </a:t>
            </a:r>
            <a:r>
              <a:rPr lang="en-US" sz="1800" b="1" dirty="0">
                <a:latin typeface="Arial"/>
                <a:cs typeface="Arial"/>
              </a:rPr>
              <a:t>Evaluations:</a:t>
            </a:r>
            <a:r>
              <a:rPr lang="en-US" sz="1800" b="1" spc="-50" dirty="0">
                <a:latin typeface="Arial"/>
                <a:cs typeface="Arial"/>
              </a:rPr>
              <a:t> </a:t>
            </a:r>
            <a:r>
              <a:rPr lang="en-US" sz="1800" spc="-10" dirty="0">
                <a:latin typeface="Calibri"/>
                <a:cs typeface="Calibri"/>
              </a:rPr>
              <a:t>t</a:t>
            </a:r>
            <a:r>
              <a:rPr lang="en-US" sz="1800" spc="-10" dirty="0">
                <a:solidFill>
                  <a:srgbClr val="002245"/>
                </a:solidFill>
                <a:latin typeface="Calibri"/>
                <a:cs typeface="Calibri"/>
              </a:rPr>
              <a:t>hrough </a:t>
            </a:r>
            <a:r>
              <a:rPr lang="en-US" sz="1800" spc="-30" dirty="0">
                <a:solidFill>
                  <a:srgbClr val="002245"/>
                </a:solidFill>
                <a:latin typeface="Calibri"/>
                <a:cs typeface="Calibri"/>
              </a:rPr>
              <a:t>We-</a:t>
            </a:r>
            <a:r>
              <a:rPr lang="en-US" sz="1800" dirty="0">
                <a:solidFill>
                  <a:srgbClr val="002245"/>
                </a:solidFill>
                <a:latin typeface="Calibri"/>
                <a:cs typeface="Calibri"/>
              </a:rPr>
              <a:t>Fi,</a:t>
            </a:r>
            <a:r>
              <a:rPr lang="en-US" sz="1800" spc="-45" dirty="0">
                <a:solidFill>
                  <a:srgbClr val="002245"/>
                </a:solidFill>
                <a:latin typeface="Calibri"/>
                <a:cs typeface="Calibri"/>
              </a:rPr>
              <a:t> </a:t>
            </a:r>
            <a:r>
              <a:rPr lang="en-US" sz="1800" dirty="0">
                <a:solidFill>
                  <a:srgbClr val="002245"/>
                </a:solidFill>
                <a:latin typeface="Calibri"/>
                <a:cs typeface="Calibri"/>
              </a:rPr>
              <a:t>support</a:t>
            </a:r>
            <a:r>
              <a:rPr lang="en-US" sz="1800" spc="-25" dirty="0">
                <a:solidFill>
                  <a:srgbClr val="002245"/>
                </a:solidFill>
                <a:latin typeface="Calibri"/>
                <a:cs typeface="Calibri"/>
              </a:rPr>
              <a:t> </a:t>
            </a:r>
            <a:r>
              <a:rPr lang="en-US" sz="1800" dirty="0">
                <a:solidFill>
                  <a:srgbClr val="002245"/>
                </a:solidFill>
                <a:latin typeface="Calibri"/>
                <a:cs typeface="Calibri"/>
              </a:rPr>
              <a:t>the</a:t>
            </a:r>
            <a:r>
              <a:rPr lang="en-US" sz="1800" spc="-20" dirty="0">
                <a:solidFill>
                  <a:srgbClr val="002245"/>
                </a:solidFill>
                <a:latin typeface="Calibri"/>
                <a:cs typeface="Calibri"/>
              </a:rPr>
              <a:t> </a:t>
            </a:r>
            <a:r>
              <a:rPr lang="en-US" sz="1800" spc="-10" dirty="0">
                <a:solidFill>
                  <a:srgbClr val="002245"/>
                </a:solidFill>
                <a:latin typeface="Calibri"/>
                <a:cs typeface="Calibri"/>
              </a:rPr>
              <a:t>rigorous evaluation </a:t>
            </a:r>
            <a:r>
              <a:rPr lang="en-US" sz="1800" dirty="0">
                <a:solidFill>
                  <a:srgbClr val="002245"/>
                </a:solidFill>
                <a:latin typeface="Calibri"/>
                <a:cs typeface="Calibri"/>
              </a:rPr>
              <a:t>of</a:t>
            </a:r>
            <a:r>
              <a:rPr lang="en-US" sz="1800" spc="-40" dirty="0">
                <a:solidFill>
                  <a:srgbClr val="002245"/>
                </a:solidFill>
                <a:latin typeface="Calibri"/>
                <a:cs typeface="Calibri"/>
              </a:rPr>
              <a:t> </a:t>
            </a:r>
            <a:r>
              <a:rPr lang="en-US" sz="1800" dirty="0">
                <a:solidFill>
                  <a:srgbClr val="002245"/>
                </a:solidFill>
                <a:latin typeface="Calibri"/>
                <a:cs typeface="Calibri"/>
              </a:rPr>
              <a:t>pilot</a:t>
            </a:r>
            <a:r>
              <a:rPr lang="en-US" sz="1800" spc="-35" dirty="0">
                <a:solidFill>
                  <a:srgbClr val="002245"/>
                </a:solidFill>
                <a:latin typeface="Calibri"/>
                <a:cs typeface="Calibri"/>
              </a:rPr>
              <a:t> </a:t>
            </a:r>
            <a:r>
              <a:rPr lang="en-US" sz="1800" spc="-10" dirty="0">
                <a:solidFill>
                  <a:srgbClr val="002245"/>
                </a:solidFill>
                <a:latin typeface="Calibri"/>
                <a:cs typeface="Calibri"/>
              </a:rPr>
              <a:t>programs intended</a:t>
            </a:r>
            <a:r>
              <a:rPr lang="en-US" sz="1800" dirty="0">
                <a:solidFill>
                  <a:srgbClr val="002245"/>
                </a:solidFill>
                <a:latin typeface="Calibri"/>
                <a:cs typeface="Calibri"/>
              </a:rPr>
              <a:t> to</a:t>
            </a:r>
            <a:r>
              <a:rPr lang="en-US" sz="1800" spc="-20" dirty="0">
                <a:solidFill>
                  <a:srgbClr val="002245"/>
                </a:solidFill>
                <a:latin typeface="Calibri"/>
                <a:cs typeface="Calibri"/>
              </a:rPr>
              <a:t> </a:t>
            </a:r>
            <a:r>
              <a:rPr lang="en-US" sz="1800" spc="-10" dirty="0">
                <a:solidFill>
                  <a:srgbClr val="002245"/>
                </a:solidFill>
                <a:latin typeface="Calibri"/>
                <a:cs typeface="Calibri"/>
              </a:rPr>
              <a:t>increase</a:t>
            </a:r>
            <a:r>
              <a:rPr lang="en-US" sz="1800" spc="-15" dirty="0">
                <a:solidFill>
                  <a:srgbClr val="002245"/>
                </a:solidFill>
                <a:latin typeface="Calibri"/>
                <a:cs typeface="Calibri"/>
              </a:rPr>
              <a:t> </a:t>
            </a:r>
            <a:r>
              <a:rPr lang="en-US" sz="1800" spc="-25" dirty="0">
                <a:solidFill>
                  <a:srgbClr val="002245"/>
                </a:solidFill>
                <a:latin typeface="Calibri"/>
                <a:cs typeface="Calibri"/>
              </a:rPr>
              <a:t>the </a:t>
            </a:r>
            <a:r>
              <a:rPr lang="en-US" sz="1800" spc="-10" dirty="0">
                <a:solidFill>
                  <a:srgbClr val="002245"/>
                </a:solidFill>
                <a:latin typeface="Calibri"/>
                <a:cs typeface="Calibri"/>
              </a:rPr>
              <a:t>entrepreneurial </a:t>
            </a:r>
            <a:r>
              <a:rPr lang="en-US" sz="1800" dirty="0">
                <a:solidFill>
                  <a:srgbClr val="002245"/>
                </a:solidFill>
                <a:latin typeface="Calibri"/>
                <a:cs typeface="Calibri"/>
              </a:rPr>
              <a:t>capital</a:t>
            </a:r>
            <a:r>
              <a:rPr lang="en-US" sz="1800" spc="-40" dirty="0">
                <a:solidFill>
                  <a:srgbClr val="002245"/>
                </a:solidFill>
                <a:latin typeface="Calibri"/>
                <a:cs typeface="Calibri"/>
              </a:rPr>
              <a:t> </a:t>
            </a:r>
            <a:r>
              <a:rPr lang="en-US" sz="1800" dirty="0">
                <a:solidFill>
                  <a:srgbClr val="002245"/>
                </a:solidFill>
                <a:latin typeface="Calibri"/>
                <a:cs typeface="Calibri"/>
              </a:rPr>
              <a:t>of</a:t>
            </a:r>
            <a:r>
              <a:rPr lang="en-US" sz="1800" spc="-55" dirty="0">
                <a:solidFill>
                  <a:srgbClr val="002245"/>
                </a:solidFill>
                <a:latin typeface="Calibri"/>
                <a:cs typeface="Calibri"/>
              </a:rPr>
              <a:t> </a:t>
            </a:r>
            <a:r>
              <a:rPr lang="en-US" sz="1800" spc="-20" dirty="0">
                <a:solidFill>
                  <a:srgbClr val="002245"/>
                </a:solidFill>
                <a:latin typeface="Calibri"/>
                <a:cs typeface="Calibri"/>
              </a:rPr>
              <a:t>women </a:t>
            </a:r>
            <a:r>
              <a:rPr lang="en-US" sz="1800" dirty="0">
                <a:solidFill>
                  <a:srgbClr val="002245"/>
                </a:solidFill>
                <a:latin typeface="Calibri"/>
                <a:cs typeface="Calibri"/>
              </a:rPr>
              <a:t>and</a:t>
            </a:r>
            <a:r>
              <a:rPr lang="en-US" sz="1800" spc="-20" dirty="0">
                <a:solidFill>
                  <a:srgbClr val="002245"/>
                </a:solidFill>
                <a:latin typeface="Calibri"/>
                <a:cs typeface="Calibri"/>
              </a:rPr>
              <a:t> </a:t>
            </a:r>
            <a:r>
              <a:rPr lang="en-US" sz="1800" spc="-10" dirty="0">
                <a:solidFill>
                  <a:srgbClr val="002245"/>
                </a:solidFill>
                <a:latin typeface="Calibri"/>
                <a:cs typeface="Calibri"/>
              </a:rPr>
              <a:t>ultimately</a:t>
            </a:r>
            <a:r>
              <a:rPr lang="en-US" sz="1800" spc="-5" dirty="0">
                <a:solidFill>
                  <a:srgbClr val="002245"/>
                </a:solidFill>
                <a:latin typeface="Calibri"/>
                <a:cs typeface="Calibri"/>
              </a:rPr>
              <a:t> </a:t>
            </a:r>
            <a:r>
              <a:rPr lang="en-US" sz="1800" spc="-10" dirty="0">
                <a:solidFill>
                  <a:srgbClr val="002245"/>
                </a:solidFill>
                <a:latin typeface="Calibri"/>
                <a:cs typeface="Calibri"/>
              </a:rPr>
              <a:t>improve</a:t>
            </a:r>
            <a:r>
              <a:rPr lang="en-US" sz="1800" spc="-25" dirty="0">
                <a:solidFill>
                  <a:srgbClr val="002245"/>
                </a:solidFill>
                <a:latin typeface="Calibri"/>
                <a:cs typeface="Calibri"/>
              </a:rPr>
              <a:t> </a:t>
            </a:r>
            <a:r>
              <a:rPr lang="en-US" sz="1800" dirty="0">
                <a:solidFill>
                  <a:srgbClr val="002245"/>
                </a:solidFill>
                <a:latin typeface="Calibri"/>
                <a:cs typeface="Calibri"/>
              </a:rPr>
              <a:t>their</a:t>
            </a:r>
            <a:r>
              <a:rPr lang="en-US" sz="1800" spc="-15" dirty="0">
                <a:solidFill>
                  <a:srgbClr val="002245"/>
                </a:solidFill>
                <a:latin typeface="Calibri"/>
                <a:cs typeface="Calibri"/>
              </a:rPr>
              <a:t> </a:t>
            </a:r>
            <a:r>
              <a:rPr lang="en-US" sz="1800" spc="-10" dirty="0">
                <a:solidFill>
                  <a:srgbClr val="002245"/>
                </a:solidFill>
                <a:latin typeface="Calibri"/>
                <a:cs typeface="Calibri"/>
              </a:rPr>
              <a:t>access </a:t>
            </a:r>
            <a:r>
              <a:rPr lang="en-US" sz="1800" dirty="0">
                <a:solidFill>
                  <a:srgbClr val="002245"/>
                </a:solidFill>
                <a:latin typeface="Calibri"/>
                <a:cs typeface="Calibri"/>
              </a:rPr>
              <a:t>to</a:t>
            </a:r>
            <a:r>
              <a:rPr lang="en-US" sz="1800" spc="-30" dirty="0">
                <a:solidFill>
                  <a:srgbClr val="002245"/>
                </a:solidFill>
                <a:latin typeface="Calibri"/>
                <a:cs typeface="Calibri"/>
              </a:rPr>
              <a:t> </a:t>
            </a:r>
            <a:r>
              <a:rPr lang="en-US" sz="1800" dirty="0">
                <a:solidFill>
                  <a:srgbClr val="002245"/>
                </a:solidFill>
                <a:latin typeface="Calibri"/>
                <a:cs typeface="Calibri"/>
              </a:rPr>
              <a:t>finance</a:t>
            </a:r>
            <a:r>
              <a:rPr lang="en-US" sz="1800" spc="-30" dirty="0">
                <a:solidFill>
                  <a:srgbClr val="002245"/>
                </a:solidFill>
                <a:latin typeface="Calibri"/>
                <a:cs typeface="Calibri"/>
              </a:rPr>
              <a:t> </a:t>
            </a:r>
            <a:r>
              <a:rPr lang="en-US" sz="1800" dirty="0">
                <a:solidFill>
                  <a:srgbClr val="002245"/>
                </a:solidFill>
                <a:latin typeface="Calibri"/>
                <a:cs typeface="Calibri"/>
              </a:rPr>
              <a:t>and</a:t>
            </a:r>
            <a:r>
              <a:rPr lang="en-US" sz="1800" spc="-35" dirty="0">
                <a:solidFill>
                  <a:srgbClr val="002245"/>
                </a:solidFill>
                <a:latin typeface="Calibri"/>
                <a:cs typeface="Calibri"/>
              </a:rPr>
              <a:t> </a:t>
            </a:r>
            <a:r>
              <a:rPr lang="en-US" sz="1800" spc="-10" dirty="0">
                <a:solidFill>
                  <a:srgbClr val="002245"/>
                </a:solidFill>
                <a:latin typeface="Calibri"/>
                <a:cs typeface="Calibri"/>
              </a:rPr>
              <a:t>business performance.</a:t>
            </a:r>
            <a:endParaRPr lang="en-US" dirty="0"/>
          </a:p>
        </p:txBody>
      </p:sp>
      <p:sp>
        <p:nvSpPr>
          <p:cNvPr id="52" name="TextBox 51">
            <a:extLst>
              <a:ext uri="{FF2B5EF4-FFF2-40B4-BE49-F238E27FC236}">
                <a16:creationId xmlns:a16="http://schemas.microsoft.com/office/drawing/2014/main" id="{B945840A-5523-D3C0-56CF-43E19E4A2C83}"/>
              </a:ext>
            </a:extLst>
          </p:cNvPr>
          <p:cNvSpPr txBox="1"/>
          <p:nvPr/>
        </p:nvSpPr>
        <p:spPr>
          <a:xfrm>
            <a:off x="6275180" y="3077528"/>
            <a:ext cx="5045633" cy="3970318"/>
          </a:xfrm>
          <a:prstGeom prst="rect">
            <a:avLst/>
          </a:prstGeom>
          <a:noFill/>
        </p:spPr>
        <p:txBody>
          <a:bodyPr wrap="square" rtlCol="0">
            <a:spAutoFit/>
          </a:bodyPr>
          <a:lstStyle/>
          <a:p>
            <a:r>
              <a:rPr lang="en-US" b="1" dirty="0">
                <a:latin typeface="Arial"/>
                <a:cs typeface="Arial"/>
              </a:rPr>
              <a:t>Solutions tested</a:t>
            </a:r>
            <a:r>
              <a:rPr lang="en-US" sz="1800" b="1" dirty="0">
                <a:latin typeface="Arial"/>
                <a:cs typeface="Arial"/>
              </a:rPr>
              <a:t>:</a:t>
            </a:r>
            <a:r>
              <a:rPr lang="en-US" sz="1800" b="1" spc="-50" dirty="0">
                <a:latin typeface="Arial"/>
                <a:cs typeface="Arial"/>
              </a:rPr>
              <a:t> </a:t>
            </a:r>
          </a:p>
          <a:p>
            <a:pPr marL="285750" indent="-285750">
              <a:buFont typeface="Arial" panose="020B0604020202020204" pitchFamily="34" charset="0"/>
              <a:buChar char="•"/>
            </a:pPr>
            <a:r>
              <a:rPr lang="en-US" sz="1800" b="1" spc="-50" dirty="0">
                <a:latin typeface="Arial"/>
                <a:cs typeface="Arial"/>
              </a:rPr>
              <a:t>Mozambique: </a:t>
            </a:r>
            <a:r>
              <a:rPr lang="en-US" sz="1800" spc="-50" dirty="0">
                <a:latin typeface="Arial"/>
                <a:cs typeface="Arial"/>
              </a:rPr>
              <a:t>Gender role training coupled with sessions to facilitate women entrepreneurs’ access to markets, networks, and finance opportunities</a:t>
            </a:r>
          </a:p>
          <a:p>
            <a:pPr marL="285750" indent="-285750">
              <a:buFont typeface="Arial" panose="020B0604020202020204" pitchFamily="34" charset="0"/>
              <a:buChar char="•"/>
            </a:pPr>
            <a:r>
              <a:rPr lang="en-US" sz="1800" b="1" spc="-10" dirty="0">
                <a:latin typeface="Calibri"/>
                <a:cs typeface="Calibri"/>
              </a:rPr>
              <a:t>Nigeria:</a:t>
            </a:r>
            <a:r>
              <a:rPr lang="en-US" sz="1800" spc="-10" dirty="0">
                <a:latin typeface="Calibri"/>
                <a:cs typeface="Calibri"/>
              </a:rPr>
              <a:t> innovative awareness campaign and loan for SMEs based on business cash flows as opposed to traditional collateral</a:t>
            </a:r>
          </a:p>
          <a:p>
            <a:pPr marL="285750" indent="-285750">
              <a:buFont typeface="Arial" panose="020B0604020202020204" pitchFamily="34" charset="0"/>
              <a:buChar char="•"/>
            </a:pPr>
            <a:r>
              <a:rPr lang="en-US" b="1" spc="-10" dirty="0">
                <a:latin typeface="Calibri"/>
                <a:cs typeface="Calibri"/>
              </a:rPr>
              <a:t>Morocco: </a:t>
            </a:r>
            <a:r>
              <a:rPr lang="en-US" spc="-10" dirty="0">
                <a:latin typeface="Calibri"/>
                <a:cs typeface="Calibri"/>
              </a:rPr>
              <a:t>e-commerce coaching to improve access to networks and markets</a:t>
            </a:r>
            <a:endParaRPr lang="en-US" spc="-10" dirty="0">
              <a:solidFill>
                <a:srgbClr val="002245"/>
              </a:solidFill>
              <a:latin typeface="Calibri"/>
              <a:cs typeface="Calibri"/>
            </a:endParaRPr>
          </a:p>
          <a:p>
            <a:endParaRPr lang="en-US" spc="-10" dirty="0">
              <a:solidFill>
                <a:srgbClr val="002245"/>
              </a:solidFill>
              <a:latin typeface="Calibri"/>
              <a:cs typeface="Calibri"/>
            </a:endParaRPr>
          </a:p>
          <a:p>
            <a:endParaRPr lang="en-US" spc="-10" dirty="0">
              <a:solidFill>
                <a:srgbClr val="002245"/>
              </a:solidFill>
              <a:latin typeface="Calibri"/>
              <a:cs typeface="Calibri"/>
            </a:endParaRPr>
          </a:p>
          <a:p>
            <a:endParaRPr lang="en-US" spc="-10" dirty="0">
              <a:solidFill>
                <a:srgbClr val="002245"/>
              </a:solidFill>
              <a:latin typeface="Calibri"/>
              <a:cs typeface="Calibri"/>
            </a:endParaRP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59587" y="281940"/>
            <a:ext cx="9357995" cy="533400"/>
            <a:chOff x="659587" y="281940"/>
            <a:chExt cx="9357995" cy="533400"/>
          </a:xfrm>
        </p:grpSpPr>
        <p:pic>
          <p:nvPicPr>
            <p:cNvPr id="3" name="object 3"/>
            <p:cNvPicPr/>
            <p:nvPr/>
          </p:nvPicPr>
          <p:blipFill>
            <a:blip r:embed="rId2" cstate="print"/>
            <a:stretch>
              <a:fillRect/>
            </a:stretch>
          </p:blipFill>
          <p:spPr>
            <a:xfrm>
              <a:off x="659587" y="281940"/>
              <a:ext cx="6653276" cy="533399"/>
            </a:xfrm>
            <a:prstGeom prst="rect">
              <a:avLst/>
            </a:prstGeom>
          </p:spPr>
        </p:pic>
        <p:pic>
          <p:nvPicPr>
            <p:cNvPr id="4" name="object 4"/>
            <p:cNvPicPr/>
            <p:nvPr/>
          </p:nvPicPr>
          <p:blipFill>
            <a:blip r:embed="rId3" cstate="print"/>
            <a:stretch>
              <a:fillRect/>
            </a:stretch>
          </p:blipFill>
          <p:spPr>
            <a:xfrm>
              <a:off x="7128002" y="281940"/>
              <a:ext cx="316992" cy="533399"/>
            </a:xfrm>
            <a:prstGeom prst="rect">
              <a:avLst/>
            </a:prstGeom>
          </p:spPr>
        </p:pic>
        <p:pic>
          <p:nvPicPr>
            <p:cNvPr id="5" name="object 5"/>
            <p:cNvPicPr/>
            <p:nvPr/>
          </p:nvPicPr>
          <p:blipFill>
            <a:blip r:embed="rId4" cstate="print"/>
            <a:stretch>
              <a:fillRect/>
            </a:stretch>
          </p:blipFill>
          <p:spPr>
            <a:xfrm>
              <a:off x="7286498" y="281940"/>
              <a:ext cx="2730500" cy="533399"/>
            </a:xfrm>
            <a:prstGeom prst="rect">
              <a:avLst/>
            </a:prstGeom>
          </p:spPr>
        </p:pic>
      </p:grpSp>
      <p:sp>
        <p:nvSpPr>
          <p:cNvPr id="6" name="object 6"/>
          <p:cNvSpPr txBox="1">
            <a:spLocks noGrp="1"/>
          </p:cNvSpPr>
          <p:nvPr>
            <p:ph type="title"/>
          </p:nvPr>
        </p:nvSpPr>
        <p:spPr>
          <a:xfrm>
            <a:off x="917244" y="1058926"/>
            <a:ext cx="10509885" cy="574040"/>
          </a:xfrm>
          <a:prstGeom prst="rect">
            <a:avLst/>
          </a:prstGeom>
        </p:spPr>
        <p:txBody>
          <a:bodyPr vert="horz" wrap="square" lIns="0" tIns="12700" rIns="0" bIns="0" rtlCol="0">
            <a:spAutoFit/>
          </a:bodyPr>
          <a:lstStyle/>
          <a:p>
            <a:pPr marL="12700" marR="5080">
              <a:lnSpc>
                <a:spcPct val="100000"/>
              </a:lnSpc>
              <a:spcBef>
                <a:spcPts val="100"/>
              </a:spcBef>
            </a:pPr>
            <a:r>
              <a:rPr sz="1800" b="0" dirty="0">
                <a:solidFill>
                  <a:srgbClr val="000000"/>
                </a:solidFill>
                <a:latin typeface="Calibri"/>
                <a:cs typeface="Calibri"/>
              </a:rPr>
              <a:t>Three</a:t>
            </a:r>
            <a:r>
              <a:rPr sz="1800" b="0" spc="-50" dirty="0">
                <a:solidFill>
                  <a:srgbClr val="000000"/>
                </a:solidFill>
                <a:latin typeface="Calibri"/>
                <a:cs typeface="Calibri"/>
              </a:rPr>
              <a:t> </a:t>
            </a:r>
            <a:r>
              <a:rPr sz="1800" b="0" dirty="0">
                <a:solidFill>
                  <a:srgbClr val="000000"/>
                </a:solidFill>
                <a:latin typeface="Calibri"/>
                <a:cs typeface="Calibri"/>
              </a:rPr>
              <a:t>rounds</a:t>
            </a:r>
            <a:r>
              <a:rPr sz="1800" b="0" spc="-60" dirty="0">
                <a:solidFill>
                  <a:srgbClr val="000000"/>
                </a:solidFill>
                <a:latin typeface="Calibri"/>
                <a:cs typeface="Calibri"/>
              </a:rPr>
              <a:t> </a:t>
            </a:r>
            <a:r>
              <a:rPr sz="1800" b="0" dirty="0">
                <a:solidFill>
                  <a:srgbClr val="000000"/>
                </a:solidFill>
                <a:latin typeface="Calibri"/>
                <a:cs typeface="Calibri"/>
              </a:rPr>
              <a:t>of</a:t>
            </a:r>
            <a:r>
              <a:rPr sz="1800" b="0" spc="-65" dirty="0">
                <a:solidFill>
                  <a:srgbClr val="000000"/>
                </a:solidFill>
                <a:latin typeface="Calibri"/>
                <a:cs typeface="Calibri"/>
              </a:rPr>
              <a:t> </a:t>
            </a:r>
            <a:r>
              <a:rPr sz="1800" b="0" spc="-10" dirty="0">
                <a:solidFill>
                  <a:srgbClr val="000000"/>
                </a:solidFill>
                <a:latin typeface="Calibri"/>
                <a:cs typeface="Calibri"/>
              </a:rPr>
              <a:t>qualitative</a:t>
            </a:r>
            <a:r>
              <a:rPr sz="1800" b="0" spc="-50" dirty="0">
                <a:solidFill>
                  <a:srgbClr val="000000"/>
                </a:solidFill>
                <a:latin typeface="Calibri"/>
                <a:cs typeface="Calibri"/>
              </a:rPr>
              <a:t> </a:t>
            </a:r>
            <a:r>
              <a:rPr sz="1800" b="0" dirty="0">
                <a:solidFill>
                  <a:srgbClr val="000000"/>
                </a:solidFill>
                <a:latin typeface="Calibri"/>
                <a:cs typeface="Calibri"/>
              </a:rPr>
              <a:t>data</a:t>
            </a:r>
            <a:r>
              <a:rPr sz="1800" b="0" spc="-65" dirty="0">
                <a:solidFill>
                  <a:srgbClr val="000000"/>
                </a:solidFill>
                <a:latin typeface="Calibri"/>
                <a:cs typeface="Calibri"/>
              </a:rPr>
              <a:t> </a:t>
            </a:r>
            <a:r>
              <a:rPr sz="1800" b="0" dirty="0">
                <a:solidFill>
                  <a:srgbClr val="000000"/>
                </a:solidFill>
                <a:latin typeface="Calibri"/>
                <a:cs typeface="Calibri"/>
              </a:rPr>
              <a:t>collection</a:t>
            </a:r>
            <a:r>
              <a:rPr sz="1800" b="0" spc="-30" dirty="0">
                <a:solidFill>
                  <a:srgbClr val="000000"/>
                </a:solidFill>
                <a:latin typeface="Calibri"/>
                <a:cs typeface="Calibri"/>
              </a:rPr>
              <a:t> </a:t>
            </a:r>
            <a:r>
              <a:rPr sz="1800" b="0" dirty="0">
                <a:solidFill>
                  <a:srgbClr val="000000"/>
                </a:solidFill>
                <a:latin typeface="Calibri"/>
                <a:cs typeface="Calibri"/>
              </a:rPr>
              <a:t>on</a:t>
            </a:r>
            <a:r>
              <a:rPr sz="1800" b="0" spc="-65" dirty="0">
                <a:solidFill>
                  <a:srgbClr val="000000"/>
                </a:solidFill>
                <a:latin typeface="Calibri"/>
                <a:cs typeface="Calibri"/>
              </a:rPr>
              <a:t> </a:t>
            </a:r>
            <a:r>
              <a:rPr sz="1800" b="0" dirty="0">
                <a:solidFill>
                  <a:srgbClr val="000000"/>
                </a:solidFill>
                <a:latin typeface="Calibri"/>
                <a:cs typeface="Calibri"/>
              </a:rPr>
              <a:t>S</a:t>
            </a:r>
            <a:r>
              <a:rPr lang="en-US" sz="1800" b="0" dirty="0">
                <a:solidFill>
                  <a:srgbClr val="000000"/>
                </a:solidFill>
                <a:latin typeface="Calibri"/>
                <a:cs typeface="Calibri"/>
              </a:rPr>
              <a:t>ocial gender </a:t>
            </a:r>
            <a:r>
              <a:rPr sz="1800" b="0" dirty="0">
                <a:solidFill>
                  <a:srgbClr val="000000"/>
                </a:solidFill>
                <a:latin typeface="Calibri"/>
                <a:cs typeface="Calibri"/>
              </a:rPr>
              <a:t>R</a:t>
            </a:r>
            <a:r>
              <a:rPr lang="en-US" sz="1800" b="0" dirty="0">
                <a:solidFill>
                  <a:srgbClr val="000000"/>
                </a:solidFill>
                <a:latin typeface="Calibri"/>
                <a:cs typeface="Calibri"/>
              </a:rPr>
              <a:t>ole</a:t>
            </a:r>
            <a:r>
              <a:rPr sz="1800" b="0" spc="-65" dirty="0">
                <a:solidFill>
                  <a:srgbClr val="000000"/>
                </a:solidFill>
                <a:latin typeface="Calibri"/>
                <a:cs typeface="Calibri"/>
              </a:rPr>
              <a:t> </a:t>
            </a:r>
            <a:r>
              <a:rPr sz="1800" b="0" dirty="0">
                <a:solidFill>
                  <a:srgbClr val="000000"/>
                </a:solidFill>
                <a:latin typeface="Calibri"/>
                <a:cs typeface="Calibri"/>
              </a:rPr>
              <a:t>suggest</a:t>
            </a:r>
            <a:r>
              <a:rPr sz="1800" b="0" spc="-65" dirty="0">
                <a:solidFill>
                  <a:srgbClr val="000000"/>
                </a:solidFill>
                <a:latin typeface="Calibri"/>
                <a:cs typeface="Calibri"/>
              </a:rPr>
              <a:t> </a:t>
            </a:r>
            <a:r>
              <a:rPr sz="1800" b="0" dirty="0">
                <a:solidFill>
                  <a:srgbClr val="000000"/>
                </a:solidFill>
                <a:latin typeface="Calibri"/>
                <a:cs typeface="Calibri"/>
              </a:rPr>
              <a:t>women</a:t>
            </a:r>
            <a:r>
              <a:rPr sz="1800" b="0" spc="-65" dirty="0">
                <a:solidFill>
                  <a:srgbClr val="000000"/>
                </a:solidFill>
                <a:latin typeface="Calibri"/>
                <a:cs typeface="Calibri"/>
              </a:rPr>
              <a:t> </a:t>
            </a:r>
            <a:r>
              <a:rPr sz="1800" b="0" dirty="0">
                <a:solidFill>
                  <a:srgbClr val="000000"/>
                </a:solidFill>
                <a:latin typeface="Calibri"/>
                <a:cs typeface="Calibri"/>
              </a:rPr>
              <a:t>felt</a:t>
            </a:r>
            <a:r>
              <a:rPr sz="1800" b="0" spc="-55" dirty="0">
                <a:solidFill>
                  <a:srgbClr val="000000"/>
                </a:solidFill>
                <a:latin typeface="Calibri"/>
                <a:cs typeface="Calibri"/>
              </a:rPr>
              <a:t> </a:t>
            </a:r>
            <a:r>
              <a:rPr sz="1800" b="0" dirty="0">
                <a:solidFill>
                  <a:srgbClr val="000000"/>
                </a:solidFill>
                <a:latin typeface="Calibri"/>
                <a:cs typeface="Calibri"/>
              </a:rPr>
              <a:t>in</a:t>
            </a:r>
            <a:r>
              <a:rPr sz="1800" b="0" spc="-50" dirty="0">
                <a:solidFill>
                  <a:srgbClr val="000000"/>
                </a:solidFill>
                <a:latin typeface="Calibri"/>
                <a:cs typeface="Calibri"/>
              </a:rPr>
              <a:t> </a:t>
            </a:r>
            <a:r>
              <a:rPr sz="1800" b="0" dirty="0">
                <a:solidFill>
                  <a:srgbClr val="000000"/>
                </a:solidFill>
                <a:latin typeface="Calibri"/>
                <a:cs typeface="Calibri"/>
              </a:rPr>
              <a:t>better</a:t>
            </a:r>
            <a:r>
              <a:rPr sz="1800" b="0" spc="-55" dirty="0">
                <a:solidFill>
                  <a:srgbClr val="000000"/>
                </a:solidFill>
                <a:latin typeface="Calibri"/>
                <a:cs typeface="Calibri"/>
              </a:rPr>
              <a:t> </a:t>
            </a:r>
            <a:r>
              <a:rPr sz="1800" b="0" dirty="0">
                <a:solidFill>
                  <a:srgbClr val="000000"/>
                </a:solidFill>
                <a:latin typeface="Calibri"/>
                <a:cs typeface="Calibri"/>
              </a:rPr>
              <a:t>condition</a:t>
            </a:r>
            <a:r>
              <a:rPr sz="1800" b="0" spc="-45" dirty="0">
                <a:solidFill>
                  <a:srgbClr val="000000"/>
                </a:solidFill>
                <a:latin typeface="Calibri"/>
                <a:cs typeface="Calibri"/>
              </a:rPr>
              <a:t> </a:t>
            </a:r>
            <a:r>
              <a:rPr sz="1800" b="0" dirty="0">
                <a:solidFill>
                  <a:srgbClr val="000000"/>
                </a:solidFill>
                <a:latin typeface="Calibri"/>
                <a:cs typeface="Calibri"/>
              </a:rPr>
              <a:t>to</a:t>
            </a:r>
            <a:r>
              <a:rPr sz="1800" b="0" spc="-65" dirty="0">
                <a:solidFill>
                  <a:srgbClr val="000000"/>
                </a:solidFill>
                <a:latin typeface="Calibri"/>
                <a:cs typeface="Calibri"/>
              </a:rPr>
              <a:t> </a:t>
            </a:r>
            <a:r>
              <a:rPr sz="1800" b="0" dirty="0">
                <a:solidFill>
                  <a:srgbClr val="000000"/>
                </a:solidFill>
                <a:latin typeface="Calibri"/>
                <a:cs typeface="Calibri"/>
              </a:rPr>
              <a:t>negotiate,</a:t>
            </a:r>
            <a:r>
              <a:rPr sz="1800" b="0" spc="-40" dirty="0">
                <a:solidFill>
                  <a:srgbClr val="000000"/>
                </a:solidFill>
                <a:latin typeface="Calibri"/>
                <a:cs typeface="Calibri"/>
              </a:rPr>
              <a:t> </a:t>
            </a:r>
            <a:r>
              <a:rPr sz="1800" b="0" dirty="0">
                <a:solidFill>
                  <a:srgbClr val="000000"/>
                </a:solidFill>
                <a:latin typeface="Calibri"/>
                <a:cs typeface="Calibri"/>
              </a:rPr>
              <a:t>engage</a:t>
            </a:r>
            <a:r>
              <a:rPr sz="1800" b="0" spc="-65" dirty="0">
                <a:solidFill>
                  <a:srgbClr val="000000"/>
                </a:solidFill>
                <a:latin typeface="Calibri"/>
                <a:cs typeface="Calibri"/>
              </a:rPr>
              <a:t> </a:t>
            </a:r>
            <a:r>
              <a:rPr sz="1800" b="0" spc="-25" dirty="0">
                <a:solidFill>
                  <a:srgbClr val="000000"/>
                </a:solidFill>
                <a:latin typeface="Calibri"/>
                <a:cs typeface="Calibri"/>
              </a:rPr>
              <a:t>in </a:t>
            </a:r>
            <a:r>
              <a:rPr sz="1800" b="0" dirty="0">
                <a:solidFill>
                  <a:srgbClr val="000000"/>
                </a:solidFill>
                <a:latin typeface="Calibri"/>
                <a:cs typeface="Calibri"/>
              </a:rPr>
              <a:t>time</a:t>
            </a:r>
            <a:r>
              <a:rPr sz="1800" b="0" spc="-30" dirty="0">
                <a:solidFill>
                  <a:srgbClr val="000000"/>
                </a:solidFill>
                <a:latin typeface="Calibri"/>
                <a:cs typeface="Calibri"/>
              </a:rPr>
              <a:t> </a:t>
            </a:r>
            <a:r>
              <a:rPr sz="1800" b="0" spc="-10" dirty="0">
                <a:solidFill>
                  <a:srgbClr val="000000"/>
                </a:solidFill>
                <a:latin typeface="Calibri"/>
                <a:cs typeface="Calibri"/>
              </a:rPr>
              <a:t>management</a:t>
            </a:r>
            <a:r>
              <a:rPr sz="1800" b="0" spc="-45" dirty="0">
                <a:solidFill>
                  <a:srgbClr val="000000"/>
                </a:solidFill>
                <a:latin typeface="Calibri"/>
                <a:cs typeface="Calibri"/>
              </a:rPr>
              <a:t> </a:t>
            </a:r>
            <a:r>
              <a:rPr sz="1800" b="0" spc="-10" dirty="0">
                <a:solidFill>
                  <a:srgbClr val="000000"/>
                </a:solidFill>
                <a:latin typeface="Calibri"/>
                <a:cs typeface="Calibri"/>
              </a:rPr>
              <a:t>strategies,</a:t>
            </a:r>
            <a:r>
              <a:rPr sz="1800" b="0" spc="-35" dirty="0">
                <a:solidFill>
                  <a:srgbClr val="000000"/>
                </a:solidFill>
                <a:latin typeface="Calibri"/>
                <a:cs typeface="Calibri"/>
              </a:rPr>
              <a:t> </a:t>
            </a:r>
            <a:r>
              <a:rPr sz="1800" b="0" dirty="0">
                <a:solidFill>
                  <a:srgbClr val="000000"/>
                </a:solidFill>
                <a:latin typeface="Calibri"/>
                <a:cs typeface="Calibri"/>
              </a:rPr>
              <a:t>and</a:t>
            </a:r>
            <a:r>
              <a:rPr sz="1800" b="0" spc="-35" dirty="0">
                <a:solidFill>
                  <a:srgbClr val="000000"/>
                </a:solidFill>
                <a:latin typeface="Calibri"/>
                <a:cs typeface="Calibri"/>
              </a:rPr>
              <a:t> </a:t>
            </a:r>
            <a:r>
              <a:rPr sz="1800" b="0" dirty="0">
                <a:solidFill>
                  <a:srgbClr val="000000"/>
                </a:solidFill>
                <a:latin typeface="Calibri"/>
                <a:cs typeface="Calibri"/>
              </a:rPr>
              <a:t>had</a:t>
            </a:r>
            <a:r>
              <a:rPr sz="1800" b="0" spc="-15" dirty="0">
                <a:solidFill>
                  <a:srgbClr val="000000"/>
                </a:solidFill>
                <a:latin typeface="Calibri"/>
                <a:cs typeface="Calibri"/>
              </a:rPr>
              <a:t> </a:t>
            </a:r>
            <a:r>
              <a:rPr sz="1800" b="0" dirty="0">
                <a:solidFill>
                  <a:srgbClr val="000000"/>
                </a:solidFill>
                <a:latin typeface="Calibri"/>
                <a:cs typeface="Calibri"/>
              </a:rPr>
              <a:t>built</a:t>
            </a:r>
            <a:r>
              <a:rPr sz="1800" b="0" spc="-25" dirty="0">
                <a:solidFill>
                  <a:srgbClr val="000000"/>
                </a:solidFill>
                <a:latin typeface="Calibri"/>
                <a:cs typeface="Calibri"/>
              </a:rPr>
              <a:t> </a:t>
            </a:r>
            <a:r>
              <a:rPr sz="1800" b="0" spc="-10" dirty="0">
                <a:solidFill>
                  <a:srgbClr val="000000"/>
                </a:solidFill>
                <a:latin typeface="Calibri"/>
                <a:cs typeface="Calibri"/>
              </a:rPr>
              <a:t>confidence</a:t>
            </a:r>
            <a:r>
              <a:rPr sz="1800" b="0" spc="5" dirty="0">
                <a:solidFill>
                  <a:srgbClr val="000000"/>
                </a:solidFill>
                <a:latin typeface="Calibri"/>
                <a:cs typeface="Calibri"/>
              </a:rPr>
              <a:t> </a:t>
            </a:r>
            <a:r>
              <a:rPr sz="1800" b="0" dirty="0">
                <a:solidFill>
                  <a:srgbClr val="000000"/>
                </a:solidFill>
                <a:latin typeface="Calibri"/>
                <a:cs typeface="Calibri"/>
              </a:rPr>
              <a:t>in</a:t>
            </a:r>
            <a:r>
              <a:rPr sz="1800" b="0" spc="-20" dirty="0">
                <a:solidFill>
                  <a:srgbClr val="000000"/>
                </a:solidFill>
                <a:latin typeface="Calibri"/>
                <a:cs typeface="Calibri"/>
              </a:rPr>
              <a:t> </a:t>
            </a:r>
            <a:r>
              <a:rPr sz="1800" b="0" dirty="0">
                <a:solidFill>
                  <a:srgbClr val="000000"/>
                </a:solidFill>
                <a:latin typeface="Calibri"/>
                <a:cs typeface="Calibri"/>
              </a:rPr>
              <a:t>their</a:t>
            </a:r>
            <a:r>
              <a:rPr sz="1800" b="0" spc="-30" dirty="0">
                <a:solidFill>
                  <a:srgbClr val="000000"/>
                </a:solidFill>
                <a:latin typeface="Calibri"/>
                <a:cs typeface="Calibri"/>
              </a:rPr>
              <a:t> </a:t>
            </a:r>
            <a:r>
              <a:rPr sz="1800" b="0" spc="-10" dirty="0">
                <a:solidFill>
                  <a:srgbClr val="000000"/>
                </a:solidFill>
                <a:latin typeface="Calibri"/>
                <a:cs typeface="Calibri"/>
              </a:rPr>
              <a:t>entrepreneurial</a:t>
            </a:r>
            <a:r>
              <a:rPr sz="1800" b="0" spc="-25" dirty="0">
                <a:solidFill>
                  <a:srgbClr val="000000"/>
                </a:solidFill>
                <a:latin typeface="Calibri"/>
                <a:cs typeface="Calibri"/>
              </a:rPr>
              <a:t> </a:t>
            </a:r>
            <a:r>
              <a:rPr sz="1800" b="0" spc="-10" dirty="0">
                <a:solidFill>
                  <a:srgbClr val="000000"/>
                </a:solidFill>
                <a:latin typeface="Calibri"/>
                <a:cs typeface="Calibri"/>
              </a:rPr>
              <a:t>abilities</a:t>
            </a:r>
            <a:endParaRPr sz="1800" dirty="0">
              <a:latin typeface="Calibri"/>
              <a:cs typeface="Calibri"/>
            </a:endParaRPr>
          </a:p>
        </p:txBody>
      </p:sp>
      <p:sp>
        <p:nvSpPr>
          <p:cNvPr id="7" name="object 7"/>
          <p:cNvSpPr txBox="1"/>
          <p:nvPr/>
        </p:nvSpPr>
        <p:spPr>
          <a:xfrm>
            <a:off x="4388358" y="1948941"/>
            <a:ext cx="383032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Impact</a:t>
            </a:r>
            <a:r>
              <a:rPr sz="1800" b="1" spc="-50" dirty="0">
                <a:latin typeface="Calibri"/>
                <a:cs typeface="Calibri"/>
              </a:rPr>
              <a:t> </a:t>
            </a:r>
            <a:r>
              <a:rPr sz="1800" b="1" dirty="0">
                <a:latin typeface="Calibri"/>
                <a:cs typeface="Calibri"/>
              </a:rPr>
              <a:t>vs</a:t>
            </a:r>
            <a:r>
              <a:rPr sz="1800" b="1" spc="-35" dirty="0">
                <a:latin typeface="Calibri"/>
                <a:cs typeface="Calibri"/>
              </a:rPr>
              <a:t> </a:t>
            </a:r>
            <a:r>
              <a:rPr sz="1800" b="1" dirty="0">
                <a:latin typeface="Calibri"/>
                <a:cs typeface="Calibri"/>
              </a:rPr>
              <a:t>control</a:t>
            </a:r>
            <a:r>
              <a:rPr sz="1800" b="1" spc="-55" dirty="0">
                <a:latin typeface="Calibri"/>
                <a:cs typeface="Calibri"/>
              </a:rPr>
              <a:t> </a:t>
            </a:r>
            <a:r>
              <a:rPr sz="1800" b="1" dirty="0">
                <a:latin typeface="Calibri"/>
                <a:cs typeface="Calibri"/>
              </a:rPr>
              <a:t>group</a:t>
            </a:r>
            <a:r>
              <a:rPr sz="1800" b="1" spc="-50" dirty="0">
                <a:latin typeface="Calibri"/>
                <a:cs typeface="Calibri"/>
              </a:rPr>
              <a:t> </a:t>
            </a:r>
            <a:r>
              <a:rPr sz="1800" b="1" dirty="0">
                <a:latin typeface="Calibri"/>
                <a:cs typeface="Calibri"/>
              </a:rPr>
              <a:t>(interim</a:t>
            </a:r>
            <a:r>
              <a:rPr sz="1800" b="1" spc="-60" dirty="0">
                <a:latin typeface="Calibri"/>
                <a:cs typeface="Calibri"/>
              </a:rPr>
              <a:t> </a:t>
            </a:r>
            <a:r>
              <a:rPr sz="1800" b="1" spc="-10" dirty="0">
                <a:latin typeface="Calibri"/>
                <a:cs typeface="Calibri"/>
              </a:rPr>
              <a:t>results)</a:t>
            </a:r>
            <a:endParaRPr sz="1800">
              <a:latin typeface="Calibri"/>
              <a:cs typeface="Calibri"/>
            </a:endParaRPr>
          </a:p>
        </p:txBody>
      </p:sp>
      <p:sp>
        <p:nvSpPr>
          <p:cNvPr id="8" name="object 8"/>
          <p:cNvSpPr txBox="1"/>
          <p:nvPr/>
        </p:nvSpPr>
        <p:spPr>
          <a:xfrm>
            <a:off x="917244" y="5790082"/>
            <a:ext cx="10055860" cy="574675"/>
          </a:xfrm>
          <a:prstGeom prst="rect">
            <a:avLst/>
          </a:prstGeom>
        </p:spPr>
        <p:txBody>
          <a:bodyPr vert="horz" wrap="square" lIns="0" tIns="12700" rIns="0" bIns="0" rtlCol="0">
            <a:spAutoFit/>
          </a:bodyPr>
          <a:lstStyle/>
          <a:p>
            <a:pPr marL="299085" indent="-286385">
              <a:lnSpc>
                <a:spcPct val="100000"/>
              </a:lnSpc>
              <a:spcBef>
                <a:spcPts val="100"/>
              </a:spcBef>
              <a:buFont typeface="Arial"/>
              <a:buChar char="•"/>
              <a:tabLst>
                <a:tab pos="299085" algn="l"/>
              </a:tabLst>
            </a:pPr>
            <a:r>
              <a:rPr sz="1800" dirty="0">
                <a:latin typeface="Calibri"/>
                <a:cs typeface="Calibri"/>
              </a:rPr>
              <a:t>But</a:t>
            </a:r>
            <a:r>
              <a:rPr sz="1800" spc="-25" dirty="0">
                <a:latin typeface="Calibri"/>
                <a:cs typeface="Calibri"/>
              </a:rPr>
              <a:t> </a:t>
            </a:r>
            <a:r>
              <a:rPr sz="1800" dirty="0">
                <a:latin typeface="Calibri"/>
                <a:cs typeface="Calibri"/>
              </a:rPr>
              <a:t>changes</a:t>
            </a:r>
            <a:r>
              <a:rPr sz="1800" spc="-20" dirty="0">
                <a:latin typeface="Calibri"/>
                <a:cs typeface="Calibri"/>
              </a:rPr>
              <a:t> </a:t>
            </a:r>
            <a:r>
              <a:rPr sz="1800" dirty="0">
                <a:latin typeface="Calibri"/>
                <a:cs typeface="Calibri"/>
              </a:rPr>
              <a:t>do</a:t>
            </a:r>
            <a:r>
              <a:rPr sz="1800" spc="-10" dirty="0">
                <a:latin typeface="Calibri"/>
                <a:cs typeface="Calibri"/>
              </a:rPr>
              <a:t> </a:t>
            </a:r>
            <a:r>
              <a:rPr sz="1800" dirty="0">
                <a:latin typeface="Calibri"/>
                <a:cs typeface="Calibri"/>
              </a:rPr>
              <a:t>not</a:t>
            </a:r>
            <a:r>
              <a:rPr sz="1800" spc="-25" dirty="0">
                <a:latin typeface="Calibri"/>
                <a:cs typeface="Calibri"/>
              </a:rPr>
              <a:t> </a:t>
            </a:r>
            <a:r>
              <a:rPr sz="1800" dirty="0">
                <a:latin typeface="Calibri"/>
                <a:cs typeface="Calibri"/>
              </a:rPr>
              <a:t>seem</a:t>
            </a:r>
            <a:r>
              <a:rPr sz="1800" spc="-20" dirty="0">
                <a:latin typeface="Calibri"/>
                <a:cs typeface="Calibri"/>
              </a:rPr>
              <a:t> </a:t>
            </a:r>
            <a:r>
              <a:rPr sz="1800" dirty="0">
                <a:latin typeface="Calibri"/>
                <a:cs typeface="Calibri"/>
              </a:rPr>
              <a:t>enough</a:t>
            </a:r>
            <a:r>
              <a:rPr sz="1800" spc="-5" dirty="0">
                <a:latin typeface="Calibri"/>
                <a:cs typeface="Calibri"/>
              </a:rPr>
              <a:t> </a:t>
            </a:r>
            <a:r>
              <a:rPr sz="1800" dirty="0">
                <a:latin typeface="Calibri"/>
                <a:cs typeface="Calibri"/>
              </a:rPr>
              <a:t>in</a:t>
            </a:r>
            <a:r>
              <a:rPr sz="1800" spc="-15" dirty="0">
                <a:latin typeface="Calibri"/>
                <a:cs typeface="Calibri"/>
              </a:rPr>
              <a:t> </a:t>
            </a:r>
            <a:r>
              <a:rPr sz="1800" dirty="0">
                <a:latin typeface="Calibri"/>
                <a:cs typeface="Calibri"/>
              </a:rPr>
              <a:t>the</a:t>
            </a:r>
            <a:r>
              <a:rPr sz="1800" spc="-20" dirty="0">
                <a:latin typeface="Calibri"/>
                <a:cs typeface="Calibri"/>
              </a:rPr>
              <a:t> </a:t>
            </a:r>
            <a:r>
              <a:rPr sz="1800" spc="-10" dirty="0">
                <a:latin typeface="Calibri"/>
                <a:cs typeface="Calibri"/>
              </a:rPr>
              <a:t>short-</a:t>
            </a:r>
            <a:r>
              <a:rPr sz="1800" dirty="0">
                <a:latin typeface="Calibri"/>
                <a:cs typeface="Calibri"/>
              </a:rPr>
              <a:t>term</a:t>
            </a:r>
            <a:r>
              <a:rPr sz="1800" spc="-20" dirty="0">
                <a:latin typeface="Calibri"/>
                <a:cs typeface="Calibri"/>
              </a:rPr>
              <a:t> </a:t>
            </a:r>
            <a:r>
              <a:rPr sz="1800" dirty="0">
                <a:latin typeface="Calibri"/>
                <a:cs typeface="Calibri"/>
              </a:rPr>
              <a:t>to</a:t>
            </a:r>
            <a:r>
              <a:rPr sz="1800" spc="-30" dirty="0">
                <a:latin typeface="Calibri"/>
                <a:cs typeface="Calibri"/>
              </a:rPr>
              <a:t> </a:t>
            </a:r>
            <a:r>
              <a:rPr sz="1800" dirty="0">
                <a:latin typeface="Calibri"/>
                <a:cs typeface="Calibri"/>
              </a:rPr>
              <a:t>impact</a:t>
            </a:r>
            <a:r>
              <a:rPr sz="1800" spc="-5" dirty="0">
                <a:latin typeface="Calibri"/>
                <a:cs typeface="Calibri"/>
              </a:rPr>
              <a:t> </a:t>
            </a:r>
            <a:r>
              <a:rPr sz="1800" spc="-10" dirty="0">
                <a:latin typeface="Calibri"/>
                <a:cs typeface="Calibri"/>
              </a:rPr>
              <a:t>investment,</a:t>
            </a:r>
            <a:r>
              <a:rPr sz="1800" spc="-45" dirty="0">
                <a:latin typeface="Calibri"/>
                <a:cs typeface="Calibri"/>
              </a:rPr>
              <a:t> </a:t>
            </a:r>
            <a:r>
              <a:rPr sz="1800" dirty="0">
                <a:latin typeface="Calibri"/>
                <a:cs typeface="Calibri"/>
              </a:rPr>
              <a:t>sales</a:t>
            </a:r>
            <a:r>
              <a:rPr sz="1800" spc="-30" dirty="0">
                <a:latin typeface="Calibri"/>
                <a:cs typeface="Calibri"/>
              </a:rPr>
              <a:t> </a:t>
            </a:r>
            <a:r>
              <a:rPr sz="1800" dirty="0">
                <a:latin typeface="Calibri"/>
                <a:cs typeface="Calibri"/>
              </a:rPr>
              <a:t>and</a:t>
            </a:r>
            <a:r>
              <a:rPr sz="1800" spc="-15" dirty="0">
                <a:latin typeface="Calibri"/>
                <a:cs typeface="Calibri"/>
              </a:rPr>
              <a:t> </a:t>
            </a:r>
            <a:r>
              <a:rPr sz="1800" dirty="0">
                <a:latin typeface="Calibri"/>
                <a:cs typeface="Calibri"/>
              </a:rPr>
              <a:t>profits,</a:t>
            </a:r>
            <a:r>
              <a:rPr sz="1800" spc="-30" dirty="0">
                <a:latin typeface="Calibri"/>
                <a:cs typeface="Calibri"/>
              </a:rPr>
              <a:t> </a:t>
            </a:r>
            <a:r>
              <a:rPr sz="1800" dirty="0">
                <a:latin typeface="Calibri"/>
                <a:cs typeface="Calibri"/>
              </a:rPr>
              <a:t>or</a:t>
            </a:r>
            <a:r>
              <a:rPr sz="1800" spc="-15" dirty="0">
                <a:latin typeface="Calibri"/>
                <a:cs typeface="Calibri"/>
              </a:rPr>
              <a:t> </a:t>
            </a:r>
            <a:r>
              <a:rPr sz="1800" spc="-10" dirty="0">
                <a:latin typeface="Calibri"/>
                <a:cs typeface="Calibri"/>
              </a:rPr>
              <a:t>household</a:t>
            </a:r>
            <a:endParaRPr sz="1800">
              <a:latin typeface="Calibri"/>
              <a:cs typeface="Calibri"/>
            </a:endParaRPr>
          </a:p>
          <a:p>
            <a:pPr marL="299085">
              <a:lnSpc>
                <a:spcPct val="100000"/>
              </a:lnSpc>
              <a:spcBef>
                <a:spcPts val="5"/>
              </a:spcBef>
            </a:pPr>
            <a:r>
              <a:rPr sz="1800" spc="-10" dirty="0">
                <a:latin typeface="Calibri"/>
                <a:cs typeface="Calibri"/>
              </a:rPr>
              <a:t>dynamics</a:t>
            </a:r>
            <a:endParaRPr sz="1800">
              <a:latin typeface="Calibri"/>
              <a:cs typeface="Calibri"/>
            </a:endParaRPr>
          </a:p>
        </p:txBody>
      </p:sp>
      <p:grpSp>
        <p:nvGrpSpPr>
          <p:cNvPr id="9" name="object 9"/>
          <p:cNvGrpSpPr/>
          <p:nvPr/>
        </p:nvGrpSpPr>
        <p:grpSpPr>
          <a:xfrm>
            <a:off x="1398841" y="2787395"/>
            <a:ext cx="4412615" cy="2352040"/>
            <a:chOff x="1398841" y="2787395"/>
            <a:chExt cx="4412615" cy="2352040"/>
          </a:xfrm>
        </p:grpSpPr>
        <p:sp>
          <p:nvSpPr>
            <p:cNvPr id="10" name="object 10"/>
            <p:cNvSpPr/>
            <p:nvPr/>
          </p:nvSpPr>
          <p:spPr>
            <a:xfrm>
              <a:off x="1403603" y="2855975"/>
              <a:ext cx="4403090" cy="1981200"/>
            </a:xfrm>
            <a:custGeom>
              <a:avLst/>
              <a:gdLst/>
              <a:ahLst/>
              <a:cxnLst/>
              <a:rect l="l" t="t" r="r" b="b"/>
              <a:pathLst>
                <a:path w="4403090" h="1981200">
                  <a:moveTo>
                    <a:pt x="0" y="1981200"/>
                  </a:moveTo>
                  <a:lnTo>
                    <a:pt x="4402836" y="1981200"/>
                  </a:lnTo>
                </a:path>
                <a:path w="4403090" h="1981200">
                  <a:moveTo>
                    <a:pt x="0" y="1415796"/>
                  </a:moveTo>
                  <a:lnTo>
                    <a:pt x="210312" y="1415796"/>
                  </a:lnTo>
                </a:path>
                <a:path w="4403090" h="1981200">
                  <a:moveTo>
                    <a:pt x="402335" y="1415796"/>
                  </a:moveTo>
                  <a:lnTo>
                    <a:pt x="454152" y="1415796"/>
                  </a:lnTo>
                </a:path>
                <a:path w="4403090" h="1981200">
                  <a:moveTo>
                    <a:pt x="646176" y="1415796"/>
                  </a:moveTo>
                  <a:lnTo>
                    <a:pt x="697991" y="1415796"/>
                  </a:lnTo>
                </a:path>
                <a:path w="4403090" h="1981200">
                  <a:moveTo>
                    <a:pt x="3704844" y="1415796"/>
                  </a:moveTo>
                  <a:lnTo>
                    <a:pt x="4402836" y="1415796"/>
                  </a:lnTo>
                </a:path>
                <a:path w="4403090" h="1981200">
                  <a:moveTo>
                    <a:pt x="890016" y="1415796"/>
                  </a:moveTo>
                  <a:lnTo>
                    <a:pt x="1310640" y="1415796"/>
                  </a:lnTo>
                </a:path>
                <a:path w="4403090" h="1981200">
                  <a:moveTo>
                    <a:pt x="1502664" y="1415796"/>
                  </a:moveTo>
                  <a:lnTo>
                    <a:pt x="1554480" y="1415796"/>
                  </a:lnTo>
                </a:path>
                <a:path w="4403090" h="1981200">
                  <a:moveTo>
                    <a:pt x="1746503" y="1415796"/>
                  </a:moveTo>
                  <a:lnTo>
                    <a:pt x="1798320" y="1415796"/>
                  </a:lnTo>
                </a:path>
                <a:path w="4403090" h="1981200">
                  <a:moveTo>
                    <a:pt x="1990344" y="1415796"/>
                  </a:moveTo>
                  <a:lnTo>
                    <a:pt x="3512820" y="1415796"/>
                  </a:lnTo>
                </a:path>
                <a:path w="4403090" h="1981200">
                  <a:moveTo>
                    <a:pt x="0" y="1132332"/>
                  </a:moveTo>
                  <a:lnTo>
                    <a:pt x="210312" y="1132332"/>
                  </a:lnTo>
                </a:path>
                <a:path w="4403090" h="1981200">
                  <a:moveTo>
                    <a:pt x="402335" y="1132332"/>
                  </a:moveTo>
                  <a:lnTo>
                    <a:pt x="454152" y="1132332"/>
                  </a:lnTo>
                </a:path>
                <a:path w="4403090" h="1981200">
                  <a:moveTo>
                    <a:pt x="646176" y="1132332"/>
                  </a:moveTo>
                  <a:lnTo>
                    <a:pt x="697991" y="1132332"/>
                  </a:lnTo>
                </a:path>
                <a:path w="4403090" h="1981200">
                  <a:moveTo>
                    <a:pt x="890016" y="1132332"/>
                  </a:moveTo>
                  <a:lnTo>
                    <a:pt x="1310640" y="1132332"/>
                  </a:lnTo>
                </a:path>
                <a:path w="4403090" h="1981200">
                  <a:moveTo>
                    <a:pt x="1502664" y="1132332"/>
                  </a:moveTo>
                  <a:lnTo>
                    <a:pt x="1554480" y="1132332"/>
                  </a:lnTo>
                </a:path>
                <a:path w="4403090" h="1981200">
                  <a:moveTo>
                    <a:pt x="1746503" y="1132332"/>
                  </a:moveTo>
                  <a:lnTo>
                    <a:pt x="1798320" y="1132332"/>
                  </a:lnTo>
                </a:path>
                <a:path w="4403090" h="1981200">
                  <a:moveTo>
                    <a:pt x="1990344" y="1132332"/>
                  </a:moveTo>
                  <a:lnTo>
                    <a:pt x="3512820" y="1132332"/>
                  </a:lnTo>
                </a:path>
                <a:path w="4403090" h="1981200">
                  <a:moveTo>
                    <a:pt x="3704844" y="1132332"/>
                  </a:moveTo>
                  <a:lnTo>
                    <a:pt x="4402836" y="1132332"/>
                  </a:lnTo>
                </a:path>
                <a:path w="4403090" h="1981200">
                  <a:moveTo>
                    <a:pt x="0" y="848868"/>
                  </a:moveTo>
                  <a:lnTo>
                    <a:pt x="210312" y="848868"/>
                  </a:lnTo>
                </a:path>
                <a:path w="4403090" h="1981200">
                  <a:moveTo>
                    <a:pt x="402335" y="848868"/>
                  </a:moveTo>
                  <a:lnTo>
                    <a:pt x="454152" y="848868"/>
                  </a:lnTo>
                </a:path>
                <a:path w="4403090" h="1981200">
                  <a:moveTo>
                    <a:pt x="646176" y="848868"/>
                  </a:moveTo>
                  <a:lnTo>
                    <a:pt x="697991" y="848868"/>
                  </a:lnTo>
                </a:path>
                <a:path w="4403090" h="1981200">
                  <a:moveTo>
                    <a:pt x="890016" y="848868"/>
                  </a:moveTo>
                  <a:lnTo>
                    <a:pt x="1554480" y="848868"/>
                  </a:lnTo>
                </a:path>
                <a:path w="4403090" h="1981200">
                  <a:moveTo>
                    <a:pt x="1746503" y="848868"/>
                  </a:moveTo>
                  <a:lnTo>
                    <a:pt x="1798320" y="848868"/>
                  </a:lnTo>
                </a:path>
                <a:path w="4403090" h="1981200">
                  <a:moveTo>
                    <a:pt x="1990344" y="848868"/>
                  </a:moveTo>
                  <a:lnTo>
                    <a:pt x="4402836" y="848868"/>
                  </a:lnTo>
                </a:path>
                <a:path w="4403090" h="1981200">
                  <a:moveTo>
                    <a:pt x="646176" y="565403"/>
                  </a:moveTo>
                  <a:lnTo>
                    <a:pt x="697991" y="565403"/>
                  </a:lnTo>
                </a:path>
                <a:path w="4403090" h="1981200">
                  <a:moveTo>
                    <a:pt x="890016" y="565403"/>
                  </a:moveTo>
                  <a:lnTo>
                    <a:pt x="1554480" y="565403"/>
                  </a:lnTo>
                </a:path>
                <a:path w="4403090" h="1981200">
                  <a:moveTo>
                    <a:pt x="1746503" y="565403"/>
                  </a:moveTo>
                  <a:lnTo>
                    <a:pt x="4402836" y="565403"/>
                  </a:lnTo>
                </a:path>
                <a:path w="4403090" h="1981200">
                  <a:moveTo>
                    <a:pt x="0" y="565403"/>
                  </a:moveTo>
                  <a:lnTo>
                    <a:pt x="454152" y="565403"/>
                  </a:lnTo>
                </a:path>
                <a:path w="4403090" h="1981200">
                  <a:moveTo>
                    <a:pt x="0" y="283463"/>
                  </a:moveTo>
                  <a:lnTo>
                    <a:pt x="697991" y="283463"/>
                  </a:lnTo>
                </a:path>
                <a:path w="4403090" h="1981200">
                  <a:moveTo>
                    <a:pt x="890016" y="283463"/>
                  </a:moveTo>
                  <a:lnTo>
                    <a:pt x="4402836" y="283463"/>
                  </a:lnTo>
                </a:path>
                <a:path w="4403090" h="1981200">
                  <a:moveTo>
                    <a:pt x="0" y="0"/>
                  </a:moveTo>
                  <a:lnTo>
                    <a:pt x="697991" y="0"/>
                  </a:lnTo>
                </a:path>
                <a:path w="4403090" h="1981200">
                  <a:moveTo>
                    <a:pt x="890016" y="0"/>
                  </a:moveTo>
                  <a:lnTo>
                    <a:pt x="4402836" y="0"/>
                  </a:lnTo>
                </a:path>
              </a:pathLst>
            </a:custGeom>
            <a:ln w="9525">
              <a:solidFill>
                <a:srgbClr val="D9D9D9"/>
              </a:solidFill>
            </a:ln>
          </p:spPr>
          <p:txBody>
            <a:bodyPr wrap="square" lIns="0" tIns="0" rIns="0" bIns="0" rtlCol="0"/>
            <a:lstStyle/>
            <a:p>
              <a:endParaRPr/>
            </a:p>
          </p:txBody>
        </p:sp>
        <p:sp>
          <p:nvSpPr>
            <p:cNvPr id="11" name="object 11"/>
            <p:cNvSpPr/>
            <p:nvPr/>
          </p:nvSpPr>
          <p:spPr>
            <a:xfrm>
              <a:off x="1613916" y="3628643"/>
              <a:ext cx="3495040" cy="925194"/>
            </a:xfrm>
            <a:custGeom>
              <a:avLst/>
              <a:gdLst/>
              <a:ahLst/>
              <a:cxnLst/>
              <a:rect l="l" t="t" r="r" b="b"/>
              <a:pathLst>
                <a:path w="3495040" h="925195">
                  <a:moveTo>
                    <a:pt x="192024" y="0"/>
                  </a:moveTo>
                  <a:lnTo>
                    <a:pt x="0" y="0"/>
                  </a:lnTo>
                  <a:lnTo>
                    <a:pt x="0" y="925068"/>
                  </a:lnTo>
                  <a:lnTo>
                    <a:pt x="192024" y="925068"/>
                  </a:lnTo>
                  <a:lnTo>
                    <a:pt x="192024" y="0"/>
                  </a:lnTo>
                  <a:close/>
                </a:path>
                <a:path w="3495040" h="925195">
                  <a:moveTo>
                    <a:pt x="1292352" y="329184"/>
                  </a:moveTo>
                  <a:lnTo>
                    <a:pt x="1100328" y="329184"/>
                  </a:lnTo>
                  <a:lnTo>
                    <a:pt x="1100328" y="925068"/>
                  </a:lnTo>
                  <a:lnTo>
                    <a:pt x="1292352" y="925068"/>
                  </a:lnTo>
                  <a:lnTo>
                    <a:pt x="1292352" y="329184"/>
                  </a:lnTo>
                  <a:close/>
                </a:path>
                <a:path w="3495040" h="925195">
                  <a:moveTo>
                    <a:pt x="2392680" y="640080"/>
                  </a:moveTo>
                  <a:lnTo>
                    <a:pt x="2200656" y="640080"/>
                  </a:lnTo>
                  <a:lnTo>
                    <a:pt x="2200656" y="925068"/>
                  </a:lnTo>
                  <a:lnTo>
                    <a:pt x="2392680" y="925068"/>
                  </a:lnTo>
                  <a:lnTo>
                    <a:pt x="2392680" y="640080"/>
                  </a:lnTo>
                  <a:close/>
                </a:path>
                <a:path w="3495040" h="925195">
                  <a:moveTo>
                    <a:pt x="3494532" y="169164"/>
                  </a:moveTo>
                  <a:lnTo>
                    <a:pt x="3302508" y="169164"/>
                  </a:lnTo>
                  <a:lnTo>
                    <a:pt x="3302508" y="925068"/>
                  </a:lnTo>
                  <a:lnTo>
                    <a:pt x="3494532" y="925068"/>
                  </a:lnTo>
                  <a:lnTo>
                    <a:pt x="3494532" y="169164"/>
                  </a:lnTo>
                  <a:close/>
                </a:path>
              </a:pathLst>
            </a:custGeom>
            <a:solidFill>
              <a:srgbClr val="1CACE3"/>
            </a:solidFill>
          </p:spPr>
          <p:txBody>
            <a:bodyPr wrap="square" lIns="0" tIns="0" rIns="0" bIns="0" rtlCol="0"/>
            <a:lstStyle/>
            <a:p>
              <a:endParaRPr/>
            </a:p>
          </p:txBody>
        </p:sp>
        <p:sp>
          <p:nvSpPr>
            <p:cNvPr id="12" name="object 12"/>
            <p:cNvSpPr/>
            <p:nvPr/>
          </p:nvSpPr>
          <p:spPr>
            <a:xfrm>
              <a:off x="1857756" y="3139439"/>
              <a:ext cx="3495040" cy="1480185"/>
            </a:xfrm>
            <a:custGeom>
              <a:avLst/>
              <a:gdLst/>
              <a:ahLst/>
              <a:cxnLst/>
              <a:rect l="l" t="t" r="r" b="b"/>
              <a:pathLst>
                <a:path w="3495040" h="1480185">
                  <a:moveTo>
                    <a:pt x="192024" y="0"/>
                  </a:moveTo>
                  <a:lnTo>
                    <a:pt x="0" y="0"/>
                  </a:lnTo>
                  <a:lnTo>
                    <a:pt x="0" y="1414272"/>
                  </a:lnTo>
                  <a:lnTo>
                    <a:pt x="192024" y="1414272"/>
                  </a:lnTo>
                  <a:lnTo>
                    <a:pt x="192024" y="0"/>
                  </a:lnTo>
                  <a:close/>
                </a:path>
                <a:path w="3495040" h="1480185">
                  <a:moveTo>
                    <a:pt x="1292352" y="187452"/>
                  </a:moveTo>
                  <a:lnTo>
                    <a:pt x="1100328" y="187452"/>
                  </a:lnTo>
                  <a:lnTo>
                    <a:pt x="1100328" y="1414272"/>
                  </a:lnTo>
                  <a:lnTo>
                    <a:pt x="1292352" y="1414272"/>
                  </a:lnTo>
                  <a:lnTo>
                    <a:pt x="1292352" y="187452"/>
                  </a:lnTo>
                  <a:close/>
                </a:path>
                <a:path w="3495040" h="1480185">
                  <a:moveTo>
                    <a:pt x="2392680" y="1414272"/>
                  </a:moveTo>
                  <a:lnTo>
                    <a:pt x="2200656" y="1414272"/>
                  </a:lnTo>
                  <a:lnTo>
                    <a:pt x="2200656" y="1479804"/>
                  </a:lnTo>
                  <a:lnTo>
                    <a:pt x="2392680" y="1479804"/>
                  </a:lnTo>
                  <a:lnTo>
                    <a:pt x="2392680" y="1414272"/>
                  </a:lnTo>
                  <a:close/>
                </a:path>
                <a:path w="3495040" h="1480185">
                  <a:moveTo>
                    <a:pt x="3494532" y="1228344"/>
                  </a:moveTo>
                  <a:lnTo>
                    <a:pt x="3302508" y="1228344"/>
                  </a:lnTo>
                  <a:lnTo>
                    <a:pt x="3302508" y="1414272"/>
                  </a:lnTo>
                  <a:lnTo>
                    <a:pt x="3494532" y="1414272"/>
                  </a:lnTo>
                  <a:lnTo>
                    <a:pt x="3494532" y="1228344"/>
                  </a:lnTo>
                  <a:close/>
                </a:path>
              </a:pathLst>
            </a:custGeom>
            <a:solidFill>
              <a:srgbClr val="2583C5"/>
            </a:solidFill>
          </p:spPr>
          <p:txBody>
            <a:bodyPr wrap="square" lIns="0" tIns="0" rIns="0" bIns="0" rtlCol="0"/>
            <a:lstStyle/>
            <a:p>
              <a:endParaRPr/>
            </a:p>
          </p:txBody>
        </p:sp>
        <p:sp>
          <p:nvSpPr>
            <p:cNvPr id="13" name="object 13"/>
            <p:cNvSpPr/>
            <p:nvPr/>
          </p:nvSpPr>
          <p:spPr>
            <a:xfrm>
              <a:off x="2101596" y="2787395"/>
              <a:ext cx="3495040" cy="1766570"/>
            </a:xfrm>
            <a:custGeom>
              <a:avLst/>
              <a:gdLst/>
              <a:ahLst/>
              <a:cxnLst/>
              <a:rect l="l" t="t" r="r" b="b"/>
              <a:pathLst>
                <a:path w="3495040" h="1766570">
                  <a:moveTo>
                    <a:pt x="192024" y="0"/>
                  </a:moveTo>
                  <a:lnTo>
                    <a:pt x="0" y="0"/>
                  </a:lnTo>
                  <a:lnTo>
                    <a:pt x="0" y="1766316"/>
                  </a:lnTo>
                  <a:lnTo>
                    <a:pt x="192024" y="1766316"/>
                  </a:lnTo>
                  <a:lnTo>
                    <a:pt x="192024" y="0"/>
                  </a:lnTo>
                  <a:close/>
                </a:path>
                <a:path w="3495040" h="1766570">
                  <a:moveTo>
                    <a:pt x="1292352" y="809244"/>
                  </a:moveTo>
                  <a:lnTo>
                    <a:pt x="1100328" y="809244"/>
                  </a:lnTo>
                  <a:lnTo>
                    <a:pt x="1100328" y="1766316"/>
                  </a:lnTo>
                  <a:lnTo>
                    <a:pt x="1292352" y="1766316"/>
                  </a:lnTo>
                  <a:lnTo>
                    <a:pt x="1292352" y="809244"/>
                  </a:lnTo>
                  <a:close/>
                </a:path>
                <a:path w="3495040" h="1766570">
                  <a:moveTo>
                    <a:pt x="2392680" y="1662684"/>
                  </a:moveTo>
                  <a:lnTo>
                    <a:pt x="2200656" y="1662684"/>
                  </a:lnTo>
                  <a:lnTo>
                    <a:pt x="2200656" y="1766316"/>
                  </a:lnTo>
                  <a:lnTo>
                    <a:pt x="2392680" y="1766316"/>
                  </a:lnTo>
                  <a:lnTo>
                    <a:pt x="2392680" y="1662684"/>
                  </a:lnTo>
                  <a:close/>
                </a:path>
                <a:path w="3495040" h="1766570">
                  <a:moveTo>
                    <a:pt x="3494532" y="1560576"/>
                  </a:moveTo>
                  <a:lnTo>
                    <a:pt x="3302508" y="1560576"/>
                  </a:lnTo>
                  <a:lnTo>
                    <a:pt x="3302508" y="1766316"/>
                  </a:lnTo>
                  <a:lnTo>
                    <a:pt x="3494532" y="1766316"/>
                  </a:lnTo>
                  <a:lnTo>
                    <a:pt x="3494532" y="1560576"/>
                  </a:lnTo>
                  <a:close/>
                </a:path>
              </a:pathLst>
            </a:custGeom>
            <a:solidFill>
              <a:srgbClr val="28C4CC"/>
            </a:solidFill>
          </p:spPr>
          <p:txBody>
            <a:bodyPr wrap="square" lIns="0" tIns="0" rIns="0" bIns="0" rtlCol="0"/>
            <a:lstStyle/>
            <a:p>
              <a:endParaRPr/>
            </a:p>
          </p:txBody>
        </p:sp>
        <p:sp>
          <p:nvSpPr>
            <p:cNvPr id="14" name="object 14"/>
            <p:cNvSpPr/>
            <p:nvPr/>
          </p:nvSpPr>
          <p:spPr>
            <a:xfrm>
              <a:off x="1403603" y="4553711"/>
              <a:ext cx="4403090" cy="585470"/>
            </a:xfrm>
            <a:custGeom>
              <a:avLst/>
              <a:gdLst/>
              <a:ahLst/>
              <a:cxnLst/>
              <a:rect l="l" t="t" r="r" b="b"/>
              <a:pathLst>
                <a:path w="4403090" h="585470">
                  <a:moveTo>
                    <a:pt x="0" y="0"/>
                  </a:moveTo>
                  <a:lnTo>
                    <a:pt x="4402836" y="0"/>
                  </a:lnTo>
                </a:path>
                <a:path w="4403090" h="585470">
                  <a:moveTo>
                    <a:pt x="2200656" y="0"/>
                  </a:moveTo>
                  <a:lnTo>
                    <a:pt x="2200656" y="292607"/>
                  </a:lnTo>
                </a:path>
                <a:path w="4403090" h="585470">
                  <a:moveTo>
                    <a:pt x="0" y="292607"/>
                  </a:moveTo>
                  <a:lnTo>
                    <a:pt x="0" y="585215"/>
                  </a:lnTo>
                </a:path>
                <a:path w="4403090" h="585470">
                  <a:moveTo>
                    <a:pt x="1100328" y="292607"/>
                  </a:moveTo>
                  <a:lnTo>
                    <a:pt x="1100328" y="585215"/>
                  </a:lnTo>
                </a:path>
                <a:path w="4403090" h="585470">
                  <a:moveTo>
                    <a:pt x="2200656" y="292607"/>
                  </a:moveTo>
                  <a:lnTo>
                    <a:pt x="2200656" y="585215"/>
                  </a:lnTo>
                </a:path>
                <a:path w="4403090" h="585470">
                  <a:moveTo>
                    <a:pt x="3302508" y="292607"/>
                  </a:moveTo>
                  <a:lnTo>
                    <a:pt x="3302508" y="585215"/>
                  </a:lnTo>
                </a:path>
                <a:path w="4403090" h="585470">
                  <a:moveTo>
                    <a:pt x="4402836" y="292607"/>
                  </a:moveTo>
                  <a:lnTo>
                    <a:pt x="4402836" y="585215"/>
                  </a:lnTo>
                </a:path>
              </a:pathLst>
            </a:custGeom>
            <a:ln w="9525">
              <a:solidFill>
                <a:srgbClr val="D9D9D9"/>
              </a:solidFill>
            </a:ln>
          </p:spPr>
          <p:txBody>
            <a:bodyPr wrap="square" lIns="0" tIns="0" rIns="0" bIns="0" rtlCol="0"/>
            <a:lstStyle/>
            <a:p>
              <a:endParaRPr/>
            </a:p>
          </p:txBody>
        </p:sp>
      </p:grpSp>
      <p:sp>
        <p:nvSpPr>
          <p:cNvPr id="15" name="object 15"/>
          <p:cNvSpPr/>
          <p:nvPr/>
        </p:nvSpPr>
        <p:spPr>
          <a:xfrm>
            <a:off x="1403603" y="2572511"/>
            <a:ext cx="4403090" cy="0"/>
          </a:xfrm>
          <a:custGeom>
            <a:avLst/>
            <a:gdLst/>
            <a:ahLst/>
            <a:cxnLst/>
            <a:rect l="l" t="t" r="r" b="b"/>
            <a:pathLst>
              <a:path w="4403090">
                <a:moveTo>
                  <a:pt x="0" y="0"/>
                </a:moveTo>
                <a:lnTo>
                  <a:pt x="4402836" y="0"/>
                </a:lnTo>
              </a:path>
            </a:pathLst>
          </a:custGeom>
          <a:ln w="9525">
            <a:solidFill>
              <a:srgbClr val="D9D9D9"/>
            </a:solidFill>
          </a:ln>
        </p:spPr>
        <p:txBody>
          <a:bodyPr wrap="square" lIns="0" tIns="0" rIns="0" bIns="0" rtlCol="0"/>
          <a:lstStyle/>
          <a:p>
            <a:endParaRPr/>
          </a:p>
        </p:txBody>
      </p:sp>
      <p:sp>
        <p:nvSpPr>
          <p:cNvPr id="16" name="object 16"/>
          <p:cNvSpPr txBox="1"/>
          <p:nvPr/>
        </p:nvSpPr>
        <p:spPr>
          <a:xfrm>
            <a:off x="938885" y="4049902"/>
            <a:ext cx="337185" cy="875030"/>
          </a:xfrm>
          <a:prstGeom prst="rect">
            <a:avLst/>
          </a:prstGeom>
        </p:spPr>
        <p:txBody>
          <a:bodyPr vert="horz" wrap="square" lIns="0" tIns="113030" rIns="0" bIns="0" rtlCol="0">
            <a:spAutoFit/>
          </a:bodyPr>
          <a:lstStyle/>
          <a:p>
            <a:pPr marR="6350" algn="r">
              <a:lnSpc>
                <a:spcPct val="100000"/>
              </a:lnSpc>
              <a:spcBef>
                <a:spcPts val="890"/>
              </a:spcBef>
            </a:pPr>
            <a:r>
              <a:rPr sz="1200" spc="-25" dirty="0">
                <a:solidFill>
                  <a:srgbClr val="585858"/>
                </a:solidFill>
                <a:latin typeface="Calibri"/>
                <a:cs typeface="Calibri"/>
              </a:rPr>
              <a:t>20%</a:t>
            </a:r>
            <a:endParaRPr sz="1200">
              <a:latin typeface="Calibri"/>
              <a:cs typeface="Calibri"/>
            </a:endParaRPr>
          </a:p>
          <a:p>
            <a:pPr marR="5080" algn="r">
              <a:lnSpc>
                <a:spcPct val="100000"/>
              </a:lnSpc>
              <a:spcBef>
                <a:spcPts val="790"/>
              </a:spcBef>
            </a:pPr>
            <a:r>
              <a:rPr sz="1200" spc="-25" dirty="0">
                <a:solidFill>
                  <a:srgbClr val="585858"/>
                </a:solidFill>
                <a:latin typeface="Calibri"/>
                <a:cs typeface="Calibri"/>
              </a:rPr>
              <a:t>0%</a:t>
            </a:r>
            <a:endParaRPr sz="1200">
              <a:latin typeface="Calibri"/>
              <a:cs typeface="Calibri"/>
            </a:endParaRPr>
          </a:p>
          <a:p>
            <a:pPr marR="5715" algn="r">
              <a:lnSpc>
                <a:spcPct val="100000"/>
              </a:lnSpc>
              <a:spcBef>
                <a:spcPts val="790"/>
              </a:spcBef>
            </a:pPr>
            <a:r>
              <a:rPr sz="1200" dirty="0">
                <a:solidFill>
                  <a:srgbClr val="585858"/>
                </a:solidFill>
                <a:latin typeface="Calibri"/>
                <a:cs typeface="Calibri"/>
              </a:rPr>
              <a:t>-</a:t>
            </a:r>
            <a:r>
              <a:rPr sz="1200" spc="-25" dirty="0">
                <a:solidFill>
                  <a:srgbClr val="585858"/>
                </a:solidFill>
                <a:latin typeface="Calibri"/>
                <a:cs typeface="Calibri"/>
              </a:rPr>
              <a:t>20%</a:t>
            </a:r>
            <a:endParaRPr sz="1200">
              <a:latin typeface="Calibri"/>
              <a:cs typeface="Calibri"/>
            </a:endParaRPr>
          </a:p>
        </p:txBody>
      </p:sp>
      <p:sp>
        <p:nvSpPr>
          <p:cNvPr id="17" name="object 17"/>
          <p:cNvSpPr txBox="1"/>
          <p:nvPr/>
        </p:nvSpPr>
        <p:spPr>
          <a:xfrm>
            <a:off x="985824" y="3201665"/>
            <a:ext cx="288925" cy="873760"/>
          </a:xfrm>
          <a:prstGeom prst="rect">
            <a:avLst/>
          </a:prstGeom>
        </p:spPr>
        <p:txBody>
          <a:bodyPr vert="horz" wrap="square" lIns="0" tIns="111760" rIns="0" bIns="0" rtlCol="0">
            <a:spAutoFit/>
          </a:bodyPr>
          <a:lstStyle/>
          <a:p>
            <a:pPr marL="12700">
              <a:lnSpc>
                <a:spcPct val="100000"/>
              </a:lnSpc>
              <a:spcBef>
                <a:spcPts val="880"/>
              </a:spcBef>
            </a:pPr>
            <a:r>
              <a:rPr sz="1200" spc="-25" dirty="0">
                <a:solidFill>
                  <a:srgbClr val="585858"/>
                </a:solidFill>
                <a:latin typeface="Calibri"/>
                <a:cs typeface="Calibri"/>
              </a:rPr>
              <a:t>80%</a:t>
            </a:r>
            <a:endParaRPr sz="1200">
              <a:latin typeface="Calibri"/>
              <a:cs typeface="Calibri"/>
            </a:endParaRPr>
          </a:p>
          <a:p>
            <a:pPr marL="12700">
              <a:lnSpc>
                <a:spcPct val="100000"/>
              </a:lnSpc>
              <a:spcBef>
                <a:spcPts val="790"/>
              </a:spcBef>
            </a:pPr>
            <a:r>
              <a:rPr sz="1200" spc="-25" dirty="0">
                <a:solidFill>
                  <a:srgbClr val="585858"/>
                </a:solidFill>
                <a:latin typeface="Calibri"/>
                <a:cs typeface="Calibri"/>
              </a:rPr>
              <a:t>60%</a:t>
            </a:r>
            <a:endParaRPr sz="1200">
              <a:latin typeface="Calibri"/>
              <a:cs typeface="Calibri"/>
            </a:endParaRPr>
          </a:p>
          <a:p>
            <a:pPr marL="12700">
              <a:lnSpc>
                <a:spcPct val="100000"/>
              </a:lnSpc>
              <a:spcBef>
                <a:spcPts val="790"/>
              </a:spcBef>
            </a:pPr>
            <a:r>
              <a:rPr sz="1200" spc="-25" dirty="0">
                <a:solidFill>
                  <a:srgbClr val="585858"/>
                </a:solidFill>
                <a:latin typeface="Calibri"/>
                <a:cs typeface="Calibri"/>
              </a:rPr>
              <a:t>40%</a:t>
            </a:r>
            <a:endParaRPr sz="1200">
              <a:latin typeface="Calibri"/>
              <a:cs typeface="Calibri"/>
            </a:endParaRPr>
          </a:p>
        </p:txBody>
      </p:sp>
      <p:sp>
        <p:nvSpPr>
          <p:cNvPr id="18" name="object 18"/>
          <p:cNvSpPr txBox="1"/>
          <p:nvPr/>
        </p:nvSpPr>
        <p:spPr>
          <a:xfrm>
            <a:off x="908405" y="3017901"/>
            <a:ext cx="36576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585858"/>
                </a:solidFill>
                <a:latin typeface="Calibri"/>
                <a:cs typeface="Calibri"/>
              </a:rPr>
              <a:t>100%</a:t>
            </a:r>
            <a:endParaRPr sz="1200">
              <a:latin typeface="Calibri"/>
              <a:cs typeface="Calibri"/>
            </a:endParaRPr>
          </a:p>
        </p:txBody>
      </p:sp>
      <p:sp>
        <p:nvSpPr>
          <p:cNvPr id="19" name="object 19"/>
          <p:cNvSpPr txBox="1"/>
          <p:nvPr/>
        </p:nvSpPr>
        <p:spPr>
          <a:xfrm>
            <a:off x="908405" y="2351278"/>
            <a:ext cx="365760" cy="591820"/>
          </a:xfrm>
          <a:prstGeom prst="rect">
            <a:avLst/>
          </a:prstGeom>
        </p:spPr>
        <p:txBody>
          <a:bodyPr vert="horz" wrap="square" lIns="0" tIns="113030" rIns="0" bIns="0" rtlCol="0">
            <a:spAutoFit/>
          </a:bodyPr>
          <a:lstStyle/>
          <a:p>
            <a:pPr marL="12700">
              <a:lnSpc>
                <a:spcPct val="100000"/>
              </a:lnSpc>
              <a:spcBef>
                <a:spcPts val="890"/>
              </a:spcBef>
            </a:pPr>
            <a:r>
              <a:rPr sz="1200" spc="-20" dirty="0">
                <a:solidFill>
                  <a:srgbClr val="585858"/>
                </a:solidFill>
                <a:latin typeface="Calibri"/>
                <a:cs typeface="Calibri"/>
              </a:rPr>
              <a:t>140%</a:t>
            </a:r>
            <a:endParaRPr sz="1200">
              <a:latin typeface="Calibri"/>
              <a:cs typeface="Calibri"/>
            </a:endParaRPr>
          </a:p>
          <a:p>
            <a:pPr marL="12700">
              <a:lnSpc>
                <a:spcPct val="100000"/>
              </a:lnSpc>
              <a:spcBef>
                <a:spcPts val="790"/>
              </a:spcBef>
            </a:pPr>
            <a:r>
              <a:rPr sz="1200" spc="-20" dirty="0">
                <a:solidFill>
                  <a:srgbClr val="585858"/>
                </a:solidFill>
                <a:latin typeface="Calibri"/>
                <a:cs typeface="Calibri"/>
              </a:rPr>
              <a:t>120%</a:t>
            </a:r>
            <a:endParaRPr sz="1200">
              <a:latin typeface="Calibri"/>
              <a:cs typeface="Calibri"/>
            </a:endParaRPr>
          </a:p>
        </p:txBody>
      </p:sp>
      <p:sp>
        <p:nvSpPr>
          <p:cNvPr id="20" name="object 20"/>
          <p:cNvSpPr txBox="1"/>
          <p:nvPr/>
        </p:nvSpPr>
        <p:spPr>
          <a:xfrm>
            <a:off x="1403603" y="4553711"/>
            <a:ext cx="1100455" cy="283845"/>
          </a:xfrm>
          <a:prstGeom prst="rect">
            <a:avLst/>
          </a:prstGeom>
          <a:ln w="9525">
            <a:solidFill>
              <a:srgbClr val="D9D9D9"/>
            </a:solidFill>
          </a:ln>
        </p:spPr>
        <p:txBody>
          <a:bodyPr vert="horz" wrap="square" lIns="0" tIns="90170" rIns="0" bIns="0" rtlCol="0">
            <a:spAutoFit/>
          </a:bodyPr>
          <a:lstStyle/>
          <a:p>
            <a:pPr marL="35560">
              <a:lnSpc>
                <a:spcPct val="100000"/>
              </a:lnSpc>
              <a:spcBef>
                <a:spcPts val="710"/>
              </a:spcBef>
            </a:pPr>
            <a:r>
              <a:rPr sz="1200" dirty="0">
                <a:solidFill>
                  <a:srgbClr val="585858"/>
                </a:solidFill>
                <a:latin typeface="Calibri"/>
                <a:cs typeface="Calibri"/>
              </a:rPr>
              <a:t>Attended</a:t>
            </a:r>
            <a:r>
              <a:rPr sz="1200" spc="-40" dirty="0">
                <a:solidFill>
                  <a:srgbClr val="585858"/>
                </a:solidFill>
                <a:latin typeface="Calibri"/>
                <a:cs typeface="Calibri"/>
              </a:rPr>
              <a:t> </a:t>
            </a:r>
            <a:r>
              <a:rPr sz="1200" spc="-10" dirty="0">
                <a:solidFill>
                  <a:srgbClr val="585858"/>
                </a:solidFill>
                <a:latin typeface="Calibri"/>
                <a:cs typeface="Calibri"/>
              </a:rPr>
              <a:t>events</a:t>
            </a:r>
            <a:endParaRPr sz="1200">
              <a:latin typeface="Calibri"/>
              <a:cs typeface="Calibri"/>
            </a:endParaRPr>
          </a:p>
        </p:txBody>
      </p:sp>
      <p:sp>
        <p:nvSpPr>
          <p:cNvPr id="21" name="object 21"/>
          <p:cNvSpPr txBox="1"/>
          <p:nvPr/>
        </p:nvSpPr>
        <p:spPr>
          <a:xfrm>
            <a:off x="2503932" y="4553711"/>
            <a:ext cx="1100455" cy="283845"/>
          </a:xfrm>
          <a:prstGeom prst="rect">
            <a:avLst/>
          </a:prstGeom>
          <a:ln w="9525">
            <a:solidFill>
              <a:srgbClr val="D9D9D9"/>
            </a:solidFill>
          </a:ln>
        </p:spPr>
        <p:txBody>
          <a:bodyPr vert="horz" wrap="square" lIns="0" tIns="90170" rIns="0" bIns="0" rtlCol="0">
            <a:spAutoFit/>
          </a:bodyPr>
          <a:lstStyle/>
          <a:p>
            <a:pPr marL="36195">
              <a:lnSpc>
                <a:spcPct val="100000"/>
              </a:lnSpc>
              <a:spcBef>
                <a:spcPts val="710"/>
              </a:spcBef>
            </a:pPr>
            <a:r>
              <a:rPr sz="1200" dirty="0">
                <a:solidFill>
                  <a:srgbClr val="585858"/>
                </a:solidFill>
                <a:latin typeface="Calibri"/>
                <a:cs typeface="Calibri"/>
              </a:rPr>
              <a:t>Attended</a:t>
            </a:r>
            <a:r>
              <a:rPr sz="1200" spc="-40" dirty="0">
                <a:solidFill>
                  <a:srgbClr val="585858"/>
                </a:solidFill>
                <a:latin typeface="Calibri"/>
                <a:cs typeface="Calibri"/>
              </a:rPr>
              <a:t> </a:t>
            </a:r>
            <a:r>
              <a:rPr sz="1200" spc="-10" dirty="0">
                <a:solidFill>
                  <a:srgbClr val="585858"/>
                </a:solidFill>
                <a:latin typeface="Calibri"/>
                <a:cs typeface="Calibri"/>
              </a:rPr>
              <a:t>events</a:t>
            </a:r>
            <a:endParaRPr sz="1200">
              <a:latin typeface="Calibri"/>
              <a:cs typeface="Calibri"/>
            </a:endParaRPr>
          </a:p>
        </p:txBody>
      </p:sp>
      <p:sp>
        <p:nvSpPr>
          <p:cNvPr id="22" name="object 22"/>
          <p:cNvSpPr txBox="1"/>
          <p:nvPr/>
        </p:nvSpPr>
        <p:spPr>
          <a:xfrm>
            <a:off x="3609022" y="4631563"/>
            <a:ext cx="1092835" cy="208279"/>
          </a:xfrm>
          <a:prstGeom prst="rect">
            <a:avLst/>
          </a:prstGeom>
        </p:spPr>
        <p:txBody>
          <a:bodyPr vert="horz" wrap="square" lIns="0" tIns="12700" rIns="0" bIns="0" rtlCol="0">
            <a:spAutoFit/>
          </a:bodyPr>
          <a:lstStyle/>
          <a:p>
            <a:pPr marL="55244">
              <a:lnSpc>
                <a:spcPct val="100000"/>
              </a:lnSpc>
              <a:spcBef>
                <a:spcPts val="100"/>
              </a:spcBef>
            </a:pPr>
            <a:r>
              <a:rPr sz="1200" dirty="0">
                <a:solidFill>
                  <a:srgbClr val="585858"/>
                </a:solidFill>
                <a:latin typeface="Calibri"/>
                <a:cs typeface="Calibri"/>
              </a:rPr>
              <a:t>Online</a:t>
            </a:r>
            <a:r>
              <a:rPr sz="1200" spc="-30" dirty="0">
                <a:solidFill>
                  <a:srgbClr val="585858"/>
                </a:solidFill>
                <a:latin typeface="Calibri"/>
                <a:cs typeface="Calibri"/>
              </a:rPr>
              <a:t> </a:t>
            </a:r>
            <a:r>
              <a:rPr sz="1200" spc="-10" dirty="0">
                <a:solidFill>
                  <a:srgbClr val="585858"/>
                </a:solidFill>
                <a:latin typeface="Calibri"/>
                <a:cs typeface="Calibri"/>
              </a:rPr>
              <a:t>platform</a:t>
            </a:r>
            <a:endParaRPr sz="1200">
              <a:latin typeface="Calibri"/>
              <a:cs typeface="Calibri"/>
            </a:endParaRPr>
          </a:p>
        </p:txBody>
      </p:sp>
      <p:sp>
        <p:nvSpPr>
          <p:cNvPr id="23" name="object 23"/>
          <p:cNvSpPr txBox="1"/>
          <p:nvPr/>
        </p:nvSpPr>
        <p:spPr>
          <a:xfrm>
            <a:off x="4706111" y="4553711"/>
            <a:ext cx="1100455" cy="283845"/>
          </a:xfrm>
          <a:prstGeom prst="rect">
            <a:avLst/>
          </a:prstGeom>
          <a:ln w="9525">
            <a:solidFill>
              <a:srgbClr val="D9D9D9"/>
            </a:solidFill>
          </a:ln>
        </p:spPr>
        <p:txBody>
          <a:bodyPr vert="horz" wrap="square" lIns="0" tIns="90170" rIns="0" bIns="0" rtlCol="0">
            <a:spAutoFit/>
          </a:bodyPr>
          <a:lstStyle/>
          <a:p>
            <a:pPr marL="59055">
              <a:lnSpc>
                <a:spcPct val="100000"/>
              </a:lnSpc>
              <a:spcBef>
                <a:spcPts val="710"/>
              </a:spcBef>
            </a:pPr>
            <a:r>
              <a:rPr sz="1200" dirty="0">
                <a:solidFill>
                  <a:srgbClr val="585858"/>
                </a:solidFill>
                <a:latin typeface="Calibri"/>
                <a:cs typeface="Calibri"/>
              </a:rPr>
              <a:t>Online</a:t>
            </a:r>
            <a:r>
              <a:rPr sz="1200" spc="-30" dirty="0">
                <a:solidFill>
                  <a:srgbClr val="585858"/>
                </a:solidFill>
                <a:latin typeface="Calibri"/>
                <a:cs typeface="Calibri"/>
              </a:rPr>
              <a:t> </a:t>
            </a:r>
            <a:r>
              <a:rPr sz="1200" spc="-10" dirty="0">
                <a:solidFill>
                  <a:srgbClr val="585858"/>
                </a:solidFill>
                <a:latin typeface="Calibri"/>
                <a:cs typeface="Calibri"/>
              </a:rPr>
              <a:t>platform</a:t>
            </a:r>
            <a:endParaRPr sz="1200">
              <a:latin typeface="Calibri"/>
              <a:cs typeface="Calibri"/>
            </a:endParaRPr>
          </a:p>
        </p:txBody>
      </p:sp>
      <p:sp>
        <p:nvSpPr>
          <p:cNvPr id="24" name="object 24"/>
          <p:cNvSpPr txBox="1"/>
          <p:nvPr/>
        </p:nvSpPr>
        <p:spPr>
          <a:xfrm>
            <a:off x="1861820" y="4923485"/>
            <a:ext cx="183515"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85858"/>
                </a:solidFill>
                <a:latin typeface="Calibri"/>
                <a:cs typeface="Calibri"/>
              </a:rPr>
              <a:t>C1</a:t>
            </a:r>
            <a:endParaRPr sz="1200">
              <a:latin typeface="Calibri"/>
              <a:cs typeface="Calibri"/>
            </a:endParaRPr>
          </a:p>
        </p:txBody>
      </p:sp>
      <p:sp>
        <p:nvSpPr>
          <p:cNvPr id="25" name="object 25"/>
          <p:cNvSpPr txBox="1"/>
          <p:nvPr/>
        </p:nvSpPr>
        <p:spPr>
          <a:xfrm>
            <a:off x="2962782" y="4923485"/>
            <a:ext cx="183515"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85858"/>
                </a:solidFill>
                <a:latin typeface="Calibri"/>
                <a:cs typeface="Calibri"/>
              </a:rPr>
              <a:t>C2</a:t>
            </a:r>
            <a:endParaRPr sz="1200">
              <a:latin typeface="Calibri"/>
              <a:cs typeface="Calibri"/>
            </a:endParaRPr>
          </a:p>
        </p:txBody>
      </p:sp>
      <p:sp>
        <p:nvSpPr>
          <p:cNvPr id="26" name="object 26"/>
          <p:cNvSpPr txBox="1"/>
          <p:nvPr/>
        </p:nvSpPr>
        <p:spPr>
          <a:xfrm>
            <a:off x="5164328" y="4923485"/>
            <a:ext cx="18415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85858"/>
                </a:solidFill>
                <a:latin typeface="Calibri"/>
                <a:cs typeface="Calibri"/>
              </a:rPr>
              <a:t>C2</a:t>
            </a:r>
            <a:endParaRPr sz="1200">
              <a:latin typeface="Calibri"/>
              <a:cs typeface="Calibri"/>
            </a:endParaRPr>
          </a:p>
        </p:txBody>
      </p:sp>
      <p:sp>
        <p:nvSpPr>
          <p:cNvPr id="27" name="object 27"/>
          <p:cNvSpPr/>
          <p:nvPr/>
        </p:nvSpPr>
        <p:spPr>
          <a:xfrm>
            <a:off x="2523744" y="5279135"/>
            <a:ext cx="83820" cy="83820"/>
          </a:xfrm>
          <a:custGeom>
            <a:avLst/>
            <a:gdLst/>
            <a:ahLst/>
            <a:cxnLst/>
            <a:rect l="l" t="t" r="r" b="b"/>
            <a:pathLst>
              <a:path w="83819" h="83820">
                <a:moveTo>
                  <a:pt x="83819" y="0"/>
                </a:moveTo>
                <a:lnTo>
                  <a:pt x="0" y="0"/>
                </a:lnTo>
                <a:lnTo>
                  <a:pt x="0" y="83819"/>
                </a:lnTo>
                <a:lnTo>
                  <a:pt x="83819" y="83819"/>
                </a:lnTo>
                <a:lnTo>
                  <a:pt x="83819" y="0"/>
                </a:lnTo>
                <a:close/>
              </a:path>
            </a:pathLst>
          </a:custGeom>
          <a:solidFill>
            <a:srgbClr val="1CACE3"/>
          </a:solidFill>
        </p:spPr>
        <p:txBody>
          <a:bodyPr wrap="square" lIns="0" tIns="0" rIns="0" bIns="0" rtlCol="0"/>
          <a:lstStyle/>
          <a:p>
            <a:endParaRPr/>
          </a:p>
        </p:txBody>
      </p:sp>
      <p:sp>
        <p:nvSpPr>
          <p:cNvPr id="28" name="object 28"/>
          <p:cNvSpPr/>
          <p:nvPr/>
        </p:nvSpPr>
        <p:spPr>
          <a:xfrm>
            <a:off x="3023616" y="5279135"/>
            <a:ext cx="83820" cy="83820"/>
          </a:xfrm>
          <a:custGeom>
            <a:avLst/>
            <a:gdLst/>
            <a:ahLst/>
            <a:cxnLst/>
            <a:rect l="l" t="t" r="r" b="b"/>
            <a:pathLst>
              <a:path w="83819" h="83820">
                <a:moveTo>
                  <a:pt x="83819" y="0"/>
                </a:moveTo>
                <a:lnTo>
                  <a:pt x="0" y="0"/>
                </a:lnTo>
                <a:lnTo>
                  <a:pt x="0" y="83819"/>
                </a:lnTo>
                <a:lnTo>
                  <a:pt x="83819" y="83819"/>
                </a:lnTo>
                <a:lnTo>
                  <a:pt x="83819" y="0"/>
                </a:lnTo>
                <a:close/>
              </a:path>
            </a:pathLst>
          </a:custGeom>
          <a:solidFill>
            <a:srgbClr val="2583C5"/>
          </a:solidFill>
        </p:spPr>
        <p:txBody>
          <a:bodyPr wrap="square" lIns="0" tIns="0" rIns="0" bIns="0" rtlCol="0"/>
          <a:lstStyle/>
          <a:p>
            <a:endParaRPr/>
          </a:p>
        </p:txBody>
      </p:sp>
      <p:sp>
        <p:nvSpPr>
          <p:cNvPr id="29" name="object 29"/>
          <p:cNvSpPr/>
          <p:nvPr/>
        </p:nvSpPr>
        <p:spPr>
          <a:xfrm>
            <a:off x="3572255" y="5279135"/>
            <a:ext cx="83820" cy="83820"/>
          </a:xfrm>
          <a:custGeom>
            <a:avLst/>
            <a:gdLst/>
            <a:ahLst/>
            <a:cxnLst/>
            <a:rect l="l" t="t" r="r" b="b"/>
            <a:pathLst>
              <a:path w="83820" h="83820">
                <a:moveTo>
                  <a:pt x="83820" y="0"/>
                </a:moveTo>
                <a:lnTo>
                  <a:pt x="0" y="0"/>
                </a:lnTo>
                <a:lnTo>
                  <a:pt x="0" y="83819"/>
                </a:lnTo>
                <a:lnTo>
                  <a:pt x="83820" y="83819"/>
                </a:lnTo>
                <a:lnTo>
                  <a:pt x="83820" y="0"/>
                </a:lnTo>
                <a:close/>
              </a:path>
            </a:pathLst>
          </a:custGeom>
          <a:solidFill>
            <a:srgbClr val="28C4CC"/>
          </a:solidFill>
        </p:spPr>
        <p:txBody>
          <a:bodyPr wrap="square" lIns="0" tIns="0" rIns="0" bIns="0" rtlCol="0"/>
          <a:lstStyle/>
          <a:p>
            <a:endParaRPr/>
          </a:p>
        </p:txBody>
      </p:sp>
      <p:sp>
        <p:nvSpPr>
          <p:cNvPr id="30" name="object 30"/>
          <p:cNvSpPr txBox="1"/>
          <p:nvPr/>
        </p:nvSpPr>
        <p:spPr>
          <a:xfrm>
            <a:off x="2631694" y="4829759"/>
            <a:ext cx="1700530" cy="579120"/>
          </a:xfrm>
          <a:prstGeom prst="rect">
            <a:avLst/>
          </a:prstGeom>
        </p:spPr>
        <p:txBody>
          <a:bodyPr vert="horz" wrap="square" lIns="0" tIns="106680" rIns="0" bIns="0" rtlCol="0">
            <a:spAutoFit/>
          </a:bodyPr>
          <a:lstStyle/>
          <a:p>
            <a:pPr marR="90170" algn="r">
              <a:lnSpc>
                <a:spcPct val="100000"/>
              </a:lnSpc>
              <a:spcBef>
                <a:spcPts val="840"/>
              </a:spcBef>
            </a:pPr>
            <a:r>
              <a:rPr sz="1200" spc="-25" dirty="0">
                <a:solidFill>
                  <a:srgbClr val="585858"/>
                </a:solidFill>
                <a:latin typeface="Calibri"/>
                <a:cs typeface="Calibri"/>
              </a:rPr>
              <a:t>C1</a:t>
            </a:r>
            <a:endParaRPr sz="1200">
              <a:latin typeface="Calibri"/>
              <a:cs typeface="Calibri"/>
            </a:endParaRPr>
          </a:p>
          <a:p>
            <a:pPr marL="12700">
              <a:lnSpc>
                <a:spcPct val="100000"/>
              </a:lnSpc>
              <a:spcBef>
                <a:spcPts val="735"/>
              </a:spcBef>
              <a:tabLst>
                <a:tab pos="512445" algn="l"/>
                <a:tab pos="1062355" algn="l"/>
              </a:tabLst>
            </a:pPr>
            <a:r>
              <a:rPr sz="1200" spc="-25" dirty="0">
                <a:solidFill>
                  <a:srgbClr val="585858"/>
                </a:solidFill>
                <a:latin typeface="Calibri"/>
                <a:cs typeface="Calibri"/>
              </a:rPr>
              <a:t>SGR</a:t>
            </a:r>
            <a:r>
              <a:rPr sz="1200" dirty="0">
                <a:solidFill>
                  <a:srgbClr val="585858"/>
                </a:solidFill>
                <a:latin typeface="Calibri"/>
                <a:cs typeface="Calibri"/>
              </a:rPr>
              <a:t>	</a:t>
            </a:r>
            <a:r>
              <a:rPr sz="1200" spc="-25" dirty="0">
                <a:solidFill>
                  <a:srgbClr val="585858"/>
                </a:solidFill>
                <a:latin typeface="Calibri"/>
                <a:cs typeface="Calibri"/>
              </a:rPr>
              <a:t>FNM</a:t>
            </a:r>
            <a:r>
              <a:rPr sz="1200" dirty="0">
                <a:solidFill>
                  <a:srgbClr val="585858"/>
                </a:solidFill>
                <a:latin typeface="Calibri"/>
                <a:cs typeface="Calibri"/>
              </a:rPr>
              <a:t>	</a:t>
            </a:r>
            <a:r>
              <a:rPr sz="1200" spc="-10" dirty="0">
                <a:solidFill>
                  <a:srgbClr val="585858"/>
                </a:solidFill>
                <a:latin typeface="Calibri"/>
                <a:cs typeface="Calibri"/>
              </a:rPr>
              <a:t>SGR+FNM</a:t>
            </a:r>
            <a:endParaRPr sz="1200">
              <a:latin typeface="Calibri"/>
              <a:cs typeface="Calibri"/>
            </a:endParaRPr>
          </a:p>
        </p:txBody>
      </p:sp>
      <p:graphicFrame>
        <p:nvGraphicFramePr>
          <p:cNvPr id="31" name="object 31"/>
          <p:cNvGraphicFramePr>
            <a:graphicFrameLocks noGrp="1"/>
          </p:cNvGraphicFramePr>
          <p:nvPr/>
        </p:nvGraphicFramePr>
        <p:xfrm>
          <a:off x="6865429" y="4526089"/>
          <a:ext cx="5058409" cy="770890"/>
        </p:xfrm>
        <a:graphic>
          <a:graphicData uri="http://schemas.openxmlformats.org/drawingml/2006/table">
            <a:tbl>
              <a:tblPr firstRow="1" bandRow="1">
                <a:tableStyleId>{2D5ABB26-0587-4C30-8999-92F81FD0307C}</a:tableStyleId>
              </a:tblPr>
              <a:tblGrid>
                <a:gridCol w="1264920">
                  <a:extLst>
                    <a:ext uri="{9D8B030D-6E8A-4147-A177-3AD203B41FA5}">
                      <a16:colId xmlns:a16="http://schemas.microsoft.com/office/drawing/2014/main" val="20000"/>
                    </a:ext>
                  </a:extLst>
                </a:gridCol>
                <a:gridCol w="1264920">
                  <a:extLst>
                    <a:ext uri="{9D8B030D-6E8A-4147-A177-3AD203B41FA5}">
                      <a16:colId xmlns:a16="http://schemas.microsoft.com/office/drawing/2014/main" val="20001"/>
                    </a:ext>
                  </a:extLst>
                </a:gridCol>
                <a:gridCol w="1263650">
                  <a:extLst>
                    <a:ext uri="{9D8B030D-6E8A-4147-A177-3AD203B41FA5}">
                      <a16:colId xmlns:a16="http://schemas.microsoft.com/office/drawing/2014/main" val="20002"/>
                    </a:ext>
                  </a:extLst>
                </a:gridCol>
                <a:gridCol w="1264919">
                  <a:extLst>
                    <a:ext uri="{9D8B030D-6E8A-4147-A177-3AD203B41FA5}">
                      <a16:colId xmlns:a16="http://schemas.microsoft.com/office/drawing/2014/main" val="20003"/>
                    </a:ext>
                  </a:extLst>
                </a:gridCol>
              </a:tblGrid>
              <a:tr h="770890">
                <a:tc>
                  <a:txBody>
                    <a:bodyPr/>
                    <a:lstStyle/>
                    <a:p>
                      <a:pPr marL="1270" algn="ctr">
                        <a:lnSpc>
                          <a:spcPct val="100000"/>
                        </a:lnSpc>
                        <a:spcBef>
                          <a:spcPts val="705"/>
                        </a:spcBef>
                      </a:pPr>
                      <a:r>
                        <a:rPr sz="1200" spc="-10" dirty="0">
                          <a:solidFill>
                            <a:srgbClr val="585858"/>
                          </a:solidFill>
                          <a:latin typeface="Calibri"/>
                          <a:cs typeface="Calibri"/>
                        </a:rPr>
                        <a:t>Self-efficacy</a:t>
                      </a:r>
                      <a:endParaRPr sz="1200">
                        <a:latin typeface="Calibri"/>
                        <a:cs typeface="Calibri"/>
                      </a:endParaRPr>
                    </a:p>
                    <a:p>
                      <a:pPr>
                        <a:lnSpc>
                          <a:spcPct val="100000"/>
                        </a:lnSpc>
                        <a:spcBef>
                          <a:spcPts val="950"/>
                        </a:spcBef>
                      </a:pPr>
                      <a:endParaRPr sz="1200">
                        <a:latin typeface="Times New Roman"/>
                        <a:cs typeface="Times New Roman"/>
                      </a:endParaRPr>
                    </a:p>
                    <a:p>
                      <a:pPr marL="635" algn="ctr">
                        <a:lnSpc>
                          <a:spcPct val="100000"/>
                        </a:lnSpc>
                      </a:pPr>
                      <a:r>
                        <a:rPr sz="1200" spc="-25" dirty="0">
                          <a:solidFill>
                            <a:srgbClr val="585858"/>
                          </a:solidFill>
                          <a:latin typeface="Calibri"/>
                          <a:cs typeface="Calibri"/>
                        </a:rPr>
                        <a:t>C1</a:t>
                      </a:r>
                      <a:endParaRPr sz="1200">
                        <a:latin typeface="Calibri"/>
                        <a:cs typeface="Calibri"/>
                      </a:endParaRPr>
                    </a:p>
                  </a:txBody>
                  <a:tcPr marL="0" marR="0" marT="89535" marB="0">
                    <a:lnL w="9525">
                      <a:solidFill>
                        <a:srgbClr val="D9D9D9"/>
                      </a:solidFill>
                      <a:prstDash val="solid"/>
                    </a:lnL>
                    <a:lnR w="9525">
                      <a:solidFill>
                        <a:srgbClr val="D9D9D9"/>
                      </a:solidFill>
                      <a:prstDash val="solid"/>
                    </a:lnR>
                    <a:lnT w="9525">
                      <a:solidFill>
                        <a:srgbClr val="D9D9D9"/>
                      </a:solidFill>
                      <a:prstDash val="solid"/>
                    </a:lnT>
                  </a:tcPr>
                </a:tc>
                <a:tc>
                  <a:txBody>
                    <a:bodyPr/>
                    <a:lstStyle/>
                    <a:p>
                      <a:pPr marL="635" algn="ctr">
                        <a:lnSpc>
                          <a:spcPct val="100000"/>
                        </a:lnSpc>
                        <a:spcBef>
                          <a:spcPts val="705"/>
                        </a:spcBef>
                      </a:pPr>
                      <a:r>
                        <a:rPr sz="1200" spc="-10" dirty="0">
                          <a:solidFill>
                            <a:srgbClr val="585858"/>
                          </a:solidFill>
                          <a:latin typeface="Calibri"/>
                          <a:cs typeface="Calibri"/>
                        </a:rPr>
                        <a:t>Self-efficacy</a:t>
                      </a:r>
                      <a:endParaRPr sz="1200">
                        <a:latin typeface="Calibri"/>
                        <a:cs typeface="Calibri"/>
                      </a:endParaRPr>
                    </a:p>
                    <a:p>
                      <a:pPr>
                        <a:lnSpc>
                          <a:spcPct val="100000"/>
                        </a:lnSpc>
                        <a:spcBef>
                          <a:spcPts val="950"/>
                        </a:spcBef>
                      </a:pPr>
                      <a:endParaRPr sz="1200">
                        <a:latin typeface="Times New Roman"/>
                        <a:cs typeface="Times New Roman"/>
                      </a:endParaRPr>
                    </a:p>
                    <a:p>
                      <a:pPr algn="ctr">
                        <a:lnSpc>
                          <a:spcPct val="100000"/>
                        </a:lnSpc>
                      </a:pPr>
                      <a:r>
                        <a:rPr sz="1200" spc="-25" dirty="0">
                          <a:solidFill>
                            <a:srgbClr val="585858"/>
                          </a:solidFill>
                          <a:latin typeface="Calibri"/>
                          <a:cs typeface="Calibri"/>
                        </a:rPr>
                        <a:t>C2</a:t>
                      </a:r>
                      <a:endParaRPr sz="1200">
                        <a:latin typeface="Calibri"/>
                        <a:cs typeface="Calibri"/>
                      </a:endParaRPr>
                    </a:p>
                  </a:txBody>
                  <a:tcPr marL="0" marR="0" marT="89535" marB="0">
                    <a:lnL w="9525">
                      <a:solidFill>
                        <a:srgbClr val="D9D9D9"/>
                      </a:solidFill>
                      <a:prstDash val="solid"/>
                    </a:lnL>
                    <a:lnR w="9525">
                      <a:solidFill>
                        <a:srgbClr val="D9D9D9"/>
                      </a:solidFill>
                      <a:prstDash val="solid"/>
                    </a:lnR>
                    <a:lnT w="9525">
                      <a:solidFill>
                        <a:srgbClr val="D9D9D9"/>
                      </a:solidFill>
                      <a:prstDash val="solid"/>
                    </a:lnT>
                  </a:tcPr>
                </a:tc>
                <a:tc>
                  <a:txBody>
                    <a:bodyPr/>
                    <a:lstStyle/>
                    <a:p>
                      <a:pPr marL="2540" algn="ctr">
                        <a:lnSpc>
                          <a:spcPct val="100000"/>
                        </a:lnSpc>
                        <a:spcBef>
                          <a:spcPts val="705"/>
                        </a:spcBef>
                      </a:pPr>
                      <a:r>
                        <a:rPr sz="1200" dirty="0">
                          <a:solidFill>
                            <a:srgbClr val="585858"/>
                          </a:solidFill>
                          <a:latin typeface="Calibri"/>
                          <a:cs typeface="Calibri"/>
                        </a:rPr>
                        <a:t>Egalitarian</a:t>
                      </a:r>
                      <a:r>
                        <a:rPr sz="1200" spc="-25" dirty="0">
                          <a:solidFill>
                            <a:srgbClr val="585858"/>
                          </a:solidFill>
                          <a:latin typeface="Calibri"/>
                          <a:cs typeface="Calibri"/>
                        </a:rPr>
                        <a:t> </a:t>
                      </a:r>
                      <a:r>
                        <a:rPr sz="1200" spc="-10" dirty="0">
                          <a:solidFill>
                            <a:srgbClr val="585858"/>
                          </a:solidFill>
                          <a:latin typeface="Calibri"/>
                          <a:cs typeface="Calibri"/>
                        </a:rPr>
                        <a:t>gender</a:t>
                      </a:r>
                      <a:endParaRPr sz="1200">
                        <a:latin typeface="Calibri"/>
                        <a:cs typeface="Calibri"/>
                      </a:endParaRPr>
                    </a:p>
                    <a:p>
                      <a:pPr marL="635" algn="ctr">
                        <a:lnSpc>
                          <a:spcPct val="100000"/>
                        </a:lnSpc>
                        <a:spcBef>
                          <a:spcPts val="25"/>
                        </a:spcBef>
                      </a:pPr>
                      <a:r>
                        <a:rPr sz="1200" spc="-10" dirty="0">
                          <a:solidFill>
                            <a:srgbClr val="585858"/>
                          </a:solidFill>
                          <a:latin typeface="Calibri"/>
                          <a:cs typeface="Calibri"/>
                        </a:rPr>
                        <a:t>beliefs</a:t>
                      </a:r>
                      <a:endParaRPr sz="1200">
                        <a:latin typeface="Calibri"/>
                        <a:cs typeface="Calibri"/>
                      </a:endParaRPr>
                    </a:p>
                    <a:p>
                      <a:pPr marL="635" algn="ctr">
                        <a:lnSpc>
                          <a:spcPct val="100000"/>
                        </a:lnSpc>
                        <a:spcBef>
                          <a:spcPts val="865"/>
                        </a:spcBef>
                      </a:pPr>
                      <a:r>
                        <a:rPr sz="1200" spc="-25" dirty="0">
                          <a:solidFill>
                            <a:srgbClr val="585858"/>
                          </a:solidFill>
                          <a:latin typeface="Calibri"/>
                          <a:cs typeface="Calibri"/>
                        </a:rPr>
                        <a:t>C1</a:t>
                      </a:r>
                      <a:endParaRPr sz="1200">
                        <a:latin typeface="Calibri"/>
                        <a:cs typeface="Calibri"/>
                      </a:endParaRPr>
                    </a:p>
                  </a:txBody>
                  <a:tcPr marL="0" marR="0" marT="89535" marB="0">
                    <a:lnL w="9525">
                      <a:solidFill>
                        <a:srgbClr val="D9D9D9"/>
                      </a:solidFill>
                      <a:prstDash val="solid"/>
                    </a:lnL>
                    <a:lnR w="9525">
                      <a:solidFill>
                        <a:srgbClr val="D9D9D9"/>
                      </a:solidFill>
                      <a:prstDash val="solid"/>
                    </a:lnR>
                    <a:lnT w="9525">
                      <a:solidFill>
                        <a:srgbClr val="D9D9D9"/>
                      </a:solidFill>
                      <a:prstDash val="solid"/>
                    </a:lnT>
                  </a:tcPr>
                </a:tc>
                <a:tc>
                  <a:txBody>
                    <a:bodyPr/>
                    <a:lstStyle/>
                    <a:p>
                      <a:pPr marL="2540" algn="ctr">
                        <a:lnSpc>
                          <a:spcPct val="100000"/>
                        </a:lnSpc>
                        <a:spcBef>
                          <a:spcPts val="705"/>
                        </a:spcBef>
                      </a:pPr>
                      <a:r>
                        <a:rPr sz="1200" dirty="0">
                          <a:solidFill>
                            <a:srgbClr val="585858"/>
                          </a:solidFill>
                          <a:latin typeface="Calibri"/>
                          <a:cs typeface="Calibri"/>
                        </a:rPr>
                        <a:t>Egalitarian</a:t>
                      </a:r>
                      <a:r>
                        <a:rPr sz="1200" spc="-10" dirty="0">
                          <a:solidFill>
                            <a:srgbClr val="585858"/>
                          </a:solidFill>
                          <a:latin typeface="Calibri"/>
                          <a:cs typeface="Calibri"/>
                        </a:rPr>
                        <a:t> gender</a:t>
                      </a:r>
                      <a:endParaRPr sz="1200">
                        <a:latin typeface="Calibri"/>
                        <a:cs typeface="Calibri"/>
                      </a:endParaRPr>
                    </a:p>
                    <a:p>
                      <a:pPr marL="1270" algn="ctr">
                        <a:lnSpc>
                          <a:spcPct val="100000"/>
                        </a:lnSpc>
                        <a:spcBef>
                          <a:spcPts val="25"/>
                        </a:spcBef>
                      </a:pPr>
                      <a:r>
                        <a:rPr sz="1200" spc="-10" dirty="0">
                          <a:solidFill>
                            <a:srgbClr val="585858"/>
                          </a:solidFill>
                          <a:latin typeface="Calibri"/>
                          <a:cs typeface="Calibri"/>
                        </a:rPr>
                        <a:t>beliefs</a:t>
                      </a:r>
                      <a:endParaRPr sz="1200">
                        <a:latin typeface="Calibri"/>
                        <a:cs typeface="Calibri"/>
                      </a:endParaRPr>
                    </a:p>
                    <a:p>
                      <a:pPr marL="1905" algn="ctr">
                        <a:lnSpc>
                          <a:spcPct val="100000"/>
                        </a:lnSpc>
                        <a:spcBef>
                          <a:spcPts val="865"/>
                        </a:spcBef>
                      </a:pPr>
                      <a:r>
                        <a:rPr sz="1200" spc="-25" dirty="0">
                          <a:solidFill>
                            <a:srgbClr val="585858"/>
                          </a:solidFill>
                          <a:latin typeface="Calibri"/>
                          <a:cs typeface="Calibri"/>
                        </a:rPr>
                        <a:t>C2</a:t>
                      </a:r>
                      <a:endParaRPr sz="1200">
                        <a:latin typeface="Calibri"/>
                        <a:cs typeface="Calibri"/>
                      </a:endParaRPr>
                    </a:p>
                  </a:txBody>
                  <a:tcPr marL="0" marR="0" marT="89535" marB="0">
                    <a:lnL w="9525">
                      <a:solidFill>
                        <a:srgbClr val="D9D9D9"/>
                      </a:solidFill>
                      <a:prstDash val="solid"/>
                    </a:lnL>
                    <a:lnR w="9525">
                      <a:solidFill>
                        <a:srgbClr val="D9D9D9"/>
                      </a:solidFill>
                      <a:prstDash val="solid"/>
                    </a:lnR>
                    <a:lnT w="9525">
                      <a:solidFill>
                        <a:srgbClr val="D9D9D9"/>
                      </a:solidFill>
                      <a:prstDash val="solid"/>
                    </a:lnT>
                  </a:tcPr>
                </a:tc>
                <a:extLst>
                  <a:ext uri="{0D108BD9-81ED-4DB2-BD59-A6C34878D82A}">
                    <a16:rowId xmlns:a16="http://schemas.microsoft.com/office/drawing/2014/main" val="10000"/>
                  </a:ext>
                </a:extLst>
              </a:tr>
            </a:tbl>
          </a:graphicData>
        </a:graphic>
      </p:graphicFrame>
      <p:grpSp>
        <p:nvGrpSpPr>
          <p:cNvPr id="32" name="object 32"/>
          <p:cNvGrpSpPr/>
          <p:nvPr/>
        </p:nvGrpSpPr>
        <p:grpSpPr>
          <a:xfrm>
            <a:off x="6870192" y="3058477"/>
            <a:ext cx="5058410" cy="1231900"/>
            <a:chOff x="6870192" y="3058477"/>
            <a:chExt cx="5058410" cy="1231900"/>
          </a:xfrm>
        </p:grpSpPr>
        <p:sp>
          <p:nvSpPr>
            <p:cNvPr id="33" name="object 33"/>
            <p:cNvSpPr/>
            <p:nvPr/>
          </p:nvSpPr>
          <p:spPr>
            <a:xfrm>
              <a:off x="6870192" y="3063239"/>
              <a:ext cx="5058410" cy="1222375"/>
            </a:xfrm>
            <a:custGeom>
              <a:avLst/>
              <a:gdLst/>
              <a:ahLst/>
              <a:cxnLst/>
              <a:rect l="l" t="t" r="r" b="b"/>
              <a:pathLst>
                <a:path w="5058409" h="1222375">
                  <a:moveTo>
                    <a:pt x="0" y="1222248"/>
                  </a:moveTo>
                  <a:lnTo>
                    <a:pt x="5058156" y="1222248"/>
                  </a:lnTo>
                </a:path>
                <a:path w="5058409" h="1222375">
                  <a:moveTo>
                    <a:pt x="0" y="978408"/>
                  </a:moveTo>
                  <a:lnTo>
                    <a:pt x="2770631" y="978408"/>
                  </a:lnTo>
                </a:path>
                <a:path w="5058409" h="1222375">
                  <a:moveTo>
                    <a:pt x="2991611" y="978408"/>
                  </a:moveTo>
                  <a:lnTo>
                    <a:pt x="3051048" y="978408"/>
                  </a:lnTo>
                </a:path>
                <a:path w="5058409" h="1222375">
                  <a:moveTo>
                    <a:pt x="3272028" y="978408"/>
                  </a:moveTo>
                  <a:lnTo>
                    <a:pt x="3331463" y="978408"/>
                  </a:lnTo>
                </a:path>
                <a:path w="5058409" h="1222375">
                  <a:moveTo>
                    <a:pt x="3552443" y="978408"/>
                  </a:moveTo>
                  <a:lnTo>
                    <a:pt x="5058156" y="978408"/>
                  </a:lnTo>
                </a:path>
                <a:path w="5058409" h="1222375">
                  <a:moveTo>
                    <a:pt x="0" y="489204"/>
                  </a:moveTo>
                  <a:lnTo>
                    <a:pt x="1505711" y="489204"/>
                  </a:lnTo>
                </a:path>
                <a:path w="5058409" h="1222375">
                  <a:moveTo>
                    <a:pt x="1726691" y="489204"/>
                  </a:moveTo>
                  <a:lnTo>
                    <a:pt x="1786127" y="489204"/>
                  </a:lnTo>
                </a:path>
                <a:path w="5058409" h="1222375">
                  <a:moveTo>
                    <a:pt x="2287524" y="489204"/>
                  </a:moveTo>
                  <a:lnTo>
                    <a:pt x="4035552" y="489204"/>
                  </a:lnTo>
                </a:path>
                <a:path w="5058409" h="1222375">
                  <a:moveTo>
                    <a:pt x="4256532" y="489204"/>
                  </a:moveTo>
                  <a:lnTo>
                    <a:pt x="4315967" y="489204"/>
                  </a:lnTo>
                </a:path>
                <a:path w="5058409" h="1222375">
                  <a:moveTo>
                    <a:pt x="2007107" y="489204"/>
                  </a:moveTo>
                  <a:lnTo>
                    <a:pt x="2066543" y="489204"/>
                  </a:lnTo>
                </a:path>
                <a:path w="5058409" h="1222375">
                  <a:moveTo>
                    <a:pt x="4536948" y="489204"/>
                  </a:moveTo>
                  <a:lnTo>
                    <a:pt x="5058156" y="489204"/>
                  </a:lnTo>
                </a:path>
                <a:path w="5058409" h="1222375">
                  <a:moveTo>
                    <a:pt x="0" y="243839"/>
                  </a:moveTo>
                  <a:lnTo>
                    <a:pt x="1505711" y="243839"/>
                  </a:lnTo>
                </a:path>
                <a:path w="5058409" h="1222375">
                  <a:moveTo>
                    <a:pt x="1726691" y="243839"/>
                  </a:moveTo>
                  <a:lnTo>
                    <a:pt x="4035552" y="243839"/>
                  </a:lnTo>
                </a:path>
                <a:path w="5058409" h="1222375">
                  <a:moveTo>
                    <a:pt x="4256532" y="243839"/>
                  </a:moveTo>
                  <a:lnTo>
                    <a:pt x="5058156" y="243839"/>
                  </a:lnTo>
                </a:path>
                <a:path w="5058409" h="1222375">
                  <a:moveTo>
                    <a:pt x="0" y="0"/>
                  </a:moveTo>
                  <a:lnTo>
                    <a:pt x="5058156" y="0"/>
                  </a:lnTo>
                </a:path>
              </a:pathLst>
            </a:custGeom>
            <a:ln w="9525">
              <a:solidFill>
                <a:srgbClr val="D9D9D9"/>
              </a:solidFill>
            </a:ln>
          </p:spPr>
          <p:txBody>
            <a:bodyPr wrap="square" lIns="0" tIns="0" rIns="0" bIns="0" rtlCol="0"/>
            <a:lstStyle/>
            <a:p>
              <a:endParaRPr/>
            </a:p>
          </p:txBody>
        </p:sp>
        <p:sp>
          <p:nvSpPr>
            <p:cNvPr id="34" name="object 34"/>
            <p:cNvSpPr/>
            <p:nvPr/>
          </p:nvSpPr>
          <p:spPr>
            <a:xfrm>
              <a:off x="7112508" y="3102863"/>
              <a:ext cx="4014470" cy="1112520"/>
            </a:xfrm>
            <a:custGeom>
              <a:avLst/>
              <a:gdLst/>
              <a:ahLst/>
              <a:cxnLst/>
              <a:rect l="l" t="t" r="r" b="b"/>
              <a:pathLst>
                <a:path w="4014470" h="1112520">
                  <a:moveTo>
                    <a:pt x="220980" y="693420"/>
                  </a:moveTo>
                  <a:lnTo>
                    <a:pt x="0" y="693420"/>
                  </a:lnTo>
                  <a:lnTo>
                    <a:pt x="0" y="736092"/>
                  </a:lnTo>
                  <a:lnTo>
                    <a:pt x="220980" y="736092"/>
                  </a:lnTo>
                  <a:lnTo>
                    <a:pt x="220980" y="693420"/>
                  </a:lnTo>
                  <a:close/>
                </a:path>
                <a:path w="4014470" h="1112520">
                  <a:moveTo>
                    <a:pt x="1484376" y="51816"/>
                  </a:moveTo>
                  <a:lnTo>
                    <a:pt x="1263396" y="51816"/>
                  </a:lnTo>
                  <a:lnTo>
                    <a:pt x="1263396" y="693420"/>
                  </a:lnTo>
                  <a:lnTo>
                    <a:pt x="1484376" y="693420"/>
                  </a:lnTo>
                  <a:lnTo>
                    <a:pt x="1484376" y="51816"/>
                  </a:lnTo>
                  <a:close/>
                </a:path>
                <a:path w="4014470" h="1112520">
                  <a:moveTo>
                    <a:pt x="2749296" y="693420"/>
                  </a:moveTo>
                  <a:lnTo>
                    <a:pt x="2528316" y="693420"/>
                  </a:lnTo>
                  <a:lnTo>
                    <a:pt x="2528316" y="1112520"/>
                  </a:lnTo>
                  <a:lnTo>
                    <a:pt x="2749296" y="1112520"/>
                  </a:lnTo>
                  <a:lnTo>
                    <a:pt x="2749296" y="693420"/>
                  </a:lnTo>
                  <a:close/>
                </a:path>
                <a:path w="4014470" h="1112520">
                  <a:moveTo>
                    <a:pt x="4014216" y="0"/>
                  </a:moveTo>
                  <a:lnTo>
                    <a:pt x="3793236" y="0"/>
                  </a:lnTo>
                  <a:lnTo>
                    <a:pt x="3793236" y="693420"/>
                  </a:lnTo>
                  <a:lnTo>
                    <a:pt x="4014216" y="693420"/>
                  </a:lnTo>
                  <a:lnTo>
                    <a:pt x="4014216" y="0"/>
                  </a:lnTo>
                  <a:close/>
                </a:path>
              </a:pathLst>
            </a:custGeom>
            <a:solidFill>
              <a:srgbClr val="1CACE3"/>
            </a:solidFill>
          </p:spPr>
          <p:txBody>
            <a:bodyPr wrap="square" lIns="0" tIns="0" rIns="0" bIns="0" rtlCol="0"/>
            <a:lstStyle/>
            <a:p>
              <a:endParaRPr/>
            </a:p>
          </p:txBody>
        </p:sp>
        <p:sp>
          <p:nvSpPr>
            <p:cNvPr id="35" name="object 35"/>
            <p:cNvSpPr/>
            <p:nvPr/>
          </p:nvSpPr>
          <p:spPr>
            <a:xfrm>
              <a:off x="7392924" y="3380231"/>
              <a:ext cx="4014470" cy="885825"/>
            </a:xfrm>
            <a:custGeom>
              <a:avLst/>
              <a:gdLst/>
              <a:ahLst/>
              <a:cxnLst/>
              <a:rect l="l" t="t" r="r" b="b"/>
              <a:pathLst>
                <a:path w="4014470" h="885825">
                  <a:moveTo>
                    <a:pt x="219456" y="416052"/>
                  </a:moveTo>
                  <a:lnTo>
                    <a:pt x="0" y="416052"/>
                  </a:lnTo>
                  <a:lnTo>
                    <a:pt x="0" y="507492"/>
                  </a:lnTo>
                  <a:lnTo>
                    <a:pt x="219456" y="507492"/>
                  </a:lnTo>
                  <a:lnTo>
                    <a:pt x="219456" y="416052"/>
                  </a:lnTo>
                  <a:close/>
                </a:path>
                <a:path w="4014470" h="885825">
                  <a:moveTo>
                    <a:pt x="1484376" y="73152"/>
                  </a:moveTo>
                  <a:lnTo>
                    <a:pt x="1263396" y="73152"/>
                  </a:lnTo>
                  <a:lnTo>
                    <a:pt x="1263396" y="416052"/>
                  </a:lnTo>
                  <a:lnTo>
                    <a:pt x="1484376" y="416052"/>
                  </a:lnTo>
                  <a:lnTo>
                    <a:pt x="1484376" y="73152"/>
                  </a:lnTo>
                  <a:close/>
                </a:path>
                <a:path w="4014470" h="885825">
                  <a:moveTo>
                    <a:pt x="2749296" y="416052"/>
                  </a:moveTo>
                  <a:lnTo>
                    <a:pt x="2528316" y="416052"/>
                  </a:lnTo>
                  <a:lnTo>
                    <a:pt x="2528316" y="885444"/>
                  </a:lnTo>
                  <a:lnTo>
                    <a:pt x="2749296" y="885444"/>
                  </a:lnTo>
                  <a:lnTo>
                    <a:pt x="2749296" y="416052"/>
                  </a:lnTo>
                  <a:close/>
                </a:path>
                <a:path w="4014470" h="885825">
                  <a:moveTo>
                    <a:pt x="4014216" y="0"/>
                  </a:moveTo>
                  <a:lnTo>
                    <a:pt x="3793236" y="0"/>
                  </a:lnTo>
                  <a:lnTo>
                    <a:pt x="3793236" y="416052"/>
                  </a:lnTo>
                  <a:lnTo>
                    <a:pt x="4014216" y="416052"/>
                  </a:lnTo>
                  <a:lnTo>
                    <a:pt x="4014216" y="0"/>
                  </a:lnTo>
                  <a:close/>
                </a:path>
              </a:pathLst>
            </a:custGeom>
            <a:solidFill>
              <a:srgbClr val="2583C5"/>
            </a:solidFill>
          </p:spPr>
          <p:txBody>
            <a:bodyPr wrap="square" lIns="0" tIns="0" rIns="0" bIns="0" rtlCol="0"/>
            <a:lstStyle/>
            <a:p>
              <a:endParaRPr/>
            </a:p>
          </p:txBody>
        </p:sp>
        <p:sp>
          <p:nvSpPr>
            <p:cNvPr id="36" name="object 36"/>
            <p:cNvSpPr/>
            <p:nvPr/>
          </p:nvSpPr>
          <p:spPr>
            <a:xfrm>
              <a:off x="7673340" y="3534155"/>
              <a:ext cx="4013200" cy="681355"/>
            </a:xfrm>
            <a:custGeom>
              <a:avLst/>
              <a:gdLst/>
              <a:ahLst/>
              <a:cxnLst/>
              <a:rect l="l" t="t" r="r" b="b"/>
              <a:pathLst>
                <a:path w="4013200" h="681354">
                  <a:moveTo>
                    <a:pt x="219456" y="262128"/>
                  </a:moveTo>
                  <a:lnTo>
                    <a:pt x="0" y="262128"/>
                  </a:lnTo>
                  <a:lnTo>
                    <a:pt x="0" y="443484"/>
                  </a:lnTo>
                  <a:lnTo>
                    <a:pt x="219456" y="443484"/>
                  </a:lnTo>
                  <a:lnTo>
                    <a:pt x="219456" y="262128"/>
                  </a:lnTo>
                  <a:close/>
                </a:path>
                <a:path w="4013200" h="681354">
                  <a:moveTo>
                    <a:pt x="1484376" y="0"/>
                  </a:moveTo>
                  <a:lnTo>
                    <a:pt x="1263396" y="0"/>
                  </a:lnTo>
                  <a:lnTo>
                    <a:pt x="1263396" y="262128"/>
                  </a:lnTo>
                  <a:lnTo>
                    <a:pt x="1484376" y="262128"/>
                  </a:lnTo>
                  <a:lnTo>
                    <a:pt x="1484376" y="0"/>
                  </a:lnTo>
                  <a:close/>
                </a:path>
                <a:path w="4013200" h="681354">
                  <a:moveTo>
                    <a:pt x="2749296" y="262128"/>
                  </a:moveTo>
                  <a:lnTo>
                    <a:pt x="2528316" y="262128"/>
                  </a:lnTo>
                  <a:lnTo>
                    <a:pt x="2528316" y="681228"/>
                  </a:lnTo>
                  <a:lnTo>
                    <a:pt x="2749296" y="681228"/>
                  </a:lnTo>
                  <a:lnTo>
                    <a:pt x="2749296" y="262128"/>
                  </a:lnTo>
                  <a:close/>
                </a:path>
                <a:path w="4013200" h="681354">
                  <a:moveTo>
                    <a:pt x="4012692" y="64008"/>
                  </a:moveTo>
                  <a:lnTo>
                    <a:pt x="3793236" y="64008"/>
                  </a:lnTo>
                  <a:lnTo>
                    <a:pt x="3793236" y="262128"/>
                  </a:lnTo>
                  <a:lnTo>
                    <a:pt x="4012692" y="262128"/>
                  </a:lnTo>
                  <a:lnTo>
                    <a:pt x="4012692" y="64008"/>
                  </a:lnTo>
                  <a:close/>
                </a:path>
              </a:pathLst>
            </a:custGeom>
            <a:solidFill>
              <a:srgbClr val="28C4CC"/>
            </a:solidFill>
          </p:spPr>
          <p:txBody>
            <a:bodyPr wrap="square" lIns="0" tIns="0" rIns="0" bIns="0" rtlCol="0"/>
            <a:lstStyle/>
            <a:p>
              <a:endParaRPr/>
            </a:p>
          </p:txBody>
        </p:sp>
        <p:sp>
          <p:nvSpPr>
            <p:cNvPr id="37" name="object 37"/>
            <p:cNvSpPr/>
            <p:nvPr/>
          </p:nvSpPr>
          <p:spPr>
            <a:xfrm>
              <a:off x="6870192" y="3796283"/>
              <a:ext cx="5058410" cy="0"/>
            </a:xfrm>
            <a:custGeom>
              <a:avLst/>
              <a:gdLst/>
              <a:ahLst/>
              <a:cxnLst/>
              <a:rect l="l" t="t" r="r" b="b"/>
              <a:pathLst>
                <a:path w="5058409">
                  <a:moveTo>
                    <a:pt x="0" y="0"/>
                  </a:moveTo>
                  <a:lnTo>
                    <a:pt x="5058156" y="0"/>
                  </a:lnTo>
                </a:path>
              </a:pathLst>
            </a:custGeom>
            <a:ln w="9525">
              <a:solidFill>
                <a:srgbClr val="D9D9D9"/>
              </a:solidFill>
            </a:ln>
          </p:spPr>
          <p:txBody>
            <a:bodyPr wrap="square" lIns="0" tIns="0" rIns="0" bIns="0" rtlCol="0"/>
            <a:lstStyle/>
            <a:p>
              <a:endParaRPr/>
            </a:p>
          </p:txBody>
        </p:sp>
      </p:grpSp>
      <p:sp>
        <p:nvSpPr>
          <p:cNvPr id="38" name="object 38"/>
          <p:cNvSpPr/>
          <p:nvPr/>
        </p:nvSpPr>
        <p:spPr>
          <a:xfrm>
            <a:off x="6870192" y="2817876"/>
            <a:ext cx="5058410" cy="0"/>
          </a:xfrm>
          <a:custGeom>
            <a:avLst/>
            <a:gdLst/>
            <a:ahLst/>
            <a:cxnLst/>
            <a:rect l="l" t="t" r="r" b="b"/>
            <a:pathLst>
              <a:path w="5058409">
                <a:moveTo>
                  <a:pt x="0" y="0"/>
                </a:moveTo>
                <a:lnTo>
                  <a:pt x="5058156" y="0"/>
                </a:lnTo>
              </a:path>
            </a:pathLst>
          </a:custGeom>
          <a:ln w="9525">
            <a:solidFill>
              <a:srgbClr val="D9D9D9"/>
            </a:solidFill>
          </a:ln>
        </p:spPr>
        <p:txBody>
          <a:bodyPr wrap="square" lIns="0" tIns="0" rIns="0" bIns="0" rtlCol="0"/>
          <a:lstStyle/>
          <a:p>
            <a:endParaRPr/>
          </a:p>
        </p:txBody>
      </p:sp>
      <p:sp>
        <p:nvSpPr>
          <p:cNvPr id="39" name="object 39"/>
          <p:cNvSpPr/>
          <p:nvPr/>
        </p:nvSpPr>
        <p:spPr>
          <a:xfrm>
            <a:off x="6870192" y="2574035"/>
            <a:ext cx="5058410" cy="0"/>
          </a:xfrm>
          <a:custGeom>
            <a:avLst/>
            <a:gdLst/>
            <a:ahLst/>
            <a:cxnLst/>
            <a:rect l="l" t="t" r="r" b="b"/>
            <a:pathLst>
              <a:path w="5058409">
                <a:moveTo>
                  <a:pt x="0" y="0"/>
                </a:moveTo>
                <a:lnTo>
                  <a:pt x="5058156" y="0"/>
                </a:lnTo>
              </a:path>
            </a:pathLst>
          </a:custGeom>
          <a:ln w="9525">
            <a:solidFill>
              <a:srgbClr val="D9D9D9"/>
            </a:solidFill>
          </a:ln>
        </p:spPr>
        <p:txBody>
          <a:bodyPr wrap="square" lIns="0" tIns="0" rIns="0" bIns="0" rtlCol="0"/>
          <a:lstStyle/>
          <a:p>
            <a:endParaRPr/>
          </a:p>
        </p:txBody>
      </p:sp>
      <p:sp>
        <p:nvSpPr>
          <p:cNvPr id="40" name="object 40"/>
          <p:cNvSpPr txBox="1"/>
          <p:nvPr/>
        </p:nvSpPr>
        <p:spPr>
          <a:xfrm>
            <a:off x="6484365" y="2390394"/>
            <a:ext cx="259715" cy="2228215"/>
          </a:xfrm>
          <a:prstGeom prst="rect">
            <a:avLst/>
          </a:prstGeom>
        </p:spPr>
        <p:txBody>
          <a:bodyPr vert="horz" wrap="square" lIns="0" tIns="74295" rIns="0" bIns="0" rtlCol="0">
            <a:spAutoFit/>
          </a:bodyPr>
          <a:lstStyle/>
          <a:p>
            <a:pPr marL="59055">
              <a:lnSpc>
                <a:spcPct val="100000"/>
              </a:lnSpc>
              <a:spcBef>
                <a:spcPts val="585"/>
              </a:spcBef>
            </a:pPr>
            <a:r>
              <a:rPr sz="1200" spc="-25" dirty="0">
                <a:solidFill>
                  <a:srgbClr val="585858"/>
                </a:solidFill>
                <a:latin typeface="Calibri"/>
                <a:cs typeface="Calibri"/>
              </a:rPr>
              <a:t>5%</a:t>
            </a:r>
            <a:endParaRPr sz="1200">
              <a:latin typeface="Calibri"/>
              <a:cs typeface="Calibri"/>
            </a:endParaRPr>
          </a:p>
          <a:p>
            <a:pPr marL="59055">
              <a:lnSpc>
                <a:spcPct val="100000"/>
              </a:lnSpc>
              <a:spcBef>
                <a:spcPts val="484"/>
              </a:spcBef>
            </a:pPr>
            <a:r>
              <a:rPr sz="1200" spc="-25" dirty="0">
                <a:solidFill>
                  <a:srgbClr val="585858"/>
                </a:solidFill>
                <a:latin typeface="Calibri"/>
                <a:cs typeface="Calibri"/>
              </a:rPr>
              <a:t>4%</a:t>
            </a:r>
            <a:endParaRPr sz="1200">
              <a:latin typeface="Calibri"/>
              <a:cs typeface="Calibri"/>
            </a:endParaRPr>
          </a:p>
          <a:p>
            <a:pPr marL="59055">
              <a:lnSpc>
                <a:spcPct val="100000"/>
              </a:lnSpc>
              <a:spcBef>
                <a:spcPts val="484"/>
              </a:spcBef>
            </a:pPr>
            <a:r>
              <a:rPr sz="1200" spc="-25" dirty="0">
                <a:solidFill>
                  <a:srgbClr val="585858"/>
                </a:solidFill>
                <a:latin typeface="Calibri"/>
                <a:cs typeface="Calibri"/>
              </a:rPr>
              <a:t>3%</a:t>
            </a:r>
            <a:endParaRPr sz="1200">
              <a:latin typeface="Calibri"/>
              <a:cs typeface="Calibri"/>
            </a:endParaRPr>
          </a:p>
          <a:p>
            <a:pPr marL="59055">
              <a:lnSpc>
                <a:spcPct val="100000"/>
              </a:lnSpc>
              <a:spcBef>
                <a:spcPts val="490"/>
              </a:spcBef>
            </a:pPr>
            <a:r>
              <a:rPr sz="1200" spc="-25" dirty="0">
                <a:solidFill>
                  <a:srgbClr val="585858"/>
                </a:solidFill>
                <a:latin typeface="Calibri"/>
                <a:cs typeface="Calibri"/>
              </a:rPr>
              <a:t>2%</a:t>
            </a:r>
            <a:endParaRPr sz="1200">
              <a:latin typeface="Calibri"/>
              <a:cs typeface="Calibri"/>
            </a:endParaRPr>
          </a:p>
          <a:p>
            <a:pPr marL="59055">
              <a:lnSpc>
                <a:spcPct val="100000"/>
              </a:lnSpc>
              <a:spcBef>
                <a:spcPts val="484"/>
              </a:spcBef>
            </a:pPr>
            <a:r>
              <a:rPr sz="1200" spc="-25" dirty="0">
                <a:solidFill>
                  <a:srgbClr val="585858"/>
                </a:solidFill>
                <a:latin typeface="Calibri"/>
                <a:cs typeface="Calibri"/>
              </a:rPr>
              <a:t>1%</a:t>
            </a:r>
            <a:endParaRPr sz="1200">
              <a:latin typeface="Calibri"/>
              <a:cs typeface="Calibri"/>
            </a:endParaRPr>
          </a:p>
          <a:p>
            <a:pPr marL="59055">
              <a:lnSpc>
                <a:spcPct val="100000"/>
              </a:lnSpc>
              <a:spcBef>
                <a:spcPts val="489"/>
              </a:spcBef>
            </a:pPr>
            <a:r>
              <a:rPr sz="1200" spc="-25" dirty="0">
                <a:solidFill>
                  <a:srgbClr val="585858"/>
                </a:solidFill>
                <a:latin typeface="Calibri"/>
                <a:cs typeface="Calibri"/>
              </a:rPr>
              <a:t>0%</a:t>
            </a:r>
            <a:endParaRPr sz="1200">
              <a:latin typeface="Calibri"/>
              <a:cs typeface="Calibri"/>
            </a:endParaRPr>
          </a:p>
          <a:p>
            <a:pPr marL="12700">
              <a:lnSpc>
                <a:spcPct val="100000"/>
              </a:lnSpc>
              <a:spcBef>
                <a:spcPts val="484"/>
              </a:spcBef>
            </a:pPr>
            <a:r>
              <a:rPr sz="1200" dirty="0">
                <a:solidFill>
                  <a:srgbClr val="585858"/>
                </a:solidFill>
                <a:latin typeface="Calibri"/>
                <a:cs typeface="Calibri"/>
              </a:rPr>
              <a:t>-</a:t>
            </a:r>
            <a:r>
              <a:rPr sz="1200" spc="-25" dirty="0">
                <a:solidFill>
                  <a:srgbClr val="585858"/>
                </a:solidFill>
                <a:latin typeface="Calibri"/>
                <a:cs typeface="Calibri"/>
              </a:rPr>
              <a:t>1%</a:t>
            </a:r>
            <a:endParaRPr sz="1200">
              <a:latin typeface="Calibri"/>
              <a:cs typeface="Calibri"/>
            </a:endParaRPr>
          </a:p>
          <a:p>
            <a:pPr marL="12700">
              <a:lnSpc>
                <a:spcPct val="100000"/>
              </a:lnSpc>
              <a:spcBef>
                <a:spcPts val="489"/>
              </a:spcBef>
            </a:pPr>
            <a:r>
              <a:rPr sz="1200" dirty="0">
                <a:solidFill>
                  <a:srgbClr val="585858"/>
                </a:solidFill>
                <a:latin typeface="Calibri"/>
                <a:cs typeface="Calibri"/>
              </a:rPr>
              <a:t>-</a:t>
            </a:r>
            <a:r>
              <a:rPr sz="1200" spc="-25" dirty="0">
                <a:solidFill>
                  <a:srgbClr val="585858"/>
                </a:solidFill>
                <a:latin typeface="Calibri"/>
                <a:cs typeface="Calibri"/>
              </a:rPr>
              <a:t>2%</a:t>
            </a:r>
            <a:endParaRPr sz="1200">
              <a:latin typeface="Calibri"/>
              <a:cs typeface="Calibri"/>
            </a:endParaRPr>
          </a:p>
          <a:p>
            <a:pPr marL="12700">
              <a:lnSpc>
                <a:spcPct val="100000"/>
              </a:lnSpc>
              <a:spcBef>
                <a:spcPts val="484"/>
              </a:spcBef>
            </a:pPr>
            <a:r>
              <a:rPr sz="1200" dirty="0">
                <a:solidFill>
                  <a:srgbClr val="585858"/>
                </a:solidFill>
                <a:latin typeface="Calibri"/>
                <a:cs typeface="Calibri"/>
              </a:rPr>
              <a:t>-</a:t>
            </a:r>
            <a:r>
              <a:rPr sz="1200" spc="-25" dirty="0">
                <a:solidFill>
                  <a:srgbClr val="585858"/>
                </a:solidFill>
                <a:latin typeface="Calibri"/>
                <a:cs typeface="Calibri"/>
              </a:rPr>
              <a:t>3%</a:t>
            </a:r>
            <a:endParaRPr sz="1200">
              <a:latin typeface="Calibri"/>
              <a:cs typeface="Calibri"/>
            </a:endParaRPr>
          </a:p>
        </p:txBody>
      </p:sp>
      <p:sp>
        <p:nvSpPr>
          <p:cNvPr id="41" name="object 41"/>
          <p:cNvSpPr/>
          <p:nvPr/>
        </p:nvSpPr>
        <p:spPr>
          <a:xfrm>
            <a:off x="8590788" y="5440679"/>
            <a:ext cx="64135" cy="62865"/>
          </a:xfrm>
          <a:custGeom>
            <a:avLst/>
            <a:gdLst/>
            <a:ahLst/>
            <a:cxnLst/>
            <a:rect l="l" t="t" r="r" b="b"/>
            <a:pathLst>
              <a:path w="64134" h="62864">
                <a:moveTo>
                  <a:pt x="64007" y="0"/>
                </a:moveTo>
                <a:lnTo>
                  <a:pt x="0" y="0"/>
                </a:lnTo>
                <a:lnTo>
                  <a:pt x="0" y="62484"/>
                </a:lnTo>
                <a:lnTo>
                  <a:pt x="64007" y="62484"/>
                </a:lnTo>
                <a:lnTo>
                  <a:pt x="64007" y="0"/>
                </a:lnTo>
                <a:close/>
              </a:path>
            </a:pathLst>
          </a:custGeom>
          <a:solidFill>
            <a:srgbClr val="1CACE3"/>
          </a:solidFill>
        </p:spPr>
        <p:txBody>
          <a:bodyPr wrap="square" lIns="0" tIns="0" rIns="0" bIns="0" rtlCol="0"/>
          <a:lstStyle/>
          <a:p>
            <a:endParaRPr/>
          </a:p>
        </p:txBody>
      </p:sp>
      <p:sp>
        <p:nvSpPr>
          <p:cNvPr id="42" name="object 42"/>
          <p:cNvSpPr/>
          <p:nvPr/>
        </p:nvSpPr>
        <p:spPr>
          <a:xfrm>
            <a:off x="8967216" y="5440679"/>
            <a:ext cx="62865" cy="62865"/>
          </a:xfrm>
          <a:custGeom>
            <a:avLst/>
            <a:gdLst/>
            <a:ahLst/>
            <a:cxnLst/>
            <a:rect l="l" t="t" r="r" b="b"/>
            <a:pathLst>
              <a:path w="62865" h="62864">
                <a:moveTo>
                  <a:pt x="62483" y="0"/>
                </a:moveTo>
                <a:lnTo>
                  <a:pt x="0" y="0"/>
                </a:lnTo>
                <a:lnTo>
                  <a:pt x="0" y="62484"/>
                </a:lnTo>
                <a:lnTo>
                  <a:pt x="62483" y="62484"/>
                </a:lnTo>
                <a:lnTo>
                  <a:pt x="62483" y="0"/>
                </a:lnTo>
                <a:close/>
              </a:path>
            </a:pathLst>
          </a:custGeom>
          <a:solidFill>
            <a:srgbClr val="2583C5"/>
          </a:solidFill>
        </p:spPr>
        <p:txBody>
          <a:bodyPr wrap="square" lIns="0" tIns="0" rIns="0" bIns="0" rtlCol="0"/>
          <a:lstStyle/>
          <a:p>
            <a:endParaRPr/>
          </a:p>
        </p:txBody>
      </p:sp>
      <p:sp>
        <p:nvSpPr>
          <p:cNvPr id="43" name="object 43"/>
          <p:cNvSpPr/>
          <p:nvPr/>
        </p:nvSpPr>
        <p:spPr>
          <a:xfrm>
            <a:off x="9378695" y="5440679"/>
            <a:ext cx="62865" cy="62865"/>
          </a:xfrm>
          <a:custGeom>
            <a:avLst/>
            <a:gdLst/>
            <a:ahLst/>
            <a:cxnLst/>
            <a:rect l="l" t="t" r="r" b="b"/>
            <a:pathLst>
              <a:path w="62865" h="62864">
                <a:moveTo>
                  <a:pt x="62483" y="0"/>
                </a:moveTo>
                <a:lnTo>
                  <a:pt x="0" y="0"/>
                </a:lnTo>
                <a:lnTo>
                  <a:pt x="0" y="62484"/>
                </a:lnTo>
                <a:lnTo>
                  <a:pt x="62483" y="62484"/>
                </a:lnTo>
                <a:lnTo>
                  <a:pt x="62483" y="0"/>
                </a:lnTo>
                <a:close/>
              </a:path>
            </a:pathLst>
          </a:custGeom>
          <a:solidFill>
            <a:srgbClr val="28C4CC"/>
          </a:solidFill>
        </p:spPr>
        <p:txBody>
          <a:bodyPr wrap="square" lIns="0" tIns="0" rIns="0" bIns="0" rtlCol="0"/>
          <a:lstStyle/>
          <a:p>
            <a:endParaRPr/>
          </a:p>
        </p:txBody>
      </p:sp>
      <p:sp>
        <p:nvSpPr>
          <p:cNvPr id="44" name="object 44"/>
          <p:cNvSpPr txBox="1"/>
          <p:nvPr/>
        </p:nvSpPr>
        <p:spPr>
          <a:xfrm>
            <a:off x="8669273" y="5378322"/>
            <a:ext cx="1280795" cy="162560"/>
          </a:xfrm>
          <a:prstGeom prst="rect">
            <a:avLst/>
          </a:prstGeom>
        </p:spPr>
        <p:txBody>
          <a:bodyPr vert="horz" wrap="square" lIns="0" tIns="12700" rIns="0" bIns="0" rtlCol="0">
            <a:spAutoFit/>
          </a:bodyPr>
          <a:lstStyle/>
          <a:p>
            <a:pPr marL="12700">
              <a:lnSpc>
                <a:spcPct val="100000"/>
              </a:lnSpc>
              <a:spcBef>
                <a:spcPts val="100"/>
              </a:spcBef>
              <a:tabLst>
                <a:tab pos="387350" algn="l"/>
                <a:tab pos="800100" algn="l"/>
              </a:tabLst>
            </a:pPr>
            <a:r>
              <a:rPr sz="900" spc="-25" dirty="0">
                <a:solidFill>
                  <a:srgbClr val="585858"/>
                </a:solidFill>
                <a:latin typeface="Calibri"/>
                <a:cs typeface="Calibri"/>
              </a:rPr>
              <a:t>SGR</a:t>
            </a:r>
            <a:r>
              <a:rPr sz="900" dirty="0">
                <a:solidFill>
                  <a:srgbClr val="585858"/>
                </a:solidFill>
                <a:latin typeface="Calibri"/>
                <a:cs typeface="Calibri"/>
              </a:rPr>
              <a:t>	</a:t>
            </a:r>
            <a:r>
              <a:rPr sz="900" spc="-25" dirty="0">
                <a:solidFill>
                  <a:srgbClr val="585858"/>
                </a:solidFill>
                <a:latin typeface="Calibri"/>
                <a:cs typeface="Calibri"/>
              </a:rPr>
              <a:t>FNM</a:t>
            </a:r>
            <a:r>
              <a:rPr sz="900" dirty="0">
                <a:solidFill>
                  <a:srgbClr val="585858"/>
                </a:solidFill>
                <a:latin typeface="Calibri"/>
                <a:cs typeface="Calibri"/>
              </a:rPr>
              <a:t>	</a:t>
            </a:r>
            <a:r>
              <a:rPr sz="900" spc="-10" dirty="0">
                <a:solidFill>
                  <a:srgbClr val="585858"/>
                </a:solidFill>
                <a:latin typeface="Calibri"/>
                <a:cs typeface="Calibri"/>
              </a:rPr>
              <a:t>SGR+FNM</a:t>
            </a:r>
            <a:endParaRPr sz="900">
              <a:latin typeface="Calibri"/>
              <a:cs typeface="Calibri"/>
            </a:endParaRPr>
          </a:p>
        </p:txBody>
      </p:sp>
      <p:sp>
        <p:nvSpPr>
          <p:cNvPr id="45" name="object 45"/>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z="1050" spc="-25" dirty="0">
                <a:solidFill>
                  <a:srgbClr val="FFFFFF"/>
                </a:solidFill>
              </a:rPr>
              <a:t>3</a:t>
            </a:fld>
            <a:endParaRPr sz="105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0227" y="89153"/>
            <a:ext cx="11032490" cy="574040"/>
          </a:xfrm>
          <a:prstGeom prst="rect">
            <a:avLst/>
          </a:prstGeom>
        </p:spPr>
        <p:txBody>
          <a:bodyPr vert="horz" wrap="square" lIns="0" tIns="12700" rIns="0" bIns="0" rtlCol="0">
            <a:spAutoFit/>
          </a:bodyPr>
          <a:lstStyle/>
          <a:p>
            <a:pPr marL="12700">
              <a:lnSpc>
                <a:spcPct val="100000"/>
              </a:lnSpc>
              <a:spcBef>
                <a:spcPts val="100"/>
              </a:spcBef>
            </a:pPr>
            <a:r>
              <a:rPr sz="3600" spc="-85" dirty="0">
                <a:solidFill>
                  <a:srgbClr val="272F4E"/>
                </a:solidFill>
              </a:rPr>
              <a:t>Nigeria:</a:t>
            </a:r>
            <a:r>
              <a:rPr sz="3600" spc="-130" dirty="0">
                <a:solidFill>
                  <a:srgbClr val="272F4E"/>
                </a:solidFill>
              </a:rPr>
              <a:t> </a:t>
            </a:r>
            <a:r>
              <a:rPr sz="3600" spc="-100" dirty="0">
                <a:solidFill>
                  <a:srgbClr val="272F4E"/>
                </a:solidFill>
              </a:rPr>
              <a:t>Innovative</a:t>
            </a:r>
            <a:r>
              <a:rPr sz="3600" spc="-150" dirty="0">
                <a:solidFill>
                  <a:srgbClr val="272F4E"/>
                </a:solidFill>
              </a:rPr>
              <a:t> </a:t>
            </a:r>
            <a:r>
              <a:rPr sz="3600" spc="-95" dirty="0">
                <a:solidFill>
                  <a:srgbClr val="272F4E"/>
                </a:solidFill>
              </a:rPr>
              <a:t>Cashflow-</a:t>
            </a:r>
            <a:r>
              <a:rPr sz="3600" spc="-80" dirty="0">
                <a:solidFill>
                  <a:srgbClr val="272F4E"/>
                </a:solidFill>
              </a:rPr>
              <a:t>based</a:t>
            </a:r>
            <a:r>
              <a:rPr sz="3600" spc="-155" dirty="0">
                <a:solidFill>
                  <a:srgbClr val="272F4E"/>
                </a:solidFill>
              </a:rPr>
              <a:t> </a:t>
            </a:r>
            <a:r>
              <a:rPr sz="3600" spc="-70" dirty="0">
                <a:solidFill>
                  <a:srgbClr val="272F4E"/>
                </a:solidFill>
              </a:rPr>
              <a:t>loan,</a:t>
            </a:r>
            <a:r>
              <a:rPr sz="3600" spc="-135" dirty="0">
                <a:solidFill>
                  <a:srgbClr val="272F4E"/>
                </a:solidFill>
              </a:rPr>
              <a:t> </a:t>
            </a:r>
            <a:r>
              <a:rPr sz="3600" spc="-65" dirty="0">
                <a:solidFill>
                  <a:srgbClr val="272F4E"/>
                </a:solidFill>
              </a:rPr>
              <a:t>and</a:t>
            </a:r>
            <a:r>
              <a:rPr sz="3600" spc="-140" dirty="0">
                <a:solidFill>
                  <a:srgbClr val="272F4E"/>
                </a:solidFill>
              </a:rPr>
              <a:t> </a:t>
            </a:r>
            <a:r>
              <a:rPr sz="3600" spc="-85" dirty="0">
                <a:solidFill>
                  <a:srgbClr val="272F4E"/>
                </a:solidFill>
              </a:rPr>
              <a:t>Impact</a:t>
            </a:r>
            <a:r>
              <a:rPr sz="3600" spc="-135" dirty="0">
                <a:solidFill>
                  <a:srgbClr val="272F4E"/>
                </a:solidFill>
              </a:rPr>
              <a:t> </a:t>
            </a:r>
            <a:r>
              <a:rPr sz="3600" spc="-40" dirty="0">
                <a:solidFill>
                  <a:srgbClr val="272F4E"/>
                </a:solidFill>
              </a:rPr>
              <a:t>Evaluation</a:t>
            </a:r>
            <a:endParaRPr sz="3600"/>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z="1050" spc="-25" dirty="0">
                <a:solidFill>
                  <a:srgbClr val="FFFFFF"/>
                </a:solidFill>
              </a:rPr>
              <a:t>4</a:t>
            </a:fld>
            <a:endParaRPr sz="1050"/>
          </a:p>
        </p:txBody>
      </p:sp>
      <p:sp>
        <p:nvSpPr>
          <p:cNvPr id="3" name="object 3"/>
          <p:cNvSpPr txBox="1"/>
          <p:nvPr/>
        </p:nvSpPr>
        <p:spPr>
          <a:xfrm>
            <a:off x="641604" y="949452"/>
            <a:ext cx="3261360" cy="1630680"/>
          </a:xfrm>
          <a:prstGeom prst="rect">
            <a:avLst/>
          </a:prstGeom>
          <a:solidFill>
            <a:srgbClr val="A3DEF4"/>
          </a:solidFill>
        </p:spPr>
        <p:txBody>
          <a:bodyPr vert="horz" wrap="square" lIns="0" tIns="29209" rIns="0" bIns="0" rtlCol="0">
            <a:spAutoFit/>
          </a:bodyPr>
          <a:lstStyle/>
          <a:p>
            <a:pPr marL="255270" marR="245745" algn="ctr">
              <a:lnSpc>
                <a:spcPct val="100000"/>
              </a:lnSpc>
              <a:spcBef>
                <a:spcPts val="229"/>
              </a:spcBef>
            </a:pPr>
            <a:r>
              <a:rPr sz="2000" b="0" spc="-25" dirty="0">
                <a:solidFill>
                  <a:srgbClr val="344068"/>
                </a:solidFill>
                <a:latin typeface="Calibri Light"/>
                <a:cs typeface="Calibri Light"/>
              </a:rPr>
              <a:t>Cashflow-</a:t>
            </a:r>
            <a:r>
              <a:rPr sz="2000" b="0" spc="-10" dirty="0">
                <a:solidFill>
                  <a:srgbClr val="344068"/>
                </a:solidFill>
                <a:latin typeface="Calibri Light"/>
                <a:cs typeface="Calibri Light"/>
              </a:rPr>
              <a:t>based</a:t>
            </a:r>
            <a:r>
              <a:rPr sz="2000" b="0" spc="-50" dirty="0">
                <a:solidFill>
                  <a:srgbClr val="344068"/>
                </a:solidFill>
                <a:latin typeface="Calibri Light"/>
                <a:cs typeface="Calibri Light"/>
              </a:rPr>
              <a:t> </a:t>
            </a:r>
            <a:r>
              <a:rPr sz="2000" b="0" dirty="0">
                <a:solidFill>
                  <a:srgbClr val="344068"/>
                </a:solidFill>
                <a:latin typeface="Calibri Light"/>
                <a:cs typeface="Calibri Light"/>
              </a:rPr>
              <a:t>loans</a:t>
            </a:r>
            <a:r>
              <a:rPr sz="2000" b="0" spc="-45" dirty="0">
                <a:solidFill>
                  <a:srgbClr val="344068"/>
                </a:solidFill>
                <a:latin typeface="Calibri Light"/>
                <a:cs typeface="Calibri Light"/>
              </a:rPr>
              <a:t> </a:t>
            </a:r>
            <a:r>
              <a:rPr sz="2000" b="0" spc="-25" dirty="0">
                <a:solidFill>
                  <a:srgbClr val="344068"/>
                </a:solidFill>
                <a:latin typeface="Calibri Light"/>
                <a:cs typeface="Calibri Light"/>
              </a:rPr>
              <a:t>use </a:t>
            </a:r>
            <a:r>
              <a:rPr sz="2000" b="0" spc="-10" dirty="0">
                <a:solidFill>
                  <a:srgbClr val="344068"/>
                </a:solidFill>
                <a:latin typeface="Calibri Light"/>
                <a:cs typeface="Calibri Light"/>
              </a:rPr>
              <a:t>business</a:t>
            </a:r>
            <a:r>
              <a:rPr sz="2000" b="0" spc="-90" dirty="0">
                <a:solidFill>
                  <a:srgbClr val="344068"/>
                </a:solidFill>
                <a:latin typeface="Calibri Light"/>
                <a:cs typeface="Calibri Light"/>
              </a:rPr>
              <a:t> </a:t>
            </a:r>
            <a:r>
              <a:rPr sz="2000" b="0" dirty="0">
                <a:solidFill>
                  <a:srgbClr val="344068"/>
                </a:solidFill>
                <a:latin typeface="Calibri Light"/>
                <a:cs typeface="Calibri Light"/>
              </a:rPr>
              <a:t>bank</a:t>
            </a:r>
            <a:r>
              <a:rPr sz="2000" b="0" spc="-80" dirty="0">
                <a:solidFill>
                  <a:srgbClr val="344068"/>
                </a:solidFill>
                <a:latin typeface="Calibri Light"/>
                <a:cs typeface="Calibri Light"/>
              </a:rPr>
              <a:t> </a:t>
            </a:r>
            <a:r>
              <a:rPr sz="2000" b="0" spc="-10" dirty="0">
                <a:solidFill>
                  <a:srgbClr val="344068"/>
                </a:solidFill>
                <a:latin typeface="Calibri Light"/>
                <a:cs typeface="Calibri Light"/>
              </a:rPr>
              <a:t>account </a:t>
            </a:r>
            <a:r>
              <a:rPr sz="2000" b="0" spc="-20" dirty="0">
                <a:solidFill>
                  <a:srgbClr val="344068"/>
                </a:solidFill>
                <a:latin typeface="Calibri Light"/>
                <a:cs typeface="Calibri Light"/>
              </a:rPr>
              <a:t>cashflow</a:t>
            </a:r>
            <a:r>
              <a:rPr sz="2000" b="0" spc="-60" dirty="0">
                <a:solidFill>
                  <a:srgbClr val="344068"/>
                </a:solidFill>
                <a:latin typeface="Calibri Light"/>
                <a:cs typeface="Calibri Light"/>
              </a:rPr>
              <a:t> </a:t>
            </a:r>
            <a:r>
              <a:rPr sz="2000" b="0" dirty="0">
                <a:solidFill>
                  <a:srgbClr val="344068"/>
                </a:solidFill>
                <a:latin typeface="Calibri Light"/>
                <a:cs typeface="Calibri Light"/>
              </a:rPr>
              <a:t>to</a:t>
            </a:r>
            <a:r>
              <a:rPr sz="2000" b="0" spc="-10" dirty="0">
                <a:solidFill>
                  <a:srgbClr val="344068"/>
                </a:solidFill>
                <a:latin typeface="Calibri Light"/>
                <a:cs typeface="Calibri Light"/>
              </a:rPr>
              <a:t> </a:t>
            </a:r>
            <a:r>
              <a:rPr sz="2000" b="0" spc="-20" dirty="0">
                <a:solidFill>
                  <a:srgbClr val="344068"/>
                </a:solidFill>
                <a:latin typeface="Calibri Light"/>
                <a:cs typeface="Calibri Light"/>
              </a:rPr>
              <a:t>determine</a:t>
            </a:r>
            <a:r>
              <a:rPr sz="2000" b="0" spc="-40" dirty="0">
                <a:solidFill>
                  <a:srgbClr val="344068"/>
                </a:solidFill>
                <a:latin typeface="Calibri Light"/>
                <a:cs typeface="Calibri Light"/>
              </a:rPr>
              <a:t> </a:t>
            </a:r>
            <a:r>
              <a:rPr sz="2000" b="0" spc="-20" dirty="0">
                <a:solidFill>
                  <a:srgbClr val="344068"/>
                </a:solidFill>
                <a:latin typeface="Calibri Light"/>
                <a:cs typeface="Calibri Light"/>
              </a:rPr>
              <a:t>loan </a:t>
            </a:r>
            <a:r>
              <a:rPr sz="2000" b="0" spc="-10" dirty="0">
                <a:solidFill>
                  <a:srgbClr val="344068"/>
                </a:solidFill>
                <a:latin typeface="Calibri Light"/>
                <a:cs typeface="Calibri Light"/>
              </a:rPr>
              <a:t>eligibility</a:t>
            </a:r>
            <a:r>
              <a:rPr sz="2000" b="0" spc="-55" dirty="0">
                <a:solidFill>
                  <a:srgbClr val="344068"/>
                </a:solidFill>
                <a:latin typeface="Calibri Light"/>
                <a:cs typeface="Calibri Light"/>
              </a:rPr>
              <a:t> </a:t>
            </a:r>
            <a:r>
              <a:rPr sz="2000" b="0" dirty="0">
                <a:solidFill>
                  <a:srgbClr val="344068"/>
                </a:solidFill>
                <a:latin typeface="Calibri Light"/>
                <a:cs typeface="Calibri Light"/>
              </a:rPr>
              <a:t>and</a:t>
            </a:r>
            <a:r>
              <a:rPr sz="2000" b="0" spc="-35" dirty="0">
                <a:solidFill>
                  <a:srgbClr val="344068"/>
                </a:solidFill>
                <a:latin typeface="Calibri Light"/>
                <a:cs typeface="Calibri Light"/>
              </a:rPr>
              <a:t> </a:t>
            </a:r>
            <a:r>
              <a:rPr sz="2000" b="0" spc="-20" dirty="0">
                <a:solidFill>
                  <a:srgbClr val="344068"/>
                </a:solidFill>
                <a:latin typeface="Calibri Light"/>
                <a:cs typeface="Calibri Light"/>
              </a:rPr>
              <a:t>requires</a:t>
            </a:r>
            <a:r>
              <a:rPr sz="2000" b="0" spc="-40" dirty="0">
                <a:solidFill>
                  <a:srgbClr val="344068"/>
                </a:solidFill>
                <a:latin typeface="Calibri Light"/>
                <a:cs typeface="Calibri Light"/>
              </a:rPr>
              <a:t> </a:t>
            </a:r>
            <a:r>
              <a:rPr sz="2000" b="0" spc="-25" dirty="0">
                <a:solidFill>
                  <a:srgbClr val="344068"/>
                </a:solidFill>
                <a:latin typeface="Calibri Light"/>
                <a:cs typeface="Calibri Light"/>
              </a:rPr>
              <a:t>no </a:t>
            </a:r>
            <a:r>
              <a:rPr sz="2000" b="0" spc="-10" dirty="0">
                <a:solidFill>
                  <a:srgbClr val="344068"/>
                </a:solidFill>
                <a:latin typeface="Calibri Light"/>
                <a:cs typeface="Calibri Light"/>
              </a:rPr>
              <a:t>collateral.</a:t>
            </a:r>
            <a:endParaRPr sz="2000">
              <a:latin typeface="Calibri Light"/>
              <a:cs typeface="Calibri Light"/>
            </a:endParaRPr>
          </a:p>
        </p:txBody>
      </p:sp>
      <p:sp>
        <p:nvSpPr>
          <p:cNvPr id="4" name="object 4"/>
          <p:cNvSpPr txBox="1"/>
          <p:nvPr/>
        </p:nvSpPr>
        <p:spPr>
          <a:xfrm>
            <a:off x="641604" y="2699004"/>
            <a:ext cx="3261360" cy="1324610"/>
          </a:xfrm>
          <a:prstGeom prst="rect">
            <a:avLst/>
          </a:prstGeom>
          <a:solidFill>
            <a:srgbClr val="A3DEF4"/>
          </a:solidFill>
        </p:spPr>
        <p:txBody>
          <a:bodyPr vert="horz" wrap="square" lIns="0" tIns="29845" rIns="0" bIns="0" rtlCol="0">
            <a:spAutoFit/>
          </a:bodyPr>
          <a:lstStyle/>
          <a:p>
            <a:pPr marL="210820" marR="203200" indent="635" algn="ctr">
              <a:lnSpc>
                <a:spcPct val="100000"/>
              </a:lnSpc>
              <a:spcBef>
                <a:spcPts val="235"/>
              </a:spcBef>
            </a:pPr>
            <a:r>
              <a:rPr sz="2000" b="0" dirty="0">
                <a:solidFill>
                  <a:srgbClr val="344068"/>
                </a:solidFill>
                <a:latin typeface="Calibri Light"/>
                <a:cs typeface="Calibri Light"/>
              </a:rPr>
              <a:t>Since</a:t>
            </a:r>
            <a:r>
              <a:rPr sz="2000" b="0" spc="-100" dirty="0">
                <a:solidFill>
                  <a:srgbClr val="344068"/>
                </a:solidFill>
                <a:latin typeface="Calibri Light"/>
                <a:cs typeface="Calibri Light"/>
              </a:rPr>
              <a:t> </a:t>
            </a:r>
            <a:r>
              <a:rPr sz="2000" b="0" spc="-10" dirty="0">
                <a:solidFill>
                  <a:srgbClr val="344068"/>
                </a:solidFill>
                <a:latin typeface="Calibri Light"/>
                <a:cs typeface="Calibri Light"/>
              </a:rPr>
              <a:t>women</a:t>
            </a:r>
            <a:r>
              <a:rPr sz="2000" b="0" spc="-90" dirty="0">
                <a:solidFill>
                  <a:srgbClr val="344068"/>
                </a:solidFill>
                <a:latin typeface="Calibri Light"/>
                <a:cs typeface="Calibri Light"/>
              </a:rPr>
              <a:t> </a:t>
            </a:r>
            <a:r>
              <a:rPr sz="2000" b="0" dirty="0">
                <a:solidFill>
                  <a:srgbClr val="344068"/>
                </a:solidFill>
                <a:latin typeface="Calibri Light"/>
                <a:cs typeface="Calibri Light"/>
              </a:rPr>
              <a:t>own</a:t>
            </a:r>
            <a:r>
              <a:rPr sz="2000" b="0" spc="-90" dirty="0">
                <a:solidFill>
                  <a:srgbClr val="344068"/>
                </a:solidFill>
                <a:latin typeface="Calibri Light"/>
                <a:cs typeface="Calibri Light"/>
              </a:rPr>
              <a:t> </a:t>
            </a:r>
            <a:r>
              <a:rPr sz="2000" b="0" spc="-20" dirty="0">
                <a:solidFill>
                  <a:srgbClr val="344068"/>
                </a:solidFill>
                <a:latin typeface="Calibri Light"/>
                <a:cs typeface="Calibri Light"/>
              </a:rPr>
              <a:t>less collateral</a:t>
            </a:r>
            <a:r>
              <a:rPr sz="2000" b="0" spc="-75" dirty="0">
                <a:solidFill>
                  <a:srgbClr val="344068"/>
                </a:solidFill>
                <a:latin typeface="Calibri Light"/>
                <a:cs typeface="Calibri Light"/>
              </a:rPr>
              <a:t> </a:t>
            </a:r>
            <a:r>
              <a:rPr sz="2000" b="0" dirty="0">
                <a:solidFill>
                  <a:srgbClr val="344068"/>
                </a:solidFill>
                <a:latin typeface="Calibri Light"/>
                <a:cs typeface="Calibri Light"/>
              </a:rPr>
              <a:t>than</a:t>
            </a:r>
            <a:r>
              <a:rPr sz="2000" b="0" spc="-85" dirty="0">
                <a:solidFill>
                  <a:srgbClr val="344068"/>
                </a:solidFill>
                <a:latin typeface="Calibri Light"/>
                <a:cs typeface="Calibri Light"/>
              </a:rPr>
              <a:t> </a:t>
            </a:r>
            <a:r>
              <a:rPr sz="2000" b="0" dirty="0">
                <a:solidFill>
                  <a:srgbClr val="344068"/>
                </a:solidFill>
                <a:latin typeface="Calibri Light"/>
                <a:cs typeface="Calibri Light"/>
              </a:rPr>
              <a:t>men,</a:t>
            </a:r>
            <a:r>
              <a:rPr sz="2000" b="0" spc="-80" dirty="0">
                <a:solidFill>
                  <a:srgbClr val="344068"/>
                </a:solidFill>
                <a:latin typeface="Calibri Light"/>
                <a:cs typeface="Calibri Light"/>
              </a:rPr>
              <a:t> </a:t>
            </a:r>
            <a:r>
              <a:rPr sz="2000" b="0" dirty="0">
                <a:solidFill>
                  <a:srgbClr val="344068"/>
                </a:solidFill>
                <a:latin typeface="Calibri Light"/>
                <a:cs typeface="Calibri Light"/>
              </a:rPr>
              <a:t>this</a:t>
            </a:r>
            <a:r>
              <a:rPr sz="2000" b="0" spc="-70" dirty="0">
                <a:solidFill>
                  <a:srgbClr val="344068"/>
                </a:solidFill>
                <a:latin typeface="Calibri Light"/>
                <a:cs typeface="Calibri Light"/>
              </a:rPr>
              <a:t> </a:t>
            </a:r>
            <a:r>
              <a:rPr sz="2000" b="0" spc="-25" dirty="0">
                <a:solidFill>
                  <a:srgbClr val="344068"/>
                </a:solidFill>
                <a:latin typeface="Calibri Light"/>
                <a:cs typeface="Calibri Light"/>
              </a:rPr>
              <a:t>can </a:t>
            </a:r>
            <a:r>
              <a:rPr sz="2000" b="0" dirty="0">
                <a:solidFill>
                  <a:srgbClr val="344068"/>
                </a:solidFill>
                <a:latin typeface="Calibri Light"/>
                <a:cs typeface="Calibri Light"/>
              </a:rPr>
              <a:t>help</a:t>
            </a:r>
            <a:r>
              <a:rPr sz="2000" b="0" spc="-70" dirty="0">
                <a:solidFill>
                  <a:srgbClr val="344068"/>
                </a:solidFill>
                <a:latin typeface="Calibri Light"/>
                <a:cs typeface="Calibri Light"/>
              </a:rPr>
              <a:t> </a:t>
            </a:r>
            <a:r>
              <a:rPr sz="2000" b="0" dirty="0">
                <a:solidFill>
                  <a:srgbClr val="344068"/>
                </a:solidFill>
                <a:latin typeface="Calibri Light"/>
                <a:cs typeface="Calibri Light"/>
              </a:rPr>
              <a:t>close</a:t>
            </a:r>
            <a:r>
              <a:rPr sz="2000" b="0" spc="-70" dirty="0">
                <a:solidFill>
                  <a:srgbClr val="344068"/>
                </a:solidFill>
                <a:latin typeface="Calibri Light"/>
                <a:cs typeface="Calibri Light"/>
              </a:rPr>
              <a:t> </a:t>
            </a:r>
            <a:r>
              <a:rPr sz="2000" b="0" spc="-10" dirty="0">
                <a:solidFill>
                  <a:srgbClr val="344068"/>
                </a:solidFill>
                <a:latin typeface="Calibri Light"/>
                <a:cs typeface="Calibri Light"/>
              </a:rPr>
              <a:t>gender</a:t>
            </a:r>
            <a:r>
              <a:rPr sz="2000" b="0" spc="-75" dirty="0">
                <a:solidFill>
                  <a:srgbClr val="344068"/>
                </a:solidFill>
                <a:latin typeface="Calibri Light"/>
                <a:cs typeface="Calibri Light"/>
              </a:rPr>
              <a:t> </a:t>
            </a:r>
            <a:r>
              <a:rPr sz="2000" b="0" spc="-10" dirty="0">
                <a:solidFill>
                  <a:srgbClr val="344068"/>
                </a:solidFill>
                <a:latin typeface="Calibri Light"/>
                <a:cs typeface="Calibri Light"/>
              </a:rPr>
              <a:t>gaps</a:t>
            </a:r>
            <a:r>
              <a:rPr sz="2000" b="0" spc="-65" dirty="0">
                <a:solidFill>
                  <a:srgbClr val="344068"/>
                </a:solidFill>
                <a:latin typeface="Calibri Light"/>
                <a:cs typeface="Calibri Light"/>
              </a:rPr>
              <a:t> </a:t>
            </a:r>
            <a:r>
              <a:rPr sz="2000" b="0" spc="-25" dirty="0">
                <a:solidFill>
                  <a:srgbClr val="344068"/>
                </a:solidFill>
                <a:latin typeface="Calibri Light"/>
                <a:cs typeface="Calibri Light"/>
              </a:rPr>
              <a:t>in </a:t>
            </a:r>
            <a:r>
              <a:rPr sz="2000" b="0" spc="-10" dirty="0">
                <a:solidFill>
                  <a:srgbClr val="344068"/>
                </a:solidFill>
                <a:latin typeface="Calibri Light"/>
                <a:cs typeface="Calibri Light"/>
              </a:rPr>
              <a:t>access</a:t>
            </a:r>
            <a:r>
              <a:rPr sz="2000" b="0" spc="-85" dirty="0">
                <a:solidFill>
                  <a:srgbClr val="344068"/>
                </a:solidFill>
                <a:latin typeface="Calibri Light"/>
                <a:cs typeface="Calibri Light"/>
              </a:rPr>
              <a:t> </a:t>
            </a:r>
            <a:r>
              <a:rPr sz="2000" b="0" dirty="0">
                <a:solidFill>
                  <a:srgbClr val="344068"/>
                </a:solidFill>
                <a:latin typeface="Calibri Light"/>
                <a:cs typeface="Calibri Light"/>
              </a:rPr>
              <a:t>to</a:t>
            </a:r>
            <a:r>
              <a:rPr sz="2000" b="0" spc="-50" dirty="0">
                <a:solidFill>
                  <a:srgbClr val="344068"/>
                </a:solidFill>
                <a:latin typeface="Calibri Light"/>
                <a:cs typeface="Calibri Light"/>
              </a:rPr>
              <a:t> </a:t>
            </a:r>
            <a:r>
              <a:rPr sz="2000" b="0" spc="-10" dirty="0">
                <a:solidFill>
                  <a:srgbClr val="344068"/>
                </a:solidFill>
                <a:latin typeface="Calibri Light"/>
                <a:cs typeface="Calibri Light"/>
              </a:rPr>
              <a:t>credit.</a:t>
            </a:r>
            <a:endParaRPr sz="2000">
              <a:latin typeface="Calibri Light"/>
              <a:cs typeface="Calibri Light"/>
            </a:endParaRPr>
          </a:p>
        </p:txBody>
      </p:sp>
      <p:sp>
        <p:nvSpPr>
          <p:cNvPr id="5" name="object 5"/>
          <p:cNvSpPr txBox="1"/>
          <p:nvPr/>
        </p:nvSpPr>
        <p:spPr>
          <a:xfrm>
            <a:off x="641604" y="4139184"/>
            <a:ext cx="3261360" cy="2247900"/>
          </a:xfrm>
          <a:prstGeom prst="rect">
            <a:avLst/>
          </a:prstGeom>
          <a:solidFill>
            <a:srgbClr val="A3DEF4"/>
          </a:solidFill>
        </p:spPr>
        <p:txBody>
          <a:bodyPr vert="horz" wrap="square" lIns="0" tIns="31114" rIns="0" bIns="0" rtlCol="0">
            <a:spAutoFit/>
          </a:bodyPr>
          <a:lstStyle/>
          <a:p>
            <a:pPr marL="118110" marR="108585" algn="ctr">
              <a:lnSpc>
                <a:spcPct val="100000"/>
              </a:lnSpc>
              <a:spcBef>
                <a:spcPts val="244"/>
              </a:spcBef>
            </a:pPr>
            <a:r>
              <a:rPr sz="2000" b="0" dirty="0">
                <a:solidFill>
                  <a:srgbClr val="344068"/>
                </a:solidFill>
                <a:latin typeface="Calibri Light"/>
                <a:cs typeface="Calibri Light"/>
              </a:rPr>
              <a:t>Fully</a:t>
            </a:r>
            <a:r>
              <a:rPr sz="2000" b="0" spc="-75" dirty="0">
                <a:solidFill>
                  <a:srgbClr val="344068"/>
                </a:solidFill>
                <a:latin typeface="Calibri Light"/>
                <a:cs typeface="Calibri Light"/>
              </a:rPr>
              <a:t> </a:t>
            </a:r>
            <a:r>
              <a:rPr sz="2000" b="0" spc="-10" dirty="0">
                <a:solidFill>
                  <a:srgbClr val="344068"/>
                </a:solidFill>
                <a:latin typeface="Calibri Light"/>
                <a:cs typeface="Calibri Light"/>
              </a:rPr>
              <a:t>digitized</a:t>
            </a:r>
            <a:r>
              <a:rPr sz="2000" b="0" spc="-70" dirty="0">
                <a:solidFill>
                  <a:srgbClr val="344068"/>
                </a:solidFill>
                <a:latin typeface="Calibri Light"/>
                <a:cs typeface="Calibri Light"/>
              </a:rPr>
              <a:t> </a:t>
            </a:r>
            <a:r>
              <a:rPr sz="2000" b="0" dirty="0">
                <a:solidFill>
                  <a:srgbClr val="344068"/>
                </a:solidFill>
                <a:latin typeface="Calibri Light"/>
                <a:cs typeface="Calibri Light"/>
              </a:rPr>
              <a:t>loan</a:t>
            </a:r>
            <a:r>
              <a:rPr sz="2000" b="0" spc="-75" dirty="0">
                <a:solidFill>
                  <a:srgbClr val="344068"/>
                </a:solidFill>
                <a:latin typeface="Calibri Light"/>
                <a:cs typeface="Calibri Light"/>
              </a:rPr>
              <a:t> </a:t>
            </a:r>
            <a:r>
              <a:rPr sz="2000" b="0" spc="-10" dirty="0">
                <a:solidFill>
                  <a:srgbClr val="344068"/>
                </a:solidFill>
                <a:latin typeface="Calibri Light"/>
                <a:cs typeface="Calibri Light"/>
              </a:rPr>
              <a:t>application </a:t>
            </a:r>
            <a:r>
              <a:rPr sz="2000" b="0" dirty="0">
                <a:solidFill>
                  <a:srgbClr val="344068"/>
                </a:solidFill>
                <a:latin typeface="Calibri Light"/>
                <a:cs typeface="Calibri Light"/>
              </a:rPr>
              <a:t>and</a:t>
            </a:r>
            <a:r>
              <a:rPr sz="2000" b="0" spc="-55" dirty="0">
                <a:solidFill>
                  <a:srgbClr val="344068"/>
                </a:solidFill>
                <a:latin typeface="Calibri Light"/>
                <a:cs typeface="Calibri Light"/>
              </a:rPr>
              <a:t> </a:t>
            </a:r>
            <a:r>
              <a:rPr sz="2000" b="0" spc="-10" dirty="0">
                <a:solidFill>
                  <a:srgbClr val="344068"/>
                </a:solidFill>
                <a:latin typeface="Calibri Light"/>
                <a:cs typeface="Calibri Light"/>
              </a:rPr>
              <a:t>review</a:t>
            </a:r>
            <a:r>
              <a:rPr sz="2000" b="0" spc="-70" dirty="0">
                <a:solidFill>
                  <a:srgbClr val="344068"/>
                </a:solidFill>
                <a:latin typeface="Calibri Light"/>
                <a:cs typeface="Calibri Light"/>
              </a:rPr>
              <a:t> </a:t>
            </a:r>
            <a:r>
              <a:rPr sz="2000" b="0" spc="-20" dirty="0">
                <a:solidFill>
                  <a:srgbClr val="344068"/>
                </a:solidFill>
                <a:latin typeface="Calibri Light"/>
                <a:cs typeface="Calibri Light"/>
              </a:rPr>
              <a:t>processes</a:t>
            </a:r>
            <a:r>
              <a:rPr sz="2000" b="0" spc="-65" dirty="0">
                <a:solidFill>
                  <a:srgbClr val="344068"/>
                </a:solidFill>
                <a:latin typeface="Calibri Light"/>
                <a:cs typeface="Calibri Light"/>
              </a:rPr>
              <a:t> </a:t>
            </a:r>
            <a:r>
              <a:rPr sz="2000" b="0" spc="-25" dirty="0">
                <a:solidFill>
                  <a:srgbClr val="344068"/>
                </a:solidFill>
                <a:latin typeface="Calibri Light"/>
                <a:cs typeface="Calibri Light"/>
              </a:rPr>
              <a:t>can </a:t>
            </a:r>
            <a:r>
              <a:rPr sz="2000" b="0" spc="-10" dirty="0">
                <a:solidFill>
                  <a:srgbClr val="344068"/>
                </a:solidFill>
                <a:latin typeface="Calibri Light"/>
                <a:cs typeface="Calibri Light"/>
              </a:rPr>
              <a:t>eliminate</a:t>
            </a:r>
            <a:r>
              <a:rPr sz="2000" b="0" spc="-80" dirty="0">
                <a:solidFill>
                  <a:srgbClr val="344068"/>
                </a:solidFill>
                <a:latin typeface="Calibri Light"/>
                <a:cs typeface="Calibri Light"/>
              </a:rPr>
              <a:t> </a:t>
            </a:r>
            <a:r>
              <a:rPr sz="2000" b="0" dirty="0">
                <a:solidFill>
                  <a:srgbClr val="344068"/>
                </a:solidFill>
                <a:latin typeface="Calibri Light"/>
                <a:cs typeface="Calibri Light"/>
              </a:rPr>
              <a:t>the</a:t>
            </a:r>
            <a:r>
              <a:rPr sz="2000" b="0" spc="-70" dirty="0">
                <a:solidFill>
                  <a:srgbClr val="344068"/>
                </a:solidFill>
                <a:latin typeface="Calibri Light"/>
                <a:cs typeface="Calibri Light"/>
              </a:rPr>
              <a:t> </a:t>
            </a:r>
            <a:r>
              <a:rPr sz="2000" b="0" dirty="0">
                <a:solidFill>
                  <a:srgbClr val="344068"/>
                </a:solidFill>
                <a:latin typeface="Calibri Light"/>
                <a:cs typeface="Calibri Light"/>
              </a:rPr>
              <a:t>role</a:t>
            </a:r>
            <a:r>
              <a:rPr sz="2000" b="0" spc="-75" dirty="0">
                <a:solidFill>
                  <a:srgbClr val="344068"/>
                </a:solidFill>
                <a:latin typeface="Calibri Light"/>
                <a:cs typeface="Calibri Light"/>
              </a:rPr>
              <a:t> </a:t>
            </a:r>
            <a:r>
              <a:rPr sz="2000" b="0" dirty="0">
                <a:solidFill>
                  <a:srgbClr val="344068"/>
                </a:solidFill>
                <a:latin typeface="Calibri Light"/>
                <a:cs typeface="Calibri Light"/>
              </a:rPr>
              <a:t>of</a:t>
            </a:r>
            <a:r>
              <a:rPr sz="2000" b="0" spc="-65" dirty="0">
                <a:solidFill>
                  <a:srgbClr val="344068"/>
                </a:solidFill>
                <a:latin typeface="Calibri Light"/>
                <a:cs typeface="Calibri Light"/>
              </a:rPr>
              <a:t> </a:t>
            </a:r>
            <a:r>
              <a:rPr sz="2000" b="0" spc="-20" dirty="0">
                <a:solidFill>
                  <a:srgbClr val="344068"/>
                </a:solidFill>
                <a:latin typeface="Calibri Light"/>
                <a:cs typeface="Calibri Light"/>
              </a:rPr>
              <a:t>bias, </a:t>
            </a:r>
            <a:r>
              <a:rPr sz="2000" b="0" spc="-25" dirty="0">
                <a:solidFill>
                  <a:srgbClr val="344068"/>
                </a:solidFill>
                <a:latin typeface="Calibri Light"/>
                <a:cs typeface="Calibri Light"/>
              </a:rPr>
              <a:t>facilitate </a:t>
            </a:r>
            <a:r>
              <a:rPr sz="2000" b="0" spc="-15" dirty="0">
                <a:solidFill>
                  <a:srgbClr val="344068"/>
                </a:solidFill>
                <a:latin typeface="Calibri Light"/>
                <a:cs typeface="Calibri Light"/>
              </a:rPr>
              <a:t>evidence-</a:t>
            </a:r>
            <a:r>
              <a:rPr sz="2000" b="0" spc="-20" dirty="0">
                <a:solidFill>
                  <a:srgbClr val="344068"/>
                </a:solidFill>
                <a:latin typeface="Calibri Light"/>
                <a:cs typeface="Calibri Light"/>
              </a:rPr>
              <a:t>based </a:t>
            </a:r>
            <a:r>
              <a:rPr sz="2000" b="0" dirty="0">
                <a:solidFill>
                  <a:srgbClr val="344068"/>
                </a:solidFill>
                <a:latin typeface="Calibri Light"/>
                <a:cs typeface="Calibri Light"/>
              </a:rPr>
              <a:t>lending,</a:t>
            </a:r>
            <a:r>
              <a:rPr sz="2000" b="0" spc="-85" dirty="0">
                <a:solidFill>
                  <a:srgbClr val="344068"/>
                </a:solidFill>
                <a:latin typeface="Calibri Light"/>
                <a:cs typeface="Calibri Light"/>
              </a:rPr>
              <a:t> </a:t>
            </a:r>
            <a:r>
              <a:rPr sz="2000" b="0" dirty="0">
                <a:solidFill>
                  <a:srgbClr val="344068"/>
                </a:solidFill>
                <a:latin typeface="Calibri Light"/>
                <a:cs typeface="Calibri Light"/>
              </a:rPr>
              <a:t>and</a:t>
            </a:r>
            <a:r>
              <a:rPr sz="2000" b="0" spc="-60" dirty="0">
                <a:solidFill>
                  <a:srgbClr val="344068"/>
                </a:solidFill>
                <a:latin typeface="Calibri Light"/>
                <a:cs typeface="Calibri Light"/>
              </a:rPr>
              <a:t> </a:t>
            </a:r>
            <a:r>
              <a:rPr sz="2000" b="0" spc="-10" dirty="0">
                <a:solidFill>
                  <a:srgbClr val="344068"/>
                </a:solidFill>
                <a:latin typeface="Calibri Light"/>
                <a:cs typeface="Calibri Light"/>
              </a:rPr>
              <a:t>shorten</a:t>
            </a:r>
            <a:r>
              <a:rPr sz="2000" b="0" spc="-85" dirty="0">
                <a:solidFill>
                  <a:srgbClr val="344068"/>
                </a:solidFill>
                <a:latin typeface="Calibri Light"/>
                <a:cs typeface="Calibri Light"/>
              </a:rPr>
              <a:t> </a:t>
            </a:r>
            <a:r>
              <a:rPr sz="2000" b="0" spc="-20" dirty="0">
                <a:solidFill>
                  <a:srgbClr val="344068"/>
                </a:solidFill>
                <a:latin typeface="Calibri Light"/>
                <a:cs typeface="Calibri Light"/>
              </a:rPr>
              <a:t>time from</a:t>
            </a:r>
            <a:r>
              <a:rPr sz="2000" b="0" spc="-90" dirty="0">
                <a:solidFill>
                  <a:srgbClr val="344068"/>
                </a:solidFill>
                <a:latin typeface="Calibri Light"/>
                <a:cs typeface="Calibri Light"/>
              </a:rPr>
              <a:t> </a:t>
            </a:r>
            <a:r>
              <a:rPr sz="2000" b="0" spc="-10" dirty="0">
                <a:solidFill>
                  <a:srgbClr val="344068"/>
                </a:solidFill>
                <a:latin typeface="Calibri Light"/>
                <a:cs typeface="Calibri Light"/>
              </a:rPr>
              <a:t>application</a:t>
            </a:r>
            <a:r>
              <a:rPr sz="2000" b="0" spc="-80" dirty="0">
                <a:solidFill>
                  <a:srgbClr val="344068"/>
                </a:solidFill>
                <a:latin typeface="Calibri Light"/>
                <a:cs typeface="Calibri Light"/>
              </a:rPr>
              <a:t> </a:t>
            </a:r>
            <a:r>
              <a:rPr sz="2000" b="0" spc="-25" dirty="0">
                <a:solidFill>
                  <a:srgbClr val="344068"/>
                </a:solidFill>
                <a:latin typeface="Calibri Light"/>
                <a:cs typeface="Calibri Light"/>
              </a:rPr>
              <a:t>to </a:t>
            </a:r>
            <a:r>
              <a:rPr sz="2000" b="0" spc="-10" dirty="0">
                <a:solidFill>
                  <a:srgbClr val="344068"/>
                </a:solidFill>
                <a:latin typeface="Calibri Light"/>
                <a:cs typeface="Calibri Light"/>
              </a:rPr>
              <a:t>disbursement.</a:t>
            </a:r>
            <a:endParaRPr sz="2000">
              <a:latin typeface="Calibri Light"/>
              <a:cs typeface="Calibri Light"/>
            </a:endParaRPr>
          </a:p>
        </p:txBody>
      </p:sp>
      <p:sp>
        <p:nvSpPr>
          <p:cNvPr id="6" name="object 6"/>
          <p:cNvSpPr txBox="1"/>
          <p:nvPr/>
        </p:nvSpPr>
        <p:spPr>
          <a:xfrm>
            <a:off x="4283709" y="1040129"/>
            <a:ext cx="7156450" cy="848360"/>
          </a:xfrm>
          <a:prstGeom prst="rect">
            <a:avLst/>
          </a:prstGeom>
        </p:spPr>
        <p:txBody>
          <a:bodyPr vert="horz" wrap="square" lIns="0" tIns="12700" rIns="0" bIns="0" rtlCol="0">
            <a:spAutoFit/>
          </a:bodyPr>
          <a:lstStyle/>
          <a:p>
            <a:pPr marL="299085" marR="5080" indent="-287020">
              <a:lnSpc>
                <a:spcPct val="100000"/>
              </a:lnSpc>
              <a:spcBef>
                <a:spcPts val="100"/>
              </a:spcBef>
              <a:buFont typeface="Wingdings"/>
              <a:buChar char=""/>
              <a:tabLst>
                <a:tab pos="299085" algn="l"/>
              </a:tabLst>
            </a:pPr>
            <a:r>
              <a:rPr sz="1800" b="0" dirty="0">
                <a:latin typeface="Calibri Light"/>
                <a:cs typeface="Calibri Light"/>
              </a:rPr>
              <a:t>20,000</a:t>
            </a:r>
            <a:r>
              <a:rPr sz="1800" b="0" spc="-30" dirty="0">
                <a:latin typeface="Calibri Light"/>
                <a:cs typeface="Calibri Light"/>
              </a:rPr>
              <a:t> </a:t>
            </a:r>
            <a:r>
              <a:rPr sz="1800" b="0" dirty="0">
                <a:latin typeface="Calibri Light"/>
                <a:cs typeface="Calibri Light"/>
              </a:rPr>
              <a:t>CBL</a:t>
            </a:r>
            <a:r>
              <a:rPr sz="1800" b="0" spc="-25" dirty="0">
                <a:latin typeface="Calibri Light"/>
                <a:cs typeface="Calibri Light"/>
              </a:rPr>
              <a:t> </a:t>
            </a:r>
            <a:r>
              <a:rPr sz="1800" b="0" dirty="0">
                <a:latin typeface="Calibri Light"/>
                <a:cs typeface="Calibri Light"/>
              </a:rPr>
              <a:t>disbursed</a:t>
            </a:r>
            <a:r>
              <a:rPr sz="1800" b="0" spc="-5" dirty="0">
                <a:latin typeface="Calibri Light"/>
                <a:cs typeface="Calibri Light"/>
              </a:rPr>
              <a:t> </a:t>
            </a:r>
            <a:r>
              <a:rPr sz="1800" b="0" dirty="0">
                <a:latin typeface="Calibri Light"/>
                <a:cs typeface="Calibri Light"/>
              </a:rPr>
              <a:t>by</a:t>
            </a:r>
            <a:r>
              <a:rPr sz="1800" b="0" spc="-20" dirty="0">
                <a:latin typeface="Calibri Light"/>
                <a:cs typeface="Calibri Light"/>
              </a:rPr>
              <a:t> </a:t>
            </a:r>
            <a:r>
              <a:rPr sz="1800" b="0" dirty="0">
                <a:latin typeface="Calibri Light"/>
                <a:cs typeface="Calibri Light"/>
              </a:rPr>
              <a:t>Access</a:t>
            </a:r>
            <a:r>
              <a:rPr sz="1800" b="0" spc="-40" dirty="0">
                <a:latin typeface="Calibri Light"/>
                <a:cs typeface="Calibri Light"/>
              </a:rPr>
              <a:t> </a:t>
            </a:r>
            <a:r>
              <a:rPr sz="1800" b="0" dirty="0">
                <a:latin typeface="Calibri Light"/>
                <a:cs typeface="Calibri Light"/>
              </a:rPr>
              <a:t>Bank</a:t>
            </a:r>
            <a:r>
              <a:rPr sz="1800" b="0" spc="-25" dirty="0">
                <a:latin typeface="Calibri Light"/>
                <a:cs typeface="Calibri Light"/>
              </a:rPr>
              <a:t> </a:t>
            </a:r>
            <a:r>
              <a:rPr sz="1800" b="0" dirty="0">
                <a:latin typeface="Calibri Light"/>
                <a:cs typeface="Calibri Light"/>
              </a:rPr>
              <a:t>to</a:t>
            </a:r>
            <a:r>
              <a:rPr sz="1800" b="0" spc="-30" dirty="0">
                <a:latin typeface="Calibri Light"/>
                <a:cs typeface="Calibri Light"/>
              </a:rPr>
              <a:t> </a:t>
            </a:r>
            <a:r>
              <a:rPr sz="1800" b="0" dirty="0">
                <a:latin typeface="Calibri Light"/>
                <a:cs typeface="Calibri Light"/>
              </a:rPr>
              <a:t>date,</a:t>
            </a:r>
            <a:r>
              <a:rPr sz="1800" b="0" spc="-35" dirty="0">
                <a:latin typeface="Calibri Light"/>
                <a:cs typeface="Calibri Light"/>
              </a:rPr>
              <a:t> </a:t>
            </a:r>
            <a:r>
              <a:rPr sz="1800" b="0" dirty="0">
                <a:latin typeface="Calibri Light"/>
                <a:cs typeface="Calibri Light"/>
              </a:rPr>
              <a:t>to</a:t>
            </a:r>
            <a:r>
              <a:rPr sz="1800" b="0" spc="-30" dirty="0">
                <a:latin typeface="Calibri Light"/>
                <a:cs typeface="Calibri Light"/>
              </a:rPr>
              <a:t> </a:t>
            </a:r>
            <a:r>
              <a:rPr sz="1800" b="0" dirty="0">
                <a:latin typeface="Calibri Light"/>
                <a:cs typeface="Calibri Light"/>
              </a:rPr>
              <a:t>15,500</a:t>
            </a:r>
            <a:r>
              <a:rPr sz="1800" b="0" spc="-25" dirty="0">
                <a:latin typeface="Calibri Light"/>
                <a:cs typeface="Calibri Light"/>
              </a:rPr>
              <a:t> </a:t>
            </a:r>
            <a:r>
              <a:rPr sz="1800" b="0" spc="-10" dirty="0">
                <a:latin typeface="Calibri Light"/>
                <a:cs typeface="Calibri Light"/>
              </a:rPr>
              <a:t>customers. Average</a:t>
            </a:r>
            <a:r>
              <a:rPr sz="1800" b="0" spc="-60" dirty="0">
                <a:latin typeface="Calibri Light"/>
                <a:cs typeface="Calibri Light"/>
              </a:rPr>
              <a:t> </a:t>
            </a:r>
            <a:r>
              <a:rPr sz="1800" b="0" dirty="0">
                <a:latin typeface="Calibri Light"/>
                <a:cs typeface="Calibri Light"/>
              </a:rPr>
              <a:t>loan</a:t>
            </a:r>
            <a:r>
              <a:rPr sz="1800" b="0" spc="-30" dirty="0">
                <a:latin typeface="Calibri Light"/>
                <a:cs typeface="Calibri Light"/>
              </a:rPr>
              <a:t> </a:t>
            </a:r>
            <a:r>
              <a:rPr sz="1800" b="0" dirty="0">
                <a:latin typeface="Calibri Light"/>
                <a:cs typeface="Calibri Light"/>
              </a:rPr>
              <a:t>size</a:t>
            </a:r>
            <a:r>
              <a:rPr sz="1800" b="0" spc="-25" dirty="0">
                <a:latin typeface="Calibri Light"/>
                <a:cs typeface="Calibri Light"/>
              </a:rPr>
              <a:t> </a:t>
            </a:r>
            <a:r>
              <a:rPr sz="1800" b="0" dirty="0">
                <a:latin typeface="Calibri Light"/>
                <a:cs typeface="Calibri Light"/>
              </a:rPr>
              <a:t>is</a:t>
            </a:r>
            <a:r>
              <a:rPr sz="1800" b="0" spc="-40" dirty="0">
                <a:latin typeface="Calibri Light"/>
                <a:cs typeface="Calibri Light"/>
              </a:rPr>
              <a:t> </a:t>
            </a:r>
            <a:r>
              <a:rPr sz="1800" b="0" dirty="0">
                <a:latin typeface="Calibri Light"/>
                <a:cs typeface="Calibri Light"/>
              </a:rPr>
              <a:t>3</a:t>
            </a:r>
            <a:r>
              <a:rPr sz="1800" b="0" spc="-40" dirty="0">
                <a:latin typeface="Calibri Light"/>
                <a:cs typeface="Calibri Light"/>
              </a:rPr>
              <a:t> </a:t>
            </a:r>
            <a:r>
              <a:rPr sz="1800" b="0" dirty="0">
                <a:latin typeface="Calibri Light"/>
                <a:cs typeface="Calibri Light"/>
              </a:rPr>
              <a:t>million</a:t>
            </a:r>
            <a:r>
              <a:rPr sz="1800" b="0" spc="-25" dirty="0">
                <a:latin typeface="Calibri Light"/>
                <a:cs typeface="Calibri Light"/>
              </a:rPr>
              <a:t> </a:t>
            </a:r>
            <a:r>
              <a:rPr sz="1800" b="0" dirty="0">
                <a:latin typeface="Calibri Light"/>
                <a:cs typeface="Calibri Light"/>
              </a:rPr>
              <a:t>Naira.</a:t>
            </a:r>
            <a:r>
              <a:rPr sz="1800" b="0" spc="-40" dirty="0">
                <a:latin typeface="Calibri Light"/>
                <a:cs typeface="Calibri Light"/>
              </a:rPr>
              <a:t> </a:t>
            </a:r>
            <a:r>
              <a:rPr sz="1800" b="0" dirty="0">
                <a:latin typeface="Calibri Light"/>
                <a:cs typeface="Calibri Light"/>
              </a:rPr>
              <a:t>Max</a:t>
            </a:r>
            <a:r>
              <a:rPr sz="1800" b="0" spc="-55" dirty="0">
                <a:latin typeface="Calibri Light"/>
                <a:cs typeface="Calibri Light"/>
              </a:rPr>
              <a:t> </a:t>
            </a:r>
            <a:r>
              <a:rPr sz="1800" b="0" dirty="0">
                <a:latin typeface="Calibri Light"/>
                <a:cs typeface="Calibri Light"/>
              </a:rPr>
              <a:t>5m</a:t>
            </a:r>
            <a:r>
              <a:rPr sz="1800" b="0" spc="-45" dirty="0">
                <a:latin typeface="Calibri Light"/>
                <a:cs typeface="Calibri Light"/>
              </a:rPr>
              <a:t> </a:t>
            </a:r>
            <a:r>
              <a:rPr sz="1800" b="0" dirty="0">
                <a:latin typeface="Calibri Light"/>
                <a:cs typeface="Calibri Light"/>
              </a:rPr>
              <a:t>Naira,</a:t>
            </a:r>
            <a:r>
              <a:rPr sz="1800" b="0" spc="-40" dirty="0">
                <a:latin typeface="Calibri Light"/>
                <a:cs typeface="Calibri Light"/>
              </a:rPr>
              <a:t> </a:t>
            </a:r>
            <a:r>
              <a:rPr sz="1800" b="0" dirty="0">
                <a:latin typeface="Calibri Light"/>
                <a:cs typeface="Calibri Light"/>
              </a:rPr>
              <a:t>soon</a:t>
            </a:r>
            <a:r>
              <a:rPr sz="1800" b="0" spc="-35" dirty="0">
                <a:latin typeface="Calibri Light"/>
                <a:cs typeface="Calibri Light"/>
              </a:rPr>
              <a:t> </a:t>
            </a:r>
            <a:r>
              <a:rPr sz="1800" b="0" dirty="0">
                <a:latin typeface="Calibri Light"/>
                <a:cs typeface="Calibri Light"/>
              </a:rPr>
              <a:t>increasing</a:t>
            </a:r>
            <a:r>
              <a:rPr sz="1800" b="0" spc="-25" dirty="0">
                <a:latin typeface="Calibri Light"/>
                <a:cs typeface="Calibri Light"/>
              </a:rPr>
              <a:t> </a:t>
            </a:r>
            <a:r>
              <a:rPr sz="1800" b="0" dirty="0">
                <a:latin typeface="Calibri Light"/>
                <a:cs typeface="Calibri Light"/>
              </a:rPr>
              <a:t>to</a:t>
            </a:r>
            <a:r>
              <a:rPr sz="1800" b="0" spc="-45" dirty="0">
                <a:latin typeface="Calibri Light"/>
                <a:cs typeface="Calibri Light"/>
              </a:rPr>
              <a:t> </a:t>
            </a:r>
            <a:r>
              <a:rPr sz="1800" b="0" spc="-20" dirty="0">
                <a:latin typeface="Calibri Light"/>
                <a:cs typeface="Calibri Light"/>
              </a:rPr>
              <a:t>10m. </a:t>
            </a:r>
            <a:r>
              <a:rPr sz="1800" b="0" dirty="0">
                <a:latin typeface="Calibri Light"/>
                <a:cs typeface="Calibri Light"/>
              </a:rPr>
              <a:t>Loan</a:t>
            </a:r>
            <a:r>
              <a:rPr sz="1800" b="0" spc="-20" dirty="0">
                <a:latin typeface="Calibri Light"/>
                <a:cs typeface="Calibri Light"/>
              </a:rPr>
              <a:t> </a:t>
            </a:r>
            <a:r>
              <a:rPr sz="1800" b="0" dirty="0">
                <a:latin typeface="Calibri Light"/>
                <a:cs typeface="Calibri Light"/>
              </a:rPr>
              <a:t>tenor</a:t>
            </a:r>
            <a:r>
              <a:rPr sz="1800" b="0" spc="-20" dirty="0">
                <a:latin typeface="Calibri Light"/>
                <a:cs typeface="Calibri Light"/>
              </a:rPr>
              <a:t> </a:t>
            </a:r>
            <a:r>
              <a:rPr sz="1800" b="0" dirty="0">
                <a:latin typeface="Calibri Light"/>
                <a:cs typeface="Calibri Light"/>
              </a:rPr>
              <a:t>is</a:t>
            </a:r>
            <a:r>
              <a:rPr sz="1800" b="0" spc="-5" dirty="0">
                <a:latin typeface="Calibri Light"/>
                <a:cs typeface="Calibri Light"/>
              </a:rPr>
              <a:t> </a:t>
            </a:r>
            <a:r>
              <a:rPr sz="1800" b="0" spc="-10" dirty="0">
                <a:latin typeface="Calibri Light"/>
                <a:cs typeface="Calibri Light"/>
              </a:rPr>
              <a:t>12-</a:t>
            </a:r>
            <a:r>
              <a:rPr sz="1800" b="0" dirty="0">
                <a:latin typeface="Calibri Light"/>
                <a:cs typeface="Calibri Light"/>
              </a:rPr>
              <a:t>24</a:t>
            </a:r>
            <a:r>
              <a:rPr sz="1800" b="0" spc="-10" dirty="0">
                <a:latin typeface="Calibri Light"/>
                <a:cs typeface="Calibri Light"/>
              </a:rPr>
              <a:t> months.</a:t>
            </a:r>
            <a:endParaRPr sz="1800">
              <a:latin typeface="Calibri Light"/>
              <a:cs typeface="Calibri Light"/>
            </a:endParaRPr>
          </a:p>
        </p:txBody>
      </p:sp>
      <p:sp>
        <p:nvSpPr>
          <p:cNvPr id="7" name="object 7"/>
          <p:cNvSpPr txBox="1"/>
          <p:nvPr/>
        </p:nvSpPr>
        <p:spPr>
          <a:xfrm>
            <a:off x="4283709" y="2058670"/>
            <a:ext cx="7310755" cy="574040"/>
          </a:xfrm>
          <a:prstGeom prst="rect">
            <a:avLst/>
          </a:prstGeom>
        </p:spPr>
        <p:txBody>
          <a:bodyPr vert="horz" wrap="square" lIns="0" tIns="12700" rIns="0" bIns="0" rtlCol="0">
            <a:spAutoFit/>
          </a:bodyPr>
          <a:lstStyle/>
          <a:p>
            <a:pPr marL="299085" marR="5080" indent="-287020">
              <a:lnSpc>
                <a:spcPct val="100000"/>
              </a:lnSpc>
              <a:spcBef>
                <a:spcPts val="100"/>
              </a:spcBef>
              <a:buFont typeface="Wingdings"/>
              <a:buChar char=""/>
              <a:tabLst>
                <a:tab pos="299085" algn="l"/>
              </a:tabLst>
            </a:pPr>
            <a:r>
              <a:rPr sz="1800" b="0" dirty="0">
                <a:latin typeface="Calibri Light"/>
                <a:cs typeface="Calibri Light"/>
              </a:rPr>
              <a:t>Not</a:t>
            </a:r>
            <a:r>
              <a:rPr sz="1800" b="0" spc="-45" dirty="0">
                <a:latin typeface="Calibri Light"/>
                <a:cs typeface="Calibri Light"/>
              </a:rPr>
              <a:t> </a:t>
            </a:r>
            <a:r>
              <a:rPr sz="1800" b="0" dirty="0">
                <a:latin typeface="Calibri Light"/>
                <a:cs typeface="Calibri Light"/>
              </a:rPr>
              <a:t>yet</a:t>
            </a:r>
            <a:r>
              <a:rPr sz="1800" b="0" spc="-40" dirty="0">
                <a:latin typeface="Calibri Light"/>
                <a:cs typeface="Calibri Light"/>
              </a:rPr>
              <a:t> </a:t>
            </a:r>
            <a:r>
              <a:rPr sz="1800" b="0" dirty="0">
                <a:latin typeface="Calibri Light"/>
                <a:cs typeface="Calibri Light"/>
              </a:rPr>
              <a:t>digitized:</a:t>
            </a:r>
            <a:r>
              <a:rPr sz="1800" b="0" spc="-25" dirty="0">
                <a:latin typeface="Calibri Light"/>
                <a:cs typeface="Calibri Light"/>
              </a:rPr>
              <a:t> </a:t>
            </a:r>
            <a:r>
              <a:rPr sz="1800" b="0" dirty="0">
                <a:latin typeface="Calibri Light"/>
                <a:cs typeface="Calibri Light"/>
              </a:rPr>
              <a:t>Loan</a:t>
            </a:r>
            <a:r>
              <a:rPr sz="1800" b="0" spc="-45" dirty="0">
                <a:latin typeface="Calibri Light"/>
                <a:cs typeface="Calibri Light"/>
              </a:rPr>
              <a:t> </a:t>
            </a:r>
            <a:r>
              <a:rPr sz="1800" b="0" dirty="0">
                <a:latin typeface="Calibri Light"/>
                <a:cs typeface="Calibri Light"/>
              </a:rPr>
              <a:t>officer</a:t>
            </a:r>
            <a:r>
              <a:rPr sz="1800" b="0" spc="-45" dirty="0">
                <a:latin typeface="Calibri Light"/>
                <a:cs typeface="Calibri Light"/>
              </a:rPr>
              <a:t> </a:t>
            </a:r>
            <a:r>
              <a:rPr sz="1800" b="0" dirty="0">
                <a:latin typeface="Calibri Light"/>
                <a:cs typeface="Calibri Light"/>
              </a:rPr>
              <a:t>collects</a:t>
            </a:r>
            <a:r>
              <a:rPr sz="1800" b="0" spc="-40" dirty="0">
                <a:latin typeface="Calibri Light"/>
                <a:cs typeface="Calibri Light"/>
              </a:rPr>
              <a:t> </a:t>
            </a:r>
            <a:r>
              <a:rPr sz="1800" b="0" spc="-10" dirty="0">
                <a:latin typeface="Calibri Light"/>
                <a:cs typeface="Calibri Light"/>
              </a:rPr>
              <a:t>self-</a:t>
            </a:r>
            <a:r>
              <a:rPr sz="1800" b="0" dirty="0">
                <a:latin typeface="Calibri Light"/>
                <a:cs typeface="Calibri Light"/>
              </a:rPr>
              <a:t>reported</a:t>
            </a:r>
            <a:r>
              <a:rPr sz="1800" b="0" spc="-45" dirty="0">
                <a:latin typeface="Calibri Light"/>
                <a:cs typeface="Calibri Light"/>
              </a:rPr>
              <a:t> </a:t>
            </a:r>
            <a:r>
              <a:rPr sz="1800" b="0" dirty="0">
                <a:latin typeface="Calibri Light"/>
                <a:cs typeface="Calibri Light"/>
              </a:rPr>
              <a:t>data</a:t>
            </a:r>
            <a:r>
              <a:rPr sz="1800" b="0" spc="-45" dirty="0">
                <a:latin typeface="Calibri Light"/>
                <a:cs typeface="Calibri Light"/>
              </a:rPr>
              <a:t> </a:t>
            </a:r>
            <a:r>
              <a:rPr sz="1800" b="0" dirty="0">
                <a:latin typeface="Calibri Light"/>
                <a:cs typeface="Calibri Light"/>
              </a:rPr>
              <a:t>from</a:t>
            </a:r>
            <a:r>
              <a:rPr sz="1800" b="0" spc="-50" dirty="0">
                <a:latin typeface="Calibri Light"/>
                <a:cs typeface="Calibri Light"/>
              </a:rPr>
              <a:t> </a:t>
            </a:r>
            <a:r>
              <a:rPr sz="1800" b="0" spc="-10" dirty="0">
                <a:latin typeface="Calibri Light"/>
                <a:cs typeface="Calibri Light"/>
              </a:rPr>
              <a:t>borrower, enters</a:t>
            </a:r>
            <a:r>
              <a:rPr sz="1800" b="0" spc="-35" dirty="0">
                <a:latin typeface="Calibri Light"/>
                <a:cs typeface="Calibri Light"/>
              </a:rPr>
              <a:t> </a:t>
            </a:r>
            <a:r>
              <a:rPr sz="1800" b="0" dirty="0">
                <a:latin typeface="Calibri Light"/>
                <a:cs typeface="Calibri Light"/>
              </a:rPr>
              <a:t>it</a:t>
            </a:r>
            <a:r>
              <a:rPr sz="1800" b="0" spc="-25" dirty="0">
                <a:latin typeface="Calibri Light"/>
                <a:cs typeface="Calibri Light"/>
              </a:rPr>
              <a:t> </a:t>
            </a:r>
            <a:r>
              <a:rPr sz="1800" b="0" dirty="0">
                <a:latin typeface="Calibri Light"/>
                <a:cs typeface="Calibri Light"/>
              </a:rPr>
              <a:t>into</a:t>
            </a:r>
            <a:r>
              <a:rPr sz="1800" b="0" spc="-40" dirty="0">
                <a:latin typeface="Calibri Light"/>
                <a:cs typeface="Calibri Light"/>
              </a:rPr>
              <a:t> </a:t>
            </a:r>
            <a:r>
              <a:rPr sz="1800" b="0" dirty="0">
                <a:latin typeface="Calibri Light"/>
                <a:cs typeface="Calibri Light"/>
              </a:rPr>
              <a:t>a</a:t>
            </a:r>
            <a:r>
              <a:rPr sz="1800" b="0" spc="-30" dirty="0">
                <a:latin typeface="Calibri Light"/>
                <a:cs typeface="Calibri Light"/>
              </a:rPr>
              <a:t> </a:t>
            </a:r>
            <a:r>
              <a:rPr sz="1800" b="0" spc="-10" dirty="0">
                <a:latin typeface="Calibri Light"/>
                <a:cs typeface="Calibri Light"/>
              </a:rPr>
              <a:t>spreadsheet,</a:t>
            </a:r>
            <a:r>
              <a:rPr sz="1800" b="0" spc="-25" dirty="0">
                <a:latin typeface="Calibri Light"/>
                <a:cs typeface="Calibri Light"/>
              </a:rPr>
              <a:t> </a:t>
            </a:r>
            <a:r>
              <a:rPr sz="1800" b="0" dirty="0">
                <a:latin typeface="Calibri Light"/>
                <a:cs typeface="Calibri Light"/>
              </a:rPr>
              <a:t>and</a:t>
            </a:r>
            <a:r>
              <a:rPr sz="1800" b="0" spc="-30" dirty="0">
                <a:latin typeface="Calibri Light"/>
                <a:cs typeface="Calibri Light"/>
              </a:rPr>
              <a:t> </a:t>
            </a:r>
            <a:r>
              <a:rPr sz="1800" b="0" spc="-10" dirty="0">
                <a:latin typeface="Calibri Light"/>
                <a:cs typeface="Calibri Light"/>
              </a:rPr>
              <a:t>validates</a:t>
            </a:r>
            <a:r>
              <a:rPr sz="1800" b="0" spc="-35" dirty="0">
                <a:latin typeface="Calibri Light"/>
                <a:cs typeface="Calibri Light"/>
              </a:rPr>
              <a:t> </a:t>
            </a:r>
            <a:r>
              <a:rPr sz="1800" b="0" dirty="0">
                <a:latin typeface="Calibri Light"/>
                <a:cs typeface="Calibri Light"/>
              </a:rPr>
              <a:t>it</a:t>
            </a:r>
            <a:r>
              <a:rPr sz="1800" b="0" spc="-40" dirty="0">
                <a:latin typeface="Calibri Light"/>
                <a:cs typeface="Calibri Light"/>
              </a:rPr>
              <a:t> </a:t>
            </a:r>
            <a:r>
              <a:rPr sz="1800" b="0" dirty="0">
                <a:latin typeface="Calibri Light"/>
                <a:cs typeface="Calibri Light"/>
              </a:rPr>
              <a:t>during</a:t>
            </a:r>
            <a:r>
              <a:rPr sz="1800" b="0" spc="-15" dirty="0">
                <a:latin typeface="Calibri Light"/>
                <a:cs typeface="Calibri Light"/>
              </a:rPr>
              <a:t> </a:t>
            </a:r>
            <a:r>
              <a:rPr sz="1800" b="0" dirty="0">
                <a:latin typeface="Calibri Light"/>
                <a:cs typeface="Calibri Light"/>
              </a:rPr>
              <a:t>a</a:t>
            </a:r>
            <a:r>
              <a:rPr sz="1800" b="0" spc="-30" dirty="0">
                <a:latin typeface="Calibri Light"/>
                <a:cs typeface="Calibri Light"/>
              </a:rPr>
              <a:t> </a:t>
            </a:r>
            <a:r>
              <a:rPr sz="1800" b="0" dirty="0">
                <a:latin typeface="Calibri Light"/>
                <a:cs typeface="Calibri Light"/>
              </a:rPr>
              <a:t>business</a:t>
            </a:r>
            <a:r>
              <a:rPr sz="1800" b="0" spc="-15" dirty="0">
                <a:latin typeface="Calibri Light"/>
                <a:cs typeface="Calibri Light"/>
              </a:rPr>
              <a:t> </a:t>
            </a:r>
            <a:r>
              <a:rPr sz="1800" b="0" dirty="0">
                <a:latin typeface="Calibri Light"/>
                <a:cs typeface="Calibri Light"/>
              </a:rPr>
              <a:t>appraisal</a:t>
            </a:r>
            <a:r>
              <a:rPr sz="1800" b="0" spc="-15" dirty="0">
                <a:latin typeface="Calibri Light"/>
                <a:cs typeface="Calibri Light"/>
              </a:rPr>
              <a:t> </a:t>
            </a:r>
            <a:r>
              <a:rPr sz="1800" b="0" spc="-10" dirty="0">
                <a:latin typeface="Calibri Light"/>
                <a:cs typeface="Calibri Light"/>
              </a:rPr>
              <a:t>visit.</a:t>
            </a:r>
            <a:endParaRPr sz="1800">
              <a:latin typeface="Calibri Light"/>
              <a:cs typeface="Calibri Light"/>
            </a:endParaRPr>
          </a:p>
        </p:txBody>
      </p:sp>
      <p:sp>
        <p:nvSpPr>
          <p:cNvPr id="8" name="object 8"/>
          <p:cNvSpPr txBox="1"/>
          <p:nvPr/>
        </p:nvSpPr>
        <p:spPr>
          <a:xfrm>
            <a:off x="4283709" y="2814954"/>
            <a:ext cx="7291070" cy="848994"/>
          </a:xfrm>
          <a:prstGeom prst="rect">
            <a:avLst/>
          </a:prstGeom>
        </p:spPr>
        <p:txBody>
          <a:bodyPr vert="horz" wrap="square" lIns="0" tIns="12700" rIns="0" bIns="0" rtlCol="0">
            <a:spAutoFit/>
          </a:bodyPr>
          <a:lstStyle/>
          <a:p>
            <a:pPr marL="299085" marR="5080" indent="-287020">
              <a:lnSpc>
                <a:spcPct val="100000"/>
              </a:lnSpc>
              <a:spcBef>
                <a:spcPts val="100"/>
              </a:spcBef>
              <a:buFont typeface="Wingdings"/>
              <a:buChar char=""/>
              <a:tabLst>
                <a:tab pos="299085" algn="l"/>
              </a:tabLst>
            </a:pPr>
            <a:r>
              <a:rPr sz="1800" b="0" dirty="0">
                <a:latin typeface="Calibri Light"/>
                <a:cs typeface="Calibri Light"/>
              </a:rPr>
              <a:t>With</a:t>
            </a:r>
            <a:r>
              <a:rPr sz="1800" b="0" spc="-25" dirty="0">
                <a:latin typeface="Calibri Light"/>
                <a:cs typeface="Calibri Light"/>
              </a:rPr>
              <a:t> </a:t>
            </a:r>
            <a:r>
              <a:rPr sz="1800" b="0" dirty="0">
                <a:latin typeface="Calibri Light"/>
                <a:cs typeface="Calibri Light"/>
              </a:rPr>
              <a:t>WeFi</a:t>
            </a:r>
            <a:r>
              <a:rPr sz="1800" b="0" spc="-30" dirty="0">
                <a:latin typeface="Calibri Light"/>
                <a:cs typeface="Calibri Light"/>
              </a:rPr>
              <a:t> </a:t>
            </a:r>
            <a:r>
              <a:rPr sz="1800" b="0" dirty="0">
                <a:latin typeface="Calibri Light"/>
                <a:cs typeface="Calibri Light"/>
              </a:rPr>
              <a:t>support,</a:t>
            </a:r>
            <a:r>
              <a:rPr sz="1800" b="0" spc="-30" dirty="0">
                <a:latin typeface="Calibri Light"/>
                <a:cs typeface="Calibri Light"/>
              </a:rPr>
              <a:t> </a:t>
            </a:r>
            <a:r>
              <a:rPr sz="1800" b="0" dirty="0">
                <a:latin typeface="Calibri Light"/>
                <a:cs typeface="Calibri Light"/>
              </a:rPr>
              <a:t>Access</a:t>
            </a:r>
            <a:r>
              <a:rPr sz="1800" b="0" spc="-45" dirty="0">
                <a:latin typeface="Calibri Light"/>
                <a:cs typeface="Calibri Light"/>
              </a:rPr>
              <a:t> </a:t>
            </a:r>
            <a:r>
              <a:rPr sz="1800" b="0" dirty="0">
                <a:latin typeface="Calibri Light"/>
                <a:cs typeface="Calibri Light"/>
              </a:rPr>
              <a:t>Bank</a:t>
            </a:r>
            <a:r>
              <a:rPr sz="1800" b="0" spc="-25" dirty="0">
                <a:latin typeface="Calibri Light"/>
                <a:cs typeface="Calibri Light"/>
              </a:rPr>
              <a:t> </a:t>
            </a:r>
            <a:r>
              <a:rPr sz="1800" b="0" dirty="0">
                <a:latin typeface="Calibri Light"/>
                <a:cs typeface="Calibri Light"/>
              </a:rPr>
              <a:t>is</a:t>
            </a:r>
            <a:r>
              <a:rPr sz="1800" b="0" spc="-25" dirty="0">
                <a:latin typeface="Calibri Light"/>
                <a:cs typeface="Calibri Light"/>
              </a:rPr>
              <a:t> </a:t>
            </a:r>
            <a:r>
              <a:rPr sz="1800" b="0" dirty="0">
                <a:latin typeface="Calibri Light"/>
                <a:cs typeface="Calibri Light"/>
              </a:rPr>
              <a:t>fully</a:t>
            </a:r>
            <a:r>
              <a:rPr sz="1800" b="0" spc="-35" dirty="0">
                <a:latin typeface="Calibri Light"/>
                <a:cs typeface="Calibri Light"/>
              </a:rPr>
              <a:t> </a:t>
            </a:r>
            <a:r>
              <a:rPr sz="1800" b="0" dirty="0">
                <a:latin typeface="Calibri Light"/>
                <a:cs typeface="Calibri Light"/>
              </a:rPr>
              <a:t>digitizing</a:t>
            </a:r>
            <a:r>
              <a:rPr sz="1800" b="0" spc="5" dirty="0">
                <a:latin typeface="Calibri Light"/>
                <a:cs typeface="Calibri Light"/>
              </a:rPr>
              <a:t> </a:t>
            </a:r>
            <a:r>
              <a:rPr sz="1800" b="0" dirty="0">
                <a:latin typeface="Calibri Light"/>
                <a:cs typeface="Calibri Light"/>
              </a:rPr>
              <a:t>the</a:t>
            </a:r>
            <a:r>
              <a:rPr sz="1800" b="0" spc="-30" dirty="0">
                <a:latin typeface="Calibri Light"/>
                <a:cs typeface="Calibri Light"/>
              </a:rPr>
              <a:t> </a:t>
            </a:r>
            <a:r>
              <a:rPr sz="1800" b="0" dirty="0">
                <a:latin typeface="Calibri Light"/>
                <a:cs typeface="Calibri Light"/>
              </a:rPr>
              <a:t>CBL</a:t>
            </a:r>
            <a:r>
              <a:rPr sz="1800" b="0" spc="-30" dirty="0">
                <a:latin typeface="Calibri Light"/>
                <a:cs typeface="Calibri Light"/>
              </a:rPr>
              <a:t> </a:t>
            </a:r>
            <a:r>
              <a:rPr sz="1800" b="0" spc="-10" dirty="0">
                <a:latin typeface="Calibri Light"/>
                <a:cs typeface="Calibri Light"/>
              </a:rPr>
              <a:t>application</a:t>
            </a:r>
            <a:r>
              <a:rPr sz="1800" b="0" spc="-35" dirty="0">
                <a:latin typeface="Calibri Light"/>
                <a:cs typeface="Calibri Light"/>
              </a:rPr>
              <a:t> </a:t>
            </a:r>
            <a:r>
              <a:rPr sz="1800" b="0" spc="-25" dirty="0">
                <a:latin typeface="Calibri Light"/>
                <a:cs typeface="Calibri Light"/>
              </a:rPr>
              <a:t>and </a:t>
            </a:r>
            <a:r>
              <a:rPr sz="1800" b="0" dirty="0">
                <a:latin typeface="Calibri Light"/>
                <a:cs typeface="Calibri Light"/>
              </a:rPr>
              <a:t>review</a:t>
            </a:r>
            <a:r>
              <a:rPr sz="1800" b="0" spc="-35" dirty="0">
                <a:latin typeface="Calibri Light"/>
                <a:cs typeface="Calibri Light"/>
              </a:rPr>
              <a:t> </a:t>
            </a:r>
            <a:r>
              <a:rPr sz="1800" b="0" dirty="0">
                <a:latin typeface="Calibri Light"/>
                <a:cs typeface="Calibri Light"/>
              </a:rPr>
              <a:t>process.</a:t>
            </a:r>
            <a:r>
              <a:rPr sz="1800" b="0" spc="-40" dirty="0">
                <a:latin typeface="Calibri Light"/>
                <a:cs typeface="Calibri Light"/>
              </a:rPr>
              <a:t> </a:t>
            </a:r>
            <a:r>
              <a:rPr sz="1800" b="0" dirty="0">
                <a:latin typeface="Calibri Light"/>
                <a:cs typeface="Calibri Light"/>
              </a:rPr>
              <a:t>Will</a:t>
            </a:r>
            <a:r>
              <a:rPr sz="1800" b="0" spc="-20" dirty="0">
                <a:latin typeface="Calibri Light"/>
                <a:cs typeface="Calibri Light"/>
              </a:rPr>
              <a:t> </a:t>
            </a:r>
            <a:r>
              <a:rPr sz="1800" b="0" dirty="0">
                <a:latin typeface="Calibri Light"/>
                <a:cs typeface="Calibri Light"/>
              </a:rPr>
              <a:t>use</a:t>
            </a:r>
            <a:r>
              <a:rPr sz="1800" b="0" spc="-40" dirty="0">
                <a:latin typeface="Calibri Light"/>
                <a:cs typeface="Calibri Light"/>
              </a:rPr>
              <a:t> </a:t>
            </a:r>
            <a:r>
              <a:rPr sz="1800" b="0" dirty="0">
                <a:latin typeface="Calibri Light"/>
                <a:cs typeface="Calibri Light"/>
              </a:rPr>
              <a:t>biz</a:t>
            </a:r>
            <a:r>
              <a:rPr sz="1800" b="0" spc="-35" dirty="0">
                <a:latin typeface="Calibri Light"/>
                <a:cs typeface="Calibri Light"/>
              </a:rPr>
              <a:t> </a:t>
            </a:r>
            <a:r>
              <a:rPr sz="1800" b="0" dirty="0">
                <a:latin typeface="Calibri Light"/>
                <a:cs typeface="Calibri Light"/>
              </a:rPr>
              <a:t>bank</a:t>
            </a:r>
            <a:r>
              <a:rPr sz="1800" b="0" spc="-40" dirty="0">
                <a:latin typeface="Calibri Light"/>
                <a:cs typeface="Calibri Light"/>
              </a:rPr>
              <a:t> </a:t>
            </a:r>
            <a:r>
              <a:rPr sz="1800" b="0" dirty="0">
                <a:latin typeface="Calibri Light"/>
                <a:cs typeface="Calibri Light"/>
              </a:rPr>
              <a:t>account</a:t>
            </a:r>
            <a:r>
              <a:rPr sz="1800" b="0" spc="-55" dirty="0">
                <a:latin typeface="Calibri Light"/>
                <a:cs typeface="Calibri Light"/>
              </a:rPr>
              <a:t> </a:t>
            </a:r>
            <a:r>
              <a:rPr sz="1800" b="0" dirty="0">
                <a:latin typeface="Calibri Light"/>
                <a:cs typeface="Calibri Light"/>
              </a:rPr>
              <a:t>data</a:t>
            </a:r>
            <a:r>
              <a:rPr sz="1800" b="0" spc="-50" dirty="0">
                <a:latin typeface="Calibri Light"/>
                <a:cs typeface="Calibri Light"/>
              </a:rPr>
              <a:t> </a:t>
            </a:r>
            <a:r>
              <a:rPr sz="1800" b="0" dirty="0">
                <a:latin typeface="Calibri Light"/>
                <a:cs typeface="Calibri Light"/>
              </a:rPr>
              <a:t>and</a:t>
            </a:r>
            <a:r>
              <a:rPr sz="1800" b="0" spc="-25" dirty="0">
                <a:latin typeface="Calibri Light"/>
                <a:cs typeface="Calibri Light"/>
              </a:rPr>
              <a:t> </a:t>
            </a:r>
            <a:r>
              <a:rPr sz="1800" b="0" dirty="0">
                <a:latin typeface="Calibri Light"/>
                <a:cs typeface="Calibri Light"/>
              </a:rPr>
              <a:t>will</a:t>
            </a:r>
            <a:r>
              <a:rPr sz="1800" b="0" spc="-40" dirty="0">
                <a:latin typeface="Calibri Light"/>
                <a:cs typeface="Calibri Light"/>
              </a:rPr>
              <a:t> </a:t>
            </a:r>
            <a:r>
              <a:rPr sz="1800" b="0" spc="-10" dirty="0">
                <a:latin typeface="Calibri Light"/>
                <a:cs typeface="Calibri Light"/>
              </a:rPr>
              <a:t>generate</a:t>
            </a:r>
            <a:r>
              <a:rPr sz="1800" b="0" spc="-45" dirty="0">
                <a:latin typeface="Calibri Light"/>
                <a:cs typeface="Calibri Light"/>
              </a:rPr>
              <a:t> </a:t>
            </a:r>
            <a:r>
              <a:rPr sz="1800" b="0" dirty="0">
                <a:latin typeface="Calibri Light"/>
                <a:cs typeface="Calibri Light"/>
              </a:rPr>
              <a:t>a</a:t>
            </a:r>
            <a:r>
              <a:rPr sz="1800" b="0" spc="-25" dirty="0">
                <a:latin typeface="Calibri Light"/>
                <a:cs typeface="Calibri Light"/>
              </a:rPr>
              <a:t> </a:t>
            </a:r>
            <a:r>
              <a:rPr sz="1800" b="0" dirty="0">
                <a:latin typeface="Calibri Light"/>
                <a:cs typeface="Calibri Light"/>
              </a:rPr>
              <a:t>loan</a:t>
            </a:r>
            <a:r>
              <a:rPr sz="1800" b="0" spc="-40" dirty="0">
                <a:latin typeface="Calibri Light"/>
                <a:cs typeface="Calibri Light"/>
              </a:rPr>
              <a:t> </a:t>
            </a:r>
            <a:r>
              <a:rPr sz="1800" b="0" spc="-10" dirty="0">
                <a:latin typeface="Calibri Light"/>
                <a:cs typeface="Calibri Light"/>
              </a:rPr>
              <a:t>offer </a:t>
            </a:r>
            <a:r>
              <a:rPr sz="1800" b="0" dirty="0">
                <a:latin typeface="Calibri Light"/>
                <a:cs typeface="Calibri Light"/>
              </a:rPr>
              <a:t>based</a:t>
            </a:r>
            <a:r>
              <a:rPr sz="1800" b="0" spc="-20" dirty="0">
                <a:latin typeface="Calibri Light"/>
                <a:cs typeface="Calibri Light"/>
              </a:rPr>
              <a:t> </a:t>
            </a:r>
            <a:r>
              <a:rPr sz="1800" b="0" dirty="0">
                <a:latin typeface="Calibri Light"/>
                <a:cs typeface="Calibri Light"/>
              </a:rPr>
              <a:t>on</a:t>
            </a:r>
            <a:r>
              <a:rPr sz="1800" b="0" spc="-30" dirty="0">
                <a:latin typeface="Calibri Light"/>
                <a:cs typeface="Calibri Light"/>
              </a:rPr>
              <a:t> </a:t>
            </a:r>
            <a:r>
              <a:rPr sz="1800" b="0" dirty="0">
                <a:latin typeface="Calibri Light"/>
                <a:cs typeface="Calibri Light"/>
              </a:rPr>
              <a:t>a</a:t>
            </a:r>
            <a:r>
              <a:rPr sz="1800" b="0" spc="-20" dirty="0">
                <a:latin typeface="Calibri Light"/>
                <a:cs typeface="Calibri Light"/>
              </a:rPr>
              <a:t> </a:t>
            </a:r>
            <a:r>
              <a:rPr sz="1800" b="0" dirty="0">
                <a:latin typeface="Calibri Light"/>
                <a:cs typeface="Calibri Light"/>
              </a:rPr>
              <a:t>30%</a:t>
            </a:r>
            <a:r>
              <a:rPr sz="1800" b="0" spc="-35" dirty="0">
                <a:latin typeface="Calibri Light"/>
                <a:cs typeface="Calibri Light"/>
              </a:rPr>
              <a:t> </a:t>
            </a:r>
            <a:r>
              <a:rPr sz="1800" b="0" dirty="0">
                <a:latin typeface="Calibri Light"/>
                <a:cs typeface="Calibri Light"/>
              </a:rPr>
              <a:t>debt</a:t>
            </a:r>
            <a:r>
              <a:rPr sz="1800" b="0" spc="-25" dirty="0">
                <a:latin typeface="Calibri Light"/>
                <a:cs typeface="Calibri Light"/>
              </a:rPr>
              <a:t> </a:t>
            </a:r>
            <a:r>
              <a:rPr sz="1800" b="0" dirty="0">
                <a:latin typeface="Calibri Light"/>
                <a:cs typeface="Calibri Light"/>
              </a:rPr>
              <a:t>service</a:t>
            </a:r>
            <a:r>
              <a:rPr sz="1800" b="0" spc="-20" dirty="0">
                <a:latin typeface="Calibri Light"/>
                <a:cs typeface="Calibri Light"/>
              </a:rPr>
              <a:t> </a:t>
            </a:r>
            <a:r>
              <a:rPr sz="1800" b="0" spc="-10" dirty="0">
                <a:latin typeface="Calibri Light"/>
                <a:cs typeface="Calibri Light"/>
              </a:rPr>
              <a:t>ratio.</a:t>
            </a:r>
            <a:endParaRPr sz="1800">
              <a:latin typeface="Calibri Light"/>
              <a:cs typeface="Calibri Light"/>
            </a:endParaRPr>
          </a:p>
        </p:txBody>
      </p:sp>
      <p:sp>
        <p:nvSpPr>
          <p:cNvPr id="9" name="object 9"/>
          <p:cNvSpPr txBox="1"/>
          <p:nvPr/>
        </p:nvSpPr>
        <p:spPr>
          <a:xfrm>
            <a:off x="4340352" y="3799332"/>
            <a:ext cx="7210425" cy="2585085"/>
          </a:xfrm>
          <a:prstGeom prst="rect">
            <a:avLst/>
          </a:prstGeom>
          <a:solidFill>
            <a:srgbClr val="FFC000"/>
          </a:solidFill>
        </p:spPr>
        <p:txBody>
          <a:bodyPr vert="horz" wrap="square" lIns="0" tIns="25400" rIns="0" bIns="0" rtlCol="0">
            <a:spAutoFit/>
          </a:bodyPr>
          <a:lstStyle/>
          <a:p>
            <a:pPr marL="92710">
              <a:lnSpc>
                <a:spcPct val="100000"/>
              </a:lnSpc>
              <a:spcBef>
                <a:spcPts val="200"/>
              </a:spcBef>
            </a:pPr>
            <a:r>
              <a:rPr sz="2400" b="0" dirty="0">
                <a:solidFill>
                  <a:srgbClr val="344068"/>
                </a:solidFill>
                <a:latin typeface="Calibri Light"/>
                <a:cs typeface="Calibri Light"/>
              </a:rPr>
              <a:t>WeFi</a:t>
            </a:r>
            <a:r>
              <a:rPr sz="2400" b="0" spc="-70" dirty="0">
                <a:solidFill>
                  <a:srgbClr val="344068"/>
                </a:solidFill>
                <a:latin typeface="Calibri Light"/>
                <a:cs typeface="Calibri Light"/>
              </a:rPr>
              <a:t> </a:t>
            </a:r>
            <a:r>
              <a:rPr sz="2400" b="0" dirty="0">
                <a:solidFill>
                  <a:srgbClr val="344068"/>
                </a:solidFill>
                <a:latin typeface="Calibri Light"/>
                <a:cs typeface="Calibri Light"/>
              </a:rPr>
              <a:t>Nigeria</a:t>
            </a:r>
            <a:r>
              <a:rPr sz="2400" b="0" spc="-80" dirty="0">
                <a:solidFill>
                  <a:srgbClr val="344068"/>
                </a:solidFill>
                <a:latin typeface="Calibri Light"/>
                <a:cs typeface="Calibri Light"/>
              </a:rPr>
              <a:t> </a:t>
            </a:r>
            <a:r>
              <a:rPr sz="2400" b="0" dirty="0">
                <a:solidFill>
                  <a:srgbClr val="344068"/>
                </a:solidFill>
                <a:latin typeface="Calibri Light"/>
                <a:cs typeface="Calibri Light"/>
              </a:rPr>
              <a:t>Impact</a:t>
            </a:r>
            <a:r>
              <a:rPr sz="2400" b="0" spc="-45" dirty="0">
                <a:solidFill>
                  <a:srgbClr val="344068"/>
                </a:solidFill>
                <a:latin typeface="Calibri Light"/>
                <a:cs typeface="Calibri Light"/>
              </a:rPr>
              <a:t> </a:t>
            </a:r>
            <a:r>
              <a:rPr sz="2400" b="0" dirty="0">
                <a:solidFill>
                  <a:srgbClr val="344068"/>
                </a:solidFill>
                <a:latin typeface="Calibri Light"/>
                <a:cs typeface="Calibri Light"/>
              </a:rPr>
              <a:t>evaluation</a:t>
            </a:r>
            <a:r>
              <a:rPr sz="2400" b="0" spc="-70" dirty="0">
                <a:solidFill>
                  <a:srgbClr val="344068"/>
                </a:solidFill>
                <a:latin typeface="Calibri Light"/>
                <a:cs typeface="Calibri Light"/>
              </a:rPr>
              <a:t> </a:t>
            </a:r>
            <a:r>
              <a:rPr sz="2400" b="0" dirty="0">
                <a:solidFill>
                  <a:srgbClr val="344068"/>
                </a:solidFill>
                <a:latin typeface="Calibri Light"/>
                <a:cs typeface="Calibri Light"/>
              </a:rPr>
              <a:t>is</a:t>
            </a:r>
            <a:r>
              <a:rPr sz="2400" b="0" spc="-70" dirty="0">
                <a:solidFill>
                  <a:srgbClr val="344068"/>
                </a:solidFill>
                <a:latin typeface="Calibri Light"/>
                <a:cs typeface="Calibri Light"/>
              </a:rPr>
              <a:t> </a:t>
            </a:r>
            <a:r>
              <a:rPr sz="2400" b="0" dirty="0">
                <a:solidFill>
                  <a:srgbClr val="344068"/>
                </a:solidFill>
                <a:latin typeface="Calibri Light"/>
                <a:cs typeface="Calibri Light"/>
              </a:rPr>
              <a:t>designed</a:t>
            </a:r>
            <a:r>
              <a:rPr sz="2400" b="0" spc="-50" dirty="0">
                <a:solidFill>
                  <a:srgbClr val="344068"/>
                </a:solidFill>
                <a:latin typeface="Calibri Light"/>
                <a:cs typeface="Calibri Light"/>
              </a:rPr>
              <a:t> </a:t>
            </a:r>
            <a:r>
              <a:rPr sz="2400" b="0" dirty="0">
                <a:solidFill>
                  <a:srgbClr val="344068"/>
                </a:solidFill>
                <a:latin typeface="Calibri Light"/>
                <a:cs typeface="Calibri Light"/>
              </a:rPr>
              <a:t>to</a:t>
            </a:r>
            <a:r>
              <a:rPr sz="2400" b="0" spc="-50" dirty="0">
                <a:solidFill>
                  <a:srgbClr val="344068"/>
                </a:solidFill>
                <a:latin typeface="Calibri Light"/>
                <a:cs typeface="Calibri Light"/>
              </a:rPr>
              <a:t> </a:t>
            </a:r>
            <a:r>
              <a:rPr sz="2400" b="0" spc="-10" dirty="0">
                <a:solidFill>
                  <a:srgbClr val="344068"/>
                </a:solidFill>
                <a:latin typeface="Calibri Light"/>
                <a:cs typeface="Calibri Light"/>
              </a:rPr>
              <a:t>test:</a:t>
            </a:r>
            <a:endParaRPr sz="2400">
              <a:latin typeface="Calibri Light"/>
              <a:cs typeface="Calibri Light"/>
            </a:endParaRPr>
          </a:p>
          <a:p>
            <a:pPr marL="435609" marR="327025" indent="-342900">
              <a:lnSpc>
                <a:spcPct val="100000"/>
              </a:lnSpc>
              <a:spcBef>
                <a:spcPts val="1240"/>
              </a:spcBef>
              <a:buAutoNum type="arabicParenBoth"/>
              <a:tabLst>
                <a:tab pos="435609" algn="l"/>
              </a:tabLst>
            </a:pPr>
            <a:r>
              <a:rPr sz="1800" b="0" dirty="0">
                <a:latin typeface="Calibri Light"/>
                <a:cs typeface="Calibri Light"/>
              </a:rPr>
              <a:t>Impact</a:t>
            </a:r>
            <a:r>
              <a:rPr sz="1800" b="0" spc="-45" dirty="0">
                <a:latin typeface="Calibri Light"/>
                <a:cs typeface="Calibri Light"/>
              </a:rPr>
              <a:t> </a:t>
            </a:r>
            <a:r>
              <a:rPr sz="1800" b="0" dirty="0">
                <a:latin typeface="Calibri Light"/>
                <a:cs typeface="Calibri Light"/>
              </a:rPr>
              <a:t>of</a:t>
            </a:r>
            <a:r>
              <a:rPr sz="1800" b="0" spc="-35" dirty="0">
                <a:latin typeface="Calibri Light"/>
                <a:cs typeface="Calibri Light"/>
              </a:rPr>
              <a:t> </a:t>
            </a:r>
            <a:r>
              <a:rPr sz="1800" b="0" spc="-10" dirty="0">
                <a:latin typeface="Calibri Light"/>
                <a:cs typeface="Calibri Light"/>
              </a:rPr>
              <a:t>information</a:t>
            </a:r>
            <a:r>
              <a:rPr sz="1800" b="0" spc="-25" dirty="0">
                <a:latin typeface="Calibri Light"/>
                <a:cs typeface="Calibri Light"/>
              </a:rPr>
              <a:t> </a:t>
            </a:r>
            <a:r>
              <a:rPr sz="1800" b="0" dirty="0">
                <a:latin typeface="Calibri Light"/>
                <a:cs typeface="Calibri Light"/>
              </a:rPr>
              <a:t>on</a:t>
            </a:r>
            <a:r>
              <a:rPr sz="1800" b="0" spc="-25" dirty="0">
                <a:latin typeface="Calibri Light"/>
                <a:cs typeface="Calibri Light"/>
              </a:rPr>
              <a:t> </a:t>
            </a:r>
            <a:r>
              <a:rPr sz="1800" b="0" spc="-10" dirty="0">
                <a:latin typeface="Calibri Light"/>
                <a:cs typeface="Calibri Light"/>
              </a:rPr>
              <a:t>loan-</a:t>
            </a:r>
            <a:r>
              <a:rPr sz="1800" b="0" dirty="0">
                <a:latin typeface="Calibri Light"/>
                <a:cs typeface="Calibri Light"/>
              </a:rPr>
              <a:t>seeking</a:t>
            </a:r>
            <a:r>
              <a:rPr sz="1800" b="0" spc="-10" dirty="0">
                <a:latin typeface="Calibri Light"/>
                <a:cs typeface="Calibri Light"/>
              </a:rPr>
              <a:t> </a:t>
            </a:r>
            <a:r>
              <a:rPr sz="1800" b="0" dirty="0">
                <a:latin typeface="Calibri Light"/>
                <a:cs typeface="Calibri Light"/>
              </a:rPr>
              <a:t>behavior</a:t>
            </a:r>
            <a:r>
              <a:rPr sz="1800" b="0" spc="-25" dirty="0">
                <a:latin typeface="Calibri Light"/>
                <a:cs typeface="Calibri Light"/>
              </a:rPr>
              <a:t> </a:t>
            </a:r>
            <a:r>
              <a:rPr sz="1800" b="0" dirty="0">
                <a:latin typeface="Calibri Light"/>
                <a:cs typeface="Calibri Light"/>
              </a:rPr>
              <a:t>(and</a:t>
            </a:r>
            <a:r>
              <a:rPr sz="1800" b="0" spc="-30" dirty="0">
                <a:latin typeface="Calibri Light"/>
                <a:cs typeface="Calibri Light"/>
              </a:rPr>
              <a:t> </a:t>
            </a:r>
            <a:r>
              <a:rPr sz="1800" b="0" dirty="0">
                <a:latin typeface="Calibri Light"/>
                <a:cs typeface="Calibri Light"/>
              </a:rPr>
              <a:t>other</a:t>
            </a:r>
            <a:r>
              <a:rPr sz="1800" b="0" spc="-20" dirty="0">
                <a:latin typeface="Calibri Light"/>
                <a:cs typeface="Calibri Light"/>
              </a:rPr>
              <a:t> </a:t>
            </a:r>
            <a:r>
              <a:rPr sz="1800" b="0" spc="-10" dirty="0">
                <a:latin typeface="Calibri Light"/>
                <a:cs typeface="Calibri Light"/>
              </a:rPr>
              <a:t>light-touch demand-</a:t>
            </a:r>
            <a:r>
              <a:rPr sz="1800" b="0" dirty="0">
                <a:latin typeface="Calibri Light"/>
                <a:cs typeface="Calibri Light"/>
              </a:rPr>
              <a:t>side</a:t>
            </a:r>
            <a:r>
              <a:rPr sz="1800" b="0" spc="-25" dirty="0">
                <a:latin typeface="Calibri Light"/>
                <a:cs typeface="Calibri Light"/>
              </a:rPr>
              <a:t> </a:t>
            </a:r>
            <a:r>
              <a:rPr sz="1800" b="0" spc="-10" dirty="0">
                <a:latin typeface="Calibri Light"/>
                <a:cs typeface="Calibri Light"/>
              </a:rPr>
              <a:t>interventions)</a:t>
            </a:r>
            <a:endParaRPr sz="1800">
              <a:latin typeface="Calibri Light"/>
              <a:cs typeface="Calibri Light"/>
            </a:endParaRPr>
          </a:p>
          <a:p>
            <a:pPr marL="92710" marR="261620" indent="304800">
              <a:lnSpc>
                <a:spcPct val="100000"/>
              </a:lnSpc>
              <a:spcBef>
                <a:spcPts val="1200"/>
              </a:spcBef>
              <a:buAutoNum type="arabicParenBoth"/>
              <a:tabLst>
                <a:tab pos="397510" algn="l"/>
              </a:tabLst>
            </a:pPr>
            <a:r>
              <a:rPr sz="1800" b="0" dirty="0">
                <a:latin typeface="Calibri Light"/>
                <a:cs typeface="Calibri Light"/>
              </a:rPr>
              <a:t>Impact</a:t>
            </a:r>
            <a:r>
              <a:rPr sz="1800" b="0" spc="-40" dirty="0">
                <a:latin typeface="Calibri Light"/>
                <a:cs typeface="Calibri Light"/>
              </a:rPr>
              <a:t> </a:t>
            </a:r>
            <a:r>
              <a:rPr sz="1800" b="0" dirty="0">
                <a:latin typeface="Calibri Light"/>
                <a:cs typeface="Calibri Light"/>
              </a:rPr>
              <a:t>of</a:t>
            </a:r>
            <a:r>
              <a:rPr sz="1800" b="0" spc="-25" dirty="0">
                <a:latin typeface="Calibri Light"/>
                <a:cs typeface="Calibri Light"/>
              </a:rPr>
              <a:t> </a:t>
            </a:r>
            <a:r>
              <a:rPr sz="1800" b="0" dirty="0">
                <a:latin typeface="Calibri Light"/>
                <a:cs typeface="Calibri Light"/>
              </a:rPr>
              <a:t>CBL</a:t>
            </a:r>
            <a:r>
              <a:rPr sz="1800" b="0" spc="-25" dirty="0">
                <a:latin typeface="Calibri Light"/>
                <a:cs typeface="Calibri Light"/>
              </a:rPr>
              <a:t> </a:t>
            </a:r>
            <a:r>
              <a:rPr sz="1800" b="0" dirty="0">
                <a:latin typeface="Calibri Light"/>
                <a:cs typeface="Calibri Light"/>
              </a:rPr>
              <a:t>on</a:t>
            </a:r>
            <a:r>
              <a:rPr sz="1800" b="0" spc="-25" dirty="0">
                <a:latin typeface="Calibri Light"/>
                <a:cs typeface="Calibri Light"/>
              </a:rPr>
              <a:t> </a:t>
            </a:r>
            <a:r>
              <a:rPr sz="1800" b="0" dirty="0">
                <a:latin typeface="Calibri Light"/>
                <a:cs typeface="Calibri Light"/>
              </a:rPr>
              <a:t>access</a:t>
            </a:r>
            <a:r>
              <a:rPr sz="1800" b="0" spc="-25" dirty="0">
                <a:latin typeface="Calibri Light"/>
                <a:cs typeface="Calibri Light"/>
              </a:rPr>
              <a:t> </a:t>
            </a:r>
            <a:r>
              <a:rPr sz="1800" b="0" dirty="0">
                <a:latin typeface="Calibri Light"/>
                <a:cs typeface="Calibri Light"/>
              </a:rPr>
              <a:t>to</a:t>
            </a:r>
            <a:r>
              <a:rPr sz="1800" b="0" spc="-30" dirty="0">
                <a:latin typeface="Calibri Light"/>
                <a:cs typeface="Calibri Light"/>
              </a:rPr>
              <a:t> </a:t>
            </a:r>
            <a:r>
              <a:rPr sz="1800" b="0" dirty="0">
                <a:latin typeface="Calibri Light"/>
                <a:cs typeface="Calibri Light"/>
              </a:rPr>
              <a:t>credit</a:t>
            </a:r>
            <a:r>
              <a:rPr sz="1800" b="0" spc="-35" dirty="0">
                <a:latin typeface="Calibri Light"/>
                <a:cs typeface="Calibri Light"/>
              </a:rPr>
              <a:t> </a:t>
            </a:r>
            <a:r>
              <a:rPr sz="1800" b="0" dirty="0">
                <a:latin typeface="Calibri Light"/>
                <a:cs typeface="Calibri Light"/>
              </a:rPr>
              <a:t>and</a:t>
            </a:r>
            <a:r>
              <a:rPr sz="1800" b="0" spc="-10" dirty="0">
                <a:latin typeface="Calibri Light"/>
                <a:cs typeface="Calibri Light"/>
              </a:rPr>
              <a:t> </a:t>
            </a:r>
            <a:r>
              <a:rPr sz="1800" b="0" dirty="0">
                <a:latin typeface="Calibri Light"/>
                <a:cs typeface="Calibri Light"/>
              </a:rPr>
              <a:t>business</a:t>
            </a:r>
            <a:r>
              <a:rPr sz="1800" b="0" spc="-10" dirty="0">
                <a:latin typeface="Calibri Light"/>
                <a:cs typeface="Calibri Light"/>
              </a:rPr>
              <a:t> </a:t>
            </a:r>
            <a:r>
              <a:rPr sz="1800" b="0" dirty="0">
                <a:latin typeface="Calibri Light"/>
                <a:cs typeface="Calibri Light"/>
              </a:rPr>
              <a:t>outcomes</a:t>
            </a:r>
            <a:r>
              <a:rPr sz="1800" b="0" spc="-25" dirty="0">
                <a:latin typeface="Calibri Light"/>
                <a:cs typeface="Calibri Light"/>
              </a:rPr>
              <a:t> </a:t>
            </a:r>
            <a:r>
              <a:rPr sz="1800" b="0" dirty="0">
                <a:latin typeface="Calibri Light"/>
                <a:cs typeface="Calibri Light"/>
              </a:rPr>
              <a:t>(a</a:t>
            </a:r>
            <a:r>
              <a:rPr sz="1800" b="0" spc="-20" dirty="0">
                <a:latin typeface="Calibri Light"/>
                <a:cs typeface="Calibri Light"/>
              </a:rPr>
              <a:t> </a:t>
            </a:r>
            <a:r>
              <a:rPr sz="1800" b="0" spc="-10" dirty="0">
                <a:latin typeface="Calibri Light"/>
                <a:cs typeface="Calibri Light"/>
              </a:rPr>
              <a:t>supply-</a:t>
            </a:r>
            <a:r>
              <a:rPr sz="1800" b="0" spc="-20" dirty="0">
                <a:latin typeface="Calibri Light"/>
                <a:cs typeface="Calibri Light"/>
              </a:rPr>
              <a:t>side </a:t>
            </a:r>
            <a:r>
              <a:rPr sz="1800" b="0" spc="-10" dirty="0">
                <a:latin typeface="Calibri Light"/>
                <a:cs typeface="Calibri Light"/>
              </a:rPr>
              <a:t>intervention),</a:t>
            </a:r>
            <a:r>
              <a:rPr sz="1800" b="0" spc="-45" dirty="0">
                <a:latin typeface="Calibri Light"/>
                <a:cs typeface="Calibri Light"/>
              </a:rPr>
              <a:t> </a:t>
            </a:r>
            <a:r>
              <a:rPr sz="1800" b="0" dirty="0">
                <a:latin typeface="Calibri Light"/>
                <a:cs typeface="Calibri Light"/>
              </a:rPr>
              <a:t>and</a:t>
            </a:r>
            <a:r>
              <a:rPr sz="1800" b="0" spc="-30" dirty="0">
                <a:latin typeface="Calibri Light"/>
                <a:cs typeface="Calibri Light"/>
              </a:rPr>
              <a:t> </a:t>
            </a:r>
            <a:r>
              <a:rPr sz="1800" b="0" dirty="0">
                <a:latin typeface="Calibri Light"/>
                <a:cs typeface="Calibri Light"/>
              </a:rPr>
              <a:t>how</a:t>
            </a:r>
            <a:r>
              <a:rPr sz="1800" b="0" spc="-10" dirty="0">
                <a:latin typeface="Calibri Light"/>
                <a:cs typeface="Calibri Light"/>
              </a:rPr>
              <a:t> </a:t>
            </a:r>
            <a:r>
              <a:rPr sz="1800" b="0" dirty="0">
                <a:latin typeface="Calibri Light"/>
                <a:cs typeface="Calibri Light"/>
              </a:rPr>
              <a:t>this</a:t>
            </a:r>
            <a:r>
              <a:rPr sz="1800" b="0" spc="-25" dirty="0">
                <a:latin typeface="Calibri Light"/>
                <a:cs typeface="Calibri Light"/>
              </a:rPr>
              <a:t> </a:t>
            </a:r>
            <a:r>
              <a:rPr sz="1800" b="0" dirty="0">
                <a:latin typeface="Calibri Light"/>
                <a:cs typeface="Calibri Light"/>
              </a:rPr>
              <a:t>varies</a:t>
            </a:r>
            <a:r>
              <a:rPr sz="1800" b="0" spc="-30" dirty="0">
                <a:latin typeface="Calibri Light"/>
                <a:cs typeface="Calibri Light"/>
              </a:rPr>
              <a:t> </a:t>
            </a:r>
            <a:r>
              <a:rPr sz="1800" b="0" dirty="0">
                <a:latin typeface="Calibri Light"/>
                <a:cs typeface="Calibri Light"/>
              </a:rPr>
              <a:t>by</a:t>
            </a:r>
            <a:r>
              <a:rPr sz="1800" b="0" spc="-25" dirty="0">
                <a:latin typeface="Calibri Light"/>
                <a:cs typeface="Calibri Light"/>
              </a:rPr>
              <a:t> </a:t>
            </a:r>
            <a:r>
              <a:rPr sz="1800" b="0" dirty="0">
                <a:latin typeface="Calibri Light"/>
                <a:cs typeface="Calibri Light"/>
              </a:rPr>
              <a:t>gender</a:t>
            </a:r>
            <a:r>
              <a:rPr sz="1800" b="0" spc="-5" dirty="0">
                <a:latin typeface="Calibri Light"/>
                <a:cs typeface="Calibri Light"/>
              </a:rPr>
              <a:t> </a:t>
            </a:r>
            <a:r>
              <a:rPr sz="1800" b="0" dirty="0">
                <a:latin typeface="Calibri Light"/>
                <a:cs typeface="Calibri Light"/>
              </a:rPr>
              <a:t>of</a:t>
            </a:r>
            <a:r>
              <a:rPr sz="1800" b="0" spc="-30" dirty="0">
                <a:latin typeface="Calibri Light"/>
                <a:cs typeface="Calibri Light"/>
              </a:rPr>
              <a:t> </a:t>
            </a:r>
            <a:r>
              <a:rPr sz="1800" b="0" dirty="0">
                <a:latin typeface="Calibri Light"/>
                <a:cs typeface="Calibri Light"/>
              </a:rPr>
              <a:t>business</a:t>
            </a:r>
            <a:r>
              <a:rPr sz="1800" b="0" spc="-15" dirty="0">
                <a:latin typeface="Calibri Light"/>
                <a:cs typeface="Calibri Light"/>
              </a:rPr>
              <a:t> </a:t>
            </a:r>
            <a:r>
              <a:rPr sz="1800" b="0" dirty="0">
                <a:latin typeface="Calibri Light"/>
                <a:cs typeface="Calibri Light"/>
              </a:rPr>
              <a:t>owner</a:t>
            </a:r>
            <a:r>
              <a:rPr sz="1800" b="0" spc="-25" dirty="0">
                <a:latin typeface="Calibri Light"/>
                <a:cs typeface="Calibri Light"/>
              </a:rPr>
              <a:t> </a:t>
            </a:r>
            <a:r>
              <a:rPr sz="1800" b="0" dirty="0">
                <a:latin typeface="Calibri Light"/>
                <a:cs typeface="Calibri Light"/>
              </a:rPr>
              <a:t>/</a:t>
            </a:r>
            <a:r>
              <a:rPr sz="1800" b="0" spc="-25" dirty="0">
                <a:latin typeface="Calibri Light"/>
                <a:cs typeface="Calibri Light"/>
              </a:rPr>
              <a:t> </a:t>
            </a:r>
            <a:r>
              <a:rPr sz="1800" b="0" spc="-20" dirty="0">
                <a:latin typeface="Calibri Light"/>
                <a:cs typeface="Calibri Light"/>
              </a:rPr>
              <a:t>loan </a:t>
            </a:r>
            <a:r>
              <a:rPr sz="1800" b="0" spc="-10" dirty="0">
                <a:latin typeface="Calibri Light"/>
                <a:cs typeface="Calibri Light"/>
              </a:rPr>
              <a:t>recipient</a:t>
            </a:r>
            <a:endParaRPr sz="1800">
              <a:latin typeface="Calibri Light"/>
              <a:cs typeface="Calibri Light"/>
            </a:endParaRPr>
          </a:p>
          <a:p>
            <a:pPr marL="397510" indent="-304800">
              <a:lnSpc>
                <a:spcPct val="100000"/>
              </a:lnSpc>
              <a:spcBef>
                <a:spcPts val="1205"/>
              </a:spcBef>
              <a:buAutoNum type="arabicParenBoth"/>
              <a:tabLst>
                <a:tab pos="397510" algn="l"/>
              </a:tabLst>
            </a:pPr>
            <a:r>
              <a:rPr sz="1800" b="0" dirty="0">
                <a:latin typeface="Calibri Light"/>
                <a:cs typeface="Calibri Light"/>
              </a:rPr>
              <a:t>Impact</a:t>
            </a:r>
            <a:r>
              <a:rPr sz="1800" b="0" spc="-55" dirty="0">
                <a:latin typeface="Calibri Light"/>
                <a:cs typeface="Calibri Light"/>
              </a:rPr>
              <a:t> </a:t>
            </a:r>
            <a:r>
              <a:rPr sz="1800" b="0" dirty="0">
                <a:latin typeface="Calibri Light"/>
                <a:cs typeface="Calibri Light"/>
              </a:rPr>
              <a:t>of</a:t>
            </a:r>
            <a:r>
              <a:rPr sz="1800" b="0" spc="-35" dirty="0">
                <a:latin typeface="Calibri Light"/>
                <a:cs typeface="Calibri Light"/>
              </a:rPr>
              <a:t> </a:t>
            </a:r>
            <a:r>
              <a:rPr sz="1800" b="0" dirty="0">
                <a:latin typeface="Calibri Light"/>
                <a:cs typeface="Calibri Light"/>
              </a:rPr>
              <a:t>dynamic</a:t>
            </a:r>
            <a:r>
              <a:rPr sz="1800" b="0" spc="-40" dirty="0">
                <a:latin typeface="Calibri Light"/>
                <a:cs typeface="Calibri Light"/>
              </a:rPr>
              <a:t> </a:t>
            </a:r>
            <a:r>
              <a:rPr sz="1800" b="0" dirty="0">
                <a:latin typeface="Calibri Light"/>
                <a:cs typeface="Calibri Light"/>
              </a:rPr>
              <a:t>incentive</a:t>
            </a:r>
            <a:r>
              <a:rPr sz="1800" b="0" spc="-55" dirty="0">
                <a:latin typeface="Calibri Light"/>
                <a:cs typeface="Calibri Light"/>
              </a:rPr>
              <a:t> </a:t>
            </a:r>
            <a:r>
              <a:rPr sz="1800" b="0" dirty="0">
                <a:latin typeface="Calibri Light"/>
                <a:cs typeface="Calibri Light"/>
              </a:rPr>
              <a:t>on</a:t>
            </a:r>
            <a:r>
              <a:rPr sz="1800" b="0" spc="-30" dirty="0">
                <a:latin typeface="Calibri Light"/>
                <a:cs typeface="Calibri Light"/>
              </a:rPr>
              <a:t> </a:t>
            </a:r>
            <a:r>
              <a:rPr sz="1800" b="0" dirty="0">
                <a:latin typeface="Calibri Light"/>
                <a:cs typeface="Calibri Light"/>
              </a:rPr>
              <a:t>business</a:t>
            </a:r>
            <a:r>
              <a:rPr sz="1800" b="0" spc="-25" dirty="0">
                <a:latin typeface="Calibri Light"/>
                <a:cs typeface="Calibri Light"/>
              </a:rPr>
              <a:t> </a:t>
            </a:r>
            <a:r>
              <a:rPr sz="1800" b="0" spc="-10" dirty="0">
                <a:latin typeface="Calibri Light"/>
                <a:cs typeface="Calibri Light"/>
              </a:rPr>
              <a:t>behavior</a:t>
            </a:r>
            <a:endParaRPr sz="1800">
              <a:latin typeface="Calibri Light"/>
              <a:cs typeface="Calibri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6887" y="155524"/>
            <a:ext cx="8431530" cy="574675"/>
          </a:xfrm>
          <a:prstGeom prst="rect">
            <a:avLst/>
          </a:prstGeom>
        </p:spPr>
        <p:txBody>
          <a:bodyPr vert="horz" wrap="square" lIns="0" tIns="12700" rIns="0" bIns="0" rtlCol="0">
            <a:spAutoFit/>
          </a:bodyPr>
          <a:lstStyle/>
          <a:p>
            <a:pPr marL="12700">
              <a:lnSpc>
                <a:spcPct val="100000"/>
              </a:lnSpc>
              <a:spcBef>
                <a:spcPts val="100"/>
              </a:spcBef>
            </a:pPr>
            <a:r>
              <a:rPr sz="3600" spc="-85" dirty="0">
                <a:solidFill>
                  <a:srgbClr val="272F4E"/>
                </a:solidFill>
              </a:rPr>
              <a:t>Nigeria:</a:t>
            </a:r>
            <a:r>
              <a:rPr sz="3600" spc="-145" dirty="0">
                <a:solidFill>
                  <a:srgbClr val="272F4E"/>
                </a:solidFill>
              </a:rPr>
              <a:t> </a:t>
            </a:r>
            <a:r>
              <a:rPr sz="3600" spc="-80" dirty="0">
                <a:solidFill>
                  <a:srgbClr val="272F4E"/>
                </a:solidFill>
              </a:rPr>
              <a:t>Findings</a:t>
            </a:r>
            <a:r>
              <a:rPr sz="3600" spc="-160" dirty="0">
                <a:solidFill>
                  <a:srgbClr val="272F4E"/>
                </a:solidFill>
              </a:rPr>
              <a:t> </a:t>
            </a:r>
            <a:r>
              <a:rPr sz="3600" spc="-85" dirty="0">
                <a:solidFill>
                  <a:srgbClr val="272F4E"/>
                </a:solidFill>
              </a:rPr>
              <a:t>from</a:t>
            </a:r>
            <a:r>
              <a:rPr sz="3600" spc="-190" dirty="0">
                <a:solidFill>
                  <a:srgbClr val="272F4E"/>
                </a:solidFill>
              </a:rPr>
              <a:t> </a:t>
            </a:r>
            <a:r>
              <a:rPr sz="3600" spc="-35" dirty="0">
                <a:solidFill>
                  <a:srgbClr val="272F4E"/>
                </a:solidFill>
              </a:rPr>
              <a:t>IE</a:t>
            </a:r>
            <a:r>
              <a:rPr sz="3600" spc="-140" dirty="0">
                <a:solidFill>
                  <a:srgbClr val="272F4E"/>
                </a:solidFill>
              </a:rPr>
              <a:t> </a:t>
            </a:r>
            <a:r>
              <a:rPr sz="3600" spc="-35" dirty="0">
                <a:solidFill>
                  <a:srgbClr val="272F4E"/>
                </a:solidFill>
              </a:rPr>
              <a:t>of</a:t>
            </a:r>
            <a:r>
              <a:rPr sz="3600" spc="-145" dirty="0">
                <a:solidFill>
                  <a:srgbClr val="272F4E"/>
                </a:solidFill>
              </a:rPr>
              <a:t> </a:t>
            </a:r>
            <a:r>
              <a:rPr sz="3600" spc="-95" dirty="0">
                <a:solidFill>
                  <a:srgbClr val="272F4E"/>
                </a:solidFill>
              </a:rPr>
              <a:t>awareness</a:t>
            </a:r>
            <a:r>
              <a:rPr sz="3600" spc="-160" dirty="0">
                <a:solidFill>
                  <a:srgbClr val="272F4E"/>
                </a:solidFill>
              </a:rPr>
              <a:t> </a:t>
            </a:r>
            <a:r>
              <a:rPr sz="3600" spc="-35" dirty="0">
                <a:solidFill>
                  <a:srgbClr val="272F4E"/>
                </a:solidFill>
              </a:rPr>
              <a:t>campaign</a:t>
            </a:r>
            <a:endParaRPr sz="3600"/>
          </a:p>
        </p:txBody>
      </p:sp>
      <p:sp>
        <p:nvSpPr>
          <p:cNvPr id="3" name="object 3"/>
          <p:cNvSpPr txBox="1"/>
          <p:nvPr/>
        </p:nvSpPr>
        <p:spPr>
          <a:xfrm>
            <a:off x="646887" y="657605"/>
            <a:ext cx="11052175" cy="5251450"/>
          </a:xfrm>
          <a:prstGeom prst="rect">
            <a:avLst/>
          </a:prstGeom>
        </p:spPr>
        <p:txBody>
          <a:bodyPr vert="horz" wrap="square" lIns="0" tIns="12700" rIns="0" bIns="0" rtlCol="0">
            <a:spAutoFit/>
          </a:bodyPr>
          <a:lstStyle/>
          <a:p>
            <a:pPr marL="12700">
              <a:lnSpc>
                <a:spcPct val="100000"/>
              </a:lnSpc>
              <a:spcBef>
                <a:spcPts val="100"/>
              </a:spcBef>
            </a:pPr>
            <a:r>
              <a:rPr sz="2400" b="0" spc="-80" dirty="0">
                <a:solidFill>
                  <a:srgbClr val="272F4E"/>
                </a:solidFill>
                <a:latin typeface="Calibri Light"/>
                <a:cs typeface="Calibri Light"/>
              </a:rPr>
              <a:t>Examining</a:t>
            </a:r>
            <a:r>
              <a:rPr sz="2400" b="0" spc="-95" dirty="0">
                <a:solidFill>
                  <a:srgbClr val="272F4E"/>
                </a:solidFill>
                <a:latin typeface="Calibri Light"/>
                <a:cs typeface="Calibri Light"/>
              </a:rPr>
              <a:t> </a:t>
            </a:r>
            <a:r>
              <a:rPr sz="2400" b="0" spc="-75" dirty="0">
                <a:solidFill>
                  <a:srgbClr val="272F4E"/>
                </a:solidFill>
                <a:latin typeface="Calibri Light"/>
                <a:cs typeface="Calibri Light"/>
              </a:rPr>
              <a:t>demand</a:t>
            </a:r>
            <a:r>
              <a:rPr sz="2400" b="0" spc="-110" dirty="0">
                <a:solidFill>
                  <a:srgbClr val="272F4E"/>
                </a:solidFill>
                <a:latin typeface="Calibri Light"/>
                <a:cs typeface="Calibri Light"/>
              </a:rPr>
              <a:t> </a:t>
            </a:r>
            <a:r>
              <a:rPr sz="2400" b="0" spc="-65" dirty="0">
                <a:solidFill>
                  <a:srgbClr val="272F4E"/>
                </a:solidFill>
                <a:latin typeface="Calibri Light"/>
                <a:cs typeface="Calibri Light"/>
              </a:rPr>
              <a:t>for</a:t>
            </a:r>
            <a:r>
              <a:rPr sz="2400" b="0" spc="-80" dirty="0">
                <a:solidFill>
                  <a:srgbClr val="272F4E"/>
                </a:solidFill>
                <a:latin typeface="Calibri Light"/>
                <a:cs typeface="Calibri Light"/>
              </a:rPr>
              <a:t> </a:t>
            </a:r>
            <a:r>
              <a:rPr sz="2400" b="0" spc="-85" dirty="0">
                <a:solidFill>
                  <a:srgbClr val="272F4E"/>
                </a:solidFill>
                <a:latin typeface="Calibri Light"/>
                <a:cs typeface="Calibri Light"/>
              </a:rPr>
              <a:t>cashflow-</a:t>
            </a:r>
            <a:r>
              <a:rPr sz="2400" b="0" spc="-70" dirty="0">
                <a:solidFill>
                  <a:srgbClr val="272F4E"/>
                </a:solidFill>
                <a:latin typeface="Calibri Light"/>
                <a:cs typeface="Calibri Light"/>
              </a:rPr>
              <a:t>based</a:t>
            </a:r>
            <a:r>
              <a:rPr sz="2400" b="0" spc="-110" dirty="0">
                <a:solidFill>
                  <a:srgbClr val="272F4E"/>
                </a:solidFill>
                <a:latin typeface="Calibri Light"/>
                <a:cs typeface="Calibri Light"/>
              </a:rPr>
              <a:t> </a:t>
            </a:r>
            <a:r>
              <a:rPr sz="2400" b="0" spc="-10" dirty="0">
                <a:solidFill>
                  <a:srgbClr val="272F4E"/>
                </a:solidFill>
                <a:latin typeface="Calibri Light"/>
                <a:cs typeface="Calibri Light"/>
              </a:rPr>
              <a:t>loans</a:t>
            </a:r>
            <a:endParaRPr sz="2400" dirty="0">
              <a:latin typeface="Calibri Light"/>
              <a:cs typeface="Calibri Light"/>
            </a:endParaRPr>
          </a:p>
          <a:p>
            <a:pPr marL="4153535" marR="310515">
              <a:lnSpc>
                <a:spcPts val="1939"/>
              </a:lnSpc>
              <a:spcBef>
                <a:spcPts val="2670"/>
              </a:spcBef>
            </a:pPr>
            <a:r>
              <a:rPr sz="1800" b="0" spc="-10" dirty="0">
                <a:latin typeface="Calibri Light"/>
                <a:cs typeface="Calibri Light"/>
              </a:rPr>
              <a:t>Information</a:t>
            </a:r>
            <a:r>
              <a:rPr sz="1800" b="0" spc="-30" dirty="0">
                <a:latin typeface="Calibri Light"/>
                <a:cs typeface="Calibri Light"/>
              </a:rPr>
              <a:t> </a:t>
            </a:r>
            <a:r>
              <a:rPr sz="1800" b="0" dirty="0">
                <a:latin typeface="Calibri Light"/>
                <a:cs typeface="Calibri Light"/>
              </a:rPr>
              <a:t>campaign</a:t>
            </a:r>
            <a:r>
              <a:rPr sz="1800" b="0" spc="385" dirty="0">
                <a:latin typeface="Calibri Light"/>
                <a:cs typeface="Calibri Light"/>
              </a:rPr>
              <a:t> </a:t>
            </a:r>
            <a:r>
              <a:rPr sz="1800" b="0" dirty="0">
                <a:latin typeface="Calibri Light"/>
                <a:cs typeface="Calibri Light"/>
              </a:rPr>
              <a:t>-</a:t>
            </a:r>
            <a:r>
              <a:rPr sz="1800" b="0" spc="-15" dirty="0">
                <a:latin typeface="Calibri Light"/>
                <a:cs typeface="Calibri Light"/>
              </a:rPr>
              <a:t> </a:t>
            </a:r>
            <a:r>
              <a:rPr sz="1800" b="0" dirty="0">
                <a:latin typeface="Calibri Light"/>
                <a:cs typeface="Calibri Light"/>
              </a:rPr>
              <a:t>randomly</a:t>
            </a:r>
            <a:r>
              <a:rPr sz="1800" b="0" spc="-15" dirty="0">
                <a:latin typeface="Calibri Light"/>
                <a:cs typeface="Calibri Light"/>
              </a:rPr>
              <a:t> </a:t>
            </a:r>
            <a:r>
              <a:rPr sz="1800" b="0" dirty="0">
                <a:latin typeface="Calibri Light"/>
                <a:cs typeface="Calibri Light"/>
              </a:rPr>
              <a:t>sent</a:t>
            </a:r>
            <a:r>
              <a:rPr sz="1800" b="0" spc="-15" dirty="0">
                <a:latin typeface="Calibri Light"/>
                <a:cs typeface="Calibri Light"/>
              </a:rPr>
              <a:t> </a:t>
            </a:r>
            <a:r>
              <a:rPr sz="1800" b="0" spc="-30" dirty="0">
                <a:latin typeface="Calibri Light"/>
                <a:cs typeface="Calibri Light"/>
              </a:rPr>
              <a:t>information</a:t>
            </a:r>
            <a:r>
              <a:rPr sz="1800" b="0" spc="-75" dirty="0">
                <a:latin typeface="Calibri Light"/>
                <a:cs typeface="Calibri Light"/>
              </a:rPr>
              <a:t> </a:t>
            </a:r>
            <a:r>
              <a:rPr sz="1800" b="0" dirty="0">
                <a:latin typeface="Calibri Light"/>
                <a:cs typeface="Calibri Light"/>
              </a:rPr>
              <a:t>via</a:t>
            </a:r>
            <a:r>
              <a:rPr sz="1800" b="0" spc="-70" dirty="0">
                <a:latin typeface="Calibri Light"/>
                <a:cs typeface="Calibri Light"/>
              </a:rPr>
              <a:t> </a:t>
            </a:r>
            <a:r>
              <a:rPr sz="1800" b="0" spc="-10" dirty="0">
                <a:latin typeface="Calibri Light"/>
                <a:cs typeface="Calibri Light"/>
              </a:rPr>
              <a:t>text</a:t>
            </a:r>
            <a:r>
              <a:rPr sz="1800" b="0" spc="-70" dirty="0">
                <a:latin typeface="Calibri Light"/>
                <a:cs typeface="Calibri Light"/>
              </a:rPr>
              <a:t> </a:t>
            </a:r>
            <a:r>
              <a:rPr sz="1800" b="0" spc="-20" dirty="0">
                <a:latin typeface="Calibri Light"/>
                <a:cs typeface="Calibri Light"/>
              </a:rPr>
              <a:t>message</a:t>
            </a:r>
            <a:r>
              <a:rPr sz="1800" b="0" spc="-75" dirty="0">
                <a:latin typeface="Calibri Light"/>
                <a:cs typeface="Calibri Light"/>
              </a:rPr>
              <a:t> </a:t>
            </a:r>
            <a:r>
              <a:rPr sz="1800" b="0" spc="-25" dirty="0">
                <a:latin typeface="Calibri Light"/>
                <a:cs typeface="Calibri Light"/>
              </a:rPr>
              <a:t>to </a:t>
            </a:r>
            <a:r>
              <a:rPr sz="1800" b="0" dirty="0">
                <a:latin typeface="Calibri Light"/>
                <a:cs typeface="Calibri Light"/>
              </a:rPr>
              <a:t>Access</a:t>
            </a:r>
            <a:r>
              <a:rPr sz="1800" b="0" spc="-55" dirty="0">
                <a:latin typeface="Calibri Light"/>
                <a:cs typeface="Calibri Light"/>
              </a:rPr>
              <a:t> </a:t>
            </a:r>
            <a:r>
              <a:rPr sz="1800" b="0" dirty="0">
                <a:latin typeface="Calibri Light"/>
                <a:cs typeface="Calibri Light"/>
              </a:rPr>
              <a:t>Bank</a:t>
            </a:r>
            <a:r>
              <a:rPr sz="1800" b="0" spc="-25" dirty="0">
                <a:latin typeface="Calibri Light"/>
                <a:cs typeface="Calibri Light"/>
              </a:rPr>
              <a:t> </a:t>
            </a:r>
            <a:r>
              <a:rPr sz="1800" b="0" dirty="0">
                <a:latin typeface="Calibri Light"/>
                <a:cs typeface="Calibri Light"/>
              </a:rPr>
              <a:t>business</a:t>
            </a:r>
            <a:r>
              <a:rPr sz="1800" b="0" spc="-25" dirty="0">
                <a:latin typeface="Calibri Light"/>
                <a:cs typeface="Calibri Light"/>
              </a:rPr>
              <a:t> </a:t>
            </a:r>
            <a:r>
              <a:rPr sz="1800" b="0" dirty="0">
                <a:latin typeface="Calibri Light"/>
                <a:cs typeface="Calibri Light"/>
              </a:rPr>
              <a:t>banking</a:t>
            </a:r>
            <a:r>
              <a:rPr sz="1800" b="0" spc="-30" dirty="0">
                <a:latin typeface="Calibri Light"/>
                <a:cs typeface="Calibri Light"/>
              </a:rPr>
              <a:t> </a:t>
            </a:r>
            <a:r>
              <a:rPr sz="1800" b="0" spc="-10" dirty="0">
                <a:latin typeface="Calibri Light"/>
                <a:cs typeface="Calibri Light"/>
              </a:rPr>
              <a:t>customers</a:t>
            </a:r>
            <a:r>
              <a:rPr sz="1800" b="0" spc="-35" dirty="0">
                <a:latin typeface="Calibri Light"/>
                <a:cs typeface="Calibri Light"/>
              </a:rPr>
              <a:t> </a:t>
            </a:r>
            <a:r>
              <a:rPr sz="1800" b="0" dirty="0">
                <a:latin typeface="Calibri Light"/>
                <a:cs typeface="Calibri Light"/>
              </a:rPr>
              <a:t>(80k</a:t>
            </a:r>
            <a:r>
              <a:rPr sz="1800" b="0" spc="-40" dirty="0">
                <a:latin typeface="Calibri Light"/>
                <a:cs typeface="Calibri Light"/>
              </a:rPr>
              <a:t> </a:t>
            </a:r>
            <a:r>
              <a:rPr sz="1800" b="0" dirty="0">
                <a:latin typeface="Calibri Light"/>
                <a:cs typeface="Calibri Light"/>
              </a:rPr>
              <a:t>with</a:t>
            </a:r>
            <a:r>
              <a:rPr sz="1800" b="0" spc="-15" dirty="0">
                <a:latin typeface="Calibri Light"/>
                <a:cs typeface="Calibri Light"/>
              </a:rPr>
              <a:t> </a:t>
            </a:r>
            <a:r>
              <a:rPr sz="1800" b="0" dirty="0">
                <a:latin typeface="Calibri Light"/>
                <a:cs typeface="Calibri Light"/>
              </a:rPr>
              <a:t>~10%</a:t>
            </a:r>
            <a:r>
              <a:rPr sz="1800" b="0" spc="-30" dirty="0">
                <a:latin typeface="Calibri Light"/>
                <a:cs typeface="Calibri Light"/>
              </a:rPr>
              <a:t> </a:t>
            </a:r>
            <a:r>
              <a:rPr sz="1800" b="0" spc="-10" dirty="0">
                <a:latin typeface="Calibri Light"/>
                <a:cs typeface="Calibri Light"/>
              </a:rPr>
              <a:t>response</a:t>
            </a:r>
            <a:r>
              <a:rPr sz="1800" b="0" spc="-30" dirty="0">
                <a:latin typeface="Calibri Light"/>
                <a:cs typeface="Calibri Light"/>
              </a:rPr>
              <a:t> </a:t>
            </a:r>
            <a:r>
              <a:rPr sz="1800" b="0" spc="-10" dirty="0">
                <a:latin typeface="Calibri Light"/>
                <a:cs typeface="Calibri Light"/>
              </a:rPr>
              <a:t>rate)</a:t>
            </a:r>
            <a:endParaRPr sz="1800" dirty="0">
              <a:latin typeface="Calibri Light"/>
              <a:cs typeface="Calibri Light"/>
            </a:endParaRPr>
          </a:p>
          <a:p>
            <a:pPr marL="4153535">
              <a:lnSpc>
                <a:spcPct val="100000"/>
              </a:lnSpc>
              <a:spcBef>
                <a:spcPts val="1170"/>
              </a:spcBef>
            </a:pPr>
            <a:r>
              <a:rPr sz="1800" b="0" spc="-20" dirty="0">
                <a:latin typeface="Calibri Light"/>
                <a:cs typeface="Calibri Light"/>
              </a:rPr>
              <a:t>Key</a:t>
            </a:r>
            <a:r>
              <a:rPr sz="1800" b="0" spc="-65" dirty="0">
                <a:latin typeface="Calibri Light"/>
                <a:cs typeface="Calibri Light"/>
              </a:rPr>
              <a:t> </a:t>
            </a:r>
            <a:r>
              <a:rPr sz="1800" b="0" spc="-10" dirty="0">
                <a:latin typeface="Calibri Light"/>
                <a:cs typeface="Calibri Light"/>
              </a:rPr>
              <a:t>Findings:</a:t>
            </a:r>
            <a:endParaRPr sz="1800" dirty="0">
              <a:latin typeface="Calibri Light"/>
              <a:cs typeface="Calibri Light"/>
            </a:endParaRPr>
          </a:p>
          <a:p>
            <a:pPr marL="4439920" marR="260350" indent="-287020">
              <a:lnSpc>
                <a:spcPts val="1939"/>
              </a:lnSpc>
              <a:spcBef>
                <a:spcPts val="1435"/>
              </a:spcBef>
              <a:buClr>
                <a:srgbClr val="1CACE3"/>
              </a:buClr>
              <a:buFont typeface="Arial"/>
              <a:buChar char="•"/>
              <a:tabLst>
                <a:tab pos="4439920" algn="l"/>
              </a:tabLst>
            </a:pPr>
            <a:r>
              <a:rPr sz="1800" b="0" dirty="0">
                <a:latin typeface="Calibri Light"/>
                <a:cs typeface="Calibri Light"/>
              </a:rPr>
              <a:t>Overall,</a:t>
            </a:r>
            <a:r>
              <a:rPr sz="1800" b="0" spc="-55" dirty="0">
                <a:latin typeface="Calibri Light"/>
                <a:cs typeface="Calibri Light"/>
              </a:rPr>
              <a:t> </a:t>
            </a:r>
            <a:r>
              <a:rPr sz="1800" b="0" spc="-10" dirty="0">
                <a:latin typeface="Calibri Light"/>
                <a:cs typeface="Calibri Light"/>
              </a:rPr>
              <a:t>73%</a:t>
            </a:r>
            <a:r>
              <a:rPr sz="1800" b="0" spc="-95" dirty="0">
                <a:latin typeface="Calibri Light"/>
                <a:cs typeface="Calibri Light"/>
              </a:rPr>
              <a:t> </a:t>
            </a:r>
            <a:r>
              <a:rPr sz="1800" b="0" dirty="0">
                <a:latin typeface="Calibri Light"/>
                <a:cs typeface="Calibri Light"/>
              </a:rPr>
              <a:t>of</a:t>
            </a:r>
            <a:r>
              <a:rPr sz="1800" b="0" spc="-65" dirty="0">
                <a:latin typeface="Calibri Light"/>
                <a:cs typeface="Calibri Light"/>
              </a:rPr>
              <a:t> </a:t>
            </a:r>
            <a:r>
              <a:rPr sz="1800" b="0" dirty="0">
                <a:latin typeface="Calibri Light"/>
                <a:cs typeface="Calibri Light"/>
              </a:rPr>
              <a:t>male</a:t>
            </a:r>
            <a:r>
              <a:rPr sz="1800" b="0" spc="-75" dirty="0">
                <a:latin typeface="Calibri Light"/>
                <a:cs typeface="Calibri Light"/>
              </a:rPr>
              <a:t> </a:t>
            </a:r>
            <a:r>
              <a:rPr sz="1800" b="0" spc="-10" dirty="0">
                <a:latin typeface="Calibri Light"/>
                <a:cs typeface="Calibri Light"/>
              </a:rPr>
              <a:t>entrepreneurs</a:t>
            </a:r>
            <a:r>
              <a:rPr sz="1800" b="0" spc="-25" dirty="0">
                <a:latin typeface="Calibri Light"/>
                <a:cs typeface="Calibri Light"/>
              </a:rPr>
              <a:t> </a:t>
            </a:r>
            <a:r>
              <a:rPr sz="1800" b="0" dirty="0">
                <a:latin typeface="Calibri Light"/>
                <a:cs typeface="Calibri Light"/>
              </a:rPr>
              <a:t>and</a:t>
            </a:r>
            <a:r>
              <a:rPr sz="1800" b="0" spc="-35" dirty="0">
                <a:latin typeface="Calibri Light"/>
                <a:cs typeface="Calibri Light"/>
              </a:rPr>
              <a:t> </a:t>
            </a:r>
            <a:r>
              <a:rPr sz="1800" b="0" dirty="0">
                <a:latin typeface="Calibri Light"/>
                <a:cs typeface="Calibri Light"/>
              </a:rPr>
              <a:t>80%</a:t>
            </a:r>
            <a:r>
              <a:rPr sz="1800" b="0" spc="-75" dirty="0">
                <a:latin typeface="Calibri Light"/>
                <a:cs typeface="Calibri Light"/>
              </a:rPr>
              <a:t> </a:t>
            </a:r>
            <a:r>
              <a:rPr sz="1800" b="0" dirty="0">
                <a:latin typeface="Calibri Light"/>
                <a:cs typeface="Calibri Light"/>
              </a:rPr>
              <a:t>of</a:t>
            </a:r>
            <a:r>
              <a:rPr sz="1800" b="0" spc="-65" dirty="0">
                <a:latin typeface="Calibri Light"/>
                <a:cs typeface="Calibri Light"/>
              </a:rPr>
              <a:t> </a:t>
            </a:r>
            <a:r>
              <a:rPr sz="1800" b="0" spc="-20" dirty="0">
                <a:latin typeface="Calibri Light"/>
                <a:cs typeface="Calibri Light"/>
              </a:rPr>
              <a:t>female</a:t>
            </a:r>
            <a:r>
              <a:rPr sz="1800" b="0" spc="-85" dirty="0">
                <a:latin typeface="Calibri Light"/>
                <a:cs typeface="Calibri Light"/>
              </a:rPr>
              <a:t> </a:t>
            </a:r>
            <a:r>
              <a:rPr sz="1800" b="0" spc="-10" dirty="0">
                <a:latin typeface="Calibri Light"/>
                <a:cs typeface="Calibri Light"/>
              </a:rPr>
              <a:t>entrepreneurs </a:t>
            </a:r>
            <a:r>
              <a:rPr sz="1800" b="0" dirty="0">
                <a:latin typeface="Calibri Light"/>
                <a:cs typeface="Calibri Light"/>
              </a:rPr>
              <a:t>were</a:t>
            </a:r>
            <a:r>
              <a:rPr sz="1800" b="0" spc="-25" dirty="0">
                <a:latin typeface="Calibri Light"/>
                <a:cs typeface="Calibri Light"/>
              </a:rPr>
              <a:t> </a:t>
            </a:r>
            <a:r>
              <a:rPr sz="1800" b="0" spc="-30" dirty="0">
                <a:latin typeface="Calibri Light"/>
                <a:cs typeface="Calibri Light"/>
              </a:rPr>
              <a:t>interested</a:t>
            </a:r>
            <a:r>
              <a:rPr sz="1800" b="0" spc="-75" dirty="0">
                <a:latin typeface="Calibri Light"/>
                <a:cs typeface="Calibri Light"/>
              </a:rPr>
              <a:t> </a:t>
            </a:r>
            <a:r>
              <a:rPr sz="1800" b="0" dirty="0">
                <a:latin typeface="Calibri Light"/>
                <a:cs typeface="Calibri Light"/>
              </a:rPr>
              <a:t>in</a:t>
            </a:r>
            <a:r>
              <a:rPr sz="1800" b="0" spc="-60" dirty="0">
                <a:latin typeface="Calibri Light"/>
                <a:cs typeface="Calibri Light"/>
              </a:rPr>
              <a:t> </a:t>
            </a:r>
            <a:r>
              <a:rPr sz="1800" b="0" spc="-10" dirty="0">
                <a:latin typeface="Calibri Light"/>
                <a:cs typeface="Calibri Light"/>
              </a:rPr>
              <a:t>visiting</a:t>
            </a:r>
            <a:r>
              <a:rPr sz="1800" b="0" spc="-70" dirty="0">
                <a:latin typeface="Calibri Light"/>
                <a:cs typeface="Calibri Light"/>
              </a:rPr>
              <a:t> </a:t>
            </a:r>
            <a:r>
              <a:rPr sz="1800" b="0" dirty="0">
                <a:latin typeface="Calibri Light"/>
                <a:cs typeface="Calibri Light"/>
              </a:rPr>
              <a:t>the</a:t>
            </a:r>
            <a:r>
              <a:rPr sz="1800" b="0" spc="-70" dirty="0">
                <a:latin typeface="Calibri Light"/>
                <a:cs typeface="Calibri Light"/>
              </a:rPr>
              <a:t> </a:t>
            </a:r>
            <a:r>
              <a:rPr sz="1800" b="0" spc="-20" dirty="0">
                <a:latin typeface="Calibri Light"/>
                <a:cs typeface="Calibri Light"/>
              </a:rPr>
              <a:t>cashflow</a:t>
            </a:r>
            <a:r>
              <a:rPr sz="1800" b="0" spc="-80" dirty="0">
                <a:latin typeface="Calibri Light"/>
                <a:cs typeface="Calibri Light"/>
              </a:rPr>
              <a:t> </a:t>
            </a:r>
            <a:r>
              <a:rPr sz="1800" b="0" dirty="0">
                <a:latin typeface="Calibri Light"/>
                <a:cs typeface="Calibri Light"/>
              </a:rPr>
              <a:t>loan</a:t>
            </a:r>
            <a:r>
              <a:rPr sz="1800" b="0" spc="-70" dirty="0">
                <a:latin typeface="Calibri Light"/>
                <a:cs typeface="Calibri Light"/>
              </a:rPr>
              <a:t> </a:t>
            </a:r>
            <a:r>
              <a:rPr sz="1800" b="0" spc="-25" dirty="0">
                <a:latin typeface="Calibri Light"/>
                <a:cs typeface="Calibri Light"/>
              </a:rPr>
              <a:t>application</a:t>
            </a:r>
            <a:r>
              <a:rPr sz="1800" b="0" spc="-80" dirty="0">
                <a:latin typeface="Calibri Light"/>
                <a:cs typeface="Calibri Light"/>
              </a:rPr>
              <a:t> </a:t>
            </a:r>
            <a:r>
              <a:rPr sz="1800" b="0" spc="-10" dirty="0">
                <a:latin typeface="Calibri Light"/>
                <a:cs typeface="Calibri Light"/>
              </a:rPr>
              <a:t>online</a:t>
            </a:r>
            <a:r>
              <a:rPr sz="1800" b="0" spc="-65" dirty="0">
                <a:latin typeface="Calibri Light"/>
                <a:cs typeface="Calibri Light"/>
              </a:rPr>
              <a:t> </a:t>
            </a:r>
            <a:r>
              <a:rPr sz="1800" b="0" spc="-10" dirty="0">
                <a:latin typeface="Calibri Light"/>
                <a:cs typeface="Calibri Light"/>
              </a:rPr>
              <a:t>portal.</a:t>
            </a:r>
            <a:endParaRPr sz="1800" dirty="0">
              <a:latin typeface="Calibri Light"/>
              <a:cs typeface="Calibri Light"/>
            </a:endParaRPr>
          </a:p>
          <a:p>
            <a:pPr marL="4439920" marR="119380" indent="-287020">
              <a:lnSpc>
                <a:spcPct val="90100"/>
              </a:lnSpc>
              <a:spcBef>
                <a:spcPts val="1365"/>
              </a:spcBef>
              <a:buClr>
                <a:srgbClr val="1CACE3"/>
              </a:buClr>
              <a:buFont typeface="Arial"/>
              <a:buChar char="•"/>
              <a:tabLst>
                <a:tab pos="4439920" algn="l"/>
              </a:tabLst>
            </a:pPr>
            <a:r>
              <a:rPr sz="1800" b="0" dirty="0">
                <a:latin typeface="Calibri Light"/>
                <a:cs typeface="Calibri Light"/>
              </a:rPr>
              <a:t>Neither</a:t>
            </a:r>
            <a:r>
              <a:rPr sz="1800" b="0" spc="-40" dirty="0">
                <a:latin typeface="Calibri Light"/>
                <a:cs typeface="Calibri Light"/>
              </a:rPr>
              <a:t> </a:t>
            </a:r>
            <a:r>
              <a:rPr sz="1800" b="0" dirty="0">
                <a:latin typeface="Calibri Light"/>
                <a:cs typeface="Calibri Light"/>
              </a:rPr>
              <a:t>including</a:t>
            </a:r>
            <a:r>
              <a:rPr sz="1800" b="0" spc="-15" dirty="0">
                <a:latin typeface="Calibri Light"/>
                <a:cs typeface="Calibri Light"/>
              </a:rPr>
              <a:t> </a:t>
            </a:r>
            <a:r>
              <a:rPr sz="1800" b="0" dirty="0">
                <a:latin typeface="Calibri Light"/>
                <a:cs typeface="Calibri Light"/>
              </a:rPr>
              <a:t>a</a:t>
            </a:r>
            <a:r>
              <a:rPr sz="1800" b="0" spc="-30" dirty="0">
                <a:latin typeface="Calibri Light"/>
                <a:cs typeface="Calibri Light"/>
              </a:rPr>
              <a:t> </a:t>
            </a:r>
            <a:r>
              <a:rPr sz="1800" b="0" dirty="0">
                <a:latin typeface="Calibri Light"/>
                <a:cs typeface="Calibri Light"/>
              </a:rPr>
              <a:t>simple</a:t>
            </a:r>
            <a:r>
              <a:rPr sz="1800" b="0" spc="-10" dirty="0">
                <a:latin typeface="Calibri Light"/>
                <a:cs typeface="Calibri Light"/>
              </a:rPr>
              <a:t> </a:t>
            </a:r>
            <a:r>
              <a:rPr sz="1800" b="0" spc="-20" dirty="0">
                <a:latin typeface="Calibri Light"/>
                <a:cs typeface="Calibri Light"/>
              </a:rPr>
              <a:t>gender</a:t>
            </a:r>
            <a:r>
              <a:rPr sz="1800" b="0" spc="-85" dirty="0">
                <a:latin typeface="Calibri Light"/>
                <a:cs typeface="Calibri Light"/>
              </a:rPr>
              <a:t> </a:t>
            </a:r>
            <a:r>
              <a:rPr sz="1800" b="0" spc="-20" dirty="0">
                <a:latin typeface="Calibri Light"/>
                <a:cs typeface="Calibri Light"/>
              </a:rPr>
              <a:t>nudge</a:t>
            </a:r>
            <a:r>
              <a:rPr sz="1800" b="0" spc="-85" dirty="0">
                <a:latin typeface="Calibri Light"/>
                <a:cs typeface="Calibri Light"/>
              </a:rPr>
              <a:t> </a:t>
            </a:r>
            <a:r>
              <a:rPr sz="1800" b="0" dirty="0">
                <a:latin typeface="Calibri Light"/>
                <a:cs typeface="Calibri Light"/>
              </a:rPr>
              <a:t>(i.e.,</a:t>
            </a:r>
            <a:r>
              <a:rPr sz="1800" b="0" spc="-40" dirty="0">
                <a:latin typeface="Calibri Light"/>
                <a:cs typeface="Calibri Light"/>
              </a:rPr>
              <a:t> </a:t>
            </a:r>
            <a:r>
              <a:rPr sz="1800" b="0" dirty="0">
                <a:latin typeface="Calibri Light"/>
                <a:cs typeface="Calibri Light"/>
              </a:rPr>
              <a:t>“this</a:t>
            </a:r>
            <a:r>
              <a:rPr sz="1800" b="0" spc="-10" dirty="0">
                <a:latin typeface="Calibri Light"/>
                <a:cs typeface="Calibri Light"/>
              </a:rPr>
              <a:t> </a:t>
            </a:r>
            <a:r>
              <a:rPr sz="1800" b="0" dirty="0">
                <a:latin typeface="Calibri Light"/>
                <a:cs typeface="Calibri Light"/>
              </a:rPr>
              <a:t>product</a:t>
            </a:r>
            <a:r>
              <a:rPr sz="1800" b="0" spc="-30" dirty="0">
                <a:latin typeface="Calibri Light"/>
                <a:cs typeface="Calibri Light"/>
              </a:rPr>
              <a:t> </a:t>
            </a:r>
            <a:r>
              <a:rPr sz="1800" b="0" dirty="0">
                <a:latin typeface="Calibri Light"/>
                <a:cs typeface="Calibri Light"/>
              </a:rPr>
              <a:t>is</a:t>
            </a:r>
            <a:r>
              <a:rPr sz="1800" b="0" spc="-15" dirty="0">
                <a:latin typeface="Calibri Light"/>
                <a:cs typeface="Calibri Light"/>
              </a:rPr>
              <a:t> </a:t>
            </a:r>
            <a:r>
              <a:rPr sz="1800" b="0" spc="-25" dirty="0">
                <a:latin typeface="Calibri Light"/>
                <a:cs typeface="Calibri Light"/>
              </a:rPr>
              <a:t>for </a:t>
            </a:r>
            <a:r>
              <a:rPr sz="1800" b="0" dirty="0">
                <a:latin typeface="Calibri Light"/>
                <a:cs typeface="Calibri Light"/>
              </a:rPr>
              <a:t>women”)</a:t>
            </a:r>
            <a:r>
              <a:rPr sz="1800" b="0" spc="-30" dirty="0">
                <a:latin typeface="Calibri Light"/>
                <a:cs typeface="Calibri Light"/>
              </a:rPr>
              <a:t> </a:t>
            </a:r>
            <a:r>
              <a:rPr sz="1800" b="0" dirty="0">
                <a:latin typeface="Calibri Light"/>
                <a:cs typeface="Calibri Light"/>
              </a:rPr>
              <a:t>nor</a:t>
            </a:r>
            <a:r>
              <a:rPr sz="1800" b="0" spc="-15" dirty="0">
                <a:latin typeface="Calibri Light"/>
                <a:cs typeface="Calibri Light"/>
              </a:rPr>
              <a:t> </a:t>
            </a:r>
            <a:r>
              <a:rPr sz="1800" b="0" dirty="0">
                <a:latin typeface="Calibri Light"/>
                <a:cs typeface="Calibri Light"/>
              </a:rPr>
              <a:t>a</a:t>
            </a:r>
            <a:r>
              <a:rPr sz="1800" b="0" spc="-25" dirty="0">
                <a:latin typeface="Calibri Light"/>
                <a:cs typeface="Calibri Light"/>
              </a:rPr>
              <a:t> </a:t>
            </a:r>
            <a:r>
              <a:rPr sz="1800" b="0" dirty="0">
                <a:latin typeface="Calibri Light"/>
                <a:cs typeface="Calibri Light"/>
              </a:rPr>
              <a:t>“no</a:t>
            </a:r>
            <a:r>
              <a:rPr sz="1800" b="0" spc="-85" dirty="0">
                <a:latin typeface="Calibri Light"/>
                <a:cs typeface="Calibri Light"/>
              </a:rPr>
              <a:t> </a:t>
            </a:r>
            <a:r>
              <a:rPr sz="1800" b="0" spc="-25" dirty="0">
                <a:latin typeface="Calibri Light"/>
                <a:cs typeface="Calibri Light"/>
              </a:rPr>
              <a:t>collateral”</a:t>
            </a:r>
            <a:r>
              <a:rPr sz="1800" b="0" spc="-75" dirty="0">
                <a:latin typeface="Calibri Light"/>
                <a:cs typeface="Calibri Light"/>
              </a:rPr>
              <a:t> </a:t>
            </a:r>
            <a:r>
              <a:rPr sz="1800" b="0" spc="-20" dirty="0">
                <a:latin typeface="Calibri Light"/>
                <a:cs typeface="Calibri Light"/>
              </a:rPr>
              <a:t>nudge</a:t>
            </a:r>
            <a:r>
              <a:rPr sz="1800" b="0" spc="-70" dirty="0">
                <a:latin typeface="Calibri Light"/>
                <a:cs typeface="Calibri Light"/>
              </a:rPr>
              <a:t> </a:t>
            </a:r>
            <a:r>
              <a:rPr sz="1800" b="0" dirty="0">
                <a:latin typeface="Calibri Light"/>
                <a:cs typeface="Calibri Light"/>
              </a:rPr>
              <a:t>increased</a:t>
            </a:r>
            <a:r>
              <a:rPr sz="1800" b="0" spc="-55" dirty="0">
                <a:latin typeface="Calibri Light"/>
                <a:cs typeface="Calibri Light"/>
              </a:rPr>
              <a:t> </a:t>
            </a:r>
            <a:r>
              <a:rPr sz="1800" b="0" spc="-10" dirty="0">
                <a:latin typeface="Calibri Light"/>
                <a:cs typeface="Calibri Light"/>
              </a:rPr>
              <a:t>women’s</a:t>
            </a:r>
            <a:r>
              <a:rPr sz="1800" b="0" spc="-25" dirty="0">
                <a:latin typeface="Calibri Light"/>
                <a:cs typeface="Calibri Light"/>
              </a:rPr>
              <a:t> </a:t>
            </a:r>
            <a:r>
              <a:rPr sz="1800" b="0" spc="-10" dirty="0">
                <a:latin typeface="Calibri Light"/>
                <a:cs typeface="Calibri Light"/>
              </a:rPr>
              <a:t>interest</a:t>
            </a:r>
            <a:r>
              <a:rPr sz="1800" b="0" spc="-25" dirty="0">
                <a:latin typeface="Calibri Light"/>
                <a:cs typeface="Calibri Light"/>
              </a:rPr>
              <a:t> </a:t>
            </a:r>
            <a:r>
              <a:rPr sz="1800" b="0" dirty="0">
                <a:latin typeface="Calibri Light"/>
                <a:cs typeface="Calibri Light"/>
              </a:rPr>
              <a:t>in</a:t>
            </a:r>
            <a:r>
              <a:rPr sz="1800" b="0" spc="-25" dirty="0">
                <a:latin typeface="Calibri Light"/>
                <a:cs typeface="Calibri Light"/>
              </a:rPr>
              <a:t> the </a:t>
            </a:r>
            <a:r>
              <a:rPr sz="1800" b="0" spc="-10" dirty="0">
                <a:latin typeface="Calibri Light"/>
                <a:cs typeface="Calibri Light"/>
              </a:rPr>
              <a:t>product.</a:t>
            </a:r>
            <a:endParaRPr sz="1800" dirty="0">
              <a:latin typeface="Calibri Light"/>
              <a:cs typeface="Calibri Light"/>
            </a:endParaRPr>
          </a:p>
          <a:p>
            <a:pPr marL="4439920" marR="199390" indent="-287020">
              <a:lnSpc>
                <a:spcPts val="1939"/>
              </a:lnSpc>
              <a:spcBef>
                <a:spcPts val="1435"/>
              </a:spcBef>
              <a:buClr>
                <a:srgbClr val="1CACE3"/>
              </a:buClr>
              <a:buFont typeface="Arial"/>
              <a:buChar char="•"/>
              <a:tabLst>
                <a:tab pos="4439920" algn="l"/>
              </a:tabLst>
            </a:pPr>
            <a:r>
              <a:rPr sz="1800" b="0" spc="-20" dirty="0">
                <a:latin typeface="Calibri Light"/>
                <a:cs typeface="Calibri Light"/>
              </a:rPr>
              <a:t>Telling</a:t>
            </a:r>
            <a:r>
              <a:rPr sz="1800" b="0" spc="-40" dirty="0">
                <a:latin typeface="Calibri Light"/>
                <a:cs typeface="Calibri Light"/>
              </a:rPr>
              <a:t> </a:t>
            </a:r>
            <a:r>
              <a:rPr sz="1800" b="0" dirty="0">
                <a:latin typeface="Calibri Light"/>
                <a:cs typeface="Calibri Light"/>
              </a:rPr>
              <a:t>men</a:t>
            </a:r>
            <a:r>
              <a:rPr sz="1800" b="0" spc="-55" dirty="0">
                <a:latin typeface="Calibri Light"/>
                <a:cs typeface="Calibri Light"/>
              </a:rPr>
              <a:t> </a:t>
            </a:r>
            <a:r>
              <a:rPr sz="1800" b="0" dirty="0">
                <a:latin typeface="Calibri Light"/>
                <a:cs typeface="Calibri Light"/>
              </a:rPr>
              <a:t>that</a:t>
            </a:r>
            <a:r>
              <a:rPr sz="1800" b="0" spc="-80" dirty="0">
                <a:latin typeface="Calibri Light"/>
                <a:cs typeface="Calibri Light"/>
              </a:rPr>
              <a:t> </a:t>
            </a:r>
            <a:r>
              <a:rPr sz="1800" b="0" dirty="0">
                <a:latin typeface="Calibri Light"/>
                <a:cs typeface="Calibri Light"/>
              </a:rPr>
              <a:t>the</a:t>
            </a:r>
            <a:r>
              <a:rPr sz="1800" b="0" spc="-35" dirty="0">
                <a:latin typeface="Calibri Light"/>
                <a:cs typeface="Calibri Light"/>
              </a:rPr>
              <a:t> </a:t>
            </a:r>
            <a:r>
              <a:rPr sz="1800" b="0" dirty="0">
                <a:latin typeface="Calibri Light"/>
                <a:cs typeface="Calibri Light"/>
              </a:rPr>
              <a:t>product</a:t>
            </a:r>
            <a:r>
              <a:rPr sz="1800" b="0" spc="-40" dirty="0">
                <a:latin typeface="Calibri Light"/>
                <a:cs typeface="Calibri Light"/>
              </a:rPr>
              <a:t> </a:t>
            </a:r>
            <a:r>
              <a:rPr sz="1800" b="0" dirty="0">
                <a:latin typeface="Calibri Light"/>
                <a:cs typeface="Calibri Light"/>
              </a:rPr>
              <a:t>is</a:t>
            </a:r>
            <a:r>
              <a:rPr sz="1800" b="0" spc="-30" dirty="0">
                <a:latin typeface="Calibri Light"/>
                <a:cs typeface="Calibri Light"/>
              </a:rPr>
              <a:t> “quick</a:t>
            </a:r>
            <a:r>
              <a:rPr sz="1800" b="0" spc="-75" dirty="0">
                <a:latin typeface="Calibri Light"/>
                <a:cs typeface="Calibri Light"/>
              </a:rPr>
              <a:t> </a:t>
            </a:r>
            <a:r>
              <a:rPr sz="1800" b="0" dirty="0">
                <a:latin typeface="Calibri Light"/>
                <a:cs typeface="Calibri Light"/>
              </a:rPr>
              <a:t>and</a:t>
            </a:r>
            <a:r>
              <a:rPr sz="1800" b="0" spc="-85" dirty="0">
                <a:latin typeface="Calibri Light"/>
                <a:cs typeface="Calibri Light"/>
              </a:rPr>
              <a:t> </a:t>
            </a:r>
            <a:r>
              <a:rPr sz="1800" b="0" dirty="0">
                <a:latin typeface="Calibri Light"/>
                <a:cs typeface="Calibri Light"/>
              </a:rPr>
              <a:t>easy”</a:t>
            </a:r>
            <a:r>
              <a:rPr sz="1800" b="0" spc="-85" dirty="0">
                <a:latin typeface="Calibri Light"/>
                <a:cs typeface="Calibri Light"/>
              </a:rPr>
              <a:t> </a:t>
            </a:r>
            <a:r>
              <a:rPr sz="1800" b="0" dirty="0">
                <a:latin typeface="Calibri Light"/>
                <a:cs typeface="Calibri Light"/>
              </a:rPr>
              <a:t>makes</a:t>
            </a:r>
            <a:r>
              <a:rPr sz="1800" b="0" spc="-40" dirty="0">
                <a:latin typeface="Calibri Light"/>
                <a:cs typeface="Calibri Light"/>
              </a:rPr>
              <a:t> </a:t>
            </a:r>
            <a:r>
              <a:rPr sz="1800" b="0" dirty="0">
                <a:latin typeface="Calibri Light"/>
                <a:cs typeface="Calibri Light"/>
              </a:rPr>
              <a:t>them</a:t>
            </a:r>
            <a:r>
              <a:rPr sz="1800" b="0" spc="-50" dirty="0">
                <a:latin typeface="Calibri Light"/>
                <a:cs typeface="Calibri Light"/>
              </a:rPr>
              <a:t> </a:t>
            </a:r>
            <a:r>
              <a:rPr sz="1800" b="0" dirty="0">
                <a:latin typeface="Calibri Light"/>
                <a:cs typeface="Calibri Light"/>
              </a:rPr>
              <a:t>less</a:t>
            </a:r>
            <a:r>
              <a:rPr sz="1800" b="0" spc="-100" dirty="0">
                <a:latin typeface="Calibri Light"/>
                <a:cs typeface="Calibri Light"/>
              </a:rPr>
              <a:t> </a:t>
            </a:r>
            <a:r>
              <a:rPr sz="1800" b="0" spc="-10" dirty="0">
                <a:latin typeface="Calibri Light"/>
                <a:cs typeface="Calibri Light"/>
              </a:rPr>
              <a:t>likely </a:t>
            </a:r>
            <a:r>
              <a:rPr sz="1800" b="0" dirty="0">
                <a:latin typeface="Calibri Light"/>
                <a:cs typeface="Calibri Light"/>
              </a:rPr>
              <a:t>to</a:t>
            </a:r>
            <a:r>
              <a:rPr sz="1800" b="0" spc="-75" dirty="0">
                <a:latin typeface="Calibri Light"/>
                <a:cs typeface="Calibri Light"/>
              </a:rPr>
              <a:t> </a:t>
            </a:r>
            <a:r>
              <a:rPr sz="1800" b="0" spc="-20" dirty="0">
                <a:latin typeface="Calibri Light"/>
                <a:cs typeface="Calibri Light"/>
              </a:rPr>
              <a:t>want</a:t>
            </a:r>
            <a:r>
              <a:rPr sz="1800" b="0" spc="-65" dirty="0">
                <a:latin typeface="Calibri Light"/>
                <a:cs typeface="Calibri Light"/>
              </a:rPr>
              <a:t> </a:t>
            </a:r>
            <a:r>
              <a:rPr sz="1800" b="0" dirty="0">
                <a:latin typeface="Calibri Light"/>
                <a:cs typeface="Calibri Light"/>
              </a:rPr>
              <a:t>to</a:t>
            </a:r>
            <a:r>
              <a:rPr sz="1800" b="0" spc="-70" dirty="0">
                <a:latin typeface="Calibri Light"/>
                <a:cs typeface="Calibri Light"/>
              </a:rPr>
              <a:t> </a:t>
            </a:r>
            <a:r>
              <a:rPr sz="1800" b="0" spc="-10" dirty="0">
                <a:latin typeface="Calibri Light"/>
                <a:cs typeface="Calibri Light"/>
              </a:rPr>
              <a:t>learn</a:t>
            </a:r>
            <a:r>
              <a:rPr sz="1800" b="0" spc="-80" dirty="0">
                <a:latin typeface="Calibri Light"/>
                <a:cs typeface="Calibri Light"/>
              </a:rPr>
              <a:t> </a:t>
            </a:r>
            <a:r>
              <a:rPr sz="1800" b="0" spc="-10" dirty="0">
                <a:latin typeface="Calibri Light"/>
                <a:cs typeface="Calibri Light"/>
              </a:rPr>
              <a:t>more</a:t>
            </a:r>
            <a:r>
              <a:rPr sz="1800" b="0" spc="-70" dirty="0">
                <a:latin typeface="Calibri Light"/>
                <a:cs typeface="Calibri Light"/>
              </a:rPr>
              <a:t> </a:t>
            </a:r>
            <a:r>
              <a:rPr sz="1800" b="0" dirty="0">
                <a:latin typeface="Calibri Light"/>
                <a:cs typeface="Calibri Light"/>
              </a:rPr>
              <a:t>about</a:t>
            </a:r>
            <a:r>
              <a:rPr sz="1800" b="0" spc="-10" dirty="0">
                <a:latin typeface="Calibri Light"/>
                <a:cs typeface="Calibri Light"/>
              </a:rPr>
              <a:t> </a:t>
            </a:r>
            <a:r>
              <a:rPr sz="1800" b="0" dirty="0">
                <a:latin typeface="Calibri Light"/>
                <a:cs typeface="Calibri Light"/>
              </a:rPr>
              <a:t>the</a:t>
            </a:r>
            <a:r>
              <a:rPr sz="1800" b="0" spc="-25" dirty="0">
                <a:latin typeface="Calibri Light"/>
                <a:cs typeface="Calibri Light"/>
              </a:rPr>
              <a:t> </a:t>
            </a:r>
            <a:r>
              <a:rPr sz="1800" b="0" spc="-10" dirty="0">
                <a:latin typeface="Calibri Light"/>
                <a:cs typeface="Calibri Light"/>
              </a:rPr>
              <a:t>product.</a:t>
            </a:r>
            <a:endParaRPr sz="1800" dirty="0">
              <a:latin typeface="Calibri Light"/>
              <a:cs typeface="Calibri Light"/>
            </a:endParaRPr>
          </a:p>
          <a:p>
            <a:pPr marL="4439920" indent="-286385">
              <a:lnSpc>
                <a:spcPct val="100000"/>
              </a:lnSpc>
              <a:spcBef>
                <a:spcPts val="1165"/>
              </a:spcBef>
              <a:buClr>
                <a:srgbClr val="1CACE3"/>
              </a:buClr>
              <a:buFont typeface="Arial"/>
              <a:buChar char="•"/>
              <a:tabLst>
                <a:tab pos="4439920" algn="l"/>
              </a:tabLst>
            </a:pPr>
            <a:r>
              <a:rPr sz="1800" b="0" dirty="0">
                <a:latin typeface="Calibri Light"/>
                <a:cs typeface="Calibri Light"/>
              </a:rPr>
              <a:t>Explicitly</a:t>
            </a:r>
            <a:r>
              <a:rPr sz="1800" b="0" spc="-20" dirty="0">
                <a:latin typeface="Calibri Light"/>
                <a:cs typeface="Calibri Light"/>
              </a:rPr>
              <a:t> </a:t>
            </a:r>
            <a:r>
              <a:rPr sz="1800" b="0" dirty="0">
                <a:latin typeface="Calibri Light"/>
                <a:cs typeface="Calibri Light"/>
              </a:rPr>
              <a:t>mentioning</a:t>
            </a:r>
            <a:r>
              <a:rPr sz="1800" b="0" spc="-10" dirty="0">
                <a:latin typeface="Calibri Light"/>
                <a:cs typeface="Calibri Light"/>
              </a:rPr>
              <a:t> </a:t>
            </a:r>
            <a:r>
              <a:rPr sz="1800" b="0" dirty="0">
                <a:latin typeface="Calibri Light"/>
                <a:cs typeface="Calibri Light"/>
              </a:rPr>
              <a:t>the</a:t>
            </a:r>
            <a:r>
              <a:rPr sz="1800" b="0" spc="-25" dirty="0">
                <a:latin typeface="Calibri Light"/>
                <a:cs typeface="Calibri Light"/>
              </a:rPr>
              <a:t> interest</a:t>
            </a:r>
            <a:r>
              <a:rPr sz="1800" b="0" spc="-70" dirty="0">
                <a:latin typeface="Calibri Light"/>
                <a:cs typeface="Calibri Light"/>
              </a:rPr>
              <a:t> </a:t>
            </a:r>
            <a:r>
              <a:rPr sz="1800" b="0" spc="-20" dirty="0">
                <a:latin typeface="Calibri Light"/>
                <a:cs typeface="Calibri Light"/>
              </a:rPr>
              <a:t>rate</a:t>
            </a:r>
            <a:r>
              <a:rPr sz="1800" b="0" spc="-75" dirty="0">
                <a:latin typeface="Calibri Light"/>
                <a:cs typeface="Calibri Light"/>
              </a:rPr>
              <a:t> </a:t>
            </a:r>
            <a:r>
              <a:rPr sz="1800" b="0" spc="-20" dirty="0">
                <a:latin typeface="Calibri Light"/>
                <a:cs typeface="Calibri Light"/>
              </a:rPr>
              <a:t>reduces</a:t>
            </a:r>
            <a:r>
              <a:rPr sz="1800" b="0" spc="-80" dirty="0">
                <a:latin typeface="Calibri Light"/>
                <a:cs typeface="Calibri Light"/>
              </a:rPr>
              <a:t> </a:t>
            </a:r>
            <a:r>
              <a:rPr sz="1800" b="0" spc="-20" dirty="0">
                <a:latin typeface="Calibri Light"/>
                <a:cs typeface="Calibri Light"/>
              </a:rPr>
              <a:t>appetite</a:t>
            </a:r>
            <a:r>
              <a:rPr sz="1800" b="0" spc="-65" dirty="0">
                <a:latin typeface="Calibri Light"/>
                <a:cs typeface="Calibri Light"/>
              </a:rPr>
              <a:t> </a:t>
            </a:r>
            <a:r>
              <a:rPr sz="1800" b="0" dirty="0">
                <a:latin typeface="Calibri Light"/>
                <a:cs typeface="Calibri Light"/>
              </a:rPr>
              <a:t>for</a:t>
            </a:r>
            <a:r>
              <a:rPr sz="1800" b="0" spc="-10" dirty="0">
                <a:latin typeface="Calibri Light"/>
                <a:cs typeface="Calibri Light"/>
              </a:rPr>
              <a:t> </a:t>
            </a:r>
            <a:r>
              <a:rPr sz="1800" b="0" dirty="0">
                <a:latin typeface="Calibri Light"/>
                <a:cs typeface="Calibri Light"/>
              </a:rPr>
              <a:t>the</a:t>
            </a:r>
            <a:r>
              <a:rPr sz="1800" b="0" spc="-30" dirty="0">
                <a:latin typeface="Calibri Light"/>
                <a:cs typeface="Calibri Light"/>
              </a:rPr>
              <a:t> </a:t>
            </a:r>
            <a:r>
              <a:rPr sz="1800" b="0" spc="-10" dirty="0">
                <a:latin typeface="Calibri Light"/>
                <a:cs typeface="Calibri Light"/>
              </a:rPr>
              <a:t>product.</a:t>
            </a:r>
            <a:endParaRPr sz="1800" dirty="0">
              <a:latin typeface="Calibri Light"/>
              <a:cs typeface="Calibri Light"/>
            </a:endParaRPr>
          </a:p>
          <a:p>
            <a:pPr marL="4439920" marR="5080" indent="-287020">
              <a:lnSpc>
                <a:spcPts val="1939"/>
              </a:lnSpc>
              <a:spcBef>
                <a:spcPts val="1425"/>
              </a:spcBef>
              <a:buClr>
                <a:srgbClr val="1CACE3"/>
              </a:buClr>
              <a:buFont typeface="Arial"/>
              <a:buChar char="•"/>
              <a:tabLst>
                <a:tab pos="4439920" algn="l"/>
              </a:tabLst>
            </a:pPr>
            <a:r>
              <a:rPr sz="1800" b="0" dirty="0">
                <a:latin typeface="Calibri Light"/>
                <a:cs typeface="Calibri Light"/>
              </a:rPr>
              <a:t>When</a:t>
            </a:r>
            <a:r>
              <a:rPr sz="1800" b="0" spc="-50" dirty="0">
                <a:latin typeface="Calibri Light"/>
                <a:cs typeface="Calibri Light"/>
              </a:rPr>
              <a:t> </a:t>
            </a:r>
            <a:r>
              <a:rPr sz="1800" b="0" dirty="0">
                <a:latin typeface="Calibri Light"/>
                <a:cs typeface="Calibri Light"/>
              </a:rPr>
              <a:t>given</a:t>
            </a:r>
            <a:r>
              <a:rPr sz="1800" b="0" spc="-40" dirty="0">
                <a:latin typeface="Calibri Light"/>
                <a:cs typeface="Calibri Light"/>
              </a:rPr>
              <a:t> </a:t>
            </a:r>
            <a:r>
              <a:rPr sz="1800" b="0" spc="-10" dirty="0">
                <a:latin typeface="Calibri Light"/>
                <a:cs typeface="Calibri Light"/>
              </a:rPr>
              <a:t>information,</a:t>
            </a:r>
            <a:r>
              <a:rPr sz="1800" b="0" spc="-50" dirty="0">
                <a:latin typeface="Calibri Light"/>
                <a:cs typeface="Calibri Light"/>
              </a:rPr>
              <a:t> </a:t>
            </a:r>
            <a:r>
              <a:rPr sz="1800" b="0" dirty="0">
                <a:latin typeface="Calibri Light"/>
                <a:cs typeface="Calibri Light"/>
              </a:rPr>
              <a:t>women</a:t>
            </a:r>
            <a:r>
              <a:rPr sz="1800" b="0" spc="-55" dirty="0">
                <a:latin typeface="Calibri Light"/>
                <a:cs typeface="Calibri Light"/>
              </a:rPr>
              <a:t> </a:t>
            </a:r>
            <a:r>
              <a:rPr sz="1800" b="0" spc="-10" dirty="0">
                <a:latin typeface="Calibri Light"/>
                <a:cs typeface="Calibri Light"/>
              </a:rPr>
              <a:t>entrepreneurs</a:t>
            </a:r>
            <a:r>
              <a:rPr sz="1800" b="0" spc="-45" dirty="0">
                <a:latin typeface="Calibri Light"/>
                <a:cs typeface="Calibri Light"/>
              </a:rPr>
              <a:t> </a:t>
            </a:r>
            <a:r>
              <a:rPr sz="1800" b="0" spc="-10" dirty="0">
                <a:latin typeface="Calibri Light"/>
                <a:cs typeface="Calibri Light"/>
              </a:rPr>
              <a:t>demonstrate</a:t>
            </a:r>
            <a:r>
              <a:rPr sz="1800" b="0" spc="-55" dirty="0">
                <a:latin typeface="Calibri Light"/>
                <a:cs typeface="Calibri Light"/>
              </a:rPr>
              <a:t> </a:t>
            </a:r>
            <a:r>
              <a:rPr sz="1800" b="0" spc="-10" dirty="0">
                <a:latin typeface="Calibri Light"/>
                <a:cs typeface="Calibri Light"/>
              </a:rPr>
              <a:t>interest</a:t>
            </a:r>
            <a:r>
              <a:rPr sz="1800" b="0" spc="-50" dirty="0">
                <a:latin typeface="Calibri Light"/>
                <a:cs typeface="Calibri Light"/>
              </a:rPr>
              <a:t> </a:t>
            </a:r>
            <a:r>
              <a:rPr sz="1800" b="0" spc="-25" dirty="0">
                <a:latin typeface="Calibri Light"/>
                <a:cs typeface="Calibri Light"/>
              </a:rPr>
              <a:t>in </a:t>
            </a:r>
            <a:r>
              <a:rPr sz="1800" b="0" dirty="0">
                <a:latin typeface="Calibri Light"/>
                <a:cs typeface="Calibri Light"/>
              </a:rPr>
              <a:t>financial</a:t>
            </a:r>
            <a:r>
              <a:rPr sz="1800" b="0" spc="-40" dirty="0">
                <a:latin typeface="Calibri Light"/>
                <a:cs typeface="Calibri Light"/>
              </a:rPr>
              <a:t> </a:t>
            </a:r>
            <a:r>
              <a:rPr sz="1800" b="0" dirty="0">
                <a:latin typeface="Calibri Light"/>
                <a:cs typeface="Calibri Light"/>
              </a:rPr>
              <a:t>products.</a:t>
            </a:r>
            <a:r>
              <a:rPr sz="1800" b="0" spc="-50" dirty="0">
                <a:latin typeface="Calibri Light"/>
                <a:cs typeface="Calibri Light"/>
              </a:rPr>
              <a:t> </a:t>
            </a:r>
            <a:r>
              <a:rPr sz="1800" b="0" spc="-10" dirty="0">
                <a:highlight>
                  <a:srgbClr val="FFFF00"/>
                </a:highlight>
                <a:latin typeface="Calibri Light"/>
                <a:cs typeface="Calibri Light"/>
              </a:rPr>
              <a:t>Utilization</a:t>
            </a:r>
            <a:r>
              <a:rPr sz="1800" b="0" spc="-20" dirty="0">
                <a:highlight>
                  <a:srgbClr val="FFFF00"/>
                </a:highlight>
                <a:latin typeface="Calibri Light"/>
                <a:cs typeface="Calibri Light"/>
              </a:rPr>
              <a:t> </a:t>
            </a:r>
            <a:r>
              <a:rPr sz="1800" b="0" dirty="0">
                <a:highlight>
                  <a:srgbClr val="FFFF00"/>
                </a:highlight>
                <a:latin typeface="Calibri Light"/>
                <a:cs typeface="Calibri Light"/>
              </a:rPr>
              <a:t>appears</a:t>
            </a:r>
            <a:r>
              <a:rPr sz="1800" b="0" spc="-50" dirty="0">
                <a:highlight>
                  <a:srgbClr val="FFFF00"/>
                </a:highlight>
                <a:latin typeface="Calibri Light"/>
                <a:cs typeface="Calibri Light"/>
              </a:rPr>
              <a:t> </a:t>
            </a:r>
            <a:r>
              <a:rPr sz="1800" b="0" dirty="0">
                <a:highlight>
                  <a:srgbClr val="FFFF00"/>
                </a:highlight>
                <a:latin typeface="Calibri Light"/>
                <a:cs typeface="Calibri Light"/>
              </a:rPr>
              <a:t>to</a:t>
            </a:r>
            <a:r>
              <a:rPr sz="1800" b="0" spc="-50" dirty="0">
                <a:highlight>
                  <a:srgbClr val="FFFF00"/>
                </a:highlight>
                <a:latin typeface="Calibri Light"/>
                <a:cs typeface="Calibri Light"/>
              </a:rPr>
              <a:t> </a:t>
            </a:r>
            <a:r>
              <a:rPr sz="1800" b="0" dirty="0">
                <a:highlight>
                  <a:srgbClr val="FFFF00"/>
                </a:highlight>
                <a:latin typeface="Calibri Light"/>
                <a:cs typeface="Calibri Light"/>
              </a:rPr>
              <a:t>be</a:t>
            </a:r>
            <a:r>
              <a:rPr sz="1800" b="0" spc="-30" dirty="0">
                <a:highlight>
                  <a:srgbClr val="FFFF00"/>
                </a:highlight>
                <a:latin typeface="Calibri Light"/>
                <a:cs typeface="Calibri Light"/>
              </a:rPr>
              <a:t> </a:t>
            </a:r>
            <a:r>
              <a:rPr sz="1800" b="0" dirty="0">
                <a:highlight>
                  <a:srgbClr val="FFFF00"/>
                </a:highlight>
                <a:latin typeface="Calibri Light"/>
                <a:cs typeface="Calibri Light"/>
              </a:rPr>
              <a:t>driven</a:t>
            </a:r>
            <a:r>
              <a:rPr sz="1800" b="0" spc="-50" dirty="0">
                <a:highlight>
                  <a:srgbClr val="FFFF00"/>
                </a:highlight>
                <a:latin typeface="Calibri Light"/>
                <a:cs typeface="Calibri Light"/>
              </a:rPr>
              <a:t> </a:t>
            </a:r>
            <a:r>
              <a:rPr sz="1800" b="0" dirty="0">
                <a:highlight>
                  <a:srgbClr val="FFFF00"/>
                </a:highlight>
                <a:latin typeface="Calibri Light"/>
                <a:cs typeface="Calibri Light"/>
              </a:rPr>
              <a:t>by</a:t>
            </a:r>
            <a:r>
              <a:rPr sz="1800" b="0" spc="-45" dirty="0">
                <a:highlight>
                  <a:srgbClr val="FFFF00"/>
                </a:highlight>
                <a:latin typeface="Calibri Light"/>
                <a:cs typeface="Calibri Light"/>
              </a:rPr>
              <a:t> </a:t>
            </a:r>
            <a:r>
              <a:rPr sz="1800" b="0" dirty="0">
                <a:highlight>
                  <a:srgbClr val="FFFF00"/>
                </a:highlight>
                <a:latin typeface="Calibri Light"/>
                <a:cs typeface="Calibri Light"/>
              </a:rPr>
              <a:t>business</a:t>
            </a:r>
            <a:r>
              <a:rPr sz="1800" b="0" spc="-35" dirty="0">
                <a:highlight>
                  <a:srgbClr val="FFFF00"/>
                </a:highlight>
                <a:latin typeface="Calibri Light"/>
                <a:cs typeface="Calibri Light"/>
              </a:rPr>
              <a:t> </a:t>
            </a:r>
            <a:r>
              <a:rPr sz="1800" b="0" spc="-20" dirty="0">
                <a:highlight>
                  <a:srgbClr val="FFFF00"/>
                </a:highlight>
                <a:latin typeface="Calibri Light"/>
                <a:cs typeface="Calibri Light"/>
              </a:rPr>
              <a:t>need </a:t>
            </a:r>
            <a:r>
              <a:rPr sz="1800" b="0" dirty="0">
                <a:highlight>
                  <a:srgbClr val="FFFF00"/>
                </a:highlight>
                <a:latin typeface="Calibri Light"/>
                <a:cs typeface="Calibri Light"/>
              </a:rPr>
              <a:t>(rather</a:t>
            </a:r>
            <a:r>
              <a:rPr sz="1800" b="0" spc="-55" dirty="0">
                <a:highlight>
                  <a:srgbClr val="FFFF00"/>
                </a:highlight>
                <a:latin typeface="Calibri Light"/>
                <a:cs typeface="Calibri Light"/>
              </a:rPr>
              <a:t> </a:t>
            </a:r>
            <a:r>
              <a:rPr sz="1800" b="0" dirty="0">
                <a:highlight>
                  <a:srgbClr val="FFFF00"/>
                </a:highlight>
                <a:latin typeface="Calibri Light"/>
                <a:cs typeface="Calibri Light"/>
              </a:rPr>
              <a:t>than</a:t>
            </a:r>
            <a:r>
              <a:rPr sz="1800" b="0" spc="-50" dirty="0">
                <a:highlight>
                  <a:srgbClr val="FFFF00"/>
                </a:highlight>
                <a:latin typeface="Calibri Light"/>
                <a:cs typeface="Calibri Light"/>
              </a:rPr>
              <a:t> </a:t>
            </a:r>
            <a:r>
              <a:rPr sz="1800" b="0" dirty="0">
                <a:highlight>
                  <a:srgbClr val="FFFF00"/>
                </a:highlight>
                <a:latin typeface="Calibri Light"/>
                <a:cs typeface="Calibri Light"/>
              </a:rPr>
              <a:t>loan</a:t>
            </a:r>
            <a:r>
              <a:rPr sz="1800" b="0" spc="-45" dirty="0">
                <a:highlight>
                  <a:srgbClr val="FFFF00"/>
                </a:highlight>
                <a:latin typeface="Calibri Light"/>
                <a:cs typeface="Calibri Light"/>
              </a:rPr>
              <a:t> </a:t>
            </a:r>
            <a:r>
              <a:rPr sz="1800" b="0" spc="-10" dirty="0">
                <a:highlight>
                  <a:srgbClr val="FFFF00"/>
                </a:highlight>
                <a:latin typeface="Calibri Light"/>
                <a:cs typeface="Calibri Light"/>
              </a:rPr>
              <a:t>features).</a:t>
            </a:r>
            <a:endParaRPr sz="1800" dirty="0">
              <a:highlight>
                <a:srgbClr val="FFFF00"/>
              </a:highlight>
              <a:latin typeface="Calibri Light"/>
              <a:cs typeface="Calibri Light"/>
            </a:endParaRPr>
          </a:p>
        </p:txBody>
      </p:sp>
      <p:pic>
        <p:nvPicPr>
          <p:cNvPr id="4" name="object 4"/>
          <p:cNvPicPr/>
          <p:nvPr/>
        </p:nvPicPr>
        <p:blipFill>
          <a:blip r:embed="rId2" cstate="print"/>
          <a:stretch>
            <a:fillRect/>
          </a:stretch>
        </p:blipFill>
        <p:spPr>
          <a:xfrm>
            <a:off x="599295" y="1147750"/>
            <a:ext cx="3778094" cy="5169031"/>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z="1050" spc="-25" dirty="0">
                <a:solidFill>
                  <a:srgbClr val="FFFFFF"/>
                </a:solidFill>
              </a:rPr>
              <a:t>5</a:t>
            </a:fld>
            <a:endParaRPr sz="105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5830" y="63449"/>
            <a:ext cx="10045065" cy="1407160"/>
          </a:xfrm>
          <a:prstGeom prst="rect">
            <a:avLst/>
          </a:prstGeom>
        </p:spPr>
        <p:txBody>
          <a:bodyPr vert="horz" wrap="square" lIns="0" tIns="74930" rIns="0" bIns="0" rtlCol="0">
            <a:spAutoFit/>
          </a:bodyPr>
          <a:lstStyle/>
          <a:p>
            <a:pPr marL="12700" marR="5080">
              <a:lnSpc>
                <a:spcPts val="3890"/>
              </a:lnSpc>
              <a:spcBef>
                <a:spcPts val="590"/>
              </a:spcBef>
            </a:pPr>
            <a:r>
              <a:rPr spc="-30" dirty="0"/>
              <a:t>Nigeria:</a:t>
            </a:r>
            <a:r>
              <a:rPr spc="-130" dirty="0"/>
              <a:t> </a:t>
            </a:r>
            <a:r>
              <a:rPr spc="-25" dirty="0"/>
              <a:t>Findings</a:t>
            </a:r>
            <a:r>
              <a:rPr spc="-140" dirty="0"/>
              <a:t> </a:t>
            </a:r>
            <a:r>
              <a:rPr spc="-25" dirty="0"/>
              <a:t>from</a:t>
            </a:r>
            <a:r>
              <a:rPr spc="-165" dirty="0"/>
              <a:t> </a:t>
            </a:r>
            <a:r>
              <a:rPr dirty="0"/>
              <a:t>IE</a:t>
            </a:r>
            <a:r>
              <a:rPr spc="-130" dirty="0"/>
              <a:t> </a:t>
            </a:r>
            <a:r>
              <a:rPr dirty="0"/>
              <a:t>of</a:t>
            </a:r>
            <a:r>
              <a:rPr spc="-110" dirty="0"/>
              <a:t> </a:t>
            </a:r>
            <a:r>
              <a:rPr spc="-20" dirty="0"/>
              <a:t>Impact</a:t>
            </a:r>
            <a:r>
              <a:rPr spc="-120" dirty="0"/>
              <a:t> </a:t>
            </a:r>
            <a:r>
              <a:rPr dirty="0"/>
              <a:t>of</a:t>
            </a:r>
            <a:r>
              <a:rPr spc="-110" dirty="0"/>
              <a:t> </a:t>
            </a:r>
            <a:r>
              <a:rPr dirty="0"/>
              <a:t>CBLs</a:t>
            </a:r>
            <a:r>
              <a:rPr spc="-130" dirty="0"/>
              <a:t> </a:t>
            </a:r>
            <a:r>
              <a:rPr dirty="0"/>
              <a:t>and</a:t>
            </a:r>
            <a:r>
              <a:rPr spc="-135" dirty="0"/>
              <a:t> </a:t>
            </a:r>
            <a:r>
              <a:rPr spc="-10" dirty="0"/>
              <a:t>dynamic </a:t>
            </a:r>
            <a:r>
              <a:rPr spc="-35" dirty="0"/>
              <a:t>incentive</a:t>
            </a:r>
            <a:r>
              <a:rPr spc="-150" dirty="0"/>
              <a:t> </a:t>
            </a:r>
            <a:r>
              <a:rPr spc="-10" dirty="0"/>
              <a:t>(pilot</a:t>
            </a:r>
            <a:r>
              <a:rPr spc="-155" dirty="0"/>
              <a:t> </a:t>
            </a:r>
            <a:r>
              <a:rPr spc="-10" dirty="0"/>
              <a:t>cohort)</a:t>
            </a:r>
          </a:p>
          <a:p>
            <a:pPr marL="12700">
              <a:lnSpc>
                <a:spcPts val="2605"/>
              </a:lnSpc>
            </a:pPr>
            <a:r>
              <a:rPr sz="2400" spc="-25" dirty="0"/>
              <a:t>Examining</a:t>
            </a:r>
            <a:r>
              <a:rPr sz="2400" spc="-80" dirty="0"/>
              <a:t> </a:t>
            </a:r>
            <a:r>
              <a:rPr sz="2400" spc="-10" dirty="0"/>
              <a:t>impact</a:t>
            </a:r>
            <a:r>
              <a:rPr sz="2400" spc="-50" dirty="0"/>
              <a:t> </a:t>
            </a:r>
            <a:r>
              <a:rPr sz="2400" dirty="0"/>
              <a:t>of</a:t>
            </a:r>
            <a:r>
              <a:rPr sz="2400" spc="-55" dirty="0"/>
              <a:t> </a:t>
            </a:r>
            <a:r>
              <a:rPr sz="2400" spc="-25" dirty="0"/>
              <a:t>supply-</a:t>
            </a:r>
            <a:r>
              <a:rPr sz="2400" spc="-10" dirty="0"/>
              <a:t>side</a:t>
            </a:r>
            <a:r>
              <a:rPr sz="2400" spc="-75" dirty="0"/>
              <a:t> </a:t>
            </a:r>
            <a:r>
              <a:rPr sz="2400" spc="-10" dirty="0"/>
              <a:t>interventions</a:t>
            </a:r>
            <a:endParaRPr sz="2400"/>
          </a:p>
        </p:txBody>
      </p:sp>
      <p:sp>
        <p:nvSpPr>
          <p:cNvPr id="3" name="object 3"/>
          <p:cNvSpPr txBox="1"/>
          <p:nvPr/>
        </p:nvSpPr>
        <p:spPr>
          <a:xfrm>
            <a:off x="11171935" y="6426504"/>
            <a:ext cx="102870" cy="2089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50" normalizeH="0" baseline="0" noProof="0" dirty="0">
                <a:ln>
                  <a:noFill/>
                </a:ln>
                <a:solidFill>
                  <a:srgbClr val="888888"/>
                </a:solidFill>
                <a:effectLst/>
                <a:uLnTx/>
                <a:uFillTx/>
                <a:latin typeface="Calibri"/>
                <a:cs typeface="Calibri"/>
              </a:rPr>
              <a:t>3</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4" name="object 4"/>
          <p:cNvSpPr txBox="1"/>
          <p:nvPr/>
        </p:nvSpPr>
        <p:spPr>
          <a:xfrm>
            <a:off x="3289553" y="1831975"/>
            <a:ext cx="4033520" cy="4756785"/>
          </a:xfrm>
          <a:prstGeom prst="rect">
            <a:avLst/>
          </a:prstGeom>
        </p:spPr>
        <p:txBody>
          <a:bodyPr vert="horz" wrap="square" lIns="0" tIns="12700" rIns="0" bIns="0" rtlCol="0">
            <a:spAutoFit/>
          </a:bodyPr>
          <a:lstStyle/>
          <a:p>
            <a:pPr marL="299085" marR="5080" lvl="0" indent="-287020" defTabSz="914400" eaLnBrk="1" fontAlgn="auto" latinLnBrk="0" hangingPunct="1">
              <a:lnSpc>
                <a:spcPct val="100000"/>
              </a:lnSpc>
              <a:spcBef>
                <a:spcPts val="100"/>
              </a:spcBef>
              <a:spcAft>
                <a:spcPts val="0"/>
              </a:spcAft>
              <a:buClrTx/>
              <a:buSzTx/>
              <a:buFont typeface="Wingdings"/>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Calibri Light"/>
                <a:cs typeface="Calibri Light"/>
              </a:rPr>
              <a:t>Study</a:t>
            </a:r>
            <a:r>
              <a:rPr kumimoji="0" sz="1800" b="0" i="0" u="none" strike="noStrike" kern="0" cap="none" spc="-50" normalizeH="0" baseline="0" noProof="0" dirty="0">
                <a:ln>
                  <a:noFill/>
                </a:ln>
                <a:solidFill>
                  <a:sysClr val="windowText" lastClr="000000"/>
                </a:solidFill>
                <a:effectLst/>
                <a:uLnTx/>
                <a:uFillTx/>
                <a:latin typeface="Calibri Light"/>
                <a:cs typeface="Calibri Light"/>
              </a:rPr>
              <a:t> </a:t>
            </a:r>
            <a:r>
              <a:rPr kumimoji="0" sz="1800" b="0" i="0" u="none" strike="noStrike" kern="0" cap="none" spc="0" normalizeH="0" baseline="0" noProof="0" dirty="0">
                <a:ln>
                  <a:noFill/>
                </a:ln>
                <a:solidFill>
                  <a:sysClr val="windowText" lastClr="000000"/>
                </a:solidFill>
                <a:effectLst/>
                <a:uLnTx/>
                <a:uFillTx/>
                <a:latin typeface="Calibri Light"/>
                <a:cs typeface="Calibri Light"/>
              </a:rPr>
              <a:t>sample</a:t>
            </a:r>
            <a:r>
              <a:rPr kumimoji="0" sz="1800" b="0" i="0" u="none" strike="noStrike" kern="0" cap="none" spc="-30" normalizeH="0" baseline="0" noProof="0" dirty="0">
                <a:ln>
                  <a:noFill/>
                </a:ln>
                <a:solidFill>
                  <a:sysClr val="windowText" lastClr="000000"/>
                </a:solidFill>
                <a:effectLst/>
                <a:uLnTx/>
                <a:uFillTx/>
                <a:latin typeface="Calibri Light"/>
                <a:cs typeface="Calibri Light"/>
              </a:rPr>
              <a:t> </a:t>
            </a:r>
            <a:r>
              <a:rPr kumimoji="0" sz="1800" b="0" i="0" u="none" strike="noStrike" kern="0" cap="none" spc="0" normalizeH="0" baseline="0" noProof="0" dirty="0">
                <a:ln>
                  <a:noFill/>
                </a:ln>
                <a:solidFill>
                  <a:sysClr val="windowText" lastClr="000000"/>
                </a:solidFill>
                <a:effectLst/>
                <a:uLnTx/>
                <a:uFillTx/>
                <a:latin typeface="Calibri Light"/>
                <a:cs typeface="Calibri Light"/>
              </a:rPr>
              <a:t>formed</a:t>
            </a:r>
            <a:r>
              <a:rPr kumimoji="0" sz="1800" b="0" i="0" u="none" strike="noStrike" kern="0" cap="none" spc="-35" normalizeH="0" baseline="0" noProof="0" dirty="0">
                <a:ln>
                  <a:noFill/>
                </a:ln>
                <a:solidFill>
                  <a:sysClr val="windowText" lastClr="000000"/>
                </a:solidFill>
                <a:effectLst/>
                <a:uLnTx/>
                <a:uFillTx/>
                <a:latin typeface="Calibri Light"/>
                <a:cs typeface="Calibri Light"/>
              </a:rPr>
              <a:t> </a:t>
            </a:r>
            <a:r>
              <a:rPr kumimoji="0" sz="1800" b="0" i="0" u="none" strike="noStrike" kern="0" cap="none" spc="0" normalizeH="0" baseline="0" noProof="0" dirty="0">
                <a:ln>
                  <a:noFill/>
                </a:ln>
                <a:solidFill>
                  <a:sysClr val="windowText" lastClr="000000"/>
                </a:solidFill>
                <a:effectLst/>
                <a:uLnTx/>
                <a:uFillTx/>
                <a:latin typeface="Calibri Light"/>
                <a:cs typeface="Calibri Light"/>
              </a:rPr>
              <a:t>of</a:t>
            </a:r>
            <a:r>
              <a:rPr kumimoji="0" sz="1800" b="0" i="0" u="none" strike="noStrike" kern="0" cap="none" spc="-40" normalizeH="0" baseline="0" noProof="0" dirty="0">
                <a:ln>
                  <a:noFill/>
                </a:ln>
                <a:solidFill>
                  <a:sysClr val="windowText" lastClr="000000"/>
                </a:solidFill>
                <a:effectLst/>
                <a:uLnTx/>
                <a:uFillTx/>
                <a:latin typeface="Calibri Light"/>
                <a:cs typeface="Calibri Light"/>
              </a:rPr>
              <a:t> </a:t>
            </a:r>
            <a:r>
              <a:rPr kumimoji="0" sz="1800" b="0" i="0" u="none" strike="noStrike" kern="0" cap="none" spc="0" normalizeH="0" baseline="0" noProof="0" dirty="0">
                <a:ln>
                  <a:noFill/>
                </a:ln>
                <a:solidFill>
                  <a:sysClr val="windowText" lastClr="000000"/>
                </a:solidFill>
                <a:effectLst/>
                <a:uLnTx/>
                <a:uFillTx/>
                <a:latin typeface="Calibri Light"/>
                <a:cs typeface="Calibri Light"/>
              </a:rPr>
              <a:t>214</a:t>
            </a:r>
            <a:r>
              <a:rPr kumimoji="0" sz="1800" b="0" i="0" u="none" strike="noStrike" kern="0" cap="none" spc="-25" normalizeH="0" baseline="0" noProof="0" dirty="0">
                <a:ln>
                  <a:noFill/>
                </a:ln>
                <a:solidFill>
                  <a:sysClr val="windowText" lastClr="000000"/>
                </a:solidFill>
                <a:effectLst/>
                <a:uLnTx/>
                <a:uFillTx/>
                <a:latin typeface="Calibri Light"/>
                <a:cs typeface="Calibri Light"/>
              </a:rPr>
              <a:t> </a:t>
            </a:r>
            <a:r>
              <a:rPr kumimoji="0" sz="1800" b="0" i="0" u="none" strike="noStrike" kern="0" cap="none" spc="-10" normalizeH="0" baseline="0" noProof="0" dirty="0">
                <a:ln>
                  <a:noFill/>
                </a:ln>
                <a:solidFill>
                  <a:sysClr val="windowText" lastClr="000000"/>
                </a:solidFill>
                <a:effectLst/>
                <a:uLnTx/>
                <a:uFillTx/>
                <a:latin typeface="Calibri Light"/>
                <a:cs typeface="Calibri Light"/>
              </a:rPr>
              <a:t>business </a:t>
            </a:r>
            <a:r>
              <a:rPr kumimoji="0" sz="1800" b="0" i="0" u="none" strike="noStrike" kern="0" cap="none" spc="0" normalizeH="0" baseline="0" noProof="0" dirty="0">
                <a:ln>
                  <a:noFill/>
                </a:ln>
                <a:solidFill>
                  <a:sysClr val="windowText" lastClr="000000"/>
                </a:solidFill>
                <a:effectLst/>
                <a:uLnTx/>
                <a:uFillTx/>
                <a:latin typeface="Calibri Light"/>
                <a:cs typeface="Calibri Light"/>
              </a:rPr>
              <a:t>owners</a:t>
            </a:r>
            <a:r>
              <a:rPr kumimoji="0" sz="1800" b="0" i="0" u="none" strike="noStrike" kern="0" cap="none" spc="-20" normalizeH="0" baseline="0" noProof="0" dirty="0">
                <a:ln>
                  <a:noFill/>
                </a:ln>
                <a:solidFill>
                  <a:sysClr val="windowText" lastClr="000000"/>
                </a:solidFill>
                <a:effectLst/>
                <a:uLnTx/>
                <a:uFillTx/>
                <a:latin typeface="Calibri Light"/>
                <a:cs typeface="Calibri Light"/>
              </a:rPr>
              <a:t> </a:t>
            </a:r>
            <a:r>
              <a:rPr kumimoji="0" sz="1800" b="0" i="0" u="none" strike="noStrike" kern="0" cap="none" spc="0" normalizeH="0" baseline="0" noProof="0" dirty="0">
                <a:ln>
                  <a:noFill/>
                </a:ln>
                <a:solidFill>
                  <a:sysClr val="windowText" lastClr="000000"/>
                </a:solidFill>
                <a:effectLst/>
                <a:uLnTx/>
                <a:uFillTx/>
                <a:latin typeface="Calibri Light"/>
                <a:cs typeface="Calibri Light"/>
              </a:rPr>
              <a:t>(121</a:t>
            </a:r>
            <a:r>
              <a:rPr kumimoji="0" sz="1800" b="0" i="0" u="none" strike="noStrike" kern="0" cap="none" spc="-35" normalizeH="0" baseline="0" noProof="0" dirty="0">
                <a:ln>
                  <a:noFill/>
                </a:ln>
                <a:solidFill>
                  <a:sysClr val="windowText" lastClr="000000"/>
                </a:solidFill>
                <a:effectLst/>
                <a:uLnTx/>
                <a:uFillTx/>
                <a:latin typeface="Calibri Light"/>
                <a:cs typeface="Calibri Light"/>
              </a:rPr>
              <a:t> </a:t>
            </a:r>
            <a:r>
              <a:rPr kumimoji="0" sz="1800" b="0" i="0" u="none" strike="noStrike" kern="0" cap="none" spc="0" normalizeH="0" baseline="0" noProof="0" dirty="0">
                <a:ln>
                  <a:noFill/>
                </a:ln>
                <a:solidFill>
                  <a:sysClr val="windowText" lastClr="000000"/>
                </a:solidFill>
                <a:effectLst/>
                <a:uLnTx/>
                <a:uFillTx/>
                <a:latin typeface="Calibri Light"/>
                <a:cs typeface="Calibri Light"/>
              </a:rPr>
              <a:t>women,</a:t>
            </a:r>
            <a:r>
              <a:rPr kumimoji="0" sz="1800" b="0" i="0" u="none" strike="noStrike" kern="0" cap="none" spc="-45" normalizeH="0" baseline="0" noProof="0" dirty="0">
                <a:ln>
                  <a:noFill/>
                </a:ln>
                <a:solidFill>
                  <a:sysClr val="windowText" lastClr="000000"/>
                </a:solidFill>
                <a:effectLst/>
                <a:uLnTx/>
                <a:uFillTx/>
                <a:latin typeface="Calibri Light"/>
                <a:cs typeface="Calibri Light"/>
              </a:rPr>
              <a:t> </a:t>
            </a:r>
            <a:r>
              <a:rPr kumimoji="0" sz="1800" b="0" i="0" u="none" strike="noStrike" kern="0" cap="none" spc="0" normalizeH="0" baseline="0" noProof="0" dirty="0">
                <a:ln>
                  <a:noFill/>
                </a:ln>
                <a:solidFill>
                  <a:sysClr val="windowText" lastClr="000000"/>
                </a:solidFill>
                <a:effectLst/>
                <a:uLnTx/>
                <a:uFillTx/>
                <a:latin typeface="Calibri Light"/>
                <a:cs typeface="Calibri Light"/>
              </a:rPr>
              <a:t>93</a:t>
            </a:r>
            <a:r>
              <a:rPr kumimoji="0" sz="1800" b="0" i="0" u="none" strike="noStrike" kern="0" cap="none" spc="-30" normalizeH="0" baseline="0" noProof="0" dirty="0">
                <a:ln>
                  <a:noFill/>
                </a:ln>
                <a:solidFill>
                  <a:sysClr val="windowText" lastClr="000000"/>
                </a:solidFill>
                <a:effectLst/>
                <a:uLnTx/>
                <a:uFillTx/>
                <a:latin typeface="Calibri Light"/>
                <a:cs typeface="Calibri Light"/>
              </a:rPr>
              <a:t> </a:t>
            </a:r>
            <a:r>
              <a:rPr kumimoji="0" sz="1800" b="0" i="0" u="none" strike="noStrike" kern="0" cap="none" spc="0" normalizeH="0" baseline="0" noProof="0" dirty="0">
                <a:ln>
                  <a:noFill/>
                </a:ln>
                <a:solidFill>
                  <a:sysClr val="windowText" lastClr="000000"/>
                </a:solidFill>
                <a:effectLst/>
                <a:uLnTx/>
                <a:uFillTx/>
                <a:latin typeface="Calibri Light"/>
                <a:cs typeface="Calibri Light"/>
              </a:rPr>
              <a:t>men)</a:t>
            </a:r>
            <a:r>
              <a:rPr kumimoji="0" sz="1800" b="0" i="0" u="none" strike="noStrike" kern="0" cap="none" spc="-35" normalizeH="0" baseline="0" noProof="0" dirty="0">
                <a:ln>
                  <a:noFill/>
                </a:ln>
                <a:solidFill>
                  <a:sysClr val="windowText" lastClr="000000"/>
                </a:solidFill>
                <a:effectLst/>
                <a:uLnTx/>
                <a:uFillTx/>
                <a:latin typeface="Calibri Light"/>
                <a:cs typeface="Calibri Light"/>
              </a:rPr>
              <a:t> </a:t>
            </a:r>
            <a:r>
              <a:rPr kumimoji="0" sz="1800" b="0" i="0" u="none" strike="noStrike" kern="0" cap="none" spc="0" normalizeH="0" baseline="0" noProof="0" dirty="0">
                <a:ln>
                  <a:noFill/>
                </a:ln>
                <a:solidFill>
                  <a:sysClr val="windowText" lastClr="000000"/>
                </a:solidFill>
                <a:effectLst/>
                <a:uLnTx/>
                <a:uFillTx/>
                <a:latin typeface="Calibri Light"/>
                <a:cs typeface="Calibri Light"/>
              </a:rPr>
              <a:t>who</a:t>
            </a:r>
            <a:r>
              <a:rPr kumimoji="0" sz="1800" b="0" i="0" u="none" strike="noStrike" kern="0" cap="none" spc="-30" normalizeH="0" baseline="0" noProof="0" dirty="0">
                <a:ln>
                  <a:noFill/>
                </a:ln>
                <a:solidFill>
                  <a:sysClr val="windowText" lastClr="000000"/>
                </a:solidFill>
                <a:effectLst/>
                <a:uLnTx/>
                <a:uFillTx/>
                <a:latin typeface="Calibri Light"/>
                <a:cs typeface="Calibri Light"/>
              </a:rPr>
              <a:t> </a:t>
            </a:r>
            <a:r>
              <a:rPr kumimoji="0" sz="1800" b="0" i="0" u="none" strike="noStrike" kern="0" cap="none" spc="-20" normalizeH="0" baseline="0" noProof="0" dirty="0">
                <a:ln>
                  <a:noFill/>
                </a:ln>
                <a:solidFill>
                  <a:sysClr val="windowText" lastClr="000000"/>
                </a:solidFill>
                <a:effectLst/>
                <a:uLnTx/>
                <a:uFillTx/>
                <a:latin typeface="Calibri Light"/>
                <a:cs typeface="Calibri Light"/>
              </a:rPr>
              <a:t>were </a:t>
            </a:r>
            <a:r>
              <a:rPr kumimoji="0" sz="1800" b="0" i="0" u="none" strike="noStrike" kern="0" cap="none" spc="-10" normalizeH="0" baseline="0" noProof="0" dirty="0">
                <a:ln>
                  <a:noFill/>
                </a:ln>
                <a:solidFill>
                  <a:sysClr val="windowText" lastClr="000000"/>
                </a:solidFill>
                <a:effectLst/>
                <a:uLnTx/>
                <a:uFillTx/>
                <a:latin typeface="Calibri Light"/>
                <a:cs typeface="Calibri Light"/>
              </a:rPr>
              <a:t>approved</a:t>
            </a:r>
            <a:r>
              <a:rPr kumimoji="0" sz="1800" b="0" i="0" u="none" strike="noStrike" kern="0" cap="none" spc="-35" normalizeH="0" baseline="0" noProof="0" dirty="0">
                <a:ln>
                  <a:noFill/>
                </a:ln>
                <a:solidFill>
                  <a:sysClr val="windowText" lastClr="000000"/>
                </a:solidFill>
                <a:effectLst/>
                <a:uLnTx/>
                <a:uFillTx/>
                <a:latin typeface="Calibri Light"/>
                <a:cs typeface="Calibri Light"/>
              </a:rPr>
              <a:t> </a:t>
            </a:r>
            <a:r>
              <a:rPr kumimoji="0" sz="1800" b="0" i="0" u="none" strike="noStrike" kern="0" cap="none" spc="0" normalizeH="0" baseline="0" noProof="0" dirty="0">
                <a:ln>
                  <a:noFill/>
                </a:ln>
                <a:solidFill>
                  <a:sysClr val="windowText" lastClr="000000"/>
                </a:solidFill>
                <a:effectLst/>
                <a:uLnTx/>
                <a:uFillTx/>
                <a:latin typeface="Calibri Light"/>
                <a:cs typeface="Calibri Light"/>
              </a:rPr>
              <a:t>for</a:t>
            </a:r>
            <a:r>
              <a:rPr kumimoji="0" sz="1800" b="0" i="0" u="none" strike="noStrike" kern="0" cap="none" spc="-25" normalizeH="0" baseline="0" noProof="0" dirty="0">
                <a:ln>
                  <a:noFill/>
                </a:ln>
                <a:solidFill>
                  <a:sysClr val="windowText" lastClr="000000"/>
                </a:solidFill>
                <a:effectLst/>
                <a:uLnTx/>
                <a:uFillTx/>
                <a:latin typeface="Calibri Light"/>
                <a:cs typeface="Calibri Light"/>
              </a:rPr>
              <a:t> </a:t>
            </a:r>
            <a:r>
              <a:rPr kumimoji="0" sz="1800" b="0" i="0" u="none" strike="noStrike" kern="0" cap="none" spc="0" normalizeH="0" baseline="0" noProof="0" dirty="0">
                <a:ln>
                  <a:noFill/>
                </a:ln>
                <a:solidFill>
                  <a:sysClr val="windowText" lastClr="000000"/>
                </a:solidFill>
                <a:effectLst/>
                <a:uLnTx/>
                <a:uFillTx/>
                <a:latin typeface="Calibri Light"/>
                <a:cs typeface="Calibri Light"/>
              </a:rPr>
              <a:t>CBL</a:t>
            </a:r>
            <a:r>
              <a:rPr kumimoji="0" sz="1800" b="0" i="0" u="none" strike="noStrike" kern="0" cap="none" spc="-30" normalizeH="0" baseline="0" noProof="0" dirty="0">
                <a:ln>
                  <a:noFill/>
                </a:ln>
                <a:solidFill>
                  <a:sysClr val="windowText" lastClr="000000"/>
                </a:solidFill>
                <a:effectLst/>
                <a:uLnTx/>
                <a:uFillTx/>
                <a:latin typeface="Calibri Light"/>
                <a:cs typeface="Calibri Light"/>
              </a:rPr>
              <a:t> </a:t>
            </a:r>
            <a:r>
              <a:rPr kumimoji="0" sz="1800" b="0" i="0" u="none" strike="noStrike" kern="0" cap="none" spc="0" normalizeH="0" baseline="0" noProof="0" dirty="0">
                <a:ln>
                  <a:noFill/>
                </a:ln>
                <a:solidFill>
                  <a:sysClr val="windowText" lastClr="000000"/>
                </a:solidFill>
                <a:effectLst/>
                <a:uLnTx/>
                <a:uFillTx/>
                <a:latin typeface="Calibri Light"/>
                <a:cs typeface="Calibri Light"/>
              </a:rPr>
              <a:t>in</a:t>
            </a:r>
            <a:r>
              <a:rPr kumimoji="0" sz="1800" b="0" i="0" u="none" strike="noStrike" kern="0" cap="none" spc="-25" normalizeH="0" baseline="0" noProof="0" dirty="0">
                <a:ln>
                  <a:noFill/>
                </a:ln>
                <a:solidFill>
                  <a:sysClr val="windowText" lastClr="000000"/>
                </a:solidFill>
                <a:effectLst/>
                <a:uLnTx/>
                <a:uFillTx/>
                <a:latin typeface="Calibri Light"/>
                <a:cs typeface="Calibri Light"/>
              </a:rPr>
              <a:t> </a:t>
            </a:r>
            <a:r>
              <a:rPr kumimoji="0" sz="1800" b="0" i="0" u="none" strike="noStrike" kern="0" cap="none" spc="-10" normalizeH="0" baseline="0" noProof="0" dirty="0">
                <a:ln>
                  <a:noFill/>
                </a:ln>
                <a:solidFill>
                  <a:sysClr val="windowText" lastClr="000000"/>
                </a:solidFill>
                <a:effectLst/>
                <a:uLnTx/>
                <a:uFillTx/>
                <a:latin typeface="Calibri Light"/>
                <a:cs typeface="Calibri Light"/>
              </a:rPr>
              <a:t>2021.</a:t>
            </a:r>
            <a:endParaRPr kumimoji="0" sz="1800" b="0" i="0" u="none" strike="noStrike" kern="0" cap="none" spc="0" normalizeH="0" baseline="0" noProof="0" dirty="0">
              <a:ln>
                <a:noFill/>
              </a:ln>
              <a:solidFill>
                <a:sysClr val="windowText" lastClr="000000"/>
              </a:solidFill>
              <a:effectLst/>
              <a:uLnTx/>
              <a:uFillTx/>
              <a:latin typeface="Calibri Light"/>
              <a:cs typeface="Calibri Light"/>
            </a:endParaRPr>
          </a:p>
          <a:p>
            <a:pPr marL="299085" marR="0" lvl="0" indent="-286385" defTabSz="914400" eaLnBrk="1" fontAlgn="auto" latinLnBrk="0" hangingPunct="1">
              <a:lnSpc>
                <a:spcPct val="100000"/>
              </a:lnSpc>
              <a:spcBef>
                <a:spcPts val="1010"/>
              </a:spcBef>
              <a:spcAft>
                <a:spcPts val="0"/>
              </a:spcAft>
              <a:buClrTx/>
              <a:buSzTx/>
              <a:buFont typeface="Wingdings"/>
              <a:buChar char=""/>
              <a:tabLst>
                <a:tab pos="299085" algn="l"/>
              </a:tabLst>
              <a:defRPr/>
            </a:pPr>
            <a:r>
              <a:rPr kumimoji="0" sz="1800" b="0" i="0" u="none" strike="noStrike" kern="0" cap="none" spc="-10" normalizeH="0" baseline="0" noProof="0" dirty="0">
                <a:ln>
                  <a:noFill/>
                </a:ln>
                <a:solidFill>
                  <a:sysClr val="windowText" lastClr="000000"/>
                </a:solidFill>
                <a:effectLst/>
                <a:uLnTx/>
                <a:uFillTx/>
                <a:latin typeface="Calibri Light"/>
                <a:cs typeface="Calibri Light"/>
              </a:rPr>
              <a:t>Randomization</a:t>
            </a:r>
            <a:r>
              <a:rPr kumimoji="0" sz="1800" b="0" i="0" u="none" strike="noStrike" kern="0" cap="none" spc="-35" normalizeH="0" baseline="0" noProof="0" dirty="0">
                <a:ln>
                  <a:noFill/>
                </a:ln>
                <a:solidFill>
                  <a:sysClr val="windowText" lastClr="000000"/>
                </a:solidFill>
                <a:effectLst/>
                <a:uLnTx/>
                <a:uFillTx/>
                <a:latin typeface="Calibri Light"/>
                <a:cs typeface="Calibri Light"/>
              </a:rPr>
              <a:t> </a:t>
            </a:r>
            <a:r>
              <a:rPr kumimoji="0" sz="1800" b="0" i="0" u="none" strike="noStrike" kern="0" cap="none" spc="0" normalizeH="0" baseline="0" noProof="0" dirty="0">
                <a:ln>
                  <a:noFill/>
                </a:ln>
                <a:solidFill>
                  <a:sysClr val="windowText" lastClr="000000"/>
                </a:solidFill>
                <a:effectLst/>
                <a:uLnTx/>
                <a:uFillTx/>
                <a:latin typeface="Calibri Light"/>
                <a:cs typeface="Calibri Light"/>
              </a:rPr>
              <a:t>into</a:t>
            </a:r>
            <a:r>
              <a:rPr kumimoji="0" sz="1800" b="0" i="0" u="none" strike="noStrike" kern="0" cap="none" spc="-45" normalizeH="0" baseline="0" noProof="0" dirty="0">
                <a:ln>
                  <a:noFill/>
                </a:ln>
                <a:solidFill>
                  <a:sysClr val="windowText" lastClr="000000"/>
                </a:solidFill>
                <a:effectLst/>
                <a:uLnTx/>
                <a:uFillTx/>
                <a:latin typeface="Calibri Light"/>
                <a:cs typeface="Calibri Light"/>
              </a:rPr>
              <a:t> </a:t>
            </a:r>
            <a:r>
              <a:rPr kumimoji="0" sz="1800" b="0" i="0" u="none" strike="noStrike" kern="0" cap="none" spc="0" normalizeH="0" baseline="0" noProof="0" dirty="0">
                <a:ln>
                  <a:noFill/>
                </a:ln>
                <a:solidFill>
                  <a:sysClr val="windowText" lastClr="000000"/>
                </a:solidFill>
                <a:effectLst/>
                <a:uLnTx/>
                <a:uFillTx/>
                <a:latin typeface="Calibri Light"/>
                <a:cs typeface="Calibri Light"/>
              </a:rPr>
              <a:t>3</a:t>
            </a:r>
            <a:r>
              <a:rPr kumimoji="0" sz="1800" b="0" i="0" u="none" strike="noStrike" kern="0" cap="none" spc="-30" normalizeH="0" baseline="0" noProof="0" dirty="0">
                <a:ln>
                  <a:noFill/>
                </a:ln>
                <a:solidFill>
                  <a:sysClr val="windowText" lastClr="000000"/>
                </a:solidFill>
                <a:effectLst/>
                <a:uLnTx/>
                <a:uFillTx/>
                <a:latin typeface="Calibri Light"/>
                <a:cs typeface="Calibri Light"/>
              </a:rPr>
              <a:t> </a:t>
            </a:r>
            <a:r>
              <a:rPr kumimoji="0" sz="1800" b="0" i="0" u="none" strike="noStrike" kern="0" cap="none" spc="0" normalizeH="0" baseline="0" noProof="0" dirty="0">
                <a:ln>
                  <a:noFill/>
                </a:ln>
                <a:solidFill>
                  <a:sysClr val="windowText" lastClr="000000"/>
                </a:solidFill>
                <a:effectLst/>
                <a:uLnTx/>
                <a:uFillTx/>
                <a:latin typeface="Calibri Light"/>
                <a:cs typeface="Calibri Light"/>
              </a:rPr>
              <a:t>treatment</a:t>
            </a:r>
            <a:r>
              <a:rPr kumimoji="0" sz="1800" b="0" i="0" u="none" strike="noStrike" kern="0" cap="none" spc="-55" normalizeH="0" baseline="0" noProof="0" dirty="0">
                <a:ln>
                  <a:noFill/>
                </a:ln>
                <a:solidFill>
                  <a:sysClr val="windowText" lastClr="000000"/>
                </a:solidFill>
                <a:effectLst/>
                <a:uLnTx/>
                <a:uFillTx/>
                <a:latin typeface="Calibri Light"/>
                <a:cs typeface="Calibri Light"/>
              </a:rPr>
              <a:t> </a:t>
            </a:r>
            <a:r>
              <a:rPr kumimoji="0" sz="1800" b="0" i="0" u="none" strike="noStrike" kern="0" cap="none" spc="-10" normalizeH="0" baseline="0" noProof="0" dirty="0">
                <a:ln>
                  <a:noFill/>
                </a:ln>
                <a:solidFill>
                  <a:sysClr val="windowText" lastClr="000000"/>
                </a:solidFill>
                <a:effectLst/>
                <a:uLnTx/>
                <a:uFillTx/>
                <a:latin typeface="Calibri Light"/>
                <a:cs typeface="Calibri Light"/>
              </a:rPr>
              <a:t>arms.</a:t>
            </a:r>
            <a:endParaRPr kumimoji="0" sz="1800" b="0" i="0" u="none" strike="noStrike" kern="0" cap="none" spc="0" normalizeH="0" baseline="0" noProof="0" dirty="0">
              <a:ln>
                <a:noFill/>
              </a:ln>
              <a:solidFill>
                <a:sysClr val="windowText" lastClr="000000"/>
              </a:solidFill>
              <a:effectLst/>
              <a:uLnTx/>
              <a:uFillTx/>
              <a:latin typeface="Calibri Light"/>
              <a:cs typeface="Calibri Light"/>
            </a:endParaRPr>
          </a:p>
          <a:p>
            <a:pPr marL="299085" marR="102870" lvl="0" indent="-287020" defTabSz="914400" eaLnBrk="1" fontAlgn="auto" latinLnBrk="0" hangingPunct="1">
              <a:lnSpc>
                <a:spcPct val="100000"/>
              </a:lnSpc>
              <a:spcBef>
                <a:spcPts val="994"/>
              </a:spcBef>
              <a:spcAft>
                <a:spcPts val="0"/>
              </a:spcAft>
              <a:buClrTx/>
              <a:buSzTx/>
              <a:buFont typeface="Wingdings"/>
              <a:buChar char=""/>
              <a:tabLst>
                <a:tab pos="299085" algn="l"/>
              </a:tabLst>
              <a:defRPr/>
            </a:pPr>
            <a:r>
              <a:rPr kumimoji="0" sz="1800" b="0" i="0" u="none" strike="noStrike" kern="0" cap="none" spc="-20" normalizeH="0" baseline="0" noProof="0" dirty="0">
                <a:ln>
                  <a:noFill/>
                </a:ln>
                <a:solidFill>
                  <a:sysClr val="windowText" lastClr="000000"/>
                </a:solidFill>
                <a:effectLst/>
                <a:uLnTx/>
                <a:uFillTx/>
                <a:latin typeface="Calibri Light"/>
                <a:cs typeface="Calibri Light"/>
              </a:rPr>
              <a:t>Follow-</a:t>
            </a:r>
            <a:r>
              <a:rPr kumimoji="0" sz="1800" b="0" i="0" u="none" strike="noStrike" kern="0" cap="none" spc="0" normalizeH="0" baseline="0" noProof="0" dirty="0">
                <a:ln>
                  <a:noFill/>
                </a:ln>
                <a:solidFill>
                  <a:sysClr val="windowText" lastClr="000000"/>
                </a:solidFill>
                <a:effectLst/>
                <a:uLnTx/>
                <a:uFillTx/>
                <a:latin typeface="Calibri Light"/>
                <a:cs typeface="Calibri Light"/>
              </a:rPr>
              <a:t>up</a:t>
            </a:r>
            <a:r>
              <a:rPr kumimoji="0" sz="1800" b="0" i="0" u="none" strike="noStrike" kern="0" cap="none" spc="-20" normalizeH="0" baseline="0" noProof="0" dirty="0">
                <a:ln>
                  <a:noFill/>
                </a:ln>
                <a:solidFill>
                  <a:sysClr val="windowText" lastClr="000000"/>
                </a:solidFill>
                <a:effectLst/>
                <a:uLnTx/>
                <a:uFillTx/>
                <a:latin typeface="Calibri Light"/>
                <a:cs typeface="Calibri Light"/>
              </a:rPr>
              <a:t> </a:t>
            </a:r>
            <a:r>
              <a:rPr kumimoji="0" sz="1800" b="0" i="0" u="none" strike="noStrike" kern="0" cap="none" spc="0" normalizeH="0" baseline="0" noProof="0" dirty="0">
                <a:ln>
                  <a:noFill/>
                </a:ln>
                <a:solidFill>
                  <a:sysClr val="windowText" lastClr="000000"/>
                </a:solidFill>
                <a:effectLst/>
                <a:uLnTx/>
                <a:uFillTx/>
                <a:latin typeface="Calibri Light"/>
                <a:cs typeface="Calibri Light"/>
              </a:rPr>
              <a:t>survey</a:t>
            </a:r>
            <a:r>
              <a:rPr kumimoji="0" sz="1800" b="0" i="0" u="none" strike="noStrike" kern="0" cap="none" spc="-25" normalizeH="0" baseline="0" noProof="0" dirty="0">
                <a:ln>
                  <a:noFill/>
                </a:ln>
                <a:solidFill>
                  <a:sysClr val="windowText" lastClr="000000"/>
                </a:solidFill>
                <a:effectLst/>
                <a:uLnTx/>
                <a:uFillTx/>
                <a:latin typeface="Calibri Light"/>
                <a:cs typeface="Calibri Light"/>
              </a:rPr>
              <a:t> </a:t>
            </a:r>
            <a:r>
              <a:rPr kumimoji="0" sz="1800" b="0" i="0" u="none" strike="noStrike" kern="0" cap="none" spc="0" normalizeH="0" baseline="0" noProof="0" dirty="0">
                <a:ln>
                  <a:noFill/>
                </a:ln>
                <a:solidFill>
                  <a:sysClr val="windowText" lastClr="000000"/>
                </a:solidFill>
                <a:effectLst/>
                <a:uLnTx/>
                <a:uFillTx/>
                <a:latin typeface="Calibri Light"/>
                <a:cs typeface="Calibri Light"/>
              </a:rPr>
              <a:t>in</a:t>
            </a:r>
            <a:r>
              <a:rPr kumimoji="0" sz="1800" b="0" i="0" u="none" strike="noStrike" kern="0" cap="none" spc="-25" normalizeH="0" baseline="0" noProof="0" dirty="0">
                <a:ln>
                  <a:noFill/>
                </a:ln>
                <a:solidFill>
                  <a:sysClr val="windowText" lastClr="000000"/>
                </a:solidFill>
                <a:effectLst/>
                <a:uLnTx/>
                <a:uFillTx/>
                <a:latin typeface="Calibri Light"/>
                <a:cs typeface="Calibri Light"/>
              </a:rPr>
              <a:t> </a:t>
            </a:r>
            <a:r>
              <a:rPr kumimoji="0" sz="1800" b="0" i="0" u="none" strike="noStrike" kern="0" cap="none" spc="0" normalizeH="0" baseline="0" noProof="0" dirty="0">
                <a:ln>
                  <a:noFill/>
                </a:ln>
                <a:solidFill>
                  <a:sysClr val="windowText" lastClr="000000"/>
                </a:solidFill>
                <a:effectLst/>
                <a:uLnTx/>
                <a:uFillTx/>
                <a:latin typeface="Calibri Light"/>
                <a:cs typeface="Calibri Light"/>
              </a:rPr>
              <a:t>2024</a:t>
            </a:r>
            <a:r>
              <a:rPr kumimoji="0" sz="1800" b="0" i="0" u="none" strike="noStrike" kern="0" cap="none" spc="-25" normalizeH="0" baseline="0" noProof="0" dirty="0">
                <a:ln>
                  <a:noFill/>
                </a:ln>
                <a:solidFill>
                  <a:sysClr val="windowText" lastClr="000000"/>
                </a:solidFill>
                <a:effectLst/>
                <a:uLnTx/>
                <a:uFillTx/>
                <a:latin typeface="Calibri Light"/>
                <a:cs typeface="Calibri Light"/>
              </a:rPr>
              <a:t> </a:t>
            </a:r>
            <a:r>
              <a:rPr kumimoji="0" sz="1800" b="0" i="0" u="none" strike="noStrike" kern="0" cap="none" spc="0" normalizeH="0" baseline="0" noProof="0" dirty="0">
                <a:ln>
                  <a:noFill/>
                </a:ln>
                <a:solidFill>
                  <a:sysClr val="windowText" lastClr="000000"/>
                </a:solidFill>
                <a:effectLst/>
                <a:uLnTx/>
                <a:uFillTx/>
                <a:latin typeface="Calibri Light"/>
                <a:cs typeface="Calibri Light"/>
              </a:rPr>
              <a:t>surveyed</a:t>
            </a:r>
            <a:r>
              <a:rPr kumimoji="0" sz="1800" b="0" i="0" u="none" strike="noStrike" kern="0" cap="none" spc="-20" normalizeH="0" baseline="0" noProof="0" dirty="0">
                <a:ln>
                  <a:noFill/>
                </a:ln>
                <a:solidFill>
                  <a:sysClr val="windowText" lastClr="000000"/>
                </a:solidFill>
                <a:effectLst/>
                <a:uLnTx/>
                <a:uFillTx/>
                <a:latin typeface="Calibri Light"/>
                <a:cs typeface="Calibri Light"/>
              </a:rPr>
              <a:t> </a:t>
            </a:r>
            <a:r>
              <a:rPr kumimoji="0" sz="1800" b="0" i="0" u="none" strike="noStrike" kern="0" cap="none" spc="-25" normalizeH="0" baseline="0" noProof="0" dirty="0">
                <a:ln>
                  <a:noFill/>
                </a:ln>
                <a:solidFill>
                  <a:sysClr val="windowText" lastClr="000000"/>
                </a:solidFill>
                <a:effectLst/>
                <a:uLnTx/>
                <a:uFillTx/>
                <a:latin typeface="Calibri Light"/>
                <a:cs typeface="Calibri Light"/>
              </a:rPr>
              <a:t>70% </a:t>
            </a:r>
            <a:r>
              <a:rPr kumimoji="0" sz="1800" b="0" i="0" u="none" strike="noStrike" kern="0" cap="none" spc="0" normalizeH="0" baseline="0" noProof="0" dirty="0">
                <a:ln>
                  <a:noFill/>
                </a:ln>
                <a:solidFill>
                  <a:sysClr val="windowText" lastClr="000000"/>
                </a:solidFill>
                <a:effectLst/>
                <a:uLnTx/>
                <a:uFillTx/>
                <a:latin typeface="Calibri Light"/>
                <a:cs typeface="Calibri Light"/>
              </a:rPr>
              <a:t>of</a:t>
            </a:r>
            <a:r>
              <a:rPr kumimoji="0" sz="1800" b="0" i="0" u="none" strike="noStrike" kern="0" cap="none" spc="-10" normalizeH="0" baseline="0" noProof="0" dirty="0">
                <a:ln>
                  <a:noFill/>
                </a:ln>
                <a:solidFill>
                  <a:sysClr val="windowText" lastClr="000000"/>
                </a:solidFill>
                <a:effectLst/>
                <a:uLnTx/>
                <a:uFillTx/>
                <a:latin typeface="Calibri Light"/>
                <a:cs typeface="Calibri Light"/>
              </a:rPr>
              <a:t> sample.</a:t>
            </a:r>
            <a:endParaRPr kumimoji="0" sz="1800" b="0" i="0" u="none" strike="noStrike" kern="0" cap="none" spc="0" normalizeH="0" baseline="0" noProof="0" dirty="0">
              <a:ln>
                <a:noFill/>
              </a:ln>
              <a:solidFill>
                <a:sysClr val="windowText" lastClr="000000"/>
              </a:solidFill>
              <a:effectLst/>
              <a:uLnTx/>
              <a:uFillTx/>
              <a:latin typeface="Calibri Light"/>
              <a:cs typeface="Calibri Light"/>
            </a:endParaRPr>
          </a:p>
          <a:p>
            <a:pPr marL="299085" marR="0" lvl="0" indent="-286385" defTabSz="914400" eaLnBrk="1" fontAlgn="auto" latinLnBrk="0" hangingPunct="1">
              <a:lnSpc>
                <a:spcPct val="100000"/>
              </a:lnSpc>
              <a:spcBef>
                <a:spcPts val="994"/>
              </a:spcBef>
              <a:spcAft>
                <a:spcPts val="0"/>
              </a:spcAft>
              <a:buClrTx/>
              <a:buSzTx/>
              <a:buFont typeface="Wingdings"/>
              <a:buChar char=""/>
              <a:tabLst>
                <a:tab pos="299085" algn="l"/>
              </a:tabLst>
              <a:defRPr/>
            </a:pPr>
            <a:r>
              <a:rPr kumimoji="0" sz="1800" b="0" i="0" u="none" strike="noStrike" kern="0" cap="none" spc="-10" normalizeH="0" baseline="0" noProof="0" dirty="0">
                <a:ln>
                  <a:noFill/>
                </a:ln>
                <a:solidFill>
                  <a:sysClr val="windowText" lastClr="000000"/>
                </a:solidFill>
                <a:effectLst/>
                <a:uLnTx/>
                <a:uFillTx/>
                <a:latin typeface="Calibri Light"/>
                <a:cs typeface="Calibri Light"/>
              </a:rPr>
              <a:t>Findings:</a:t>
            </a:r>
            <a:endParaRPr kumimoji="0" sz="1800" b="0" i="0" u="none" strike="noStrike" kern="0" cap="none" spc="0" normalizeH="0" baseline="0" noProof="0" dirty="0">
              <a:ln>
                <a:noFill/>
              </a:ln>
              <a:solidFill>
                <a:sysClr val="windowText" lastClr="000000"/>
              </a:solidFill>
              <a:effectLst/>
              <a:uLnTx/>
              <a:uFillTx/>
              <a:latin typeface="Calibri Light"/>
              <a:cs typeface="Calibri Light"/>
            </a:endParaRPr>
          </a:p>
          <a:p>
            <a:pPr marL="326390" marR="0" lvl="0" indent="0" defTabSz="914400" eaLnBrk="1" fontAlgn="auto" latinLnBrk="0" hangingPunct="1">
              <a:lnSpc>
                <a:spcPct val="100000"/>
              </a:lnSpc>
              <a:spcBef>
                <a:spcPts val="101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Calibri Light"/>
                <a:cs typeface="Calibri Light"/>
              </a:rPr>
              <a:t>Per</a:t>
            </a:r>
            <a:r>
              <a:rPr kumimoji="0" sz="1800" b="0" i="0" u="none" strike="noStrike" kern="0" cap="none" spc="-30" normalizeH="0" baseline="0" noProof="0" dirty="0">
                <a:ln>
                  <a:noFill/>
                </a:ln>
                <a:solidFill>
                  <a:sysClr val="windowText" lastClr="000000"/>
                </a:solidFill>
                <a:effectLst/>
                <a:uLnTx/>
                <a:uFillTx/>
                <a:latin typeface="Calibri Light"/>
                <a:cs typeface="Calibri Light"/>
              </a:rPr>
              <a:t> </a:t>
            </a:r>
            <a:r>
              <a:rPr kumimoji="0" sz="1800" b="0" i="0" u="none" strike="noStrike" kern="0" cap="none" spc="-45" normalizeH="0" baseline="0" noProof="0" dirty="0">
                <a:ln>
                  <a:noFill/>
                </a:ln>
                <a:solidFill>
                  <a:sysClr val="windowText" lastClr="000000"/>
                </a:solidFill>
                <a:effectLst/>
                <a:uLnTx/>
                <a:uFillTx/>
                <a:latin typeface="Calibri Light"/>
                <a:cs typeface="Calibri Light"/>
              </a:rPr>
              <a:t>RCT,</a:t>
            </a:r>
            <a:r>
              <a:rPr kumimoji="0" sz="1800" b="0" i="0" u="none" strike="noStrike" kern="0" cap="none" spc="-20" normalizeH="0" baseline="0" noProof="0" dirty="0">
                <a:ln>
                  <a:noFill/>
                </a:ln>
                <a:solidFill>
                  <a:sysClr val="windowText" lastClr="000000"/>
                </a:solidFill>
                <a:effectLst/>
                <a:uLnTx/>
                <a:uFillTx/>
                <a:latin typeface="Calibri Light"/>
                <a:cs typeface="Calibri Light"/>
              </a:rPr>
              <a:t> </a:t>
            </a:r>
            <a:r>
              <a:rPr kumimoji="0" sz="1800" b="0" i="0" u="none" strike="noStrike" kern="0" cap="none" spc="0" normalizeH="0" baseline="0" noProof="0" dirty="0">
                <a:ln>
                  <a:noFill/>
                </a:ln>
                <a:solidFill>
                  <a:sysClr val="windowText" lastClr="000000"/>
                </a:solidFill>
                <a:effectLst/>
                <a:uLnTx/>
                <a:uFillTx/>
                <a:latin typeface="Calibri Light"/>
                <a:cs typeface="Calibri Light"/>
              </a:rPr>
              <a:t>CBL</a:t>
            </a:r>
            <a:r>
              <a:rPr kumimoji="0" sz="1800" b="0" i="0" u="none" strike="noStrike" kern="0" cap="none" spc="-65" normalizeH="0" baseline="0" noProof="0" dirty="0">
                <a:ln>
                  <a:noFill/>
                </a:ln>
                <a:solidFill>
                  <a:sysClr val="windowText" lastClr="000000"/>
                </a:solidFill>
                <a:effectLst/>
                <a:uLnTx/>
                <a:uFillTx/>
                <a:latin typeface="Calibri Light"/>
                <a:cs typeface="Calibri Light"/>
              </a:rPr>
              <a:t> </a:t>
            </a:r>
            <a:r>
              <a:rPr kumimoji="0" sz="1800" b="0" i="0" u="none" strike="noStrike" kern="0" cap="none" spc="-20" normalizeH="0" baseline="0" noProof="0" dirty="0">
                <a:ln>
                  <a:noFill/>
                </a:ln>
                <a:solidFill>
                  <a:sysClr val="windowText" lastClr="000000"/>
                </a:solidFill>
                <a:effectLst/>
                <a:uLnTx/>
                <a:uFillTx/>
                <a:latin typeface="Calibri Light"/>
                <a:cs typeface="Calibri Light"/>
              </a:rPr>
              <a:t>increased,</a:t>
            </a:r>
            <a:r>
              <a:rPr kumimoji="0" sz="1800" b="0" i="0" u="none" strike="noStrike" kern="0" cap="none" spc="-85" normalizeH="0" baseline="0" noProof="0" dirty="0">
                <a:ln>
                  <a:noFill/>
                </a:ln>
                <a:solidFill>
                  <a:sysClr val="windowText" lastClr="000000"/>
                </a:solidFill>
                <a:effectLst/>
                <a:uLnTx/>
                <a:uFillTx/>
                <a:latin typeface="Calibri Light"/>
                <a:cs typeface="Calibri Light"/>
              </a:rPr>
              <a:t> </a:t>
            </a:r>
            <a:r>
              <a:rPr kumimoji="0" sz="1800" b="0" i="0" u="none" strike="noStrike" kern="0" cap="none" spc="0" normalizeH="0" baseline="0" noProof="0" dirty="0">
                <a:ln>
                  <a:noFill/>
                </a:ln>
                <a:solidFill>
                  <a:sysClr val="windowText" lastClr="000000"/>
                </a:solidFill>
                <a:effectLst/>
                <a:uLnTx/>
                <a:uFillTx/>
                <a:latin typeface="Calibri Light"/>
                <a:cs typeface="Calibri Light"/>
              </a:rPr>
              <a:t>for</a:t>
            </a:r>
            <a:r>
              <a:rPr kumimoji="0" sz="1800" b="0" i="0" u="none" strike="noStrike" kern="0" cap="none" spc="-55" normalizeH="0" baseline="0" noProof="0" dirty="0">
                <a:ln>
                  <a:noFill/>
                </a:ln>
                <a:solidFill>
                  <a:sysClr val="windowText" lastClr="000000"/>
                </a:solidFill>
                <a:effectLst/>
                <a:uLnTx/>
                <a:uFillTx/>
                <a:latin typeface="Calibri Light"/>
                <a:cs typeface="Calibri Light"/>
              </a:rPr>
              <a:t> </a:t>
            </a:r>
            <a:r>
              <a:rPr kumimoji="0" sz="1800" b="0" i="0" u="none" strike="noStrike" kern="0" cap="none" spc="-20" normalizeH="0" baseline="0" noProof="0" dirty="0">
                <a:ln>
                  <a:noFill/>
                </a:ln>
                <a:solidFill>
                  <a:sysClr val="windowText" lastClr="000000"/>
                </a:solidFill>
                <a:effectLst/>
                <a:uLnTx/>
                <a:uFillTx/>
                <a:latin typeface="Calibri Light"/>
                <a:cs typeface="Calibri Light"/>
              </a:rPr>
              <a:t>women</a:t>
            </a:r>
            <a:r>
              <a:rPr kumimoji="0" sz="1800" b="0" i="0" u="none" strike="noStrike" kern="0" cap="none" spc="-85" normalizeH="0" baseline="0" noProof="0" dirty="0">
                <a:ln>
                  <a:noFill/>
                </a:ln>
                <a:solidFill>
                  <a:sysClr val="windowText" lastClr="000000"/>
                </a:solidFill>
                <a:effectLst/>
                <a:uLnTx/>
                <a:uFillTx/>
                <a:latin typeface="Calibri Light"/>
                <a:cs typeface="Calibri Light"/>
              </a:rPr>
              <a:t> </a:t>
            </a:r>
            <a:r>
              <a:rPr kumimoji="0" sz="1800" b="0" i="0" u="none" strike="noStrike" kern="0" cap="none" spc="-10" normalizeH="0" baseline="0" noProof="0" dirty="0">
                <a:ln>
                  <a:noFill/>
                </a:ln>
                <a:solidFill>
                  <a:sysClr val="windowText" lastClr="000000"/>
                </a:solidFill>
                <a:effectLst/>
                <a:uLnTx/>
                <a:uFillTx/>
                <a:latin typeface="Calibri Light"/>
                <a:cs typeface="Calibri Light"/>
              </a:rPr>
              <a:t>only:</a:t>
            </a:r>
            <a:endParaRPr kumimoji="0" sz="1800" b="0" i="0" u="none" strike="noStrike" kern="0" cap="none" spc="0" normalizeH="0" baseline="0" noProof="0" dirty="0">
              <a:ln>
                <a:noFill/>
              </a:ln>
              <a:solidFill>
                <a:sysClr val="windowText" lastClr="000000"/>
              </a:solidFill>
              <a:effectLst/>
              <a:uLnTx/>
              <a:uFillTx/>
              <a:latin typeface="Calibri Light"/>
              <a:cs typeface="Calibri Light"/>
            </a:endParaRPr>
          </a:p>
          <a:p>
            <a:pPr marL="756285" marR="0" lvl="1" indent="-286385" defTabSz="914400" eaLnBrk="1" fontAlgn="auto" latinLnBrk="0" hangingPunct="1">
              <a:lnSpc>
                <a:spcPct val="100000"/>
              </a:lnSpc>
              <a:spcBef>
                <a:spcPts val="994"/>
              </a:spcBef>
              <a:spcAft>
                <a:spcPts val="0"/>
              </a:spcAft>
              <a:buClrTx/>
              <a:buSzTx/>
              <a:buFont typeface="Wingdings"/>
              <a:buChar char=""/>
              <a:tabLst>
                <a:tab pos="756285" algn="l"/>
              </a:tabLst>
              <a:defRPr/>
            </a:pPr>
            <a:r>
              <a:rPr kumimoji="0" sz="1800" b="0" i="0" u="none" strike="noStrike" kern="0" cap="none" spc="-10" normalizeH="0" baseline="0" noProof="0" dirty="0">
                <a:ln>
                  <a:noFill/>
                </a:ln>
                <a:solidFill>
                  <a:sysClr val="windowText" lastClr="000000"/>
                </a:solidFill>
                <a:effectLst/>
                <a:uLnTx/>
                <a:uFillTx/>
                <a:latin typeface="Calibri Light"/>
                <a:cs typeface="Calibri Light"/>
              </a:rPr>
              <a:t>Access</a:t>
            </a:r>
            <a:r>
              <a:rPr kumimoji="0" sz="1800" b="0" i="0" u="none" strike="noStrike" kern="0" cap="none" spc="-60" normalizeH="0" baseline="0" noProof="0" dirty="0">
                <a:ln>
                  <a:noFill/>
                </a:ln>
                <a:solidFill>
                  <a:sysClr val="windowText" lastClr="000000"/>
                </a:solidFill>
                <a:effectLst/>
                <a:uLnTx/>
                <a:uFillTx/>
                <a:latin typeface="Calibri Light"/>
                <a:cs typeface="Calibri Light"/>
              </a:rPr>
              <a:t> </a:t>
            </a:r>
            <a:r>
              <a:rPr kumimoji="0" sz="1800" b="0" i="0" u="none" strike="noStrike" kern="0" cap="none" spc="0" normalizeH="0" baseline="0" noProof="0" dirty="0">
                <a:ln>
                  <a:noFill/>
                </a:ln>
                <a:solidFill>
                  <a:sysClr val="windowText" lastClr="000000"/>
                </a:solidFill>
                <a:effectLst/>
                <a:uLnTx/>
                <a:uFillTx/>
                <a:latin typeface="Calibri Light"/>
                <a:cs typeface="Calibri Light"/>
              </a:rPr>
              <a:t>to</a:t>
            </a:r>
            <a:r>
              <a:rPr kumimoji="0" sz="1800" b="0" i="0" u="none" strike="noStrike" kern="0" cap="none" spc="-55" normalizeH="0" baseline="0" noProof="0" dirty="0">
                <a:ln>
                  <a:noFill/>
                </a:ln>
                <a:solidFill>
                  <a:sysClr val="windowText" lastClr="000000"/>
                </a:solidFill>
                <a:effectLst/>
                <a:uLnTx/>
                <a:uFillTx/>
                <a:latin typeface="Calibri Light"/>
                <a:cs typeface="Calibri Light"/>
              </a:rPr>
              <a:t> </a:t>
            </a:r>
            <a:r>
              <a:rPr kumimoji="0" sz="1800" b="0" i="0" u="none" strike="noStrike" kern="0" cap="none" spc="-20" normalizeH="0" baseline="0" noProof="0" dirty="0">
                <a:ln>
                  <a:noFill/>
                </a:ln>
                <a:solidFill>
                  <a:sysClr val="windowText" lastClr="000000"/>
                </a:solidFill>
                <a:effectLst/>
                <a:uLnTx/>
                <a:uFillTx/>
                <a:latin typeface="Calibri Light"/>
                <a:cs typeface="Calibri Light"/>
              </a:rPr>
              <a:t>formal</a:t>
            </a:r>
            <a:r>
              <a:rPr kumimoji="0" sz="1800" b="0" i="0" u="none" strike="noStrike" kern="0" cap="none" spc="-65" normalizeH="0" baseline="0" noProof="0" dirty="0">
                <a:ln>
                  <a:noFill/>
                </a:ln>
                <a:solidFill>
                  <a:sysClr val="windowText" lastClr="000000"/>
                </a:solidFill>
                <a:effectLst/>
                <a:uLnTx/>
                <a:uFillTx/>
                <a:latin typeface="Calibri Light"/>
                <a:cs typeface="Calibri Light"/>
              </a:rPr>
              <a:t> </a:t>
            </a:r>
            <a:r>
              <a:rPr kumimoji="0" sz="1800" b="0" i="0" u="none" strike="noStrike" kern="0" cap="none" spc="-20" normalizeH="0" baseline="0" noProof="0" dirty="0">
                <a:ln>
                  <a:noFill/>
                </a:ln>
                <a:solidFill>
                  <a:sysClr val="windowText" lastClr="000000"/>
                </a:solidFill>
                <a:effectLst/>
                <a:uLnTx/>
                <a:uFillTx/>
                <a:latin typeface="Calibri Light"/>
                <a:cs typeface="Calibri Light"/>
              </a:rPr>
              <a:t>credit</a:t>
            </a:r>
            <a:r>
              <a:rPr kumimoji="0" sz="1800" b="0" i="0" u="none" strike="noStrike" kern="0" cap="none" spc="-65" normalizeH="0" baseline="0" noProof="0" dirty="0">
                <a:ln>
                  <a:noFill/>
                </a:ln>
                <a:solidFill>
                  <a:sysClr val="windowText" lastClr="000000"/>
                </a:solidFill>
                <a:effectLst/>
                <a:uLnTx/>
                <a:uFillTx/>
                <a:latin typeface="Calibri Light"/>
                <a:cs typeface="Calibri Light"/>
              </a:rPr>
              <a:t> </a:t>
            </a:r>
            <a:r>
              <a:rPr kumimoji="0" sz="1800" b="0" i="0" u="none" strike="noStrike" kern="0" cap="none" spc="0" normalizeH="0" baseline="0" noProof="0" dirty="0">
                <a:ln>
                  <a:noFill/>
                </a:ln>
                <a:solidFill>
                  <a:sysClr val="windowText" lastClr="000000"/>
                </a:solidFill>
                <a:effectLst/>
                <a:uLnTx/>
                <a:uFillTx/>
                <a:latin typeface="Calibri Light"/>
                <a:cs typeface="Calibri Light"/>
              </a:rPr>
              <a:t>by</a:t>
            </a:r>
            <a:r>
              <a:rPr kumimoji="0" sz="1800" b="0" i="0" u="none" strike="noStrike" kern="0" cap="none" spc="5" normalizeH="0" baseline="0" noProof="0" dirty="0">
                <a:ln>
                  <a:noFill/>
                </a:ln>
                <a:solidFill>
                  <a:sysClr val="windowText" lastClr="000000"/>
                </a:solidFill>
                <a:effectLst/>
                <a:uLnTx/>
                <a:uFillTx/>
                <a:latin typeface="Calibri Light"/>
                <a:cs typeface="Calibri Light"/>
              </a:rPr>
              <a:t> </a:t>
            </a:r>
            <a:r>
              <a:rPr kumimoji="0" sz="1800" b="0" i="0" u="none" strike="noStrike" kern="0" cap="none" spc="-25" normalizeH="0" baseline="0" noProof="0" dirty="0">
                <a:ln>
                  <a:noFill/>
                </a:ln>
                <a:solidFill>
                  <a:sysClr val="windowText" lastClr="000000"/>
                </a:solidFill>
                <a:effectLst/>
                <a:uLnTx/>
                <a:uFillTx/>
                <a:latin typeface="Calibri Light"/>
                <a:cs typeface="Calibri Light"/>
              </a:rPr>
              <a:t>14%</a:t>
            </a:r>
            <a:endParaRPr kumimoji="0" sz="1800" b="0" i="0" u="none" strike="noStrike" kern="0" cap="none" spc="0" normalizeH="0" baseline="0" noProof="0" dirty="0">
              <a:ln>
                <a:noFill/>
              </a:ln>
              <a:solidFill>
                <a:sysClr val="windowText" lastClr="000000"/>
              </a:solidFill>
              <a:effectLst/>
              <a:uLnTx/>
              <a:uFillTx/>
              <a:latin typeface="Calibri Light"/>
              <a:cs typeface="Calibri Light"/>
            </a:endParaRPr>
          </a:p>
          <a:p>
            <a:pPr marL="756285" marR="628015" lvl="1" indent="-287020" defTabSz="914400" eaLnBrk="1" fontAlgn="auto" latinLnBrk="0" hangingPunct="1">
              <a:lnSpc>
                <a:spcPct val="100000"/>
              </a:lnSpc>
              <a:spcBef>
                <a:spcPts val="1000"/>
              </a:spcBef>
              <a:spcAft>
                <a:spcPts val="0"/>
              </a:spcAft>
              <a:buClrTx/>
              <a:buSzTx/>
              <a:buFont typeface="Wingdings"/>
              <a:buChar char=""/>
              <a:tabLst>
                <a:tab pos="756285" algn="l"/>
              </a:tabLst>
              <a:defRPr/>
            </a:pPr>
            <a:r>
              <a:rPr kumimoji="0" sz="1800" b="0" i="0" u="none" strike="noStrike" kern="0" cap="none" spc="-30" normalizeH="0" baseline="0" noProof="0" dirty="0">
                <a:ln>
                  <a:noFill/>
                </a:ln>
                <a:solidFill>
                  <a:sysClr val="windowText" lastClr="000000"/>
                </a:solidFill>
                <a:effectLst/>
                <a:uLnTx/>
                <a:uFillTx/>
                <a:latin typeface="Calibri Light"/>
                <a:cs typeface="Calibri Light"/>
              </a:rPr>
              <a:t>Investment</a:t>
            </a:r>
            <a:r>
              <a:rPr kumimoji="0" sz="1800" b="0" i="0" u="none" strike="noStrike" kern="0" cap="none" spc="-35" normalizeH="0" baseline="0" noProof="0" dirty="0">
                <a:ln>
                  <a:noFill/>
                </a:ln>
                <a:solidFill>
                  <a:sysClr val="windowText" lastClr="000000"/>
                </a:solidFill>
                <a:effectLst/>
                <a:uLnTx/>
                <a:uFillTx/>
                <a:latin typeface="Calibri Light"/>
                <a:cs typeface="Calibri Light"/>
              </a:rPr>
              <a:t> </a:t>
            </a:r>
            <a:r>
              <a:rPr kumimoji="0" sz="1800" b="0" i="0" u="none" strike="noStrike" kern="0" cap="none" spc="0" normalizeH="0" baseline="0" noProof="0" dirty="0">
                <a:ln>
                  <a:noFill/>
                </a:ln>
                <a:solidFill>
                  <a:sysClr val="windowText" lastClr="000000"/>
                </a:solidFill>
                <a:effectLst/>
                <a:uLnTx/>
                <a:uFillTx/>
                <a:latin typeface="Calibri Light"/>
                <a:cs typeface="Calibri Light"/>
              </a:rPr>
              <a:t>in</a:t>
            </a:r>
            <a:r>
              <a:rPr kumimoji="0" sz="1800" b="0" i="0" u="none" strike="noStrike" kern="0" cap="none" spc="-40" normalizeH="0" baseline="0" noProof="0" dirty="0">
                <a:ln>
                  <a:noFill/>
                </a:ln>
                <a:solidFill>
                  <a:sysClr val="windowText" lastClr="000000"/>
                </a:solidFill>
                <a:effectLst/>
                <a:uLnTx/>
                <a:uFillTx/>
                <a:latin typeface="Calibri Light"/>
                <a:cs typeface="Calibri Light"/>
              </a:rPr>
              <a:t> </a:t>
            </a:r>
            <a:r>
              <a:rPr kumimoji="0" sz="1800" b="0" i="0" u="none" strike="noStrike" kern="0" cap="none" spc="-20" normalizeH="0" baseline="0" noProof="0" dirty="0">
                <a:ln>
                  <a:noFill/>
                </a:ln>
                <a:solidFill>
                  <a:sysClr val="windowText" lastClr="000000"/>
                </a:solidFill>
                <a:effectLst/>
                <a:uLnTx/>
                <a:uFillTx/>
                <a:latin typeface="Calibri Light"/>
                <a:cs typeface="Calibri Light"/>
              </a:rPr>
              <a:t>working</a:t>
            </a:r>
            <a:r>
              <a:rPr kumimoji="0" sz="1800" b="0" i="0" u="none" strike="noStrike" kern="0" cap="none" spc="-50" normalizeH="0" baseline="0" noProof="0" dirty="0">
                <a:ln>
                  <a:noFill/>
                </a:ln>
                <a:solidFill>
                  <a:sysClr val="windowText" lastClr="000000"/>
                </a:solidFill>
                <a:effectLst/>
                <a:uLnTx/>
                <a:uFillTx/>
                <a:latin typeface="Calibri Light"/>
                <a:cs typeface="Calibri Light"/>
              </a:rPr>
              <a:t> </a:t>
            </a:r>
            <a:r>
              <a:rPr kumimoji="0" sz="1800" b="0" i="0" u="none" strike="noStrike" kern="0" cap="none" spc="-10" normalizeH="0" baseline="0" noProof="0" dirty="0">
                <a:ln>
                  <a:noFill/>
                </a:ln>
                <a:solidFill>
                  <a:sysClr val="windowText" lastClr="000000"/>
                </a:solidFill>
                <a:effectLst/>
                <a:uLnTx/>
                <a:uFillTx/>
                <a:latin typeface="Calibri Light"/>
                <a:cs typeface="Calibri Light"/>
              </a:rPr>
              <a:t>capital (inventory</a:t>
            </a:r>
            <a:r>
              <a:rPr kumimoji="0" sz="1800" b="0" i="0" u="none" strike="noStrike" kern="0" cap="none" spc="-55" normalizeH="0" baseline="0" noProof="0" dirty="0">
                <a:ln>
                  <a:noFill/>
                </a:ln>
                <a:solidFill>
                  <a:sysClr val="windowText" lastClr="000000"/>
                </a:solidFill>
                <a:effectLst/>
                <a:uLnTx/>
                <a:uFillTx/>
                <a:latin typeface="Calibri Light"/>
                <a:cs typeface="Calibri Light"/>
              </a:rPr>
              <a:t> </a:t>
            </a:r>
            <a:r>
              <a:rPr kumimoji="0" sz="1800" b="0" i="0" u="none" strike="noStrike" kern="0" cap="none" spc="0" normalizeH="0" baseline="0" noProof="0" dirty="0">
                <a:ln>
                  <a:noFill/>
                </a:ln>
                <a:solidFill>
                  <a:sysClr val="windowText" lastClr="000000"/>
                </a:solidFill>
                <a:effectLst/>
                <a:uLnTx/>
                <a:uFillTx/>
                <a:latin typeface="Calibri Light"/>
                <a:cs typeface="Calibri Light"/>
              </a:rPr>
              <a:t>stock)</a:t>
            </a:r>
            <a:r>
              <a:rPr kumimoji="0" sz="1800" b="0" i="0" u="none" strike="noStrike" kern="0" cap="none" spc="-45" normalizeH="0" baseline="0" noProof="0" dirty="0">
                <a:ln>
                  <a:noFill/>
                </a:ln>
                <a:solidFill>
                  <a:sysClr val="windowText" lastClr="000000"/>
                </a:solidFill>
                <a:effectLst/>
                <a:uLnTx/>
                <a:uFillTx/>
                <a:latin typeface="Calibri Light"/>
                <a:cs typeface="Calibri Light"/>
              </a:rPr>
              <a:t> </a:t>
            </a:r>
            <a:r>
              <a:rPr kumimoji="0" sz="1800" b="0" i="0" u="none" strike="noStrike" kern="0" cap="none" spc="0" normalizeH="0" baseline="0" noProof="0" dirty="0">
                <a:ln>
                  <a:noFill/>
                </a:ln>
                <a:solidFill>
                  <a:sysClr val="windowText" lastClr="000000"/>
                </a:solidFill>
                <a:effectLst/>
                <a:uLnTx/>
                <a:uFillTx/>
                <a:latin typeface="Calibri Light"/>
                <a:cs typeface="Calibri Light"/>
              </a:rPr>
              <a:t>by</a:t>
            </a:r>
            <a:r>
              <a:rPr kumimoji="0" sz="1800" b="0" i="0" u="none" strike="noStrike" kern="0" cap="none" spc="-30" normalizeH="0" baseline="0" noProof="0" dirty="0">
                <a:ln>
                  <a:noFill/>
                </a:ln>
                <a:solidFill>
                  <a:sysClr val="windowText" lastClr="000000"/>
                </a:solidFill>
                <a:effectLst/>
                <a:uLnTx/>
                <a:uFillTx/>
                <a:latin typeface="Calibri Light"/>
                <a:cs typeface="Calibri Light"/>
              </a:rPr>
              <a:t> </a:t>
            </a:r>
            <a:r>
              <a:rPr kumimoji="0" sz="1800" b="0" i="0" u="none" strike="noStrike" kern="0" cap="none" spc="-20" normalizeH="0" baseline="0" noProof="0" dirty="0">
                <a:ln>
                  <a:noFill/>
                </a:ln>
                <a:solidFill>
                  <a:sysClr val="windowText" lastClr="000000"/>
                </a:solidFill>
                <a:effectLst/>
                <a:uLnTx/>
                <a:uFillTx/>
                <a:latin typeface="Calibri Light"/>
                <a:cs typeface="Calibri Light"/>
              </a:rPr>
              <a:t>150%</a:t>
            </a:r>
            <a:endParaRPr kumimoji="0" sz="1800" b="0" i="0" u="none" strike="noStrike" kern="0" cap="none" spc="0" normalizeH="0" baseline="0" noProof="0" dirty="0">
              <a:ln>
                <a:noFill/>
              </a:ln>
              <a:solidFill>
                <a:sysClr val="windowText" lastClr="000000"/>
              </a:solidFill>
              <a:effectLst/>
              <a:uLnTx/>
              <a:uFillTx/>
              <a:latin typeface="Calibri Light"/>
              <a:cs typeface="Calibri Light"/>
            </a:endParaRPr>
          </a:p>
          <a:p>
            <a:pPr marL="469900" marR="99695" lvl="0" indent="0" algn="just" defTabSz="914400" eaLnBrk="1" fontAlgn="auto" latinLnBrk="0" hangingPunct="1">
              <a:lnSpc>
                <a:spcPct val="100000"/>
              </a:lnSpc>
              <a:spcBef>
                <a:spcPts val="1005"/>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Calibri Light"/>
                <a:cs typeface="Calibri Light"/>
              </a:rPr>
              <a:t>Per</a:t>
            </a:r>
            <a:r>
              <a:rPr kumimoji="0" sz="1800" b="0" i="0" u="none" strike="noStrike" kern="0" cap="none" spc="-20" normalizeH="0" baseline="0" noProof="0" dirty="0">
                <a:ln>
                  <a:noFill/>
                </a:ln>
                <a:solidFill>
                  <a:sysClr val="windowText" lastClr="000000"/>
                </a:solidFill>
                <a:effectLst/>
                <a:uLnTx/>
                <a:uFillTx/>
                <a:latin typeface="Calibri Light"/>
                <a:cs typeface="Calibri Light"/>
              </a:rPr>
              <a:t> </a:t>
            </a:r>
            <a:r>
              <a:rPr kumimoji="0" sz="1800" b="0" i="0" u="none" strike="noStrike" kern="0" cap="none" spc="-50" normalizeH="0" baseline="0" noProof="0" dirty="0">
                <a:ln>
                  <a:noFill/>
                </a:ln>
                <a:solidFill>
                  <a:sysClr val="windowText" lastClr="000000"/>
                </a:solidFill>
                <a:effectLst/>
                <a:uLnTx/>
                <a:uFillTx/>
                <a:latin typeface="Calibri Light"/>
                <a:cs typeface="Calibri Light"/>
              </a:rPr>
              <a:t>RCT,</a:t>
            </a:r>
            <a:r>
              <a:rPr kumimoji="0" sz="1800" b="0" i="0" u="none" strike="noStrike" kern="0" cap="none" spc="-20" normalizeH="0" baseline="0" noProof="0" dirty="0">
                <a:ln>
                  <a:noFill/>
                </a:ln>
                <a:solidFill>
                  <a:sysClr val="windowText" lastClr="000000"/>
                </a:solidFill>
                <a:effectLst/>
                <a:uLnTx/>
                <a:uFillTx/>
                <a:latin typeface="Calibri Light"/>
                <a:cs typeface="Calibri Light"/>
              </a:rPr>
              <a:t> </a:t>
            </a:r>
            <a:r>
              <a:rPr kumimoji="0" sz="1800" b="0" i="0" u="none" strike="noStrike" kern="0" cap="none" spc="-10" normalizeH="0" baseline="0" noProof="0" dirty="0">
                <a:ln>
                  <a:noFill/>
                </a:ln>
                <a:solidFill>
                  <a:sysClr val="windowText" lastClr="000000"/>
                </a:solidFill>
                <a:effectLst/>
                <a:uLnTx/>
                <a:uFillTx/>
                <a:latin typeface="Calibri Light"/>
                <a:cs typeface="Calibri Light"/>
              </a:rPr>
              <a:t>Dynamic</a:t>
            </a:r>
            <a:r>
              <a:rPr kumimoji="0" sz="1800" b="0" i="0" u="none" strike="noStrike" kern="0" cap="none" spc="-70" normalizeH="0" baseline="0" noProof="0" dirty="0">
                <a:ln>
                  <a:noFill/>
                </a:ln>
                <a:solidFill>
                  <a:sysClr val="windowText" lastClr="000000"/>
                </a:solidFill>
                <a:effectLst/>
                <a:uLnTx/>
                <a:uFillTx/>
                <a:latin typeface="Calibri Light"/>
                <a:cs typeface="Calibri Light"/>
              </a:rPr>
              <a:t> </a:t>
            </a:r>
            <a:r>
              <a:rPr kumimoji="0" sz="1800" b="0" i="0" u="none" strike="noStrike" kern="0" cap="none" spc="-25" normalizeH="0" baseline="0" noProof="0" dirty="0">
                <a:ln>
                  <a:noFill/>
                </a:ln>
                <a:solidFill>
                  <a:sysClr val="windowText" lastClr="000000"/>
                </a:solidFill>
                <a:effectLst/>
                <a:uLnTx/>
                <a:uFillTx/>
                <a:latin typeface="Calibri Light"/>
                <a:cs typeface="Calibri Light"/>
              </a:rPr>
              <a:t>incentive</a:t>
            </a:r>
            <a:r>
              <a:rPr kumimoji="0" sz="1800" b="0" i="0" u="none" strike="noStrike" kern="0" cap="none" spc="-80" normalizeH="0" baseline="0" noProof="0" dirty="0">
                <a:ln>
                  <a:noFill/>
                </a:ln>
                <a:solidFill>
                  <a:sysClr val="windowText" lastClr="000000"/>
                </a:solidFill>
                <a:effectLst/>
                <a:uLnTx/>
                <a:uFillTx/>
                <a:latin typeface="Calibri Light"/>
                <a:cs typeface="Calibri Light"/>
              </a:rPr>
              <a:t> </a:t>
            </a:r>
            <a:r>
              <a:rPr kumimoji="0" sz="1800" b="0" i="0" u="none" strike="noStrike" kern="0" cap="none" spc="-10" normalizeH="0" baseline="0" noProof="0" dirty="0">
                <a:ln>
                  <a:noFill/>
                </a:ln>
                <a:solidFill>
                  <a:sysClr val="windowText" lastClr="000000"/>
                </a:solidFill>
                <a:effectLst/>
                <a:uLnTx/>
                <a:uFillTx/>
                <a:latin typeface="Calibri Light"/>
                <a:cs typeface="Calibri Light"/>
              </a:rPr>
              <a:t>increased, </a:t>
            </a:r>
            <a:r>
              <a:rPr kumimoji="0" sz="1800" b="0" i="0" u="none" strike="noStrike" kern="0" cap="none" spc="0" normalizeH="0" baseline="0" noProof="0" dirty="0">
                <a:ln>
                  <a:noFill/>
                </a:ln>
                <a:solidFill>
                  <a:sysClr val="windowText" lastClr="000000"/>
                </a:solidFill>
                <a:effectLst/>
                <a:uLnTx/>
                <a:uFillTx/>
                <a:latin typeface="Calibri Light"/>
                <a:cs typeface="Calibri Light"/>
              </a:rPr>
              <a:t>for</a:t>
            </a:r>
            <a:r>
              <a:rPr kumimoji="0" sz="1800" b="0" i="0" u="none" strike="noStrike" kern="0" cap="none" spc="-45" normalizeH="0" baseline="0" noProof="0" dirty="0">
                <a:ln>
                  <a:noFill/>
                </a:ln>
                <a:solidFill>
                  <a:sysClr val="windowText" lastClr="000000"/>
                </a:solidFill>
                <a:effectLst/>
                <a:uLnTx/>
                <a:uFillTx/>
                <a:latin typeface="Calibri Light"/>
                <a:cs typeface="Calibri Light"/>
              </a:rPr>
              <a:t> </a:t>
            </a:r>
            <a:r>
              <a:rPr kumimoji="0" sz="1800" b="0" i="0" u="none" strike="noStrike" kern="0" cap="none" spc="-20" normalizeH="0" baseline="0" noProof="0" dirty="0">
                <a:ln>
                  <a:noFill/>
                </a:ln>
                <a:solidFill>
                  <a:sysClr val="windowText" lastClr="000000"/>
                </a:solidFill>
                <a:effectLst/>
                <a:uLnTx/>
                <a:uFillTx/>
                <a:latin typeface="Calibri Light"/>
                <a:cs typeface="Calibri Light"/>
              </a:rPr>
              <a:t>women</a:t>
            </a:r>
            <a:r>
              <a:rPr kumimoji="0" sz="1800" b="0" i="0" u="none" strike="noStrike" kern="0" cap="none" spc="-75" normalizeH="0" baseline="0" noProof="0" dirty="0">
                <a:ln>
                  <a:noFill/>
                </a:ln>
                <a:solidFill>
                  <a:sysClr val="windowText" lastClr="000000"/>
                </a:solidFill>
                <a:effectLst/>
                <a:uLnTx/>
                <a:uFillTx/>
                <a:latin typeface="Calibri Light"/>
                <a:cs typeface="Calibri Light"/>
              </a:rPr>
              <a:t> </a:t>
            </a:r>
            <a:r>
              <a:rPr kumimoji="0" sz="1800" b="0" i="0" u="none" strike="noStrike" kern="0" cap="none" spc="0" normalizeH="0" baseline="0" noProof="0" dirty="0">
                <a:ln>
                  <a:noFill/>
                </a:ln>
                <a:solidFill>
                  <a:sysClr val="windowText" lastClr="000000"/>
                </a:solidFill>
                <a:effectLst/>
                <a:uLnTx/>
                <a:uFillTx/>
                <a:latin typeface="Calibri Light"/>
                <a:cs typeface="Calibri Light"/>
              </a:rPr>
              <a:t>only,</a:t>
            </a:r>
            <a:r>
              <a:rPr kumimoji="0" sz="1800" b="0" i="0" u="none" strike="noStrike" kern="0" cap="none" spc="-40" normalizeH="0" baseline="0" noProof="0" dirty="0">
                <a:ln>
                  <a:noFill/>
                </a:ln>
                <a:solidFill>
                  <a:sysClr val="windowText" lastClr="000000"/>
                </a:solidFill>
                <a:effectLst/>
                <a:uLnTx/>
                <a:uFillTx/>
                <a:latin typeface="Calibri Light"/>
                <a:cs typeface="Calibri Light"/>
              </a:rPr>
              <a:t> </a:t>
            </a:r>
            <a:r>
              <a:rPr kumimoji="0" sz="1800" b="0" i="0" u="none" strike="noStrike" kern="0" cap="none" spc="-20" normalizeH="0" baseline="0" noProof="0" dirty="0">
                <a:ln>
                  <a:noFill/>
                </a:ln>
                <a:solidFill>
                  <a:sysClr val="windowText" lastClr="000000"/>
                </a:solidFill>
                <a:effectLst/>
                <a:uLnTx/>
                <a:uFillTx/>
                <a:latin typeface="Calibri Light"/>
                <a:cs typeface="Calibri Light"/>
              </a:rPr>
              <a:t>capital</a:t>
            </a:r>
            <a:r>
              <a:rPr kumimoji="0" sz="1800" b="0" i="0" u="none" strike="noStrike" kern="0" cap="none" spc="-75" normalizeH="0" baseline="0" noProof="0" dirty="0">
                <a:ln>
                  <a:noFill/>
                </a:ln>
                <a:solidFill>
                  <a:sysClr val="windowText" lastClr="000000"/>
                </a:solidFill>
                <a:effectLst/>
                <a:uLnTx/>
                <a:uFillTx/>
                <a:latin typeface="Calibri Light"/>
                <a:cs typeface="Calibri Light"/>
              </a:rPr>
              <a:t> </a:t>
            </a:r>
            <a:r>
              <a:rPr kumimoji="0" sz="1800" b="0" i="0" u="none" strike="noStrike" kern="0" cap="none" spc="-30" normalizeH="0" baseline="0" noProof="0" dirty="0">
                <a:ln>
                  <a:noFill/>
                </a:ln>
                <a:solidFill>
                  <a:sysClr val="windowText" lastClr="000000"/>
                </a:solidFill>
                <a:effectLst/>
                <a:uLnTx/>
                <a:uFillTx/>
                <a:latin typeface="Calibri Light"/>
                <a:cs typeface="Calibri Light"/>
              </a:rPr>
              <a:t>investment</a:t>
            </a:r>
            <a:r>
              <a:rPr kumimoji="0" sz="1800" b="0" i="0" u="none" strike="noStrike" kern="0" cap="none" spc="-70" normalizeH="0" baseline="0" noProof="0" dirty="0">
                <a:ln>
                  <a:noFill/>
                </a:ln>
                <a:solidFill>
                  <a:sysClr val="windowText" lastClr="000000"/>
                </a:solidFill>
                <a:effectLst/>
                <a:uLnTx/>
                <a:uFillTx/>
                <a:latin typeface="Calibri Light"/>
                <a:cs typeface="Calibri Light"/>
              </a:rPr>
              <a:t> </a:t>
            </a:r>
            <a:r>
              <a:rPr kumimoji="0" sz="1800" b="0" i="0" u="none" strike="noStrike" kern="0" cap="none" spc="-25" normalizeH="0" baseline="0" noProof="0" dirty="0">
                <a:ln>
                  <a:noFill/>
                </a:ln>
                <a:solidFill>
                  <a:sysClr val="windowText" lastClr="000000"/>
                </a:solidFill>
                <a:effectLst/>
                <a:uLnTx/>
                <a:uFillTx/>
                <a:latin typeface="Calibri Light"/>
                <a:cs typeface="Calibri Light"/>
              </a:rPr>
              <a:t>(in </a:t>
            </a:r>
            <a:r>
              <a:rPr kumimoji="0" sz="1800" b="0" i="0" u="none" strike="noStrike" kern="0" cap="none" spc="-20" normalizeH="0" baseline="0" noProof="0" dirty="0">
                <a:ln>
                  <a:noFill/>
                </a:ln>
                <a:solidFill>
                  <a:sysClr val="windowText" lastClr="000000"/>
                </a:solidFill>
                <a:effectLst/>
                <a:uLnTx/>
                <a:uFillTx/>
                <a:latin typeface="Calibri Light"/>
                <a:cs typeface="Calibri Light"/>
              </a:rPr>
              <a:t>machinery,</a:t>
            </a:r>
            <a:r>
              <a:rPr kumimoji="0" sz="1800" b="0" i="0" u="none" strike="noStrike" kern="0" cap="none" spc="-50" normalizeH="0" baseline="0" noProof="0" dirty="0">
                <a:ln>
                  <a:noFill/>
                </a:ln>
                <a:solidFill>
                  <a:sysClr val="windowText" lastClr="000000"/>
                </a:solidFill>
                <a:effectLst/>
                <a:uLnTx/>
                <a:uFillTx/>
                <a:latin typeface="Calibri Light"/>
                <a:cs typeface="Calibri Light"/>
              </a:rPr>
              <a:t> </a:t>
            </a:r>
            <a:r>
              <a:rPr kumimoji="0" sz="1800" b="0" i="0" u="none" strike="noStrike" kern="0" cap="none" spc="0" normalizeH="0" baseline="0" noProof="0" dirty="0">
                <a:ln>
                  <a:noFill/>
                </a:ln>
                <a:solidFill>
                  <a:sysClr val="windowText" lastClr="000000"/>
                </a:solidFill>
                <a:effectLst/>
                <a:uLnTx/>
                <a:uFillTx/>
                <a:latin typeface="Calibri Light"/>
                <a:cs typeface="Calibri Light"/>
              </a:rPr>
              <a:t>equipment)</a:t>
            </a:r>
            <a:r>
              <a:rPr kumimoji="0" sz="1800" b="0" i="0" u="none" strike="noStrike" kern="0" cap="none" spc="-40" normalizeH="0" baseline="0" noProof="0" dirty="0">
                <a:ln>
                  <a:noFill/>
                </a:ln>
                <a:solidFill>
                  <a:sysClr val="windowText" lastClr="000000"/>
                </a:solidFill>
                <a:effectLst/>
                <a:uLnTx/>
                <a:uFillTx/>
                <a:latin typeface="Calibri Light"/>
                <a:cs typeface="Calibri Light"/>
              </a:rPr>
              <a:t> </a:t>
            </a:r>
            <a:r>
              <a:rPr kumimoji="0" sz="1800" b="0" i="0" u="none" strike="noStrike" kern="0" cap="none" spc="0" normalizeH="0" baseline="0" noProof="0" dirty="0">
                <a:ln>
                  <a:noFill/>
                </a:ln>
                <a:solidFill>
                  <a:sysClr val="windowText" lastClr="000000"/>
                </a:solidFill>
                <a:effectLst/>
                <a:uLnTx/>
                <a:uFillTx/>
                <a:latin typeface="Calibri Light"/>
                <a:cs typeface="Calibri Light"/>
              </a:rPr>
              <a:t>by</a:t>
            </a:r>
            <a:r>
              <a:rPr kumimoji="0" sz="1800" b="0" i="0" u="none" strike="noStrike" kern="0" cap="none" spc="-35" normalizeH="0" baseline="0" noProof="0" dirty="0">
                <a:ln>
                  <a:noFill/>
                </a:ln>
                <a:solidFill>
                  <a:sysClr val="windowText" lastClr="000000"/>
                </a:solidFill>
                <a:effectLst/>
                <a:uLnTx/>
                <a:uFillTx/>
                <a:latin typeface="Calibri Light"/>
                <a:cs typeface="Calibri Light"/>
              </a:rPr>
              <a:t> </a:t>
            </a:r>
            <a:r>
              <a:rPr kumimoji="0" sz="1800" b="0" i="0" u="none" strike="noStrike" kern="0" cap="none" spc="-20" normalizeH="0" baseline="0" noProof="0" dirty="0">
                <a:ln>
                  <a:noFill/>
                </a:ln>
                <a:solidFill>
                  <a:sysClr val="windowText" lastClr="000000"/>
                </a:solidFill>
                <a:effectLst/>
                <a:uLnTx/>
                <a:uFillTx/>
                <a:latin typeface="Calibri Light"/>
                <a:cs typeface="Calibri Light"/>
              </a:rPr>
              <a:t>80%.</a:t>
            </a:r>
            <a:endParaRPr kumimoji="0" sz="1800" b="0" i="0" u="none" strike="noStrike" kern="0" cap="none" spc="0" normalizeH="0" baseline="0" noProof="0" dirty="0">
              <a:ln>
                <a:noFill/>
              </a:ln>
              <a:solidFill>
                <a:sysClr val="windowText" lastClr="000000"/>
              </a:solidFill>
              <a:effectLst/>
              <a:uLnTx/>
              <a:uFillTx/>
              <a:latin typeface="Calibri Light"/>
              <a:cs typeface="Calibri Light"/>
            </a:endParaRPr>
          </a:p>
        </p:txBody>
      </p:sp>
      <p:pic>
        <p:nvPicPr>
          <p:cNvPr id="5" name="object 5"/>
          <p:cNvPicPr/>
          <p:nvPr/>
        </p:nvPicPr>
        <p:blipFill>
          <a:blip r:embed="rId2" cstate="print"/>
          <a:stretch>
            <a:fillRect/>
          </a:stretch>
        </p:blipFill>
        <p:spPr>
          <a:xfrm>
            <a:off x="7961160" y="1022096"/>
            <a:ext cx="3243414" cy="2587116"/>
          </a:xfrm>
          <a:prstGeom prst="rect">
            <a:avLst/>
          </a:prstGeom>
        </p:spPr>
      </p:pic>
      <p:sp>
        <p:nvSpPr>
          <p:cNvPr id="6" name="object 6"/>
          <p:cNvSpPr txBox="1"/>
          <p:nvPr/>
        </p:nvSpPr>
        <p:spPr>
          <a:xfrm>
            <a:off x="8369045" y="4005427"/>
            <a:ext cx="3226435" cy="2462530"/>
          </a:xfrm>
          <a:prstGeom prst="rect">
            <a:avLst/>
          </a:prstGeom>
          <a:solidFill>
            <a:srgbClr val="B4C6E7"/>
          </a:solidFill>
        </p:spPr>
        <p:txBody>
          <a:bodyPr vert="horz" wrap="square" lIns="0" tIns="34925" rIns="0" bIns="0" rtlCol="0">
            <a:spAutoFit/>
          </a:bodyPr>
          <a:lstStyle/>
          <a:p>
            <a:pPr marL="92075" marR="0" lvl="0" indent="0" defTabSz="914400" eaLnBrk="1" fontAlgn="auto" latinLnBrk="0" hangingPunct="1">
              <a:lnSpc>
                <a:spcPct val="100000"/>
              </a:lnSpc>
              <a:spcBef>
                <a:spcPts val="275"/>
              </a:spcBef>
              <a:spcAft>
                <a:spcPts val="0"/>
              </a:spcAft>
              <a:buClrTx/>
              <a:buSzTx/>
              <a:buFontTx/>
              <a:buNone/>
              <a:tabLst/>
              <a:defRPr/>
            </a:pPr>
            <a:r>
              <a:rPr kumimoji="0" sz="1400" b="0" i="0" u="none" strike="noStrike" kern="0" cap="none" spc="-10" normalizeH="0" baseline="0" noProof="0" dirty="0">
                <a:ln>
                  <a:noFill/>
                </a:ln>
                <a:solidFill>
                  <a:sysClr val="windowText" lastClr="000000"/>
                </a:solidFill>
                <a:effectLst/>
                <a:uLnTx/>
                <a:uFillTx/>
                <a:latin typeface="Calibri Light"/>
                <a:cs typeface="Calibri Light"/>
              </a:rPr>
              <a:t>PROFILE</a:t>
            </a:r>
            <a:r>
              <a:rPr kumimoji="0" sz="1400" b="0" i="0" u="none" strike="noStrike" kern="0" cap="none" spc="-55" normalizeH="0" baseline="0" noProof="0" dirty="0">
                <a:ln>
                  <a:noFill/>
                </a:ln>
                <a:solidFill>
                  <a:sysClr val="windowText" lastClr="000000"/>
                </a:solidFill>
                <a:effectLst/>
                <a:uLnTx/>
                <a:uFillTx/>
                <a:latin typeface="Calibri Light"/>
                <a:cs typeface="Calibri Light"/>
              </a:rPr>
              <a:t> </a:t>
            </a:r>
            <a:r>
              <a:rPr kumimoji="0" sz="1400" b="0" i="0" u="none" strike="noStrike" kern="0" cap="none" spc="0" normalizeH="0" baseline="0" noProof="0" dirty="0">
                <a:ln>
                  <a:noFill/>
                </a:ln>
                <a:solidFill>
                  <a:sysClr val="windowText" lastClr="000000"/>
                </a:solidFill>
                <a:effectLst/>
                <a:uLnTx/>
                <a:uFillTx/>
                <a:latin typeface="Calibri Light"/>
                <a:cs typeface="Calibri Light"/>
              </a:rPr>
              <a:t>OF</a:t>
            </a:r>
            <a:r>
              <a:rPr kumimoji="0" sz="1400" b="0" i="0" u="none" strike="noStrike" kern="0" cap="none" spc="-30" normalizeH="0" baseline="0" noProof="0" dirty="0">
                <a:ln>
                  <a:noFill/>
                </a:ln>
                <a:solidFill>
                  <a:sysClr val="windowText" lastClr="000000"/>
                </a:solidFill>
                <a:effectLst/>
                <a:uLnTx/>
                <a:uFillTx/>
                <a:latin typeface="Calibri Light"/>
                <a:cs typeface="Calibri Light"/>
              </a:rPr>
              <a:t> </a:t>
            </a:r>
            <a:r>
              <a:rPr kumimoji="0" sz="1400" b="0" i="0" u="none" strike="noStrike" kern="0" cap="none" spc="-10" normalizeH="0" baseline="0" noProof="0" dirty="0">
                <a:ln>
                  <a:noFill/>
                </a:ln>
                <a:solidFill>
                  <a:sysClr val="windowText" lastClr="000000"/>
                </a:solidFill>
                <a:effectLst/>
                <a:uLnTx/>
                <a:uFillTx/>
                <a:latin typeface="Calibri Light"/>
                <a:cs typeface="Calibri Light"/>
              </a:rPr>
              <a:t>FIRMS</a:t>
            </a:r>
            <a:r>
              <a:rPr kumimoji="0" sz="1400" b="0" i="0" u="none" strike="noStrike" kern="0" cap="none" spc="-55" normalizeH="0" baseline="0" noProof="0" dirty="0">
                <a:ln>
                  <a:noFill/>
                </a:ln>
                <a:solidFill>
                  <a:sysClr val="windowText" lastClr="000000"/>
                </a:solidFill>
                <a:effectLst/>
                <a:uLnTx/>
                <a:uFillTx/>
                <a:latin typeface="Calibri Light"/>
                <a:cs typeface="Calibri Light"/>
              </a:rPr>
              <a:t> </a:t>
            </a:r>
            <a:r>
              <a:rPr kumimoji="0" sz="1400" b="0" i="0" u="none" strike="noStrike" kern="0" cap="none" spc="0" normalizeH="0" baseline="0" noProof="0" dirty="0">
                <a:ln>
                  <a:noFill/>
                </a:ln>
                <a:solidFill>
                  <a:sysClr val="windowText" lastClr="000000"/>
                </a:solidFill>
                <a:effectLst/>
                <a:uLnTx/>
                <a:uFillTx/>
                <a:latin typeface="Calibri Light"/>
                <a:cs typeface="Calibri Light"/>
              </a:rPr>
              <a:t>IN</a:t>
            </a:r>
            <a:r>
              <a:rPr kumimoji="0" sz="1400" b="0" i="0" u="none" strike="noStrike" kern="0" cap="none" spc="-40" normalizeH="0" baseline="0" noProof="0" dirty="0">
                <a:ln>
                  <a:noFill/>
                </a:ln>
                <a:solidFill>
                  <a:sysClr val="windowText" lastClr="000000"/>
                </a:solidFill>
                <a:effectLst/>
                <a:uLnTx/>
                <a:uFillTx/>
                <a:latin typeface="Calibri Light"/>
                <a:cs typeface="Calibri Light"/>
              </a:rPr>
              <a:t> </a:t>
            </a:r>
            <a:r>
              <a:rPr kumimoji="0" sz="1400" b="0" i="0" u="none" strike="noStrike" kern="0" cap="none" spc="-25" normalizeH="0" baseline="0" noProof="0" dirty="0">
                <a:ln>
                  <a:noFill/>
                </a:ln>
                <a:solidFill>
                  <a:sysClr val="windowText" lastClr="000000"/>
                </a:solidFill>
                <a:effectLst/>
                <a:uLnTx/>
                <a:uFillTx/>
                <a:latin typeface="Calibri Light"/>
                <a:cs typeface="Calibri Light"/>
              </a:rPr>
              <a:t>PILOT</a:t>
            </a:r>
            <a:r>
              <a:rPr kumimoji="0" sz="1400" b="0" i="0" u="none" strike="noStrike" kern="0" cap="none" spc="-55" normalizeH="0" baseline="0" noProof="0" dirty="0">
                <a:ln>
                  <a:noFill/>
                </a:ln>
                <a:solidFill>
                  <a:sysClr val="windowText" lastClr="000000"/>
                </a:solidFill>
                <a:effectLst/>
                <a:uLnTx/>
                <a:uFillTx/>
                <a:latin typeface="Calibri Light"/>
                <a:cs typeface="Calibri Light"/>
              </a:rPr>
              <a:t> </a:t>
            </a:r>
            <a:r>
              <a:rPr kumimoji="0" sz="1400" b="0" i="0" u="none" strike="noStrike" kern="0" cap="none" spc="-10" normalizeH="0" baseline="0" noProof="0" dirty="0">
                <a:ln>
                  <a:noFill/>
                </a:ln>
                <a:solidFill>
                  <a:sysClr val="windowText" lastClr="000000"/>
                </a:solidFill>
                <a:effectLst/>
                <a:uLnTx/>
                <a:uFillTx/>
                <a:latin typeface="Calibri Light"/>
                <a:cs typeface="Calibri Light"/>
              </a:rPr>
              <a:t>COHORT</a:t>
            </a:r>
            <a:endParaRPr kumimoji="0" sz="1400" b="0" i="0" u="none" strike="noStrike" kern="0" cap="none" spc="0" normalizeH="0" baseline="0" noProof="0">
              <a:ln>
                <a:noFill/>
              </a:ln>
              <a:solidFill>
                <a:sysClr val="windowText" lastClr="000000"/>
              </a:solidFill>
              <a:effectLst/>
              <a:uLnTx/>
              <a:uFillTx/>
              <a:latin typeface="Calibri Light"/>
              <a:cs typeface="Calibri Light"/>
            </a:endParaRPr>
          </a:p>
          <a:p>
            <a:pPr marL="378460" marR="0" lvl="0" indent="-286385" defTabSz="914400" eaLnBrk="1" fontAlgn="auto" latinLnBrk="0" hangingPunct="1">
              <a:lnSpc>
                <a:spcPct val="100000"/>
              </a:lnSpc>
              <a:spcBef>
                <a:spcPts val="0"/>
              </a:spcBef>
              <a:spcAft>
                <a:spcPts val="0"/>
              </a:spcAft>
              <a:buClrTx/>
              <a:buSzTx/>
              <a:buFont typeface="Wingdings"/>
              <a:buChar char=""/>
              <a:tabLst>
                <a:tab pos="378460" algn="l"/>
              </a:tabLst>
              <a:defRPr/>
            </a:pPr>
            <a:r>
              <a:rPr kumimoji="0" sz="1400" b="0" i="0" u="none" strike="noStrike" kern="0" cap="none" spc="0" normalizeH="0" baseline="0" noProof="0" dirty="0">
                <a:ln>
                  <a:noFill/>
                </a:ln>
                <a:solidFill>
                  <a:sysClr val="windowText" lastClr="000000"/>
                </a:solidFill>
                <a:effectLst/>
                <a:uLnTx/>
                <a:uFillTx/>
                <a:latin typeface="Calibri Light"/>
                <a:cs typeface="Calibri Light"/>
              </a:rPr>
              <a:t>4</a:t>
            </a:r>
            <a:r>
              <a:rPr kumimoji="0" sz="1400" b="0" i="0" u="none" strike="noStrike" kern="0" cap="none" spc="-10" normalizeH="0" baseline="0" noProof="0" dirty="0">
                <a:ln>
                  <a:noFill/>
                </a:ln>
                <a:solidFill>
                  <a:sysClr val="windowText" lastClr="000000"/>
                </a:solidFill>
                <a:effectLst/>
                <a:uLnTx/>
                <a:uFillTx/>
                <a:latin typeface="Calibri Light"/>
                <a:cs typeface="Calibri Light"/>
              </a:rPr>
              <a:t> </a:t>
            </a:r>
            <a:r>
              <a:rPr kumimoji="0" sz="1400" b="0" i="0" u="none" strike="noStrike" kern="0" cap="none" spc="-20" normalizeH="0" baseline="0" noProof="0" dirty="0">
                <a:ln>
                  <a:noFill/>
                </a:ln>
                <a:solidFill>
                  <a:sysClr val="windowText" lastClr="000000"/>
                </a:solidFill>
                <a:effectLst/>
                <a:uLnTx/>
                <a:uFillTx/>
                <a:latin typeface="Calibri Light"/>
                <a:cs typeface="Calibri Light"/>
              </a:rPr>
              <a:t>states</a:t>
            </a:r>
            <a:r>
              <a:rPr kumimoji="0" sz="1400" b="0" i="0" u="none" strike="noStrike" kern="0" cap="none" spc="-30" normalizeH="0" baseline="0" noProof="0" dirty="0">
                <a:ln>
                  <a:noFill/>
                </a:ln>
                <a:solidFill>
                  <a:sysClr val="windowText" lastClr="000000"/>
                </a:solidFill>
                <a:effectLst/>
                <a:uLnTx/>
                <a:uFillTx/>
                <a:latin typeface="Calibri Light"/>
                <a:cs typeface="Calibri Light"/>
              </a:rPr>
              <a:t> </a:t>
            </a:r>
            <a:r>
              <a:rPr kumimoji="0" sz="1400" b="0" i="0" u="none" strike="noStrike" kern="0" cap="none" spc="-10" normalizeH="0" baseline="0" noProof="0" dirty="0">
                <a:ln>
                  <a:noFill/>
                </a:ln>
                <a:solidFill>
                  <a:sysClr val="windowText" lastClr="000000"/>
                </a:solidFill>
                <a:effectLst/>
                <a:uLnTx/>
                <a:uFillTx/>
                <a:latin typeface="Calibri Light"/>
                <a:cs typeface="Calibri Light"/>
              </a:rPr>
              <a:t>(Abuja,</a:t>
            </a:r>
            <a:r>
              <a:rPr kumimoji="0" sz="1400" b="0" i="0" u="none" strike="noStrike" kern="0" cap="none" spc="-35" normalizeH="0" baseline="0" noProof="0" dirty="0">
                <a:ln>
                  <a:noFill/>
                </a:ln>
                <a:solidFill>
                  <a:sysClr val="windowText" lastClr="000000"/>
                </a:solidFill>
                <a:effectLst/>
                <a:uLnTx/>
                <a:uFillTx/>
                <a:latin typeface="Calibri Light"/>
                <a:cs typeface="Calibri Light"/>
              </a:rPr>
              <a:t> </a:t>
            </a:r>
            <a:r>
              <a:rPr kumimoji="0" sz="1400" b="0" i="0" u="none" strike="noStrike" kern="0" cap="none" spc="-10" normalizeH="0" baseline="0" noProof="0" dirty="0">
                <a:ln>
                  <a:noFill/>
                </a:ln>
                <a:solidFill>
                  <a:sysClr val="windowText" lastClr="000000"/>
                </a:solidFill>
                <a:effectLst/>
                <a:uLnTx/>
                <a:uFillTx/>
                <a:latin typeface="Calibri Light"/>
                <a:cs typeface="Calibri Light"/>
              </a:rPr>
              <a:t>Lagos,</a:t>
            </a:r>
            <a:r>
              <a:rPr kumimoji="0" sz="1400" b="0" i="0" u="none" strike="noStrike" kern="0" cap="none" spc="-45" normalizeH="0" baseline="0" noProof="0" dirty="0">
                <a:ln>
                  <a:noFill/>
                </a:ln>
                <a:solidFill>
                  <a:sysClr val="windowText" lastClr="000000"/>
                </a:solidFill>
                <a:effectLst/>
                <a:uLnTx/>
                <a:uFillTx/>
                <a:latin typeface="Calibri Light"/>
                <a:cs typeface="Calibri Light"/>
              </a:rPr>
              <a:t> </a:t>
            </a:r>
            <a:r>
              <a:rPr kumimoji="0" sz="1400" b="0" i="0" u="none" strike="noStrike" kern="0" cap="none" spc="-20" normalizeH="0" baseline="0" noProof="0" dirty="0">
                <a:ln>
                  <a:noFill/>
                </a:ln>
                <a:solidFill>
                  <a:sysClr val="windowText" lastClr="000000"/>
                </a:solidFill>
                <a:effectLst/>
                <a:uLnTx/>
                <a:uFillTx/>
                <a:latin typeface="Calibri Light"/>
                <a:cs typeface="Calibri Light"/>
              </a:rPr>
              <a:t>Oyo,</a:t>
            </a:r>
            <a:r>
              <a:rPr kumimoji="0" sz="1400" b="0" i="0" u="none" strike="noStrike" kern="0" cap="none" spc="-35" normalizeH="0" baseline="0" noProof="0" dirty="0">
                <a:ln>
                  <a:noFill/>
                </a:ln>
                <a:solidFill>
                  <a:sysClr val="windowText" lastClr="000000"/>
                </a:solidFill>
                <a:effectLst/>
                <a:uLnTx/>
                <a:uFillTx/>
                <a:latin typeface="Calibri Light"/>
                <a:cs typeface="Calibri Light"/>
              </a:rPr>
              <a:t> </a:t>
            </a:r>
            <a:r>
              <a:rPr kumimoji="0" sz="1400" b="0" i="0" u="none" strike="noStrike" kern="0" cap="none" spc="-10" normalizeH="0" baseline="0" noProof="0" dirty="0">
                <a:ln>
                  <a:noFill/>
                </a:ln>
                <a:solidFill>
                  <a:sysClr val="windowText" lastClr="000000"/>
                </a:solidFill>
                <a:effectLst/>
                <a:uLnTx/>
                <a:uFillTx/>
                <a:latin typeface="Calibri Light"/>
                <a:cs typeface="Calibri Light"/>
              </a:rPr>
              <a:t>Rivers)</a:t>
            </a:r>
            <a:endParaRPr kumimoji="0" sz="1400" b="0" i="0" u="none" strike="noStrike" kern="0" cap="none" spc="0" normalizeH="0" baseline="0" noProof="0">
              <a:ln>
                <a:noFill/>
              </a:ln>
              <a:solidFill>
                <a:sysClr val="windowText" lastClr="000000"/>
              </a:solidFill>
              <a:effectLst/>
              <a:uLnTx/>
              <a:uFillTx/>
              <a:latin typeface="Calibri Light"/>
              <a:cs typeface="Calibri Light"/>
            </a:endParaRPr>
          </a:p>
          <a:p>
            <a:pPr marL="378460" marR="0" lvl="0" indent="-286385" defTabSz="914400" eaLnBrk="1" fontAlgn="auto" latinLnBrk="0" hangingPunct="1">
              <a:lnSpc>
                <a:spcPct val="100000"/>
              </a:lnSpc>
              <a:spcBef>
                <a:spcPts val="0"/>
              </a:spcBef>
              <a:spcAft>
                <a:spcPts val="0"/>
              </a:spcAft>
              <a:buClrTx/>
              <a:buSzTx/>
              <a:buFont typeface="Wingdings"/>
              <a:buChar char=""/>
              <a:tabLst>
                <a:tab pos="378460" algn="l"/>
              </a:tabLst>
              <a:defRPr/>
            </a:pPr>
            <a:r>
              <a:rPr kumimoji="0" sz="1400" b="0" i="0" u="none" strike="noStrike" kern="0" cap="none" spc="-25" normalizeH="0" baseline="0" noProof="0" dirty="0">
                <a:ln>
                  <a:noFill/>
                </a:ln>
                <a:solidFill>
                  <a:sysClr val="windowText" lastClr="000000"/>
                </a:solidFill>
                <a:effectLst/>
                <a:uLnTx/>
                <a:uFillTx/>
                <a:latin typeface="Calibri Light"/>
                <a:cs typeface="Calibri Light"/>
              </a:rPr>
              <a:t>Average</a:t>
            </a:r>
            <a:r>
              <a:rPr kumimoji="0" sz="1400" b="0" i="0" u="none" strike="noStrike" kern="0" cap="none" spc="-55" normalizeH="0" baseline="0" noProof="0" dirty="0">
                <a:ln>
                  <a:noFill/>
                </a:ln>
                <a:solidFill>
                  <a:sysClr val="windowText" lastClr="000000"/>
                </a:solidFill>
                <a:effectLst/>
                <a:uLnTx/>
                <a:uFillTx/>
                <a:latin typeface="Calibri Light"/>
                <a:cs typeface="Calibri Light"/>
              </a:rPr>
              <a:t> </a:t>
            </a:r>
            <a:r>
              <a:rPr kumimoji="0" sz="1400" b="0" i="0" u="none" strike="noStrike" kern="0" cap="none" spc="0" normalizeH="0" baseline="0" noProof="0" dirty="0">
                <a:ln>
                  <a:noFill/>
                </a:ln>
                <a:solidFill>
                  <a:sysClr val="windowText" lastClr="000000"/>
                </a:solidFill>
                <a:effectLst/>
                <a:uLnTx/>
                <a:uFillTx/>
                <a:latin typeface="Calibri Light"/>
                <a:cs typeface="Calibri Light"/>
              </a:rPr>
              <a:t>age</a:t>
            </a:r>
            <a:r>
              <a:rPr kumimoji="0" sz="1400" b="0" i="0" u="none" strike="noStrike" kern="0" cap="none" spc="-50" normalizeH="0" baseline="0" noProof="0" dirty="0">
                <a:ln>
                  <a:noFill/>
                </a:ln>
                <a:solidFill>
                  <a:sysClr val="windowText" lastClr="000000"/>
                </a:solidFill>
                <a:effectLst/>
                <a:uLnTx/>
                <a:uFillTx/>
                <a:latin typeface="Calibri Light"/>
                <a:cs typeface="Calibri Light"/>
              </a:rPr>
              <a:t> </a:t>
            </a:r>
            <a:r>
              <a:rPr kumimoji="0" sz="1400" b="0" i="0" u="none" strike="noStrike" kern="0" cap="none" spc="-25" normalizeH="0" baseline="0" noProof="0" dirty="0">
                <a:ln>
                  <a:noFill/>
                </a:ln>
                <a:solidFill>
                  <a:sysClr val="windowText" lastClr="000000"/>
                </a:solidFill>
                <a:effectLst/>
                <a:uLnTx/>
                <a:uFillTx/>
                <a:latin typeface="Calibri Light"/>
                <a:cs typeface="Calibri Light"/>
              </a:rPr>
              <a:t>42</a:t>
            </a:r>
            <a:endParaRPr kumimoji="0" sz="1400" b="0" i="0" u="none" strike="noStrike" kern="0" cap="none" spc="0" normalizeH="0" baseline="0" noProof="0">
              <a:ln>
                <a:noFill/>
              </a:ln>
              <a:solidFill>
                <a:sysClr val="windowText" lastClr="000000"/>
              </a:solidFill>
              <a:effectLst/>
              <a:uLnTx/>
              <a:uFillTx/>
              <a:latin typeface="Calibri Light"/>
              <a:cs typeface="Calibri Light"/>
            </a:endParaRPr>
          </a:p>
          <a:p>
            <a:pPr marL="378460" marR="0" lvl="0" indent="-286385" defTabSz="914400" eaLnBrk="1" fontAlgn="auto" latinLnBrk="0" hangingPunct="1">
              <a:lnSpc>
                <a:spcPct val="100000"/>
              </a:lnSpc>
              <a:spcBef>
                <a:spcPts val="0"/>
              </a:spcBef>
              <a:spcAft>
                <a:spcPts val="0"/>
              </a:spcAft>
              <a:buClrTx/>
              <a:buSzTx/>
              <a:buFont typeface="Wingdings"/>
              <a:buChar char=""/>
              <a:tabLst>
                <a:tab pos="378460" algn="l"/>
              </a:tabLst>
              <a:defRPr/>
            </a:pPr>
            <a:r>
              <a:rPr kumimoji="0" sz="1400" b="0" i="0" u="none" strike="noStrike" kern="0" cap="none" spc="-10" normalizeH="0" baseline="0" noProof="0" dirty="0">
                <a:ln>
                  <a:noFill/>
                </a:ln>
                <a:solidFill>
                  <a:sysClr val="windowText" lastClr="000000"/>
                </a:solidFill>
                <a:effectLst/>
                <a:uLnTx/>
                <a:uFillTx/>
                <a:latin typeface="Calibri Light"/>
                <a:cs typeface="Calibri Light"/>
              </a:rPr>
              <a:t>Nearly</a:t>
            </a:r>
            <a:r>
              <a:rPr kumimoji="0" sz="1400" b="0" i="0" u="none" strike="noStrike" kern="0" cap="none" spc="-50" normalizeH="0" baseline="0" noProof="0" dirty="0">
                <a:ln>
                  <a:noFill/>
                </a:ln>
                <a:solidFill>
                  <a:sysClr val="windowText" lastClr="000000"/>
                </a:solidFill>
                <a:effectLst/>
                <a:uLnTx/>
                <a:uFillTx/>
                <a:latin typeface="Calibri Light"/>
                <a:cs typeface="Calibri Light"/>
              </a:rPr>
              <a:t> </a:t>
            </a:r>
            <a:r>
              <a:rPr kumimoji="0" sz="1400" b="0" i="0" u="none" strike="noStrike" kern="0" cap="none" spc="0" normalizeH="0" baseline="0" noProof="0" dirty="0">
                <a:ln>
                  <a:noFill/>
                </a:ln>
                <a:solidFill>
                  <a:sysClr val="windowText" lastClr="000000"/>
                </a:solidFill>
                <a:effectLst/>
                <a:uLnTx/>
                <a:uFillTx/>
                <a:latin typeface="Calibri Light"/>
                <a:cs typeface="Calibri Light"/>
              </a:rPr>
              <a:t>all</a:t>
            </a:r>
            <a:r>
              <a:rPr kumimoji="0" sz="1400" b="0" i="0" u="none" strike="noStrike" kern="0" cap="none" spc="-30" normalizeH="0" baseline="0" noProof="0" dirty="0">
                <a:ln>
                  <a:noFill/>
                </a:ln>
                <a:solidFill>
                  <a:sysClr val="windowText" lastClr="000000"/>
                </a:solidFill>
                <a:effectLst/>
                <a:uLnTx/>
                <a:uFillTx/>
                <a:latin typeface="Calibri Light"/>
                <a:cs typeface="Calibri Light"/>
              </a:rPr>
              <a:t> </a:t>
            </a:r>
            <a:r>
              <a:rPr kumimoji="0" sz="1400" b="0" i="0" u="none" strike="noStrike" kern="0" cap="none" spc="-20" normalizeH="0" baseline="0" noProof="0" dirty="0">
                <a:ln>
                  <a:noFill/>
                </a:ln>
                <a:solidFill>
                  <a:sysClr val="windowText" lastClr="000000"/>
                </a:solidFill>
                <a:effectLst/>
                <a:uLnTx/>
                <a:uFillTx/>
                <a:latin typeface="Calibri Light"/>
                <a:cs typeface="Calibri Light"/>
              </a:rPr>
              <a:t>married</a:t>
            </a:r>
            <a:r>
              <a:rPr kumimoji="0" sz="1400" b="0" i="0" u="none" strike="noStrike" kern="0" cap="none" spc="-40" normalizeH="0" baseline="0" noProof="0" dirty="0">
                <a:ln>
                  <a:noFill/>
                </a:ln>
                <a:solidFill>
                  <a:sysClr val="windowText" lastClr="000000"/>
                </a:solidFill>
                <a:effectLst/>
                <a:uLnTx/>
                <a:uFillTx/>
                <a:latin typeface="Calibri Light"/>
                <a:cs typeface="Calibri Light"/>
              </a:rPr>
              <a:t> </a:t>
            </a:r>
            <a:r>
              <a:rPr kumimoji="0" sz="1400" b="0" i="0" u="none" strike="noStrike" kern="0" cap="none" spc="0" normalizeH="0" baseline="0" noProof="0" dirty="0">
                <a:ln>
                  <a:noFill/>
                </a:ln>
                <a:solidFill>
                  <a:sysClr val="windowText" lastClr="000000"/>
                </a:solidFill>
                <a:effectLst/>
                <a:uLnTx/>
                <a:uFillTx/>
                <a:latin typeface="Calibri Light"/>
                <a:cs typeface="Calibri Light"/>
              </a:rPr>
              <a:t>with</a:t>
            </a:r>
            <a:r>
              <a:rPr kumimoji="0" sz="1400" b="0" i="0" u="none" strike="noStrike" kern="0" cap="none" spc="-45" normalizeH="0" baseline="0" noProof="0" dirty="0">
                <a:ln>
                  <a:noFill/>
                </a:ln>
                <a:solidFill>
                  <a:sysClr val="windowText" lastClr="000000"/>
                </a:solidFill>
                <a:effectLst/>
                <a:uLnTx/>
                <a:uFillTx/>
                <a:latin typeface="Calibri Light"/>
                <a:cs typeface="Calibri Light"/>
              </a:rPr>
              <a:t> </a:t>
            </a:r>
            <a:r>
              <a:rPr kumimoji="0" sz="1400" b="0" i="0" u="none" strike="noStrike" kern="0" cap="none" spc="-10" normalizeH="0" baseline="0" noProof="0" dirty="0">
                <a:ln>
                  <a:noFill/>
                </a:ln>
                <a:solidFill>
                  <a:sysClr val="windowText" lastClr="000000"/>
                </a:solidFill>
                <a:effectLst/>
                <a:uLnTx/>
                <a:uFillTx/>
                <a:latin typeface="Calibri Light"/>
                <a:cs typeface="Calibri Light"/>
              </a:rPr>
              <a:t>children</a:t>
            </a:r>
            <a:endParaRPr kumimoji="0" sz="1400" b="0" i="0" u="none" strike="noStrike" kern="0" cap="none" spc="0" normalizeH="0" baseline="0" noProof="0">
              <a:ln>
                <a:noFill/>
              </a:ln>
              <a:solidFill>
                <a:sysClr val="windowText" lastClr="000000"/>
              </a:solidFill>
              <a:effectLst/>
              <a:uLnTx/>
              <a:uFillTx/>
              <a:latin typeface="Calibri Light"/>
              <a:cs typeface="Calibri Light"/>
            </a:endParaRPr>
          </a:p>
          <a:p>
            <a:pPr marL="378460" marR="0" lvl="0" indent="-286385" defTabSz="914400" eaLnBrk="1" fontAlgn="auto" latinLnBrk="0" hangingPunct="1">
              <a:lnSpc>
                <a:spcPct val="100000"/>
              </a:lnSpc>
              <a:spcBef>
                <a:spcPts val="0"/>
              </a:spcBef>
              <a:spcAft>
                <a:spcPts val="0"/>
              </a:spcAft>
              <a:buClrTx/>
              <a:buSzTx/>
              <a:buFont typeface="Wingdings"/>
              <a:buChar char=""/>
              <a:tabLst>
                <a:tab pos="378460" algn="l"/>
              </a:tabLst>
              <a:defRPr/>
            </a:pPr>
            <a:r>
              <a:rPr kumimoji="0" sz="1400" b="0" i="0" u="none" strike="noStrike" kern="0" cap="none" spc="0" normalizeH="0" baseline="0" noProof="0" dirty="0">
                <a:ln>
                  <a:noFill/>
                </a:ln>
                <a:solidFill>
                  <a:sysClr val="windowText" lastClr="000000"/>
                </a:solidFill>
                <a:effectLst/>
                <a:uLnTx/>
                <a:uFillTx/>
                <a:latin typeface="Calibri Light"/>
                <a:cs typeface="Calibri Light"/>
              </a:rPr>
              <a:t>40%</a:t>
            </a:r>
            <a:r>
              <a:rPr kumimoji="0" sz="1400" b="0" i="0" u="none" strike="noStrike" kern="0" cap="none" spc="-60" normalizeH="0" baseline="0" noProof="0" dirty="0">
                <a:ln>
                  <a:noFill/>
                </a:ln>
                <a:solidFill>
                  <a:sysClr val="windowText" lastClr="000000"/>
                </a:solidFill>
                <a:effectLst/>
                <a:uLnTx/>
                <a:uFillTx/>
                <a:latin typeface="Calibri Light"/>
                <a:cs typeface="Calibri Light"/>
              </a:rPr>
              <a:t> </a:t>
            </a:r>
            <a:r>
              <a:rPr kumimoji="0" sz="1400" b="0" i="0" u="none" strike="noStrike" kern="0" cap="none" spc="0" normalizeH="0" baseline="0" noProof="0" dirty="0">
                <a:ln>
                  <a:noFill/>
                </a:ln>
                <a:solidFill>
                  <a:sysClr val="windowText" lastClr="000000"/>
                </a:solidFill>
                <a:effectLst/>
                <a:uLnTx/>
                <a:uFillTx/>
                <a:latin typeface="Calibri Light"/>
                <a:cs typeface="Calibri Light"/>
              </a:rPr>
              <a:t>with</a:t>
            </a:r>
            <a:r>
              <a:rPr kumimoji="0" sz="1400" b="0" i="0" u="none" strike="noStrike" kern="0" cap="none" spc="-70" normalizeH="0" baseline="0" noProof="0" dirty="0">
                <a:ln>
                  <a:noFill/>
                </a:ln>
                <a:solidFill>
                  <a:sysClr val="windowText" lastClr="000000"/>
                </a:solidFill>
                <a:effectLst/>
                <a:uLnTx/>
                <a:uFillTx/>
                <a:latin typeface="Calibri Light"/>
                <a:cs typeface="Calibri Light"/>
              </a:rPr>
              <a:t> </a:t>
            </a:r>
            <a:r>
              <a:rPr kumimoji="0" sz="1400" b="0" i="0" u="none" strike="noStrike" kern="0" cap="none" spc="-10" normalizeH="0" baseline="0" noProof="0" dirty="0">
                <a:ln>
                  <a:noFill/>
                </a:ln>
                <a:solidFill>
                  <a:sysClr val="windowText" lastClr="000000"/>
                </a:solidFill>
                <a:effectLst/>
                <a:uLnTx/>
                <a:uFillTx/>
                <a:latin typeface="Calibri Light"/>
                <a:cs typeface="Calibri Light"/>
              </a:rPr>
              <a:t>tertiary</a:t>
            </a:r>
            <a:r>
              <a:rPr kumimoji="0" sz="1400" b="0" i="0" u="none" strike="noStrike" kern="0" cap="none" spc="-70" normalizeH="0" baseline="0" noProof="0" dirty="0">
                <a:ln>
                  <a:noFill/>
                </a:ln>
                <a:solidFill>
                  <a:sysClr val="windowText" lastClr="000000"/>
                </a:solidFill>
                <a:effectLst/>
                <a:uLnTx/>
                <a:uFillTx/>
                <a:latin typeface="Calibri Light"/>
                <a:cs typeface="Calibri Light"/>
              </a:rPr>
              <a:t> </a:t>
            </a:r>
            <a:r>
              <a:rPr kumimoji="0" sz="1400" b="0" i="0" u="none" strike="noStrike" kern="0" cap="none" spc="-10" normalizeH="0" baseline="0" noProof="0" dirty="0">
                <a:ln>
                  <a:noFill/>
                </a:ln>
                <a:solidFill>
                  <a:sysClr val="windowText" lastClr="000000"/>
                </a:solidFill>
                <a:effectLst/>
                <a:uLnTx/>
                <a:uFillTx/>
                <a:latin typeface="Calibri Light"/>
                <a:cs typeface="Calibri Light"/>
              </a:rPr>
              <a:t>education</a:t>
            </a:r>
            <a:endParaRPr kumimoji="0" sz="1400" b="0" i="0" u="none" strike="noStrike" kern="0" cap="none" spc="0" normalizeH="0" baseline="0" noProof="0">
              <a:ln>
                <a:noFill/>
              </a:ln>
              <a:solidFill>
                <a:sysClr val="windowText" lastClr="000000"/>
              </a:solidFill>
              <a:effectLst/>
              <a:uLnTx/>
              <a:uFillTx/>
              <a:latin typeface="Calibri Light"/>
              <a:cs typeface="Calibri Light"/>
            </a:endParaRPr>
          </a:p>
          <a:p>
            <a:pPr marL="378460" marR="118110" lvl="0" indent="-287020" defTabSz="914400" eaLnBrk="1" fontAlgn="auto" latinLnBrk="0" hangingPunct="1">
              <a:lnSpc>
                <a:spcPct val="100000"/>
              </a:lnSpc>
              <a:spcBef>
                <a:spcPts val="0"/>
              </a:spcBef>
              <a:spcAft>
                <a:spcPts val="0"/>
              </a:spcAft>
              <a:buClrTx/>
              <a:buSzTx/>
              <a:buFont typeface="Wingdings"/>
              <a:buChar char=""/>
              <a:tabLst>
                <a:tab pos="378460" algn="l"/>
              </a:tabLst>
              <a:defRPr/>
            </a:pPr>
            <a:r>
              <a:rPr kumimoji="0" sz="1400" b="0" i="0" u="none" strike="noStrike" kern="0" cap="none" spc="-20" normalizeH="0" baseline="0" noProof="0" dirty="0">
                <a:ln>
                  <a:noFill/>
                </a:ln>
                <a:solidFill>
                  <a:sysClr val="windowText" lastClr="000000"/>
                </a:solidFill>
                <a:effectLst/>
                <a:uLnTx/>
                <a:uFillTx/>
                <a:latin typeface="Calibri Light"/>
                <a:cs typeface="Calibri Light"/>
              </a:rPr>
              <a:t>Experienced</a:t>
            </a:r>
            <a:r>
              <a:rPr kumimoji="0" sz="1400" b="0" i="0" u="none" strike="noStrike" kern="0" cap="none" spc="-35" normalizeH="0" baseline="0" noProof="0" dirty="0">
                <a:ln>
                  <a:noFill/>
                </a:ln>
                <a:solidFill>
                  <a:sysClr val="windowText" lastClr="000000"/>
                </a:solidFill>
                <a:effectLst/>
                <a:uLnTx/>
                <a:uFillTx/>
                <a:latin typeface="Calibri Light"/>
                <a:cs typeface="Calibri Light"/>
              </a:rPr>
              <a:t> </a:t>
            </a:r>
            <a:r>
              <a:rPr kumimoji="0" sz="1400" b="0" i="0" u="none" strike="noStrike" kern="0" cap="none" spc="0" normalizeH="0" baseline="0" noProof="0" dirty="0">
                <a:ln>
                  <a:noFill/>
                </a:ln>
                <a:solidFill>
                  <a:sysClr val="windowText" lastClr="000000"/>
                </a:solidFill>
                <a:effectLst/>
                <a:uLnTx/>
                <a:uFillTx/>
                <a:latin typeface="Calibri Light"/>
                <a:cs typeface="Calibri Light"/>
              </a:rPr>
              <a:t>biz</a:t>
            </a:r>
            <a:r>
              <a:rPr kumimoji="0" sz="1400" b="0" i="0" u="none" strike="noStrike" kern="0" cap="none" spc="-30" normalizeH="0" baseline="0" noProof="0" dirty="0">
                <a:ln>
                  <a:noFill/>
                </a:ln>
                <a:solidFill>
                  <a:sysClr val="windowText" lastClr="000000"/>
                </a:solidFill>
                <a:effectLst/>
                <a:uLnTx/>
                <a:uFillTx/>
                <a:latin typeface="Calibri Light"/>
                <a:cs typeface="Calibri Light"/>
              </a:rPr>
              <a:t> </a:t>
            </a:r>
            <a:r>
              <a:rPr kumimoji="0" sz="1400" b="0" i="0" u="none" strike="noStrike" kern="0" cap="none" spc="-20" normalizeH="0" baseline="0" noProof="0" dirty="0">
                <a:ln>
                  <a:noFill/>
                </a:ln>
                <a:solidFill>
                  <a:sysClr val="windowText" lastClr="000000"/>
                </a:solidFill>
                <a:effectLst/>
                <a:uLnTx/>
                <a:uFillTx/>
                <a:latin typeface="Calibri Light"/>
                <a:cs typeface="Calibri Light"/>
              </a:rPr>
              <a:t>owners</a:t>
            </a:r>
            <a:r>
              <a:rPr kumimoji="0" sz="1400" b="0" i="0" u="none" strike="noStrike" kern="0" cap="none" spc="-25" normalizeH="0" baseline="0" noProof="0" dirty="0">
                <a:ln>
                  <a:noFill/>
                </a:ln>
                <a:solidFill>
                  <a:sysClr val="windowText" lastClr="000000"/>
                </a:solidFill>
                <a:effectLst/>
                <a:uLnTx/>
                <a:uFillTx/>
                <a:latin typeface="Calibri Light"/>
                <a:cs typeface="Calibri Light"/>
              </a:rPr>
              <a:t> </a:t>
            </a:r>
            <a:r>
              <a:rPr kumimoji="0" sz="1400" b="0" i="0" u="none" strike="noStrike" kern="0" cap="none" spc="0" normalizeH="0" baseline="0" noProof="0" dirty="0">
                <a:ln>
                  <a:noFill/>
                </a:ln>
                <a:solidFill>
                  <a:sysClr val="windowText" lastClr="000000"/>
                </a:solidFill>
                <a:effectLst/>
                <a:uLnTx/>
                <a:uFillTx/>
                <a:latin typeface="Calibri Light"/>
                <a:cs typeface="Calibri Light"/>
              </a:rPr>
              <a:t>(70%</a:t>
            </a:r>
            <a:r>
              <a:rPr kumimoji="0" sz="1400" b="0" i="0" u="none" strike="noStrike" kern="0" cap="none" spc="-30" normalizeH="0" baseline="0" noProof="0" dirty="0">
                <a:ln>
                  <a:noFill/>
                </a:ln>
                <a:solidFill>
                  <a:sysClr val="windowText" lastClr="000000"/>
                </a:solidFill>
                <a:effectLst/>
                <a:uLnTx/>
                <a:uFillTx/>
                <a:latin typeface="Calibri Light"/>
                <a:cs typeface="Calibri Light"/>
              </a:rPr>
              <a:t> </a:t>
            </a:r>
            <a:r>
              <a:rPr kumimoji="0" sz="1400" b="0" i="0" u="none" strike="noStrike" kern="0" cap="none" spc="-10" normalizeH="0" baseline="0" noProof="0" dirty="0">
                <a:ln>
                  <a:noFill/>
                </a:ln>
                <a:solidFill>
                  <a:sysClr val="windowText" lastClr="000000"/>
                </a:solidFill>
                <a:effectLst/>
                <a:uLnTx/>
                <a:uFillTx/>
                <a:latin typeface="Calibri Light"/>
                <a:cs typeface="Calibri Light"/>
              </a:rPr>
              <a:t>owning</a:t>
            </a:r>
            <a:r>
              <a:rPr kumimoji="0" sz="1400" b="0" i="0" u="none" strike="noStrike" kern="0" cap="none" spc="-30" normalizeH="0" baseline="0" noProof="0" dirty="0">
                <a:ln>
                  <a:noFill/>
                </a:ln>
                <a:solidFill>
                  <a:sysClr val="windowText" lastClr="000000"/>
                </a:solidFill>
                <a:effectLst/>
                <a:uLnTx/>
                <a:uFillTx/>
                <a:latin typeface="Calibri Light"/>
                <a:cs typeface="Calibri Light"/>
              </a:rPr>
              <a:t> </a:t>
            </a:r>
            <a:r>
              <a:rPr kumimoji="0" sz="1400" b="0" i="0" u="none" strike="noStrike" kern="0" cap="none" spc="-50" normalizeH="0" baseline="0" noProof="0" dirty="0">
                <a:ln>
                  <a:noFill/>
                </a:ln>
                <a:solidFill>
                  <a:sysClr val="windowText" lastClr="000000"/>
                </a:solidFill>
                <a:effectLst/>
                <a:uLnTx/>
                <a:uFillTx/>
                <a:latin typeface="Calibri Light"/>
                <a:cs typeface="Calibri Light"/>
              </a:rPr>
              <a:t>a </a:t>
            </a:r>
            <a:r>
              <a:rPr kumimoji="0" sz="1400" b="0" i="0" u="none" strike="noStrike" kern="0" cap="none" spc="-10" normalizeH="0" baseline="0" noProof="0" dirty="0">
                <a:ln>
                  <a:noFill/>
                </a:ln>
                <a:solidFill>
                  <a:sysClr val="windowText" lastClr="000000"/>
                </a:solidFill>
                <a:effectLst/>
                <a:uLnTx/>
                <a:uFillTx/>
                <a:latin typeface="Calibri Light"/>
                <a:cs typeface="Calibri Light"/>
              </a:rPr>
              <a:t>business</a:t>
            </a:r>
            <a:r>
              <a:rPr kumimoji="0" sz="1400" b="0" i="0" u="none" strike="noStrike" kern="0" cap="none" spc="-65" normalizeH="0" baseline="0" noProof="0" dirty="0">
                <a:ln>
                  <a:noFill/>
                </a:ln>
                <a:solidFill>
                  <a:sysClr val="windowText" lastClr="000000"/>
                </a:solidFill>
                <a:effectLst/>
                <a:uLnTx/>
                <a:uFillTx/>
                <a:latin typeface="Calibri Light"/>
                <a:cs typeface="Calibri Light"/>
              </a:rPr>
              <a:t> </a:t>
            </a:r>
            <a:r>
              <a:rPr kumimoji="0" sz="1400" b="0" i="0" u="none" strike="noStrike" kern="0" cap="none" spc="0" normalizeH="0" baseline="0" noProof="0" dirty="0">
                <a:ln>
                  <a:noFill/>
                </a:ln>
                <a:solidFill>
                  <a:sysClr val="windowText" lastClr="000000"/>
                </a:solidFill>
                <a:effectLst/>
                <a:uLnTx/>
                <a:uFillTx/>
                <a:latin typeface="Calibri Light"/>
                <a:cs typeface="Calibri Light"/>
              </a:rPr>
              <a:t>for</a:t>
            </a:r>
            <a:r>
              <a:rPr kumimoji="0" sz="1400" b="0" i="0" u="none" strike="noStrike" kern="0" cap="none" spc="-55" normalizeH="0" baseline="0" noProof="0" dirty="0">
                <a:ln>
                  <a:noFill/>
                </a:ln>
                <a:solidFill>
                  <a:sysClr val="windowText" lastClr="000000"/>
                </a:solidFill>
                <a:effectLst/>
                <a:uLnTx/>
                <a:uFillTx/>
                <a:latin typeface="Calibri Light"/>
                <a:cs typeface="Calibri Light"/>
              </a:rPr>
              <a:t> </a:t>
            </a:r>
            <a:r>
              <a:rPr kumimoji="0" sz="1400" b="0" i="0" u="none" strike="noStrike" kern="0" cap="none" spc="0" normalizeH="0" baseline="0" noProof="0" dirty="0">
                <a:ln>
                  <a:noFill/>
                </a:ln>
                <a:solidFill>
                  <a:sysClr val="windowText" lastClr="000000"/>
                </a:solidFill>
                <a:effectLst/>
                <a:uLnTx/>
                <a:uFillTx/>
                <a:latin typeface="Calibri Light"/>
                <a:cs typeface="Calibri Light"/>
              </a:rPr>
              <a:t>10+</a:t>
            </a:r>
            <a:r>
              <a:rPr kumimoji="0" sz="1400" b="0" i="0" u="none" strike="noStrike" kern="0" cap="none" spc="-45" normalizeH="0" baseline="0" noProof="0" dirty="0">
                <a:ln>
                  <a:noFill/>
                </a:ln>
                <a:solidFill>
                  <a:sysClr val="windowText" lastClr="000000"/>
                </a:solidFill>
                <a:effectLst/>
                <a:uLnTx/>
                <a:uFillTx/>
                <a:latin typeface="Calibri Light"/>
                <a:cs typeface="Calibri Light"/>
              </a:rPr>
              <a:t> </a:t>
            </a:r>
            <a:r>
              <a:rPr kumimoji="0" sz="1400" b="0" i="0" u="none" strike="noStrike" kern="0" cap="none" spc="-10" normalizeH="0" baseline="0" noProof="0" dirty="0">
                <a:ln>
                  <a:noFill/>
                </a:ln>
                <a:solidFill>
                  <a:sysClr val="windowText" lastClr="000000"/>
                </a:solidFill>
                <a:effectLst/>
                <a:uLnTx/>
                <a:uFillTx/>
                <a:latin typeface="Calibri Light"/>
                <a:cs typeface="Calibri Light"/>
              </a:rPr>
              <a:t>years)</a:t>
            </a:r>
            <a:endParaRPr kumimoji="0" sz="1400" b="0" i="0" u="none" strike="noStrike" kern="0" cap="none" spc="0" normalizeH="0" baseline="0" noProof="0">
              <a:ln>
                <a:noFill/>
              </a:ln>
              <a:solidFill>
                <a:sysClr val="windowText" lastClr="000000"/>
              </a:solidFill>
              <a:effectLst/>
              <a:uLnTx/>
              <a:uFillTx/>
              <a:latin typeface="Calibri Light"/>
              <a:cs typeface="Calibri Light"/>
            </a:endParaRPr>
          </a:p>
          <a:p>
            <a:pPr marL="378460" marR="605155" lvl="0" indent="-287020" defTabSz="914400" eaLnBrk="1" fontAlgn="auto" latinLnBrk="0" hangingPunct="1">
              <a:lnSpc>
                <a:spcPct val="100000"/>
              </a:lnSpc>
              <a:spcBef>
                <a:spcPts val="0"/>
              </a:spcBef>
              <a:spcAft>
                <a:spcPts val="0"/>
              </a:spcAft>
              <a:buClrTx/>
              <a:buSzTx/>
              <a:buFont typeface="Wingdings"/>
              <a:buChar char=""/>
              <a:tabLst>
                <a:tab pos="378460" algn="l"/>
              </a:tabLst>
              <a:defRPr/>
            </a:pPr>
            <a:r>
              <a:rPr kumimoji="0" sz="1400" b="0" i="0" u="none" strike="noStrike" kern="0" cap="none" spc="-20" normalizeH="0" baseline="0" noProof="0" dirty="0">
                <a:ln>
                  <a:noFill/>
                </a:ln>
                <a:solidFill>
                  <a:sysClr val="windowText" lastClr="000000"/>
                </a:solidFill>
                <a:effectLst/>
                <a:uLnTx/>
                <a:uFillTx/>
                <a:latin typeface="Calibri Light"/>
                <a:cs typeface="Calibri Light"/>
              </a:rPr>
              <a:t>Primarily</a:t>
            </a:r>
            <a:r>
              <a:rPr kumimoji="0" sz="1400" b="0" i="0" u="none" strike="noStrike" kern="0" cap="none" spc="-30" normalizeH="0" baseline="0" noProof="0" dirty="0">
                <a:ln>
                  <a:noFill/>
                </a:ln>
                <a:solidFill>
                  <a:sysClr val="windowText" lastClr="000000"/>
                </a:solidFill>
                <a:effectLst/>
                <a:uLnTx/>
                <a:uFillTx/>
                <a:latin typeface="Calibri Light"/>
                <a:cs typeface="Calibri Light"/>
              </a:rPr>
              <a:t> </a:t>
            </a:r>
            <a:r>
              <a:rPr kumimoji="0" sz="1400" b="0" i="0" u="none" strike="noStrike" kern="0" cap="none" spc="0" normalizeH="0" baseline="0" noProof="0" dirty="0">
                <a:ln>
                  <a:noFill/>
                </a:ln>
                <a:solidFill>
                  <a:sysClr val="windowText" lastClr="000000"/>
                </a:solidFill>
                <a:effectLst/>
                <a:uLnTx/>
                <a:uFillTx/>
                <a:latin typeface="Calibri Light"/>
                <a:cs typeface="Calibri Light"/>
              </a:rPr>
              <a:t>in</a:t>
            </a:r>
            <a:r>
              <a:rPr kumimoji="0" sz="1400" b="0" i="0" u="none" strike="noStrike" kern="0" cap="none" spc="15" normalizeH="0" baseline="0" noProof="0" dirty="0">
                <a:ln>
                  <a:noFill/>
                </a:ln>
                <a:solidFill>
                  <a:sysClr val="windowText" lastClr="000000"/>
                </a:solidFill>
                <a:effectLst/>
                <a:uLnTx/>
                <a:uFillTx/>
                <a:latin typeface="Calibri Light"/>
                <a:cs typeface="Calibri Light"/>
              </a:rPr>
              <a:t> </a:t>
            </a:r>
            <a:r>
              <a:rPr kumimoji="0" sz="1400" b="0" i="0" u="none" strike="noStrike" kern="0" cap="none" spc="-20" normalizeH="0" baseline="0" noProof="0" dirty="0">
                <a:ln>
                  <a:noFill/>
                </a:ln>
                <a:solidFill>
                  <a:sysClr val="windowText" lastClr="000000"/>
                </a:solidFill>
                <a:effectLst/>
                <a:uLnTx/>
                <a:uFillTx/>
                <a:latin typeface="Calibri Light"/>
                <a:cs typeface="Calibri Light"/>
              </a:rPr>
              <a:t>wholesale</a:t>
            </a:r>
            <a:r>
              <a:rPr kumimoji="0" sz="1400" b="0" i="0" u="none" strike="noStrike" kern="0" cap="none" spc="-30" normalizeH="0" baseline="0" noProof="0" dirty="0">
                <a:ln>
                  <a:noFill/>
                </a:ln>
                <a:solidFill>
                  <a:sysClr val="windowText" lastClr="000000"/>
                </a:solidFill>
                <a:effectLst/>
                <a:uLnTx/>
                <a:uFillTx/>
                <a:latin typeface="Calibri Light"/>
                <a:cs typeface="Calibri Light"/>
              </a:rPr>
              <a:t> </a:t>
            </a:r>
            <a:r>
              <a:rPr kumimoji="0" sz="1400" b="0" i="0" u="none" strike="noStrike" kern="0" cap="none" spc="0" normalizeH="0" baseline="0" noProof="0" dirty="0">
                <a:ln>
                  <a:noFill/>
                </a:ln>
                <a:solidFill>
                  <a:sysClr val="windowText" lastClr="000000"/>
                </a:solidFill>
                <a:effectLst/>
                <a:uLnTx/>
                <a:uFillTx/>
                <a:latin typeface="Calibri Light"/>
                <a:cs typeface="Calibri Light"/>
              </a:rPr>
              <a:t>and</a:t>
            </a:r>
            <a:r>
              <a:rPr kumimoji="0" sz="1400" b="0" i="0" u="none" strike="noStrike" kern="0" cap="none" spc="-15" normalizeH="0" baseline="0" noProof="0" dirty="0">
                <a:ln>
                  <a:noFill/>
                </a:ln>
                <a:solidFill>
                  <a:sysClr val="windowText" lastClr="000000"/>
                </a:solidFill>
                <a:effectLst/>
                <a:uLnTx/>
                <a:uFillTx/>
                <a:latin typeface="Calibri Light"/>
                <a:cs typeface="Calibri Light"/>
              </a:rPr>
              <a:t> </a:t>
            </a:r>
            <a:r>
              <a:rPr kumimoji="0" sz="1400" b="0" i="0" u="none" strike="noStrike" kern="0" cap="none" spc="-10" normalizeH="0" baseline="0" noProof="0" dirty="0">
                <a:ln>
                  <a:noFill/>
                </a:ln>
                <a:solidFill>
                  <a:sysClr val="windowText" lastClr="000000"/>
                </a:solidFill>
                <a:effectLst/>
                <a:uLnTx/>
                <a:uFillTx/>
                <a:latin typeface="Calibri Light"/>
                <a:cs typeface="Calibri Light"/>
              </a:rPr>
              <a:t>retail </a:t>
            </a:r>
            <a:r>
              <a:rPr kumimoji="0" sz="1400" b="0" i="0" u="none" strike="noStrike" kern="0" cap="none" spc="-20" normalizeH="0" baseline="0" noProof="0" dirty="0">
                <a:ln>
                  <a:noFill/>
                </a:ln>
                <a:solidFill>
                  <a:sysClr val="windowText" lastClr="000000"/>
                </a:solidFill>
                <a:effectLst/>
                <a:uLnTx/>
                <a:uFillTx/>
                <a:latin typeface="Calibri Light"/>
                <a:cs typeface="Calibri Light"/>
              </a:rPr>
              <a:t>sectors</a:t>
            </a:r>
            <a:r>
              <a:rPr kumimoji="0" sz="1400" b="0" i="0" u="none" strike="noStrike" kern="0" cap="none" spc="-15" normalizeH="0" baseline="0" noProof="0" dirty="0">
                <a:ln>
                  <a:noFill/>
                </a:ln>
                <a:solidFill>
                  <a:sysClr val="windowText" lastClr="000000"/>
                </a:solidFill>
                <a:effectLst/>
                <a:uLnTx/>
                <a:uFillTx/>
                <a:latin typeface="Calibri Light"/>
                <a:cs typeface="Calibri Light"/>
              </a:rPr>
              <a:t> </a:t>
            </a:r>
            <a:r>
              <a:rPr kumimoji="0" sz="1400" b="0" i="0" u="none" strike="noStrike" kern="0" cap="none" spc="-20" normalizeH="0" baseline="0" noProof="0" dirty="0">
                <a:ln>
                  <a:noFill/>
                </a:ln>
                <a:solidFill>
                  <a:sysClr val="windowText" lastClr="000000"/>
                </a:solidFill>
                <a:effectLst/>
                <a:uLnTx/>
                <a:uFillTx/>
                <a:latin typeface="Calibri Light"/>
                <a:cs typeface="Calibri Light"/>
              </a:rPr>
              <a:t>(77%)</a:t>
            </a:r>
            <a:endParaRPr kumimoji="0" sz="1400" b="0" i="0" u="none" strike="noStrike" kern="0" cap="none" spc="0" normalizeH="0" baseline="0" noProof="0">
              <a:ln>
                <a:noFill/>
              </a:ln>
              <a:solidFill>
                <a:sysClr val="windowText" lastClr="000000"/>
              </a:solidFill>
              <a:effectLst/>
              <a:uLnTx/>
              <a:uFillTx/>
              <a:latin typeface="Calibri Light"/>
              <a:cs typeface="Calibri Light"/>
            </a:endParaRPr>
          </a:p>
          <a:p>
            <a:pPr marL="378460" marR="0" lvl="0" indent="-286385" defTabSz="914400" eaLnBrk="1" fontAlgn="auto" latinLnBrk="0" hangingPunct="1">
              <a:lnSpc>
                <a:spcPct val="100000"/>
              </a:lnSpc>
              <a:spcBef>
                <a:spcPts val="0"/>
              </a:spcBef>
              <a:spcAft>
                <a:spcPts val="0"/>
              </a:spcAft>
              <a:buClrTx/>
              <a:buSzTx/>
              <a:buFont typeface="Wingdings"/>
              <a:buChar char=""/>
              <a:tabLst>
                <a:tab pos="378460" algn="l"/>
              </a:tabLst>
              <a:defRPr/>
            </a:pPr>
            <a:r>
              <a:rPr kumimoji="0" sz="1400" b="0" i="0" u="none" strike="noStrike" kern="0" cap="none" spc="-10" normalizeH="0" baseline="0" noProof="0" dirty="0">
                <a:ln>
                  <a:noFill/>
                </a:ln>
                <a:solidFill>
                  <a:sysClr val="windowText" lastClr="000000"/>
                </a:solidFill>
                <a:effectLst/>
                <a:uLnTx/>
                <a:uFillTx/>
                <a:latin typeface="Calibri Light"/>
                <a:cs typeface="Calibri Light"/>
              </a:rPr>
              <a:t>Firms</a:t>
            </a:r>
            <a:r>
              <a:rPr kumimoji="0" sz="1400" b="0" i="0" u="none" strike="noStrike" kern="0" cap="none" spc="-30" normalizeH="0" baseline="0" noProof="0" dirty="0">
                <a:ln>
                  <a:noFill/>
                </a:ln>
                <a:solidFill>
                  <a:sysClr val="windowText" lastClr="000000"/>
                </a:solidFill>
                <a:effectLst/>
                <a:uLnTx/>
                <a:uFillTx/>
                <a:latin typeface="Calibri Light"/>
                <a:cs typeface="Calibri Light"/>
              </a:rPr>
              <a:t> </a:t>
            </a:r>
            <a:r>
              <a:rPr kumimoji="0" sz="1400" b="0" i="0" u="none" strike="noStrike" kern="0" cap="none" spc="-20" normalizeH="0" baseline="0" noProof="0" dirty="0">
                <a:ln>
                  <a:noFill/>
                </a:ln>
                <a:solidFill>
                  <a:sysClr val="windowText" lastClr="000000"/>
                </a:solidFill>
                <a:effectLst/>
                <a:uLnTx/>
                <a:uFillTx/>
                <a:latin typeface="Calibri Light"/>
                <a:cs typeface="Calibri Light"/>
              </a:rPr>
              <a:t>have</a:t>
            </a:r>
            <a:r>
              <a:rPr kumimoji="0" sz="1400" b="0" i="0" u="none" strike="noStrike" kern="0" cap="none" spc="-55" normalizeH="0" baseline="0" noProof="0" dirty="0">
                <a:ln>
                  <a:noFill/>
                </a:ln>
                <a:solidFill>
                  <a:sysClr val="windowText" lastClr="000000"/>
                </a:solidFill>
                <a:effectLst/>
                <a:uLnTx/>
                <a:uFillTx/>
                <a:latin typeface="Calibri Light"/>
                <a:cs typeface="Calibri Light"/>
              </a:rPr>
              <a:t> </a:t>
            </a:r>
            <a:r>
              <a:rPr kumimoji="0" sz="1400" b="0" i="0" u="none" strike="noStrike" kern="0" cap="none" spc="0" normalizeH="0" baseline="0" noProof="0" dirty="0">
                <a:ln>
                  <a:noFill/>
                </a:ln>
                <a:solidFill>
                  <a:sysClr val="windowText" lastClr="000000"/>
                </a:solidFill>
                <a:effectLst/>
                <a:uLnTx/>
                <a:uFillTx/>
                <a:latin typeface="Calibri Light"/>
                <a:cs typeface="Calibri Light"/>
              </a:rPr>
              <a:t>an</a:t>
            </a:r>
            <a:r>
              <a:rPr kumimoji="0" sz="1400" b="0" i="0" u="none" strike="noStrike" kern="0" cap="none" spc="-20" normalizeH="0" baseline="0" noProof="0" dirty="0">
                <a:ln>
                  <a:noFill/>
                </a:ln>
                <a:solidFill>
                  <a:sysClr val="windowText" lastClr="000000"/>
                </a:solidFill>
                <a:effectLst/>
                <a:uLnTx/>
                <a:uFillTx/>
                <a:latin typeface="Calibri Light"/>
                <a:cs typeface="Calibri Light"/>
              </a:rPr>
              <a:t> </a:t>
            </a:r>
            <a:r>
              <a:rPr kumimoji="0" sz="1400" b="0" i="0" u="none" strike="noStrike" kern="0" cap="none" spc="-25" normalizeH="0" baseline="0" noProof="0" dirty="0">
                <a:ln>
                  <a:noFill/>
                </a:ln>
                <a:solidFill>
                  <a:sysClr val="windowText" lastClr="000000"/>
                </a:solidFill>
                <a:effectLst/>
                <a:uLnTx/>
                <a:uFillTx/>
                <a:latin typeface="Calibri Light"/>
                <a:cs typeface="Calibri Light"/>
              </a:rPr>
              <a:t>average</a:t>
            </a:r>
            <a:r>
              <a:rPr kumimoji="0" sz="1400" b="0" i="0" u="none" strike="noStrike" kern="0" cap="none" spc="-35" normalizeH="0" baseline="0" noProof="0" dirty="0">
                <a:ln>
                  <a:noFill/>
                </a:ln>
                <a:solidFill>
                  <a:sysClr val="windowText" lastClr="000000"/>
                </a:solidFill>
                <a:effectLst/>
                <a:uLnTx/>
                <a:uFillTx/>
                <a:latin typeface="Calibri Light"/>
                <a:cs typeface="Calibri Light"/>
              </a:rPr>
              <a:t> </a:t>
            </a:r>
            <a:r>
              <a:rPr kumimoji="0" sz="1400" b="0" i="0" u="none" strike="noStrike" kern="0" cap="none" spc="0" normalizeH="0" baseline="0" noProof="0" dirty="0">
                <a:ln>
                  <a:noFill/>
                </a:ln>
                <a:solidFill>
                  <a:sysClr val="windowText" lastClr="000000"/>
                </a:solidFill>
                <a:effectLst/>
                <a:uLnTx/>
                <a:uFillTx/>
                <a:latin typeface="Calibri Light"/>
                <a:cs typeface="Calibri Light"/>
              </a:rPr>
              <a:t>of</a:t>
            </a:r>
            <a:r>
              <a:rPr kumimoji="0" sz="1400" b="0" i="0" u="none" strike="noStrike" kern="0" cap="none" spc="-15" normalizeH="0" baseline="0" noProof="0" dirty="0">
                <a:ln>
                  <a:noFill/>
                </a:ln>
                <a:solidFill>
                  <a:sysClr val="windowText" lastClr="000000"/>
                </a:solidFill>
                <a:effectLst/>
                <a:uLnTx/>
                <a:uFillTx/>
                <a:latin typeface="Calibri Light"/>
                <a:cs typeface="Calibri Light"/>
              </a:rPr>
              <a:t> </a:t>
            </a:r>
            <a:r>
              <a:rPr kumimoji="0" sz="1400" b="0" i="0" u="none" strike="noStrike" kern="0" cap="none" spc="-25" normalizeH="0" baseline="0" noProof="0" dirty="0">
                <a:ln>
                  <a:noFill/>
                </a:ln>
                <a:solidFill>
                  <a:sysClr val="windowText" lastClr="000000"/>
                </a:solidFill>
                <a:effectLst/>
                <a:uLnTx/>
                <a:uFillTx/>
                <a:latin typeface="Calibri Light"/>
                <a:cs typeface="Calibri Light"/>
              </a:rPr>
              <a:t>4.8</a:t>
            </a:r>
            <a:endParaRPr kumimoji="0" sz="1400" b="0" i="0" u="none" strike="noStrike" kern="0" cap="none" spc="0" normalizeH="0" baseline="0" noProof="0">
              <a:ln>
                <a:noFill/>
              </a:ln>
              <a:solidFill>
                <a:sysClr val="windowText" lastClr="000000"/>
              </a:solidFill>
              <a:effectLst/>
              <a:uLnTx/>
              <a:uFillTx/>
              <a:latin typeface="Calibri Light"/>
              <a:cs typeface="Calibri Light"/>
            </a:endParaRPr>
          </a:p>
          <a:p>
            <a:pPr marL="378460" marR="0" lvl="0" indent="0" defTabSz="914400" eaLnBrk="1" fontAlgn="auto" latinLnBrk="0" hangingPunct="1">
              <a:lnSpc>
                <a:spcPct val="100000"/>
              </a:lnSpc>
              <a:spcBef>
                <a:spcPts val="0"/>
              </a:spcBef>
              <a:spcAft>
                <a:spcPts val="0"/>
              </a:spcAft>
              <a:buClrTx/>
              <a:buSzTx/>
              <a:buFontTx/>
              <a:buNone/>
              <a:tabLst/>
              <a:defRPr/>
            </a:pPr>
            <a:r>
              <a:rPr kumimoji="0" sz="1400" b="0" i="0" u="none" strike="noStrike" kern="0" cap="none" spc="-10" normalizeH="0" baseline="0" noProof="0" dirty="0">
                <a:ln>
                  <a:noFill/>
                </a:ln>
                <a:solidFill>
                  <a:sysClr val="windowText" lastClr="000000"/>
                </a:solidFill>
                <a:effectLst/>
                <a:uLnTx/>
                <a:uFillTx/>
                <a:latin typeface="Calibri Light"/>
                <a:cs typeface="Calibri Light"/>
              </a:rPr>
              <a:t>employees</a:t>
            </a:r>
            <a:endParaRPr kumimoji="0" sz="1400" b="0" i="0" u="none" strike="noStrike" kern="0" cap="none" spc="0" normalizeH="0" baseline="0" noProof="0">
              <a:ln>
                <a:noFill/>
              </a:ln>
              <a:solidFill>
                <a:sysClr val="windowText" lastClr="000000"/>
              </a:solidFill>
              <a:effectLst/>
              <a:uLnTx/>
              <a:uFillTx/>
              <a:latin typeface="Calibri Light"/>
              <a:cs typeface="Calibri Light"/>
            </a:endParaRPr>
          </a:p>
        </p:txBody>
      </p:sp>
      <p:pic>
        <p:nvPicPr>
          <p:cNvPr id="7" name="object 7"/>
          <p:cNvPicPr/>
          <p:nvPr/>
        </p:nvPicPr>
        <p:blipFill>
          <a:blip r:embed="rId3" cstate="print"/>
          <a:stretch>
            <a:fillRect/>
          </a:stretch>
        </p:blipFill>
        <p:spPr>
          <a:xfrm>
            <a:off x="647026" y="1794522"/>
            <a:ext cx="2306574" cy="470166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72414" y="384302"/>
            <a:ext cx="3677158" cy="533400"/>
          </a:xfrm>
          <a:prstGeom prst="rect">
            <a:avLst/>
          </a:prstGeom>
        </p:spPr>
      </p:pic>
      <p:sp>
        <p:nvSpPr>
          <p:cNvPr id="3" name="object 3"/>
          <p:cNvSpPr txBox="1">
            <a:spLocks noGrp="1"/>
          </p:cNvSpPr>
          <p:nvPr>
            <p:ph type="title"/>
          </p:nvPr>
        </p:nvSpPr>
        <p:spPr>
          <a:xfrm>
            <a:off x="480059" y="1258824"/>
            <a:ext cx="11005694" cy="765594"/>
          </a:xfrm>
          <a:prstGeom prst="rect">
            <a:avLst/>
          </a:prstGeom>
          <a:solidFill>
            <a:srgbClr val="272F4E"/>
          </a:solidFill>
        </p:spPr>
        <p:txBody>
          <a:bodyPr vert="horz" wrap="square" lIns="0" tIns="34290" rIns="0" bIns="0" rtlCol="0">
            <a:spAutoFit/>
          </a:bodyPr>
          <a:lstStyle/>
          <a:p>
            <a:pPr marL="183515" marR="172720" algn="just">
              <a:lnSpc>
                <a:spcPts val="1939"/>
              </a:lnSpc>
              <a:spcBef>
                <a:spcPts val="270"/>
              </a:spcBef>
            </a:pPr>
            <a:r>
              <a:rPr sz="1800" b="1" dirty="0">
                <a:solidFill>
                  <a:srgbClr val="D9DFE6"/>
                </a:solidFill>
                <a:latin typeface="Calibri"/>
                <a:cs typeface="Calibri"/>
              </a:rPr>
              <a:t>Project</a:t>
            </a:r>
            <a:r>
              <a:rPr sz="1800" b="1" spc="185" dirty="0">
                <a:solidFill>
                  <a:srgbClr val="D9DFE6"/>
                </a:solidFill>
                <a:latin typeface="Calibri"/>
                <a:cs typeface="Calibri"/>
              </a:rPr>
              <a:t> </a:t>
            </a:r>
            <a:r>
              <a:rPr sz="1800" b="1" dirty="0">
                <a:solidFill>
                  <a:srgbClr val="D9DFE6"/>
                </a:solidFill>
                <a:latin typeface="Calibri"/>
                <a:cs typeface="Calibri"/>
              </a:rPr>
              <a:t>objective:</a:t>
            </a:r>
            <a:r>
              <a:rPr sz="1800" b="1" spc="190" dirty="0">
                <a:solidFill>
                  <a:srgbClr val="D9DFE6"/>
                </a:solidFill>
                <a:latin typeface="Calibri"/>
                <a:cs typeface="Calibri"/>
              </a:rPr>
              <a:t> </a:t>
            </a:r>
            <a:r>
              <a:rPr sz="1800" b="0" dirty="0">
                <a:solidFill>
                  <a:srgbClr val="D9DFE6"/>
                </a:solidFill>
                <a:latin typeface="Calibri"/>
                <a:cs typeface="Calibri"/>
              </a:rPr>
              <a:t>to</a:t>
            </a:r>
            <a:r>
              <a:rPr sz="1800" b="0" spc="195" dirty="0">
                <a:solidFill>
                  <a:srgbClr val="D9DFE6"/>
                </a:solidFill>
                <a:latin typeface="Calibri"/>
                <a:cs typeface="Calibri"/>
              </a:rPr>
              <a:t> </a:t>
            </a:r>
            <a:r>
              <a:rPr sz="1800" b="0" dirty="0">
                <a:solidFill>
                  <a:srgbClr val="D9DFE6"/>
                </a:solidFill>
                <a:latin typeface="Calibri"/>
                <a:cs typeface="Calibri"/>
              </a:rPr>
              <a:t>provide</a:t>
            </a:r>
            <a:r>
              <a:rPr sz="1800" b="0" spc="195" dirty="0">
                <a:solidFill>
                  <a:srgbClr val="D9DFE6"/>
                </a:solidFill>
                <a:latin typeface="Calibri"/>
                <a:cs typeface="Calibri"/>
              </a:rPr>
              <a:t> </a:t>
            </a:r>
            <a:r>
              <a:rPr sz="1800" b="0" dirty="0">
                <a:solidFill>
                  <a:srgbClr val="D9DFE6"/>
                </a:solidFill>
                <a:latin typeface="Calibri"/>
                <a:cs typeface="Calibri"/>
              </a:rPr>
              <a:t>technical</a:t>
            </a:r>
            <a:r>
              <a:rPr sz="1800" b="0" spc="185" dirty="0">
                <a:solidFill>
                  <a:srgbClr val="D9DFE6"/>
                </a:solidFill>
                <a:latin typeface="Calibri"/>
                <a:cs typeface="Calibri"/>
              </a:rPr>
              <a:t> </a:t>
            </a:r>
            <a:r>
              <a:rPr sz="1800" b="0" dirty="0">
                <a:solidFill>
                  <a:srgbClr val="D9DFE6"/>
                </a:solidFill>
                <a:latin typeface="Calibri"/>
                <a:cs typeface="Calibri"/>
              </a:rPr>
              <a:t>advice,</a:t>
            </a:r>
            <a:r>
              <a:rPr sz="1800" b="0" spc="204" dirty="0">
                <a:solidFill>
                  <a:srgbClr val="D9DFE6"/>
                </a:solidFill>
                <a:latin typeface="Calibri"/>
                <a:cs typeface="Calibri"/>
              </a:rPr>
              <a:t> </a:t>
            </a:r>
            <a:r>
              <a:rPr sz="1800" b="0" dirty="0">
                <a:solidFill>
                  <a:srgbClr val="D9DFE6"/>
                </a:solidFill>
                <a:latin typeface="Calibri"/>
                <a:cs typeface="Calibri"/>
              </a:rPr>
              <a:t>coordinate,</a:t>
            </a:r>
            <a:r>
              <a:rPr sz="1800" b="0" spc="185" dirty="0">
                <a:solidFill>
                  <a:srgbClr val="D9DFE6"/>
                </a:solidFill>
                <a:latin typeface="Calibri"/>
                <a:cs typeface="Calibri"/>
              </a:rPr>
              <a:t> </a:t>
            </a:r>
            <a:r>
              <a:rPr sz="1800" b="0" dirty="0">
                <a:solidFill>
                  <a:srgbClr val="D9DFE6"/>
                </a:solidFill>
                <a:latin typeface="Calibri"/>
                <a:cs typeface="Calibri"/>
              </a:rPr>
              <a:t>and</a:t>
            </a:r>
            <a:r>
              <a:rPr sz="1800" b="0" spc="215" dirty="0">
                <a:solidFill>
                  <a:srgbClr val="D9DFE6"/>
                </a:solidFill>
                <a:latin typeface="Calibri"/>
                <a:cs typeface="Calibri"/>
              </a:rPr>
              <a:t> </a:t>
            </a:r>
            <a:r>
              <a:rPr sz="1800" b="0" dirty="0">
                <a:solidFill>
                  <a:srgbClr val="D9DFE6"/>
                </a:solidFill>
                <a:latin typeface="Calibri"/>
                <a:cs typeface="Calibri"/>
              </a:rPr>
              <a:t>oversee</a:t>
            </a:r>
            <a:r>
              <a:rPr sz="1800" b="0" spc="195" dirty="0">
                <a:solidFill>
                  <a:srgbClr val="D9DFE6"/>
                </a:solidFill>
                <a:latin typeface="Calibri"/>
                <a:cs typeface="Calibri"/>
              </a:rPr>
              <a:t> </a:t>
            </a:r>
            <a:r>
              <a:rPr sz="1800" b="0" dirty="0">
                <a:solidFill>
                  <a:srgbClr val="D9DFE6"/>
                </a:solidFill>
                <a:latin typeface="Calibri"/>
                <a:cs typeface="Calibri"/>
              </a:rPr>
              <a:t>the</a:t>
            </a:r>
            <a:r>
              <a:rPr sz="1800" b="0" spc="195" dirty="0">
                <a:solidFill>
                  <a:srgbClr val="D9DFE6"/>
                </a:solidFill>
                <a:latin typeface="Calibri"/>
                <a:cs typeface="Calibri"/>
              </a:rPr>
              <a:t> </a:t>
            </a:r>
            <a:r>
              <a:rPr sz="1800" b="0" dirty="0">
                <a:solidFill>
                  <a:srgbClr val="D9DFE6"/>
                </a:solidFill>
                <a:latin typeface="Calibri"/>
                <a:cs typeface="Calibri"/>
              </a:rPr>
              <a:t>quality</a:t>
            </a:r>
            <a:r>
              <a:rPr sz="1800" b="0" spc="195" dirty="0">
                <a:solidFill>
                  <a:srgbClr val="D9DFE6"/>
                </a:solidFill>
                <a:latin typeface="Calibri"/>
                <a:cs typeface="Calibri"/>
              </a:rPr>
              <a:t> </a:t>
            </a:r>
            <a:r>
              <a:rPr sz="1800" b="0" dirty="0">
                <a:solidFill>
                  <a:srgbClr val="D9DFE6"/>
                </a:solidFill>
                <a:latin typeface="Calibri"/>
                <a:cs typeface="Calibri"/>
              </a:rPr>
              <a:t>of</a:t>
            </a:r>
            <a:r>
              <a:rPr sz="1800" b="0" spc="195" dirty="0">
                <a:solidFill>
                  <a:srgbClr val="D9DFE6"/>
                </a:solidFill>
                <a:latin typeface="Calibri"/>
                <a:cs typeface="Calibri"/>
              </a:rPr>
              <a:t> </a:t>
            </a:r>
            <a:r>
              <a:rPr sz="1800" b="0" dirty="0">
                <a:solidFill>
                  <a:srgbClr val="D9DFE6"/>
                </a:solidFill>
                <a:latin typeface="Calibri"/>
                <a:cs typeface="Calibri"/>
              </a:rPr>
              <a:t>rigorous</a:t>
            </a:r>
            <a:r>
              <a:rPr sz="1800" b="0" spc="200" dirty="0">
                <a:solidFill>
                  <a:srgbClr val="D9DFE6"/>
                </a:solidFill>
                <a:latin typeface="Calibri"/>
                <a:cs typeface="Calibri"/>
              </a:rPr>
              <a:t> </a:t>
            </a:r>
            <a:r>
              <a:rPr sz="1800" b="0" dirty="0">
                <a:solidFill>
                  <a:srgbClr val="D9DFE6"/>
                </a:solidFill>
                <a:latin typeface="Calibri"/>
                <a:cs typeface="Calibri"/>
              </a:rPr>
              <a:t>impact</a:t>
            </a:r>
            <a:r>
              <a:rPr sz="1800" b="0" spc="190" dirty="0">
                <a:solidFill>
                  <a:srgbClr val="D9DFE6"/>
                </a:solidFill>
                <a:latin typeface="Calibri"/>
                <a:cs typeface="Calibri"/>
              </a:rPr>
              <a:t> </a:t>
            </a:r>
            <a:r>
              <a:rPr sz="1800" b="0" spc="-10" dirty="0">
                <a:solidFill>
                  <a:srgbClr val="D9DFE6"/>
                </a:solidFill>
                <a:latin typeface="Calibri"/>
                <a:cs typeface="Calibri"/>
              </a:rPr>
              <a:t>evaluations </a:t>
            </a:r>
            <a:r>
              <a:rPr sz="1800" b="0" dirty="0">
                <a:solidFill>
                  <a:srgbClr val="D9DFE6"/>
                </a:solidFill>
                <a:latin typeface="Calibri"/>
                <a:cs typeface="Calibri"/>
              </a:rPr>
              <a:t>related</a:t>
            </a:r>
            <a:r>
              <a:rPr sz="1800" b="0" spc="-30" dirty="0">
                <a:solidFill>
                  <a:srgbClr val="D9DFE6"/>
                </a:solidFill>
                <a:latin typeface="Calibri"/>
                <a:cs typeface="Calibri"/>
              </a:rPr>
              <a:t> </a:t>
            </a:r>
            <a:r>
              <a:rPr sz="1800" b="0" dirty="0">
                <a:solidFill>
                  <a:srgbClr val="D9DFE6"/>
                </a:solidFill>
                <a:latin typeface="Calibri"/>
                <a:cs typeface="Calibri"/>
              </a:rPr>
              <a:t>to</a:t>
            </a:r>
            <a:r>
              <a:rPr sz="1800" b="0" spc="-35" dirty="0">
                <a:solidFill>
                  <a:srgbClr val="D9DFE6"/>
                </a:solidFill>
                <a:latin typeface="Calibri"/>
                <a:cs typeface="Calibri"/>
              </a:rPr>
              <a:t> </a:t>
            </a:r>
            <a:r>
              <a:rPr sz="1800" b="0" spc="-40" dirty="0">
                <a:solidFill>
                  <a:srgbClr val="D9DFE6"/>
                </a:solidFill>
                <a:latin typeface="Calibri"/>
                <a:cs typeface="Calibri"/>
              </a:rPr>
              <a:t>We-</a:t>
            </a:r>
            <a:r>
              <a:rPr sz="1800" b="0" dirty="0">
                <a:solidFill>
                  <a:srgbClr val="D9DFE6"/>
                </a:solidFill>
                <a:latin typeface="Calibri"/>
                <a:cs typeface="Calibri"/>
              </a:rPr>
              <a:t>Fi</a:t>
            </a:r>
            <a:r>
              <a:rPr sz="1800" b="0" spc="-30" dirty="0">
                <a:solidFill>
                  <a:srgbClr val="D9DFE6"/>
                </a:solidFill>
                <a:latin typeface="Calibri"/>
                <a:cs typeface="Calibri"/>
              </a:rPr>
              <a:t> </a:t>
            </a:r>
            <a:r>
              <a:rPr sz="1800" b="0" dirty="0">
                <a:solidFill>
                  <a:srgbClr val="D9DFE6"/>
                </a:solidFill>
                <a:latin typeface="Calibri"/>
                <a:cs typeface="Calibri"/>
              </a:rPr>
              <a:t>projects.</a:t>
            </a:r>
            <a:r>
              <a:rPr sz="1800" b="0" spc="-40" dirty="0">
                <a:solidFill>
                  <a:srgbClr val="D9DFE6"/>
                </a:solidFill>
                <a:latin typeface="Calibri"/>
                <a:cs typeface="Calibri"/>
              </a:rPr>
              <a:t> </a:t>
            </a:r>
            <a:r>
              <a:rPr sz="1800" b="0" dirty="0">
                <a:solidFill>
                  <a:srgbClr val="D9DFE6"/>
                </a:solidFill>
                <a:latin typeface="Calibri"/>
                <a:cs typeface="Calibri"/>
              </a:rPr>
              <a:t>It</a:t>
            </a:r>
            <a:r>
              <a:rPr sz="1800" b="0" spc="-35" dirty="0">
                <a:solidFill>
                  <a:srgbClr val="D9DFE6"/>
                </a:solidFill>
                <a:latin typeface="Calibri"/>
                <a:cs typeface="Calibri"/>
              </a:rPr>
              <a:t> </a:t>
            </a:r>
            <a:r>
              <a:rPr sz="1800" b="0" dirty="0">
                <a:solidFill>
                  <a:srgbClr val="D9DFE6"/>
                </a:solidFill>
                <a:latin typeface="Calibri"/>
                <a:cs typeface="Calibri"/>
              </a:rPr>
              <a:t>also</a:t>
            </a:r>
            <a:r>
              <a:rPr sz="1800" b="0" spc="-30" dirty="0">
                <a:solidFill>
                  <a:srgbClr val="D9DFE6"/>
                </a:solidFill>
                <a:latin typeface="Calibri"/>
                <a:cs typeface="Calibri"/>
              </a:rPr>
              <a:t> </a:t>
            </a:r>
            <a:r>
              <a:rPr sz="1800" b="0" dirty="0">
                <a:solidFill>
                  <a:srgbClr val="D9DFE6"/>
                </a:solidFill>
                <a:latin typeface="Calibri"/>
                <a:cs typeface="Calibri"/>
              </a:rPr>
              <a:t>aimed</a:t>
            </a:r>
            <a:r>
              <a:rPr sz="1800" b="0" spc="-30" dirty="0">
                <a:solidFill>
                  <a:srgbClr val="D9DFE6"/>
                </a:solidFill>
                <a:latin typeface="Calibri"/>
                <a:cs typeface="Calibri"/>
              </a:rPr>
              <a:t> </a:t>
            </a:r>
            <a:r>
              <a:rPr sz="1800" b="0" dirty="0">
                <a:solidFill>
                  <a:srgbClr val="D9DFE6"/>
                </a:solidFill>
                <a:latin typeface="Calibri"/>
                <a:cs typeface="Calibri"/>
              </a:rPr>
              <a:t>to</a:t>
            </a:r>
            <a:r>
              <a:rPr sz="1800" b="0" spc="-35" dirty="0">
                <a:solidFill>
                  <a:srgbClr val="D9DFE6"/>
                </a:solidFill>
                <a:latin typeface="Calibri"/>
                <a:cs typeface="Calibri"/>
              </a:rPr>
              <a:t> </a:t>
            </a:r>
            <a:r>
              <a:rPr sz="1800" b="0" spc="-10" dirty="0">
                <a:solidFill>
                  <a:srgbClr val="D9DFE6"/>
                </a:solidFill>
                <a:latin typeface="Calibri"/>
                <a:cs typeface="Calibri"/>
              </a:rPr>
              <a:t>synthesize</a:t>
            </a:r>
            <a:r>
              <a:rPr sz="1800" b="0" spc="-20" dirty="0">
                <a:solidFill>
                  <a:srgbClr val="D9DFE6"/>
                </a:solidFill>
                <a:latin typeface="Calibri"/>
                <a:cs typeface="Calibri"/>
              </a:rPr>
              <a:t> </a:t>
            </a:r>
            <a:r>
              <a:rPr sz="1800" b="0" dirty="0">
                <a:solidFill>
                  <a:srgbClr val="D9DFE6"/>
                </a:solidFill>
                <a:latin typeface="Calibri"/>
                <a:cs typeface="Calibri"/>
              </a:rPr>
              <a:t>and</a:t>
            </a:r>
            <a:r>
              <a:rPr sz="1800" b="0" spc="-30" dirty="0">
                <a:solidFill>
                  <a:srgbClr val="D9DFE6"/>
                </a:solidFill>
                <a:latin typeface="Calibri"/>
                <a:cs typeface="Calibri"/>
              </a:rPr>
              <a:t> </a:t>
            </a:r>
            <a:r>
              <a:rPr sz="1800" b="0" dirty="0">
                <a:solidFill>
                  <a:srgbClr val="D9DFE6"/>
                </a:solidFill>
                <a:latin typeface="Calibri"/>
                <a:cs typeface="Calibri"/>
              </a:rPr>
              <a:t>disseminate</a:t>
            </a:r>
            <a:r>
              <a:rPr sz="1800" b="0" spc="-30" dirty="0">
                <a:solidFill>
                  <a:srgbClr val="D9DFE6"/>
                </a:solidFill>
                <a:latin typeface="Calibri"/>
                <a:cs typeface="Calibri"/>
              </a:rPr>
              <a:t> </a:t>
            </a:r>
            <a:r>
              <a:rPr sz="1800" b="0" dirty="0">
                <a:solidFill>
                  <a:srgbClr val="D9DFE6"/>
                </a:solidFill>
                <a:latin typeface="Calibri"/>
                <a:cs typeface="Calibri"/>
              </a:rPr>
              <a:t>the</a:t>
            </a:r>
            <a:r>
              <a:rPr sz="1800" b="0" spc="-35" dirty="0">
                <a:solidFill>
                  <a:srgbClr val="D9DFE6"/>
                </a:solidFill>
                <a:latin typeface="Calibri"/>
                <a:cs typeface="Calibri"/>
              </a:rPr>
              <a:t> </a:t>
            </a:r>
            <a:r>
              <a:rPr sz="1800" b="0" dirty="0">
                <a:solidFill>
                  <a:srgbClr val="D9DFE6"/>
                </a:solidFill>
                <a:latin typeface="Calibri"/>
                <a:cs typeface="Calibri"/>
              </a:rPr>
              <a:t>evidence</a:t>
            </a:r>
            <a:r>
              <a:rPr sz="1800" b="0" spc="-20" dirty="0">
                <a:solidFill>
                  <a:srgbClr val="D9DFE6"/>
                </a:solidFill>
                <a:latin typeface="Calibri"/>
                <a:cs typeface="Calibri"/>
              </a:rPr>
              <a:t> </a:t>
            </a:r>
            <a:r>
              <a:rPr sz="1800" b="0" spc="-10" dirty="0">
                <a:solidFill>
                  <a:srgbClr val="D9DFE6"/>
                </a:solidFill>
                <a:latin typeface="Calibri"/>
                <a:cs typeface="Calibri"/>
              </a:rPr>
              <a:t>generated</a:t>
            </a:r>
            <a:r>
              <a:rPr sz="1800" b="0" spc="-25" dirty="0">
                <a:solidFill>
                  <a:srgbClr val="D9DFE6"/>
                </a:solidFill>
                <a:latin typeface="Calibri"/>
                <a:cs typeface="Calibri"/>
              </a:rPr>
              <a:t> </a:t>
            </a:r>
            <a:r>
              <a:rPr sz="1800" b="0" dirty="0">
                <a:solidFill>
                  <a:srgbClr val="D9DFE6"/>
                </a:solidFill>
                <a:latin typeface="Calibri"/>
                <a:cs typeface="Calibri"/>
              </a:rPr>
              <a:t>by</a:t>
            </a:r>
            <a:r>
              <a:rPr sz="1800" b="0" spc="-40" dirty="0">
                <a:solidFill>
                  <a:srgbClr val="D9DFE6"/>
                </a:solidFill>
                <a:latin typeface="Calibri"/>
                <a:cs typeface="Calibri"/>
              </a:rPr>
              <a:t> </a:t>
            </a:r>
            <a:r>
              <a:rPr sz="1800" b="0" dirty="0">
                <a:solidFill>
                  <a:srgbClr val="D9DFE6"/>
                </a:solidFill>
                <a:latin typeface="Calibri"/>
                <a:cs typeface="Calibri"/>
              </a:rPr>
              <a:t>the</a:t>
            </a:r>
            <a:r>
              <a:rPr sz="1800" b="0" spc="-25" dirty="0">
                <a:solidFill>
                  <a:srgbClr val="D9DFE6"/>
                </a:solidFill>
                <a:latin typeface="Calibri"/>
                <a:cs typeface="Calibri"/>
              </a:rPr>
              <a:t> </a:t>
            </a:r>
            <a:r>
              <a:rPr sz="1800" b="0" spc="-10" dirty="0">
                <a:solidFill>
                  <a:srgbClr val="D9DFE6"/>
                </a:solidFill>
                <a:latin typeface="Calibri"/>
                <a:cs typeface="Calibri"/>
              </a:rPr>
              <a:t>different</a:t>
            </a:r>
            <a:r>
              <a:rPr sz="1800" b="0" spc="-35" dirty="0">
                <a:solidFill>
                  <a:srgbClr val="D9DFE6"/>
                </a:solidFill>
                <a:latin typeface="Calibri"/>
                <a:cs typeface="Calibri"/>
              </a:rPr>
              <a:t> </a:t>
            </a:r>
            <a:r>
              <a:rPr sz="1800" b="0" spc="-10" dirty="0">
                <a:solidFill>
                  <a:srgbClr val="D9DFE6"/>
                </a:solidFill>
                <a:latin typeface="Calibri"/>
                <a:cs typeface="Calibri"/>
              </a:rPr>
              <a:t>studies </a:t>
            </a:r>
            <a:r>
              <a:rPr sz="1800" b="0" dirty="0">
                <a:solidFill>
                  <a:srgbClr val="D9DFE6"/>
                </a:solidFill>
                <a:latin typeface="Calibri"/>
                <a:cs typeface="Calibri"/>
              </a:rPr>
              <a:t>by</a:t>
            </a:r>
            <a:r>
              <a:rPr sz="1800" b="0" spc="-50" dirty="0">
                <a:solidFill>
                  <a:srgbClr val="D9DFE6"/>
                </a:solidFill>
                <a:latin typeface="Calibri"/>
                <a:cs typeface="Calibri"/>
              </a:rPr>
              <a:t> </a:t>
            </a:r>
            <a:r>
              <a:rPr sz="1800" b="0" dirty="0">
                <a:solidFill>
                  <a:srgbClr val="D9DFE6"/>
                </a:solidFill>
                <a:latin typeface="Calibri"/>
                <a:cs typeface="Calibri"/>
              </a:rPr>
              <a:t>developing</a:t>
            </a:r>
            <a:r>
              <a:rPr sz="1800" b="0" spc="-25" dirty="0">
                <a:solidFill>
                  <a:srgbClr val="D9DFE6"/>
                </a:solidFill>
                <a:latin typeface="Calibri"/>
                <a:cs typeface="Calibri"/>
              </a:rPr>
              <a:t> </a:t>
            </a:r>
            <a:r>
              <a:rPr sz="1800" b="0" dirty="0">
                <a:solidFill>
                  <a:srgbClr val="D9DFE6"/>
                </a:solidFill>
                <a:latin typeface="Calibri"/>
                <a:cs typeface="Calibri"/>
              </a:rPr>
              <a:t>a</a:t>
            </a:r>
            <a:r>
              <a:rPr sz="1800" b="0" spc="-50" dirty="0">
                <a:solidFill>
                  <a:srgbClr val="D9DFE6"/>
                </a:solidFill>
                <a:latin typeface="Calibri"/>
                <a:cs typeface="Calibri"/>
              </a:rPr>
              <a:t> </a:t>
            </a:r>
            <a:r>
              <a:rPr sz="1800" b="0" dirty="0">
                <a:solidFill>
                  <a:srgbClr val="D9DFE6"/>
                </a:solidFill>
                <a:latin typeface="Calibri"/>
                <a:cs typeface="Calibri"/>
              </a:rPr>
              <a:t>final</a:t>
            </a:r>
            <a:r>
              <a:rPr sz="1800" b="0" spc="-45" dirty="0">
                <a:solidFill>
                  <a:srgbClr val="D9DFE6"/>
                </a:solidFill>
                <a:latin typeface="Calibri"/>
                <a:cs typeface="Calibri"/>
              </a:rPr>
              <a:t> </a:t>
            </a:r>
            <a:r>
              <a:rPr sz="1800" b="0" dirty="0">
                <a:solidFill>
                  <a:srgbClr val="D9DFE6"/>
                </a:solidFill>
                <a:latin typeface="Calibri"/>
                <a:cs typeface="Calibri"/>
              </a:rPr>
              <a:t>report</a:t>
            </a:r>
            <a:r>
              <a:rPr sz="1800" b="0" spc="-45" dirty="0">
                <a:solidFill>
                  <a:srgbClr val="D9DFE6"/>
                </a:solidFill>
                <a:latin typeface="Calibri"/>
                <a:cs typeface="Calibri"/>
              </a:rPr>
              <a:t> </a:t>
            </a:r>
            <a:r>
              <a:rPr sz="1800" b="0" spc="-10" dirty="0">
                <a:solidFill>
                  <a:srgbClr val="D9DFE6"/>
                </a:solidFill>
                <a:latin typeface="Calibri"/>
                <a:cs typeface="Calibri"/>
              </a:rPr>
              <a:t>targeted</a:t>
            </a:r>
            <a:r>
              <a:rPr sz="1800" b="0" spc="-30" dirty="0">
                <a:solidFill>
                  <a:srgbClr val="D9DFE6"/>
                </a:solidFill>
                <a:latin typeface="Calibri"/>
                <a:cs typeface="Calibri"/>
              </a:rPr>
              <a:t> </a:t>
            </a:r>
            <a:r>
              <a:rPr sz="1800" b="0" dirty="0">
                <a:solidFill>
                  <a:srgbClr val="D9DFE6"/>
                </a:solidFill>
                <a:latin typeface="Calibri"/>
                <a:cs typeface="Calibri"/>
              </a:rPr>
              <a:t>to</a:t>
            </a:r>
            <a:r>
              <a:rPr sz="1800" b="0" spc="-50" dirty="0">
                <a:solidFill>
                  <a:srgbClr val="D9DFE6"/>
                </a:solidFill>
                <a:latin typeface="Calibri"/>
                <a:cs typeface="Calibri"/>
              </a:rPr>
              <a:t> </a:t>
            </a:r>
            <a:r>
              <a:rPr sz="1800" b="0" spc="-10" dirty="0">
                <a:solidFill>
                  <a:srgbClr val="D9DFE6"/>
                </a:solidFill>
                <a:latin typeface="Calibri"/>
                <a:cs typeface="Calibri"/>
              </a:rPr>
              <a:t>policymakers</a:t>
            </a:r>
            <a:r>
              <a:rPr sz="1800" b="0" spc="-40" dirty="0">
                <a:solidFill>
                  <a:srgbClr val="D9DFE6"/>
                </a:solidFill>
                <a:latin typeface="Calibri"/>
                <a:cs typeface="Calibri"/>
              </a:rPr>
              <a:t> </a:t>
            </a:r>
            <a:r>
              <a:rPr sz="1800" b="0" dirty="0">
                <a:solidFill>
                  <a:srgbClr val="D9DFE6"/>
                </a:solidFill>
                <a:latin typeface="Calibri"/>
                <a:cs typeface="Calibri"/>
              </a:rPr>
              <a:t>and</a:t>
            </a:r>
            <a:r>
              <a:rPr sz="1800" b="0" spc="-40" dirty="0">
                <a:solidFill>
                  <a:srgbClr val="D9DFE6"/>
                </a:solidFill>
                <a:latin typeface="Calibri"/>
                <a:cs typeface="Calibri"/>
              </a:rPr>
              <a:t> </a:t>
            </a:r>
            <a:r>
              <a:rPr sz="1800" b="0" dirty="0">
                <a:solidFill>
                  <a:srgbClr val="D9DFE6"/>
                </a:solidFill>
                <a:latin typeface="Calibri"/>
                <a:cs typeface="Calibri"/>
              </a:rPr>
              <a:t>delivering</a:t>
            </a:r>
            <a:r>
              <a:rPr sz="1800" b="0" spc="-35" dirty="0">
                <a:solidFill>
                  <a:srgbClr val="D9DFE6"/>
                </a:solidFill>
                <a:latin typeface="Calibri"/>
                <a:cs typeface="Calibri"/>
              </a:rPr>
              <a:t> </a:t>
            </a:r>
            <a:r>
              <a:rPr sz="1800" b="0" dirty="0">
                <a:solidFill>
                  <a:srgbClr val="D9DFE6"/>
                </a:solidFill>
                <a:latin typeface="Calibri"/>
                <a:cs typeface="Calibri"/>
              </a:rPr>
              <a:t>country</a:t>
            </a:r>
            <a:r>
              <a:rPr sz="1800" b="0" spc="-35" dirty="0">
                <a:solidFill>
                  <a:srgbClr val="D9DFE6"/>
                </a:solidFill>
                <a:latin typeface="Calibri"/>
                <a:cs typeface="Calibri"/>
              </a:rPr>
              <a:t> </a:t>
            </a:r>
            <a:r>
              <a:rPr sz="1800" b="0" spc="-10" dirty="0">
                <a:solidFill>
                  <a:srgbClr val="D9DFE6"/>
                </a:solidFill>
                <a:latin typeface="Calibri"/>
                <a:cs typeface="Calibri"/>
              </a:rPr>
              <a:t>workshops.</a:t>
            </a:r>
            <a:endParaRPr sz="1800" dirty="0">
              <a:latin typeface="Calibri"/>
              <a:cs typeface="Calibri"/>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z="1050" spc="-25" dirty="0">
                <a:solidFill>
                  <a:srgbClr val="FFFFFF"/>
                </a:solidFill>
              </a:rPr>
              <a:t>7</a:t>
            </a:fld>
            <a:endParaRPr sz="1050"/>
          </a:p>
        </p:txBody>
      </p:sp>
      <p:sp>
        <p:nvSpPr>
          <p:cNvPr id="4" name="object 4"/>
          <p:cNvSpPr txBox="1"/>
          <p:nvPr/>
        </p:nvSpPr>
        <p:spPr>
          <a:xfrm>
            <a:off x="480059" y="2305811"/>
            <a:ext cx="3535679" cy="3850004"/>
          </a:xfrm>
          <a:prstGeom prst="rect">
            <a:avLst/>
          </a:prstGeom>
          <a:solidFill>
            <a:srgbClr val="A3DEF4"/>
          </a:solidFill>
          <a:ln w="15875">
            <a:solidFill>
              <a:srgbClr val="05465F"/>
            </a:solidFill>
          </a:ln>
        </p:spPr>
        <p:txBody>
          <a:bodyPr vert="horz" wrap="square" lIns="0" tIns="30480" rIns="0" bIns="0" rtlCol="0">
            <a:spAutoFit/>
          </a:bodyPr>
          <a:lstStyle/>
          <a:p>
            <a:pPr marL="222885">
              <a:lnSpc>
                <a:spcPct val="100000"/>
              </a:lnSpc>
              <a:spcBef>
                <a:spcPts val="240"/>
              </a:spcBef>
            </a:pPr>
            <a:r>
              <a:rPr sz="1800" b="1" dirty="0">
                <a:solidFill>
                  <a:srgbClr val="272F4E"/>
                </a:solidFill>
                <a:latin typeface="Calibri"/>
                <a:cs typeface="Calibri"/>
              </a:rPr>
              <a:t>Lessons</a:t>
            </a:r>
            <a:r>
              <a:rPr sz="1800" b="1" spc="-65" dirty="0">
                <a:solidFill>
                  <a:srgbClr val="272F4E"/>
                </a:solidFill>
                <a:latin typeface="Calibri"/>
                <a:cs typeface="Calibri"/>
              </a:rPr>
              <a:t> </a:t>
            </a:r>
            <a:r>
              <a:rPr sz="1800" b="1" dirty="0">
                <a:solidFill>
                  <a:srgbClr val="272F4E"/>
                </a:solidFill>
                <a:latin typeface="Calibri"/>
                <a:cs typeface="Calibri"/>
              </a:rPr>
              <a:t>from</a:t>
            </a:r>
            <a:r>
              <a:rPr sz="1800" b="1" spc="-10" dirty="0">
                <a:solidFill>
                  <a:srgbClr val="272F4E"/>
                </a:solidFill>
                <a:latin typeface="Calibri"/>
                <a:cs typeface="Calibri"/>
              </a:rPr>
              <a:t> </a:t>
            </a:r>
            <a:r>
              <a:rPr sz="1800" b="1" dirty="0">
                <a:solidFill>
                  <a:srgbClr val="272F4E"/>
                </a:solidFill>
                <a:latin typeface="Calibri"/>
                <a:cs typeface="Calibri"/>
              </a:rPr>
              <a:t>impact</a:t>
            </a:r>
            <a:r>
              <a:rPr sz="1800" b="1" spc="-30" dirty="0">
                <a:solidFill>
                  <a:srgbClr val="272F4E"/>
                </a:solidFill>
                <a:latin typeface="Calibri"/>
                <a:cs typeface="Calibri"/>
              </a:rPr>
              <a:t> </a:t>
            </a:r>
            <a:r>
              <a:rPr sz="1800" b="1" spc="-10" dirty="0">
                <a:solidFill>
                  <a:srgbClr val="272F4E"/>
                </a:solidFill>
                <a:latin typeface="Calibri"/>
                <a:cs typeface="Calibri"/>
              </a:rPr>
              <a:t>evaluations</a:t>
            </a:r>
            <a:endParaRPr sz="1800" dirty="0">
              <a:latin typeface="Calibri"/>
              <a:cs typeface="Calibri"/>
            </a:endParaRPr>
          </a:p>
          <a:p>
            <a:pPr marL="325120" marR="99695" indent="-233679">
              <a:lnSpc>
                <a:spcPct val="100000"/>
              </a:lnSpc>
              <a:spcBef>
                <a:spcPts val="2190"/>
              </a:spcBef>
              <a:buFont typeface="Arial"/>
              <a:buChar char="•"/>
              <a:tabLst>
                <a:tab pos="325120" algn="l"/>
              </a:tabLst>
            </a:pPr>
            <a:r>
              <a:rPr sz="1600" spc="-10" dirty="0">
                <a:solidFill>
                  <a:srgbClr val="272F4E"/>
                </a:solidFill>
                <a:latin typeface="Calibri"/>
                <a:cs typeface="Calibri"/>
              </a:rPr>
              <a:t>Participation</a:t>
            </a:r>
            <a:r>
              <a:rPr sz="1600" spc="-30" dirty="0">
                <a:solidFill>
                  <a:srgbClr val="272F4E"/>
                </a:solidFill>
                <a:latin typeface="Calibri"/>
                <a:cs typeface="Calibri"/>
              </a:rPr>
              <a:t> </a:t>
            </a:r>
            <a:r>
              <a:rPr sz="1600" dirty="0">
                <a:solidFill>
                  <a:srgbClr val="272F4E"/>
                </a:solidFill>
                <a:latin typeface="Calibri"/>
                <a:cs typeface="Calibri"/>
              </a:rPr>
              <a:t>at</a:t>
            </a:r>
            <a:r>
              <a:rPr sz="1600" spc="-10" dirty="0">
                <a:solidFill>
                  <a:srgbClr val="272F4E"/>
                </a:solidFill>
                <a:latin typeface="Calibri"/>
                <a:cs typeface="Calibri"/>
              </a:rPr>
              <a:t> </a:t>
            </a:r>
            <a:r>
              <a:rPr sz="1600" dirty="0">
                <a:solidFill>
                  <a:srgbClr val="272F4E"/>
                </a:solidFill>
                <a:latin typeface="Calibri"/>
                <a:cs typeface="Calibri"/>
              </a:rPr>
              <a:t>scale is</a:t>
            </a:r>
            <a:r>
              <a:rPr sz="1600" spc="-15" dirty="0">
                <a:solidFill>
                  <a:srgbClr val="272F4E"/>
                </a:solidFill>
                <a:latin typeface="Calibri"/>
                <a:cs typeface="Calibri"/>
              </a:rPr>
              <a:t> </a:t>
            </a:r>
            <a:r>
              <a:rPr sz="1600" dirty="0">
                <a:solidFill>
                  <a:srgbClr val="272F4E"/>
                </a:solidFill>
                <a:latin typeface="Calibri"/>
                <a:cs typeface="Calibri"/>
              </a:rPr>
              <a:t>challenging</a:t>
            </a:r>
            <a:r>
              <a:rPr sz="1600" spc="-25" dirty="0">
                <a:solidFill>
                  <a:srgbClr val="272F4E"/>
                </a:solidFill>
                <a:latin typeface="Calibri"/>
                <a:cs typeface="Calibri"/>
              </a:rPr>
              <a:t> </a:t>
            </a:r>
            <a:r>
              <a:rPr sz="1600" spc="-50" dirty="0">
                <a:solidFill>
                  <a:srgbClr val="272F4E"/>
                </a:solidFill>
                <a:latin typeface="Wingdings"/>
                <a:cs typeface="Wingdings"/>
              </a:rPr>
              <a:t></a:t>
            </a:r>
            <a:r>
              <a:rPr sz="1600" spc="-50" dirty="0">
                <a:solidFill>
                  <a:srgbClr val="272F4E"/>
                </a:solidFill>
                <a:latin typeface="Times New Roman"/>
                <a:cs typeface="Times New Roman"/>
              </a:rPr>
              <a:t> </a:t>
            </a:r>
            <a:r>
              <a:rPr sz="1600" dirty="0">
                <a:solidFill>
                  <a:srgbClr val="272F4E"/>
                </a:solidFill>
                <a:latin typeface="Calibri"/>
                <a:cs typeface="Calibri"/>
              </a:rPr>
              <a:t>alternate</a:t>
            </a:r>
            <a:r>
              <a:rPr sz="1600" spc="-45" dirty="0">
                <a:solidFill>
                  <a:srgbClr val="272F4E"/>
                </a:solidFill>
                <a:latin typeface="Calibri"/>
                <a:cs typeface="Calibri"/>
              </a:rPr>
              <a:t> </a:t>
            </a:r>
            <a:r>
              <a:rPr sz="1600" dirty="0">
                <a:solidFill>
                  <a:srgbClr val="272F4E"/>
                </a:solidFill>
                <a:latin typeface="Calibri"/>
                <a:cs typeface="Calibri"/>
              </a:rPr>
              <a:t>plans</a:t>
            </a:r>
            <a:r>
              <a:rPr sz="1600" spc="-40" dirty="0">
                <a:solidFill>
                  <a:srgbClr val="272F4E"/>
                </a:solidFill>
                <a:latin typeface="Calibri"/>
                <a:cs typeface="Calibri"/>
              </a:rPr>
              <a:t> </a:t>
            </a:r>
            <a:r>
              <a:rPr sz="1600" dirty="0">
                <a:solidFill>
                  <a:srgbClr val="272F4E"/>
                </a:solidFill>
                <a:latin typeface="Calibri"/>
                <a:cs typeface="Calibri"/>
              </a:rPr>
              <a:t>laid</a:t>
            </a:r>
            <a:r>
              <a:rPr sz="1600" spc="-50" dirty="0">
                <a:solidFill>
                  <a:srgbClr val="272F4E"/>
                </a:solidFill>
                <a:latin typeface="Calibri"/>
                <a:cs typeface="Calibri"/>
              </a:rPr>
              <a:t> </a:t>
            </a:r>
            <a:r>
              <a:rPr sz="1600" dirty="0">
                <a:solidFill>
                  <a:srgbClr val="272F4E"/>
                </a:solidFill>
                <a:latin typeface="Calibri"/>
                <a:cs typeface="Calibri"/>
              </a:rPr>
              <a:t>out</a:t>
            </a:r>
            <a:r>
              <a:rPr sz="1600" spc="-25" dirty="0">
                <a:solidFill>
                  <a:srgbClr val="272F4E"/>
                </a:solidFill>
                <a:latin typeface="Calibri"/>
                <a:cs typeface="Calibri"/>
              </a:rPr>
              <a:t> </a:t>
            </a:r>
            <a:r>
              <a:rPr sz="1600" spc="-10" dirty="0">
                <a:solidFill>
                  <a:srgbClr val="272F4E"/>
                </a:solidFill>
                <a:latin typeface="Calibri"/>
                <a:cs typeface="Calibri"/>
              </a:rPr>
              <a:t>upfront</a:t>
            </a:r>
            <a:r>
              <a:rPr sz="1600" spc="-25" dirty="0">
                <a:solidFill>
                  <a:srgbClr val="272F4E"/>
                </a:solidFill>
                <a:latin typeface="Calibri"/>
                <a:cs typeface="Calibri"/>
              </a:rPr>
              <a:t> to </a:t>
            </a:r>
            <a:r>
              <a:rPr sz="1600" dirty="0">
                <a:solidFill>
                  <a:srgbClr val="272F4E"/>
                </a:solidFill>
                <a:latin typeface="Calibri"/>
                <a:cs typeface="Calibri"/>
              </a:rPr>
              <a:t>adjust</a:t>
            </a:r>
            <a:r>
              <a:rPr sz="1600" spc="-55" dirty="0">
                <a:solidFill>
                  <a:srgbClr val="272F4E"/>
                </a:solidFill>
                <a:latin typeface="Calibri"/>
                <a:cs typeface="Calibri"/>
              </a:rPr>
              <a:t> </a:t>
            </a:r>
            <a:r>
              <a:rPr sz="1600" dirty="0">
                <a:solidFill>
                  <a:srgbClr val="272F4E"/>
                </a:solidFill>
                <a:latin typeface="Calibri"/>
                <a:cs typeface="Calibri"/>
              </a:rPr>
              <a:t>design.</a:t>
            </a:r>
            <a:r>
              <a:rPr sz="1600" spc="-45" dirty="0">
                <a:solidFill>
                  <a:srgbClr val="272F4E"/>
                </a:solidFill>
                <a:latin typeface="Calibri"/>
                <a:cs typeface="Calibri"/>
              </a:rPr>
              <a:t> </a:t>
            </a:r>
            <a:r>
              <a:rPr sz="1600" dirty="0">
                <a:solidFill>
                  <a:srgbClr val="272F4E"/>
                </a:solidFill>
                <a:latin typeface="Calibri"/>
                <a:cs typeface="Calibri"/>
              </a:rPr>
              <a:t>Use</a:t>
            </a:r>
            <a:r>
              <a:rPr sz="1600" spc="-40" dirty="0">
                <a:solidFill>
                  <a:srgbClr val="272F4E"/>
                </a:solidFill>
                <a:latin typeface="Calibri"/>
                <a:cs typeface="Calibri"/>
              </a:rPr>
              <a:t> </a:t>
            </a:r>
            <a:r>
              <a:rPr sz="1600" spc="-10" dirty="0">
                <a:solidFill>
                  <a:srgbClr val="272F4E"/>
                </a:solidFill>
                <a:latin typeface="Calibri"/>
                <a:cs typeface="Calibri"/>
              </a:rPr>
              <a:t>strategies</a:t>
            </a:r>
            <a:r>
              <a:rPr sz="1600" spc="-55" dirty="0">
                <a:solidFill>
                  <a:srgbClr val="272F4E"/>
                </a:solidFill>
                <a:latin typeface="Calibri"/>
                <a:cs typeface="Calibri"/>
              </a:rPr>
              <a:t> </a:t>
            </a:r>
            <a:r>
              <a:rPr sz="1600" spc="-20" dirty="0">
                <a:solidFill>
                  <a:srgbClr val="272F4E"/>
                </a:solidFill>
                <a:latin typeface="Calibri"/>
                <a:cs typeface="Calibri"/>
              </a:rPr>
              <a:t>that </a:t>
            </a:r>
            <a:r>
              <a:rPr sz="1600" spc="-10" dirty="0">
                <a:solidFill>
                  <a:srgbClr val="272F4E"/>
                </a:solidFill>
                <a:latin typeface="Calibri"/>
                <a:cs typeface="Calibri"/>
              </a:rPr>
              <a:t>worked</a:t>
            </a:r>
            <a:r>
              <a:rPr sz="1600" spc="-5" dirty="0">
                <a:solidFill>
                  <a:srgbClr val="272F4E"/>
                </a:solidFill>
                <a:latin typeface="Calibri"/>
                <a:cs typeface="Calibri"/>
              </a:rPr>
              <a:t> </a:t>
            </a:r>
            <a:r>
              <a:rPr sz="1600" dirty="0">
                <a:solidFill>
                  <a:srgbClr val="272F4E"/>
                </a:solidFill>
                <a:latin typeface="Calibri"/>
                <a:cs typeface="Calibri"/>
              </a:rPr>
              <a:t>(rapid</a:t>
            </a:r>
            <a:r>
              <a:rPr sz="1600" spc="-30" dirty="0">
                <a:solidFill>
                  <a:srgbClr val="272F4E"/>
                </a:solidFill>
                <a:latin typeface="Calibri"/>
                <a:cs typeface="Calibri"/>
              </a:rPr>
              <a:t> </a:t>
            </a:r>
            <a:r>
              <a:rPr sz="1600" spc="-40" dirty="0">
                <a:solidFill>
                  <a:srgbClr val="272F4E"/>
                </a:solidFill>
                <a:latin typeface="Calibri"/>
                <a:cs typeface="Calibri"/>
              </a:rPr>
              <a:t>RCT,</a:t>
            </a:r>
            <a:r>
              <a:rPr sz="1600" spc="-25" dirty="0">
                <a:solidFill>
                  <a:srgbClr val="272F4E"/>
                </a:solidFill>
                <a:latin typeface="Calibri"/>
                <a:cs typeface="Calibri"/>
              </a:rPr>
              <a:t> </a:t>
            </a:r>
            <a:r>
              <a:rPr sz="1600" spc="-10" dirty="0">
                <a:solidFill>
                  <a:srgbClr val="272F4E"/>
                </a:solidFill>
                <a:latin typeface="Calibri"/>
                <a:cs typeface="Calibri"/>
              </a:rPr>
              <a:t>qualitative,</a:t>
            </a:r>
            <a:r>
              <a:rPr sz="1600" spc="-60" dirty="0">
                <a:solidFill>
                  <a:srgbClr val="272F4E"/>
                </a:solidFill>
                <a:latin typeface="Calibri"/>
                <a:cs typeface="Calibri"/>
              </a:rPr>
              <a:t> </a:t>
            </a:r>
            <a:r>
              <a:rPr sz="1600" spc="-20" dirty="0">
                <a:solidFill>
                  <a:srgbClr val="272F4E"/>
                </a:solidFill>
                <a:latin typeface="Calibri"/>
                <a:cs typeface="Calibri"/>
              </a:rPr>
              <a:t>pilot </a:t>
            </a:r>
            <a:r>
              <a:rPr sz="1600" spc="-10" dirty="0">
                <a:solidFill>
                  <a:srgbClr val="272F4E"/>
                </a:solidFill>
                <a:latin typeface="Calibri"/>
                <a:cs typeface="Calibri"/>
              </a:rPr>
              <a:t>cohort).</a:t>
            </a:r>
            <a:endParaRPr sz="1600" dirty="0">
              <a:latin typeface="Calibri"/>
              <a:cs typeface="Calibri"/>
            </a:endParaRPr>
          </a:p>
          <a:p>
            <a:pPr marL="378460" marR="334010" indent="-287020">
              <a:lnSpc>
                <a:spcPct val="100000"/>
              </a:lnSpc>
              <a:spcBef>
                <a:spcPts val="1914"/>
              </a:spcBef>
              <a:buFont typeface="Arial"/>
              <a:buChar char="•"/>
              <a:tabLst>
                <a:tab pos="378460" algn="l"/>
              </a:tabLst>
            </a:pPr>
            <a:r>
              <a:rPr sz="1600" spc="-10" dirty="0">
                <a:solidFill>
                  <a:srgbClr val="272F4E"/>
                </a:solidFill>
                <a:latin typeface="Calibri"/>
                <a:cs typeface="Calibri"/>
              </a:rPr>
              <a:t>Implementing</a:t>
            </a:r>
            <a:r>
              <a:rPr sz="1600" spc="-25" dirty="0">
                <a:solidFill>
                  <a:srgbClr val="272F4E"/>
                </a:solidFill>
                <a:latin typeface="Calibri"/>
                <a:cs typeface="Calibri"/>
              </a:rPr>
              <a:t> </a:t>
            </a:r>
            <a:r>
              <a:rPr sz="1600" spc="-10" dirty="0">
                <a:solidFill>
                  <a:srgbClr val="272F4E"/>
                </a:solidFill>
                <a:latin typeface="Calibri"/>
                <a:cs typeface="Calibri"/>
              </a:rPr>
              <a:t>agencies </a:t>
            </a:r>
            <a:r>
              <a:rPr sz="1600" dirty="0">
                <a:solidFill>
                  <a:srgbClr val="272F4E"/>
                </a:solidFill>
                <a:latin typeface="Calibri"/>
                <a:cs typeface="Calibri"/>
              </a:rPr>
              <a:t>need</a:t>
            </a:r>
            <a:r>
              <a:rPr sz="1600" spc="5" dirty="0">
                <a:solidFill>
                  <a:srgbClr val="272F4E"/>
                </a:solidFill>
                <a:latin typeface="Calibri"/>
                <a:cs typeface="Calibri"/>
              </a:rPr>
              <a:t> </a:t>
            </a:r>
            <a:r>
              <a:rPr sz="1600" spc="-10" dirty="0">
                <a:solidFill>
                  <a:srgbClr val="272F4E"/>
                </a:solidFill>
                <a:latin typeface="Calibri"/>
                <a:cs typeface="Calibri"/>
              </a:rPr>
              <a:t>clear </a:t>
            </a:r>
            <a:r>
              <a:rPr sz="1600" dirty="0">
                <a:solidFill>
                  <a:srgbClr val="272F4E"/>
                </a:solidFill>
                <a:latin typeface="Calibri"/>
                <a:cs typeface="Calibri"/>
              </a:rPr>
              <a:t>roles</a:t>
            </a:r>
            <a:r>
              <a:rPr sz="1600" spc="-15" dirty="0">
                <a:solidFill>
                  <a:srgbClr val="272F4E"/>
                </a:solidFill>
                <a:latin typeface="Calibri"/>
                <a:cs typeface="Calibri"/>
              </a:rPr>
              <a:t> </a:t>
            </a:r>
            <a:r>
              <a:rPr sz="1600" dirty="0">
                <a:solidFill>
                  <a:srgbClr val="272F4E"/>
                </a:solidFill>
                <a:latin typeface="Calibri"/>
                <a:cs typeface="Calibri"/>
              </a:rPr>
              <a:t>and</a:t>
            </a:r>
            <a:r>
              <a:rPr sz="1600" spc="-35" dirty="0">
                <a:solidFill>
                  <a:srgbClr val="272F4E"/>
                </a:solidFill>
                <a:latin typeface="Calibri"/>
                <a:cs typeface="Calibri"/>
              </a:rPr>
              <a:t> </a:t>
            </a:r>
            <a:r>
              <a:rPr sz="1600" spc="-10" dirty="0">
                <a:solidFill>
                  <a:srgbClr val="272F4E"/>
                </a:solidFill>
                <a:latin typeface="Calibri"/>
                <a:cs typeface="Calibri"/>
              </a:rPr>
              <a:t>incentives</a:t>
            </a:r>
            <a:r>
              <a:rPr sz="1600" spc="-35" dirty="0">
                <a:solidFill>
                  <a:srgbClr val="272F4E"/>
                </a:solidFill>
                <a:latin typeface="Calibri"/>
                <a:cs typeface="Calibri"/>
              </a:rPr>
              <a:t> </a:t>
            </a:r>
            <a:r>
              <a:rPr sz="1600" dirty="0">
                <a:solidFill>
                  <a:srgbClr val="272F4E"/>
                </a:solidFill>
                <a:latin typeface="Calibri"/>
                <a:cs typeface="Calibri"/>
              </a:rPr>
              <a:t>to</a:t>
            </a:r>
            <a:r>
              <a:rPr sz="1600" spc="-30" dirty="0">
                <a:solidFill>
                  <a:srgbClr val="272F4E"/>
                </a:solidFill>
                <a:latin typeface="Calibri"/>
                <a:cs typeface="Calibri"/>
              </a:rPr>
              <a:t> </a:t>
            </a:r>
            <a:r>
              <a:rPr sz="1600" dirty="0">
                <a:solidFill>
                  <a:srgbClr val="272F4E"/>
                </a:solidFill>
                <a:latin typeface="Calibri"/>
                <a:cs typeface="Calibri"/>
              </a:rPr>
              <a:t>allow</a:t>
            </a:r>
            <a:r>
              <a:rPr sz="1600" spc="-30" dirty="0">
                <a:solidFill>
                  <a:srgbClr val="272F4E"/>
                </a:solidFill>
                <a:latin typeface="Calibri"/>
                <a:cs typeface="Calibri"/>
              </a:rPr>
              <a:t> </a:t>
            </a:r>
            <a:r>
              <a:rPr sz="1600" spc="-25" dirty="0">
                <a:solidFill>
                  <a:srgbClr val="272F4E"/>
                </a:solidFill>
                <a:latin typeface="Calibri"/>
                <a:cs typeface="Calibri"/>
              </a:rPr>
              <a:t>for </a:t>
            </a:r>
            <a:r>
              <a:rPr sz="1600" spc="-10" dirty="0">
                <a:solidFill>
                  <a:srgbClr val="272F4E"/>
                </a:solidFill>
                <a:latin typeface="Calibri"/>
                <a:cs typeface="Calibri"/>
              </a:rPr>
              <a:t>evaluation.</a:t>
            </a:r>
            <a:endParaRPr sz="1600" dirty="0">
              <a:latin typeface="Calibri"/>
              <a:cs typeface="Calibri"/>
            </a:endParaRPr>
          </a:p>
          <a:p>
            <a:pPr marL="378460" marR="358140" indent="-287020">
              <a:lnSpc>
                <a:spcPct val="100000"/>
              </a:lnSpc>
              <a:spcBef>
                <a:spcPts val="1920"/>
              </a:spcBef>
              <a:buFont typeface="Arial"/>
              <a:buChar char="•"/>
              <a:tabLst>
                <a:tab pos="378460" algn="l"/>
              </a:tabLst>
            </a:pPr>
            <a:r>
              <a:rPr sz="1600" dirty="0">
                <a:solidFill>
                  <a:srgbClr val="272F4E"/>
                </a:solidFill>
                <a:latin typeface="Calibri"/>
                <a:cs typeface="Calibri"/>
              </a:rPr>
              <a:t>Strong</a:t>
            </a:r>
            <a:r>
              <a:rPr sz="1600" spc="-15" dirty="0">
                <a:solidFill>
                  <a:srgbClr val="272F4E"/>
                </a:solidFill>
                <a:latin typeface="Calibri"/>
                <a:cs typeface="Calibri"/>
              </a:rPr>
              <a:t> </a:t>
            </a:r>
            <a:r>
              <a:rPr sz="1600" spc="-10" dirty="0">
                <a:solidFill>
                  <a:srgbClr val="272F4E"/>
                </a:solidFill>
                <a:latin typeface="Calibri"/>
                <a:cs typeface="Calibri"/>
              </a:rPr>
              <a:t>communication</a:t>
            </a:r>
            <a:r>
              <a:rPr sz="1600" spc="-20" dirty="0">
                <a:solidFill>
                  <a:srgbClr val="272F4E"/>
                </a:solidFill>
                <a:latin typeface="Calibri"/>
                <a:cs typeface="Calibri"/>
              </a:rPr>
              <a:t> </a:t>
            </a:r>
            <a:r>
              <a:rPr sz="1600" dirty="0">
                <a:solidFill>
                  <a:srgbClr val="272F4E"/>
                </a:solidFill>
                <a:latin typeface="Calibri"/>
                <a:cs typeface="Calibri"/>
              </a:rPr>
              <a:t>and</a:t>
            </a:r>
            <a:r>
              <a:rPr sz="1600" spc="-35" dirty="0">
                <a:solidFill>
                  <a:srgbClr val="272F4E"/>
                </a:solidFill>
                <a:latin typeface="Calibri"/>
                <a:cs typeface="Calibri"/>
              </a:rPr>
              <a:t> </a:t>
            </a:r>
            <a:r>
              <a:rPr sz="1600" spc="-10" dirty="0">
                <a:solidFill>
                  <a:srgbClr val="272F4E"/>
                </a:solidFill>
                <a:latin typeface="Calibri"/>
                <a:cs typeface="Calibri"/>
              </a:rPr>
              <a:t>strong </a:t>
            </a:r>
            <a:r>
              <a:rPr sz="1600" dirty="0">
                <a:solidFill>
                  <a:srgbClr val="272F4E"/>
                </a:solidFill>
                <a:latin typeface="Calibri"/>
                <a:cs typeface="Calibri"/>
              </a:rPr>
              <a:t>presence</a:t>
            </a:r>
            <a:r>
              <a:rPr sz="1600" spc="-30" dirty="0">
                <a:solidFill>
                  <a:srgbClr val="272F4E"/>
                </a:solidFill>
                <a:latin typeface="Calibri"/>
                <a:cs typeface="Calibri"/>
              </a:rPr>
              <a:t> </a:t>
            </a:r>
            <a:r>
              <a:rPr sz="1600" dirty="0">
                <a:solidFill>
                  <a:srgbClr val="272F4E"/>
                </a:solidFill>
                <a:latin typeface="Calibri"/>
                <a:cs typeface="Calibri"/>
              </a:rPr>
              <a:t>on</a:t>
            </a:r>
            <a:r>
              <a:rPr sz="1600" spc="-50" dirty="0">
                <a:solidFill>
                  <a:srgbClr val="272F4E"/>
                </a:solidFill>
                <a:latin typeface="Calibri"/>
                <a:cs typeface="Calibri"/>
              </a:rPr>
              <a:t> </a:t>
            </a:r>
            <a:r>
              <a:rPr sz="1600" dirty="0">
                <a:solidFill>
                  <a:srgbClr val="272F4E"/>
                </a:solidFill>
                <a:latin typeface="Calibri"/>
                <a:cs typeface="Calibri"/>
              </a:rPr>
              <a:t>the</a:t>
            </a:r>
            <a:r>
              <a:rPr sz="1600" spc="-50" dirty="0">
                <a:solidFill>
                  <a:srgbClr val="272F4E"/>
                </a:solidFill>
                <a:latin typeface="Calibri"/>
                <a:cs typeface="Calibri"/>
              </a:rPr>
              <a:t> </a:t>
            </a:r>
            <a:r>
              <a:rPr sz="1600" dirty="0">
                <a:solidFill>
                  <a:srgbClr val="272F4E"/>
                </a:solidFill>
                <a:latin typeface="Calibri"/>
                <a:cs typeface="Calibri"/>
              </a:rPr>
              <a:t>ground</a:t>
            </a:r>
            <a:r>
              <a:rPr sz="1600" spc="-55" dirty="0">
                <a:solidFill>
                  <a:srgbClr val="272F4E"/>
                </a:solidFill>
                <a:latin typeface="Calibri"/>
                <a:cs typeface="Calibri"/>
              </a:rPr>
              <a:t> </a:t>
            </a:r>
            <a:r>
              <a:rPr sz="1600" dirty="0">
                <a:solidFill>
                  <a:srgbClr val="272F4E"/>
                </a:solidFill>
                <a:latin typeface="Calibri"/>
                <a:cs typeface="Calibri"/>
              </a:rPr>
              <a:t>are</a:t>
            </a:r>
            <a:r>
              <a:rPr sz="1600" spc="-40" dirty="0">
                <a:solidFill>
                  <a:srgbClr val="272F4E"/>
                </a:solidFill>
                <a:latin typeface="Calibri"/>
                <a:cs typeface="Calibri"/>
              </a:rPr>
              <a:t> </a:t>
            </a:r>
            <a:r>
              <a:rPr sz="1600" spc="-20" dirty="0">
                <a:solidFill>
                  <a:srgbClr val="272F4E"/>
                </a:solidFill>
                <a:latin typeface="Calibri"/>
                <a:cs typeface="Calibri"/>
              </a:rPr>
              <a:t>key.</a:t>
            </a:r>
            <a:endParaRPr sz="1600" dirty="0">
              <a:latin typeface="Calibri"/>
              <a:cs typeface="Calibri"/>
            </a:endParaRPr>
          </a:p>
        </p:txBody>
      </p:sp>
      <p:sp>
        <p:nvSpPr>
          <p:cNvPr id="5" name="object 5"/>
          <p:cNvSpPr txBox="1"/>
          <p:nvPr/>
        </p:nvSpPr>
        <p:spPr>
          <a:xfrm>
            <a:off x="4347971" y="2305811"/>
            <a:ext cx="3535679" cy="3850004"/>
          </a:xfrm>
          <a:prstGeom prst="rect">
            <a:avLst/>
          </a:prstGeom>
          <a:solidFill>
            <a:srgbClr val="A3DEF4"/>
          </a:solidFill>
          <a:ln w="15875">
            <a:solidFill>
              <a:srgbClr val="05465F"/>
            </a:solidFill>
          </a:ln>
        </p:spPr>
        <p:txBody>
          <a:bodyPr vert="horz" wrap="square" lIns="0" tIns="30480" rIns="0" bIns="0" rtlCol="0">
            <a:spAutoFit/>
          </a:bodyPr>
          <a:lstStyle/>
          <a:p>
            <a:pPr marL="384810">
              <a:lnSpc>
                <a:spcPct val="100000"/>
              </a:lnSpc>
              <a:spcBef>
                <a:spcPts val="240"/>
              </a:spcBef>
            </a:pPr>
            <a:r>
              <a:rPr sz="1800" b="1" dirty="0">
                <a:solidFill>
                  <a:srgbClr val="272F4E"/>
                </a:solidFill>
                <a:latin typeface="Calibri"/>
                <a:cs typeface="Calibri"/>
              </a:rPr>
              <a:t>Lessons</a:t>
            </a:r>
            <a:r>
              <a:rPr sz="1800" b="1" spc="-95" dirty="0">
                <a:solidFill>
                  <a:srgbClr val="272F4E"/>
                </a:solidFill>
                <a:latin typeface="Calibri"/>
                <a:cs typeface="Calibri"/>
              </a:rPr>
              <a:t> </a:t>
            </a:r>
            <a:r>
              <a:rPr sz="1800" b="1" dirty="0">
                <a:solidFill>
                  <a:srgbClr val="272F4E"/>
                </a:solidFill>
                <a:latin typeface="Calibri"/>
                <a:cs typeface="Calibri"/>
              </a:rPr>
              <a:t>from</a:t>
            </a:r>
            <a:r>
              <a:rPr sz="1800" b="1" spc="-40" dirty="0">
                <a:solidFill>
                  <a:srgbClr val="272F4E"/>
                </a:solidFill>
                <a:latin typeface="Calibri"/>
                <a:cs typeface="Calibri"/>
              </a:rPr>
              <a:t> </a:t>
            </a:r>
            <a:r>
              <a:rPr sz="1800" b="1" dirty="0">
                <a:solidFill>
                  <a:srgbClr val="272F4E"/>
                </a:solidFill>
                <a:latin typeface="Calibri"/>
                <a:cs typeface="Calibri"/>
              </a:rPr>
              <a:t>program</a:t>
            </a:r>
            <a:r>
              <a:rPr sz="1800" b="1" spc="-65" dirty="0">
                <a:solidFill>
                  <a:srgbClr val="272F4E"/>
                </a:solidFill>
                <a:latin typeface="Calibri"/>
                <a:cs typeface="Calibri"/>
              </a:rPr>
              <a:t> </a:t>
            </a:r>
            <a:r>
              <a:rPr sz="1800" b="1" spc="-10" dirty="0">
                <a:solidFill>
                  <a:srgbClr val="272F4E"/>
                </a:solidFill>
                <a:latin typeface="Calibri"/>
                <a:cs typeface="Calibri"/>
              </a:rPr>
              <a:t>design</a:t>
            </a:r>
            <a:endParaRPr sz="1800" dirty="0">
              <a:latin typeface="Calibri"/>
              <a:cs typeface="Calibri"/>
            </a:endParaRPr>
          </a:p>
          <a:p>
            <a:pPr marL="325120" marR="267335" indent="-233679">
              <a:lnSpc>
                <a:spcPct val="100000"/>
              </a:lnSpc>
              <a:spcBef>
                <a:spcPts val="2180"/>
              </a:spcBef>
              <a:buFont typeface="Arial"/>
              <a:buChar char="•"/>
              <a:tabLst>
                <a:tab pos="325120" algn="l"/>
              </a:tabLst>
            </a:pPr>
            <a:r>
              <a:rPr sz="1600" dirty="0">
                <a:solidFill>
                  <a:srgbClr val="272F4E"/>
                </a:solidFill>
                <a:latin typeface="Calibri"/>
                <a:cs typeface="Calibri"/>
              </a:rPr>
              <a:t>Clearly</a:t>
            </a:r>
            <a:r>
              <a:rPr sz="1600" spc="-15" dirty="0">
                <a:solidFill>
                  <a:srgbClr val="272F4E"/>
                </a:solidFill>
                <a:latin typeface="Calibri"/>
                <a:cs typeface="Calibri"/>
              </a:rPr>
              <a:t> </a:t>
            </a:r>
            <a:r>
              <a:rPr sz="1600" dirty="0">
                <a:solidFill>
                  <a:srgbClr val="272F4E"/>
                </a:solidFill>
                <a:latin typeface="Calibri"/>
                <a:cs typeface="Calibri"/>
              </a:rPr>
              <a:t>defining</a:t>
            </a:r>
            <a:r>
              <a:rPr sz="1600" spc="-40" dirty="0">
                <a:solidFill>
                  <a:srgbClr val="272F4E"/>
                </a:solidFill>
                <a:latin typeface="Calibri"/>
                <a:cs typeface="Calibri"/>
              </a:rPr>
              <a:t> </a:t>
            </a:r>
            <a:r>
              <a:rPr sz="1600" dirty="0">
                <a:solidFill>
                  <a:srgbClr val="272F4E"/>
                </a:solidFill>
                <a:latin typeface="Calibri"/>
                <a:cs typeface="Calibri"/>
              </a:rPr>
              <a:t>and</a:t>
            </a:r>
            <a:r>
              <a:rPr sz="1600" spc="-30" dirty="0">
                <a:solidFill>
                  <a:srgbClr val="272F4E"/>
                </a:solidFill>
                <a:latin typeface="Calibri"/>
                <a:cs typeface="Calibri"/>
              </a:rPr>
              <a:t> </a:t>
            </a:r>
            <a:r>
              <a:rPr sz="1600" b="1" u="sng" spc="-10" dirty="0">
                <a:solidFill>
                  <a:srgbClr val="272F4E"/>
                </a:solidFill>
                <a:uFill>
                  <a:solidFill>
                    <a:srgbClr val="272F4E"/>
                  </a:solidFill>
                </a:uFill>
                <a:latin typeface="Calibri"/>
                <a:cs typeface="Calibri"/>
              </a:rPr>
              <a:t>monitoring</a:t>
            </a:r>
            <a:r>
              <a:rPr sz="1600" b="1" u="none" spc="-10" dirty="0">
                <a:solidFill>
                  <a:srgbClr val="272F4E"/>
                </a:solidFill>
                <a:latin typeface="Calibri"/>
                <a:cs typeface="Calibri"/>
              </a:rPr>
              <a:t> </a:t>
            </a:r>
            <a:r>
              <a:rPr sz="1600" u="none" spc="-10" dirty="0">
                <a:solidFill>
                  <a:srgbClr val="272F4E"/>
                </a:solidFill>
                <a:latin typeface="Calibri"/>
                <a:cs typeface="Calibri"/>
              </a:rPr>
              <a:t>intended</a:t>
            </a:r>
            <a:r>
              <a:rPr sz="1600" u="none" spc="-35" dirty="0">
                <a:solidFill>
                  <a:srgbClr val="272F4E"/>
                </a:solidFill>
                <a:latin typeface="Calibri"/>
                <a:cs typeface="Calibri"/>
              </a:rPr>
              <a:t> </a:t>
            </a:r>
            <a:r>
              <a:rPr sz="1600" u="none" spc="-10" dirty="0">
                <a:solidFill>
                  <a:srgbClr val="272F4E"/>
                </a:solidFill>
                <a:latin typeface="Calibri"/>
                <a:cs typeface="Calibri"/>
              </a:rPr>
              <a:t>target</a:t>
            </a:r>
            <a:r>
              <a:rPr sz="1600" u="none" spc="-5" dirty="0">
                <a:solidFill>
                  <a:srgbClr val="272F4E"/>
                </a:solidFill>
                <a:latin typeface="Calibri"/>
                <a:cs typeface="Calibri"/>
              </a:rPr>
              <a:t> </a:t>
            </a:r>
            <a:r>
              <a:rPr sz="1600" u="none" dirty="0">
                <a:solidFill>
                  <a:srgbClr val="272F4E"/>
                </a:solidFill>
                <a:latin typeface="Calibri"/>
                <a:cs typeface="Calibri"/>
              </a:rPr>
              <a:t>and</a:t>
            </a:r>
            <a:r>
              <a:rPr sz="1600" u="none" spc="-30" dirty="0">
                <a:solidFill>
                  <a:srgbClr val="272F4E"/>
                </a:solidFill>
                <a:latin typeface="Calibri"/>
                <a:cs typeface="Calibri"/>
              </a:rPr>
              <a:t> </a:t>
            </a:r>
            <a:r>
              <a:rPr sz="1600" u="none" dirty="0">
                <a:solidFill>
                  <a:srgbClr val="272F4E"/>
                </a:solidFill>
                <a:latin typeface="Calibri"/>
                <a:cs typeface="Calibri"/>
              </a:rPr>
              <a:t>eligibility</a:t>
            </a:r>
            <a:r>
              <a:rPr sz="1600" u="none" spc="-50" dirty="0">
                <a:solidFill>
                  <a:srgbClr val="272F4E"/>
                </a:solidFill>
                <a:latin typeface="Calibri"/>
                <a:cs typeface="Calibri"/>
              </a:rPr>
              <a:t> </a:t>
            </a:r>
            <a:r>
              <a:rPr sz="1600" u="none" spc="-25" dirty="0">
                <a:solidFill>
                  <a:srgbClr val="272F4E"/>
                </a:solidFill>
                <a:latin typeface="Calibri"/>
                <a:cs typeface="Calibri"/>
              </a:rPr>
              <a:t>are </a:t>
            </a:r>
            <a:r>
              <a:rPr sz="1600" u="none" dirty="0">
                <a:solidFill>
                  <a:srgbClr val="272F4E"/>
                </a:solidFill>
                <a:latin typeface="Calibri"/>
                <a:cs typeface="Calibri"/>
              </a:rPr>
              <a:t>essential</a:t>
            </a:r>
            <a:r>
              <a:rPr sz="1600" u="none" spc="-65" dirty="0">
                <a:solidFill>
                  <a:srgbClr val="272F4E"/>
                </a:solidFill>
                <a:latin typeface="Calibri"/>
                <a:cs typeface="Calibri"/>
              </a:rPr>
              <a:t> </a:t>
            </a:r>
            <a:r>
              <a:rPr sz="1600" u="none" dirty="0">
                <a:solidFill>
                  <a:srgbClr val="272F4E"/>
                </a:solidFill>
                <a:latin typeface="Calibri"/>
                <a:cs typeface="Calibri"/>
              </a:rPr>
              <a:t>for</a:t>
            </a:r>
            <a:r>
              <a:rPr sz="1600" u="none" spc="-40" dirty="0">
                <a:solidFill>
                  <a:srgbClr val="272F4E"/>
                </a:solidFill>
                <a:latin typeface="Calibri"/>
                <a:cs typeface="Calibri"/>
              </a:rPr>
              <a:t> </a:t>
            </a:r>
            <a:r>
              <a:rPr sz="1600" u="none" dirty="0">
                <a:solidFill>
                  <a:srgbClr val="272F4E"/>
                </a:solidFill>
                <a:latin typeface="Calibri"/>
                <a:cs typeface="Calibri"/>
              </a:rPr>
              <a:t>timely</a:t>
            </a:r>
            <a:r>
              <a:rPr sz="1600" u="none" spc="-55" dirty="0">
                <a:solidFill>
                  <a:srgbClr val="272F4E"/>
                </a:solidFill>
                <a:latin typeface="Calibri"/>
                <a:cs typeface="Calibri"/>
              </a:rPr>
              <a:t> </a:t>
            </a:r>
            <a:r>
              <a:rPr sz="1600" u="none" spc="-10" dirty="0">
                <a:solidFill>
                  <a:srgbClr val="272F4E"/>
                </a:solidFill>
                <a:latin typeface="Calibri"/>
                <a:cs typeface="Calibri"/>
              </a:rPr>
              <a:t>implementation </a:t>
            </a:r>
            <a:r>
              <a:rPr sz="1600" u="none" dirty="0">
                <a:solidFill>
                  <a:srgbClr val="272F4E"/>
                </a:solidFill>
                <a:latin typeface="Calibri"/>
                <a:cs typeface="Calibri"/>
              </a:rPr>
              <a:t>and</a:t>
            </a:r>
            <a:r>
              <a:rPr sz="1600" u="none" spc="-30" dirty="0">
                <a:solidFill>
                  <a:srgbClr val="272F4E"/>
                </a:solidFill>
                <a:latin typeface="Calibri"/>
                <a:cs typeface="Calibri"/>
              </a:rPr>
              <a:t> </a:t>
            </a:r>
            <a:r>
              <a:rPr sz="1600" u="none" spc="-10" dirty="0">
                <a:solidFill>
                  <a:srgbClr val="272F4E"/>
                </a:solidFill>
                <a:latin typeface="Calibri"/>
                <a:cs typeface="Calibri"/>
              </a:rPr>
              <a:t>generation </a:t>
            </a:r>
            <a:r>
              <a:rPr sz="1600" u="none" dirty="0">
                <a:solidFill>
                  <a:srgbClr val="272F4E"/>
                </a:solidFill>
                <a:latin typeface="Calibri"/>
                <a:cs typeface="Calibri"/>
              </a:rPr>
              <a:t>of</a:t>
            </a:r>
            <a:r>
              <a:rPr sz="1600" u="none" spc="-5" dirty="0">
                <a:solidFill>
                  <a:srgbClr val="272F4E"/>
                </a:solidFill>
                <a:latin typeface="Calibri"/>
                <a:cs typeface="Calibri"/>
              </a:rPr>
              <a:t> </a:t>
            </a:r>
            <a:r>
              <a:rPr sz="1600" u="none" spc="-10" dirty="0">
                <a:solidFill>
                  <a:srgbClr val="272F4E"/>
                </a:solidFill>
                <a:latin typeface="Calibri"/>
                <a:cs typeface="Calibri"/>
              </a:rPr>
              <a:t>evidence.</a:t>
            </a:r>
            <a:endParaRPr sz="1600" dirty="0">
              <a:latin typeface="Calibri"/>
              <a:cs typeface="Calibri"/>
            </a:endParaRPr>
          </a:p>
          <a:p>
            <a:pPr marL="378460" marR="100965" indent="-287020">
              <a:lnSpc>
                <a:spcPct val="100000"/>
              </a:lnSpc>
              <a:spcBef>
                <a:spcPts val="1925"/>
              </a:spcBef>
              <a:buFont typeface="Arial"/>
              <a:buChar char="•"/>
              <a:tabLst>
                <a:tab pos="378460" algn="l"/>
              </a:tabLst>
            </a:pPr>
            <a:r>
              <a:rPr sz="1600" dirty="0">
                <a:solidFill>
                  <a:srgbClr val="272F4E"/>
                </a:solidFill>
                <a:latin typeface="Calibri"/>
                <a:cs typeface="Calibri"/>
              </a:rPr>
              <a:t>While</a:t>
            </a:r>
            <a:r>
              <a:rPr sz="1600" spc="-20" dirty="0">
                <a:solidFill>
                  <a:srgbClr val="272F4E"/>
                </a:solidFill>
                <a:latin typeface="Calibri"/>
                <a:cs typeface="Calibri"/>
              </a:rPr>
              <a:t> </a:t>
            </a:r>
            <a:r>
              <a:rPr sz="1600" spc="-10" dirty="0">
                <a:solidFill>
                  <a:srgbClr val="272F4E"/>
                </a:solidFill>
                <a:latin typeface="Calibri"/>
                <a:cs typeface="Calibri"/>
              </a:rPr>
              <a:t>accommodating</a:t>
            </a:r>
            <a:r>
              <a:rPr sz="1600" spc="-15" dirty="0">
                <a:solidFill>
                  <a:srgbClr val="272F4E"/>
                </a:solidFill>
                <a:latin typeface="Calibri"/>
                <a:cs typeface="Calibri"/>
              </a:rPr>
              <a:t> </a:t>
            </a:r>
            <a:r>
              <a:rPr sz="1600" dirty="0">
                <a:solidFill>
                  <a:srgbClr val="272F4E"/>
                </a:solidFill>
                <a:latin typeface="Calibri"/>
                <a:cs typeface="Calibri"/>
              </a:rPr>
              <a:t>for</a:t>
            </a:r>
            <a:r>
              <a:rPr sz="1600" spc="-15" dirty="0">
                <a:solidFill>
                  <a:srgbClr val="272F4E"/>
                </a:solidFill>
                <a:latin typeface="Calibri"/>
                <a:cs typeface="Calibri"/>
              </a:rPr>
              <a:t> </a:t>
            </a:r>
            <a:r>
              <a:rPr sz="1600" spc="-10" dirty="0">
                <a:solidFill>
                  <a:srgbClr val="272F4E"/>
                </a:solidFill>
                <a:latin typeface="Calibri"/>
                <a:cs typeface="Calibri"/>
              </a:rPr>
              <a:t>broader </a:t>
            </a:r>
            <a:r>
              <a:rPr sz="1600" dirty="0">
                <a:solidFill>
                  <a:srgbClr val="272F4E"/>
                </a:solidFill>
                <a:latin typeface="Calibri"/>
                <a:cs typeface="Calibri"/>
              </a:rPr>
              <a:t>set</a:t>
            </a:r>
            <a:r>
              <a:rPr sz="1600" spc="-35" dirty="0">
                <a:solidFill>
                  <a:srgbClr val="272F4E"/>
                </a:solidFill>
                <a:latin typeface="Calibri"/>
                <a:cs typeface="Calibri"/>
              </a:rPr>
              <a:t> </a:t>
            </a:r>
            <a:r>
              <a:rPr sz="1600" dirty="0">
                <a:solidFill>
                  <a:srgbClr val="272F4E"/>
                </a:solidFill>
                <a:latin typeface="Calibri"/>
                <a:cs typeface="Calibri"/>
              </a:rPr>
              <a:t>of</a:t>
            </a:r>
            <a:r>
              <a:rPr sz="1600" spc="-30" dirty="0">
                <a:solidFill>
                  <a:srgbClr val="272F4E"/>
                </a:solidFill>
                <a:latin typeface="Calibri"/>
                <a:cs typeface="Calibri"/>
              </a:rPr>
              <a:t> </a:t>
            </a:r>
            <a:r>
              <a:rPr sz="1600" dirty="0">
                <a:solidFill>
                  <a:srgbClr val="272F4E"/>
                </a:solidFill>
                <a:latin typeface="Calibri"/>
                <a:cs typeface="Calibri"/>
              </a:rPr>
              <a:t>needs</a:t>
            </a:r>
            <a:r>
              <a:rPr sz="1600" spc="-35" dirty="0">
                <a:solidFill>
                  <a:srgbClr val="272F4E"/>
                </a:solidFill>
                <a:latin typeface="Calibri"/>
                <a:cs typeface="Calibri"/>
              </a:rPr>
              <a:t> </a:t>
            </a:r>
            <a:r>
              <a:rPr sz="1600" dirty="0">
                <a:solidFill>
                  <a:srgbClr val="272F4E"/>
                </a:solidFill>
                <a:latin typeface="Calibri"/>
                <a:cs typeface="Calibri"/>
              </a:rPr>
              <a:t>is</a:t>
            </a:r>
            <a:r>
              <a:rPr sz="1600" spc="-55" dirty="0">
                <a:solidFill>
                  <a:srgbClr val="272F4E"/>
                </a:solidFill>
                <a:latin typeface="Calibri"/>
                <a:cs typeface="Calibri"/>
              </a:rPr>
              <a:t> </a:t>
            </a:r>
            <a:r>
              <a:rPr sz="1600" dirty="0">
                <a:solidFill>
                  <a:srgbClr val="272F4E"/>
                </a:solidFill>
                <a:latin typeface="Calibri"/>
                <a:cs typeface="Calibri"/>
              </a:rPr>
              <a:t>important,</a:t>
            </a:r>
            <a:r>
              <a:rPr sz="1600" spc="-25" dirty="0">
                <a:solidFill>
                  <a:srgbClr val="272F4E"/>
                </a:solidFill>
                <a:latin typeface="Calibri"/>
                <a:cs typeface="Calibri"/>
              </a:rPr>
              <a:t> </a:t>
            </a:r>
            <a:r>
              <a:rPr sz="1600" b="1" u="sng" spc="-10" dirty="0">
                <a:solidFill>
                  <a:srgbClr val="272F4E"/>
                </a:solidFill>
                <a:uFill>
                  <a:solidFill>
                    <a:srgbClr val="272F4E"/>
                  </a:solidFill>
                </a:uFill>
                <a:latin typeface="Calibri"/>
                <a:cs typeface="Calibri"/>
              </a:rPr>
              <a:t>ensuring</a:t>
            </a:r>
            <a:r>
              <a:rPr sz="1600" b="1" u="none" spc="-10" dirty="0">
                <a:solidFill>
                  <a:srgbClr val="272F4E"/>
                </a:solidFill>
                <a:latin typeface="Calibri"/>
                <a:cs typeface="Calibri"/>
              </a:rPr>
              <a:t> </a:t>
            </a:r>
            <a:r>
              <a:rPr sz="1600" b="1" u="sng" spc="-10" dirty="0">
                <a:solidFill>
                  <a:srgbClr val="272F4E"/>
                </a:solidFill>
                <a:uFill>
                  <a:solidFill>
                    <a:srgbClr val="272F4E"/>
                  </a:solidFill>
                </a:uFill>
                <a:latin typeface="Calibri"/>
                <a:cs typeface="Calibri"/>
              </a:rPr>
              <a:t>relevance</a:t>
            </a:r>
            <a:r>
              <a:rPr sz="1600" b="1" u="none" spc="-20" dirty="0">
                <a:solidFill>
                  <a:srgbClr val="272F4E"/>
                </a:solidFill>
                <a:latin typeface="Calibri"/>
                <a:cs typeface="Calibri"/>
              </a:rPr>
              <a:t> </a:t>
            </a:r>
            <a:r>
              <a:rPr sz="1600" u="none" dirty="0">
                <a:solidFill>
                  <a:srgbClr val="272F4E"/>
                </a:solidFill>
                <a:latin typeface="Calibri"/>
                <a:cs typeface="Calibri"/>
              </a:rPr>
              <a:t>of</a:t>
            </a:r>
            <a:r>
              <a:rPr sz="1600" u="none" spc="-25" dirty="0">
                <a:solidFill>
                  <a:srgbClr val="272F4E"/>
                </a:solidFill>
                <a:latin typeface="Calibri"/>
                <a:cs typeface="Calibri"/>
              </a:rPr>
              <a:t> </a:t>
            </a:r>
            <a:r>
              <a:rPr sz="1600" u="none" spc="-10" dirty="0">
                <a:solidFill>
                  <a:srgbClr val="272F4E"/>
                </a:solidFill>
                <a:latin typeface="Calibri"/>
                <a:cs typeface="Calibri"/>
              </a:rPr>
              <a:t>programs</a:t>
            </a:r>
            <a:r>
              <a:rPr sz="1600" u="none" spc="-15" dirty="0">
                <a:solidFill>
                  <a:srgbClr val="272F4E"/>
                </a:solidFill>
                <a:latin typeface="Calibri"/>
                <a:cs typeface="Calibri"/>
              </a:rPr>
              <a:t> </a:t>
            </a:r>
            <a:r>
              <a:rPr sz="1600" u="none" dirty="0">
                <a:solidFill>
                  <a:srgbClr val="272F4E"/>
                </a:solidFill>
                <a:latin typeface="Calibri"/>
                <a:cs typeface="Calibri"/>
              </a:rPr>
              <a:t>is</a:t>
            </a:r>
            <a:r>
              <a:rPr sz="1600" u="none" spc="-25" dirty="0">
                <a:solidFill>
                  <a:srgbClr val="272F4E"/>
                </a:solidFill>
                <a:latin typeface="Calibri"/>
                <a:cs typeface="Calibri"/>
              </a:rPr>
              <a:t> </a:t>
            </a:r>
            <a:r>
              <a:rPr sz="1600" u="none" dirty="0">
                <a:solidFill>
                  <a:srgbClr val="272F4E"/>
                </a:solidFill>
                <a:latin typeface="Calibri"/>
                <a:cs typeface="Calibri"/>
              </a:rPr>
              <a:t>a</a:t>
            </a:r>
            <a:r>
              <a:rPr sz="1600" u="none" spc="-30" dirty="0">
                <a:solidFill>
                  <a:srgbClr val="272F4E"/>
                </a:solidFill>
                <a:latin typeface="Calibri"/>
                <a:cs typeface="Calibri"/>
              </a:rPr>
              <a:t> </a:t>
            </a:r>
            <a:r>
              <a:rPr sz="1600" u="none" dirty="0">
                <a:solidFill>
                  <a:srgbClr val="272F4E"/>
                </a:solidFill>
                <a:latin typeface="Calibri"/>
                <a:cs typeface="Calibri"/>
              </a:rPr>
              <a:t>priority</a:t>
            </a:r>
            <a:r>
              <a:rPr sz="1600" u="none" spc="-25" dirty="0">
                <a:solidFill>
                  <a:srgbClr val="272F4E"/>
                </a:solidFill>
                <a:latin typeface="Calibri"/>
                <a:cs typeface="Calibri"/>
              </a:rPr>
              <a:t> to </a:t>
            </a:r>
            <a:r>
              <a:rPr sz="1600" u="none" spc="-10" dirty="0">
                <a:solidFill>
                  <a:srgbClr val="272F4E"/>
                </a:solidFill>
                <a:latin typeface="Calibri"/>
                <a:cs typeface="Calibri"/>
              </a:rPr>
              <a:t>affect</a:t>
            </a:r>
            <a:r>
              <a:rPr sz="1600" u="none" spc="-50" dirty="0">
                <a:solidFill>
                  <a:srgbClr val="272F4E"/>
                </a:solidFill>
                <a:latin typeface="Calibri"/>
                <a:cs typeface="Calibri"/>
              </a:rPr>
              <a:t> </a:t>
            </a:r>
            <a:r>
              <a:rPr sz="1600" u="none" spc="-10" dirty="0">
                <a:solidFill>
                  <a:srgbClr val="272F4E"/>
                </a:solidFill>
                <a:latin typeface="Calibri"/>
                <a:cs typeface="Calibri"/>
              </a:rPr>
              <a:t>change.</a:t>
            </a:r>
            <a:endParaRPr sz="1600" dirty="0">
              <a:latin typeface="Calibri"/>
              <a:cs typeface="Calibri"/>
            </a:endParaRPr>
          </a:p>
          <a:p>
            <a:pPr marL="378460" marR="351790" indent="-287020">
              <a:lnSpc>
                <a:spcPct val="100000"/>
              </a:lnSpc>
              <a:spcBef>
                <a:spcPts val="1920"/>
              </a:spcBef>
              <a:buFont typeface="Arial"/>
              <a:buChar char="•"/>
              <a:tabLst>
                <a:tab pos="378460" algn="l"/>
              </a:tabLst>
            </a:pPr>
            <a:r>
              <a:rPr sz="1600" b="1" u="sng" spc="-10" dirty="0">
                <a:solidFill>
                  <a:srgbClr val="272F4E"/>
                </a:solidFill>
                <a:uFill>
                  <a:solidFill>
                    <a:srgbClr val="272F4E"/>
                  </a:solidFill>
                </a:uFill>
                <a:latin typeface="Calibri"/>
                <a:cs typeface="Calibri"/>
              </a:rPr>
              <a:t>Participation</a:t>
            </a:r>
            <a:r>
              <a:rPr sz="1600" b="1" u="sng" spc="-25" dirty="0">
                <a:solidFill>
                  <a:srgbClr val="272F4E"/>
                </a:solidFill>
                <a:uFill>
                  <a:solidFill>
                    <a:srgbClr val="272F4E"/>
                  </a:solidFill>
                </a:uFill>
                <a:latin typeface="Calibri"/>
                <a:cs typeface="Calibri"/>
              </a:rPr>
              <a:t> </a:t>
            </a:r>
            <a:r>
              <a:rPr sz="1600" b="1" u="sng" spc="-10" dirty="0">
                <a:solidFill>
                  <a:srgbClr val="272F4E"/>
                </a:solidFill>
                <a:uFill>
                  <a:solidFill>
                    <a:srgbClr val="272F4E"/>
                  </a:solidFill>
                </a:uFill>
                <a:latin typeface="Calibri"/>
                <a:cs typeface="Calibri"/>
              </a:rPr>
              <a:t>boosters</a:t>
            </a:r>
            <a:r>
              <a:rPr sz="1600" b="1" u="none" spc="15" dirty="0">
                <a:solidFill>
                  <a:srgbClr val="272F4E"/>
                </a:solidFill>
                <a:latin typeface="Calibri"/>
                <a:cs typeface="Calibri"/>
              </a:rPr>
              <a:t> </a:t>
            </a:r>
            <a:r>
              <a:rPr sz="1600" u="none" dirty="0">
                <a:solidFill>
                  <a:srgbClr val="272F4E"/>
                </a:solidFill>
                <a:latin typeface="Calibri"/>
                <a:cs typeface="Calibri"/>
              </a:rPr>
              <a:t>in</a:t>
            </a:r>
            <a:r>
              <a:rPr sz="1600" u="none" spc="-30" dirty="0">
                <a:solidFill>
                  <a:srgbClr val="272F4E"/>
                </a:solidFill>
                <a:latin typeface="Calibri"/>
                <a:cs typeface="Calibri"/>
              </a:rPr>
              <a:t> </a:t>
            </a:r>
            <a:r>
              <a:rPr sz="1600" u="none" spc="-10" dirty="0">
                <a:solidFill>
                  <a:srgbClr val="272F4E"/>
                </a:solidFill>
                <a:latin typeface="Calibri"/>
                <a:cs typeface="Calibri"/>
              </a:rPr>
              <a:t>program </a:t>
            </a:r>
            <a:r>
              <a:rPr sz="1600" u="none" dirty="0">
                <a:solidFill>
                  <a:srgbClr val="272F4E"/>
                </a:solidFill>
                <a:latin typeface="Calibri"/>
                <a:cs typeface="Calibri"/>
              </a:rPr>
              <a:t>design</a:t>
            </a:r>
            <a:r>
              <a:rPr sz="1600" u="none" spc="-60" dirty="0">
                <a:solidFill>
                  <a:srgbClr val="272F4E"/>
                </a:solidFill>
                <a:latin typeface="Calibri"/>
                <a:cs typeface="Calibri"/>
              </a:rPr>
              <a:t> </a:t>
            </a:r>
            <a:r>
              <a:rPr sz="1600" u="none" dirty="0">
                <a:solidFill>
                  <a:srgbClr val="272F4E"/>
                </a:solidFill>
                <a:latin typeface="Calibri"/>
                <a:cs typeface="Calibri"/>
              </a:rPr>
              <a:t>seems</a:t>
            </a:r>
            <a:r>
              <a:rPr sz="1600" u="none" spc="-30" dirty="0">
                <a:solidFill>
                  <a:srgbClr val="272F4E"/>
                </a:solidFill>
                <a:latin typeface="Calibri"/>
                <a:cs typeface="Calibri"/>
              </a:rPr>
              <a:t> </a:t>
            </a:r>
            <a:r>
              <a:rPr sz="1600" u="none" dirty="0">
                <a:solidFill>
                  <a:srgbClr val="272F4E"/>
                </a:solidFill>
                <a:latin typeface="Calibri"/>
                <a:cs typeface="Calibri"/>
              </a:rPr>
              <a:t>to</a:t>
            </a:r>
            <a:r>
              <a:rPr sz="1600" u="none" spc="-40" dirty="0">
                <a:solidFill>
                  <a:srgbClr val="272F4E"/>
                </a:solidFill>
                <a:latin typeface="Calibri"/>
                <a:cs typeface="Calibri"/>
              </a:rPr>
              <a:t> </a:t>
            </a:r>
            <a:r>
              <a:rPr sz="1600" u="none" dirty="0">
                <a:solidFill>
                  <a:srgbClr val="272F4E"/>
                </a:solidFill>
                <a:latin typeface="Calibri"/>
                <a:cs typeface="Calibri"/>
              </a:rPr>
              <a:t>matter</a:t>
            </a:r>
            <a:r>
              <a:rPr sz="1600" u="none" spc="-55" dirty="0">
                <a:solidFill>
                  <a:srgbClr val="272F4E"/>
                </a:solidFill>
                <a:latin typeface="Calibri"/>
                <a:cs typeface="Calibri"/>
              </a:rPr>
              <a:t> </a:t>
            </a:r>
            <a:r>
              <a:rPr sz="1600" u="none" spc="-25" dirty="0">
                <a:solidFill>
                  <a:srgbClr val="272F4E"/>
                </a:solidFill>
                <a:latin typeface="Calibri"/>
                <a:cs typeface="Calibri"/>
              </a:rPr>
              <a:t>for </a:t>
            </a:r>
            <a:r>
              <a:rPr sz="1600" u="none" spc="-10" dirty="0">
                <a:solidFill>
                  <a:srgbClr val="272F4E"/>
                </a:solidFill>
                <a:latin typeface="Calibri"/>
                <a:cs typeface="Calibri"/>
              </a:rPr>
              <a:t>completion</a:t>
            </a:r>
            <a:r>
              <a:rPr sz="1600" u="none" dirty="0">
                <a:solidFill>
                  <a:srgbClr val="272F4E"/>
                </a:solidFill>
                <a:latin typeface="Calibri"/>
                <a:cs typeface="Calibri"/>
              </a:rPr>
              <a:t> </a:t>
            </a:r>
            <a:r>
              <a:rPr sz="1600" u="none" spc="-20" dirty="0">
                <a:solidFill>
                  <a:srgbClr val="272F4E"/>
                </a:solidFill>
                <a:latin typeface="Calibri"/>
                <a:cs typeface="Calibri"/>
              </a:rPr>
              <a:t>rate.</a:t>
            </a:r>
            <a:endParaRPr sz="1600" dirty="0">
              <a:latin typeface="Calibri"/>
              <a:cs typeface="Calibri"/>
            </a:endParaRPr>
          </a:p>
        </p:txBody>
      </p:sp>
      <p:sp>
        <p:nvSpPr>
          <p:cNvPr id="6" name="object 6"/>
          <p:cNvSpPr txBox="1"/>
          <p:nvPr/>
        </p:nvSpPr>
        <p:spPr>
          <a:xfrm>
            <a:off x="8215883" y="2305811"/>
            <a:ext cx="3534410" cy="3850004"/>
          </a:xfrm>
          <a:prstGeom prst="rect">
            <a:avLst/>
          </a:prstGeom>
          <a:solidFill>
            <a:srgbClr val="A3DEF4"/>
          </a:solidFill>
          <a:ln w="15875">
            <a:solidFill>
              <a:srgbClr val="05465F"/>
            </a:solidFill>
          </a:ln>
        </p:spPr>
        <p:txBody>
          <a:bodyPr vert="horz" wrap="square" lIns="0" tIns="30480" rIns="0" bIns="0" rtlCol="0">
            <a:spAutoFit/>
          </a:bodyPr>
          <a:lstStyle/>
          <a:p>
            <a:pPr marL="1005205" marR="710565" indent="-287020">
              <a:lnSpc>
                <a:spcPct val="100000"/>
              </a:lnSpc>
              <a:spcBef>
                <a:spcPts val="240"/>
              </a:spcBef>
            </a:pPr>
            <a:r>
              <a:rPr sz="1800" b="1" dirty="0">
                <a:solidFill>
                  <a:srgbClr val="272F4E"/>
                </a:solidFill>
                <a:latin typeface="Calibri"/>
                <a:cs typeface="Calibri"/>
              </a:rPr>
              <a:t>Lessons</a:t>
            </a:r>
            <a:r>
              <a:rPr sz="1800" b="1" spc="-80" dirty="0">
                <a:solidFill>
                  <a:srgbClr val="272F4E"/>
                </a:solidFill>
                <a:latin typeface="Calibri"/>
                <a:cs typeface="Calibri"/>
              </a:rPr>
              <a:t> </a:t>
            </a:r>
            <a:r>
              <a:rPr sz="1800" b="1" dirty="0">
                <a:solidFill>
                  <a:srgbClr val="272F4E"/>
                </a:solidFill>
                <a:latin typeface="Calibri"/>
                <a:cs typeface="Calibri"/>
              </a:rPr>
              <a:t>from</a:t>
            </a:r>
            <a:r>
              <a:rPr sz="1800" b="1" spc="-20" dirty="0">
                <a:solidFill>
                  <a:srgbClr val="272F4E"/>
                </a:solidFill>
                <a:latin typeface="Calibri"/>
                <a:cs typeface="Calibri"/>
              </a:rPr>
              <a:t> </a:t>
            </a:r>
            <a:r>
              <a:rPr sz="1800" b="1" spc="-10" dirty="0">
                <a:solidFill>
                  <a:srgbClr val="272F4E"/>
                </a:solidFill>
                <a:latin typeface="Calibri"/>
                <a:cs typeface="Calibri"/>
              </a:rPr>
              <a:t>program implementation</a:t>
            </a:r>
            <a:endParaRPr sz="1800">
              <a:latin typeface="Calibri"/>
              <a:cs typeface="Calibri"/>
            </a:endParaRPr>
          </a:p>
          <a:p>
            <a:pPr marL="378460" marR="177165" indent="-287020">
              <a:lnSpc>
                <a:spcPct val="100000"/>
              </a:lnSpc>
              <a:spcBef>
                <a:spcPts val="2185"/>
              </a:spcBef>
              <a:buFont typeface="Arial"/>
              <a:buChar char="•"/>
              <a:tabLst>
                <a:tab pos="378460" algn="l"/>
              </a:tabLst>
            </a:pPr>
            <a:r>
              <a:rPr sz="1600" b="1" u="sng" dirty="0">
                <a:solidFill>
                  <a:srgbClr val="272F4E"/>
                </a:solidFill>
                <a:uFill>
                  <a:solidFill>
                    <a:srgbClr val="272F4E"/>
                  </a:solidFill>
                </a:uFill>
                <a:latin typeface="Calibri"/>
                <a:cs typeface="Calibri"/>
              </a:rPr>
              <a:t>Wide</a:t>
            </a:r>
            <a:r>
              <a:rPr sz="1600" b="1" u="sng" spc="-50" dirty="0">
                <a:solidFill>
                  <a:srgbClr val="272F4E"/>
                </a:solidFill>
                <a:uFill>
                  <a:solidFill>
                    <a:srgbClr val="272F4E"/>
                  </a:solidFill>
                </a:uFill>
                <a:latin typeface="Calibri"/>
                <a:cs typeface="Calibri"/>
              </a:rPr>
              <a:t> </a:t>
            </a:r>
            <a:r>
              <a:rPr sz="1600" b="1" u="sng" spc="-10" dirty="0">
                <a:solidFill>
                  <a:srgbClr val="272F4E"/>
                </a:solidFill>
                <a:uFill>
                  <a:solidFill>
                    <a:srgbClr val="272F4E"/>
                  </a:solidFill>
                </a:uFill>
                <a:latin typeface="Calibri"/>
                <a:cs typeface="Calibri"/>
              </a:rPr>
              <a:t>offering</a:t>
            </a:r>
            <a:r>
              <a:rPr sz="1600" b="1" u="sng" spc="-30" dirty="0">
                <a:solidFill>
                  <a:srgbClr val="272F4E"/>
                </a:solidFill>
                <a:uFill>
                  <a:solidFill>
                    <a:srgbClr val="272F4E"/>
                  </a:solidFill>
                </a:uFill>
                <a:latin typeface="Calibri"/>
                <a:cs typeface="Calibri"/>
              </a:rPr>
              <a:t> </a:t>
            </a:r>
            <a:r>
              <a:rPr sz="1600" u="none" dirty="0">
                <a:solidFill>
                  <a:srgbClr val="272F4E"/>
                </a:solidFill>
                <a:latin typeface="Calibri"/>
                <a:cs typeface="Calibri"/>
              </a:rPr>
              <a:t>of</a:t>
            </a:r>
            <a:r>
              <a:rPr sz="1600" u="none" spc="-35" dirty="0">
                <a:solidFill>
                  <a:srgbClr val="272F4E"/>
                </a:solidFill>
                <a:latin typeface="Calibri"/>
                <a:cs typeface="Calibri"/>
              </a:rPr>
              <a:t> </a:t>
            </a:r>
            <a:r>
              <a:rPr sz="1600" u="none" dirty="0">
                <a:solidFill>
                  <a:srgbClr val="272F4E"/>
                </a:solidFill>
                <a:latin typeface="Calibri"/>
                <a:cs typeface="Calibri"/>
              </a:rPr>
              <a:t>locations,</a:t>
            </a:r>
            <a:r>
              <a:rPr sz="1600" u="none" spc="-45" dirty="0">
                <a:solidFill>
                  <a:srgbClr val="272F4E"/>
                </a:solidFill>
                <a:latin typeface="Calibri"/>
                <a:cs typeface="Calibri"/>
              </a:rPr>
              <a:t> </a:t>
            </a:r>
            <a:r>
              <a:rPr sz="1600" u="none" spc="-10" dirty="0">
                <a:solidFill>
                  <a:srgbClr val="272F4E"/>
                </a:solidFill>
                <a:latin typeface="Calibri"/>
                <a:cs typeface="Calibri"/>
              </a:rPr>
              <a:t>means, </a:t>
            </a:r>
            <a:r>
              <a:rPr sz="1600" u="none" dirty="0">
                <a:solidFill>
                  <a:srgbClr val="272F4E"/>
                </a:solidFill>
                <a:latin typeface="Calibri"/>
                <a:cs typeface="Calibri"/>
              </a:rPr>
              <a:t>and</a:t>
            </a:r>
            <a:r>
              <a:rPr sz="1600" u="none" spc="-45" dirty="0">
                <a:solidFill>
                  <a:srgbClr val="272F4E"/>
                </a:solidFill>
                <a:latin typeface="Calibri"/>
                <a:cs typeface="Calibri"/>
              </a:rPr>
              <a:t> </a:t>
            </a:r>
            <a:r>
              <a:rPr sz="1600" u="none" dirty="0">
                <a:solidFill>
                  <a:srgbClr val="272F4E"/>
                </a:solidFill>
                <a:latin typeface="Calibri"/>
                <a:cs typeface="Calibri"/>
              </a:rPr>
              <a:t>times</a:t>
            </a:r>
            <a:r>
              <a:rPr sz="1600" u="none" spc="-20" dirty="0">
                <a:solidFill>
                  <a:srgbClr val="272F4E"/>
                </a:solidFill>
                <a:latin typeface="Calibri"/>
                <a:cs typeface="Calibri"/>
              </a:rPr>
              <a:t> </a:t>
            </a:r>
            <a:r>
              <a:rPr sz="1600" u="none" dirty="0">
                <a:solidFill>
                  <a:srgbClr val="272F4E"/>
                </a:solidFill>
                <a:latin typeface="Calibri"/>
                <a:cs typeface="Calibri"/>
              </a:rPr>
              <a:t>seem</a:t>
            </a:r>
            <a:r>
              <a:rPr sz="1600" u="none" spc="-30" dirty="0">
                <a:solidFill>
                  <a:srgbClr val="272F4E"/>
                </a:solidFill>
                <a:latin typeface="Calibri"/>
                <a:cs typeface="Calibri"/>
              </a:rPr>
              <a:t> </a:t>
            </a:r>
            <a:r>
              <a:rPr sz="1600" u="none" dirty="0">
                <a:solidFill>
                  <a:srgbClr val="272F4E"/>
                </a:solidFill>
                <a:latin typeface="Calibri"/>
                <a:cs typeface="Calibri"/>
              </a:rPr>
              <a:t>to</a:t>
            </a:r>
            <a:r>
              <a:rPr sz="1600" u="none" spc="-25" dirty="0">
                <a:solidFill>
                  <a:srgbClr val="272F4E"/>
                </a:solidFill>
                <a:latin typeface="Calibri"/>
                <a:cs typeface="Calibri"/>
              </a:rPr>
              <a:t> </a:t>
            </a:r>
            <a:r>
              <a:rPr sz="1600" u="none" spc="-10" dirty="0">
                <a:solidFill>
                  <a:srgbClr val="272F4E"/>
                </a:solidFill>
                <a:latin typeface="Calibri"/>
                <a:cs typeface="Calibri"/>
              </a:rPr>
              <a:t>improve </a:t>
            </a:r>
            <a:r>
              <a:rPr sz="1600" u="none" dirty="0">
                <a:solidFill>
                  <a:srgbClr val="272F4E"/>
                </a:solidFill>
                <a:latin typeface="Calibri"/>
                <a:cs typeface="Calibri"/>
              </a:rPr>
              <a:t>participation.</a:t>
            </a:r>
            <a:r>
              <a:rPr sz="1600" u="none" spc="-85" dirty="0">
                <a:solidFill>
                  <a:srgbClr val="272F4E"/>
                </a:solidFill>
                <a:latin typeface="Calibri"/>
                <a:cs typeface="Calibri"/>
              </a:rPr>
              <a:t> </a:t>
            </a:r>
            <a:r>
              <a:rPr sz="1600" u="none" dirty="0">
                <a:solidFill>
                  <a:srgbClr val="272F4E"/>
                </a:solidFill>
                <a:latin typeface="Calibri"/>
                <a:cs typeface="Calibri"/>
              </a:rPr>
              <a:t>But</a:t>
            </a:r>
            <a:r>
              <a:rPr sz="1600" u="none" spc="-35" dirty="0">
                <a:solidFill>
                  <a:srgbClr val="272F4E"/>
                </a:solidFill>
                <a:latin typeface="Calibri"/>
                <a:cs typeface="Calibri"/>
              </a:rPr>
              <a:t> </a:t>
            </a:r>
            <a:r>
              <a:rPr sz="1600" b="1" u="sng" dirty="0">
                <a:solidFill>
                  <a:srgbClr val="272F4E"/>
                </a:solidFill>
                <a:uFill>
                  <a:solidFill>
                    <a:srgbClr val="272F4E"/>
                  </a:solidFill>
                </a:uFill>
                <a:latin typeface="Calibri"/>
                <a:cs typeface="Calibri"/>
              </a:rPr>
              <a:t>processes</a:t>
            </a:r>
            <a:r>
              <a:rPr sz="1600" b="1" u="sng" spc="-30" dirty="0">
                <a:solidFill>
                  <a:srgbClr val="272F4E"/>
                </a:solidFill>
                <a:uFill>
                  <a:solidFill>
                    <a:srgbClr val="272F4E"/>
                  </a:solidFill>
                </a:uFill>
                <a:latin typeface="Calibri"/>
                <a:cs typeface="Calibri"/>
              </a:rPr>
              <a:t> </a:t>
            </a:r>
            <a:r>
              <a:rPr sz="1600" b="1" u="sng" spc="-10" dirty="0">
                <a:solidFill>
                  <a:srgbClr val="272F4E"/>
                </a:solidFill>
                <a:uFill>
                  <a:solidFill>
                    <a:srgbClr val="272F4E"/>
                  </a:solidFill>
                </a:uFill>
                <a:latin typeface="Calibri"/>
                <a:cs typeface="Calibri"/>
              </a:rPr>
              <a:t>matter</a:t>
            </a:r>
            <a:r>
              <a:rPr sz="1600" u="none" spc="-10" dirty="0">
                <a:solidFill>
                  <a:srgbClr val="272F4E"/>
                </a:solidFill>
                <a:latin typeface="Calibri"/>
                <a:cs typeface="Calibri"/>
              </a:rPr>
              <a:t>.</a:t>
            </a:r>
            <a:endParaRPr sz="1600">
              <a:latin typeface="Calibri"/>
              <a:cs typeface="Calibri"/>
            </a:endParaRPr>
          </a:p>
          <a:p>
            <a:pPr marL="378460" marR="368300" indent="-287020">
              <a:lnSpc>
                <a:spcPct val="100000"/>
              </a:lnSpc>
              <a:spcBef>
                <a:spcPts val="1920"/>
              </a:spcBef>
              <a:buFont typeface="Arial"/>
              <a:buChar char="•"/>
              <a:tabLst>
                <a:tab pos="378460" algn="l"/>
              </a:tabLst>
            </a:pPr>
            <a:r>
              <a:rPr sz="1600" spc="-10" dirty="0">
                <a:solidFill>
                  <a:srgbClr val="272F4E"/>
                </a:solidFill>
                <a:latin typeface="Calibri"/>
                <a:cs typeface="Calibri"/>
              </a:rPr>
              <a:t>Participation</a:t>
            </a:r>
            <a:r>
              <a:rPr sz="1600" spc="-40" dirty="0">
                <a:solidFill>
                  <a:srgbClr val="272F4E"/>
                </a:solidFill>
                <a:latin typeface="Calibri"/>
                <a:cs typeface="Calibri"/>
              </a:rPr>
              <a:t> </a:t>
            </a:r>
            <a:r>
              <a:rPr sz="1600" dirty="0">
                <a:solidFill>
                  <a:srgbClr val="272F4E"/>
                </a:solidFill>
                <a:latin typeface="Calibri"/>
                <a:cs typeface="Calibri"/>
              </a:rPr>
              <a:t>seems</a:t>
            </a:r>
            <a:r>
              <a:rPr sz="1600" spc="5" dirty="0">
                <a:solidFill>
                  <a:srgbClr val="272F4E"/>
                </a:solidFill>
                <a:latin typeface="Calibri"/>
                <a:cs typeface="Calibri"/>
              </a:rPr>
              <a:t> </a:t>
            </a:r>
            <a:r>
              <a:rPr sz="1600" dirty="0">
                <a:solidFill>
                  <a:srgbClr val="272F4E"/>
                </a:solidFill>
                <a:latin typeface="Calibri"/>
                <a:cs typeface="Calibri"/>
              </a:rPr>
              <a:t>to</a:t>
            </a:r>
            <a:r>
              <a:rPr sz="1600" spc="-15" dirty="0">
                <a:solidFill>
                  <a:srgbClr val="272F4E"/>
                </a:solidFill>
                <a:latin typeface="Calibri"/>
                <a:cs typeface="Calibri"/>
              </a:rPr>
              <a:t> </a:t>
            </a:r>
            <a:r>
              <a:rPr sz="1600" spc="-10" dirty="0">
                <a:solidFill>
                  <a:srgbClr val="272F4E"/>
                </a:solidFill>
                <a:latin typeface="Calibri"/>
                <a:cs typeface="Calibri"/>
              </a:rPr>
              <a:t>improve </a:t>
            </a:r>
            <a:r>
              <a:rPr sz="1600" dirty="0">
                <a:solidFill>
                  <a:srgbClr val="272F4E"/>
                </a:solidFill>
                <a:latin typeface="Calibri"/>
                <a:cs typeface="Calibri"/>
              </a:rPr>
              <a:t>when</a:t>
            </a:r>
            <a:r>
              <a:rPr sz="1600" spc="-60" dirty="0">
                <a:solidFill>
                  <a:srgbClr val="272F4E"/>
                </a:solidFill>
                <a:latin typeface="Calibri"/>
                <a:cs typeface="Calibri"/>
              </a:rPr>
              <a:t> </a:t>
            </a:r>
            <a:r>
              <a:rPr sz="1600" b="1" u="sng" dirty="0">
                <a:solidFill>
                  <a:srgbClr val="272F4E"/>
                </a:solidFill>
                <a:uFill>
                  <a:solidFill>
                    <a:srgbClr val="272F4E"/>
                  </a:solidFill>
                </a:uFill>
                <a:latin typeface="Calibri"/>
                <a:cs typeface="Calibri"/>
              </a:rPr>
              <a:t>services</a:t>
            </a:r>
            <a:r>
              <a:rPr sz="1600" b="1" u="sng" spc="-60" dirty="0">
                <a:solidFill>
                  <a:srgbClr val="272F4E"/>
                </a:solidFill>
                <a:uFill>
                  <a:solidFill>
                    <a:srgbClr val="272F4E"/>
                  </a:solidFill>
                </a:uFill>
                <a:latin typeface="Calibri"/>
                <a:cs typeface="Calibri"/>
              </a:rPr>
              <a:t> </a:t>
            </a:r>
            <a:r>
              <a:rPr sz="1600" b="1" u="sng" dirty="0">
                <a:solidFill>
                  <a:srgbClr val="272F4E"/>
                </a:solidFill>
                <a:uFill>
                  <a:solidFill>
                    <a:srgbClr val="272F4E"/>
                  </a:solidFill>
                </a:uFill>
                <a:latin typeface="Calibri"/>
                <a:cs typeface="Calibri"/>
              </a:rPr>
              <a:t>commence</a:t>
            </a:r>
            <a:r>
              <a:rPr sz="1600" b="1" u="sng" spc="-50" dirty="0">
                <a:solidFill>
                  <a:srgbClr val="272F4E"/>
                </a:solidFill>
                <a:uFill>
                  <a:solidFill>
                    <a:srgbClr val="272F4E"/>
                  </a:solidFill>
                </a:uFill>
                <a:latin typeface="Calibri"/>
                <a:cs typeface="Calibri"/>
              </a:rPr>
              <a:t> </a:t>
            </a:r>
            <a:r>
              <a:rPr sz="1600" b="1" u="sng" spc="-10" dirty="0">
                <a:solidFill>
                  <a:srgbClr val="272F4E"/>
                </a:solidFill>
                <a:uFill>
                  <a:solidFill>
                    <a:srgbClr val="272F4E"/>
                  </a:solidFill>
                </a:uFill>
                <a:latin typeface="Calibri"/>
                <a:cs typeface="Calibri"/>
              </a:rPr>
              <a:t>shortly</a:t>
            </a:r>
            <a:r>
              <a:rPr sz="1600" b="1" u="none" spc="-10" dirty="0">
                <a:solidFill>
                  <a:srgbClr val="272F4E"/>
                </a:solidFill>
                <a:latin typeface="Calibri"/>
                <a:cs typeface="Calibri"/>
              </a:rPr>
              <a:t> </a:t>
            </a:r>
            <a:r>
              <a:rPr sz="1600" b="1" u="sng" dirty="0">
                <a:solidFill>
                  <a:srgbClr val="272F4E"/>
                </a:solidFill>
                <a:uFill>
                  <a:solidFill>
                    <a:srgbClr val="272F4E"/>
                  </a:solidFill>
                </a:uFill>
                <a:latin typeface="Calibri"/>
                <a:cs typeface="Calibri"/>
              </a:rPr>
              <a:t>after</a:t>
            </a:r>
            <a:r>
              <a:rPr sz="1600" b="1" u="sng" spc="-60" dirty="0">
                <a:solidFill>
                  <a:srgbClr val="272F4E"/>
                </a:solidFill>
                <a:uFill>
                  <a:solidFill>
                    <a:srgbClr val="272F4E"/>
                  </a:solidFill>
                </a:uFill>
                <a:latin typeface="Calibri"/>
                <a:cs typeface="Calibri"/>
              </a:rPr>
              <a:t> </a:t>
            </a:r>
            <a:r>
              <a:rPr sz="1600" u="none" spc="-10" dirty="0">
                <a:solidFill>
                  <a:srgbClr val="272F4E"/>
                </a:solidFill>
                <a:latin typeface="Calibri"/>
                <a:cs typeface="Calibri"/>
              </a:rPr>
              <a:t>registration/application.</a:t>
            </a:r>
            <a:endParaRPr sz="1600">
              <a:latin typeface="Calibri"/>
              <a:cs typeface="Calibri"/>
            </a:endParaRPr>
          </a:p>
          <a:p>
            <a:pPr marL="378460" marR="494030" indent="-287020">
              <a:lnSpc>
                <a:spcPct val="100000"/>
              </a:lnSpc>
              <a:spcBef>
                <a:spcPts val="1920"/>
              </a:spcBef>
              <a:buFont typeface="Arial"/>
              <a:buChar char="•"/>
              <a:tabLst>
                <a:tab pos="378460" algn="l"/>
              </a:tabLst>
            </a:pPr>
            <a:r>
              <a:rPr sz="1600" b="1" u="sng" spc="-10" dirty="0">
                <a:solidFill>
                  <a:srgbClr val="272F4E"/>
                </a:solidFill>
                <a:uFill>
                  <a:solidFill>
                    <a:srgbClr val="272F4E"/>
                  </a:solidFill>
                </a:uFill>
                <a:latin typeface="Calibri"/>
                <a:cs typeface="Calibri"/>
              </a:rPr>
              <a:t>Contextual</a:t>
            </a:r>
            <a:r>
              <a:rPr sz="1600" b="1" u="sng" spc="-35" dirty="0">
                <a:solidFill>
                  <a:srgbClr val="272F4E"/>
                </a:solidFill>
                <a:uFill>
                  <a:solidFill>
                    <a:srgbClr val="272F4E"/>
                  </a:solidFill>
                </a:uFill>
                <a:latin typeface="Calibri"/>
                <a:cs typeface="Calibri"/>
              </a:rPr>
              <a:t> </a:t>
            </a:r>
            <a:r>
              <a:rPr sz="1600" b="1" u="sng" spc="-10" dirty="0">
                <a:solidFill>
                  <a:srgbClr val="272F4E"/>
                </a:solidFill>
                <a:uFill>
                  <a:solidFill>
                    <a:srgbClr val="272F4E"/>
                  </a:solidFill>
                </a:uFill>
                <a:latin typeface="Calibri"/>
                <a:cs typeface="Calibri"/>
              </a:rPr>
              <a:t>understanding</a:t>
            </a:r>
            <a:r>
              <a:rPr sz="1600" b="1" u="sng" spc="5" dirty="0">
                <a:solidFill>
                  <a:srgbClr val="272F4E"/>
                </a:solidFill>
                <a:uFill>
                  <a:solidFill>
                    <a:srgbClr val="272F4E"/>
                  </a:solidFill>
                </a:uFill>
                <a:latin typeface="Calibri"/>
                <a:cs typeface="Calibri"/>
              </a:rPr>
              <a:t> </a:t>
            </a:r>
            <a:r>
              <a:rPr sz="1600" u="none" spc="-25" dirty="0">
                <a:solidFill>
                  <a:srgbClr val="272F4E"/>
                </a:solidFill>
                <a:latin typeface="Calibri"/>
                <a:cs typeface="Calibri"/>
              </a:rPr>
              <a:t>and </a:t>
            </a:r>
            <a:r>
              <a:rPr sz="1600" u="none" dirty="0">
                <a:solidFill>
                  <a:srgbClr val="272F4E"/>
                </a:solidFill>
                <a:latin typeface="Calibri"/>
                <a:cs typeface="Calibri"/>
              </a:rPr>
              <a:t>flexibility</a:t>
            </a:r>
            <a:r>
              <a:rPr sz="1600" u="none" spc="-75" dirty="0">
                <a:solidFill>
                  <a:srgbClr val="272F4E"/>
                </a:solidFill>
                <a:latin typeface="Calibri"/>
                <a:cs typeface="Calibri"/>
              </a:rPr>
              <a:t> </a:t>
            </a:r>
            <a:r>
              <a:rPr sz="1600" u="none" dirty="0">
                <a:solidFill>
                  <a:srgbClr val="272F4E"/>
                </a:solidFill>
                <a:latin typeface="Calibri"/>
                <a:cs typeface="Calibri"/>
              </a:rPr>
              <a:t>are</a:t>
            </a:r>
            <a:r>
              <a:rPr sz="1600" u="none" spc="-40" dirty="0">
                <a:solidFill>
                  <a:srgbClr val="272F4E"/>
                </a:solidFill>
                <a:latin typeface="Calibri"/>
                <a:cs typeface="Calibri"/>
              </a:rPr>
              <a:t> </a:t>
            </a:r>
            <a:r>
              <a:rPr sz="1600" u="none" dirty="0">
                <a:solidFill>
                  <a:srgbClr val="272F4E"/>
                </a:solidFill>
                <a:latin typeface="Calibri"/>
                <a:cs typeface="Calibri"/>
              </a:rPr>
              <a:t>essential</a:t>
            </a:r>
            <a:r>
              <a:rPr sz="1600" u="none" spc="-55" dirty="0">
                <a:solidFill>
                  <a:srgbClr val="272F4E"/>
                </a:solidFill>
                <a:latin typeface="Calibri"/>
                <a:cs typeface="Calibri"/>
              </a:rPr>
              <a:t> </a:t>
            </a:r>
            <a:r>
              <a:rPr sz="1600" u="none" dirty="0">
                <a:solidFill>
                  <a:srgbClr val="272F4E"/>
                </a:solidFill>
                <a:latin typeface="Calibri"/>
                <a:cs typeface="Calibri"/>
              </a:rPr>
              <a:t>to</a:t>
            </a:r>
            <a:r>
              <a:rPr sz="1600" u="none" spc="-45" dirty="0">
                <a:solidFill>
                  <a:srgbClr val="272F4E"/>
                </a:solidFill>
                <a:latin typeface="Calibri"/>
                <a:cs typeface="Calibri"/>
              </a:rPr>
              <a:t> </a:t>
            </a:r>
            <a:r>
              <a:rPr sz="1600" u="none" spc="-10" dirty="0">
                <a:solidFill>
                  <a:srgbClr val="272F4E"/>
                </a:solidFill>
                <a:latin typeface="Calibri"/>
                <a:cs typeface="Calibri"/>
              </a:rPr>
              <a:t>ensure relevance</a:t>
            </a:r>
            <a:r>
              <a:rPr sz="1600" u="none" dirty="0">
                <a:solidFill>
                  <a:srgbClr val="272F4E"/>
                </a:solidFill>
                <a:latin typeface="Calibri"/>
                <a:cs typeface="Calibri"/>
              </a:rPr>
              <a:t> and</a:t>
            </a:r>
            <a:r>
              <a:rPr sz="1600" u="none" spc="-35" dirty="0">
                <a:solidFill>
                  <a:srgbClr val="272F4E"/>
                </a:solidFill>
                <a:latin typeface="Calibri"/>
                <a:cs typeface="Calibri"/>
              </a:rPr>
              <a:t> </a:t>
            </a:r>
            <a:r>
              <a:rPr sz="1600" u="none" spc="-10" dirty="0">
                <a:solidFill>
                  <a:srgbClr val="272F4E"/>
                </a:solidFill>
                <a:latin typeface="Calibri"/>
                <a:cs typeface="Calibri"/>
              </a:rPr>
              <a:t>uptake.</a:t>
            </a:r>
            <a:endParaRPr sz="16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D32B-5AC7-F89F-D049-D4E9C19D9057}"/>
              </a:ext>
            </a:extLst>
          </p:cNvPr>
          <p:cNvSpPr>
            <a:spLocks noGrp="1"/>
          </p:cNvSpPr>
          <p:nvPr>
            <p:ph type="title"/>
          </p:nvPr>
        </p:nvSpPr>
        <p:spPr/>
        <p:txBody>
          <a:bodyPr/>
          <a:lstStyle/>
          <a:p>
            <a:r>
              <a:rPr lang="en-US" dirty="0"/>
              <a:t>Looking Forward</a:t>
            </a:r>
          </a:p>
        </p:txBody>
      </p:sp>
      <p:sp>
        <p:nvSpPr>
          <p:cNvPr id="3" name="Content Placeholder 2">
            <a:extLst>
              <a:ext uri="{FF2B5EF4-FFF2-40B4-BE49-F238E27FC236}">
                <a16:creationId xmlns:a16="http://schemas.microsoft.com/office/drawing/2014/main" id="{43CE6A4F-53CE-1132-A2D8-DC9F22CF097C}"/>
              </a:ext>
            </a:extLst>
          </p:cNvPr>
          <p:cNvSpPr>
            <a:spLocks noGrp="1"/>
          </p:cNvSpPr>
          <p:nvPr>
            <p:ph idx="1"/>
          </p:nvPr>
        </p:nvSpPr>
        <p:spPr>
          <a:xfrm>
            <a:off x="609600" y="990600"/>
            <a:ext cx="10972800" cy="5113020"/>
          </a:xfrm>
        </p:spPr>
        <p:txBody>
          <a:bodyPr>
            <a:noAutofit/>
          </a:bodyPr>
          <a:lstStyle/>
          <a:p>
            <a:pPr marL="285750" indent="-285750">
              <a:buFont typeface="Arial" panose="020B0604020202020204" pitchFamily="34" charset="0"/>
              <a:buChar char="•"/>
            </a:pPr>
            <a:r>
              <a:rPr lang="en-US" sz="2000" dirty="0">
                <a:solidFill>
                  <a:srgbClr val="0090A0"/>
                </a:solidFill>
                <a:latin typeface="Corbel-Bold"/>
              </a:rPr>
              <a:t>Desing: participatory approach</a:t>
            </a:r>
          </a:p>
          <a:p>
            <a:pPr marL="285750" indent="-285750">
              <a:buFont typeface="Arial" panose="020B0604020202020204" pitchFamily="34" charset="0"/>
              <a:buChar char="•"/>
            </a:pPr>
            <a:r>
              <a:rPr lang="en-US" sz="2000" dirty="0">
                <a:solidFill>
                  <a:srgbClr val="0090A0"/>
                </a:solidFill>
                <a:latin typeface="Corbel-Bold"/>
              </a:rPr>
              <a:t>Methodology: RCT the best? What other possibilities?</a:t>
            </a:r>
          </a:p>
          <a:p>
            <a:pPr marL="285750" indent="-285750">
              <a:buFont typeface="Arial" panose="020B0604020202020204" pitchFamily="34" charset="0"/>
              <a:buChar char="•"/>
            </a:pPr>
            <a:r>
              <a:rPr lang="en-US" sz="2000" dirty="0">
                <a:solidFill>
                  <a:srgbClr val="0090A0"/>
                </a:solidFill>
                <a:latin typeface="Corbel-Bold"/>
              </a:rPr>
              <a:t>Interventions:</a:t>
            </a:r>
          </a:p>
          <a:p>
            <a:r>
              <a:rPr lang="en-US" sz="2000" dirty="0">
                <a:solidFill>
                  <a:srgbClr val="0090A0"/>
                </a:solidFill>
                <a:latin typeface="Corbel-Bold"/>
              </a:rPr>
              <a:t>	- To promote take up: videos only? Text messaging?</a:t>
            </a:r>
          </a:p>
          <a:p>
            <a:r>
              <a:rPr lang="en-US" sz="2000" dirty="0">
                <a:solidFill>
                  <a:srgbClr val="0090A0"/>
                </a:solidFill>
                <a:latin typeface="Corbel-Bold"/>
              </a:rPr>
              <a:t>	- how important is the content? Language?</a:t>
            </a:r>
            <a:endParaRPr lang="en-US" sz="2000" i="0" u="none" strike="noStrike" baseline="0" dirty="0">
              <a:solidFill>
                <a:srgbClr val="0090A0"/>
              </a:solidFill>
              <a:latin typeface="Corbel-Bold"/>
            </a:endParaRPr>
          </a:p>
          <a:p>
            <a:pPr marL="285750" indent="-285750">
              <a:buFont typeface="Arial" panose="020B0604020202020204" pitchFamily="34" charset="0"/>
              <a:buChar char="•"/>
            </a:pPr>
            <a:r>
              <a:rPr lang="en-US" sz="2000" i="0" u="none" strike="noStrike" baseline="0" dirty="0">
                <a:solidFill>
                  <a:srgbClr val="0090A0"/>
                </a:solidFill>
                <a:latin typeface="Corbel-Bold"/>
              </a:rPr>
              <a:t>Financial products: lending</a:t>
            </a:r>
          </a:p>
          <a:p>
            <a:pPr marL="742950" lvl="1" indent="-285750">
              <a:buFont typeface="Arial" panose="020B0604020202020204" pitchFamily="34" charset="0"/>
              <a:buChar char="•"/>
            </a:pPr>
            <a:r>
              <a:rPr lang="en-US" sz="2000" dirty="0">
                <a:solidFill>
                  <a:srgbClr val="0090A0"/>
                </a:solidFill>
                <a:latin typeface="Corbel-Bold"/>
              </a:rPr>
              <a:t>How to close gender gaps in loan applications, loan approvals?</a:t>
            </a:r>
          </a:p>
          <a:p>
            <a:pPr marL="742950" lvl="1" indent="-285750">
              <a:buFont typeface="Arial" panose="020B0604020202020204" pitchFamily="34" charset="0"/>
              <a:buChar char="•"/>
            </a:pPr>
            <a:r>
              <a:rPr lang="en-US" sz="2000" i="0" u="none" strike="noStrike" baseline="0" dirty="0">
                <a:solidFill>
                  <a:srgbClr val="0090A0"/>
                </a:solidFill>
                <a:latin typeface="Corbel-Bold"/>
              </a:rPr>
              <a:t>How loan officer gender bias contributes to both?</a:t>
            </a:r>
          </a:p>
          <a:p>
            <a:pPr marL="285750" indent="-285750">
              <a:buFont typeface="Arial" panose="020B0604020202020204" pitchFamily="34" charset="0"/>
              <a:buChar char="•"/>
            </a:pPr>
            <a:r>
              <a:rPr lang="en-US" sz="2000" i="0" u="none" strike="noStrike" baseline="0" dirty="0">
                <a:solidFill>
                  <a:srgbClr val="0090A0"/>
                </a:solidFill>
                <a:latin typeface="Corbel-Bold"/>
              </a:rPr>
              <a:t>Financial products: insurance</a:t>
            </a:r>
          </a:p>
          <a:p>
            <a:pPr marL="742950" lvl="1" indent="-285750">
              <a:buFont typeface="Arial" panose="020B0604020202020204" pitchFamily="34" charset="0"/>
              <a:buChar char="•"/>
            </a:pPr>
            <a:r>
              <a:rPr lang="en-US" sz="2000" dirty="0">
                <a:solidFill>
                  <a:srgbClr val="0090A0"/>
                </a:solidFill>
                <a:latin typeface="Corbel-Bold"/>
              </a:rPr>
              <a:t>Take up by women</a:t>
            </a:r>
          </a:p>
          <a:p>
            <a:pPr marL="742950" lvl="1" indent="-285750">
              <a:buFont typeface="Arial" panose="020B0604020202020204" pitchFamily="34" charset="0"/>
              <a:buChar char="•"/>
            </a:pPr>
            <a:r>
              <a:rPr lang="en-US" sz="2000" i="0" u="none" strike="noStrike" baseline="0" dirty="0">
                <a:solidFill>
                  <a:srgbClr val="0090A0"/>
                </a:solidFill>
                <a:latin typeface="Corbel-Bold"/>
              </a:rPr>
              <a:t>Trust in the contract and procedures</a:t>
            </a:r>
            <a:endParaRPr lang="en-US" sz="2000" dirty="0">
              <a:solidFill>
                <a:srgbClr val="0090A0"/>
              </a:solidFill>
              <a:latin typeface="Corbel-Bold"/>
            </a:endParaRPr>
          </a:p>
          <a:p>
            <a:pPr marL="285750" indent="-285750">
              <a:buFont typeface="Arial" panose="020B0604020202020204" pitchFamily="34" charset="0"/>
              <a:buChar char="•"/>
            </a:pPr>
            <a:r>
              <a:rPr lang="en-US" sz="2000" i="0" u="none" strike="noStrike" baseline="0" dirty="0">
                <a:solidFill>
                  <a:srgbClr val="0090A0"/>
                </a:solidFill>
                <a:latin typeface="Corbel-Bold"/>
              </a:rPr>
              <a:t>What product work for market access for women entrepreneurs?</a:t>
            </a:r>
          </a:p>
          <a:p>
            <a:pPr marL="742950" lvl="1" indent="-285750">
              <a:buFont typeface="Arial" panose="020B0604020202020204" pitchFamily="34" charset="0"/>
              <a:buChar char="•"/>
            </a:pPr>
            <a:r>
              <a:rPr lang="en-US" sz="2000" dirty="0">
                <a:solidFill>
                  <a:srgbClr val="0090A0"/>
                </a:solidFill>
                <a:latin typeface="Corbel-Bold"/>
              </a:rPr>
              <a:t>E-commerce, online platforms, digital marketing</a:t>
            </a:r>
          </a:p>
          <a:p>
            <a:pPr marL="742950" lvl="1" indent="-285750">
              <a:buFont typeface="Arial" panose="020B0604020202020204" pitchFamily="34" charset="0"/>
              <a:buChar char="•"/>
            </a:pPr>
            <a:r>
              <a:rPr lang="en-US" sz="2000" i="0" u="none" strike="noStrike" baseline="0" dirty="0">
                <a:solidFill>
                  <a:srgbClr val="0090A0"/>
                </a:solidFill>
                <a:latin typeface="Corbel-Bold"/>
              </a:rPr>
              <a:t>Eco-friendly and sustainable products</a:t>
            </a:r>
          </a:p>
          <a:p>
            <a:pPr marL="742950" lvl="1" indent="-285750">
              <a:buFont typeface="Arial" panose="020B0604020202020204" pitchFamily="34" charset="0"/>
              <a:buChar char="•"/>
            </a:pPr>
            <a:r>
              <a:rPr lang="en-US" sz="2000" dirty="0">
                <a:solidFill>
                  <a:srgbClr val="0090A0"/>
                </a:solidFill>
                <a:latin typeface="Corbel-Bold"/>
              </a:rPr>
              <a:t>Export readiness, certifications, </a:t>
            </a:r>
          </a:p>
          <a:p>
            <a:endParaRPr lang="en-US" sz="2000" b="1" dirty="0">
              <a:solidFill>
                <a:srgbClr val="0090A0"/>
              </a:solidFill>
              <a:latin typeface="Corbel-Bold"/>
            </a:endParaRPr>
          </a:p>
          <a:p>
            <a:r>
              <a:rPr lang="en-US" sz="2000" b="1" i="0" u="none" strike="noStrike" baseline="0" dirty="0">
                <a:solidFill>
                  <a:srgbClr val="0090A0"/>
                </a:solidFill>
                <a:latin typeface="Corbel-Bold"/>
              </a:rPr>
              <a:t>LONGER-TERM Impacts: How to improve to capture the full effect of the program?</a:t>
            </a:r>
          </a:p>
          <a:p>
            <a:pPr algn="l"/>
            <a:r>
              <a:rPr lang="en-US" sz="2000" b="1" i="0" u="none" strike="noStrike" baseline="0" dirty="0">
                <a:solidFill>
                  <a:srgbClr val="525251"/>
                </a:solidFill>
                <a:latin typeface="Corbel-Bold"/>
              </a:rPr>
              <a:t> </a:t>
            </a:r>
            <a:endParaRPr lang="en-US" sz="2000" b="0" i="0" u="none" strike="noStrike" baseline="0" dirty="0">
              <a:solidFill>
                <a:srgbClr val="525251"/>
              </a:solidFill>
              <a:latin typeface="CorbelLight"/>
            </a:endParaRPr>
          </a:p>
        </p:txBody>
      </p:sp>
    </p:spTree>
    <p:extLst>
      <p:ext uri="{BB962C8B-B14F-4D97-AF65-F5344CB8AC3E}">
        <p14:creationId xmlns:p14="http://schemas.microsoft.com/office/powerpoint/2010/main" val="2330871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99745" y="-2875"/>
            <a:ext cx="2909302" cy="176620"/>
          </a:xfrm>
          <a:prstGeom prst="rect">
            <a:avLst/>
          </a:prstGeom>
        </p:spPr>
        <p:txBody>
          <a:bodyPr vert="horz" wrap="square" lIns="0" tIns="23909" rIns="0" bIns="0" rtlCol="0">
            <a:spAutoFit/>
          </a:bodyPr>
          <a:lstStyle/>
          <a:p>
            <a:pPr marL="25168">
              <a:spcBef>
                <a:spcPts val="188"/>
              </a:spcBef>
            </a:pPr>
            <a:r>
              <a:rPr sz="991" spc="-40" dirty="0">
                <a:solidFill>
                  <a:srgbClr val="FFFFFF"/>
                </a:solidFill>
                <a:latin typeface="Arial"/>
                <a:cs typeface="Arial"/>
                <a:hlinkClick r:id="rId2" action="ppaction://hlinksldjump"/>
              </a:rPr>
              <a:t>Gendered</a:t>
            </a:r>
            <a:r>
              <a:rPr sz="991" spc="59" dirty="0">
                <a:solidFill>
                  <a:srgbClr val="FFFFFF"/>
                </a:solidFill>
                <a:latin typeface="Arial"/>
                <a:cs typeface="Arial"/>
                <a:hlinkClick r:id="rId2" action="ppaction://hlinksldjump"/>
              </a:rPr>
              <a:t> </a:t>
            </a:r>
            <a:r>
              <a:rPr sz="991" dirty="0">
                <a:solidFill>
                  <a:srgbClr val="FFFFFF"/>
                </a:solidFill>
                <a:latin typeface="Arial"/>
                <a:cs typeface="Arial"/>
                <a:hlinkClick r:id="rId2" action="ppaction://hlinksldjump"/>
              </a:rPr>
              <a:t>treatment</a:t>
            </a:r>
            <a:r>
              <a:rPr sz="991" spc="69" dirty="0">
                <a:solidFill>
                  <a:srgbClr val="FFFFFF"/>
                </a:solidFill>
                <a:latin typeface="Arial"/>
                <a:cs typeface="Arial"/>
                <a:hlinkClick r:id="rId2" action="ppaction://hlinksldjump"/>
              </a:rPr>
              <a:t> </a:t>
            </a:r>
            <a:r>
              <a:rPr sz="991" spc="-20" dirty="0">
                <a:solidFill>
                  <a:srgbClr val="FFFFFF"/>
                </a:solidFill>
                <a:latin typeface="Arial"/>
                <a:cs typeface="Arial"/>
                <a:hlinkClick r:id="rId2" action="ppaction://hlinksldjump"/>
              </a:rPr>
              <a:t>effects</a:t>
            </a:r>
            <a:r>
              <a:rPr sz="991" spc="69" dirty="0">
                <a:solidFill>
                  <a:srgbClr val="FFFFFF"/>
                </a:solidFill>
                <a:latin typeface="Arial"/>
                <a:cs typeface="Arial"/>
                <a:hlinkClick r:id="rId2" action="ppaction://hlinksldjump"/>
              </a:rPr>
              <a:t> </a:t>
            </a:r>
            <a:r>
              <a:rPr sz="991" dirty="0">
                <a:solidFill>
                  <a:srgbClr val="FFFFFF"/>
                </a:solidFill>
                <a:latin typeface="Arial"/>
                <a:cs typeface="Arial"/>
                <a:hlinkClick r:id="rId2" action="ppaction://hlinksldjump"/>
              </a:rPr>
              <a:t>on</a:t>
            </a:r>
            <a:r>
              <a:rPr sz="991" spc="69" dirty="0">
                <a:solidFill>
                  <a:srgbClr val="FFFFFF"/>
                </a:solidFill>
                <a:latin typeface="Arial"/>
                <a:cs typeface="Arial"/>
                <a:hlinkClick r:id="rId2" action="ppaction://hlinksldjump"/>
              </a:rPr>
              <a:t> </a:t>
            </a:r>
            <a:r>
              <a:rPr sz="991" spc="-20" dirty="0">
                <a:solidFill>
                  <a:srgbClr val="FFFFFF"/>
                </a:solidFill>
                <a:latin typeface="Arial"/>
                <a:cs typeface="Arial"/>
                <a:hlinkClick r:id="rId2" action="ppaction://hlinksldjump"/>
              </a:rPr>
              <a:t>knowledge</a:t>
            </a:r>
            <a:r>
              <a:rPr sz="991" spc="69" dirty="0">
                <a:solidFill>
                  <a:srgbClr val="FFFFFF"/>
                </a:solidFill>
                <a:latin typeface="Arial"/>
                <a:cs typeface="Arial"/>
                <a:hlinkClick r:id="rId2" action="ppaction://hlinksldjump"/>
              </a:rPr>
              <a:t> </a:t>
            </a:r>
            <a:r>
              <a:rPr sz="991" dirty="0">
                <a:solidFill>
                  <a:srgbClr val="FFFFFF"/>
                </a:solidFill>
                <a:latin typeface="Arial"/>
                <a:cs typeface="Arial"/>
                <a:hlinkClick r:id="rId2" action="ppaction://hlinksldjump"/>
              </a:rPr>
              <a:t>and</a:t>
            </a:r>
            <a:r>
              <a:rPr sz="991" spc="69" dirty="0">
                <a:solidFill>
                  <a:srgbClr val="FFFFFF"/>
                </a:solidFill>
                <a:latin typeface="Arial"/>
                <a:cs typeface="Arial"/>
                <a:hlinkClick r:id="rId2" action="ppaction://hlinksldjump"/>
              </a:rPr>
              <a:t> </a:t>
            </a:r>
            <a:r>
              <a:rPr sz="991" spc="-20" dirty="0">
                <a:solidFill>
                  <a:srgbClr val="FFFFFF"/>
                </a:solidFill>
                <a:latin typeface="Arial"/>
                <a:cs typeface="Arial"/>
                <a:hlinkClick r:id="rId2" action="ppaction://hlinksldjump"/>
              </a:rPr>
              <a:t>trust</a:t>
            </a:r>
            <a:endParaRPr sz="991">
              <a:latin typeface="Arial"/>
              <a:cs typeface="Arial"/>
            </a:endParaRPr>
          </a:p>
        </p:txBody>
      </p:sp>
      <p:sp>
        <p:nvSpPr>
          <p:cNvPr id="3" name="object 3"/>
          <p:cNvSpPr/>
          <p:nvPr/>
        </p:nvSpPr>
        <p:spPr>
          <a:xfrm>
            <a:off x="6093910" y="1"/>
            <a:ext cx="4566547" cy="231534"/>
          </a:xfrm>
          <a:custGeom>
            <a:avLst/>
            <a:gdLst/>
            <a:ahLst/>
            <a:cxnLst/>
            <a:rect l="l" t="t" r="r" b="b"/>
            <a:pathLst>
              <a:path w="2304415" h="116839">
                <a:moveTo>
                  <a:pt x="2303995" y="0"/>
                </a:moveTo>
                <a:lnTo>
                  <a:pt x="0" y="0"/>
                </a:lnTo>
                <a:lnTo>
                  <a:pt x="0" y="116687"/>
                </a:lnTo>
                <a:lnTo>
                  <a:pt x="2303995" y="116687"/>
                </a:lnTo>
                <a:lnTo>
                  <a:pt x="2303995" y="0"/>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2694734" y="535956"/>
            <a:ext cx="6821508" cy="1142302"/>
          </a:xfrm>
          <a:prstGeom prst="rect">
            <a:avLst/>
          </a:prstGeom>
        </p:spPr>
        <p:txBody>
          <a:bodyPr vert="horz" wrap="square" lIns="0" tIns="33975" rIns="0" bIns="0" rtlCol="0">
            <a:spAutoFit/>
          </a:bodyPr>
          <a:lstStyle/>
          <a:p>
            <a:pPr marL="25168">
              <a:spcBef>
                <a:spcPts val="268"/>
              </a:spcBef>
            </a:pPr>
            <a:r>
              <a:rPr dirty="0"/>
              <a:t>DRIVE</a:t>
            </a:r>
            <a:r>
              <a:rPr spc="69" dirty="0"/>
              <a:t> </a:t>
            </a:r>
            <a:r>
              <a:rPr dirty="0"/>
              <a:t>interventions</a:t>
            </a:r>
            <a:r>
              <a:rPr spc="69" dirty="0"/>
              <a:t> </a:t>
            </a:r>
            <a:r>
              <a:rPr dirty="0"/>
              <a:t>improve</a:t>
            </a:r>
            <a:r>
              <a:rPr spc="79" dirty="0"/>
              <a:t> </a:t>
            </a:r>
            <a:r>
              <a:rPr dirty="0"/>
              <a:t>knowledge</a:t>
            </a:r>
            <a:r>
              <a:rPr spc="69" dirty="0"/>
              <a:t> </a:t>
            </a:r>
            <a:r>
              <a:rPr dirty="0"/>
              <a:t>for</a:t>
            </a:r>
            <a:r>
              <a:rPr spc="69" dirty="0"/>
              <a:t> </a:t>
            </a:r>
            <a:r>
              <a:rPr dirty="0"/>
              <a:t>both</a:t>
            </a:r>
            <a:r>
              <a:rPr spc="79" dirty="0"/>
              <a:t> </a:t>
            </a:r>
            <a:r>
              <a:rPr spc="-20" dirty="0"/>
              <a:t>genders</a:t>
            </a:r>
          </a:p>
        </p:txBody>
      </p:sp>
      <p:pic>
        <p:nvPicPr>
          <p:cNvPr id="5" name="object 5"/>
          <p:cNvPicPr/>
          <p:nvPr/>
        </p:nvPicPr>
        <p:blipFill>
          <a:blip r:embed="rId3" cstate="print"/>
          <a:stretch>
            <a:fillRect/>
          </a:stretch>
        </p:blipFill>
        <p:spPr>
          <a:xfrm>
            <a:off x="2248649" y="1070728"/>
            <a:ext cx="7779109" cy="4407240"/>
          </a:xfrm>
          <a:prstGeom prst="rect">
            <a:avLst/>
          </a:prstGeom>
        </p:spPr>
      </p:pic>
      <p:pic>
        <p:nvPicPr>
          <p:cNvPr id="6" name="object 6"/>
          <p:cNvPicPr/>
          <p:nvPr/>
        </p:nvPicPr>
        <p:blipFill>
          <a:blip r:embed="rId4" cstate="print"/>
          <a:stretch>
            <a:fillRect/>
          </a:stretch>
        </p:blipFill>
        <p:spPr>
          <a:xfrm>
            <a:off x="2036896" y="5838739"/>
            <a:ext cx="118108" cy="118108"/>
          </a:xfrm>
          <a:prstGeom prst="rect">
            <a:avLst/>
          </a:prstGeom>
        </p:spPr>
      </p:pic>
      <p:sp>
        <p:nvSpPr>
          <p:cNvPr id="7" name="object 7"/>
          <p:cNvSpPr txBox="1"/>
          <p:nvPr/>
        </p:nvSpPr>
        <p:spPr>
          <a:xfrm>
            <a:off x="2255218" y="5736105"/>
            <a:ext cx="7531217" cy="521620"/>
          </a:xfrm>
          <a:prstGeom prst="rect">
            <a:avLst/>
          </a:prstGeom>
        </p:spPr>
        <p:txBody>
          <a:bodyPr vert="horz" wrap="square" lIns="0" tIns="33975" rIns="0" bIns="0" rtlCol="0">
            <a:spAutoFit/>
          </a:bodyPr>
          <a:lstStyle/>
          <a:p>
            <a:pPr marL="25168" marR="10067">
              <a:lnSpc>
                <a:spcPts val="1883"/>
              </a:lnSpc>
              <a:spcBef>
                <a:spcPts val="268"/>
              </a:spcBef>
            </a:pPr>
            <a:r>
              <a:rPr sz="1585" spc="-20" dirty="0">
                <a:latin typeface="Arial"/>
                <a:cs typeface="Arial"/>
              </a:rPr>
              <a:t>Videos</a:t>
            </a:r>
            <a:r>
              <a:rPr sz="1585" spc="59" dirty="0">
                <a:latin typeface="Arial"/>
                <a:cs typeface="Arial"/>
              </a:rPr>
              <a:t> </a:t>
            </a:r>
            <a:r>
              <a:rPr sz="1585" spc="-20" dirty="0">
                <a:latin typeface="Arial"/>
                <a:cs typeface="Arial"/>
              </a:rPr>
              <a:t>improve</a:t>
            </a:r>
            <a:r>
              <a:rPr sz="1585" spc="59" dirty="0">
                <a:latin typeface="Arial"/>
                <a:cs typeface="Arial"/>
              </a:rPr>
              <a:t> </a:t>
            </a:r>
            <a:r>
              <a:rPr sz="1585" spc="-20" dirty="0">
                <a:latin typeface="Arial"/>
                <a:cs typeface="Arial"/>
              </a:rPr>
              <a:t>women’s</a:t>
            </a:r>
            <a:r>
              <a:rPr sz="1585" spc="59" dirty="0">
                <a:latin typeface="Arial"/>
                <a:cs typeface="Arial"/>
              </a:rPr>
              <a:t> </a:t>
            </a:r>
            <a:r>
              <a:rPr sz="1585" spc="-50" dirty="0">
                <a:latin typeface="Arial"/>
                <a:cs typeface="Arial"/>
              </a:rPr>
              <a:t>knowledge</a:t>
            </a:r>
            <a:r>
              <a:rPr sz="1585" spc="69" dirty="0">
                <a:latin typeface="Arial"/>
                <a:cs typeface="Arial"/>
              </a:rPr>
              <a:t> </a:t>
            </a:r>
            <a:r>
              <a:rPr sz="1585" dirty="0">
                <a:latin typeface="Arial"/>
                <a:cs typeface="Arial"/>
              </a:rPr>
              <a:t>significantly</a:t>
            </a:r>
            <a:r>
              <a:rPr sz="1585" spc="59" dirty="0">
                <a:latin typeface="Arial"/>
                <a:cs typeface="Arial"/>
              </a:rPr>
              <a:t> </a:t>
            </a:r>
            <a:r>
              <a:rPr sz="1585" spc="-20" dirty="0">
                <a:latin typeface="Arial"/>
                <a:cs typeface="Arial"/>
              </a:rPr>
              <a:t>more</a:t>
            </a:r>
            <a:r>
              <a:rPr sz="1585" spc="59" dirty="0">
                <a:latin typeface="Arial"/>
                <a:cs typeface="Arial"/>
              </a:rPr>
              <a:t> </a:t>
            </a:r>
            <a:r>
              <a:rPr sz="1585" dirty="0">
                <a:latin typeface="Arial"/>
                <a:cs typeface="Arial"/>
              </a:rPr>
              <a:t>than</a:t>
            </a:r>
            <a:r>
              <a:rPr sz="1585" spc="69" dirty="0">
                <a:latin typeface="Arial"/>
                <a:cs typeface="Arial"/>
              </a:rPr>
              <a:t> </a:t>
            </a:r>
            <a:r>
              <a:rPr sz="1585" dirty="0">
                <a:latin typeface="Arial"/>
                <a:cs typeface="Arial"/>
              </a:rPr>
              <a:t>men’s,</a:t>
            </a:r>
            <a:r>
              <a:rPr sz="1585" spc="59" dirty="0">
                <a:latin typeface="Arial"/>
                <a:cs typeface="Arial"/>
              </a:rPr>
              <a:t> </a:t>
            </a:r>
            <a:r>
              <a:rPr sz="1585" dirty="0">
                <a:latin typeface="Arial"/>
                <a:cs typeface="Arial"/>
              </a:rPr>
              <a:t>they</a:t>
            </a:r>
            <a:r>
              <a:rPr sz="1585" spc="59" dirty="0">
                <a:latin typeface="Arial"/>
                <a:cs typeface="Arial"/>
              </a:rPr>
              <a:t> </a:t>
            </a:r>
            <a:r>
              <a:rPr sz="1585" dirty="0">
                <a:latin typeface="Arial"/>
                <a:cs typeface="Arial"/>
              </a:rPr>
              <a:t>“catch</a:t>
            </a:r>
            <a:r>
              <a:rPr sz="1585" spc="69" dirty="0">
                <a:latin typeface="Arial"/>
                <a:cs typeface="Arial"/>
              </a:rPr>
              <a:t> </a:t>
            </a:r>
            <a:r>
              <a:rPr sz="1585" spc="-40" dirty="0">
                <a:latin typeface="Arial"/>
                <a:cs typeface="Arial"/>
              </a:rPr>
              <a:t>up.” </a:t>
            </a:r>
            <a:r>
              <a:rPr sz="1585" dirty="0">
                <a:latin typeface="Arial"/>
                <a:cs typeface="Arial"/>
              </a:rPr>
              <a:t>No</a:t>
            </a:r>
            <a:r>
              <a:rPr sz="1585" spc="79" dirty="0">
                <a:latin typeface="Arial"/>
                <a:cs typeface="Arial"/>
              </a:rPr>
              <a:t> </a:t>
            </a:r>
            <a:r>
              <a:rPr sz="1585" dirty="0">
                <a:latin typeface="Arial"/>
                <a:cs typeface="Arial"/>
              </a:rPr>
              <a:t>significant</a:t>
            </a:r>
            <a:r>
              <a:rPr sz="1585" spc="79" dirty="0">
                <a:latin typeface="Arial"/>
                <a:cs typeface="Arial"/>
              </a:rPr>
              <a:t> </a:t>
            </a:r>
            <a:r>
              <a:rPr sz="1585" spc="-20" dirty="0">
                <a:latin typeface="Arial"/>
                <a:cs typeface="Arial"/>
              </a:rPr>
              <a:t>difference</a:t>
            </a:r>
            <a:r>
              <a:rPr sz="1585" spc="79" dirty="0">
                <a:latin typeface="Arial"/>
                <a:cs typeface="Arial"/>
              </a:rPr>
              <a:t> </a:t>
            </a:r>
            <a:r>
              <a:rPr sz="1585" dirty="0">
                <a:latin typeface="Arial"/>
                <a:cs typeface="Arial"/>
              </a:rPr>
              <a:t>in</a:t>
            </a:r>
            <a:r>
              <a:rPr sz="1585" spc="79" dirty="0">
                <a:latin typeface="Arial"/>
                <a:cs typeface="Arial"/>
              </a:rPr>
              <a:t> </a:t>
            </a:r>
            <a:r>
              <a:rPr sz="1585" spc="-50" dirty="0">
                <a:latin typeface="Arial"/>
                <a:cs typeface="Arial"/>
              </a:rPr>
              <a:t>knowledge</a:t>
            </a:r>
            <a:r>
              <a:rPr sz="1585" spc="79" dirty="0">
                <a:latin typeface="Arial"/>
                <a:cs typeface="Arial"/>
              </a:rPr>
              <a:t> </a:t>
            </a:r>
            <a:r>
              <a:rPr sz="1585" dirty="0">
                <a:latin typeface="Arial"/>
                <a:cs typeface="Arial"/>
              </a:rPr>
              <a:t>after</a:t>
            </a:r>
            <a:r>
              <a:rPr sz="1585" spc="79" dirty="0">
                <a:latin typeface="Arial"/>
                <a:cs typeface="Arial"/>
              </a:rPr>
              <a:t> </a:t>
            </a:r>
            <a:r>
              <a:rPr sz="1585" dirty="0">
                <a:latin typeface="Arial"/>
                <a:cs typeface="Arial"/>
              </a:rPr>
              <a:t>treatment</a:t>
            </a:r>
            <a:r>
              <a:rPr sz="1585" spc="79" dirty="0">
                <a:latin typeface="Arial"/>
                <a:cs typeface="Arial"/>
              </a:rPr>
              <a:t> </a:t>
            </a:r>
            <a:r>
              <a:rPr sz="1585" spc="-20" dirty="0">
                <a:latin typeface="Arial"/>
                <a:cs typeface="Arial"/>
              </a:rPr>
              <a:t>video</a:t>
            </a:r>
            <a:r>
              <a:rPr sz="1585" spc="79" dirty="0">
                <a:latin typeface="Arial"/>
                <a:cs typeface="Arial"/>
              </a:rPr>
              <a:t> </a:t>
            </a:r>
            <a:r>
              <a:rPr sz="1585" dirty="0">
                <a:latin typeface="Arial"/>
                <a:cs typeface="Arial"/>
              </a:rPr>
              <a:t>vs.</a:t>
            </a:r>
            <a:r>
              <a:rPr sz="1585" spc="258" dirty="0">
                <a:latin typeface="Arial"/>
                <a:cs typeface="Arial"/>
              </a:rPr>
              <a:t> </a:t>
            </a:r>
            <a:r>
              <a:rPr sz="1585" dirty="0">
                <a:latin typeface="Arial"/>
                <a:cs typeface="Arial"/>
              </a:rPr>
              <a:t>product</a:t>
            </a:r>
            <a:r>
              <a:rPr sz="1585" spc="79" dirty="0">
                <a:latin typeface="Arial"/>
                <a:cs typeface="Arial"/>
              </a:rPr>
              <a:t> </a:t>
            </a:r>
            <a:r>
              <a:rPr sz="1585" spc="-20" dirty="0">
                <a:latin typeface="Arial"/>
                <a:cs typeface="Arial"/>
              </a:rPr>
              <a:t>attributes.</a:t>
            </a:r>
            <a:endParaRPr sz="1585" dirty="0">
              <a:latin typeface="Arial"/>
              <a:cs typeface="Arial"/>
            </a:endParaRPr>
          </a:p>
        </p:txBody>
      </p:sp>
      <p:pic>
        <p:nvPicPr>
          <p:cNvPr id="8" name="object 8"/>
          <p:cNvPicPr/>
          <p:nvPr/>
        </p:nvPicPr>
        <p:blipFill>
          <a:blip r:embed="rId5" cstate="print"/>
          <a:stretch>
            <a:fillRect/>
          </a:stretch>
        </p:blipFill>
        <p:spPr>
          <a:xfrm>
            <a:off x="2036896" y="6076943"/>
            <a:ext cx="118108" cy="118108"/>
          </a:xfrm>
          <a:prstGeom prst="rect">
            <a:avLst/>
          </a:prstGeom>
        </p:spPr>
      </p:pic>
      <p:grpSp>
        <p:nvGrpSpPr>
          <p:cNvPr id="9" name="object 9"/>
          <p:cNvGrpSpPr/>
          <p:nvPr/>
        </p:nvGrpSpPr>
        <p:grpSpPr>
          <a:xfrm>
            <a:off x="6330124" y="6390568"/>
            <a:ext cx="4089633" cy="221469"/>
            <a:chOff x="2423196" y="3224870"/>
            <a:chExt cx="2063750" cy="111760"/>
          </a:xfrm>
        </p:grpSpPr>
        <p:sp>
          <p:nvSpPr>
            <p:cNvPr id="10" name="object 10"/>
            <p:cNvSpPr/>
            <p:nvPr/>
          </p:nvSpPr>
          <p:spPr>
            <a:xfrm>
              <a:off x="2428276" y="3229950"/>
              <a:ext cx="802640" cy="101600"/>
            </a:xfrm>
            <a:custGeom>
              <a:avLst/>
              <a:gdLst/>
              <a:ahLst/>
              <a:cxnLst/>
              <a:rect l="l" t="t" r="r" b="b"/>
              <a:pathLst>
                <a:path w="802639" h="101600">
                  <a:moveTo>
                    <a:pt x="751746" y="0"/>
                  </a:moveTo>
                  <a:lnTo>
                    <a:pt x="50610" y="0"/>
                  </a:lnTo>
                  <a:lnTo>
                    <a:pt x="30959" y="3993"/>
                  </a:lnTo>
                  <a:lnTo>
                    <a:pt x="14866" y="14866"/>
                  </a:lnTo>
                  <a:lnTo>
                    <a:pt x="3993" y="30959"/>
                  </a:lnTo>
                  <a:lnTo>
                    <a:pt x="0" y="50610"/>
                  </a:lnTo>
                  <a:lnTo>
                    <a:pt x="3993" y="70262"/>
                  </a:lnTo>
                  <a:lnTo>
                    <a:pt x="14866" y="86354"/>
                  </a:lnTo>
                  <a:lnTo>
                    <a:pt x="30959" y="97228"/>
                  </a:lnTo>
                  <a:lnTo>
                    <a:pt x="50610" y="101221"/>
                  </a:lnTo>
                  <a:lnTo>
                    <a:pt x="751746" y="101221"/>
                  </a:lnTo>
                  <a:lnTo>
                    <a:pt x="771397" y="97228"/>
                  </a:lnTo>
                  <a:lnTo>
                    <a:pt x="787490" y="86354"/>
                  </a:lnTo>
                  <a:lnTo>
                    <a:pt x="798363" y="70262"/>
                  </a:lnTo>
                  <a:lnTo>
                    <a:pt x="802357" y="50610"/>
                  </a:lnTo>
                  <a:lnTo>
                    <a:pt x="798363" y="30959"/>
                  </a:lnTo>
                  <a:lnTo>
                    <a:pt x="787490" y="14866"/>
                  </a:lnTo>
                  <a:lnTo>
                    <a:pt x="771397" y="3993"/>
                  </a:lnTo>
                  <a:lnTo>
                    <a:pt x="751746" y="0"/>
                  </a:lnTo>
                  <a:close/>
                </a:path>
              </a:pathLst>
            </a:custGeom>
            <a:solidFill>
              <a:srgbClr val="7F7F7F"/>
            </a:solidFill>
          </p:spPr>
          <p:txBody>
            <a:bodyPr wrap="square" lIns="0" tIns="0" rIns="0" bIns="0" rtlCol="0"/>
            <a:lstStyle/>
            <a:p>
              <a:endParaRPr/>
            </a:p>
          </p:txBody>
        </p:sp>
        <p:sp>
          <p:nvSpPr>
            <p:cNvPr id="11" name="object 11"/>
            <p:cNvSpPr/>
            <p:nvPr/>
          </p:nvSpPr>
          <p:spPr>
            <a:xfrm>
              <a:off x="2428276" y="3229950"/>
              <a:ext cx="802640" cy="101600"/>
            </a:xfrm>
            <a:custGeom>
              <a:avLst/>
              <a:gdLst/>
              <a:ahLst/>
              <a:cxnLst/>
              <a:rect l="l" t="t" r="r" b="b"/>
              <a:pathLst>
                <a:path w="802639" h="101600">
                  <a:moveTo>
                    <a:pt x="50610" y="101221"/>
                  </a:moveTo>
                  <a:lnTo>
                    <a:pt x="30959" y="97228"/>
                  </a:lnTo>
                  <a:lnTo>
                    <a:pt x="14866" y="86354"/>
                  </a:lnTo>
                  <a:lnTo>
                    <a:pt x="3993" y="70262"/>
                  </a:lnTo>
                  <a:lnTo>
                    <a:pt x="0" y="50610"/>
                  </a:lnTo>
                  <a:lnTo>
                    <a:pt x="3993" y="30959"/>
                  </a:lnTo>
                  <a:lnTo>
                    <a:pt x="14866" y="14866"/>
                  </a:lnTo>
                  <a:lnTo>
                    <a:pt x="30959" y="3993"/>
                  </a:lnTo>
                  <a:lnTo>
                    <a:pt x="50610" y="0"/>
                  </a:lnTo>
                  <a:lnTo>
                    <a:pt x="751746" y="0"/>
                  </a:lnTo>
                  <a:lnTo>
                    <a:pt x="771397" y="3993"/>
                  </a:lnTo>
                  <a:lnTo>
                    <a:pt x="787490" y="14866"/>
                  </a:lnTo>
                  <a:lnTo>
                    <a:pt x="798363" y="30959"/>
                  </a:lnTo>
                  <a:lnTo>
                    <a:pt x="802357" y="50610"/>
                  </a:lnTo>
                  <a:lnTo>
                    <a:pt x="798363" y="70262"/>
                  </a:lnTo>
                  <a:lnTo>
                    <a:pt x="787490" y="86354"/>
                  </a:lnTo>
                  <a:lnTo>
                    <a:pt x="771397" y="97228"/>
                  </a:lnTo>
                  <a:lnTo>
                    <a:pt x="751746" y="101221"/>
                  </a:lnTo>
                  <a:lnTo>
                    <a:pt x="50610" y="101221"/>
                  </a:lnTo>
                  <a:close/>
                </a:path>
              </a:pathLst>
            </a:custGeom>
            <a:ln w="10122">
              <a:solidFill>
                <a:srgbClr val="7F7F7F"/>
              </a:solidFill>
            </a:ln>
          </p:spPr>
          <p:txBody>
            <a:bodyPr wrap="square" lIns="0" tIns="0" rIns="0" bIns="0" rtlCol="0"/>
            <a:lstStyle/>
            <a:p>
              <a:endParaRPr/>
            </a:p>
          </p:txBody>
        </p:sp>
        <p:sp>
          <p:nvSpPr>
            <p:cNvPr id="12" name="object 12"/>
            <p:cNvSpPr/>
            <p:nvPr/>
          </p:nvSpPr>
          <p:spPr>
            <a:xfrm>
              <a:off x="3272788" y="3229950"/>
              <a:ext cx="764540" cy="101600"/>
            </a:xfrm>
            <a:custGeom>
              <a:avLst/>
              <a:gdLst/>
              <a:ahLst/>
              <a:cxnLst/>
              <a:rect l="l" t="t" r="r" b="b"/>
              <a:pathLst>
                <a:path w="764539" h="101600">
                  <a:moveTo>
                    <a:pt x="713633" y="0"/>
                  </a:moveTo>
                  <a:lnTo>
                    <a:pt x="50610" y="0"/>
                  </a:lnTo>
                  <a:lnTo>
                    <a:pt x="30959" y="3993"/>
                  </a:lnTo>
                  <a:lnTo>
                    <a:pt x="14866" y="14866"/>
                  </a:lnTo>
                  <a:lnTo>
                    <a:pt x="3993" y="30959"/>
                  </a:lnTo>
                  <a:lnTo>
                    <a:pt x="0" y="50610"/>
                  </a:lnTo>
                  <a:lnTo>
                    <a:pt x="3993" y="70262"/>
                  </a:lnTo>
                  <a:lnTo>
                    <a:pt x="14866" y="86354"/>
                  </a:lnTo>
                  <a:lnTo>
                    <a:pt x="30959" y="97228"/>
                  </a:lnTo>
                  <a:lnTo>
                    <a:pt x="50610" y="101221"/>
                  </a:lnTo>
                  <a:lnTo>
                    <a:pt x="713633" y="101221"/>
                  </a:lnTo>
                  <a:lnTo>
                    <a:pt x="733285" y="97228"/>
                  </a:lnTo>
                  <a:lnTo>
                    <a:pt x="749377" y="86354"/>
                  </a:lnTo>
                  <a:lnTo>
                    <a:pt x="760251" y="70262"/>
                  </a:lnTo>
                  <a:lnTo>
                    <a:pt x="764244" y="50610"/>
                  </a:lnTo>
                  <a:lnTo>
                    <a:pt x="760251" y="30959"/>
                  </a:lnTo>
                  <a:lnTo>
                    <a:pt x="749377" y="14866"/>
                  </a:lnTo>
                  <a:lnTo>
                    <a:pt x="733285" y="3993"/>
                  </a:lnTo>
                  <a:lnTo>
                    <a:pt x="713633" y="0"/>
                  </a:lnTo>
                  <a:close/>
                </a:path>
              </a:pathLst>
            </a:custGeom>
            <a:solidFill>
              <a:srgbClr val="7F7F7F"/>
            </a:solidFill>
          </p:spPr>
          <p:txBody>
            <a:bodyPr wrap="square" lIns="0" tIns="0" rIns="0" bIns="0" rtlCol="0"/>
            <a:lstStyle/>
            <a:p>
              <a:endParaRPr/>
            </a:p>
          </p:txBody>
        </p:sp>
        <p:sp>
          <p:nvSpPr>
            <p:cNvPr id="13" name="object 13"/>
            <p:cNvSpPr/>
            <p:nvPr/>
          </p:nvSpPr>
          <p:spPr>
            <a:xfrm>
              <a:off x="3272788" y="3229950"/>
              <a:ext cx="764540" cy="101600"/>
            </a:xfrm>
            <a:custGeom>
              <a:avLst/>
              <a:gdLst/>
              <a:ahLst/>
              <a:cxnLst/>
              <a:rect l="l" t="t" r="r" b="b"/>
              <a:pathLst>
                <a:path w="764539" h="101600">
                  <a:moveTo>
                    <a:pt x="50610" y="101221"/>
                  </a:moveTo>
                  <a:lnTo>
                    <a:pt x="30959" y="97228"/>
                  </a:lnTo>
                  <a:lnTo>
                    <a:pt x="14866" y="86354"/>
                  </a:lnTo>
                  <a:lnTo>
                    <a:pt x="3993" y="70262"/>
                  </a:lnTo>
                  <a:lnTo>
                    <a:pt x="0" y="50610"/>
                  </a:lnTo>
                  <a:lnTo>
                    <a:pt x="3993" y="30959"/>
                  </a:lnTo>
                  <a:lnTo>
                    <a:pt x="14866" y="14866"/>
                  </a:lnTo>
                  <a:lnTo>
                    <a:pt x="30959" y="3993"/>
                  </a:lnTo>
                  <a:lnTo>
                    <a:pt x="50610" y="0"/>
                  </a:lnTo>
                  <a:lnTo>
                    <a:pt x="713633" y="0"/>
                  </a:lnTo>
                  <a:lnTo>
                    <a:pt x="733285" y="3993"/>
                  </a:lnTo>
                  <a:lnTo>
                    <a:pt x="749377" y="14866"/>
                  </a:lnTo>
                  <a:lnTo>
                    <a:pt x="760251" y="30959"/>
                  </a:lnTo>
                  <a:lnTo>
                    <a:pt x="764244" y="50610"/>
                  </a:lnTo>
                  <a:lnTo>
                    <a:pt x="760251" y="70262"/>
                  </a:lnTo>
                  <a:lnTo>
                    <a:pt x="749377" y="86354"/>
                  </a:lnTo>
                  <a:lnTo>
                    <a:pt x="733285" y="97228"/>
                  </a:lnTo>
                  <a:lnTo>
                    <a:pt x="713633" y="101221"/>
                  </a:lnTo>
                  <a:lnTo>
                    <a:pt x="50610" y="101221"/>
                  </a:lnTo>
                  <a:close/>
                </a:path>
              </a:pathLst>
            </a:custGeom>
            <a:ln w="10122">
              <a:solidFill>
                <a:srgbClr val="7F7F7F"/>
              </a:solidFill>
            </a:ln>
          </p:spPr>
          <p:txBody>
            <a:bodyPr wrap="square" lIns="0" tIns="0" rIns="0" bIns="0" rtlCol="0"/>
            <a:lstStyle/>
            <a:p>
              <a:endParaRPr/>
            </a:p>
          </p:txBody>
        </p:sp>
        <p:sp>
          <p:nvSpPr>
            <p:cNvPr id="14" name="object 14"/>
            <p:cNvSpPr/>
            <p:nvPr/>
          </p:nvSpPr>
          <p:spPr>
            <a:xfrm>
              <a:off x="4079200" y="3229950"/>
              <a:ext cx="402590" cy="101600"/>
            </a:xfrm>
            <a:custGeom>
              <a:avLst/>
              <a:gdLst/>
              <a:ahLst/>
              <a:cxnLst/>
              <a:rect l="l" t="t" r="r" b="b"/>
              <a:pathLst>
                <a:path w="402589" h="101600">
                  <a:moveTo>
                    <a:pt x="351665" y="0"/>
                  </a:moveTo>
                  <a:lnTo>
                    <a:pt x="50610" y="0"/>
                  </a:lnTo>
                  <a:lnTo>
                    <a:pt x="30959" y="3993"/>
                  </a:lnTo>
                  <a:lnTo>
                    <a:pt x="14866" y="14866"/>
                  </a:lnTo>
                  <a:lnTo>
                    <a:pt x="3993" y="30959"/>
                  </a:lnTo>
                  <a:lnTo>
                    <a:pt x="0" y="50610"/>
                  </a:lnTo>
                  <a:lnTo>
                    <a:pt x="3993" y="70262"/>
                  </a:lnTo>
                  <a:lnTo>
                    <a:pt x="14866" y="86354"/>
                  </a:lnTo>
                  <a:lnTo>
                    <a:pt x="30959" y="97228"/>
                  </a:lnTo>
                  <a:lnTo>
                    <a:pt x="50610" y="101221"/>
                  </a:lnTo>
                  <a:lnTo>
                    <a:pt x="351665" y="101221"/>
                  </a:lnTo>
                  <a:lnTo>
                    <a:pt x="371316" y="97228"/>
                  </a:lnTo>
                  <a:lnTo>
                    <a:pt x="387409" y="86354"/>
                  </a:lnTo>
                  <a:lnTo>
                    <a:pt x="398283" y="70262"/>
                  </a:lnTo>
                  <a:lnTo>
                    <a:pt x="402276" y="50610"/>
                  </a:lnTo>
                  <a:lnTo>
                    <a:pt x="398283" y="30959"/>
                  </a:lnTo>
                  <a:lnTo>
                    <a:pt x="387409" y="14866"/>
                  </a:lnTo>
                  <a:lnTo>
                    <a:pt x="371316" y="3993"/>
                  </a:lnTo>
                  <a:lnTo>
                    <a:pt x="351665" y="0"/>
                  </a:lnTo>
                  <a:close/>
                </a:path>
              </a:pathLst>
            </a:custGeom>
            <a:solidFill>
              <a:srgbClr val="7F7F7F"/>
            </a:solidFill>
          </p:spPr>
          <p:txBody>
            <a:bodyPr wrap="square" lIns="0" tIns="0" rIns="0" bIns="0" rtlCol="0"/>
            <a:lstStyle/>
            <a:p>
              <a:endParaRPr/>
            </a:p>
          </p:txBody>
        </p:sp>
        <p:sp>
          <p:nvSpPr>
            <p:cNvPr id="15" name="object 15"/>
            <p:cNvSpPr/>
            <p:nvPr/>
          </p:nvSpPr>
          <p:spPr>
            <a:xfrm>
              <a:off x="4079200" y="3229950"/>
              <a:ext cx="402590" cy="101600"/>
            </a:xfrm>
            <a:custGeom>
              <a:avLst/>
              <a:gdLst/>
              <a:ahLst/>
              <a:cxnLst/>
              <a:rect l="l" t="t" r="r" b="b"/>
              <a:pathLst>
                <a:path w="402589" h="101600">
                  <a:moveTo>
                    <a:pt x="50610" y="101221"/>
                  </a:moveTo>
                  <a:lnTo>
                    <a:pt x="30959" y="97228"/>
                  </a:lnTo>
                  <a:lnTo>
                    <a:pt x="14866" y="86354"/>
                  </a:lnTo>
                  <a:lnTo>
                    <a:pt x="3993" y="70262"/>
                  </a:lnTo>
                  <a:lnTo>
                    <a:pt x="0" y="50610"/>
                  </a:lnTo>
                  <a:lnTo>
                    <a:pt x="3993" y="30959"/>
                  </a:lnTo>
                  <a:lnTo>
                    <a:pt x="14866" y="14866"/>
                  </a:lnTo>
                  <a:lnTo>
                    <a:pt x="30959" y="3993"/>
                  </a:lnTo>
                  <a:lnTo>
                    <a:pt x="50610" y="0"/>
                  </a:lnTo>
                  <a:lnTo>
                    <a:pt x="351665" y="0"/>
                  </a:lnTo>
                  <a:lnTo>
                    <a:pt x="371316" y="3993"/>
                  </a:lnTo>
                  <a:lnTo>
                    <a:pt x="387409" y="14866"/>
                  </a:lnTo>
                  <a:lnTo>
                    <a:pt x="398283" y="30959"/>
                  </a:lnTo>
                  <a:lnTo>
                    <a:pt x="402276" y="50610"/>
                  </a:lnTo>
                  <a:lnTo>
                    <a:pt x="398283" y="70262"/>
                  </a:lnTo>
                  <a:lnTo>
                    <a:pt x="387409" y="86354"/>
                  </a:lnTo>
                  <a:lnTo>
                    <a:pt x="371316" y="97228"/>
                  </a:lnTo>
                  <a:lnTo>
                    <a:pt x="351665" y="101221"/>
                  </a:lnTo>
                  <a:lnTo>
                    <a:pt x="50610" y="101221"/>
                  </a:lnTo>
                  <a:close/>
                </a:path>
              </a:pathLst>
            </a:custGeom>
            <a:ln w="10122">
              <a:solidFill>
                <a:srgbClr val="7F7F7F"/>
              </a:solidFill>
            </a:ln>
          </p:spPr>
          <p:txBody>
            <a:bodyPr wrap="square" lIns="0" tIns="0" rIns="0" bIns="0" rtlCol="0"/>
            <a:lstStyle/>
            <a:p>
              <a:endParaRPr/>
            </a:p>
          </p:txBody>
        </p:sp>
      </p:grpSp>
      <p:sp>
        <p:nvSpPr>
          <p:cNvPr id="16" name="object 16"/>
          <p:cNvSpPr txBox="1"/>
          <p:nvPr/>
        </p:nvSpPr>
        <p:spPr>
          <a:xfrm>
            <a:off x="6415318" y="6400556"/>
            <a:ext cx="3918496" cy="176620"/>
          </a:xfrm>
          <a:prstGeom prst="rect">
            <a:avLst/>
          </a:prstGeom>
        </p:spPr>
        <p:txBody>
          <a:bodyPr vert="horz" wrap="square" lIns="0" tIns="23909" rIns="0" bIns="0" rtlCol="0">
            <a:spAutoFit/>
          </a:bodyPr>
          <a:lstStyle/>
          <a:p>
            <a:pPr marL="25168">
              <a:spcBef>
                <a:spcPts val="188"/>
              </a:spcBef>
              <a:tabLst>
                <a:tab pos="1697554" algn="l"/>
                <a:tab pos="3295694" algn="l"/>
              </a:tabLst>
            </a:pPr>
            <a:r>
              <a:rPr sz="991" spc="-20" dirty="0">
                <a:solidFill>
                  <a:srgbClr val="FFFFFF"/>
                </a:solidFill>
                <a:latin typeface="Arial"/>
                <a:cs typeface="Arial"/>
              </a:rPr>
              <a:t>Knowledge</a:t>
            </a:r>
            <a:r>
              <a:rPr sz="991" spc="59" dirty="0">
                <a:solidFill>
                  <a:srgbClr val="FFFFFF"/>
                </a:solidFill>
                <a:latin typeface="Arial"/>
                <a:cs typeface="Arial"/>
              </a:rPr>
              <a:t> </a:t>
            </a:r>
            <a:r>
              <a:rPr sz="991" dirty="0">
                <a:solidFill>
                  <a:srgbClr val="FFFFFF"/>
                </a:solidFill>
                <a:latin typeface="Arial"/>
                <a:cs typeface="Arial"/>
              </a:rPr>
              <a:t>of</a:t>
            </a:r>
            <a:r>
              <a:rPr sz="991" spc="69" dirty="0">
                <a:solidFill>
                  <a:srgbClr val="FFFFFF"/>
                </a:solidFill>
                <a:latin typeface="Arial"/>
                <a:cs typeface="Arial"/>
              </a:rPr>
              <a:t> </a:t>
            </a:r>
            <a:r>
              <a:rPr sz="991" spc="-20" dirty="0">
                <a:solidFill>
                  <a:srgbClr val="FFFFFF"/>
                </a:solidFill>
                <a:latin typeface="Arial"/>
                <a:cs typeface="Arial"/>
              </a:rPr>
              <a:t>procedures</a:t>
            </a:r>
            <a:r>
              <a:rPr sz="991" dirty="0">
                <a:solidFill>
                  <a:srgbClr val="FFFFFF"/>
                </a:solidFill>
                <a:latin typeface="Arial"/>
                <a:cs typeface="Arial"/>
              </a:rPr>
              <a:t>	</a:t>
            </a:r>
            <a:r>
              <a:rPr sz="991" spc="-20" dirty="0">
                <a:solidFill>
                  <a:srgbClr val="FFFFFF"/>
                </a:solidFill>
                <a:latin typeface="Arial"/>
                <a:cs typeface="Arial"/>
                <a:hlinkClick r:id="rId6" action="ppaction://hlinksldjump"/>
              </a:rPr>
              <a:t>Knowledge</a:t>
            </a:r>
            <a:r>
              <a:rPr sz="991" spc="69" dirty="0">
                <a:solidFill>
                  <a:srgbClr val="FFFFFF"/>
                </a:solidFill>
                <a:latin typeface="Arial"/>
                <a:cs typeface="Arial"/>
                <a:hlinkClick r:id="rId6" action="ppaction://hlinksldjump"/>
              </a:rPr>
              <a:t> </a:t>
            </a:r>
            <a:r>
              <a:rPr sz="991" dirty="0">
                <a:solidFill>
                  <a:srgbClr val="FFFFFF"/>
                </a:solidFill>
                <a:latin typeface="Arial"/>
                <a:cs typeface="Arial"/>
                <a:hlinkClick r:id="rId6" action="ppaction://hlinksldjump"/>
              </a:rPr>
              <a:t>of</a:t>
            </a:r>
            <a:r>
              <a:rPr sz="991" spc="79" dirty="0">
                <a:solidFill>
                  <a:srgbClr val="FFFFFF"/>
                </a:solidFill>
                <a:latin typeface="Arial"/>
                <a:cs typeface="Arial"/>
                <a:hlinkClick r:id="rId6" action="ppaction://hlinksldjump"/>
              </a:rPr>
              <a:t> </a:t>
            </a:r>
            <a:r>
              <a:rPr sz="991" spc="-20" dirty="0">
                <a:solidFill>
                  <a:srgbClr val="FFFFFF"/>
                </a:solidFill>
                <a:latin typeface="Arial"/>
                <a:cs typeface="Arial"/>
                <a:hlinkClick r:id="rId6" action="ppaction://hlinksldjump"/>
              </a:rPr>
              <a:t>insurance</a:t>
            </a:r>
            <a:r>
              <a:rPr sz="991" dirty="0">
                <a:solidFill>
                  <a:srgbClr val="FFFFFF"/>
                </a:solidFill>
                <a:latin typeface="Arial"/>
                <a:cs typeface="Arial"/>
              </a:rPr>
              <a:t>	</a:t>
            </a:r>
            <a:r>
              <a:rPr sz="991" dirty="0">
                <a:solidFill>
                  <a:srgbClr val="FFFFFF"/>
                </a:solidFill>
                <a:latin typeface="Arial"/>
                <a:cs typeface="Arial"/>
                <a:hlinkClick r:id="" action="ppaction://noaction"/>
              </a:rPr>
              <a:t>Table</a:t>
            </a:r>
            <a:r>
              <a:rPr sz="991" spc="-20" dirty="0">
                <a:solidFill>
                  <a:srgbClr val="FFFFFF"/>
                </a:solidFill>
                <a:latin typeface="Arial"/>
                <a:cs typeface="Arial"/>
                <a:hlinkClick r:id="" action="ppaction://noaction"/>
              </a:rPr>
              <a:t> </a:t>
            </a:r>
            <a:r>
              <a:rPr sz="991" spc="-50" dirty="0">
                <a:solidFill>
                  <a:srgbClr val="FFFFFF"/>
                </a:solidFill>
                <a:latin typeface="Arial"/>
                <a:cs typeface="Arial"/>
                <a:hlinkClick r:id="" action="ppaction://noaction"/>
              </a:rPr>
              <a:t>ATE</a:t>
            </a:r>
            <a:endParaRPr sz="991">
              <a:latin typeface="Arial"/>
              <a:cs typeface="Arial"/>
            </a:endParaRPr>
          </a:p>
        </p:txBody>
      </p:sp>
      <p:grpSp>
        <p:nvGrpSpPr>
          <p:cNvPr id="17" name="object 17"/>
          <p:cNvGrpSpPr/>
          <p:nvPr/>
        </p:nvGrpSpPr>
        <p:grpSpPr>
          <a:xfrm>
            <a:off x="1528195" y="6667510"/>
            <a:ext cx="9131836" cy="181202"/>
            <a:chOff x="0" y="3364623"/>
            <a:chExt cx="4608195" cy="91440"/>
          </a:xfrm>
        </p:grpSpPr>
        <p:sp>
          <p:nvSpPr>
            <p:cNvPr id="18" name="object 18"/>
            <p:cNvSpPr/>
            <p:nvPr/>
          </p:nvSpPr>
          <p:spPr>
            <a:xfrm>
              <a:off x="0" y="3364623"/>
              <a:ext cx="1536065" cy="91440"/>
            </a:xfrm>
            <a:custGeom>
              <a:avLst/>
              <a:gdLst/>
              <a:ahLst/>
              <a:cxnLst/>
              <a:rect l="l" t="t" r="r" b="b"/>
              <a:pathLst>
                <a:path w="1536065" h="91439">
                  <a:moveTo>
                    <a:pt x="1535976" y="0"/>
                  </a:moveTo>
                  <a:lnTo>
                    <a:pt x="0" y="0"/>
                  </a:lnTo>
                  <a:lnTo>
                    <a:pt x="0" y="91376"/>
                  </a:lnTo>
                  <a:lnTo>
                    <a:pt x="1535976" y="91376"/>
                  </a:lnTo>
                  <a:lnTo>
                    <a:pt x="1535976" y="0"/>
                  </a:lnTo>
                  <a:close/>
                </a:path>
              </a:pathLst>
            </a:custGeom>
            <a:solidFill>
              <a:srgbClr val="002046"/>
            </a:solidFill>
          </p:spPr>
          <p:txBody>
            <a:bodyPr wrap="square" lIns="0" tIns="0" rIns="0" bIns="0" rtlCol="0"/>
            <a:lstStyle/>
            <a:p>
              <a:endParaRPr/>
            </a:p>
          </p:txBody>
        </p:sp>
        <p:sp>
          <p:nvSpPr>
            <p:cNvPr id="19" name="object 19"/>
            <p:cNvSpPr/>
            <p:nvPr/>
          </p:nvSpPr>
          <p:spPr>
            <a:xfrm>
              <a:off x="1535976" y="3364623"/>
              <a:ext cx="1536065" cy="91440"/>
            </a:xfrm>
            <a:custGeom>
              <a:avLst/>
              <a:gdLst/>
              <a:ahLst/>
              <a:cxnLst/>
              <a:rect l="l" t="t" r="r" b="b"/>
              <a:pathLst>
                <a:path w="1536064" h="91439">
                  <a:moveTo>
                    <a:pt x="1535976" y="0"/>
                  </a:moveTo>
                  <a:lnTo>
                    <a:pt x="0" y="0"/>
                  </a:lnTo>
                  <a:lnTo>
                    <a:pt x="0" y="91376"/>
                  </a:lnTo>
                  <a:lnTo>
                    <a:pt x="1535976" y="91376"/>
                  </a:lnTo>
                  <a:lnTo>
                    <a:pt x="1535976" y="0"/>
                  </a:lnTo>
                  <a:close/>
                </a:path>
              </a:pathLst>
            </a:custGeom>
            <a:solidFill>
              <a:srgbClr val="E5E5E5"/>
            </a:solidFill>
          </p:spPr>
          <p:txBody>
            <a:bodyPr wrap="square" lIns="0" tIns="0" rIns="0" bIns="0" rtlCol="0"/>
            <a:lstStyle/>
            <a:p>
              <a:endParaRPr/>
            </a:p>
          </p:txBody>
        </p:sp>
        <p:sp>
          <p:nvSpPr>
            <p:cNvPr id="20" name="object 20"/>
            <p:cNvSpPr/>
            <p:nvPr/>
          </p:nvSpPr>
          <p:spPr>
            <a:xfrm>
              <a:off x="3071952" y="3364623"/>
              <a:ext cx="1536065" cy="91440"/>
            </a:xfrm>
            <a:custGeom>
              <a:avLst/>
              <a:gdLst/>
              <a:ahLst/>
              <a:cxnLst/>
              <a:rect l="l" t="t" r="r" b="b"/>
              <a:pathLst>
                <a:path w="1536064" h="91439">
                  <a:moveTo>
                    <a:pt x="1535976" y="0"/>
                  </a:moveTo>
                  <a:lnTo>
                    <a:pt x="0" y="0"/>
                  </a:lnTo>
                  <a:lnTo>
                    <a:pt x="0" y="91376"/>
                  </a:lnTo>
                  <a:lnTo>
                    <a:pt x="1535976" y="91376"/>
                  </a:lnTo>
                  <a:lnTo>
                    <a:pt x="1535976" y="0"/>
                  </a:lnTo>
                  <a:close/>
                </a:path>
              </a:pathLst>
            </a:custGeom>
            <a:solidFill>
              <a:srgbClr val="D8D8D8"/>
            </a:solidFill>
          </p:spPr>
          <p:txBody>
            <a:bodyPr wrap="square" lIns="0" tIns="0" rIns="0" bIns="0" rtlCol="0"/>
            <a:lstStyle/>
            <a:p>
              <a:endParaRPr/>
            </a:p>
          </p:txBody>
        </p:sp>
      </p:grpSp>
      <p:sp>
        <p:nvSpPr>
          <p:cNvPr id="21" name="object 21"/>
          <p:cNvSpPr txBox="1"/>
          <p:nvPr/>
        </p:nvSpPr>
        <p:spPr>
          <a:xfrm>
            <a:off x="2419633" y="6672299"/>
            <a:ext cx="1262124" cy="141064"/>
          </a:xfrm>
          <a:prstGeom prst="rect">
            <a:avLst/>
          </a:prstGeom>
        </p:spPr>
        <p:txBody>
          <a:bodyPr vert="horz" wrap="square" lIns="0" tIns="0" rIns="0" bIns="0" rtlCol="0">
            <a:spAutoFit/>
          </a:bodyPr>
          <a:lstStyle/>
          <a:p>
            <a:pPr marL="25168">
              <a:lnSpc>
                <a:spcPts val="1149"/>
              </a:lnSpc>
            </a:pPr>
            <a:r>
              <a:rPr sz="991" dirty="0">
                <a:solidFill>
                  <a:srgbClr val="FFFFFF"/>
                </a:solidFill>
                <a:latin typeface="Arial"/>
                <a:cs typeface="Arial"/>
              </a:rPr>
              <a:t>Anouk</a:t>
            </a:r>
            <a:r>
              <a:rPr sz="991" spc="30" dirty="0">
                <a:solidFill>
                  <a:srgbClr val="FFFFFF"/>
                </a:solidFill>
                <a:latin typeface="Arial"/>
                <a:cs typeface="Arial"/>
              </a:rPr>
              <a:t> </a:t>
            </a:r>
            <a:r>
              <a:rPr sz="991" dirty="0">
                <a:solidFill>
                  <a:srgbClr val="FFFFFF"/>
                </a:solidFill>
                <a:latin typeface="Arial"/>
                <a:cs typeface="Arial"/>
              </a:rPr>
              <a:t>van</a:t>
            </a:r>
            <a:r>
              <a:rPr sz="991" spc="40" dirty="0">
                <a:solidFill>
                  <a:srgbClr val="FFFFFF"/>
                </a:solidFill>
                <a:latin typeface="Arial"/>
                <a:cs typeface="Arial"/>
              </a:rPr>
              <a:t> </a:t>
            </a:r>
            <a:r>
              <a:rPr sz="991" spc="-20" dirty="0">
                <a:solidFill>
                  <a:srgbClr val="FFFFFF"/>
                </a:solidFill>
                <a:latin typeface="Arial"/>
                <a:cs typeface="Arial"/>
              </a:rPr>
              <a:t>Veldhoven</a:t>
            </a:r>
            <a:endParaRPr sz="991">
              <a:latin typeface="Arial"/>
              <a:cs typeface="Arial"/>
            </a:endParaRPr>
          </a:p>
        </p:txBody>
      </p:sp>
      <p:sp>
        <p:nvSpPr>
          <p:cNvPr id="22" name="object 22"/>
          <p:cNvSpPr txBox="1"/>
          <p:nvPr/>
        </p:nvSpPr>
        <p:spPr>
          <a:xfrm>
            <a:off x="5466447" y="6672298"/>
            <a:ext cx="1255832" cy="141064"/>
          </a:xfrm>
          <a:prstGeom prst="rect">
            <a:avLst/>
          </a:prstGeom>
        </p:spPr>
        <p:txBody>
          <a:bodyPr vert="horz" wrap="square" lIns="0" tIns="0" rIns="0" bIns="0" rtlCol="0">
            <a:spAutoFit/>
          </a:bodyPr>
          <a:lstStyle/>
          <a:p>
            <a:pPr marL="25168">
              <a:lnSpc>
                <a:spcPts val="1149"/>
              </a:lnSpc>
            </a:pPr>
            <a:r>
              <a:rPr sz="991" dirty="0">
                <a:latin typeface="Arial"/>
                <a:cs typeface="Arial"/>
                <a:hlinkClick r:id="rId6" action="ppaction://hlinksldjump"/>
              </a:rPr>
              <a:t>ICII</a:t>
            </a:r>
            <a:r>
              <a:rPr sz="991" spc="40" dirty="0">
                <a:latin typeface="Arial"/>
                <a:cs typeface="Arial"/>
                <a:hlinkClick r:id="rId6" action="ppaction://hlinksldjump"/>
              </a:rPr>
              <a:t> </a:t>
            </a:r>
            <a:r>
              <a:rPr sz="991" dirty="0">
                <a:latin typeface="Arial"/>
                <a:cs typeface="Arial"/>
                <a:hlinkClick r:id="rId6" action="ppaction://hlinksldjump"/>
              </a:rPr>
              <a:t>2024</a:t>
            </a:r>
            <a:r>
              <a:rPr sz="991" spc="40" dirty="0">
                <a:latin typeface="Arial"/>
                <a:cs typeface="Arial"/>
                <a:hlinkClick r:id="rId6" action="ppaction://hlinksldjump"/>
              </a:rPr>
              <a:t> </a:t>
            </a:r>
            <a:r>
              <a:rPr sz="991" spc="-20" dirty="0">
                <a:latin typeface="Arial"/>
                <a:cs typeface="Arial"/>
                <a:hlinkClick r:id="rId6" action="ppaction://hlinksldjump"/>
              </a:rPr>
              <a:t>Kathmandu</a:t>
            </a:r>
            <a:endParaRPr sz="991">
              <a:latin typeface="Arial"/>
              <a:cs typeface="Arial"/>
            </a:endParaRPr>
          </a:p>
        </p:txBody>
      </p:sp>
      <p:sp>
        <p:nvSpPr>
          <p:cNvPr id="23" name="object 23"/>
          <p:cNvSpPr txBox="1"/>
          <p:nvPr/>
        </p:nvSpPr>
        <p:spPr>
          <a:xfrm>
            <a:off x="8543614" y="6672298"/>
            <a:ext cx="811635" cy="141064"/>
          </a:xfrm>
          <a:prstGeom prst="rect">
            <a:avLst/>
          </a:prstGeom>
        </p:spPr>
        <p:txBody>
          <a:bodyPr vert="horz" wrap="square" lIns="0" tIns="0" rIns="0" bIns="0" rtlCol="0">
            <a:spAutoFit/>
          </a:bodyPr>
          <a:lstStyle/>
          <a:p>
            <a:pPr marL="25168">
              <a:lnSpc>
                <a:spcPts val="1149"/>
              </a:lnSpc>
            </a:pPr>
            <a:r>
              <a:rPr sz="991" dirty="0">
                <a:latin typeface="Arial"/>
                <a:cs typeface="Arial"/>
              </a:rPr>
              <a:t>October</a:t>
            </a:r>
            <a:r>
              <a:rPr sz="991" spc="99" dirty="0">
                <a:latin typeface="Arial"/>
                <a:cs typeface="Arial"/>
              </a:rPr>
              <a:t> </a:t>
            </a:r>
            <a:r>
              <a:rPr sz="991" spc="-40" dirty="0">
                <a:latin typeface="Arial"/>
                <a:cs typeface="Arial"/>
              </a:rPr>
              <a:t>2024</a:t>
            </a:r>
            <a:endParaRPr sz="991">
              <a:latin typeface="Arial"/>
              <a:cs typeface="Arial"/>
            </a:endParaRPr>
          </a:p>
        </p:txBody>
      </p:sp>
      <p:sp>
        <p:nvSpPr>
          <p:cNvPr id="24" name="object 24"/>
          <p:cNvSpPr txBox="1">
            <a:spLocks noGrp="1"/>
          </p:cNvSpPr>
          <p:nvPr>
            <p:ph type="sldNum" sz="quarter" idx="7"/>
          </p:nvPr>
        </p:nvSpPr>
        <p:spPr>
          <a:xfrm>
            <a:off x="20451800" y="12638854"/>
            <a:ext cx="5556868" cy="158377"/>
          </a:xfrm>
          <a:prstGeom prst="rect">
            <a:avLst/>
          </a:prstGeom>
        </p:spPr>
        <p:txBody>
          <a:bodyPr vert="horz" wrap="square" lIns="0" tIns="0" rIns="0" bIns="0" rtlCol="0">
            <a:spAutoFit/>
          </a:bodyPr>
          <a:lstStyle/>
          <a:p>
            <a:pPr marL="75503">
              <a:lnSpc>
                <a:spcPts val="1149"/>
              </a:lnSpc>
            </a:pPr>
            <a:r>
              <a:rPr spc="-40" dirty="0"/>
              <a:t>6</a:t>
            </a:r>
            <a:r>
              <a:rPr spc="-99" dirty="0"/>
              <a:t> </a:t>
            </a:r>
            <a:r>
              <a:rPr spc="248" dirty="0"/>
              <a:t>/</a:t>
            </a:r>
            <a:r>
              <a:rPr spc="-99" dirty="0"/>
              <a:t> </a:t>
            </a:r>
            <a:r>
              <a:rPr spc="-50" dirty="0"/>
              <a:t>11</a:t>
            </a:r>
          </a:p>
        </p:txBody>
      </p:sp>
    </p:spTree>
  </p:cSld>
  <p:clrMapOvr>
    <a:masterClrMapping/>
  </p:clrMapOvr>
  <p:transition>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DAC1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77137C8E37D8498EDAAF2506888FEC" ma:contentTypeVersion="4" ma:contentTypeDescription="Create a new document." ma:contentTypeScope="" ma:versionID="3b4e9b9f606d3ebe211529657aeb6999">
  <xsd:schema xmlns:xsd="http://www.w3.org/2001/XMLSchema" xmlns:xs="http://www.w3.org/2001/XMLSchema" xmlns:p="http://schemas.microsoft.com/office/2006/metadata/properties" xmlns:ns2="f4889040-224b-4f99-b78f-469ee0baa050" targetNamespace="http://schemas.microsoft.com/office/2006/metadata/properties" ma:root="true" ma:fieldsID="1e0b716937d162930242a3701c7661f3" ns2:_="">
    <xsd:import namespace="f4889040-224b-4f99-b78f-469ee0baa05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889040-224b-4f99-b78f-469ee0baa0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AE51FA-FEF0-4E4C-9749-DE40799B72EC}"/>
</file>

<file path=customXml/itemProps2.xml><?xml version="1.0" encoding="utf-8"?>
<ds:datastoreItem xmlns:ds="http://schemas.openxmlformats.org/officeDocument/2006/customXml" ds:itemID="{458E9581-DC55-424C-834C-B9C25FE605B5}"/>
</file>

<file path=customXml/itemProps3.xml><?xml version="1.0" encoding="utf-8"?>
<ds:datastoreItem xmlns:ds="http://schemas.openxmlformats.org/officeDocument/2006/customXml" ds:itemID="{1772E3C2-B13E-42DB-B1EA-7874EC3C4E90}"/>
</file>

<file path=docProps/app.xml><?xml version="1.0" encoding="utf-8"?>
<Properties xmlns="http://schemas.openxmlformats.org/officeDocument/2006/extended-properties" xmlns:vt="http://schemas.openxmlformats.org/officeDocument/2006/docPropsVTypes">
  <Template/>
  <TotalTime>113</TotalTime>
  <Words>2274</Words>
  <Application>Microsoft Office PowerPoint</Application>
  <PresentationFormat>Widescreen</PresentationFormat>
  <Paragraphs>303</Paragraphs>
  <Slides>18</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Arial</vt:lpstr>
      <vt:lpstr>Calibri</vt:lpstr>
      <vt:lpstr>Calibri Light</vt:lpstr>
      <vt:lpstr>Corbel-Bold</vt:lpstr>
      <vt:lpstr>CorbelLight</vt:lpstr>
      <vt:lpstr>Gill Sans MT</vt:lpstr>
      <vt:lpstr>Open Sans</vt:lpstr>
      <vt:lpstr>Tahoma</vt:lpstr>
      <vt:lpstr>Times New Roman</vt:lpstr>
      <vt:lpstr>Wingdings</vt:lpstr>
      <vt:lpstr>Office Theme</vt:lpstr>
      <vt:lpstr>1_Office Theme</vt:lpstr>
      <vt:lpstr>PowerPoint Presentation</vt:lpstr>
      <vt:lpstr>PowerPoint Presentation</vt:lpstr>
      <vt:lpstr>Three rounds of qualitative data collection on Social gender Role suggest women felt in better condition to negotiate, engage in time management strategies, and had built confidence in their entrepreneurial abilities</vt:lpstr>
      <vt:lpstr>Nigeria: Innovative Cashflow-based loan, and Impact Evaluation</vt:lpstr>
      <vt:lpstr>Nigeria: Findings from IE of awareness campaign</vt:lpstr>
      <vt:lpstr>Nigeria: Findings from IE of Impact of CBLs and dynamic incentive (pilot cohort) Examining impact of supply-side interventions</vt:lpstr>
      <vt:lpstr>Project objective: to provide technical advice, coordinate, and oversee the quality of rigorous impact evaluations related to We-Fi projects. It also aimed to synthesize and disseminate the evidence generated by the different studies by developing a final report targeted to policymakers and delivering country workshops.</vt:lpstr>
      <vt:lpstr>Looking Forward</vt:lpstr>
      <vt:lpstr>DRIVE interventions improve knowledge for both genders</vt:lpstr>
      <vt:lpstr>Video contents</vt:lpstr>
      <vt:lpstr>PowerPoint Presentation</vt:lpstr>
      <vt:lpstr>Influencing large-scale lending operations</vt:lpstr>
      <vt:lpstr>PowerPoint Presentation</vt:lpstr>
      <vt:lpstr>PowerPoint Presentation</vt:lpstr>
      <vt:lpstr>PowerPoint Presentation</vt:lpstr>
      <vt:lpstr>PowerPoint Presentation</vt:lpstr>
      <vt:lpstr>Nigeria: WSMEs are less likely to access credit</vt:lpstr>
      <vt:lpstr>Nigeria: Findings from IE of Impact of CBLs and dynamic incentive (pilot cohort)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Philip Grinsted</dc:creator>
  <cp:lastModifiedBy>Sonia Plaza</cp:lastModifiedBy>
  <cp:revision>1</cp:revision>
  <cp:lastPrinted>2024-10-30T15:12:49Z</cp:lastPrinted>
  <dcterms:created xsi:type="dcterms:W3CDTF">2024-10-30T13:22:23Z</dcterms:created>
  <dcterms:modified xsi:type="dcterms:W3CDTF">2024-10-30T15:16:17Z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2024-06-12T00:00:00Z</vt:filetime>
  </property>
  <property fmtid="{D5CDD505-2E9C-101B-9397-08002B2CF9AE}" pid="3" name="Creator">
    <vt:lpwstr>Microsoft® PowerPoint® for Microsoft 365</vt:lpwstr>
  </property>
  <property fmtid="{D5CDD505-2E9C-101B-9397-08002B2CF9AE}" pid="4" name="LastSaved">
    <vt:filetime>2024-10-30T00:00:00Z</vt:filetime>
  </property>
  <property fmtid="{D5CDD505-2E9C-101B-9397-08002B2CF9AE}" pid="5" name="Producer">
    <vt:lpwstr>Microsoft® PowerPoint® for Microsoft 365</vt:lpwstr>
  </property>
  <property fmtid="{D5CDD505-2E9C-101B-9397-08002B2CF9AE}" pid="6" name="ContentTypeId">
    <vt:lpwstr>0x010100D577137C8E37D8498EDAAF2506888FEC</vt:lpwstr>
  </property>
  <property fmtid="{D5CDD505-2E9C-101B-9397-08002B2CF9AE}" pid="7" name="Order">
    <vt:r8>39500</vt:r8>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_ExtendedDescription">
    <vt:lpwstr/>
  </property>
  <property fmtid="{D5CDD505-2E9C-101B-9397-08002B2CF9AE}" pid="12" name="TriggerFlowInfo">
    <vt:lpwstr/>
  </property>
</Properties>
</file>