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19"/>
  </p:notesMasterIdLst>
  <p:sldIdLst>
    <p:sldId id="259" r:id="rId7"/>
    <p:sldId id="2145706221" r:id="rId8"/>
    <p:sldId id="2145706219" r:id="rId9"/>
    <p:sldId id="2145706210" r:id="rId10"/>
    <p:sldId id="2145706211" r:id="rId11"/>
    <p:sldId id="2145706220" r:id="rId12"/>
    <p:sldId id="2145706212" r:id="rId13"/>
    <p:sldId id="2145706218" r:id="rId14"/>
    <p:sldId id="2145706213" r:id="rId15"/>
    <p:sldId id="2145706214" r:id="rId16"/>
    <p:sldId id="2145706215" r:id="rId17"/>
    <p:sldId id="2145706216" r:id="rId18"/>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400" userDrawn="1">
          <p15:clr>
            <a:srgbClr val="A4A3A4"/>
          </p15:clr>
        </p15:guide>
        <p15:guide id="4" pos="52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836AD2-F903-AADE-AFB5-90760D0BD9CE}" name="Montserrat Ganuza" initials="MG" userId="S::mganuza@ifc.org::71164d73-1c91-4a30-88b7-6c96f398c966" providerId="AD"/>
  <p188:author id="{B49718EA-3F11-2F4F-5579-99724D770DCD}" name="Jiayi Ma" initials="JM" userId="S::jma4@ifc.org::d0847dad-b2e4-4cb0-8e8a-cbd6a9945ad4" providerId="AD"/>
  <p188:author id="{89465DEE-D84B-9E99-B103-5D932448F986}" name="Zindzi Fayola Thompson" initials="ZFT" userId="S::zthompson@ifc.org::634d7d02-1b04-4a0e-b732-4c8e166eba97" providerId="AD"/>
  <p188:author id="{38A47CF5-D3C6-1C39-C967-0D56172B37EF}" name="Jose Felix Etchegoyen" initials="JE" userId="S::jetchegoyen@ifc.org::86f9be31-100b-4398-a474-e591654fd1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5E15"/>
    <a:srgbClr val="002F54"/>
    <a:srgbClr val="219EBC"/>
    <a:srgbClr val="113053"/>
    <a:srgbClr val="F5F5F5"/>
    <a:srgbClr val="126782"/>
    <a:srgbClr val="3366FF"/>
    <a:srgbClr val="A6A6A6"/>
    <a:srgbClr val="002F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33FFF-7208-4462-AE84-D0CCD16E4AC2}" v="2" dt="2024-09-30T14:51:37.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2130" y="846"/>
      </p:cViewPr>
      <p:guideLst>
        <p:guide orient="horz" pos="2160"/>
        <p:guide pos="3840"/>
        <p:guide pos="2400"/>
        <p:guide pos="52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she A. Khan" userId="fffa6c31-b9d1-496a-b3c9-751d9db8b54c" providerId="ADAL" clId="{73A33FFF-7208-4462-AE84-D0CCD16E4AC2}"/>
    <pc:docChg chg="undo custSel delSld modSld modNotesMaster">
      <pc:chgData name="Anushe A. Khan" userId="fffa6c31-b9d1-496a-b3c9-751d9db8b54c" providerId="ADAL" clId="{73A33FFF-7208-4462-AE84-D0CCD16E4AC2}" dt="2024-09-30T21:18:56.219" v="130" actId="2696"/>
      <pc:docMkLst>
        <pc:docMk/>
      </pc:docMkLst>
      <pc:sldChg chg="modSp mod">
        <pc:chgData name="Anushe A. Khan" userId="fffa6c31-b9d1-496a-b3c9-751d9db8b54c" providerId="ADAL" clId="{73A33FFF-7208-4462-AE84-D0CCD16E4AC2}" dt="2024-09-30T14:20:17.550" v="57" actId="20577"/>
        <pc:sldMkLst>
          <pc:docMk/>
          <pc:sldMk cId="3898253987" sldId="259"/>
        </pc:sldMkLst>
        <pc:spChg chg="mod">
          <ac:chgData name="Anushe A. Khan" userId="fffa6c31-b9d1-496a-b3c9-751d9db8b54c" providerId="ADAL" clId="{73A33FFF-7208-4462-AE84-D0CCD16E4AC2}" dt="2024-09-30T14:20:17.550" v="57" actId="20577"/>
          <ac:spMkLst>
            <pc:docMk/>
            <pc:sldMk cId="3898253987" sldId="259"/>
            <ac:spMk id="7" creationId="{1F86C004-D343-4998-AB94-DB39E645D0D1}"/>
          </ac:spMkLst>
        </pc:spChg>
        <pc:spChg chg="mod">
          <ac:chgData name="Anushe A. Khan" userId="fffa6c31-b9d1-496a-b3c9-751d9db8b54c" providerId="ADAL" clId="{73A33FFF-7208-4462-AE84-D0CCD16E4AC2}" dt="2024-09-30T14:19:14.627" v="20" actId="20577"/>
          <ac:spMkLst>
            <pc:docMk/>
            <pc:sldMk cId="3898253987" sldId="259"/>
            <ac:spMk id="8" creationId="{F1852570-1B93-42DA-AC07-755EC317CAC8}"/>
          </ac:spMkLst>
        </pc:spChg>
        <pc:spChg chg="mod">
          <ac:chgData name="Anushe A. Khan" userId="fffa6c31-b9d1-496a-b3c9-751d9db8b54c" providerId="ADAL" clId="{73A33FFF-7208-4462-AE84-D0CCD16E4AC2}" dt="2024-09-30T14:19:26.905" v="43" actId="20577"/>
          <ac:spMkLst>
            <pc:docMk/>
            <pc:sldMk cId="3898253987" sldId="259"/>
            <ac:spMk id="11" creationId="{A8266125-8D8B-4B9E-BA03-A3F7AAD7FB63}"/>
          </ac:spMkLst>
        </pc:spChg>
        <pc:spChg chg="mod">
          <ac:chgData name="Anushe A. Khan" userId="fffa6c31-b9d1-496a-b3c9-751d9db8b54c" providerId="ADAL" clId="{73A33FFF-7208-4462-AE84-D0CCD16E4AC2}" dt="2024-09-30T14:19:36.889" v="44"/>
          <ac:spMkLst>
            <pc:docMk/>
            <pc:sldMk cId="3898253987" sldId="259"/>
            <ac:spMk id="12" creationId="{E422D512-299A-F16B-DACB-55FA813D7830}"/>
          </ac:spMkLst>
        </pc:spChg>
      </pc:sldChg>
      <pc:sldChg chg="del">
        <pc:chgData name="Anushe A. Khan" userId="fffa6c31-b9d1-496a-b3c9-751d9db8b54c" providerId="ADAL" clId="{73A33FFF-7208-4462-AE84-D0CCD16E4AC2}" dt="2024-09-30T21:18:56.219" v="130" actId="2696"/>
        <pc:sldMkLst>
          <pc:docMk/>
          <pc:sldMk cId="3495798065" sldId="352"/>
        </pc:sldMkLst>
      </pc:sldChg>
      <pc:sldChg chg="del">
        <pc:chgData name="Anushe A. Khan" userId="fffa6c31-b9d1-496a-b3c9-751d9db8b54c" providerId="ADAL" clId="{73A33FFF-7208-4462-AE84-D0CCD16E4AC2}" dt="2024-09-30T14:23:21.767" v="69" actId="2696"/>
        <pc:sldMkLst>
          <pc:docMk/>
          <pc:sldMk cId="1981652542" sldId="4143"/>
        </pc:sldMkLst>
      </pc:sldChg>
      <pc:sldChg chg="del modNotes">
        <pc:chgData name="Anushe A. Khan" userId="fffa6c31-b9d1-496a-b3c9-751d9db8b54c" providerId="ADAL" clId="{73A33FFF-7208-4462-AE84-D0CCD16E4AC2}" dt="2024-09-30T21:18:56.219" v="130" actId="2696"/>
        <pc:sldMkLst>
          <pc:docMk/>
          <pc:sldMk cId="4191406229" sldId="4161"/>
        </pc:sldMkLst>
      </pc:sldChg>
      <pc:sldChg chg="del">
        <pc:chgData name="Anushe A. Khan" userId="fffa6c31-b9d1-496a-b3c9-751d9db8b54c" providerId="ADAL" clId="{73A33FFF-7208-4462-AE84-D0CCD16E4AC2}" dt="2024-09-30T14:23:21.767" v="69" actId="2696"/>
        <pc:sldMkLst>
          <pc:docMk/>
          <pc:sldMk cId="709793601" sldId="4175"/>
        </pc:sldMkLst>
      </pc:sldChg>
      <pc:sldChg chg="del">
        <pc:chgData name="Anushe A. Khan" userId="fffa6c31-b9d1-496a-b3c9-751d9db8b54c" providerId="ADAL" clId="{73A33FFF-7208-4462-AE84-D0CCD16E4AC2}" dt="2024-09-30T14:23:21.767" v="69" actId="2696"/>
        <pc:sldMkLst>
          <pc:docMk/>
          <pc:sldMk cId="3722701495" sldId="4176"/>
        </pc:sldMkLst>
      </pc:sldChg>
      <pc:sldChg chg="del">
        <pc:chgData name="Anushe A. Khan" userId="fffa6c31-b9d1-496a-b3c9-751d9db8b54c" providerId="ADAL" clId="{73A33FFF-7208-4462-AE84-D0CCD16E4AC2}" dt="2024-09-30T14:23:21.767" v="69" actId="2696"/>
        <pc:sldMkLst>
          <pc:docMk/>
          <pc:sldMk cId="1055061319" sldId="4177"/>
        </pc:sldMkLst>
      </pc:sldChg>
      <pc:sldChg chg="modSp del mod modNotes">
        <pc:chgData name="Anushe A. Khan" userId="fffa6c31-b9d1-496a-b3c9-751d9db8b54c" providerId="ADAL" clId="{73A33FFF-7208-4462-AE84-D0CCD16E4AC2}" dt="2024-09-30T21:18:56.219" v="130" actId="2696"/>
        <pc:sldMkLst>
          <pc:docMk/>
          <pc:sldMk cId="2970372391" sldId="4185"/>
        </pc:sldMkLst>
        <pc:spChg chg="mod">
          <ac:chgData name="Anushe A. Khan" userId="fffa6c31-b9d1-496a-b3c9-751d9db8b54c" providerId="ADAL" clId="{73A33FFF-7208-4462-AE84-D0CCD16E4AC2}" dt="2024-09-30T14:36:09.235" v="125" actId="1076"/>
          <ac:spMkLst>
            <pc:docMk/>
            <pc:sldMk cId="2970372391" sldId="4185"/>
            <ac:spMk id="3" creationId="{C563C18B-9B1B-B284-0B44-1CD4B72229F9}"/>
          </ac:spMkLst>
        </pc:spChg>
      </pc:sldChg>
      <pc:sldChg chg="del">
        <pc:chgData name="Anushe A. Khan" userId="fffa6c31-b9d1-496a-b3c9-751d9db8b54c" providerId="ADAL" clId="{73A33FFF-7208-4462-AE84-D0CCD16E4AC2}" dt="2024-09-30T14:23:21.767" v="69" actId="2696"/>
        <pc:sldMkLst>
          <pc:docMk/>
          <pc:sldMk cId="3385688056" sldId="4189"/>
        </pc:sldMkLst>
      </pc:sldChg>
      <pc:sldChg chg="del">
        <pc:chgData name="Anushe A. Khan" userId="fffa6c31-b9d1-496a-b3c9-751d9db8b54c" providerId="ADAL" clId="{73A33FFF-7208-4462-AE84-D0CCD16E4AC2}" dt="2024-09-30T14:23:21.767" v="69" actId="2696"/>
        <pc:sldMkLst>
          <pc:docMk/>
          <pc:sldMk cId="347556081" sldId="4191"/>
        </pc:sldMkLst>
      </pc:sldChg>
      <pc:sldChg chg="del">
        <pc:chgData name="Anushe A. Khan" userId="fffa6c31-b9d1-496a-b3c9-751d9db8b54c" providerId="ADAL" clId="{73A33FFF-7208-4462-AE84-D0CCD16E4AC2}" dt="2024-09-30T14:23:21.767" v="69" actId="2696"/>
        <pc:sldMkLst>
          <pc:docMk/>
          <pc:sldMk cId="4283220439" sldId="4192"/>
        </pc:sldMkLst>
      </pc:sldChg>
      <pc:sldChg chg="modSp del mod">
        <pc:chgData name="Anushe A. Khan" userId="fffa6c31-b9d1-496a-b3c9-751d9db8b54c" providerId="ADAL" clId="{73A33FFF-7208-4462-AE84-D0CCD16E4AC2}" dt="2024-09-30T21:18:38.482" v="128" actId="2696"/>
        <pc:sldMkLst>
          <pc:docMk/>
          <pc:sldMk cId="2516149001" sldId="2145706207"/>
        </pc:sldMkLst>
        <pc:spChg chg="mod">
          <ac:chgData name="Anushe A. Khan" userId="fffa6c31-b9d1-496a-b3c9-751d9db8b54c" providerId="ADAL" clId="{73A33FFF-7208-4462-AE84-D0CCD16E4AC2}" dt="2024-09-30T14:35:06.592" v="123" actId="6549"/>
          <ac:spMkLst>
            <pc:docMk/>
            <pc:sldMk cId="2516149001" sldId="2145706207"/>
            <ac:spMk id="6" creationId="{21E9F6F6-A3CA-2B77-B2B0-42DEB1FB8B8D}"/>
          </ac:spMkLst>
        </pc:spChg>
        <pc:spChg chg="mod">
          <ac:chgData name="Anushe A. Khan" userId="fffa6c31-b9d1-496a-b3c9-751d9db8b54c" providerId="ADAL" clId="{73A33FFF-7208-4462-AE84-D0CCD16E4AC2}" dt="2024-09-30T14:34:52.931" v="121" actId="20577"/>
          <ac:spMkLst>
            <pc:docMk/>
            <pc:sldMk cId="2516149001" sldId="2145706207"/>
            <ac:spMk id="12" creationId="{9E59488E-D0C0-5E5B-02C0-EEA9BBD43332}"/>
          </ac:spMkLst>
        </pc:spChg>
        <pc:spChg chg="mod">
          <ac:chgData name="Anushe A. Khan" userId="fffa6c31-b9d1-496a-b3c9-751d9db8b54c" providerId="ADAL" clId="{73A33FFF-7208-4462-AE84-D0CCD16E4AC2}" dt="2024-09-30T14:35:10.069" v="124" actId="6549"/>
          <ac:spMkLst>
            <pc:docMk/>
            <pc:sldMk cId="2516149001" sldId="2145706207"/>
            <ac:spMk id="17" creationId="{A3328443-DDB3-6D9D-0921-25658A6B64A3}"/>
          </ac:spMkLst>
        </pc:spChg>
      </pc:sldChg>
      <pc:sldChg chg="modSp mod">
        <pc:chgData name="Anushe A. Khan" userId="fffa6c31-b9d1-496a-b3c9-751d9db8b54c" providerId="ADAL" clId="{73A33FFF-7208-4462-AE84-D0CCD16E4AC2}" dt="2024-09-30T14:55:23.492" v="127" actId="20577"/>
        <pc:sldMkLst>
          <pc:docMk/>
          <pc:sldMk cId="2137921234" sldId="2145706211"/>
        </pc:sldMkLst>
        <pc:spChg chg="mod">
          <ac:chgData name="Anushe A. Khan" userId="fffa6c31-b9d1-496a-b3c9-751d9db8b54c" providerId="ADAL" clId="{73A33FFF-7208-4462-AE84-D0CCD16E4AC2}" dt="2024-09-30T14:55:23.492" v="127" actId="20577"/>
          <ac:spMkLst>
            <pc:docMk/>
            <pc:sldMk cId="2137921234" sldId="2145706211"/>
            <ac:spMk id="2" creationId="{17D32839-1E08-F510-F2F4-1E318C2AD118}"/>
          </ac:spMkLst>
        </pc:spChg>
      </pc:sldChg>
      <pc:sldChg chg="modSp mod">
        <pc:chgData name="Anushe A. Khan" userId="fffa6c31-b9d1-496a-b3c9-751d9db8b54c" providerId="ADAL" clId="{73A33FFF-7208-4462-AE84-D0CCD16E4AC2}" dt="2024-09-30T14:22:00.653" v="63" actId="20577"/>
        <pc:sldMkLst>
          <pc:docMk/>
          <pc:sldMk cId="2188381792" sldId="2145706212"/>
        </pc:sldMkLst>
        <pc:spChg chg="mod">
          <ac:chgData name="Anushe A. Khan" userId="fffa6c31-b9d1-496a-b3c9-751d9db8b54c" providerId="ADAL" clId="{73A33FFF-7208-4462-AE84-D0CCD16E4AC2}" dt="2024-09-30T14:22:00.653" v="63" actId="20577"/>
          <ac:spMkLst>
            <pc:docMk/>
            <pc:sldMk cId="2188381792" sldId="2145706212"/>
            <ac:spMk id="2" creationId="{17D32839-1E08-F510-F2F4-1E318C2AD118}"/>
          </ac:spMkLst>
        </pc:spChg>
      </pc:sldChg>
      <pc:sldChg chg="modSp mod">
        <pc:chgData name="Anushe A. Khan" userId="fffa6c31-b9d1-496a-b3c9-751d9db8b54c" providerId="ADAL" clId="{73A33FFF-7208-4462-AE84-D0CCD16E4AC2}" dt="2024-09-30T14:21:56.360" v="62" actId="20577"/>
        <pc:sldMkLst>
          <pc:docMk/>
          <pc:sldMk cId="13131616" sldId="2145706213"/>
        </pc:sldMkLst>
        <pc:spChg chg="mod">
          <ac:chgData name="Anushe A. Khan" userId="fffa6c31-b9d1-496a-b3c9-751d9db8b54c" providerId="ADAL" clId="{73A33FFF-7208-4462-AE84-D0CCD16E4AC2}" dt="2024-09-30T14:21:56.360" v="62" actId="20577"/>
          <ac:spMkLst>
            <pc:docMk/>
            <pc:sldMk cId="13131616" sldId="2145706213"/>
            <ac:spMk id="2" creationId="{17D32839-1E08-F510-F2F4-1E318C2AD118}"/>
          </ac:spMkLst>
        </pc:spChg>
      </pc:sldChg>
      <pc:sldChg chg="modSp mod">
        <pc:chgData name="Anushe A. Khan" userId="fffa6c31-b9d1-496a-b3c9-751d9db8b54c" providerId="ADAL" clId="{73A33FFF-7208-4462-AE84-D0CCD16E4AC2}" dt="2024-09-30T14:22:12.065" v="65" actId="6549"/>
        <pc:sldMkLst>
          <pc:docMk/>
          <pc:sldMk cId="811039490" sldId="2145706214"/>
        </pc:sldMkLst>
        <pc:spChg chg="mod">
          <ac:chgData name="Anushe A. Khan" userId="fffa6c31-b9d1-496a-b3c9-751d9db8b54c" providerId="ADAL" clId="{73A33FFF-7208-4462-AE84-D0CCD16E4AC2}" dt="2024-09-30T14:22:12.065" v="65" actId="6549"/>
          <ac:spMkLst>
            <pc:docMk/>
            <pc:sldMk cId="811039490" sldId="2145706214"/>
            <ac:spMk id="2" creationId="{17D32839-1E08-F510-F2F4-1E318C2AD118}"/>
          </ac:spMkLst>
        </pc:spChg>
      </pc:sldChg>
      <pc:sldChg chg="modSp mod">
        <pc:chgData name="Anushe A. Khan" userId="fffa6c31-b9d1-496a-b3c9-751d9db8b54c" providerId="ADAL" clId="{73A33FFF-7208-4462-AE84-D0CCD16E4AC2}" dt="2024-09-30T14:22:56.745" v="68" actId="113"/>
        <pc:sldMkLst>
          <pc:docMk/>
          <pc:sldMk cId="3435841721" sldId="2145706215"/>
        </pc:sldMkLst>
        <pc:spChg chg="mod">
          <ac:chgData name="Anushe A. Khan" userId="fffa6c31-b9d1-496a-b3c9-751d9db8b54c" providerId="ADAL" clId="{73A33FFF-7208-4462-AE84-D0CCD16E4AC2}" dt="2024-09-30T14:22:56.745" v="68" actId="113"/>
          <ac:spMkLst>
            <pc:docMk/>
            <pc:sldMk cId="3435841721" sldId="2145706215"/>
            <ac:spMk id="6" creationId="{3F8D21B2-14FE-E909-5D04-85112B4F6A4F}"/>
          </ac:spMkLst>
        </pc:spChg>
      </pc:sldChg>
      <pc:sldChg chg="modSp mod">
        <pc:chgData name="Anushe A. Khan" userId="fffa6c31-b9d1-496a-b3c9-751d9db8b54c" providerId="ADAL" clId="{73A33FFF-7208-4462-AE84-D0CCD16E4AC2}" dt="2024-09-30T14:22:05.503" v="64" actId="6549"/>
        <pc:sldMkLst>
          <pc:docMk/>
          <pc:sldMk cId="1796603595" sldId="2145706218"/>
        </pc:sldMkLst>
        <pc:spChg chg="mod">
          <ac:chgData name="Anushe A. Khan" userId="fffa6c31-b9d1-496a-b3c9-751d9db8b54c" providerId="ADAL" clId="{73A33FFF-7208-4462-AE84-D0CCD16E4AC2}" dt="2024-09-30T14:22:05.503" v="64" actId="6549"/>
          <ac:spMkLst>
            <pc:docMk/>
            <pc:sldMk cId="1796603595" sldId="2145706218"/>
            <ac:spMk id="2" creationId="{17D32839-1E08-F510-F2F4-1E318C2AD118}"/>
          </ac:spMkLst>
        </pc:spChg>
      </pc:sldChg>
      <pc:sldChg chg="del">
        <pc:chgData name="Anushe A. Khan" userId="fffa6c31-b9d1-496a-b3c9-751d9db8b54c" providerId="ADAL" clId="{73A33FFF-7208-4462-AE84-D0CCD16E4AC2}" dt="2024-09-30T21:18:43.952" v="129" actId="2696"/>
        <pc:sldMkLst>
          <pc:docMk/>
          <pc:sldMk cId="4250386560" sldId="2145706222"/>
        </pc:sldMkLst>
      </pc:sldChg>
      <pc:sldChg chg="del">
        <pc:chgData name="Anushe A. Khan" userId="fffa6c31-b9d1-496a-b3c9-751d9db8b54c" providerId="ADAL" clId="{73A33FFF-7208-4462-AE84-D0CCD16E4AC2}" dt="2024-09-30T21:18:56.219" v="130" actId="2696"/>
        <pc:sldMkLst>
          <pc:docMk/>
          <pc:sldMk cId="3614337277" sldId="2145706223"/>
        </pc:sldMkLst>
      </pc:sldChg>
      <pc:sldChg chg="del">
        <pc:chgData name="Anushe A. Khan" userId="fffa6c31-b9d1-496a-b3c9-751d9db8b54c" providerId="ADAL" clId="{73A33FFF-7208-4462-AE84-D0CCD16E4AC2}" dt="2024-09-30T14:23:21.767" v="69" actId="2696"/>
        <pc:sldMkLst>
          <pc:docMk/>
          <pc:sldMk cId="697522853" sldId="2145706224"/>
        </pc:sldMkLst>
      </pc:sldChg>
      <pc:sldChg chg="del">
        <pc:chgData name="Anushe A. Khan" userId="fffa6c31-b9d1-496a-b3c9-751d9db8b54c" providerId="ADAL" clId="{73A33FFF-7208-4462-AE84-D0CCD16E4AC2}" dt="2024-09-30T14:23:21.767" v="69" actId="2696"/>
        <pc:sldMkLst>
          <pc:docMk/>
          <pc:sldMk cId="2254953462" sldId="2145706225"/>
        </pc:sldMkLst>
      </pc:sldChg>
      <pc:sldChg chg="del">
        <pc:chgData name="Anushe A. Khan" userId="fffa6c31-b9d1-496a-b3c9-751d9db8b54c" providerId="ADAL" clId="{73A33FFF-7208-4462-AE84-D0CCD16E4AC2}" dt="2024-09-30T14:23:24.475" v="70" actId="2696"/>
        <pc:sldMkLst>
          <pc:docMk/>
          <pc:sldMk cId="3871115999" sldId="21457062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806AB85A-6650-4DDA-8C4F-BFC392ED01C3}" type="datetimeFigureOut">
              <a:rPr lang="en-US" smtClean="0"/>
              <a:t>9/30/2024</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5E966F5F-4B28-410E-8E94-E12FBCCA3DDF}" type="slidenum">
              <a:rPr lang="en-US" smtClean="0"/>
              <a:t>‹#›</a:t>
            </a:fld>
            <a:endParaRPr lang="en-US"/>
          </a:p>
        </p:txBody>
      </p:sp>
    </p:spTree>
    <p:extLst>
      <p:ext uri="{BB962C8B-B14F-4D97-AF65-F5344CB8AC3E}">
        <p14:creationId xmlns:p14="http://schemas.microsoft.com/office/powerpoint/2010/main" val="183246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966F5F-4B28-410E-8E94-E12FBCCA3DDF}" type="slidenum">
              <a:rPr lang="en-US" smtClean="0"/>
              <a:t>1</a:t>
            </a:fld>
            <a:endParaRPr lang="en-US"/>
          </a:p>
        </p:txBody>
      </p:sp>
    </p:spTree>
    <p:extLst>
      <p:ext uri="{BB962C8B-B14F-4D97-AF65-F5344CB8AC3E}">
        <p14:creationId xmlns:p14="http://schemas.microsoft.com/office/powerpoint/2010/main" val="40670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5E966F5F-4B28-410E-8E94-E12FBCCA3DDF}" type="slidenum">
              <a:rPr lang="en-US" smtClean="0"/>
              <a:t>10</a:t>
            </a:fld>
            <a:endParaRPr lang="en-US"/>
          </a:p>
        </p:txBody>
      </p:sp>
    </p:spTree>
    <p:extLst>
      <p:ext uri="{BB962C8B-B14F-4D97-AF65-F5344CB8AC3E}">
        <p14:creationId xmlns:p14="http://schemas.microsoft.com/office/powerpoint/2010/main" val="1227741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966F5F-4B28-410E-8E94-E12FBCCA3DDF}" type="slidenum">
              <a:rPr lang="en-US" smtClean="0"/>
              <a:t>11</a:t>
            </a:fld>
            <a:endParaRPr lang="en-US"/>
          </a:p>
        </p:txBody>
      </p:sp>
    </p:spTree>
    <p:extLst>
      <p:ext uri="{BB962C8B-B14F-4D97-AF65-F5344CB8AC3E}">
        <p14:creationId xmlns:p14="http://schemas.microsoft.com/office/powerpoint/2010/main" val="1193793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5E966F5F-4B28-410E-8E94-E12FBCCA3DDF}" type="slidenum">
              <a:rPr lang="en-US" smtClean="0"/>
              <a:t>12</a:t>
            </a:fld>
            <a:endParaRPr lang="en-US"/>
          </a:p>
        </p:txBody>
      </p:sp>
    </p:spTree>
    <p:extLst>
      <p:ext uri="{BB962C8B-B14F-4D97-AF65-F5344CB8AC3E}">
        <p14:creationId xmlns:p14="http://schemas.microsoft.com/office/powerpoint/2010/main" val="9313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5E966F5F-4B28-410E-8E94-E12FBCCA3DDF}" type="slidenum">
              <a:rPr lang="en-US" smtClean="0"/>
              <a:t>2</a:t>
            </a:fld>
            <a:endParaRPr lang="en-US"/>
          </a:p>
        </p:txBody>
      </p:sp>
    </p:spTree>
    <p:extLst>
      <p:ext uri="{BB962C8B-B14F-4D97-AF65-F5344CB8AC3E}">
        <p14:creationId xmlns:p14="http://schemas.microsoft.com/office/powerpoint/2010/main" val="97121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0000"/>
              </a:lnSpc>
              <a:spcBef>
                <a:spcPts val="0"/>
              </a:spcBef>
              <a:spcAft>
                <a:spcPts val="600"/>
              </a:spcAft>
            </a:pPr>
            <a:endParaRPr lang="en-GB" sz="1400" b="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E966F5F-4B28-410E-8E94-E12FBCCA3DDF}" type="slidenum">
              <a:rPr lang="en-US" smtClean="0"/>
              <a:t>3</a:t>
            </a:fld>
            <a:endParaRPr lang="en-US"/>
          </a:p>
        </p:txBody>
      </p:sp>
    </p:spTree>
    <p:extLst>
      <p:ext uri="{BB962C8B-B14F-4D97-AF65-F5344CB8AC3E}">
        <p14:creationId xmlns:p14="http://schemas.microsoft.com/office/powerpoint/2010/main" val="100845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5E966F5F-4B28-410E-8E94-E12FBCCA3DDF}" type="slidenum">
              <a:rPr lang="en-US" smtClean="0"/>
              <a:t>4</a:t>
            </a:fld>
            <a:endParaRPr lang="en-US"/>
          </a:p>
        </p:txBody>
      </p:sp>
    </p:spTree>
    <p:extLst>
      <p:ext uri="{BB962C8B-B14F-4D97-AF65-F5344CB8AC3E}">
        <p14:creationId xmlns:p14="http://schemas.microsoft.com/office/powerpoint/2010/main" val="416599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966F5F-4B28-410E-8E94-E12FBCCA3DDF}" type="slidenum">
              <a:rPr lang="en-US" smtClean="0"/>
              <a:t>5</a:t>
            </a:fld>
            <a:endParaRPr lang="en-US"/>
          </a:p>
        </p:txBody>
      </p:sp>
    </p:spTree>
    <p:extLst>
      <p:ext uri="{BB962C8B-B14F-4D97-AF65-F5344CB8AC3E}">
        <p14:creationId xmlns:p14="http://schemas.microsoft.com/office/powerpoint/2010/main" val="99387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5E966F5F-4B28-410E-8E94-E12FBCCA3DDF}" type="slidenum">
              <a:rPr lang="en-US" smtClean="0"/>
              <a:t>6</a:t>
            </a:fld>
            <a:endParaRPr lang="en-US"/>
          </a:p>
        </p:txBody>
      </p:sp>
    </p:spTree>
    <p:extLst>
      <p:ext uri="{BB962C8B-B14F-4D97-AF65-F5344CB8AC3E}">
        <p14:creationId xmlns:p14="http://schemas.microsoft.com/office/powerpoint/2010/main" val="267729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SzPts val="1000"/>
              <a:buFont typeface="Symbol" panose="05050102010706020507" pitchFamily="18" charset="2"/>
              <a:buNone/>
              <a:tabLst>
                <a:tab pos="457200" algn="l"/>
              </a:tabLs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966F5F-4B28-410E-8E94-E12FBCCA3DDF}" type="slidenum">
              <a:rPr lang="en-US" smtClean="0"/>
              <a:t>7</a:t>
            </a:fld>
            <a:endParaRPr lang="en-US"/>
          </a:p>
        </p:txBody>
      </p:sp>
    </p:spTree>
    <p:extLst>
      <p:ext uri="{BB962C8B-B14F-4D97-AF65-F5344CB8AC3E}">
        <p14:creationId xmlns:p14="http://schemas.microsoft.com/office/powerpoint/2010/main" val="15702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E966F5F-4B28-410E-8E94-E12FBCCA3DDF}" type="slidenum">
              <a:rPr lang="en-US" smtClean="0"/>
              <a:t>8</a:t>
            </a:fld>
            <a:endParaRPr lang="en-US"/>
          </a:p>
        </p:txBody>
      </p:sp>
    </p:spTree>
    <p:extLst>
      <p:ext uri="{BB962C8B-B14F-4D97-AF65-F5344CB8AC3E}">
        <p14:creationId xmlns:p14="http://schemas.microsoft.com/office/powerpoint/2010/main" val="149157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SzPts val="1000"/>
              <a:buFont typeface="Symbol" panose="05050102010706020507" pitchFamily="18" charset="2"/>
              <a:buNone/>
              <a:tabLst>
                <a:tab pos="457200" algn="l"/>
              </a:tabLs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966F5F-4B28-410E-8E94-E12FBCCA3DDF}" type="slidenum">
              <a:rPr lang="en-US" smtClean="0"/>
              <a:t>9</a:t>
            </a:fld>
            <a:endParaRPr lang="en-US"/>
          </a:p>
        </p:txBody>
      </p:sp>
    </p:spTree>
    <p:extLst>
      <p:ext uri="{BB962C8B-B14F-4D97-AF65-F5344CB8AC3E}">
        <p14:creationId xmlns:p14="http://schemas.microsoft.com/office/powerpoint/2010/main" val="31830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2864C697-1ECE-4594-85A7-F469D53828AB}"/>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Tree>
    <p:extLst>
      <p:ext uri="{BB962C8B-B14F-4D97-AF65-F5344CB8AC3E}">
        <p14:creationId xmlns:p14="http://schemas.microsoft.com/office/powerpoint/2010/main" val="18795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30F380A-C622-4F82-BCA4-52D729A74962}"/>
              </a:ext>
            </a:extLst>
          </p:cNvPr>
          <p:cNvCxnSpPr>
            <a:cxnSpLocks/>
          </p:cNvCxnSpPr>
          <p:nvPr/>
        </p:nvCxnSpPr>
        <p:spPr>
          <a:xfrm>
            <a:off x="0" y="726420"/>
            <a:ext cx="12192000" cy="0"/>
          </a:xfrm>
          <a:prstGeom prst="line">
            <a:avLst/>
          </a:prstGeom>
          <a:ln w="19050" cap="rnd">
            <a:solidFill>
              <a:srgbClr val="023047"/>
            </a:solidFill>
            <a:prstDash val="solid"/>
          </a:ln>
        </p:spPr>
        <p:style>
          <a:lnRef idx="1">
            <a:schemeClr val="accent1"/>
          </a:lnRef>
          <a:fillRef idx="0">
            <a:schemeClr val="accent1"/>
          </a:fillRef>
          <a:effectRef idx="0">
            <a:schemeClr val="accent1"/>
          </a:effectRef>
          <a:fontRef idx="minor">
            <a:schemeClr val="tx1"/>
          </a:fontRef>
        </p:style>
      </p:cxnSp>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0" y="83764"/>
            <a:ext cx="11341100" cy="629956"/>
          </a:xfrm>
          <a:prstGeom prst="rect">
            <a:avLst/>
          </a:prstGeom>
        </p:spPr>
        <p:txBody>
          <a:bodyPr vert="horz" lIns="91440" tIns="45720" rIns="91440" bIns="45720" rtlCol="0" anchor="ctr">
            <a:noAutofit/>
          </a:bodyPr>
          <a:lstStyle>
            <a:lvl1pPr>
              <a:defRPr sz="2800">
                <a:solidFill>
                  <a:schemeClr val="accent1"/>
                </a:solidFill>
              </a:defRPr>
            </a:lvl1pPr>
          </a:lstStyle>
          <a:p>
            <a:r>
              <a:rPr lang="en-US"/>
              <a:t>Click to edit Master title style</a:t>
            </a:r>
          </a:p>
        </p:txBody>
      </p:sp>
      <p:pic>
        <p:nvPicPr>
          <p:cNvPr id="9" name="Picture 8">
            <a:extLst>
              <a:ext uri="{FF2B5EF4-FFF2-40B4-BE49-F238E27FC236}">
                <a16:creationId xmlns:a16="http://schemas.microsoft.com/office/drawing/2014/main" id="{00CE5271-2729-4194-B120-599BA98D8B5D}"/>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0181296" y="6118113"/>
            <a:ext cx="1797041" cy="643425"/>
          </a:xfrm>
          <a:prstGeom prst="rect">
            <a:avLst/>
          </a:prstGeom>
          <a:noFill/>
          <a:ln>
            <a:noFill/>
          </a:ln>
        </p:spPr>
      </p:pic>
      <p:sp>
        <p:nvSpPr>
          <p:cNvPr id="10" name="Slide Number Placeholder 3">
            <a:extLst>
              <a:ext uri="{FF2B5EF4-FFF2-40B4-BE49-F238E27FC236}">
                <a16:creationId xmlns:a16="http://schemas.microsoft.com/office/drawing/2014/main" id="{B121EED9-7965-424B-AB15-040876184A1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3" name="Picture Placeholder 2">
            <a:extLst>
              <a:ext uri="{FF2B5EF4-FFF2-40B4-BE49-F238E27FC236}">
                <a16:creationId xmlns:a16="http://schemas.microsoft.com/office/drawing/2014/main" id="{4BA160FB-D8B9-4E5D-A45D-D8AE4783D6D8}"/>
              </a:ext>
            </a:extLst>
          </p:cNvPr>
          <p:cNvSpPr>
            <a:spLocks noGrp="1"/>
          </p:cNvSpPr>
          <p:nvPr>
            <p:ph type="pic" sz="quarter" idx="12"/>
          </p:nvPr>
        </p:nvSpPr>
        <p:spPr>
          <a:xfrm>
            <a:off x="11430000" y="84138"/>
            <a:ext cx="660400" cy="528008"/>
          </a:xfrm>
          <a:prstGeom prst="rect">
            <a:avLst/>
          </a:prstGeom>
        </p:spPr>
        <p:txBody>
          <a:bodyPr/>
          <a:lstStyle>
            <a:lvl1pPr>
              <a:defRPr sz="1000"/>
            </a:lvl1pPr>
          </a:lstStyle>
          <a:p>
            <a:endParaRPr lang="en-US"/>
          </a:p>
        </p:txBody>
      </p:sp>
    </p:spTree>
    <p:extLst>
      <p:ext uri="{BB962C8B-B14F-4D97-AF65-F5344CB8AC3E}">
        <p14:creationId xmlns:p14="http://schemas.microsoft.com/office/powerpoint/2010/main" val="282536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6588C7DC-7DD4-49E3-B17F-0E4F97C00CAD}"/>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10" name="Picture Placeholder 6">
            <a:extLst>
              <a:ext uri="{FF2B5EF4-FFF2-40B4-BE49-F238E27FC236}">
                <a16:creationId xmlns:a16="http://schemas.microsoft.com/office/drawing/2014/main" id="{0AE8D9F7-3308-40C3-8877-05000927CFBB}"/>
              </a:ext>
            </a:extLst>
          </p:cNvPr>
          <p:cNvSpPr>
            <a:spLocks noGrp="1"/>
          </p:cNvSpPr>
          <p:nvPr>
            <p:ph type="pic" sz="quarter" idx="12"/>
          </p:nvPr>
        </p:nvSpPr>
        <p:spPr>
          <a:xfrm>
            <a:off x="-1" y="727077"/>
            <a:ext cx="3632199" cy="6130925"/>
          </a:xfrm>
          <a:prstGeom prst="rect">
            <a:avLst/>
          </a:prstGeom>
        </p:spPr>
        <p:txBody>
          <a:bodyPr/>
          <a:lstStyle>
            <a:lvl1pPr>
              <a:defRPr sz="2000"/>
            </a:lvl1pPr>
          </a:lstStyle>
          <a:p>
            <a:endParaRPr lang="en-US"/>
          </a:p>
        </p:txBody>
      </p:sp>
      <p:sp>
        <p:nvSpPr>
          <p:cNvPr id="11" name="Rectangle 10">
            <a:extLst>
              <a:ext uri="{FF2B5EF4-FFF2-40B4-BE49-F238E27FC236}">
                <a16:creationId xmlns:a16="http://schemas.microsoft.com/office/drawing/2014/main" id="{2E75820D-3F10-4B5F-AD75-636A7A41C3AB}"/>
              </a:ext>
            </a:extLst>
          </p:cNvPr>
          <p:cNvSpPr/>
          <p:nvPr/>
        </p:nvSpPr>
        <p:spPr>
          <a:xfrm>
            <a:off x="3657600" y="725766"/>
            <a:ext cx="3632199" cy="6132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AFD3109D-46BA-454F-B960-2A078BE0F8DC}"/>
              </a:ext>
            </a:extLst>
          </p:cNvPr>
          <p:cNvCxnSpPr>
            <a:cxnSpLocks/>
          </p:cNvCxnSpPr>
          <p:nvPr/>
        </p:nvCxnSpPr>
        <p:spPr>
          <a:xfrm>
            <a:off x="0" y="726420"/>
            <a:ext cx="12192000" cy="0"/>
          </a:xfrm>
          <a:prstGeom prst="line">
            <a:avLst/>
          </a:prstGeom>
          <a:ln w="19050" cap="rnd">
            <a:solidFill>
              <a:srgbClr val="023047"/>
            </a:solidFill>
            <a:prstDash val="solid"/>
          </a:ln>
        </p:spPr>
        <p:style>
          <a:lnRef idx="1">
            <a:schemeClr val="accent1"/>
          </a:lnRef>
          <a:fillRef idx="0">
            <a:schemeClr val="accent1"/>
          </a:fillRef>
          <a:effectRef idx="0">
            <a:schemeClr val="accent1"/>
          </a:effectRef>
          <a:fontRef idx="minor">
            <a:schemeClr val="tx1"/>
          </a:fontRef>
        </p:style>
      </p:cxnSp>
      <p:sp>
        <p:nvSpPr>
          <p:cNvPr id="14" name="Title Placeholder 8">
            <a:extLst>
              <a:ext uri="{FF2B5EF4-FFF2-40B4-BE49-F238E27FC236}">
                <a16:creationId xmlns:a16="http://schemas.microsoft.com/office/drawing/2014/main" id="{0D8BB454-E8AD-4D1A-B9DA-A825C9E666D9}"/>
              </a:ext>
            </a:extLst>
          </p:cNvPr>
          <p:cNvSpPr>
            <a:spLocks noGrp="1"/>
          </p:cNvSpPr>
          <p:nvPr>
            <p:ph type="title"/>
          </p:nvPr>
        </p:nvSpPr>
        <p:spPr>
          <a:xfrm>
            <a:off x="0" y="83764"/>
            <a:ext cx="12192000" cy="629956"/>
          </a:xfrm>
          <a:prstGeom prst="rect">
            <a:avLst/>
          </a:prstGeom>
        </p:spPr>
        <p:txBody>
          <a:bodyPr vert="horz" lIns="91440" tIns="45720" rIns="91440" bIns="45720" rtlCol="0" anchor="ctr">
            <a:noAutofit/>
          </a:bodyPr>
          <a:lstStyle>
            <a:lvl1pPr>
              <a:defRPr sz="2800">
                <a:solidFill>
                  <a:schemeClr val="accent1"/>
                </a:solidFill>
              </a:defRPr>
            </a:lvl1pPr>
          </a:lstStyle>
          <a:p>
            <a:r>
              <a:rPr lang="en-US"/>
              <a:t>Click to edit Master title style</a:t>
            </a:r>
          </a:p>
        </p:txBody>
      </p:sp>
      <p:pic>
        <p:nvPicPr>
          <p:cNvPr id="15" name="Picture 14">
            <a:extLst>
              <a:ext uri="{FF2B5EF4-FFF2-40B4-BE49-F238E27FC236}">
                <a16:creationId xmlns:a16="http://schemas.microsoft.com/office/drawing/2014/main" id="{2F0138A2-74AF-4CE6-BDF2-F635187EB4C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0181296" y="6118113"/>
            <a:ext cx="1797041" cy="643425"/>
          </a:xfrm>
          <a:prstGeom prst="rect">
            <a:avLst/>
          </a:prstGeom>
          <a:noFill/>
          <a:ln>
            <a:noFill/>
          </a:ln>
        </p:spPr>
      </p:pic>
    </p:spTree>
    <p:extLst>
      <p:ext uri="{BB962C8B-B14F-4D97-AF65-F5344CB8AC3E}">
        <p14:creationId xmlns:p14="http://schemas.microsoft.com/office/powerpoint/2010/main" val="1220031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30F380A-C622-4F82-BCA4-52D729A74962}"/>
              </a:ext>
            </a:extLst>
          </p:cNvPr>
          <p:cNvCxnSpPr>
            <a:cxnSpLocks/>
          </p:cNvCxnSpPr>
          <p:nvPr/>
        </p:nvCxnSpPr>
        <p:spPr>
          <a:xfrm>
            <a:off x="0" y="726420"/>
            <a:ext cx="12192000" cy="0"/>
          </a:xfrm>
          <a:prstGeom prst="line">
            <a:avLst/>
          </a:prstGeom>
          <a:ln w="19050" cap="rnd">
            <a:solidFill>
              <a:srgbClr val="023047"/>
            </a:solidFill>
            <a:prstDash val="solid"/>
          </a:ln>
        </p:spPr>
        <p:style>
          <a:lnRef idx="1">
            <a:schemeClr val="accent1"/>
          </a:lnRef>
          <a:fillRef idx="0">
            <a:schemeClr val="accent1"/>
          </a:fillRef>
          <a:effectRef idx="0">
            <a:schemeClr val="accent1"/>
          </a:effectRef>
          <a:fontRef idx="minor">
            <a:schemeClr val="tx1"/>
          </a:fontRef>
        </p:style>
      </p:cxnSp>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0" y="83764"/>
            <a:ext cx="12192000" cy="629956"/>
          </a:xfrm>
          <a:prstGeom prst="rect">
            <a:avLst/>
          </a:prstGeom>
        </p:spPr>
        <p:txBody>
          <a:bodyPr vert="horz" lIns="91440" tIns="45720" rIns="91440" bIns="45720" rtlCol="0" anchor="ctr">
            <a:noAutofit/>
          </a:bodyPr>
          <a:lstStyle>
            <a:lvl1pPr>
              <a:defRPr sz="2800">
                <a:solidFill>
                  <a:schemeClr val="accent1"/>
                </a:solidFill>
              </a:defRPr>
            </a:lvl1pPr>
          </a:lstStyle>
          <a:p>
            <a:r>
              <a:rPr lang="en-US"/>
              <a:t>Click to edit Master title style</a:t>
            </a:r>
          </a:p>
        </p:txBody>
      </p:sp>
      <p:pic>
        <p:nvPicPr>
          <p:cNvPr id="9" name="Picture 8">
            <a:extLst>
              <a:ext uri="{FF2B5EF4-FFF2-40B4-BE49-F238E27FC236}">
                <a16:creationId xmlns:a16="http://schemas.microsoft.com/office/drawing/2014/main" id="{00CE5271-2729-4194-B120-599BA98D8B5D}"/>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0181296" y="6118113"/>
            <a:ext cx="1797041" cy="643425"/>
          </a:xfrm>
          <a:prstGeom prst="rect">
            <a:avLst/>
          </a:prstGeom>
          <a:noFill/>
          <a:ln>
            <a:noFill/>
          </a:ln>
        </p:spPr>
      </p:pic>
      <p:sp>
        <p:nvSpPr>
          <p:cNvPr id="8" name="Picture Placeholder 22">
            <a:extLst>
              <a:ext uri="{FF2B5EF4-FFF2-40B4-BE49-F238E27FC236}">
                <a16:creationId xmlns:a16="http://schemas.microsoft.com/office/drawing/2014/main" id="{061ED28D-4508-4C00-805F-0473F477C457}"/>
              </a:ext>
            </a:extLst>
          </p:cNvPr>
          <p:cNvSpPr>
            <a:spLocks noGrp="1"/>
          </p:cNvSpPr>
          <p:nvPr>
            <p:ph type="pic" sz="quarter" idx="14"/>
          </p:nvPr>
        </p:nvSpPr>
        <p:spPr>
          <a:xfrm>
            <a:off x="842376" y="2377514"/>
            <a:ext cx="3127190" cy="3127190"/>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1" name="Picture Placeholder 23">
            <a:extLst>
              <a:ext uri="{FF2B5EF4-FFF2-40B4-BE49-F238E27FC236}">
                <a16:creationId xmlns:a16="http://schemas.microsoft.com/office/drawing/2014/main" id="{8F7C67CA-7E43-4CEA-ABDF-43BD070D385C}"/>
              </a:ext>
            </a:extLst>
          </p:cNvPr>
          <p:cNvSpPr>
            <a:spLocks noGrp="1"/>
          </p:cNvSpPr>
          <p:nvPr>
            <p:ph type="pic" sz="quarter" idx="15"/>
          </p:nvPr>
        </p:nvSpPr>
        <p:spPr>
          <a:xfrm>
            <a:off x="-721219" y="898940"/>
            <a:ext cx="2760483" cy="2760483"/>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2" name="Picture Placeholder 24">
            <a:extLst>
              <a:ext uri="{FF2B5EF4-FFF2-40B4-BE49-F238E27FC236}">
                <a16:creationId xmlns:a16="http://schemas.microsoft.com/office/drawing/2014/main" id="{713A2793-B9FE-4E03-ADBA-73EF8226B8BC}"/>
              </a:ext>
            </a:extLst>
          </p:cNvPr>
          <p:cNvSpPr>
            <a:spLocks noGrp="1"/>
          </p:cNvSpPr>
          <p:nvPr>
            <p:ph type="pic" sz="quarter" idx="16"/>
          </p:nvPr>
        </p:nvSpPr>
        <p:spPr>
          <a:xfrm>
            <a:off x="-721219" y="4222795"/>
            <a:ext cx="2760483" cy="2760483"/>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3" name="Text Placeholder 27">
            <a:extLst>
              <a:ext uri="{FF2B5EF4-FFF2-40B4-BE49-F238E27FC236}">
                <a16:creationId xmlns:a16="http://schemas.microsoft.com/office/drawing/2014/main" id="{D8A655BC-2D06-4FDB-80C7-303EE70CC239}"/>
              </a:ext>
            </a:extLst>
          </p:cNvPr>
          <p:cNvSpPr>
            <a:spLocks noGrp="1"/>
          </p:cNvSpPr>
          <p:nvPr>
            <p:ph type="body" sz="quarter" idx="17"/>
          </p:nvPr>
        </p:nvSpPr>
        <p:spPr>
          <a:xfrm>
            <a:off x="4292600" y="1134323"/>
            <a:ext cx="3454400" cy="4821601"/>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7">
            <a:extLst>
              <a:ext uri="{FF2B5EF4-FFF2-40B4-BE49-F238E27FC236}">
                <a16:creationId xmlns:a16="http://schemas.microsoft.com/office/drawing/2014/main" id="{CE07DB7F-DDD8-4E93-9F19-FE72C299A132}"/>
              </a:ext>
            </a:extLst>
          </p:cNvPr>
          <p:cNvSpPr>
            <a:spLocks noGrp="1"/>
          </p:cNvSpPr>
          <p:nvPr>
            <p:ph type="body" sz="quarter" idx="18"/>
          </p:nvPr>
        </p:nvSpPr>
        <p:spPr>
          <a:xfrm>
            <a:off x="8118067" y="1134322"/>
            <a:ext cx="3454400" cy="4821601"/>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3">
            <a:extLst>
              <a:ext uri="{FF2B5EF4-FFF2-40B4-BE49-F238E27FC236}">
                <a16:creationId xmlns:a16="http://schemas.microsoft.com/office/drawing/2014/main" id="{61D07C05-8E7C-4AE4-9E3C-B34F245CDC0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Tree>
    <p:extLst>
      <p:ext uri="{BB962C8B-B14F-4D97-AF65-F5344CB8AC3E}">
        <p14:creationId xmlns:p14="http://schemas.microsoft.com/office/powerpoint/2010/main" val="216001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tandard">
    <p:spTree>
      <p:nvGrpSpPr>
        <p:cNvPr id="1" name=""/>
        <p:cNvGrpSpPr/>
        <p:nvPr/>
      </p:nvGrpSpPr>
      <p:grpSpPr>
        <a:xfrm>
          <a:off x="0" y="0"/>
          <a:ext cx="0" cy="0"/>
          <a:chOff x="0" y="0"/>
          <a:chExt cx="0" cy="0"/>
        </a:xfrm>
      </p:grpSpPr>
      <p:sp>
        <p:nvSpPr>
          <p:cNvPr id="8" name="Picture Placeholder 22">
            <a:extLst>
              <a:ext uri="{FF2B5EF4-FFF2-40B4-BE49-F238E27FC236}">
                <a16:creationId xmlns:a16="http://schemas.microsoft.com/office/drawing/2014/main" id="{061ED28D-4508-4C00-805F-0473F477C457}"/>
              </a:ext>
            </a:extLst>
          </p:cNvPr>
          <p:cNvSpPr>
            <a:spLocks noGrp="1"/>
          </p:cNvSpPr>
          <p:nvPr>
            <p:ph type="pic" sz="quarter" idx="14"/>
          </p:nvPr>
        </p:nvSpPr>
        <p:spPr>
          <a:xfrm>
            <a:off x="842376" y="2377514"/>
            <a:ext cx="3127190" cy="3127190"/>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1" name="Picture Placeholder 23">
            <a:extLst>
              <a:ext uri="{FF2B5EF4-FFF2-40B4-BE49-F238E27FC236}">
                <a16:creationId xmlns:a16="http://schemas.microsoft.com/office/drawing/2014/main" id="{8F7C67CA-7E43-4CEA-ABDF-43BD070D385C}"/>
              </a:ext>
            </a:extLst>
          </p:cNvPr>
          <p:cNvSpPr>
            <a:spLocks noGrp="1"/>
          </p:cNvSpPr>
          <p:nvPr>
            <p:ph type="pic" sz="quarter" idx="15"/>
          </p:nvPr>
        </p:nvSpPr>
        <p:spPr>
          <a:xfrm>
            <a:off x="-721219" y="898940"/>
            <a:ext cx="2760483" cy="2760483"/>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2" name="Picture Placeholder 24">
            <a:extLst>
              <a:ext uri="{FF2B5EF4-FFF2-40B4-BE49-F238E27FC236}">
                <a16:creationId xmlns:a16="http://schemas.microsoft.com/office/drawing/2014/main" id="{713A2793-B9FE-4E03-ADBA-73EF8226B8BC}"/>
              </a:ext>
            </a:extLst>
          </p:cNvPr>
          <p:cNvSpPr>
            <a:spLocks noGrp="1"/>
          </p:cNvSpPr>
          <p:nvPr>
            <p:ph type="pic" sz="quarter" idx="16"/>
          </p:nvPr>
        </p:nvSpPr>
        <p:spPr>
          <a:xfrm>
            <a:off x="-721219" y="4222795"/>
            <a:ext cx="2760483" cy="2760483"/>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3" name="Text Placeholder 27">
            <a:extLst>
              <a:ext uri="{FF2B5EF4-FFF2-40B4-BE49-F238E27FC236}">
                <a16:creationId xmlns:a16="http://schemas.microsoft.com/office/drawing/2014/main" id="{D8A655BC-2D06-4FDB-80C7-303EE70CC239}"/>
              </a:ext>
            </a:extLst>
          </p:cNvPr>
          <p:cNvSpPr>
            <a:spLocks noGrp="1"/>
          </p:cNvSpPr>
          <p:nvPr>
            <p:ph type="body" sz="quarter" idx="17"/>
          </p:nvPr>
        </p:nvSpPr>
        <p:spPr>
          <a:xfrm>
            <a:off x="4292600" y="1134323"/>
            <a:ext cx="3454400" cy="4821601"/>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7">
            <a:extLst>
              <a:ext uri="{FF2B5EF4-FFF2-40B4-BE49-F238E27FC236}">
                <a16:creationId xmlns:a16="http://schemas.microsoft.com/office/drawing/2014/main" id="{CE07DB7F-DDD8-4E93-9F19-FE72C299A132}"/>
              </a:ext>
            </a:extLst>
          </p:cNvPr>
          <p:cNvSpPr>
            <a:spLocks noGrp="1"/>
          </p:cNvSpPr>
          <p:nvPr>
            <p:ph type="body" sz="quarter" idx="18"/>
          </p:nvPr>
        </p:nvSpPr>
        <p:spPr>
          <a:xfrm>
            <a:off x="8118067" y="1134322"/>
            <a:ext cx="3454400" cy="4821601"/>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3">
            <a:extLst>
              <a:ext uri="{FF2B5EF4-FFF2-40B4-BE49-F238E27FC236}">
                <a16:creationId xmlns:a16="http://schemas.microsoft.com/office/drawing/2014/main" id="{61D07C05-8E7C-4AE4-9E3C-B34F245CDC0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16" name="Rectangle 15">
            <a:extLst>
              <a:ext uri="{FF2B5EF4-FFF2-40B4-BE49-F238E27FC236}">
                <a16:creationId xmlns:a16="http://schemas.microsoft.com/office/drawing/2014/main" id="{D551D547-5FC4-4264-8108-3DADEDBB08DB}"/>
              </a:ext>
            </a:extLst>
          </p:cNvPr>
          <p:cNvSpPr/>
          <p:nvPr/>
        </p:nvSpPr>
        <p:spPr>
          <a:xfrm>
            <a:off x="0" y="1"/>
            <a:ext cx="12192000" cy="676274"/>
          </a:xfrm>
          <a:prstGeom prst="rect">
            <a:avLst/>
          </a:prstGeom>
          <a:gradFill flip="none" rotWithShape="1">
            <a:gsLst>
              <a:gs pos="38000">
                <a:srgbClr val="002F54"/>
              </a:gs>
              <a:gs pos="0">
                <a:srgbClr val="002F54"/>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Placeholder 8">
            <a:extLst>
              <a:ext uri="{FF2B5EF4-FFF2-40B4-BE49-F238E27FC236}">
                <a16:creationId xmlns:a16="http://schemas.microsoft.com/office/drawing/2014/main" id="{5C7592BE-5958-4FAF-A05D-447FD4895DB8}"/>
              </a:ext>
            </a:extLst>
          </p:cNvPr>
          <p:cNvSpPr>
            <a:spLocks noGrp="1"/>
          </p:cNvSpPr>
          <p:nvPr>
            <p:ph type="title"/>
          </p:nvPr>
        </p:nvSpPr>
        <p:spPr>
          <a:xfrm>
            <a:off x="6350" y="70429"/>
            <a:ext cx="12192000" cy="599766"/>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grpSp>
        <p:nvGrpSpPr>
          <p:cNvPr id="18" name="Group 17">
            <a:extLst>
              <a:ext uri="{FF2B5EF4-FFF2-40B4-BE49-F238E27FC236}">
                <a16:creationId xmlns:a16="http://schemas.microsoft.com/office/drawing/2014/main" id="{AA8CAB87-8AB4-4F81-A621-7A0FC059B179}"/>
              </a:ext>
            </a:extLst>
          </p:cNvPr>
          <p:cNvGrpSpPr/>
          <p:nvPr/>
        </p:nvGrpSpPr>
        <p:grpSpPr>
          <a:xfrm>
            <a:off x="10395572" y="50376"/>
            <a:ext cx="1796428" cy="594574"/>
            <a:chOff x="4918697" y="2183165"/>
            <a:chExt cx="1796428" cy="594574"/>
          </a:xfrm>
        </p:grpSpPr>
        <p:pic>
          <p:nvPicPr>
            <p:cNvPr id="19" name="Picture 18" descr="Text&#10;&#10;Description automatically generated">
              <a:extLst>
                <a:ext uri="{FF2B5EF4-FFF2-40B4-BE49-F238E27FC236}">
                  <a16:creationId xmlns:a16="http://schemas.microsoft.com/office/drawing/2014/main" id="{7C9ACF1D-F5A4-4B07-B3D1-98E39126F9C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29511" y="2183165"/>
              <a:ext cx="1574800" cy="405242"/>
            </a:xfrm>
            <a:prstGeom prst="rect">
              <a:avLst/>
            </a:prstGeom>
          </p:spPr>
        </p:pic>
        <p:sp>
          <p:nvSpPr>
            <p:cNvPr id="20" name="TextBox 19">
              <a:extLst>
                <a:ext uri="{FF2B5EF4-FFF2-40B4-BE49-F238E27FC236}">
                  <a16:creationId xmlns:a16="http://schemas.microsoft.com/office/drawing/2014/main" id="{FC529553-BBB0-4EA8-9250-C2A9271AB6CA}"/>
                </a:ext>
              </a:extLst>
            </p:cNvPr>
            <p:cNvSpPr txBox="1"/>
            <p:nvPr userDrawn="1"/>
          </p:nvSpPr>
          <p:spPr>
            <a:xfrm>
              <a:off x="4918697" y="2562295"/>
              <a:ext cx="1796428" cy="215444"/>
            </a:xfrm>
            <a:prstGeom prst="rect">
              <a:avLst/>
            </a:prstGeom>
            <a:noFill/>
          </p:spPr>
          <p:txBody>
            <a:bodyPr wrap="square" rtlCol="0">
              <a:spAutoFit/>
            </a:bodyPr>
            <a:lstStyle/>
            <a:p>
              <a:pPr algn="ctr"/>
              <a:r>
                <a:rPr lang="en-US" sz="800">
                  <a:solidFill>
                    <a:schemeClr val="bg1"/>
                  </a:solidFill>
                </a:rPr>
                <a:t>FIG-Gender / Banking on Women</a:t>
              </a:r>
            </a:p>
          </p:txBody>
        </p:sp>
      </p:grpSp>
      <p:sp>
        <p:nvSpPr>
          <p:cNvPr id="21" name="Parallelogram 20">
            <a:extLst>
              <a:ext uri="{FF2B5EF4-FFF2-40B4-BE49-F238E27FC236}">
                <a16:creationId xmlns:a16="http://schemas.microsoft.com/office/drawing/2014/main" id="{532DA458-1168-4DD8-9925-8DCF38C9B051}"/>
              </a:ext>
            </a:extLst>
          </p:cNvPr>
          <p:cNvSpPr/>
          <p:nvPr/>
        </p:nvSpPr>
        <p:spPr>
          <a:xfrm>
            <a:off x="9867900" y="0"/>
            <a:ext cx="527672" cy="676274"/>
          </a:xfrm>
          <a:prstGeom prst="parallelogram">
            <a:avLst>
              <a:gd name="adj" fmla="val 72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017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30F380A-C622-4F82-BCA4-52D729A74962}"/>
              </a:ext>
            </a:extLst>
          </p:cNvPr>
          <p:cNvCxnSpPr>
            <a:cxnSpLocks/>
          </p:cNvCxnSpPr>
          <p:nvPr/>
        </p:nvCxnSpPr>
        <p:spPr>
          <a:xfrm>
            <a:off x="0" y="726420"/>
            <a:ext cx="12192000" cy="0"/>
          </a:xfrm>
          <a:prstGeom prst="line">
            <a:avLst/>
          </a:prstGeom>
          <a:ln w="19050" cap="rnd">
            <a:solidFill>
              <a:srgbClr val="023047"/>
            </a:solidFill>
            <a:prstDash val="solid"/>
          </a:ln>
        </p:spPr>
        <p:style>
          <a:lnRef idx="1">
            <a:schemeClr val="accent1"/>
          </a:lnRef>
          <a:fillRef idx="0">
            <a:schemeClr val="accent1"/>
          </a:fillRef>
          <a:effectRef idx="0">
            <a:schemeClr val="accent1"/>
          </a:effectRef>
          <a:fontRef idx="minor">
            <a:schemeClr val="tx1"/>
          </a:fontRef>
        </p:style>
      </p:cxnSp>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0" y="83764"/>
            <a:ext cx="11341100" cy="629956"/>
          </a:xfrm>
          <a:prstGeom prst="rect">
            <a:avLst/>
          </a:prstGeom>
        </p:spPr>
        <p:txBody>
          <a:bodyPr vert="horz" lIns="91440" tIns="45720" rIns="91440" bIns="45720" rtlCol="0" anchor="ctr">
            <a:noAutofit/>
          </a:bodyPr>
          <a:lstStyle>
            <a:lvl1pPr>
              <a:defRPr sz="2800">
                <a:solidFill>
                  <a:schemeClr val="accent1"/>
                </a:solidFill>
              </a:defRPr>
            </a:lvl1pPr>
          </a:lstStyle>
          <a:p>
            <a:r>
              <a:rPr lang="en-US"/>
              <a:t>Click to edit Master title style</a:t>
            </a:r>
          </a:p>
        </p:txBody>
      </p:sp>
      <p:pic>
        <p:nvPicPr>
          <p:cNvPr id="9" name="Picture 8">
            <a:extLst>
              <a:ext uri="{FF2B5EF4-FFF2-40B4-BE49-F238E27FC236}">
                <a16:creationId xmlns:a16="http://schemas.microsoft.com/office/drawing/2014/main" id="{00CE5271-2729-4194-B120-599BA98D8B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1296" y="6118113"/>
            <a:ext cx="1797041" cy="643425"/>
          </a:xfrm>
          <a:prstGeom prst="rect">
            <a:avLst/>
          </a:prstGeom>
          <a:noFill/>
          <a:ln>
            <a:noFill/>
          </a:ln>
        </p:spPr>
      </p:pic>
      <p:sp>
        <p:nvSpPr>
          <p:cNvPr id="10" name="Slide Number Placeholder 3">
            <a:extLst>
              <a:ext uri="{FF2B5EF4-FFF2-40B4-BE49-F238E27FC236}">
                <a16:creationId xmlns:a16="http://schemas.microsoft.com/office/drawing/2014/main" id="{B121EED9-7965-424B-AB15-040876184A1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3" name="Picture Placeholder 2">
            <a:extLst>
              <a:ext uri="{FF2B5EF4-FFF2-40B4-BE49-F238E27FC236}">
                <a16:creationId xmlns:a16="http://schemas.microsoft.com/office/drawing/2014/main" id="{4BA160FB-D8B9-4E5D-A45D-D8AE4783D6D8}"/>
              </a:ext>
            </a:extLst>
          </p:cNvPr>
          <p:cNvSpPr>
            <a:spLocks noGrp="1"/>
          </p:cNvSpPr>
          <p:nvPr>
            <p:ph type="pic" sz="quarter" idx="12"/>
          </p:nvPr>
        </p:nvSpPr>
        <p:spPr>
          <a:xfrm>
            <a:off x="11430000" y="84138"/>
            <a:ext cx="660400" cy="528008"/>
          </a:xfrm>
          <a:prstGeom prst="rect">
            <a:avLst/>
          </a:prstGeom>
        </p:spPr>
        <p:txBody>
          <a:bodyPr/>
          <a:lstStyle>
            <a:lvl1pPr>
              <a:defRPr sz="1000"/>
            </a:lvl1pPr>
          </a:lstStyle>
          <a:p>
            <a:endParaRPr lang="en-US"/>
          </a:p>
        </p:txBody>
      </p:sp>
    </p:spTree>
    <p:extLst>
      <p:ext uri="{BB962C8B-B14F-4D97-AF65-F5344CB8AC3E}">
        <p14:creationId xmlns:p14="http://schemas.microsoft.com/office/powerpoint/2010/main" val="2825368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6588C7DC-7DD4-49E3-B17F-0E4F97C00CAD}"/>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10" name="Picture Placeholder 6">
            <a:extLst>
              <a:ext uri="{FF2B5EF4-FFF2-40B4-BE49-F238E27FC236}">
                <a16:creationId xmlns:a16="http://schemas.microsoft.com/office/drawing/2014/main" id="{0AE8D9F7-3308-40C3-8877-05000927CFBB}"/>
              </a:ext>
            </a:extLst>
          </p:cNvPr>
          <p:cNvSpPr>
            <a:spLocks noGrp="1"/>
          </p:cNvSpPr>
          <p:nvPr>
            <p:ph type="pic" sz="quarter" idx="12"/>
          </p:nvPr>
        </p:nvSpPr>
        <p:spPr>
          <a:xfrm>
            <a:off x="-1" y="727077"/>
            <a:ext cx="3632199" cy="6130925"/>
          </a:xfrm>
          <a:prstGeom prst="rect">
            <a:avLst/>
          </a:prstGeom>
        </p:spPr>
        <p:txBody>
          <a:bodyPr/>
          <a:lstStyle>
            <a:lvl1pPr>
              <a:defRPr sz="2000"/>
            </a:lvl1pPr>
          </a:lstStyle>
          <a:p>
            <a:endParaRPr lang="en-US"/>
          </a:p>
        </p:txBody>
      </p:sp>
      <p:sp>
        <p:nvSpPr>
          <p:cNvPr id="11" name="Rectangle 10">
            <a:extLst>
              <a:ext uri="{FF2B5EF4-FFF2-40B4-BE49-F238E27FC236}">
                <a16:creationId xmlns:a16="http://schemas.microsoft.com/office/drawing/2014/main" id="{2E75820D-3F10-4B5F-AD75-636A7A41C3AB}"/>
              </a:ext>
            </a:extLst>
          </p:cNvPr>
          <p:cNvSpPr/>
          <p:nvPr/>
        </p:nvSpPr>
        <p:spPr>
          <a:xfrm>
            <a:off x="3657600" y="725766"/>
            <a:ext cx="3632199" cy="6132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AFD3109D-46BA-454F-B960-2A078BE0F8DC}"/>
              </a:ext>
            </a:extLst>
          </p:cNvPr>
          <p:cNvCxnSpPr>
            <a:cxnSpLocks/>
          </p:cNvCxnSpPr>
          <p:nvPr/>
        </p:nvCxnSpPr>
        <p:spPr>
          <a:xfrm>
            <a:off x="0" y="726420"/>
            <a:ext cx="12192000" cy="0"/>
          </a:xfrm>
          <a:prstGeom prst="line">
            <a:avLst/>
          </a:prstGeom>
          <a:ln w="19050" cap="rnd">
            <a:solidFill>
              <a:srgbClr val="023047"/>
            </a:solidFill>
            <a:prstDash val="solid"/>
          </a:ln>
        </p:spPr>
        <p:style>
          <a:lnRef idx="1">
            <a:schemeClr val="accent1"/>
          </a:lnRef>
          <a:fillRef idx="0">
            <a:schemeClr val="accent1"/>
          </a:fillRef>
          <a:effectRef idx="0">
            <a:schemeClr val="accent1"/>
          </a:effectRef>
          <a:fontRef idx="minor">
            <a:schemeClr val="tx1"/>
          </a:fontRef>
        </p:style>
      </p:cxnSp>
      <p:sp>
        <p:nvSpPr>
          <p:cNvPr id="14" name="Title Placeholder 8">
            <a:extLst>
              <a:ext uri="{FF2B5EF4-FFF2-40B4-BE49-F238E27FC236}">
                <a16:creationId xmlns:a16="http://schemas.microsoft.com/office/drawing/2014/main" id="{0D8BB454-E8AD-4D1A-B9DA-A825C9E666D9}"/>
              </a:ext>
            </a:extLst>
          </p:cNvPr>
          <p:cNvSpPr>
            <a:spLocks noGrp="1"/>
          </p:cNvSpPr>
          <p:nvPr>
            <p:ph type="title"/>
          </p:nvPr>
        </p:nvSpPr>
        <p:spPr>
          <a:xfrm>
            <a:off x="0" y="83764"/>
            <a:ext cx="12192000" cy="629956"/>
          </a:xfrm>
          <a:prstGeom prst="rect">
            <a:avLst/>
          </a:prstGeom>
        </p:spPr>
        <p:txBody>
          <a:bodyPr vert="horz" lIns="91440" tIns="45720" rIns="91440" bIns="45720" rtlCol="0" anchor="ctr">
            <a:noAutofit/>
          </a:bodyPr>
          <a:lstStyle>
            <a:lvl1pPr>
              <a:defRPr sz="2800">
                <a:solidFill>
                  <a:schemeClr val="accent1"/>
                </a:solidFill>
              </a:defRPr>
            </a:lvl1pPr>
          </a:lstStyle>
          <a:p>
            <a:r>
              <a:rPr lang="en-US"/>
              <a:t>Click to edit Master title style</a:t>
            </a:r>
          </a:p>
        </p:txBody>
      </p:sp>
      <p:pic>
        <p:nvPicPr>
          <p:cNvPr id="15" name="Picture 14">
            <a:extLst>
              <a:ext uri="{FF2B5EF4-FFF2-40B4-BE49-F238E27FC236}">
                <a16:creationId xmlns:a16="http://schemas.microsoft.com/office/drawing/2014/main" id="{2F0138A2-74AF-4CE6-BDF2-F635187EB4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1296" y="6118113"/>
            <a:ext cx="1797041" cy="643425"/>
          </a:xfrm>
          <a:prstGeom prst="rect">
            <a:avLst/>
          </a:prstGeom>
          <a:noFill/>
          <a:ln>
            <a:noFill/>
          </a:ln>
        </p:spPr>
      </p:pic>
    </p:spTree>
    <p:extLst>
      <p:ext uri="{BB962C8B-B14F-4D97-AF65-F5344CB8AC3E}">
        <p14:creationId xmlns:p14="http://schemas.microsoft.com/office/powerpoint/2010/main" val="1220031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30F380A-C622-4F82-BCA4-52D729A74962}"/>
              </a:ext>
            </a:extLst>
          </p:cNvPr>
          <p:cNvCxnSpPr>
            <a:cxnSpLocks/>
          </p:cNvCxnSpPr>
          <p:nvPr/>
        </p:nvCxnSpPr>
        <p:spPr>
          <a:xfrm>
            <a:off x="0" y="726420"/>
            <a:ext cx="12192000" cy="0"/>
          </a:xfrm>
          <a:prstGeom prst="line">
            <a:avLst/>
          </a:prstGeom>
          <a:ln w="19050" cap="rnd">
            <a:solidFill>
              <a:srgbClr val="023047"/>
            </a:solidFill>
            <a:prstDash val="solid"/>
          </a:ln>
        </p:spPr>
        <p:style>
          <a:lnRef idx="1">
            <a:schemeClr val="accent1"/>
          </a:lnRef>
          <a:fillRef idx="0">
            <a:schemeClr val="accent1"/>
          </a:fillRef>
          <a:effectRef idx="0">
            <a:schemeClr val="accent1"/>
          </a:effectRef>
          <a:fontRef idx="minor">
            <a:schemeClr val="tx1"/>
          </a:fontRef>
        </p:style>
      </p:cxnSp>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0" y="83764"/>
            <a:ext cx="12192000" cy="629956"/>
          </a:xfrm>
          <a:prstGeom prst="rect">
            <a:avLst/>
          </a:prstGeom>
        </p:spPr>
        <p:txBody>
          <a:bodyPr vert="horz" lIns="91440" tIns="45720" rIns="91440" bIns="45720" rtlCol="0" anchor="ctr">
            <a:noAutofit/>
          </a:bodyPr>
          <a:lstStyle>
            <a:lvl1pPr>
              <a:defRPr sz="2800">
                <a:solidFill>
                  <a:schemeClr val="accent1"/>
                </a:solidFill>
              </a:defRPr>
            </a:lvl1pPr>
          </a:lstStyle>
          <a:p>
            <a:r>
              <a:rPr lang="en-US"/>
              <a:t>Click to edit Master title style</a:t>
            </a:r>
          </a:p>
        </p:txBody>
      </p:sp>
      <p:pic>
        <p:nvPicPr>
          <p:cNvPr id="9" name="Picture 8">
            <a:extLst>
              <a:ext uri="{FF2B5EF4-FFF2-40B4-BE49-F238E27FC236}">
                <a16:creationId xmlns:a16="http://schemas.microsoft.com/office/drawing/2014/main" id="{00CE5271-2729-4194-B120-599BA98D8B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1296" y="6118113"/>
            <a:ext cx="1797041" cy="643425"/>
          </a:xfrm>
          <a:prstGeom prst="rect">
            <a:avLst/>
          </a:prstGeom>
          <a:noFill/>
          <a:ln>
            <a:noFill/>
          </a:ln>
        </p:spPr>
      </p:pic>
      <p:sp>
        <p:nvSpPr>
          <p:cNvPr id="8" name="Picture Placeholder 22">
            <a:extLst>
              <a:ext uri="{FF2B5EF4-FFF2-40B4-BE49-F238E27FC236}">
                <a16:creationId xmlns:a16="http://schemas.microsoft.com/office/drawing/2014/main" id="{061ED28D-4508-4C00-805F-0473F477C457}"/>
              </a:ext>
            </a:extLst>
          </p:cNvPr>
          <p:cNvSpPr>
            <a:spLocks noGrp="1"/>
          </p:cNvSpPr>
          <p:nvPr>
            <p:ph type="pic" sz="quarter" idx="14"/>
          </p:nvPr>
        </p:nvSpPr>
        <p:spPr>
          <a:xfrm>
            <a:off x="842376" y="2377514"/>
            <a:ext cx="3127190" cy="3127190"/>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1" name="Picture Placeholder 23">
            <a:extLst>
              <a:ext uri="{FF2B5EF4-FFF2-40B4-BE49-F238E27FC236}">
                <a16:creationId xmlns:a16="http://schemas.microsoft.com/office/drawing/2014/main" id="{8F7C67CA-7E43-4CEA-ABDF-43BD070D385C}"/>
              </a:ext>
            </a:extLst>
          </p:cNvPr>
          <p:cNvSpPr>
            <a:spLocks noGrp="1"/>
          </p:cNvSpPr>
          <p:nvPr>
            <p:ph type="pic" sz="quarter" idx="15"/>
          </p:nvPr>
        </p:nvSpPr>
        <p:spPr>
          <a:xfrm>
            <a:off x="-721219" y="898940"/>
            <a:ext cx="2760483" cy="2760483"/>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2" name="Picture Placeholder 24">
            <a:extLst>
              <a:ext uri="{FF2B5EF4-FFF2-40B4-BE49-F238E27FC236}">
                <a16:creationId xmlns:a16="http://schemas.microsoft.com/office/drawing/2014/main" id="{713A2793-B9FE-4E03-ADBA-73EF8226B8BC}"/>
              </a:ext>
            </a:extLst>
          </p:cNvPr>
          <p:cNvSpPr>
            <a:spLocks noGrp="1"/>
          </p:cNvSpPr>
          <p:nvPr>
            <p:ph type="pic" sz="quarter" idx="16"/>
          </p:nvPr>
        </p:nvSpPr>
        <p:spPr>
          <a:xfrm>
            <a:off x="-721219" y="4222795"/>
            <a:ext cx="2760483" cy="2760483"/>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3" name="Text Placeholder 27">
            <a:extLst>
              <a:ext uri="{FF2B5EF4-FFF2-40B4-BE49-F238E27FC236}">
                <a16:creationId xmlns:a16="http://schemas.microsoft.com/office/drawing/2014/main" id="{D8A655BC-2D06-4FDB-80C7-303EE70CC239}"/>
              </a:ext>
            </a:extLst>
          </p:cNvPr>
          <p:cNvSpPr>
            <a:spLocks noGrp="1"/>
          </p:cNvSpPr>
          <p:nvPr>
            <p:ph type="body" sz="quarter" idx="17"/>
          </p:nvPr>
        </p:nvSpPr>
        <p:spPr>
          <a:xfrm>
            <a:off x="4292600" y="1134323"/>
            <a:ext cx="3454400" cy="4821601"/>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7">
            <a:extLst>
              <a:ext uri="{FF2B5EF4-FFF2-40B4-BE49-F238E27FC236}">
                <a16:creationId xmlns:a16="http://schemas.microsoft.com/office/drawing/2014/main" id="{CE07DB7F-DDD8-4E93-9F19-FE72C299A132}"/>
              </a:ext>
            </a:extLst>
          </p:cNvPr>
          <p:cNvSpPr>
            <a:spLocks noGrp="1"/>
          </p:cNvSpPr>
          <p:nvPr>
            <p:ph type="body" sz="quarter" idx="18"/>
          </p:nvPr>
        </p:nvSpPr>
        <p:spPr>
          <a:xfrm>
            <a:off x="8118067" y="1134322"/>
            <a:ext cx="3454400" cy="4821601"/>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3">
            <a:extLst>
              <a:ext uri="{FF2B5EF4-FFF2-40B4-BE49-F238E27FC236}">
                <a16:creationId xmlns:a16="http://schemas.microsoft.com/office/drawing/2014/main" id="{61D07C05-8E7C-4AE4-9E3C-B34F245CDC0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Tree>
    <p:extLst>
      <p:ext uri="{BB962C8B-B14F-4D97-AF65-F5344CB8AC3E}">
        <p14:creationId xmlns:p14="http://schemas.microsoft.com/office/powerpoint/2010/main" val="2160017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tandard">
    <p:spTree>
      <p:nvGrpSpPr>
        <p:cNvPr id="1" name=""/>
        <p:cNvGrpSpPr/>
        <p:nvPr/>
      </p:nvGrpSpPr>
      <p:grpSpPr>
        <a:xfrm>
          <a:off x="0" y="0"/>
          <a:ext cx="0" cy="0"/>
          <a:chOff x="0" y="0"/>
          <a:chExt cx="0" cy="0"/>
        </a:xfrm>
      </p:grpSpPr>
      <p:sp>
        <p:nvSpPr>
          <p:cNvPr id="8" name="Picture Placeholder 22">
            <a:extLst>
              <a:ext uri="{FF2B5EF4-FFF2-40B4-BE49-F238E27FC236}">
                <a16:creationId xmlns:a16="http://schemas.microsoft.com/office/drawing/2014/main" id="{061ED28D-4508-4C00-805F-0473F477C457}"/>
              </a:ext>
            </a:extLst>
          </p:cNvPr>
          <p:cNvSpPr>
            <a:spLocks noGrp="1"/>
          </p:cNvSpPr>
          <p:nvPr>
            <p:ph type="pic" sz="quarter" idx="14"/>
          </p:nvPr>
        </p:nvSpPr>
        <p:spPr>
          <a:xfrm>
            <a:off x="842376" y="2377514"/>
            <a:ext cx="3127190" cy="3127190"/>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1" name="Picture Placeholder 23">
            <a:extLst>
              <a:ext uri="{FF2B5EF4-FFF2-40B4-BE49-F238E27FC236}">
                <a16:creationId xmlns:a16="http://schemas.microsoft.com/office/drawing/2014/main" id="{8F7C67CA-7E43-4CEA-ABDF-43BD070D385C}"/>
              </a:ext>
            </a:extLst>
          </p:cNvPr>
          <p:cNvSpPr>
            <a:spLocks noGrp="1"/>
          </p:cNvSpPr>
          <p:nvPr>
            <p:ph type="pic" sz="quarter" idx="15"/>
          </p:nvPr>
        </p:nvSpPr>
        <p:spPr>
          <a:xfrm>
            <a:off x="-721219" y="898940"/>
            <a:ext cx="2760483" cy="2760483"/>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2" name="Picture Placeholder 24">
            <a:extLst>
              <a:ext uri="{FF2B5EF4-FFF2-40B4-BE49-F238E27FC236}">
                <a16:creationId xmlns:a16="http://schemas.microsoft.com/office/drawing/2014/main" id="{713A2793-B9FE-4E03-ADBA-73EF8226B8BC}"/>
              </a:ext>
            </a:extLst>
          </p:cNvPr>
          <p:cNvSpPr>
            <a:spLocks noGrp="1"/>
          </p:cNvSpPr>
          <p:nvPr>
            <p:ph type="pic" sz="quarter" idx="16"/>
          </p:nvPr>
        </p:nvSpPr>
        <p:spPr>
          <a:xfrm>
            <a:off x="-721219" y="4222795"/>
            <a:ext cx="2760483" cy="2760483"/>
          </a:xfrm>
          <a:custGeom>
            <a:avLst/>
            <a:gdLst>
              <a:gd name="connsiteX0" fmla="*/ 1115421 w 2230841"/>
              <a:gd name="connsiteY0" fmla="*/ 0 h 2230841"/>
              <a:gd name="connsiteX1" fmla="*/ 1321443 w 2230841"/>
              <a:gd name="connsiteY1" fmla="*/ 85337 h 2230841"/>
              <a:gd name="connsiteX2" fmla="*/ 2145504 w 2230841"/>
              <a:gd name="connsiteY2" fmla="*/ 909399 h 2230841"/>
              <a:gd name="connsiteX3" fmla="*/ 2145504 w 2230841"/>
              <a:gd name="connsiteY3" fmla="*/ 1321443 h 2230841"/>
              <a:gd name="connsiteX4" fmla="*/ 1321443 w 2230841"/>
              <a:gd name="connsiteY4" fmla="*/ 2145504 h 2230841"/>
              <a:gd name="connsiteX5" fmla="*/ 909399 w 2230841"/>
              <a:gd name="connsiteY5" fmla="*/ 2145504 h 2230841"/>
              <a:gd name="connsiteX6" fmla="*/ 85337 w 2230841"/>
              <a:gd name="connsiteY6" fmla="*/ 1321443 h 2230841"/>
              <a:gd name="connsiteX7" fmla="*/ 85337 w 2230841"/>
              <a:gd name="connsiteY7" fmla="*/ 909399 h 2230841"/>
              <a:gd name="connsiteX8" fmla="*/ 909399 w 2230841"/>
              <a:gd name="connsiteY8" fmla="*/ 85337 h 2230841"/>
              <a:gd name="connsiteX9" fmla="*/ 1115421 w 2230841"/>
              <a:gd name="connsiteY9" fmla="*/ 0 h 22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41" h="2230841">
                <a:moveTo>
                  <a:pt x="1115421" y="0"/>
                </a:moveTo>
                <a:cubicBezTo>
                  <a:pt x="1189986" y="0"/>
                  <a:pt x="1264551" y="28446"/>
                  <a:pt x="1321443" y="85337"/>
                </a:cubicBezTo>
                <a:lnTo>
                  <a:pt x="2145504" y="909399"/>
                </a:lnTo>
                <a:cubicBezTo>
                  <a:pt x="2259287" y="1023181"/>
                  <a:pt x="2259287" y="1207660"/>
                  <a:pt x="2145504" y="1321443"/>
                </a:cubicBezTo>
                <a:lnTo>
                  <a:pt x="1321443" y="2145504"/>
                </a:lnTo>
                <a:cubicBezTo>
                  <a:pt x="1207660" y="2259287"/>
                  <a:pt x="1023181" y="2259287"/>
                  <a:pt x="909399" y="2145504"/>
                </a:cubicBezTo>
                <a:lnTo>
                  <a:pt x="85337" y="1321443"/>
                </a:lnTo>
                <a:cubicBezTo>
                  <a:pt x="-28445" y="1207660"/>
                  <a:pt x="-28445" y="1023181"/>
                  <a:pt x="85337" y="909399"/>
                </a:cubicBezTo>
                <a:lnTo>
                  <a:pt x="909399" y="85337"/>
                </a:lnTo>
                <a:cubicBezTo>
                  <a:pt x="966290" y="28446"/>
                  <a:pt x="1040855" y="0"/>
                  <a:pt x="1115421" y="0"/>
                </a:cubicBezTo>
                <a:close/>
              </a:path>
            </a:pathLst>
          </a:custGeom>
        </p:spPr>
        <p:txBody>
          <a:bodyPr wrap="square">
            <a:noAutofit/>
          </a:bodyPr>
          <a:lstStyle>
            <a:lvl1pPr>
              <a:defRPr sz="1400"/>
            </a:lvl1pPr>
          </a:lstStyle>
          <a:p>
            <a:endParaRPr lang="en-US"/>
          </a:p>
        </p:txBody>
      </p:sp>
      <p:sp>
        <p:nvSpPr>
          <p:cNvPr id="13" name="Text Placeholder 27">
            <a:extLst>
              <a:ext uri="{FF2B5EF4-FFF2-40B4-BE49-F238E27FC236}">
                <a16:creationId xmlns:a16="http://schemas.microsoft.com/office/drawing/2014/main" id="{D8A655BC-2D06-4FDB-80C7-303EE70CC239}"/>
              </a:ext>
            </a:extLst>
          </p:cNvPr>
          <p:cNvSpPr>
            <a:spLocks noGrp="1"/>
          </p:cNvSpPr>
          <p:nvPr>
            <p:ph type="body" sz="quarter" idx="17"/>
          </p:nvPr>
        </p:nvSpPr>
        <p:spPr>
          <a:xfrm>
            <a:off x="4292600" y="1134323"/>
            <a:ext cx="3454400" cy="4821601"/>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7">
            <a:extLst>
              <a:ext uri="{FF2B5EF4-FFF2-40B4-BE49-F238E27FC236}">
                <a16:creationId xmlns:a16="http://schemas.microsoft.com/office/drawing/2014/main" id="{CE07DB7F-DDD8-4E93-9F19-FE72C299A132}"/>
              </a:ext>
            </a:extLst>
          </p:cNvPr>
          <p:cNvSpPr>
            <a:spLocks noGrp="1"/>
          </p:cNvSpPr>
          <p:nvPr>
            <p:ph type="body" sz="quarter" idx="18"/>
          </p:nvPr>
        </p:nvSpPr>
        <p:spPr>
          <a:xfrm>
            <a:off x="8118067" y="1134322"/>
            <a:ext cx="3454400" cy="4821601"/>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3">
            <a:extLst>
              <a:ext uri="{FF2B5EF4-FFF2-40B4-BE49-F238E27FC236}">
                <a16:creationId xmlns:a16="http://schemas.microsoft.com/office/drawing/2014/main" id="{61D07C05-8E7C-4AE4-9E3C-B34F245CDC0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16" name="Rectangle 15">
            <a:extLst>
              <a:ext uri="{FF2B5EF4-FFF2-40B4-BE49-F238E27FC236}">
                <a16:creationId xmlns:a16="http://schemas.microsoft.com/office/drawing/2014/main" id="{D551D547-5FC4-4264-8108-3DADEDBB08DB}"/>
              </a:ext>
            </a:extLst>
          </p:cNvPr>
          <p:cNvSpPr/>
          <p:nvPr/>
        </p:nvSpPr>
        <p:spPr>
          <a:xfrm>
            <a:off x="0" y="1"/>
            <a:ext cx="12192000" cy="676274"/>
          </a:xfrm>
          <a:prstGeom prst="rect">
            <a:avLst/>
          </a:prstGeom>
          <a:gradFill flip="none" rotWithShape="1">
            <a:gsLst>
              <a:gs pos="38000">
                <a:srgbClr val="002F54"/>
              </a:gs>
              <a:gs pos="0">
                <a:srgbClr val="002F54"/>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Placeholder 8">
            <a:extLst>
              <a:ext uri="{FF2B5EF4-FFF2-40B4-BE49-F238E27FC236}">
                <a16:creationId xmlns:a16="http://schemas.microsoft.com/office/drawing/2014/main" id="{5C7592BE-5958-4FAF-A05D-447FD4895DB8}"/>
              </a:ext>
            </a:extLst>
          </p:cNvPr>
          <p:cNvSpPr>
            <a:spLocks noGrp="1"/>
          </p:cNvSpPr>
          <p:nvPr>
            <p:ph type="title"/>
          </p:nvPr>
        </p:nvSpPr>
        <p:spPr>
          <a:xfrm>
            <a:off x="6350" y="70429"/>
            <a:ext cx="12192000" cy="599766"/>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grpSp>
        <p:nvGrpSpPr>
          <p:cNvPr id="18" name="Group 17">
            <a:extLst>
              <a:ext uri="{FF2B5EF4-FFF2-40B4-BE49-F238E27FC236}">
                <a16:creationId xmlns:a16="http://schemas.microsoft.com/office/drawing/2014/main" id="{AA8CAB87-8AB4-4F81-A621-7A0FC059B179}"/>
              </a:ext>
            </a:extLst>
          </p:cNvPr>
          <p:cNvGrpSpPr/>
          <p:nvPr/>
        </p:nvGrpSpPr>
        <p:grpSpPr>
          <a:xfrm>
            <a:off x="10395572" y="50376"/>
            <a:ext cx="1796428" cy="594574"/>
            <a:chOff x="4918697" y="2183165"/>
            <a:chExt cx="1796428" cy="594574"/>
          </a:xfrm>
        </p:grpSpPr>
        <p:pic>
          <p:nvPicPr>
            <p:cNvPr id="19" name="Picture 18" descr="Text&#10;&#10;Description automatically generated">
              <a:extLst>
                <a:ext uri="{FF2B5EF4-FFF2-40B4-BE49-F238E27FC236}">
                  <a16:creationId xmlns:a16="http://schemas.microsoft.com/office/drawing/2014/main" id="{7C9ACF1D-F5A4-4B07-B3D1-98E39126F9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9511" y="2183165"/>
              <a:ext cx="1574800" cy="405242"/>
            </a:xfrm>
            <a:prstGeom prst="rect">
              <a:avLst/>
            </a:prstGeom>
          </p:spPr>
        </p:pic>
        <p:sp>
          <p:nvSpPr>
            <p:cNvPr id="20" name="TextBox 19">
              <a:extLst>
                <a:ext uri="{FF2B5EF4-FFF2-40B4-BE49-F238E27FC236}">
                  <a16:creationId xmlns:a16="http://schemas.microsoft.com/office/drawing/2014/main" id="{FC529553-BBB0-4EA8-9250-C2A9271AB6CA}"/>
                </a:ext>
              </a:extLst>
            </p:cNvPr>
            <p:cNvSpPr txBox="1"/>
            <p:nvPr userDrawn="1"/>
          </p:nvSpPr>
          <p:spPr>
            <a:xfrm>
              <a:off x="4918697" y="2562295"/>
              <a:ext cx="1796428" cy="215444"/>
            </a:xfrm>
            <a:prstGeom prst="rect">
              <a:avLst/>
            </a:prstGeom>
            <a:noFill/>
          </p:spPr>
          <p:txBody>
            <a:bodyPr wrap="square" rtlCol="0">
              <a:spAutoFit/>
            </a:bodyPr>
            <a:lstStyle/>
            <a:p>
              <a:pPr algn="ctr"/>
              <a:r>
                <a:rPr lang="en-US" sz="800">
                  <a:solidFill>
                    <a:schemeClr val="bg1"/>
                  </a:solidFill>
                </a:rPr>
                <a:t>FIG-Gender / Banking on Women</a:t>
              </a:r>
            </a:p>
          </p:txBody>
        </p:sp>
      </p:grpSp>
      <p:sp>
        <p:nvSpPr>
          <p:cNvPr id="21" name="Parallelogram 20">
            <a:extLst>
              <a:ext uri="{FF2B5EF4-FFF2-40B4-BE49-F238E27FC236}">
                <a16:creationId xmlns:a16="http://schemas.microsoft.com/office/drawing/2014/main" id="{532DA458-1168-4DD8-9925-8DCF38C9B051}"/>
              </a:ext>
            </a:extLst>
          </p:cNvPr>
          <p:cNvSpPr/>
          <p:nvPr/>
        </p:nvSpPr>
        <p:spPr>
          <a:xfrm>
            <a:off x="9867900" y="0"/>
            <a:ext cx="527672" cy="676274"/>
          </a:xfrm>
          <a:prstGeom prst="parallelogram">
            <a:avLst>
              <a:gd name="adj" fmla="val 72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01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49308"/>
            <a:ext cx="12192000" cy="10213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hasCustomPrompt="1"/>
          </p:nvPr>
        </p:nvSpPr>
        <p:spPr>
          <a:xfrm>
            <a:off x="717551" y="169650"/>
            <a:ext cx="10750549" cy="756707"/>
          </a:xfrm>
        </p:spPr>
        <p:txBody>
          <a:bodyPr anchor="b">
            <a:normAutofit/>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717551" y="1598613"/>
            <a:ext cx="10750549" cy="4613804"/>
          </a:xfrm>
        </p:spPr>
        <p:txBody>
          <a:bodyPr>
            <a:normAutofit/>
          </a:bodyPr>
          <a:lstStyle>
            <a:lvl1pPr>
              <a:lnSpc>
                <a:spcPct val="100000"/>
              </a:lnSpc>
              <a:spcBef>
                <a:spcPts val="2400"/>
              </a:spcBef>
              <a:tabLst>
                <a:tab pos="8402638" algn="r"/>
              </a:tabLst>
              <a:defRPr lang="en-US" sz="2200" smtClean="0">
                <a:solidFill>
                  <a:schemeClr val="tx2">
                    <a:lumMod val="65000"/>
                    <a:lumOff val="35000"/>
                  </a:schemeClr>
                </a:solidFill>
              </a:defRPr>
            </a:lvl1pPr>
            <a:lvl2pPr>
              <a:defRPr>
                <a:solidFill>
                  <a:schemeClr val="tx2">
                    <a:lumMod val="65000"/>
                    <a:lumOff val="35000"/>
                  </a:schemeClr>
                </a:solidFill>
              </a:defRPr>
            </a:lvl2pPr>
            <a:lvl3pPr>
              <a:defRPr>
                <a:solidFill>
                  <a:srgbClr val="263A48"/>
                </a:solidFill>
              </a:defRPr>
            </a:lvl3pPr>
          </a:lstStyle>
          <a:p>
            <a:pPr lvl="0"/>
            <a:r>
              <a:rPr lang="en-US"/>
              <a:t>Click to edit Master text styles</a:t>
            </a:r>
          </a:p>
          <a:p>
            <a:pPr lvl="1"/>
            <a:r>
              <a:rPr lang="en-US"/>
              <a:t>Second level</a:t>
            </a:r>
          </a:p>
          <a:p>
            <a:pPr lvl="2"/>
            <a:r>
              <a:rPr lang="en-US"/>
              <a:t>Third level</a:t>
            </a:r>
          </a:p>
        </p:txBody>
      </p:sp>
      <p:sp>
        <p:nvSpPr>
          <p:cNvPr id="6" name="Footer Placeholder 4"/>
          <p:cNvSpPr>
            <a:spLocks noGrp="1"/>
          </p:cNvSpPr>
          <p:nvPr>
            <p:ph type="ftr" sz="quarter" idx="15"/>
          </p:nvPr>
        </p:nvSpPr>
        <p:spPr/>
        <p:txBody>
          <a:bodyPr/>
          <a:lstStyle>
            <a:lvl1pPr>
              <a:defRPr/>
            </a:lvl1pPr>
          </a:lstStyle>
          <a:p>
            <a:pPr>
              <a:defRPr/>
            </a:pPr>
            <a:r>
              <a:rPr lang="en-US"/>
              <a:t>Footer</a:t>
            </a:r>
          </a:p>
        </p:txBody>
      </p:sp>
      <p:sp>
        <p:nvSpPr>
          <p:cNvPr id="9" name="Slide Number Placeholder 24">
            <a:extLst>
              <a:ext uri="{FF2B5EF4-FFF2-40B4-BE49-F238E27FC236}">
                <a16:creationId xmlns:a16="http://schemas.microsoft.com/office/drawing/2014/main" id="{960002D6-35EC-8D4B-9211-065B573A8A8D}"/>
              </a:ext>
            </a:extLst>
          </p:cNvPr>
          <p:cNvSpPr>
            <a:spLocks noGrp="1"/>
          </p:cNvSpPr>
          <p:nvPr>
            <p:ph type="sldNum" sz="quarter" idx="4294967295"/>
          </p:nvPr>
        </p:nvSpPr>
        <p:spPr>
          <a:xfrm>
            <a:off x="11264900" y="6356351"/>
            <a:ext cx="736600" cy="358775"/>
          </a:xfrm>
        </p:spPr>
        <p:txBody>
          <a:bodyPr/>
          <a:lstStyle>
            <a:lvl1pPr>
              <a:defRPr sz="1100">
                <a:solidFill>
                  <a:schemeClr val="bg1">
                    <a:lumMod val="50000"/>
                  </a:schemeClr>
                </a:solidFill>
              </a:defRPr>
            </a:lvl1pPr>
          </a:lstStyle>
          <a:p>
            <a:pPr>
              <a:defRPr/>
            </a:pPr>
            <a:fld id="{D0C53EF0-E817-4E49-A366-6572B14DF073}" type="slidenum">
              <a:rPr lang="en-US" smtClean="0"/>
              <a:pPr>
                <a:defRPr/>
              </a:pPr>
              <a:t>‹#›</a:t>
            </a:fld>
            <a:endParaRPr lang="en-US"/>
          </a:p>
        </p:txBody>
      </p:sp>
    </p:spTree>
    <p:extLst>
      <p:ext uri="{BB962C8B-B14F-4D97-AF65-F5344CB8AC3E}">
        <p14:creationId xmlns:p14="http://schemas.microsoft.com/office/powerpoint/2010/main" val="3942984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title">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1D129FB-632B-49B9-81A5-FC06ACBACD86}"/>
              </a:ext>
            </a:extLst>
          </p:cNvPr>
          <p:cNvSpPr>
            <a:spLocks noChangeArrowheads="1"/>
          </p:cNvSpPr>
          <p:nvPr userDrawn="1"/>
        </p:nvSpPr>
        <p:spPr bwMode="auto">
          <a:xfrm flipV="1">
            <a:off x="0" y="0"/>
            <a:ext cx="12192000" cy="807647"/>
          </a:xfrm>
          <a:prstGeom prst="rect">
            <a:avLst/>
          </a:prstGeom>
          <a:gradFill>
            <a:gsLst>
              <a:gs pos="100000">
                <a:schemeClr val="tx1">
                  <a:lumMod val="50000"/>
                  <a:lumOff val="50000"/>
                </a:schemeClr>
              </a:gs>
              <a:gs pos="7000">
                <a:schemeClr val="accent1">
                  <a:lumMod val="45000"/>
                  <a:lumOff val="55000"/>
                </a:schemeClr>
              </a:gs>
              <a:gs pos="0">
                <a:schemeClr val="accent1">
                  <a:lumMod val="45000"/>
                  <a:lumOff val="55000"/>
                </a:schemeClr>
              </a:gs>
              <a:gs pos="100000">
                <a:schemeClr val="accent1">
                  <a:lumMod val="30000"/>
                  <a:lumOff val="70000"/>
                </a:schemeClr>
              </a:gs>
            </a:gsLst>
            <a:lin ang="108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lIns="91440" tIns="45720" rIns="91440" bIns="45720"/>
          <a:lstStyle/>
          <a:p>
            <a:pPr marL="115885" indent="-115885">
              <a:spcBef>
                <a:spcPct val="50000"/>
              </a:spcBef>
              <a:buFontTx/>
              <a:buChar char="•"/>
            </a:pPr>
            <a:endParaRPr lang="en-US" sz="1333" b="0">
              <a:solidFill>
                <a:schemeClr val="bg1"/>
              </a:solidFill>
            </a:endParaRPr>
          </a:p>
        </p:txBody>
      </p:sp>
      <p:sp>
        <p:nvSpPr>
          <p:cNvPr id="2" name="Title 1"/>
          <p:cNvSpPr>
            <a:spLocks noGrp="1"/>
          </p:cNvSpPr>
          <p:nvPr>
            <p:ph type="title"/>
          </p:nvPr>
        </p:nvSpPr>
        <p:spPr>
          <a:xfrm>
            <a:off x="699843" y="301626"/>
            <a:ext cx="10818818" cy="420269"/>
          </a:xfrm>
          <a:prstGeom prst="rect">
            <a:avLst/>
          </a:prstGeom>
        </p:spPr>
        <p:txBody>
          <a:bodyPr>
            <a:normAutofit/>
          </a:bodyPr>
          <a:lstStyle>
            <a:lvl1pPr>
              <a:defRPr sz="2400">
                <a:solidFill>
                  <a:schemeClr val="bg1"/>
                </a:solidFill>
              </a:defRPr>
            </a:lvl1pPr>
          </a:lstStyle>
          <a:p>
            <a:r>
              <a:rPr lang="en-US"/>
              <a:t>Click to edit Master title style</a:t>
            </a:r>
          </a:p>
        </p:txBody>
      </p:sp>
      <p:sp>
        <p:nvSpPr>
          <p:cNvPr id="7" name="Slide Number Placeholder 2"/>
          <p:cNvSpPr>
            <a:spLocks noGrp="1"/>
          </p:cNvSpPr>
          <p:nvPr>
            <p:ph type="sldNum" sz="quarter" idx="10"/>
          </p:nvPr>
        </p:nvSpPr>
        <p:spPr>
          <a:xfrm>
            <a:off x="0" y="6517357"/>
            <a:ext cx="736377" cy="358440"/>
          </a:xfrm>
        </p:spPr>
        <p:txBody>
          <a:bodyPr anchor="ctr"/>
          <a:lstStyle>
            <a:lvl1pPr algn="ctr">
              <a:defRPr sz="900" b="0">
                <a:solidFill>
                  <a:schemeClr val="tx2">
                    <a:lumMod val="65000"/>
                    <a:lumOff val="35000"/>
                  </a:schemeClr>
                </a:solidFill>
                <a:latin typeface="+mn-lt"/>
              </a:defRPr>
            </a:lvl1pPr>
          </a:lstStyle>
          <a:p>
            <a:pPr>
              <a:defRPr/>
            </a:pPr>
            <a:fld id="{A91C009A-D183-4B06-A7F0-ADEC358427FA}" type="slidenum">
              <a:rPr lang="en-US" smtClean="0"/>
              <a:pPr>
                <a:defRPr/>
              </a:pPr>
              <a:t>‹#›</a:t>
            </a:fld>
            <a:endParaRPr lang="en-US"/>
          </a:p>
        </p:txBody>
      </p:sp>
    </p:spTree>
    <p:extLst>
      <p:ext uri="{BB962C8B-B14F-4D97-AF65-F5344CB8AC3E}">
        <p14:creationId xmlns:p14="http://schemas.microsoft.com/office/powerpoint/2010/main" val="299695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Picture">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EE78CC6-CF07-46F0-95D3-C8C72AC6B95D}"/>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4" name="Picture Placeholder 3">
            <a:extLst>
              <a:ext uri="{FF2B5EF4-FFF2-40B4-BE49-F238E27FC236}">
                <a16:creationId xmlns:a16="http://schemas.microsoft.com/office/drawing/2014/main" id="{38D24E8A-737E-44E8-9EE4-CB2370ACC278}"/>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579652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83447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63" progId="TCLayout.ActiveDocument.1">
                  <p:embed/>
                </p:oleObj>
              </mc:Choice>
              <mc:Fallback>
                <p:oleObj name="think-cell Slide" r:id="rId4" imgW="353" imgH="363"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3600" b="1" i="0" baseline="0">
              <a:latin typeface="Open Sans" panose="020B0606030504020204"/>
              <a:sym typeface="Open Sans" panose="020B0606030504020204"/>
            </a:endParaRPr>
          </a:p>
        </p:txBody>
      </p:sp>
      <p:sp>
        <p:nvSpPr>
          <p:cNvPr id="19" name="Freeform: Shape 18">
            <a:extLst>
              <a:ext uri="{FF2B5EF4-FFF2-40B4-BE49-F238E27FC236}">
                <a16:creationId xmlns:a16="http://schemas.microsoft.com/office/drawing/2014/main" id="{40072922-33C4-4B41-B07E-A2C165941FC0}"/>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pPr defTabSz="1218987"/>
            <a:endParaRPr lang="en-IN" sz="2400">
              <a:solidFill>
                <a:prstClr val="black"/>
              </a:solidFill>
            </a:endParaRP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9/30/2024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7" name="Title 1">
            <a:extLst>
              <a:ext uri="{FF2B5EF4-FFF2-40B4-BE49-F238E27FC236}">
                <a16:creationId xmlns:a16="http://schemas.microsoft.com/office/drawing/2014/main" id="{9C6F62FE-A218-4FF4-BF4B-A352B0436A5A}"/>
              </a:ext>
            </a:extLst>
          </p:cNvPr>
          <p:cNvSpPr>
            <a:spLocks noGrp="1"/>
          </p:cNvSpPr>
          <p:nvPr>
            <p:ph type="title"/>
          </p:nvPr>
        </p:nvSpPr>
        <p:spPr>
          <a:xfrm>
            <a:off x="609600" y="274640"/>
            <a:ext cx="10972801"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181EF826-198D-4368-A76F-9E1DBEF4FFBE}"/>
              </a:ext>
            </a:extLst>
          </p:cNvPr>
          <p:cNvSpPr/>
          <p:nvPr userDrawn="1"/>
        </p:nvSpPr>
        <p:spPr>
          <a:xfrm>
            <a:off x="0" y="267420"/>
            <a:ext cx="333859"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endParaRPr>
          </a:p>
        </p:txBody>
      </p:sp>
      <p:sp>
        <p:nvSpPr>
          <p:cNvPr id="10" name="Text Placeholder 9">
            <a:extLst>
              <a:ext uri="{FF2B5EF4-FFF2-40B4-BE49-F238E27FC236}">
                <a16:creationId xmlns:a16="http://schemas.microsoft.com/office/drawing/2014/main" id="{77DFC7F0-CE29-402B-AD65-76FC395728EE}"/>
              </a:ext>
            </a:extLst>
          </p:cNvPr>
          <p:cNvSpPr>
            <a:spLocks noGrp="1"/>
          </p:cNvSpPr>
          <p:nvPr>
            <p:ph type="body" sz="quarter" idx="13"/>
          </p:nvPr>
        </p:nvSpPr>
        <p:spPr>
          <a:xfrm>
            <a:off x="609760" y="970942"/>
            <a:ext cx="10972482"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a:t>Edit Master text styles</a:t>
            </a:r>
            <a:endParaRPr lang="en-IN"/>
          </a:p>
        </p:txBody>
      </p:sp>
    </p:spTree>
    <p:extLst>
      <p:ext uri="{BB962C8B-B14F-4D97-AF65-F5344CB8AC3E}">
        <p14:creationId xmlns:p14="http://schemas.microsoft.com/office/powerpoint/2010/main" val="3260121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742929" y="301626"/>
            <a:ext cx="10711620" cy="1031875"/>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742951" y="1460501"/>
            <a:ext cx="10712449" cy="4600863"/>
          </a:xfrm>
        </p:spPr>
        <p:txBody>
          <a:bodyPr>
            <a:normAutofit/>
          </a:bodyPr>
          <a:lstStyle>
            <a:lvl1pPr>
              <a:lnSpc>
                <a:spcPct val="130000"/>
              </a:lnSpc>
              <a:spcBef>
                <a:spcPts val="1200"/>
              </a:spcBef>
              <a:defRPr>
                <a:solidFill>
                  <a:srgbClr val="414752"/>
                </a:solidFill>
              </a:defRPr>
            </a:lvl1pPr>
            <a:lvl2pPr>
              <a:lnSpc>
                <a:spcPct val="130000"/>
              </a:lnSpc>
              <a:spcBef>
                <a:spcPts val="1200"/>
              </a:spcBef>
              <a:buClr>
                <a:schemeClr val="tx2">
                  <a:lumMod val="50000"/>
                  <a:lumOff val="50000"/>
                </a:schemeClr>
              </a:buClr>
              <a:defRPr>
                <a:solidFill>
                  <a:srgbClr val="414752"/>
                </a:solidFill>
              </a:defRPr>
            </a:lvl2pPr>
            <a:lvl3pPr marL="557784">
              <a:lnSpc>
                <a:spcPct val="130000"/>
              </a:lnSpc>
              <a:spcBef>
                <a:spcPts val="0"/>
              </a:spcBef>
              <a:buClr>
                <a:schemeClr val="tx2">
                  <a:lumMod val="50000"/>
                  <a:lumOff val="50000"/>
                </a:schemeClr>
              </a:buClr>
              <a:defRPr>
                <a:solidFill>
                  <a:srgbClr val="414752"/>
                </a:solidFill>
              </a:defRPr>
            </a:lvl3pPr>
            <a:lvl4pPr>
              <a:lnSpc>
                <a:spcPct val="130000"/>
              </a:lnSpc>
              <a:spcBef>
                <a:spcPts val="0"/>
              </a:spcBef>
              <a:buClr>
                <a:schemeClr val="tx2">
                  <a:lumMod val="50000"/>
                  <a:lumOff val="50000"/>
                </a:schemeClr>
              </a:buClr>
              <a:defRPr>
                <a:solidFill>
                  <a:srgbClr val="414752"/>
                </a:solidFill>
              </a:defRPr>
            </a:lvl4pPr>
            <a:lvl5pPr>
              <a:lnSpc>
                <a:spcPct val="130000"/>
              </a:lnSpc>
              <a:spcBef>
                <a:spcPts val="0"/>
              </a:spcBef>
              <a:buClr>
                <a:schemeClr val="tx2">
                  <a:lumMod val="50000"/>
                  <a:lumOff val="50000"/>
                </a:schemeClr>
              </a:buClr>
              <a:defRPr>
                <a:solidFill>
                  <a:srgbClr val="41475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6"/>
          <p:cNvSpPr>
            <a:spLocks noGrp="1"/>
          </p:cNvSpPr>
          <p:nvPr>
            <p:ph type="ftr" sz="quarter" idx="11"/>
          </p:nvPr>
        </p:nvSpPr>
        <p:spPr/>
        <p:txBody>
          <a:bodyPr/>
          <a:lstStyle>
            <a:lvl1pPr>
              <a:defRPr/>
            </a:lvl1pPr>
          </a:lstStyle>
          <a:p>
            <a:pPr>
              <a:defRPr/>
            </a:pPr>
            <a:r>
              <a:rPr lang="en-US"/>
              <a:t>Footer</a:t>
            </a:r>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a:p>
        </p:txBody>
      </p:sp>
    </p:spTree>
    <p:extLst>
      <p:ext uri="{BB962C8B-B14F-4D97-AF65-F5344CB8AC3E}">
        <p14:creationId xmlns:p14="http://schemas.microsoft.com/office/powerpoint/2010/main" val="214315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30F380A-C622-4F82-BCA4-52D729A74962}"/>
              </a:ext>
            </a:extLst>
          </p:cNvPr>
          <p:cNvCxnSpPr>
            <a:cxnSpLocks/>
          </p:cNvCxnSpPr>
          <p:nvPr/>
        </p:nvCxnSpPr>
        <p:spPr>
          <a:xfrm>
            <a:off x="0" y="726420"/>
            <a:ext cx="12192000" cy="0"/>
          </a:xfrm>
          <a:prstGeom prst="line">
            <a:avLst/>
          </a:prstGeom>
          <a:ln w="19050" cap="rnd">
            <a:solidFill>
              <a:srgbClr val="023047"/>
            </a:solidFill>
            <a:prstDash val="solid"/>
          </a:ln>
        </p:spPr>
        <p:style>
          <a:lnRef idx="1">
            <a:schemeClr val="accent1"/>
          </a:lnRef>
          <a:fillRef idx="0">
            <a:schemeClr val="accent1"/>
          </a:fillRef>
          <a:effectRef idx="0">
            <a:schemeClr val="accent1"/>
          </a:effectRef>
          <a:fontRef idx="minor">
            <a:schemeClr val="tx1"/>
          </a:fontRef>
        </p:style>
      </p:cxnSp>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0" y="83764"/>
            <a:ext cx="12192000" cy="629956"/>
          </a:xfrm>
          <a:prstGeom prst="rect">
            <a:avLst/>
          </a:prstGeom>
        </p:spPr>
        <p:txBody>
          <a:bodyPr vert="horz" lIns="91440" tIns="45720" rIns="91440" bIns="45720" rtlCol="0" anchor="ctr">
            <a:noAutofit/>
          </a:bodyPr>
          <a:lstStyle>
            <a:lvl1pPr>
              <a:defRPr sz="2800">
                <a:solidFill>
                  <a:schemeClr val="accent1"/>
                </a:solidFill>
              </a:defRPr>
            </a:lvl1pPr>
          </a:lstStyle>
          <a:p>
            <a:r>
              <a:rPr lang="en-US"/>
              <a:t>Click to edit Master title style</a:t>
            </a:r>
          </a:p>
        </p:txBody>
      </p:sp>
      <p:pic>
        <p:nvPicPr>
          <p:cNvPr id="9" name="Picture 8">
            <a:extLst>
              <a:ext uri="{FF2B5EF4-FFF2-40B4-BE49-F238E27FC236}">
                <a16:creationId xmlns:a16="http://schemas.microsoft.com/office/drawing/2014/main" id="{00CE5271-2729-4194-B120-599BA98D8B5D}"/>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0181296" y="6118113"/>
            <a:ext cx="1797041" cy="643425"/>
          </a:xfrm>
          <a:prstGeom prst="rect">
            <a:avLst/>
          </a:prstGeom>
          <a:noFill/>
          <a:ln>
            <a:noFill/>
          </a:ln>
        </p:spPr>
      </p:pic>
      <p:sp>
        <p:nvSpPr>
          <p:cNvPr id="10" name="Slide Number Placeholder 3">
            <a:extLst>
              <a:ext uri="{FF2B5EF4-FFF2-40B4-BE49-F238E27FC236}">
                <a16:creationId xmlns:a16="http://schemas.microsoft.com/office/drawing/2014/main" id="{B121EED9-7965-424B-AB15-040876184A1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Tree>
    <p:extLst>
      <p:ext uri="{BB962C8B-B14F-4D97-AF65-F5344CB8AC3E}">
        <p14:creationId xmlns:p14="http://schemas.microsoft.com/office/powerpoint/2010/main" val="255967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ndard 2">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121EED9-7965-424B-AB15-040876184A1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2" name="Rectangle 1">
            <a:extLst>
              <a:ext uri="{FF2B5EF4-FFF2-40B4-BE49-F238E27FC236}">
                <a16:creationId xmlns:a16="http://schemas.microsoft.com/office/drawing/2014/main" id="{53B50814-1874-4253-83EA-4D2CB7D8DBCC}"/>
              </a:ext>
            </a:extLst>
          </p:cNvPr>
          <p:cNvSpPr/>
          <p:nvPr/>
        </p:nvSpPr>
        <p:spPr>
          <a:xfrm>
            <a:off x="0" y="1"/>
            <a:ext cx="12192000" cy="676274"/>
          </a:xfrm>
          <a:prstGeom prst="rect">
            <a:avLst/>
          </a:prstGeom>
          <a:gradFill flip="none" rotWithShape="1">
            <a:gsLst>
              <a:gs pos="38000">
                <a:srgbClr val="002F54"/>
              </a:gs>
              <a:gs pos="0">
                <a:srgbClr val="002F54"/>
              </a:gs>
              <a:gs pos="100000">
                <a:srgbClr val="00BBF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6350" y="70429"/>
            <a:ext cx="12192000" cy="599766"/>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grpSp>
        <p:nvGrpSpPr>
          <p:cNvPr id="24" name="Group 23">
            <a:extLst>
              <a:ext uri="{FF2B5EF4-FFF2-40B4-BE49-F238E27FC236}">
                <a16:creationId xmlns:a16="http://schemas.microsoft.com/office/drawing/2014/main" id="{680BECAD-094C-4CD7-992C-55CAF210F737}"/>
              </a:ext>
            </a:extLst>
          </p:cNvPr>
          <p:cNvGrpSpPr/>
          <p:nvPr/>
        </p:nvGrpSpPr>
        <p:grpSpPr>
          <a:xfrm>
            <a:off x="10395572" y="50376"/>
            <a:ext cx="1796428" cy="594574"/>
            <a:chOff x="4918697" y="2183165"/>
            <a:chExt cx="1796428" cy="594574"/>
          </a:xfrm>
        </p:grpSpPr>
        <p:pic>
          <p:nvPicPr>
            <p:cNvPr id="22" name="Picture 21" descr="Text&#10;&#10;Description automatically generated">
              <a:extLst>
                <a:ext uri="{FF2B5EF4-FFF2-40B4-BE49-F238E27FC236}">
                  <a16:creationId xmlns:a16="http://schemas.microsoft.com/office/drawing/2014/main" id="{3F71A636-89C2-44A5-951F-10596A46AF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29511" y="2183165"/>
              <a:ext cx="1574800" cy="405242"/>
            </a:xfrm>
            <a:prstGeom prst="rect">
              <a:avLst/>
            </a:prstGeom>
          </p:spPr>
        </p:pic>
        <p:sp>
          <p:nvSpPr>
            <p:cNvPr id="23" name="TextBox 22">
              <a:extLst>
                <a:ext uri="{FF2B5EF4-FFF2-40B4-BE49-F238E27FC236}">
                  <a16:creationId xmlns:a16="http://schemas.microsoft.com/office/drawing/2014/main" id="{9CE9C713-0625-4A85-9F06-5713E0D58C4C}"/>
                </a:ext>
              </a:extLst>
            </p:cNvPr>
            <p:cNvSpPr txBox="1"/>
            <p:nvPr userDrawn="1"/>
          </p:nvSpPr>
          <p:spPr>
            <a:xfrm>
              <a:off x="4918697" y="2562295"/>
              <a:ext cx="1796428" cy="215444"/>
            </a:xfrm>
            <a:prstGeom prst="rect">
              <a:avLst/>
            </a:prstGeom>
            <a:noFill/>
          </p:spPr>
          <p:txBody>
            <a:bodyPr wrap="square" rtlCol="0">
              <a:spAutoFit/>
            </a:bodyPr>
            <a:lstStyle/>
            <a:p>
              <a:pPr algn="ctr"/>
              <a:r>
                <a:rPr lang="en-US" sz="800">
                  <a:solidFill>
                    <a:schemeClr val="bg1"/>
                  </a:solidFill>
                </a:rPr>
                <a:t>FIG-Gender / Banking on Women</a:t>
              </a:r>
            </a:p>
          </p:txBody>
        </p:sp>
      </p:grpSp>
      <p:sp>
        <p:nvSpPr>
          <p:cNvPr id="25" name="Parallelogram 24">
            <a:extLst>
              <a:ext uri="{FF2B5EF4-FFF2-40B4-BE49-F238E27FC236}">
                <a16:creationId xmlns:a16="http://schemas.microsoft.com/office/drawing/2014/main" id="{DBC7F234-0C03-4BC8-AF52-4B6F9E8180B0}"/>
              </a:ext>
            </a:extLst>
          </p:cNvPr>
          <p:cNvSpPr/>
          <p:nvPr/>
        </p:nvSpPr>
        <p:spPr>
          <a:xfrm>
            <a:off x="9867900" y="0"/>
            <a:ext cx="527672" cy="676274"/>
          </a:xfrm>
          <a:prstGeom prst="parallelogram">
            <a:avLst>
              <a:gd name="adj" fmla="val 72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41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ndard 3">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121EED9-7965-424B-AB15-040876184A1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2" name="Rectangle 1">
            <a:extLst>
              <a:ext uri="{FF2B5EF4-FFF2-40B4-BE49-F238E27FC236}">
                <a16:creationId xmlns:a16="http://schemas.microsoft.com/office/drawing/2014/main" id="{53B50814-1874-4253-83EA-4D2CB7D8DBCC}"/>
              </a:ext>
            </a:extLst>
          </p:cNvPr>
          <p:cNvSpPr/>
          <p:nvPr/>
        </p:nvSpPr>
        <p:spPr>
          <a:xfrm>
            <a:off x="0" y="1"/>
            <a:ext cx="12192000" cy="676274"/>
          </a:xfrm>
          <a:prstGeom prst="rect">
            <a:avLst/>
          </a:prstGeom>
          <a:gradFill flip="none" rotWithShape="1">
            <a:gsLst>
              <a:gs pos="38000">
                <a:srgbClr val="002F54"/>
              </a:gs>
              <a:gs pos="0">
                <a:srgbClr val="002F54"/>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6350" y="70429"/>
            <a:ext cx="12192000" cy="599766"/>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grpSp>
        <p:nvGrpSpPr>
          <p:cNvPr id="24" name="Group 23">
            <a:extLst>
              <a:ext uri="{FF2B5EF4-FFF2-40B4-BE49-F238E27FC236}">
                <a16:creationId xmlns:a16="http://schemas.microsoft.com/office/drawing/2014/main" id="{680BECAD-094C-4CD7-992C-55CAF210F737}"/>
              </a:ext>
            </a:extLst>
          </p:cNvPr>
          <p:cNvGrpSpPr/>
          <p:nvPr/>
        </p:nvGrpSpPr>
        <p:grpSpPr>
          <a:xfrm>
            <a:off x="10395572" y="50376"/>
            <a:ext cx="1796428" cy="594574"/>
            <a:chOff x="4918697" y="2183165"/>
            <a:chExt cx="1796428" cy="594574"/>
          </a:xfrm>
        </p:grpSpPr>
        <p:pic>
          <p:nvPicPr>
            <p:cNvPr id="22" name="Picture 21" descr="Text&#10;&#10;Description automatically generated">
              <a:extLst>
                <a:ext uri="{FF2B5EF4-FFF2-40B4-BE49-F238E27FC236}">
                  <a16:creationId xmlns:a16="http://schemas.microsoft.com/office/drawing/2014/main" id="{3F71A636-89C2-44A5-951F-10596A46AF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29511" y="2183165"/>
              <a:ext cx="1574800" cy="405242"/>
            </a:xfrm>
            <a:prstGeom prst="rect">
              <a:avLst/>
            </a:prstGeom>
          </p:spPr>
        </p:pic>
        <p:sp>
          <p:nvSpPr>
            <p:cNvPr id="23" name="TextBox 22">
              <a:extLst>
                <a:ext uri="{FF2B5EF4-FFF2-40B4-BE49-F238E27FC236}">
                  <a16:creationId xmlns:a16="http://schemas.microsoft.com/office/drawing/2014/main" id="{9CE9C713-0625-4A85-9F06-5713E0D58C4C}"/>
                </a:ext>
              </a:extLst>
            </p:cNvPr>
            <p:cNvSpPr txBox="1"/>
            <p:nvPr userDrawn="1"/>
          </p:nvSpPr>
          <p:spPr>
            <a:xfrm>
              <a:off x="4918697" y="2562295"/>
              <a:ext cx="1796428" cy="215444"/>
            </a:xfrm>
            <a:prstGeom prst="rect">
              <a:avLst/>
            </a:prstGeom>
            <a:noFill/>
          </p:spPr>
          <p:txBody>
            <a:bodyPr wrap="square" rtlCol="0">
              <a:spAutoFit/>
            </a:bodyPr>
            <a:lstStyle/>
            <a:p>
              <a:pPr algn="ctr"/>
              <a:r>
                <a:rPr lang="en-US" sz="800">
                  <a:solidFill>
                    <a:schemeClr val="bg1"/>
                  </a:solidFill>
                </a:rPr>
                <a:t>FIG-Gender / Banking on Women</a:t>
              </a:r>
            </a:p>
          </p:txBody>
        </p:sp>
      </p:grpSp>
      <p:sp>
        <p:nvSpPr>
          <p:cNvPr id="25" name="Parallelogram 24">
            <a:extLst>
              <a:ext uri="{FF2B5EF4-FFF2-40B4-BE49-F238E27FC236}">
                <a16:creationId xmlns:a16="http://schemas.microsoft.com/office/drawing/2014/main" id="{DBC7F234-0C03-4BC8-AF52-4B6F9E8180B0}"/>
              </a:ext>
            </a:extLst>
          </p:cNvPr>
          <p:cNvSpPr/>
          <p:nvPr/>
        </p:nvSpPr>
        <p:spPr>
          <a:xfrm>
            <a:off x="10124387" y="0"/>
            <a:ext cx="393736" cy="685800"/>
          </a:xfrm>
          <a:prstGeom prst="parallelogram">
            <a:avLst>
              <a:gd name="adj" fmla="val 636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05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30F380A-C622-4F82-BCA4-52D729A74962}"/>
              </a:ext>
            </a:extLst>
          </p:cNvPr>
          <p:cNvCxnSpPr>
            <a:cxnSpLocks/>
          </p:cNvCxnSpPr>
          <p:nvPr/>
        </p:nvCxnSpPr>
        <p:spPr>
          <a:xfrm>
            <a:off x="0" y="726420"/>
            <a:ext cx="12192000" cy="0"/>
          </a:xfrm>
          <a:prstGeom prst="line">
            <a:avLst/>
          </a:prstGeom>
          <a:ln w="19050" cap="rnd">
            <a:solidFill>
              <a:srgbClr val="023047"/>
            </a:solidFill>
            <a:prstDash val="solid"/>
          </a:ln>
        </p:spPr>
        <p:style>
          <a:lnRef idx="1">
            <a:schemeClr val="accent1"/>
          </a:lnRef>
          <a:fillRef idx="0">
            <a:schemeClr val="accent1"/>
          </a:fillRef>
          <a:effectRef idx="0">
            <a:schemeClr val="accent1"/>
          </a:effectRef>
          <a:fontRef idx="minor">
            <a:schemeClr val="tx1"/>
          </a:fontRef>
        </p:style>
      </p:cxnSp>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0" y="83764"/>
            <a:ext cx="12192000" cy="629956"/>
          </a:xfrm>
          <a:prstGeom prst="rect">
            <a:avLst/>
          </a:prstGeom>
        </p:spPr>
        <p:txBody>
          <a:bodyPr vert="horz" lIns="91440" tIns="45720" rIns="91440" bIns="45720" rtlCol="0" anchor="ctr">
            <a:noAutofit/>
          </a:bodyPr>
          <a:lstStyle>
            <a:lvl1pPr>
              <a:defRPr sz="2800">
                <a:solidFill>
                  <a:schemeClr val="accent1"/>
                </a:solidFill>
              </a:defRPr>
            </a:lvl1pPr>
          </a:lstStyle>
          <a:p>
            <a:r>
              <a:rPr lang="en-US"/>
              <a:t>Click to edit Master title style</a:t>
            </a:r>
          </a:p>
        </p:txBody>
      </p:sp>
      <p:pic>
        <p:nvPicPr>
          <p:cNvPr id="9" name="Picture 8">
            <a:extLst>
              <a:ext uri="{FF2B5EF4-FFF2-40B4-BE49-F238E27FC236}">
                <a16:creationId xmlns:a16="http://schemas.microsoft.com/office/drawing/2014/main" id="{00CE5271-2729-4194-B120-599BA98D8B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1296" y="6118113"/>
            <a:ext cx="1797041" cy="643425"/>
          </a:xfrm>
          <a:prstGeom prst="rect">
            <a:avLst/>
          </a:prstGeom>
          <a:noFill/>
          <a:ln>
            <a:noFill/>
          </a:ln>
        </p:spPr>
      </p:pic>
      <p:sp>
        <p:nvSpPr>
          <p:cNvPr id="10" name="Slide Number Placeholder 3">
            <a:extLst>
              <a:ext uri="{FF2B5EF4-FFF2-40B4-BE49-F238E27FC236}">
                <a16:creationId xmlns:a16="http://schemas.microsoft.com/office/drawing/2014/main" id="{B121EED9-7965-424B-AB15-040876184A1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Tree>
    <p:extLst>
      <p:ext uri="{BB962C8B-B14F-4D97-AF65-F5344CB8AC3E}">
        <p14:creationId xmlns:p14="http://schemas.microsoft.com/office/powerpoint/2010/main" val="255967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ndard 2">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121EED9-7965-424B-AB15-040876184A1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2" name="Rectangle 1">
            <a:extLst>
              <a:ext uri="{FF2B5EF4-FFF2-40B4-BE49-F238E27FC236}">
                <a16:creationId xmlns:a16="http://schemas.microsoft.com/office/drawing/2014/main" id="{53B50814-1874-4253-83EA-4D2CB7D8DBCC}"/>
              </a:ext>
            </a:extLst>
          </p:cNvPr>
          <p:cNvSpPr/>
          <p:nvPr/>
        </p:nvSpPr>
        <p:spPr>
          <a:xfrm>
            <a:off x="0" y="1"/>
            <a:ext cx="12192000" cy="676274"/>
          </a:xfrm>
          <a:prstGeom prst="rect">
            <a:avLst/>
          </a:prstGeom>
          <a:gradFill flip="none" rotWithShape="1">
            <a:gsLst>
              <a:gs pos="38000">
                <a:srgbClr val="002F54"/>
              </a:gs>
              <a:gs pos="0">
                <a:srgbClr val="002F54"/>
              </a:gs>
              <a:gs pos="100000">
                <a:srgbClr val="00BBF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6350" y="70429"/>
            <a:ext cx="12192000" cy="599766"/>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grpSp>
        <p:nvGrpSpPr>
          <p:cNvPr id="24" name="Group 23">
            <a:extLst>
              <a:ext uri="{FF2B5EF4-FFF2-40B4-BE49-F238E27FC236}">
                <a16:creationId xmlns:a16="http://schemas.microsoft.com/office/drawing/2014/main" id="{680BECAD-094C-4CD7-992C-55CAF210F737}"/>
              </a:ext>
            </a:extLst>
          </p:cNvPr>
          <p:cNvGrpSpPr/>
          <p:nvPr/>
        </p:nvGrpSpPr>
        <p:grpSpPr>
          <a:xfrm>
            <a:off x="10395572" y="50376"/>
            <a:ext cx="1796428" cy="594574"/>
            <a:chOff x="4918697" y="2183165"/>
            <a:chExt cx="1796428" cy="594574"/>
          </a:xfrm>
        </p:grpSpPr>
        <p:pic>
          <p:nvPicPr>
            <p:cNvPr id="22" name="Picture 21" descr="Text&#10;&#10;Description automatically generated">
              <a:extLst>
                <a:ext uri="{FF2B5EF4-FFF2-40B4-BE49-F238E27FC236}">
                  <a16:creationId xmlns:a16="http://schemas.microsoft.com/office/drawing/2014/main" id="{3F71A636-89C2-44A5-951F-10596A46A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9511" y="2183165"/>
              <a:ext cx="1574800" cy="405242"/>
            </a:xfrm>
            <a:prstGeom prst="rect">
              <a:avLst/>
            </a:prstGeom>
          </p:spPr>
        </p:pic>
        <p:sp>
          <p:nvSpPr>
            <p:cNvPr id="23" name="TextBox 22">
              <a:extLst>
                <a:ext uri="{FF2B5EF4-FFF2-40B4-BE49-F238E27FC236}">
                  <a16:creationId xmlns:a16="http://schemas.microsoft.com/office/drawing/2014/main" id="{9CE9C713-0625-4A85-9F06-5713E0D58C4C}"/>
                </a:ext>
              </a:extLst>
            </p:cNvPr>
            <p:cNvSpPr txBox="1"/>
            <p:nvPr userDrawn="1"/>
          </p:nvSpPr>
          <p:spPr>
            <a:xfrm>
              <a:off x="4918697" y="2562295"/>
              <a:ext cx="1796428" cy="215444"/>
            </a:xfrm>
            <a:prstGeom prst="rect">
              <a:avLst/>
            </a:prstGeom>
            <a:noFill/>
          </p:spPr>
          <p:txBody>
            <a:bodyPr wrap="square" rtlCol="0">
              <a:spAutoFit/>
            </a:bodyPr>
            <a:lstStyle/>
            <a:p>
              <a:pPr algn="ctr"/>
              <a:r>
                <a:rPr lang="en-US" sz="800">
                  <a:solidFill>
                    <a:schemeClr val="bg1"/>
                  </a:solidFill>
                </a:rPr>
                <a:t>FIG-Gender / Banking on Women</a:t>
              </a:r>
            </a:p>
          </p:txBody>
        </p:sp>
      </p:grpSp>
      <p:sp>
        <p:nvSpPr>
          <p:cNvPr id="25" name="Parallelogram 24">
            <a:extLst>
              <a:ext uri="{FF2B5EF4-FFF2-40B4-BE49-F238E27FC236}">
                <a16:creationId xmlns:a16="http://schemas.microsoft.com/office/drawing/2014/main" id="{DBC7F234-0C03-4BC8-AF52-4B6F9E8180B0}"/>
              </a:ext>
            </a:extLst>
          </p:cNvPr>
          <p:cNvSpPr/>
          <p:nvPr/>
        </p:nvSpPr>
        <p:spPr>
          <a:xfrm>
            <a:off x="9867900" y="0"/>
            <a:ext cx="527672" cy="676274"/>
          </a:xfrm>
          <a:prstGeom prst="parallelogram">
            <a:avLst>
              <a:gd name="adj" fmla="val 72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41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tandard 3">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121EED9-7965-424B-AB15-040876184A1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2" name="Rectangle 1">
            <a:extLst>
              <a:ext uri="{FF2B5EF4-FFF2-40B4-BE49-F238E27FC236}">
                <a16:creationId xmlns:a16="http://schemas.microsoft.com/office/drawing/2014/main" id="{53B50814-1874-4253-83EA-4D2CB7D8DBCC}"/>
              </a:ext>
            </a:extLst>
          </p:cNvPr>
          <p:cNvSpPr/>
          <p:nvPr/>
        </p:nvSpPr>
        <p:spPr>
          <a:xfrm>
            <a:off x="0" y="1"/>
            <a:ext cx="12192000" cy="676274"/>
          </a:xfrm>
          <a:prstGeom prst="rect">
            <a:avLst/>
          </a:prstGeom>
          <a:gradFill flip="none" rotWithShape="1">
            <a:gsLst>
              <a:gs pos="38000">
                <a:srgbClr val="002F54"/>
              </a:gs>
              <a:gs pos="0">
                <a:srgbClr val="002F54"/>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6350" y="70429"/>
            <a:ext cx="12192000" cy="599766"/>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grpSp>
        <p:nvGrpSpPr>
          <p:cNvPr id="24" name="Group 23">
            <a:extLst>
              <a:ext uri="{FF2B5EF4-FFF2-40B4-BE49-F238E27FC236}">
                <a16:creationId xmlns:a16="http://schemas.microsoft.com/office/drawing/2014/main" id="{680BECAD-094C-4CD7-992C-55CAF210F737}"/>
              </a:ext>
            </a:extLst>
          </p:cNvPr>
          <p:cNvGrpSpPr/>
          <p:nvPr/>
        </p:nvGrpSpPr>
        <p:grpSpPr>
          <a:xfrm>
            <a:off x="10395572" y="50376"/>
            <a:ext cx="1796428" cy="594574"/>
            <a:chOff x="4918697" y="2183165"/>
            <a:chExt cx="1796428" cy="594574"/>
          </a:xfrm>
        </p:grpSpPr>
        <p:pic>
          <p:nvPicPr>
            <p:cNvPr id="22" name="Picture 21" descr="Text&#10;&#10;Description automatically generated">
              <a:extLst>
                <a:ext uri="{FF2B5EF4-FFF2-40B4-BE49-F238E27FC236}">
                  <a16:creationId xmlns:a16="http://schemas.microsoft.com/office/drawing/2014/main" id="{3F71A636-89C2-44A5-951F-10596A46A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9511" y="2183165"/>
              <a:ext cx="1574800" cy="405242"/>
            </a:xfrm>
            <a:prstGeom prst="rect">
              <a:avLst/>
            </a:prstGeom>
          </p:spPr>
        </p:pic>
        <p:sp>
          <p:nvSpPr>
            <p:cNvPr id="23" name="TextBox 22">
              <a:extLst>
                <a:ext uri="{FF2B5EF4-FFF2-40B4-BE49-F238E27FC236}">
                  <a16:creationId xmlns:a16="http://schemas.microsoft.com/office/drawing/2014/main" id="{9CE9C713-0625-4A85-9F06-5713E0D58C4C}"/>
                </a:ext>
              </a:extLst>
            </p:cNvPr>
            <p:cNvSpPr txBox="1"/>
            <p:nvPr userDrawn="1"/>
          </p:nvSpPr>
          <p:spPr>
            <a:xfrm>
              <a:off x="4918697" y="2562295"/>
              <a:ext cx="1796428" cy="215444"/>
            </a:xfrm>
            <a:prstGeom prst="rect">
              <a:avLst/>
            </a:prstGeom>
            <a:noFill/>
          </p:spPr>
          <p:txBody>
            <a:bodyPr wrap="square" rtlCol="0">
              <a:spAutoFit/>
            </a:bodyPr>
            <a:lstStyle/>
            <a:p>
              <a:pPr algn="ctr"/>
              <a:r>
                <a:rPr lang="en-US" sz="800">
                  <a:solidFill>
                    <a:schemeClr val="bg1"/>
                  </a:solidFill>
                </a:rPr>
                <a:t>FIG-Gender / Banking on Women</a:t>
              </a:r>
            </a:p>
          </p:txBody>
        </p:sp>
      </p:grpSp>
      <p:sp>
        <p:nvSpPr>
          <p:cNvPr id="25" name="Parallelogram 24">
            <a:extLst>
              <a:ext uri="{FF2B5EF4-FFF2-40B4-BE49-F238E27FC236}">
                <a16:creationId xmlns:a16="http://schemas.microsoft.com/office/drawing/2014/main" id="{DBC7F234-0C03-4BC8-AF52-4B6F9E8180B0}"/>
              </a:ext>
            </a:extLst>
          </p:cNvPr>
          <p:cNvSpPr/>
          <p:nvPr/>
        </p:nvSpPr>
        <p:spPr>
          <a:xfrm>
            <a:off x="9867900" y="0"/>
            <a:ext cx="527672" cy="676274"/>
          </a:xfrm>
          <a:prstGeom prst="parallelogram">
            <a:avLst>
              <a:gd name="adj" fmla="val 72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05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roducts (3)">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BA27B333-9794-4BAD-A76D-034AB4B11D0E}"/>
              </a:ext>
            </a:extLst>
          </p:cNvPr>
          <p:cNvSpPr>
            <a:spLocks noGrp="1"/>
          </p:cNvSpPr>
          <p:nvPr>
            <p:ph type="title"/>
          </p:nvPr>
        </p:nvSpPr>
        <p:spPr>
          <a:xfrm>
            <a:off x="0" y="83764"/>
            <a:ext cx="7607300" cy="629956"/>
          </a:xfrm>
          <a:prstGeom prst="rect">
            <a:avLst/>
          </a:prstGeom>
        </p:spPr>
        <p:txBody>
          <a:bodyPr vert="horz" lIns="91440" tIns="45720" rIns="91440" bIns="45720" rtlCol="0" anchor="ctr">
            <a:noAutofit/>
          </a:bodyPr>
          <a:lstStyle>
            <a:lvl1pPr>
              <a:defRPr sz="2800">
                <a:solidFill>
                  <a:schemeClr val="accent1"/>
                </a:solidFill>
              </a:defRPr>
            </a:lvl1pPr>
          </a:lstStyle>
          <a:p>
            <a:r>
              <a:rPr lang="en-US"/>
              <a:t>Click to edit Master title style</a:t>
            </a:r>
          </a:p>
        </p:txBody>
      </p:sp>
      <p:sp>
        <p:nvSpPr>
          <p:cNvPr id="10" name="Slide Number Placeholder 3">
            <a:extLst>
              <a:ext uri="{FF2B5EF4-FFF2-40B4-BE49-F238E27FC236}">
                <a16:creationId xmlns:a16="http://schemas.microsoft.com/office/drawing/2014/main" id="{B121EED9-7965-424B-AB15-040876184A15}"/>
              </a:ext>
            </a:extLst>
          </p:cNvPr>
          <p:cNvSpPr>
            <a:spLocks noGrp="1"/>
          </p:cNvSpPr>
          <p:nvPr>
            <p:ph type="sldNum" sz="quarter" idx="11"/>
          </p:nvPr>
        </p:nvSpPr>
        <p:spPr>
          <a:xfrm>
            <a:off x="145117" y="6405753"/>
            <a:ext cx="426944" cy="365125"/>
          </a:xfrm>
          <a:prstGeom prst="rect">
            <a:avLst/>
          </a:prstGeom>
        </p:spPr>
        <p:txBody>
          <a:bodyPr/>
          <a:lstStyle>
            <a:lvl1pPr>
              <a:defRPr sz="1200">
                <a:solidFill>
                  <a:schemeClr val="bg1">
                    <a:lumMod val="50000"/>
                  </a:schemeClr>
                </a:solidFill>
              </a:defRPr>
            </a:lvl1pPr>
          </a:lstStyle>
          <a:p>
            <a:fld id="{6A19D778-90D8-4578-9866-DEC740FDE8F6}" type="slidenum">
              <a:rPr lang="en-US" smtClean="0"/>
              <a:pPr/>
              <a:t>‹#›</a:t>
            </a:fld>
            <a:endParaRPr lang="en-US"/>
          </a:p>
        </p:txBody>
      </p:sp>
      <p:sp>
        <p:nvSpPr>
          <p:cNvPr id="3" name="Picture Placeholder 2">
            <a:extLst>
              <a:ext uri="{FF2B5EF4-FFF2-40B4-BE49-F238E27FC236}">
                <a16:creationId xmlns:a16="http://schemas.microsoft.com/office/drawing/2014/main" id="{FDB443D2-4C45-4F6E-9C91-3C535AF4FABE}"/>
              </a:ext>
            </a:extLst>
          </p:cNvPr>
          <p:cNvSpPr>
            <a:spLocks noGrp="1"/>
          </p:cNvSpPr>
          <p:nvPr>
            <p:ph type="pic" sz="quarter" idx="12"/>
          </p:nvPr>
        </p:nvSpPr>
        <p:spPr>
          <a:xfrm>
            <a:off x="457200" y="3504170"/>
            <a:ext cx="3594100" cy="2719860"/>
          </a:xfrm>
          <a:prstGeom prst="rect">
            <a:avLst/>
          </a:prstGeom>
        </p:spPr>
        <p:txBody>
          <a:bodyPr/>
          <a:lstStyle>
            <a:lvl1pPr>
              <a:defRPr sz="2400"/>
            </a:lvl1pPr>
          </a:lstStyle>
          <a:p>
            <a:endParaRPr lang="en-US"/>
          </a:p>
        </p:txBody>
      </p:sp>
      <p:sp>
        <p:nvSpPr>
          <p:cNvPr id="8" name="Picture Placeholder 2">
            <a:extLst>
              <a:ext uri="{FF2B5EF4-FFF2-40B4-BE49-F238E27FC236}">
                <a16:creationId xmlns:a16="http://schemas.microsoft.com/office/drawing/2014/main" id="{3B4834B5-2B3D-483E-9178-A5B8BBCF667F}"/>
              </a:ext>
            </a:extLst>
          </p:cNvPr>
          <p:cNvSpPr>
            <a:spLocks noGrp="1"/>
          </p:cNvSpPr>
          <p:nvPr>
            <p:ph type="pic" sz="quarter" idx="13"/>
          </p:nvPr>
        </p:nvSpPr>
        <p:spPr>
          <a:xfrm>
            <a:off x="4298950" y="3504170"/>
            <a:ext cx="3594100" cy="2719860"/>
          </a:xfrm>
          <a:prstGeom prst="rect">
            <a:avLst/>
          </a:prstGeom>
        </p:spPr>
        <p:txBody>
          <a:bodyPr/>
          <a:lstStyle>
            <a:lvl1pPr>
              <a:defRPr sz="2400"/>
            </a:lvl1pPr>
          </a:lstStyle>
          <a:p>
            <a:endParaRPr lang="en-US"/>
          </a:p>
        </p:txBody>
      </p:sp>
      <p:sp>
        <p:nvSpPr>
          <p:cNvPr id="11" name="Picture Placeholder 2">
            <a:extLst>
              <a:ext uri="{FF2B5EF4-FFF2-40B4-BE49-F238E27FC236}">
                <a16:creationId xmlns:a16="http://schemas.microsoft.com/office/drawing/2014/main" id="{F7301811-66B7-4DB7-97EB-9BCD14465625}"/>
              </a:ext>
            </a:extLst>
          </p:cNvPr>
          <p:cNvSpPr>
            <a:spLocks noGrp="1"/>
          </p:cNvSpPr>
          <p:nvPr>
            <p:ph type="pic" sz="quarter" idx="14"/>
          </p:nvPr>
        </p:nvSpPr>
        <p:spPr>
          <a:xfrm>
            <a:off x="8140700" y="3504170"/>
            <a:ext cx="3594100" cy="2719860"/>
          </a:xfrm>
          <a:prstGeom prst="rect">
            <a:avLst/>
          </a:prstGeom>
        </p:spPr>
        <p:txBody>
          <a:bodyPr/>
          <a:lstStyle>
            <a:lvl1pPr>
              <a:defRPr sz="2400"/>
            </a:lvl1pPr>
          </a:lstStyle>
          <a:p>
            <a:endParaRPr lang="en-US"/>
          </a:p>
        </p:txBody>
      </p:sp>
    </p:spTree>
    <p:extLst>
      <p:ext uri="{BB962C8B-B14F-4D97-AF65-F5344CB8AC3E}">
        <p14:creationId xmlns:p14="http://schemas.microsoft.com/office/powerpoint/2010/main" val="1573935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43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6" r:id="rId7"/>
    <p:sldLayoutId id="2147483657" r:id="rId8"/>
    <p:sldLayoutId id="2147483655" r:id="rId9"/>
    <p:sldLayoutId id="2147483663" r:id="rId10"/>
    <p:sldLayoutId id="2147483664" r:id="rId11"/>
    <p:sldLayoutId id="2147483665" r:id="rId12"/>
    <p:sldLayoutId id="2147483666" r:id="rId13"/>
    <p:sldLayoutId id="2147483652" r:id="rId14"/>
    <p:sldLayoutId id="2147483653" r:id="rId15"/>
    <p:sldLayoutId id="2147483658" r:id="rId16"/>
    <p:sldLayoutId id="2147483654" r:id="rId17"/>
    <p:sldLayoutId id="2147483667" r:id="rId18"/>
    <p:sldLayoutId id="2147483668" r:id="rId19"/>
    <p:sldLayoutId id="2147483671" r:id="rId20"/>
    <p:sldLayoutId id="2147483672"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svg"/><Relationship Id="rId11" Type="http://schemas.openxmlformats.org/officeDocument/2006/relationships/hyperlink" Target="https://www.worldbank.org/en/publication/globalfindex" TargetMode="External"/><Relationship Id="rId5" Type="http://schemas.openxmlformats.org/officeDocument/2006/relationships/image" Target="../media/image10.png"/><Relationship Id="rId15" Type="http://schemas.openxmlformats.org/officeDocument/2006/relationships/image" Target="../media/image17.svg"/><Relationship Id="rId10" Type="http://schemas.openxmlformats.org/officeDocument/2006/relationships/hyperlink" Target="https://www.bis.org/publ/work931.htm" TargetMode="External"/><Relationship Id="rId4" Type="http://schemas.openxmlformats.org/officeDocument/2006/relationships/image" Target="../media/image9.svg"/><Relationship Id="rId9" Type="http://schemas.openxmlformats.org/officeDocument/2006/relationships/hyperlink" Target="https://www.gsma.com/r/gender-gap/?utm_source=app&amp;utm_medium=app&amp;utm_campaign=gender-gap-2024" TargetMode="External"/><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30+ Kenya Phone Stock Photos, Pictures &amp; Royalty-Free Images - iStock | Kenya  mobile">
            <a:extLst>
              <a:ext uri="{FF2B5EF4-FFF2-40B4-BE49-F238E27FC236}">
                <a16:creationId xmlns:a16="http://schemas.microsoft.com/office/drawing/2014/main" id="{2C4935C1-CE9E-F9C1-5019-171FD4B7F8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77" r="33292"/>
          <a:stretch/>
        </p:blipFill>
        <p:spPr bwMode="auto">
          <a:xfrm>
            <a:off x="9295095" y="-38636"/>
            <a:ext cx="2884298" cy="48146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stant payments Colombia: Transfiya transfers multiply | IUPANA">
            <a:extLst>
              <a:ext uri="{FF2B5EF4-FFF2-40B4-BE49-F238E27FC236}">
                <a16:creationId xmlns:a16="http://schemas.microsoft.com/office/drawing/2014/main" id="{1FADFA9F-4FB3-4BEA-3CAD-F3EC00F705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96" r="51802"/>
          <a:stretch/>
        </p:blipFill>
        <p:spPr bwMode="auto">
          <a:xfrm>
            <a:off x="6123929" y="-11268"/>
            <a:ext cx="3173187" cy="47642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B23D60E-FA8B-73EB-AEC8-E2E30565154E}"/>
              </a:ext>
            </a:extLst>
          </p:cNvPr>
          <p:cNvPicPr>
            <a:picLocks noChangeAspect="1"/>
          </p:cNvPicPr>
          <p:nvPr/>
        </p:nvPicPr>
        <p:blipFill rotWithShape="1">
          <a:blip r:embed="rId5"/>
          <a:srcRect l="19222" r="24357"/>
          <a:stretch/>
        </p:blipFill>
        <p:spPr>
          <a:xfrm>
            <a:off x="0" y="-11752"/>
            <a:ext cx="2998072" cy="4659749"/>
          </a:xfrm>
          <a:prstGeom prst="rect">
            <a:avLst/>
          </a:prstGeom>
        </p:spPr>
      </p:pic>
      <p:pic>
        <p:nvPicPr>
          <p:cNvPr id="10" name="Picture 9" descr="A person smiling while holding a phone&#10;&#10;Description automatically generated">
            <a:extLst>
              <a:ext uri="{FF2B5EF4-FFF2-40B4-BE49-F238E27FC236}">
                <a16:creationId xmlns:a16="http://schemas.microsoft.com/office/drawing/2014/main" id="{E24F1696-E75F-7282-6F76-41F30F54E591}"/>
              </a:ext>
            </a:extLst>
          </p:cNvPr>
          <p:cNvPicPr>
            <a:picLocks noChangeAspect="1"/>
          </p:cNvPicPr>
          <p:nvPr/>
        </p:nvPicPr>
        <p:blipFill rotWithShape="1">
          <a:blip r:embed="rId6">
            <a:extLst>
              <a:ext uri="{28A0092B-C50C-407E-A947-70E740481C1C}">
                <a14:useLocalDpi xmlns:a14="http://schemas.microsoft.com/office/drawing/2010/main" val="0"/>
              </a:ext>
            </a:extLst>
          </a:blip>
          <a:srcRect l="9928"/>
          <a:stretch/>
        </p:blipFill>
        <p:spPr>
          <a:xfrm>
            <a:off x="2990134" y="0"/>
            <a:ext cx="3139920" cy="4647997"/>
          </a:xfrm>
          <a:prstGeom prst="rect">
            <a:avLst/>
          </a:prstGeom>
        </p:spPr>
      </p:pic>
      <p:pic>
        <p:nvPicPr>
          <p:cNvPr id="4" name="Picture 3">
            <a:extLst>
              <a:ext uri="{FF2B5EF4-FFF2-40B4-BE49-F238E27FC236}">
                <a16:creationId xmlns:a16="http://schemas.microsoft.com/office/drawing/2014/main" id="{CAF9ABBF-A181-42EF-9595-553E6E0953F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8507" y="5500381"/>
            <a:ext cx="2243023" cy="803107"/>
          </a:xfrm>
          <a:prstGeom prst="rect">
            <a:avLst/>
          </a:prstGeom>
          <a:noFill/>
          <a:ln>
            <a:noFill/>
          </a:ln>
        </p:spPr>
      </p:pic>
      <p:sp>
        <p:nvSpPr>
          <p:cNvPr id="5" name="Rectangle 4">
            <a:extLst>
              <a:ext uri="{FF2B5EF4-FFF2-40B4-BE49-F238E27FC236}">
                <a16:creationId xmlns:a16="http://schemas.microsoft.com/office/drawing/2014/main" id="{457CC626-8B85-4771-9948-EAFC23914AE1}"/>
              </a:ext>
            </a:extLst>
          </p:cNvPr>
          <p:cNvSpPr/>
          <p:nvPr/>
        </p:nvSpPr>
        <p:spPr bwMode="auto">
          <a:xfrm>
            <a:off x="0" y="4630093"/>
            <a:ext cx="12188918" cy="257843"/>
          </a:xfrm>
          <a:prstGeom prst="rect">
            <a:avLst/>
          </a:prstGeom>
          <a:solidFill>
            <a:srgbClr val="0023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5" indent="-115885" defTabSz="914377" fontAlgn="base">
              <a:spcBef>
                <a:spcPct val="50000"/>
              </a:spcBef>
              <a:spcAft>
                <a:spcPct val="0"/>
              </a:spcAft>
              <a:buFontTx/>
              <a:buChar char="•"/>
              <a:defRPr/>
            </a:pPr>
            <a:endParaRPr lang="en-ZA" sz="1300" kern="0">
              <a:solidFill>
                <a:srgbClr val="002345"/>
              </a:solidFill>
              <a:latin typeface="Trebuchet MS" pitchFamily="34" charset="0"/>
              <a:cs typeface="Times New Roman" pitchFamily="18" charset="0"/>
            </a:endParaRPr>
          </a:p>
        </p:txBody>
      </p:sp>
      <p:sp>
        <p:nvSpPr>
          <p:cNvPr id="6" name="Rectangle 5">
            <a:extLst>
              <a:ext uri="{FF2B5EF4-FFF2-40B4-BE49-F238E27FC236}">
                <a16:creationId xmlns:a16="http://schemas.microsoft.com/office/drawing/2014/main" id="{F9274CEB-FD6F-4BAF-9D5E-ECF4F1EC5187}"/>
              </a:ext>
            </a:extLst>
          </p:cNvPr>
          <p:cNvSpPr/>
          <p:nvPr/>
        </p:nvSpPr>
        <p:spPr bwMode="auto">
          <a:xfrm>
            <a:off x="9291120" y="4630093"/>
            <a:ext cx="2897798" cy="257843"/>
          </a:xfrm>
          <a:prstGeom prst="rect">
            <a:avLst/>
          </a:prstGeom>
          <a:solidFill>
            <a:srgbClr val="00AD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5" indent="-115885" defTabSz="914377" fontAlgn="base">
              <a:spcBef>
                <a:spcPct val="50000"/>
              </a:spcBef>
              <a:spcAft>
                <a:spcPct val="0"/>
              </a:spcAft>
              <a:buFontTx/>
              <a:buChar char="•"/>
              <a:defRPr/>
            </a:pPr>
            <a:endParaRPr lang="en-ZA" sz="1300" kern="0">
              <a:solidFill>
                <a:srgbClr val="002345"/>
              </a:solidFill>
              <a:latin typeface="Trebuchet MS" pitchFamily="34" charset="0"/>
              <a:cs typeface="Times New Roman" pitchFamily="18" charset="0"/>
            </a:endParaRPr>
          </a:p>
        </p:txBody>
      </p:sp>
      <p:sp>
        <p:nvSpPr>
          <p:cNvPr id="7" name="TextBox 6">
            <a:extLst>
              <a:ext uri="{FF2B5EF4-FFF2-40B4-BE49-F238E27FC236}">
                <a16:creationId xmlns:a16="http://schemas.microsoft.com/office/drawing/2014/main" id="{1F86C004-D343-4998-AB94-DB39E645D0D1}"/>
              </a:ext>
            </a:extLst>
          </p:cNvPr>
          <p:cNvSpPr txBox="1"/>
          <p:nvPr/>
        </p:nvSpPr>
        <p:spPr>
          <a:xfrm>
            <a:off x="121787" y="5059177"/>
            <a:ext cx="8561345" cy="430887"/>
          </a:xfrm>
          <a:prstGeom prst="rect">
            <a:avLst/>
          </a:prstGeom>
          <a:noFill/>
        </p:spPr>
        <p:txBody>
          <a:bodyPr wrap="square" lIns="91440" tIns="45720" rIns="91440" bIns="45720" rtlCol="0" anchor="t">
            <a:spAutoFit/>
          </a:bodyPr>
          <a:lstStyle/>
          <a:p>
            <a:pPr defTabSz="914400"/>
            <a:r>
              <a:rPr lang="en-US" sz="2200" b="1" i="1" dirty="0">
                <a:solidFill>
                  <a:schemeClr val="accent5"/>
                </a:solidFill>
                <a:latin typeface="Open Sans"/>
                <a:ea typeface="Open Sans"/>
                <a:cs typeface="Open Sans"/>
              </a:rPr>
              <a:t>FIG-Gender / Banking on Women</a:t>
            </a:r>
          </a:p>
        </p:txBody>
      </p:sp>
      <p:sp>
        <p:nvSpPr>
          <p:cNvPr id="8" name="TextBox 7">
            <a:extLst>
              <a:ext uri="{FF2B5EF4-FFF2-40B4-BE49-F238E27FC236}">
                <a16:creationId xmlns:a16="http://schemas.microsoft.com/office/drawing/2014/main" id="{F1852570-1B93-42DA-AC07-755EC317CAC8}"/>
              </a:ext>
            </a:extLst>
          </p:cNvPr>
          <p:cNvSpPr txBox="1"/>
          <p:nvPr/>
        </p:nvSpPr>
        <p:spPr>
          <a:xfrm>
            <a:off x="121787" y="5717268"/>
            <a:ext cx="6280085" cy="369332"/>
          </a:xfrm>
          <a:prstGeom prst="rect">
            <a:avLst/>
          </a:prstGeom>
          <a:noFill/>
        </p:spPr>
        <p:txBody>
          <a:bodyPr wrap="square" lIns="91440" tIns="45720" rIns="91440" bIns="45720" rtlCol="0" anchor="t">
            <a:spAutoFit/>
          </a:bodyPr>
          <a:lstStyle/>
          <a:p>
            <a:r>
              <a:rPr lang="en-US" dirty="0">
                <a:solidFill>
                  <a:schemeClr val="accent1"/>
                </a:solidFill>
                <a:latin typeface="Open Sans"/>
                <a:ea typeface="Open Sans"/>
                <a:cs typeface="Open Sans"/>
              </a:rPr>
              <a:t>October 2024</a:t>
            </a:r>
          </a:p>
        </p:txBody>
      </p:sp>
      <p:sp>
        <p:nvSpPr>
          <p:cNvPr id="9" name="Rectangle 8">
            <a:extLst>
              <a:ext uri="{FF2B5EF4-FFF2-40B4-BE49-F238E27FC236}">
                <a16:creationId xmlns:a16="http://schemas.microsoft.com/office/drawing/2014/main" id="{509A9919-7ABA-E5DF-2997-E23E7C007661}"/>
              </a:ext>
            </a:extLst>
          </p:cNvPr>
          <p:cNvSpPr/>
          <p:nvPr/>
        </p:nvSpPr>
        <p:spPr>
          <a:xfrm>
            <a:off x="0" y="1"/>
            <a:ext cx="12179393" cy="4642070"/>
          </a:xfrm>
          <a:prstGeom prst="rect">
            <a:avLst/>
          </a:prstGeom>
          <a:solidFill>
            <a:srgbClr val="F65E1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8266125-8D8B-4B9E-BA03-A3F7AAD7FB63}"/>
              </a:ext>
            </a:extLst>
          </p:cNvPr>
          <p:cNvSpPr txBox="1"/>
          <p:nvPr/>
        </p:nvSpPr>
        <p:spPr>
          <a:xfrm>
            <a:off x="296039" y="3328251"/>
            <a:ext cx="9495890" cy="769441"/>
          </a:xfrm>
          <a:prstGeom prst="rect">
            <a:avLst/>
          </a:prstGeom>
          <a:noFill/>
        </p:spPr>
        <p:txBody>
          <a:bodyPr wrap="square" lIns="91440" tIns="45720" rIns="91440" bIns="45720" rtlCol="0" anchor="t">
            <a:spAutoFit/>
          </a:bodyPr>
          <a:lstStyle/>
          <a:p>
            <a:r>
              <a:rPr lang="en-US" altLang="zh-CN" sz="4400" b="1" dirty="0">
                <a:solidFill>
                  <a:srgbClr val="FFFFFF"/>
                </a:solidFill>
                <a:effectLst>
                  <a:outerShdw blurRad="50800" dist="38100" dir="10800000" algn="r" rotWithShape="0">
                    <a:prstClr val="black">
                      <a:alpha val="40000"/>
                    </a:prstClr>
                  </a:outerShdw>
                </a:effectLst>
                <a:latin typeface="+mj-lt"/>
                <a:ea typeface="Open Sans ExtraBold"/>
                <a:cs typeface="Open Sans ExtraBold"/>
              </a:rPr>
              <a:t>HER FINTECH EDGE</a:t>
            </a:r>
          </a:p>
        </p:txBody>
      </p:sp>
      <p:sp>
        <p:nvSpPr>
          <p:cNvPr id="12" name="TextBox 11">
            <a:extLst>
              <a:ext uri="{FF2B5EF4-FFF2-40B4-BE49-F238E27FC236}">
                <a16:creationId xmlns:a16="http://schemas.microsoft.com/office/drawing/2014/main" id="{E422D512-299A-F16B-DACB-55FA813D7830}"/>
              </a:ext>
            </a:extLst>
          </p:cNvPr>
          <p:cNvSpPr txBox="1"/>
          <p:nvPr/>
        </p:nvSpPr>
        <p:spPr>
          <a:xfrm>
            <a:off x="372010" y="4031483"/>
            <a:ext cx="9495890" cy="584775"/>
          </a:xfrm>
          <a:prstGeom prst="rect">
            <a:avLst/>
          </a:prstGeom>
          <a:noFill/>
        </p:spPr>
        <p:txBody>
          <a:bodyPr wrap="square" lIns="91440" tIns="45720" rIns="91440" bIns="45720" rtlCol="0" anchor="t">
            <a:spAutoFit/>
          </a:bodyPr>
          <a:lstStyle/>
          <a:p>
            <a:r>
              <a:rPr lang="en-US" altLang="zh-CN" sz="3200" b="1" dirty="0">
                <a:solidFill>
                  <a:srgbClr val="FFFFFF"/>
                </a:solidFill>
                <a:effectLst>
                  <a:outerShdw blurRad="50800" dist="38100" dir="10800000" algn="r" rotWithShape="0">
                    <a:prstClr val="black">
                      <a:alpha val="40000"/>
                    </a:prstClr>
                  </a:outerShdw>
                </a:effectLst>
                <a:ea typeface="Open Sans ExtraBold"/>
                <a:cs typeface="Open Sans ExtraBold"/>
              </a:rPr>
              <a:t>Market Insights for Inclusive Growth</a:t>
            </a:r>
          </a:p>
        </p:txBody>
      </p:sp>
    </p:spTree>
    <p:extLst>
      <p:ext uri="{BB962C8B-B14F-4D97-AF65-F5344CB8AC3E}">
        <p14:creationId xmlns:p14="http://schemas.microsoft.com/office/powerpoint/2010/main" val="389825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2839-1E08-F510-F2F4-1E318C2AD118}"/>
              </a:ext>
            </a:extLst>
          </p:cNvPr>
          <p:cNvSpPr>
            <a:spLocks noGrp="1"/>
          </p:cNvSpPr>
          <p:nvPr>
            <p:ph type="title"/>
          </p:nvPr>
        </p:nvSpPr>
        <p:spPr/>
        <p:txBody>
          <a:bodyPr/>
          <a:lstStyle/>
          <a:p>
            <a:r>
              <a:rPr lang="en-US" altLang="zh-CN" dirty="0"/>
              <a:t>Key Finding 6: Ecosystem is Important</a:t>
            </a:r>
            <a:endParaRPr lang="en-US" dirty="0"/>
          </a:p>
        </p:txBody>
      </p:sp>
      <p:sp>
        <p:nvSpPr>
          <p:cNvPr id="6" name="TextBox 5">
            <a:extLst>
              <a:ext uri="{FF2B5EF4-FFF2-40B4-BE49-F238E27FC236}">
                <a16:creationId xmlns:a16="http://schemas.microsoft.com/office/drawing/2014/main" id="{5797F6C6-FAD9-97FD-0618-8751B96D98D4}"/>
              </a:ext>
            </a:extLst>
          </p:cNvPr>
          <p:cNvSpPr txBox="1"/>
          <p:nvPr/>
        </p:nvSpPr>
        <p:spPr>
          <a:xfrm>
            <a:off x="248397" y="2294973"/>
            <a:ext cx="4431179" cy="2677656"/>
          </a:xfrm>
          <a:prstGeom prst="rect">
            <a:avLst/>
          </a:prstGeom>
          <a:noFill/>
        </p:spPr>
        <p:txBody>
          <a:bodyPr wrap="square" rtlCol="0">
            <a:spAutoFit/>
          </a:bodyPr>
          <a:lstStyle/>
          <a:p>
            <a:r>
              <a:rPr lang="en-US" sz="2400" b="1">
                <a:solidFill>
                  <a:schemeClr val="accent1"/>
                </a:solidFill>
              </a:rPr>
              <a:t>The ecosystem can accelerate fintech firms’ progress in strategically serving women </a:t>
            </a:r>
            <a:r>
              <a:rPr lang="en-US" sz="2400">
                <a:solidFill>
                  <a:schemeClr val="accent1"/>
                </a:solidFill>
              </a:rPr>
              <a:t>by providing tailored support based on market conditions and the firms’ stage.</a:t>
            </a:r>
          </a:p>
        </p:txBody>
      </p:sp>
      <p:pic>
        <p:nvPicPr>
          <p:cNvPr id="7" name="Picture 6" descr="A screenshot of a chart&#10;&#10;Description automatically generated">
            <a:extLst>
              <a:ext uri="{FF2B5EF4-FFF2-40B4-BE49-F238E27FC236}">
                <a16:creationId xmlns:a16="http://schemas.microsoft.com/office/drawing/2014/main" id="{E2054D18-2DD3-0B05-4AB3-1C317B90FD3A}"/>
              </a:ext>
            </a:extLst>
          </p:cNvPr>
          <p:cNvPicPr>
            <a:picLocks noChangeAspect="1"/>
          </p:cNvPicPr>
          <p:nvPr/>
        </p:nvPicPr>
        <p:blipFill>
          <a:blip r:embed="rId3"/>
          <a:stretch>
            <a:fillRect/>
          </a:stretch>
        </p:blipFill>
        <p:spPr>
          <a:xfrm>
            <a:off x="4686617" y="984568"/>
            <a:ext cx="6842125" cy="5234305"/>
          </a:xfrm>
          <a:prstGeom prst="rect">
            <a:avLst/>
          </a:prstGeom>
        </p:spPr>
      </p:pic>
      <p:sp>
        <p:nvSpPr>
          <p:cNvPr id="3" name="TextBox 2">
            <a:extLst>
              <a:ext uri="{FF2B5EF4-FFF2-40B4-BE49-F238E27FC236}">
                <a16:creationId xmlns:a16="http://schemas.microsoft.com/office/drawing/2014/main" id="{FA9BBEA3-756C-2D53-B9B0-BF3DBB229F94}"/>
              </a:ext>
            </a:extLst>
          </p:cNvPr>
          <p:cNvSpPr txBox="1"/>
          <p:nvPr/>
        </p:nvSpPr>
        <p:spPr>
          <a:xfrm>
            <a:off x="8584442" y="3070746"/>
            <a:ext cx="1965277" cy="261610"/>
          </a:xfrm>
          <a:prstGeom prst="rect">
            <a:avLst/>
          </a:prstGeom>
          <a:noFill/>
        </p:spPr>
        <p:txBody>
          <a:bodyPr wrap="square" rtlCol="0">
            <a:spAutoFit/>
          </a:bodyPr>
          <a:lstStyle/>
          <a:p>
            <a:r>
              <a:rPr lang="en-US" sz="1100" b="1">
                <a:solidFill>
                  <a:schemeClr val="tx1">
                    <a:lumMod val="65000"/>
                    <a:lumOff val="35000"/>
                  </a:schemeClr>
                </a:solidFill>
              </a:rPr>
              <a:t>NONFINANCIAL SUPPORT</a:t>
            </a:r>
          </a:p>
        </p:txBody>
      </p:sp>
      <p:sp>
        <p:nvSpPr>
          <p:cNvPr id="4" name="TextBox 3">
            <a:extLst>
              <a:ext uri="{FF2B5EF4-FFF2-40B4-BE49-F238E27FC236}">
                <a16:creationId xmlns:a16="http://schemas.microsoft.com/office/drawing/2014/main" id="{47138608-E5D5-CB76-29B3-1FE0C1B15956}"/>
              </a:ext>
            </a:extLst>
          </p:cNvPr>
          <p:cNvSpPr txBox="1"/>
          <p:nvPr/>
        </p:nvSpPr>
        <p:spPr>
          <a:xfrm>
            <a:off x="8584441" y="1766047"/>
            <a:ext cx="1965277" cy="261610"/>
          </a:xfrm>
          <a:prstGeom prst="rect">
            <a:avLst/>
          </a:prstGeom>
          <a:noFill/>
        </p:spPr>
        <p:txBody>
          <a:bodyPr wrap="square" rtlCol="0">
            <a:spAutoFit/>
          </a:bodyPr>
          <a:lstStyle/>
          <a:p>
            <a:r>
              <a:rPr lang="en-US" sz="1100" b="1">
                <a:solidFill>
                  <a:schemeClr val="tx1">
                    <a:lumMod val="65000"/>
                    <a:lumOff val="35000"/>
                  </a:schemeClr>
                </a:solidFill>
              </a:rPr>
              <a:t>FINANCIAL SUPPORT</a:t>
            </a:r>
          </a:p>
        </p:txBody>
      </p:sp>
    </p:spTree>
    <p:extLst>
      <p:ext uri="{BB962C8B-B14F-4D97-AF65-F5344CB8AC3E}">
        <p14:creationId xmlns:p14="http://schemas.microsoft.com/office/powerpoint/2010/main" val="81103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B39AD20-A4C3-8394-8551-5EBE54F44B1C}"/>
              </a:ext>
            </a:extLst>
          </p:cNvPr>
          <p:cNvPicPr>
            <a:picLocks noChangeAspect="1"/>
          </p:cNvPicPr>
          <p:nvPr/>
        </p:nvPicPr>
        <p:blipFill rotWithShape="1">
          <a:blip r:embed="rId3"/>
          <a:srcRect l="-906" r="-2"/>
          <a:stretch/>
        </p:blipFill>
        <p:spPr>
          <a:xfrm>
            <a:off x="5666389" y="10141"/>
            <a:ext cx="6512505" cy="6857999"/>
          </a:xfrm>
          <a:prstGeom prst="rect">
            <a:avLst/>
          </a:prstGeom>
        </p:spPr>
      </p:pic>
      <p:sp>
        <p:nvSpPr>
          <p:cNvPr id="22" name="Rectangle 21">
            <a:extLst>
              <a:ext uri="{FF2B5EF4-FFF2-40B4-BE49-F238E27FC236}">
                <a16:creationId xmlns:a16="http://schemas.microsoft.com/office/drawing/2014/main" id="{A599FE6A-EB42-A6C1-D185-CCD2556E6B46}"/>
              </a:ext>
            </a:extLst>
          </p:cNvPr>
          <p:cNvSpPr/>
          <p:nvPr/>
        </p:nvSpPr>
        <p:spPr>
          <a:xfrm>
            <a:off x="5569497" y="10141"/>
            <a:ext cx="242958" cy="6893638"/>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430+ Kenya Phone Stock Photos, Pictures &amp; Royalty-Free Images - iStock | Kenya  mobile">
            <a:extLst>
              <a:ext uri="{FF2B5EF4-FFF2-40B4-BE49-F238E27FC236}">
                <a16:creationId xmlns:a16="http://schemas.microsoft.com/office/drawing/2014/main" id="{4ECFC6EC-7A47-01D3-868D-8B75E9FBED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31" r="20443"/>
          <a:stretch/>
        </p:blipFill>
        <p:spPr bwMode="auto">
          <a:xfrm>
            <a:off x="13106" y="594"/>
            <a:ext cx="5579440" cy="68675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D32839-1E08-F510-F2F4-1E318C2AD118}"/>
              </a:ext>
            </a:extLst>
          </p:cNvPr>
          <p:cNvSpPr>
            <a:spLocks noGrp="1"/>
          </p:cNvSpPr>
          <p:nvPr>
            <p:ph type="title"/>
          </p:nvPr>
        </p:nvSpPr>
        <p:spPr>
          <a:xfrm>
            <a:off x="-1171176" y="2963102"/>
            <a:ext cx="4412021" cy="735830"/>
          </a:xfrm>
          <a:effectLst>
            <a:outerShdw dist="177800" dir="2700000" sx="124000" sy="124000" algn="tl" rotWithShape="0">
              <a:schemeClr val="accent1">
                <a:alpha val="40000"/>
              </a:schemeClr>
            </a:outerShdw>
          </a:effectLst>
        </p:spPr>
        <p:txBody>
          <a:bodyPr vert="horz" lIns="91440" tIns="45720" rIns="91440" bIns="45720" rtlCol="0" anchor="b">
            <a:normAutofit/>
          </a:bodyPr>
          <a:lstStyle/>
          <a:p>
            <a:pPr algn="r"/>
            <a:r>
              <a:rPr lang="en-US" altLang="zh-CN" sz="4000" kern="1200">
                <a:latin typeface="+mj-lt"/>
                <a:ea typeface="+mj-ea"/>
                <a:cs typeface="+mj-cs"/>
              </a:rPr>
              <a:t>Case Study</a:t>
            </a:r>
            <a:endParaRPr lang="en-US" sz="4000" kern="1200">
              <a:latin typeface="+mj-lt"/>
              <a:ea typeface="+mj-ea"/>
              <a:cs typeface="+mj-cs"/>
            </a:endParaRPr>
          </a:p>
        </p:txBody>
      </p:sp>
      <p:sp>
        <p:nvSpPr>
          <p:cNvPr id="6" name="Title 1">
            <a:extLst>
              <a:ext uri="{FF2B5EF4-FFF2-40B4-BE49-F238E27FC236}">
                <a16:creationId xmlns:a16="http://schemas.microsoft.com/office/drawing/2014/main" id="{3F8D21B2-14FE-E909-5D04-85112B4F6A4F}"/>
              </a:ext>
            </a:extLst>
          </p:cNvPr>
          <p:cNvSpPr txBox="1">
            <a:spLocks/>
          </p:cNvSpPr>
          <p:nvPr/>
        </p:nvSpPr>
        <p:spPr>
          <a:xfrm>
            <a:off x="250037" y="3670270"/>
            <a:ext cx="4126272" cy="1375145"/>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pPr>
              <a:spcBef>
                <a:spcPts val="1000"/>
              </a:spcBef>
            </a:pPr>
            <a:r>
              <a:rPr lang="en-US" altLang="zh-CN" sz="3200" b="1" kern="1200" dirty="0">
                <a:latin typeface="+mn-lt"/>
                <a:ea typeface="+mn-ea"/>
                <a:cs typeface="+mn-cs"/>
              </a:rPr>
              <a:t>asante</a:t>
            </a:r>
            <a:endParaRPr lang="en-US" sz="3200" b="1" kern="1200" dirty="0">
              <a:latin typeface="+mn-lt"/>
              <a:ea typeface="+mn-ea"/>
              <a:cs typeface="+mn-cs"/>
            </a:endParaRPr>
          </a:p>
        </p:txBody>
      </p:sp>
    </p:spTree>
    <p:extLst>
      <p:ext uri="{BB962C8B-B14F-4D97-AF65-F5344CB8AC3E}">
        <p14:creationId xmlns:p14="http://schemas.microsoft.com/office/powerpoint/2010/main" val="343584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EF958FC-28A3-C7B8-F85B-B933677E5651}"/>
              </a:ext>
            </a:extLst>
          </p:cNvPr>
          <p:cNvSpPr txBox="1">
            <a:spLocks/>
          </p:cNvSpPr>
          <p:nvPr/>
        </p:nvSpPr>
        <p:spPr>
          <a:xfrm>
            <a:off x="579436" y="3106108"/>
            <a:ext cx="4037388" cy="4519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endParaRPr lang="en-US">
              <a:solidFill>
                <a:srgbClr val="FFFFFF"/>
              </a:solidFill>
            </a:endParaRPr>
          </a:p>
        </p:txBody>
      </p:sp>
      <p:grpSp>
        <p:nvGrpSpPr>
          <p:cNvPr id="16" name="Group 15">
            <a:extLst>
              <a:ext uri="{FF2B5EF4-FFF2-40B4-BE49-F238E27FC236}">
                <a16:creationId xmlns:a16="http://schemas.microsoft.com/office/drawing/2014/main" id="{19CE5933-B9D5-D026-51D2-12737891112F}"/>
              </a:ext>
            </a:extLst>
          </p:cNvPr>
          <p:cNvGrpSpPr/>
          <p:nvPr/>
        </p:nvGrpSpPr>
        <p:grpSpPr>
          <a:xfrm>
            <a:off x="5588347" y="-172"/>
            <a:ext cx="6593923" cy="6858169"/>
            <a:chOff x="5588347" y="-172"/>
            <a:chExt cx="6593923" cy="6858169"/>
          </a:xfrm>
        </p:grpSpPr>
        <p:pic>
          <p:nvPicPr>
            <p:cNvPr id="4" name="Picture 3">
              <a:extLst>
                <a:ext uri="{FF2B5EF4-FFF2-40B4-BE49-F238E27FC236}">
                  <a16:creationId xmlns:a16="http://schemas.microsoft.com/office/drawing/2014/main" id="{65EFA5C8-9F2B-DFFF-8748-59D924E69ED2}"/>
                </a:ext>
              </a:extLst>
            </p:cNvPr>
            <p:cNvPicPr>
              <a:picLocks noChangeAspect="1"/>
            </p:cNvPicPr>
            <p:nvPr/>
          </p:nvPicPr>
          <p:blipFill>
            <a:blip r:embed="rId3"/>
            <a:stretch>
              <a:fillRect/>
            </a:stretch>
          </p:blipFill>
          <p:spPr>
            <a:xfrm>
              <a:off x="5889901" y="-172"/>
              <a:ext cx="6292369" cy="6858169"/>
            </a:xfrm>
            <a:prstGeom prst="rect">
              <a:avLst/>
            </a:prstGeom>
          </p:spPr>
        </p:pic>
        <p:sp>
          <p:nvSpPr>
            <p:cNvPr id="14" name="Rectangle 13">
              <a:extLst>
                <a:ext uri="{FF2B5EF4-FFF2-40B4-BE49-F238E27FC236}">
                  <a16:creationId xmlns:a16="http://schemas.microsoft.com/office/drawing/2014/main" id="{1344A5E8-1D38-6241-2865-A5B524917AF8}"/>
                </a:ext>
              </a:extLst>
            </p:cNvPr>
            <p:cNvSpPr/>
            <p:nvPr/>
          </p:nvSpPr>
          <p:spPr>
            <a:xfrm>
              <a:off x="5588347" y="0"/>
              <a:ext cx="301465" cy="685799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2" descr="Instant payments Colombia: Transfiya transfers multiply | IUPANA">
            <a:extLst>
              <a:ext uri="{FF2B5EF4-FFF2-40B4-BE49-F238E27FC236}">
                <a16:creationId xmlns:a16="http://schemas.microsoft.com/office/drawing/2014/main" id="{55A4FB89-2B81-4FA0-F535-74B1BE84D9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90" r="46702"/>
          <a:stretch/>
        </p:blipFill>
        <p:spPr bwMode="auto">
          <a:xfrm>
            <a:off x="20365" y="8096"/>
            <a:ext cx="5567937" cy="68727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0FE340DE-4B67-2467-0D7F-F399C863AF4F}"/>
              </a:ext>
            </a:extLst>
          </p:cNvPr>
          <p:cNvSpPr>
            <a:spLocks noGrp="1"/>
          </p:cNvSpPr>
          <p:nvPr>
            <p:ph type="title"/>
          </p:nvPr>
        </p:nvSpPr>
        <p:spPr>
          <a:xfrm>
            <a:off x="126193" y="2671818"/>
            <a:ext cx="4412021" cy="735830"/>
          </a:xfrm>
          <a:effectLst>
            <a:outerShdw dist="177800" dir="2700000" sx="124000" sy="124000" algn="tl" rotWithShape="0">
              <a:schemeClr val="accent1">
                <a:alpha val="40000"/>
              </a:schemeClr>
            </a:outerShdw>
          </a:effectLst>
        </p:spPr>
        <p:txBody>
          <a:bodyPr vert="horz" lIns="91440" tIns="45720" rIns="91440" bIns="45720" rtlCol="0" anchor="b">
            <a:normAutofit/>
          </a:bodyPr>
          <a:lstStyle/>
          <a:p>
            <a:r>
              <a:rPr lang="en-US" altLang="zh-CN" sz="4000"/>
              <a:t>Case Study</a:t>
            </a:r>
            <a:endParaRPr lang="en-US" sz="4000"/>
          </a:p>
        </p:txBody>
      </p:sp>
      <p:sp>
        <p:nvSpPr>
          <p:cNvPr id="5" name="Title 1">
            <a:extLst>
              <a:ext uri="{FF2B5EF4-FFF2-40B4-BE49-F238E27FC236}">
                <a16:creationId xmlns:a16="http://schemas.microsoft.com/office/drawing/2014/main" id="{BC28C52C-5C46-CA24-1061-B40250CB6A93}"/>
              </a:ext>
            </a:extLst>
          </p:cNvPr>
          <p:cNvSpPr txBox="1">
            <a:spLocks/>
          </p:cNvSpPr>
          <p:nvPr/>
        </p:nvSpPr>
        <p:spPr>
          <a:xfrm>
            <a:off x="126193" y="3426610"/>
            <a:ext cx="4126272" cy="385495"/>
          </a:xfrm>
          <a:prstGeom prst="rect">
            <a:avLst/>
          </a:prstGeom>
          <a:effectLst>
            <a:outerShdw blurRad="50800" dist="38100" dir="2700000" algn="tl" rotWithShape="0">
              <a:prstClr val="black">
                <a:alpha val="40000"/>
              </a:prstClr>
            </a:outerShdw>
          </a:effectLst>
        </p:spPr>
        <p:txBody>
          <a:bodyPr vert="horz" lIns="91440" tIns="45720" rIns="91440" bIns="45720" rtlCol="0">
            <a:normAutofit fontScale="92500" lnSpcReduction="10000"/>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2400"/>
              <a:t>Juancho TE PRESTA</a:t>
            </a:r>
          </a:p>
        </p:txBody>
      </p:sp>
    </p:spTree>
    <p:extLst>
      <p:ext uri="{BB962C8B-B14F-4D97-AF65-F5344CB8AC3E}">
        <p14:creationId xmlns:p14="http://schemas.microsoft.com/office/powerpoint/2010/main" val="165670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2839-1E08-F510-F2F4-1E318C2AD118}"/>
              </a:ext>
            </a:extLst>
          </p:cNvPr>
          <p:cNvSpPr>
            <a:spLocks noGrp="1"/>
          </p:cNvSpPr>
          <p:nvPr>
            <p:ph type="title"/>
          </p:nvPr>
        </p:nvSpPr>
        <p:spPr>
          <a:xfrm>
            <a:off x="0" y="43608"/>
            <a:ext cx="12192000" cy="599766"/>
          </a:xfrm>
        </p:spPr>
        <p:txBody>
          <a:bodyPr/>
          <a:lstStyle/>
          <a:p>
            <a:r>
              <a:rPr lang="en-US" altLang="zh-CN"/>
              <a:t>Introduction</a:t>
            </a:r>
            <a:endParaRPr lang="en-US"/>
          </a:p>
        </p:txBody>
      </p:sp>
      <p:pic>
        <p:nvPicPr>
          <p:cNvPr id="8" name="Graphic 7" descr="No Phones outline">
            <a:extLst>
              <a:ext uri="{FF2B5EF4-FFF2-40B4-BE49-F238E27FC236}">
                <a16:creationId xmlns:a16="http://schemas.microsoft.com/office/drawing/2014/main" id="{03DED972-C779-53AE-C85A-73AC118528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262" y="2185632"/>
            <a:ext cx="907062" cy="907062"/>
          </a:xfrm>
          <a:prstGeom prst="rect">
            <a:avLst/>
          </a:prstGeom>
        </p:spPr>
      </p:pic>
      <p:sp>
        <p:nvSpPr>
          <p:cNvPr id="11" name="TextBox 10">
            <a:extLst>
              <a:ext uri="{FF2B5EF4-FFF2-40B4-BE49-F238E27FC236}">
                <a16:creationId xmlns:a16="http://schemas.microsoft.com/office/drawing/2014/main" id="{4AFEE80B-5F52-29E0-268F-FF88553D5AE2}"/>
              </a:ext>
            </a:extLst>
          </p:cNvPr>
          <p:cNvSpPr txBox="1"/>
          <p:nvPr/>
        </p:nvSpPr>
        <p:spPr>
          <a:xfrm>
            <a:off x="2007342" y="2161302"/>
            <a:ext cx="2632921" cy="584775"/>
          </a:xfrm>
          <a:prstGeom prst="rect">
            <a:avLst/>
          </a:prstGeom>
          <a:noFill/>
        </p:spPr>
        <p:txBody>
          <a:bodyPr wrap="square">
            <a:spAutoFit/>
          </a:bodyPr>
          <a:lstStyle/>
          <a:p>
            <a:r>
              <a:rPr lang="en-US" sz="3200" b="1">
                <a:solidFill>
                  <a:srgbClr val="113053"/>
                </a:solidFill>
                <a:latin typeface="+mj-lt"/>
              </a:rPr>
              <a:t>785 Million</a:t>
            </a:r>
          </a:p>
        </p:txBody>
      </p:sp>
      <p:sp>
        <p:nvSpPr>
          <p:cNvPr id="12" name="TextBox 11">
            <a:extLst>
              <a:ext uri="{FF2B5EF4-FFF2-40B4-BE49-F238E27FC236}">
                <a16:creationId xmlns:a16="http://schemas.microsoft.com/office/drawing/2014/main" id="{9E59488E-D0C0-5E5B-02C0-EEA9BBD43332}"/>
              </a:ext>
            </a:extLst>
          </p:cNvPr>
          <p:cNvSpPr txBox="1"/>
          <p:nvPr/>
        </p:nvSpPr>
        <p:spPr>
          <a:xfrm>
            <a:off x="2007342" y="2771334"/>
            <a:ext cx="2269138" cy="523220"/>
          </a:xfrm>
          <a:prstGeom prst="rect">
            <a:avLst/>
          </a:prstGeom>
          <a:noFill/>
        </p:spPr>
        <p:txBody>
          <a:bodyPr wrap="square">
            <a:spAutoFit/>
          </a:bodyPr>
          <a:lstStyle/>
          <a:p>
            <a:pPr algn="ctr"/>
            <a:r>
              <a:rPr lang="en-US" sz="1400">
                <a:solidFill>
                  <a:srgbClr val="113053"/>
                </a:solidFill>
                <a:latin typeface="FedraSansPro-Book"/>
              </a:rPr>
              <a:t>Women worldwide are </a:t>
            </a:r>
            <a:r>
              <a:rPr lang="en-US" sz="1400" b="1">
                <a:solidFill>
                  <a:srgbClr val="113053"/>
                </a:solidFill>
                <a:latin typeface="FedraSansPro-Book"/>
              </a:rPr>
              <a:t>NOT</a:t>
            </a:r>
            <a:r>
              <a:rPr lang="en-US" sz="1400">
                <a:solidFill>
                  <a:srgbClr val="113053"/>
                </a:solidFill>
                <a:latin typeface="FedraSansPro-Book"/>
              </a:rPr>
              <a:t> using </a:t>
            </a:r>
            <a:r>
              <a:rPr lang="en-US" sz="1400" b="1">
                <a:solidFill>
                  <a:srgbClr val="113053"/>
                </a:solidFill>
                <a:latin typeface="FedraSansPro-Book"/>
              </a:rPr>
              <a:t>mobile internet*</a:t>
            </a:r>
          </a:p>
        </p:txBody>
      </p:sp>
      <p:sp>
        <p:nvSpPr>
          <p:cNvPr id="15" name="TextBox 14">
            <a:extLst>
              <a:ext uri="{FF2B5EF4-FFF2-40B4-BE49-F238E27FC236}">
                <a16:creationId xmlns:a16="http://schemas.microsoft.com/office/drawing/2014/main" id="{C91FBD5A-C916-57BD-C0BC-3B8F8A6F3834}"/>
              </a:ext>
            </a:extLst>
          </p:cNvPr>
          <p:cNvSpPr txBox="1"/>
          <p:nvPr/>
        </p:nvSpPr>
        <p:spPr>
          <a:xfrm>
            <a:off x="5004882" y="4168437"/>
            <a:ext cx="2661479" cy="584775"/>
          </a:xfrm>
          <a:prstGeom prst="rect">
            <a:avLst/>
          </a:prstGeom>
          <a:noFill/>
        </p:spPr>
        <p:txBody>
          <a:bodyPr wrap="square">
            <a:spAutoFit/>
          </a:bodyPr>
          <a:lstStyle/>
          <a:p>
            <a:r>
              <a:rPr lang="en-US" sz="3200" b="1">
                <a:solidFill>
                  <a:srgbClr val="113053"/>
                </a:solidFill>
                <a:latin typeface="+mj-lt"/>
              </a:rPr>
              <a:t>740 Million</a:t>
            </a:r>
          </a:p>
        </p:txBody>
      </p:sp>
      <p:sp>
        <p:nvSpPr>
          <p:cNvPr id="16" name="TextBox 15">
            <a:extLst>
              <a:ext uri="{FF2B5EF4-FFF2-40B4-BE49-F238E27FC236}">
                <a16:creationId xmlns:a16="http://schemas.microsoft.com/office/drawing/2014/main" id="{443B6FFF-B179-89F7-439F-462E6EB0DCAA}"/>
              </a:ext>
            </a:extLst>
          </p:cNvPr>
          <p:cNvSpPr txBox="1"/>
          <p:nvPr/>
        </p:nvSpPr>
        <p:spPr>
          <a:xfrm>
            <a:off x="4771780" y="4726167"/>
            <a:ext cx="3127684" cy="738664"/>
          </a:xfrm>
          <a:prstGeom prst="rect">
            <a:avLst/>
          </a:prstGeom>
          <a:noFill/>
        </p:spPr>
        <p:txBody>
          <a:bodyPr wrap="square">
            <a:spAutoFit/>
          </a:bodyPr>
          <a:lstStyle/>
          <a:p>
            <a:pPr algn="ctr"/>
            <a:r>
              <a:rPr lang="en-US" sz="1400">
                <a:solidFill>
                  <a:srgbClr val="113053"/>
                </a:solidFill>
                <a:latin typeface="FedraSansPro-Book"/>
              </a:rPr>
              <a:t>Women worldwide do </a:t>
            </a:r>
            <a:r>
              <a:rPr lang="en-US" sz="1400" b="1">
                <a:solidFill>
                  <a:srgbClr val="113053"/>
                </a:solidFill>
                <a:latin typeface="FedraSansPro-Book"/>
              </a:rPr>
              <a:t>NOT</a:t>
            </a:r>
            <a:r>
              <a:rPr lang="en-US" sz="1400">
                <a:solidFill>
                  <a:srgbClr val="113053"/>
                </a:solidFill>
                <a:latin typeface="FedraSansPro-Book"/>
              </a:rPr>
              <a:t> have an account at a </a:t>
            </a:r>
            <a:r>
              <a:rPr lang="en-US" sz="1400" b="1">
                <a:solidFill>
                  <a:srgbClr val="113053"/>
                </a:solidFill>
                <a:latin typeface="FedraSansPro-Book"/>
              </a:rPr>
              <a:t>financial institution </a:t>
            </a:r>
            <a:r>
              <a:rPr lang="en-US" sz="1400">
                <a:solidFill>
                  <a:srgbClr val="113053"/>
                </a:solidFill>
                <a:latin typeface="FedraSansPro-Book"/>
              </a:rPr>
              <a:t>or through a </a:t>
            </a:r>
            <a:r>
              <a:rPr lang="en-US" sz="1400" b="1">
                <a:solidFill>
                  <a:srgbClr val="113053"/>
                </a:solidFill>
                <a:latin typeface="FedraSansPro-Book"/>
              </a:rPr>
              <a:t>mobile money provider***</a:t>
            </a:r>
          </a:p>
        </p:txBody>
      </p:sp>
      <p:grpSp>
        <p:nvGrpSpPr>
          <p:cNvPr id="26" name="Group 25">
            <a:extLst>
              <a:ext uri="{FF2B5EF4-FFF2-40B4-BE49-F238E27FC236}">
                <a16:creationId xmlns:a16="http://schemas.microsoft.com/office/drawing/2014/main" id="{45CC7623-4F9A-EE29-C063-9711C44120B4}"/>
              </a:ext>
            </a:extLst>
          </p:cNvPr>
          <p:cNvGrpSpPr/>
          <p:nvPr/>
        </p:nvGrpSpPr>
        <p:grpSpPr>
          <a:xfrm>
            <a:off x="3679423" y="4305532"/>
            <a:ext cx="1092357" cy="742960"/>
            <a:chOff x="6220411" y="974295"/>
            <a:chExt cx="1092357" cy="742960"/>
          </a:xfrm>
          <a:solidFill>
            <a:srgbClr val="113053"/>
          </a:solidFill>
        </p:grpSpPr>
        <p:pic>
          <p:nvPicPr>
            <p:cNvPr id="10" name="Graphic 9" descr="Internet Banking outline">
              <a:extLst>
                <a:ext uri="{FF2B5EF4-FFF2-40B4-BE49-F238E27FC236}">
                  <a16:creationId xmlns:a16="http://schemas.microsoft.com/office/drawing/2014/main" id="{20E4D58F-D627-712B-2A99-95B87A4AE7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9808" y="974295"/>
              <a:ext cx="742960" cy="742960"/>
            </a:xfrm>
            <a:prstGeom prst="rect">
              <a:avLst/>
            </a:prstGeom>
          </p:spPr>
        </p:pic>
        <p:pic>
          <p:nvPicPr>
            <p:cNvPr id="18" name="Graphic 17" descr="Bank outline">
              <a:extLst>
                <a:ext uri="{FF2B5EF4-FFF2-40B4-BE49-F238E27FC236}">
                  <a16:creationId xmlns:a16="http://schemas.microsoft.com/office/drawing/2014/main" id="{449CC2C9-9AFD-506E-46AC-3B28302118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20411" y="1172759"/>
              <a:ext cx="476246" cy="476246"/>
            </a:xfrm>
            <a:prstGeom prst="rect">
              <a:avLst/>
            </a:prstGeom>
          </p:spPr>
        </p:pic>
      </p:grpSp>
      <p:sp>
        <p:nvSpPr>
          <p:cNvPr id="23" name="Rectangle 22">
            <a:extLst>
              <a:ext uri="{FF2B5EF4-FFF2-40B4-BE49-F238E27FC236}">
                <a16:creationId xmlns:a16="http://schemas.microsoft.com/office/drawing/2014/main" id="{22821CFD-F738-EA9A-9334-EA1B9B175637}"/>
              </a:ext>
            </a:extLst>
          </p:cNvPr>
          <p:cNvSpPr/>
          <p:nvPr/>
        </p:nvSpPr>
        <p:spPr>
          <a:xfrm rot="2779750">
            <a:off x="4105886" y="3954995"/>
            <a:ext cx="45719" cy="1396935"/>
          </a:xfrm>
          <a:prstGeom prst="rect">
            <a:avLst/>
          </a:prstGeom>
          <a:solidFill>
            <a:srgbClr val="11305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extBox 8">
            <a:extLst>
              <a:ext uri="{FF2B5EF4-FFF2-40B4-BE49-F238E27FC236}">
                <a16:creationId xmlns:a16="http://schemas.microsoft.com/office/drawing/2014/main" id="{6A97C787-85E3-1971-661C-1B9D06511A21}"/>
              </a:ext>
            </a:extLst>
          </p:cNvPr>
          <p:cNvSpPr txBox="1"/>
          <p:nvPr/>
        </p:nvSpPr>
        <p:spPr>
          <a:xfrm>
            <a:off x="161656" y="5982947"/>
            <a:ext cx="6572766" cy="830997"/>
          </a:xfrm>
          <a:prstGeom prst="rect">
            <a:avLst/>
          </a:prstGeom>
          <a:noFill/>
        </p:spPr>
        <p:txBody>
          <a:bodyPr wrap="square">
            <a:spAutoFit/>
          </a:bodyPr>
          <a:lstStyle/>
          <a:p>
            <a:r>
              <a:rPr lang="en-US" sz="1200">
                <a:solidFill>
                  <a:srgbClr val="113053"/>
                </a:solidFill>
                <a:latin typeface="FedraSansPro-Book"/>
              </a:rPr>
              <a:t>Sources:</a:t>
            </a:r>
          </a:p>
          <a:p>
            <a:r>
              <a:rPr lang="en-US" sz="1200">
                <a:solidFill>
                  <a:srgbClr val="113053"/>
                </a:solidFill>
                <a:latin typeface="FedraSansPro-Book"/>
              </a:rPr>
              <a:t>* </a:t>
            </a:r>
            <a:r>
              <a:rPr lang="en-US" sz="1200">
                <a:solidFill>
                  <a:srgbClr val="113053"/>
                </a:solidFill>
                <a:latin typeface="FedraSansPro-Book"/>
                <a:hlinkClick r:id="rId9"/>
              </a:rPr>
              <a:t>The Mobile Gender Gap Report, 2024</a:t>
            </a:r>
            <a:endParaRPr lang="en-US" sz="1200">
              <a:solidFill>
                <a:srgbClr val="113053"/>
              </a:solidFill>
              <a:latin typeface="FedraSansPro-Book"/>
            </a:endParaRPr>
          </a:p>
          <a:p>
            <a:r>
              <a:rPr lang="en-US" sz="1200">
                <a:solidFill>
                  <a:srgbClr val="113053"/>
                </a:solidFill>
                <a:latin typeface="FedraSansPro-Book"/>
              </a:rPr>
              <a:t>** </a:t>
            </a:r>
            <a:r>
              <a:rPr lang="en-US" sz="1200">
                <a:solidFill>
                  <a:srgbClr val="113053"/>
                </a:solidFill>
                <a:latin typeface="FedraSansPro-Book"/>
                <a:hlinkClick r:id="rId10"/>
              </a:rPr>
              <a:t>The Fintech Gender Gap, 2021</a:t>
            </a:r>
            <a:endParaRPr lang="en-US" sz="1200">
              <a:solidFill>
                <a:srgbClr val="113053"/>
              </a:solidFill>
              <a:latin typeface="FedraSansPro-Book"/>
            </a:endParaRPr>
          </a:p>
          <a:p>
            <a:r>
              <a:rPr lang="en-US" sz="1200">
                <a:solidFill>
                  <a:srgbClr val="113053"/>
                </a:solidFill>
                <a:latin typeface="FedraSansPro-Book"/>
              </a:rPr>
              <a:t>*** </a:t>
            </a:r>
            <a:r>
              <a:rPr lang="en-US" sz="1200">
                <a:solidFill>
                  <a:srgbClr val="113053"/>
                </a:solidFill>
                <a:latin typeface="FedraSansPro-Book"/>
                <a:hlinkClick r:id="rId11"/>
              </a:rPr>
              <a:t>The Global Findex Database, 2021</a:t>
            </a:r>
            <a:endParaRPr lang="en-US" sz="1200">
              <a:solidFill>
                <a:srgbClr val="113053"/>
              </a:solidFill>
              <a:latin typeface="FedraSansPro-Book"/>
            </a:endParaRPr>
          </a:p>
        </p:txBody>
      </p:sp>
      <p:pic>
        <p:nvPicPr>
          <p:cNvPr id="14" name="Graphic 13" descr="Philanthropy with solid fill">
            <a:extLst>
              <a:ext uri="{FF2B5EF4-FFF2-40B4-BE49-F238E27FC236}">
                <a16:creationId xmlns:a16="http://schemas.microsoft.com/office/drawing/2014/main" id="{074EDE11-7EB3-767F-5A15-1830E6DEEC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8725" y="2196748"/>
            <a:ext cx="914400" cy="914400"/>
          </a:xfrm>
          <a:prstGeom prst="rect">
            <a:avLst/>
          </a:prstGeom>
        </p:spPr>
      </p:pic>
      <p:pic>
        <p:nvPicPr>
          <p:cNvPr id="19" name="Graphic 18" descr="Ecommerce outline">
            <a:extLst>
              <a:ext uri="{FF2B5EF4-FFF2-40B4-BE49-F238E27FC236}">
                <a16:creationId xmlns:a16="http://schemas.microsoft.com/office/drawing/2014/main" id="{BE773701-A245-3930-7698-374C2C1497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39322" y="2193871"/>
            <a:ext cx="914400" cy="914400"/>
          </a:xfrm>
          <a:prstGeom prst="rect">
            <a:avLst/>
          </a:prstGeom>
        </p:spPr>
      </p:pic>
      <p:sp>
        <p:nvSpPr>
          <p:cNvPr id="22" name="TextBox 21">
            <a:extLst>
              <a:ext uri="{FF2B5EF4-FFF2-40B4-BE49-F238E27FC236}">
                <a16:creationId xmlns:a16="http://schemas.microsoft.com/office/drawing/2014/main" id="{6F9372A6-E355-2138-A411-1AF543755DF7}"/>
              </a:ext>
            </a:extLst>
          </p:cNvPr>
          <p:cNvSpPr txBox="1"/>
          <p:nvPr/>
        </p:nvSpPr>
        <p:spPr>
          <a:xfrm>
            <a:off x="8868197" y="1986504"/>
            <a:ext cx="2632921" cy="1569660"/>
          </a:xfrm>
          <a:prstGeom prst="rect">
            <a:avLst/>
          </a:prstGeom>
          <a:noFill/>
        </p:spPr>
        <p:txBody>
          <a:bodyPr wrap="square">
            <a:spAutoFit/>
          </a:bodyPr>
          <a:lstStyle/>
          <a:p>
            <a:r>
              <a:rPr lang="en-US" sz="3200" b="1">
                <a:solidFill>
                  <a:srgbClr val="113053"/>
                </a:solidFill>
                <a:latin typeface="+mj-lt"/>
              </a:rPr>
              <a:t>29% of men vs. 21% of women</a:t>
            </a:r>
          </a:p>
        </p:txBody>
      </p:sp>
      <p:sp>
        <p:nvSpPr>
          <p:cNvPr id="29" name="TextBox 28">
            <a:extLst>
              <a:ext uri="{FF2B5EF4-FFF2-40B4-BE49-F238E27FC236}">
                <a16:creationId xmlns:a16="http://schemas.microsoft.com/office/drawing/2014/main" id="{4AD2EA35-97FB-FFDA-5EFA-D8EE2DCE6B93}"/>
              </a:ext>
            </a:extLst>
          </p:cNvPr>
          <p:cNvSpPr txBox="1"/>
          <p:nvPr/>
        </p:nvSpPr>
        <p:spPr>
          <a:xfrm>
            <a:off x="8753721" y="3556164"/>
            <a:ext cx="2363457" cy="954107"/>
          </a:xfrm>
          <a:prstGeom prst="rect">
            <a:avLst/>
          </a:prstGeom>
          <a:noFill/>
        </p:spPr>
        <p:txBody>
          <a:bodyPr wrap="square">
            <a:spAutoFit/>
          </a:bodyPr>
          <a:lstStyle/>
          <a:p>
            <a:pPr algn="ctr"/>
            <a:r>
              <a:rPr lang="en-US" sz="1400">
                <a:solidFill>
                  <a:srgbClr val="113053"/>
                </a:solidFill>
                <a:latin typeface="FedraSansPro-Book"/>
              </a:rPr>
              <a:t>use digital services for payments, borrowing, insurance, financial planning, and investment </a:t>
            </a:r>
            <a:r>
              <a:rPr lang="en-US" sz="1400" b="1">
                <a:solidFill>
                  <a:srgbClr val="113053"/>
                </a:solidFill>
                <a:latin typeface="FedraSansPro-Book"/>
              </a:rPr>
              <a:t>**</a:t>
            </a:r>
          </a:p>
        </p:txBody>
      </p:sp>
    </p:spTree>
    <p:extLst>
      <p:ext uri="{BB962C8B-B14F-4D97-AF65-F5344CB8AC3E}">
        <p14:creationId xmlns:p14="http://schemas.microsoft.com/office/powerpoint/2010/main" val="304982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E91B72-E042-AE67-685B-CA0FF7F56573}"/>
              </a:ext>
            </a:extLst>
          </p:cNvPr>
          <p:cNvSpPr txBox="1"/>
          <p:nvPr/>
        </p:nvSpPr>
        <p:spPr>
          <a:xfrm>
            <a:off x="1940859" y="3150024"/>
            <a:ext cx="9560617" cy="646331"/>
          </a:xfrm>
          <a:prstGeom prst="rect">
            <a:avLst/>
          </a:prstGeom>
          <a:noFill/>
        </p:spPr>
        <p:txBody>
          <a:bodyPr wrap="square">
            <a:spAutoFit/>
          </a:bodyPr>
          <a:lstStyle/>
          <a:p>
            <a:pPr algn="l"/>
            <a:r>
              <a:rPr lang="en-US">
                <a:latin typeface="FedraSansPro-Book"/>
              </a:rPr>
              <a:t>This study draws on a survey of 114 fintech firms across 17 countries, as well as interviews with leaders from 25 fintech firms, to fill these knowledge gaps by answering a number of key questions.</a:t>
            </a:r>
          </a:p>
        </p:txBody>
      </p:sp>
      <p:sp>
        <p:nvSpPr>
          <p:cNvPr id="24" name="TextBox 23">
            <a:extLst>
              <a:ext uri="{FF2B5EF4-FFF2-40B4-BE49-F238E27FC236}">
                <a16:creationId xmlns:a16="http://schemas.microsoft.com/office/drawing/2014/main" id="{988BD54C-209A-97D8-DF87-4CB89336C1CD}"/>
              </a:ext>
            </a:extLst>
          </p:cNvPr>
          <p:cNvSpPr txBox="1"/>
          <p:nvPr/>
        </p:nvSpPr>
        <p:spPr>
          <a:xfrm>
            <a:off x="1940859" y="1817831"/>
            <a:ext cx="10022541" cy="646331"/>
          </a:xfrm>
          <a:prstGeom prst="rect">
            <a:avLst/>
          </a:prstGeom>
          <a:noFill/>
        </p:spPr>
        <p:txBody>
          <a:bodyPr wrap="square">
            <a:spAutoFit/>
          </a:bodyPr>
          <a:lstStyle/>
          <a:p>
            <a:r>
              <a:rPr lang="en-US">
                <a:latin typeface="FedraSansPro-Book"/>
              </a:rPr>
              <a:t>There is limited research that quantifies the degree to which fintech firms are trying to deliver on this promise and what specific practices or characteristics of fintech firms are leading to success.</a:t>
            </a:r>
          </a:p>
        </p:txBody>
      </p:sp>
      <p:grpSp>
        <p:nvGrpSpPr>
          <p:cNvPr id="40" name="Group 39">
            <a:extLst>
              <a:ext uri="{FF2B5EF4-FFF2-40B4-BE49-F238E27FC236}">
                <a16:creationId xmlns:a16="http://schemas.microsoft.com/office/drawing/2014/main" id="{50F273B5-BDA1-6084-FDA6-59CEAE13491C}"/>
              </a:ext>
            </a:extLst>
          </p:cNvPr>
          <p:cNvGrpSpPr/>
          <p:nvPr/>
        </p:nvGrpSpPr>
        <p:grpSpPr>
          <a:xfrm>
            <a:off x="887594" y="2915260"/>
            <a:ext cx="772089" cy="772089"/>
            <a:chOff x="1512954" y="3132059"/>
            <a:chExt cx="1094815" cy="1094815"/>
          </a:xfrm>
        </p:grpSpPr>
        <p:sp>
          <p:nvSpPr>
            <p:cNvPr id="27" name="Oval 26">
              <a:extLst>
                <a:ext uri="{FF2B5EF4-FFF2-40B4-BE49-F238E27FC236}">
                  <a16:creationId xmlns:a16="http://schemas.microsoft.com/office/drawing/2014/main" id="{C319F5A4-0FFE-AEAD-9E09-1B13AD837015}"/>
                </a:ext>
              </a:extLst>
            </p:cNvPr>
            <p:cNvSpPr/>
            <p:nvPr/>
          </p:nvSpPr>
          <p:spPr>
            <a:xfrm>
              <a:off x="1512954" y="3132059"/>
              <a:ext cx="1094815" cy="1094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Clipboard Partially Checked outline">
              <a:extLst>
                <a:ext uri="{FF2B5EF4-FFF2-40B4-BE49-F238E27FC236}">
                  <a16:creationId xmlns:a16="http://schemas.microsoft.com/office/drawing/2014/main" id="{981C7B82-DAE0-EB8A-31F9-B348E7F6FC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7206" y="3313481"/>
              <a:ext cx="733538" cy="733538"/>
            </a:xfrm>
            <a:prstGeom prst="rect">
              <a:avLst/>
            </a:prstGeom>
          </p:spPr>
        </p:pic>
      </p:grpSp>
      <p:grpSp>
        <p:nvGrpSpPr>
          <p:cNvPr id="41" name="Group 40">
            <a:extLst>
              <a:ext uri="{FF2B5EF4-FFF2-40B4-BE49-F238E27FC236}">
                <a16:creationId xmlns:a16="http://schemas.microsoft.com/office/drawing/2014/main" id="{D6F33AB5-6458-F18B-DA85-8FC658DD02D2}"/>
              </a:ext>
            </a:extLst>
          </p:cNvPr>
          <p:cNvGrpSpPr/>
          <p:nvPr/>
        </p:nvGrpSpPr>
        <p:grpSpPr>
          <a:xfrm>
            <a:off x="883090" y="4297551"/>
            <a:ext cx="772089" cy="772089"/>
            <a:chOff x="1241933" y="4708952"/>
            <a:chExt cx="1094815" cy="1094815"/>
          </a:xfrm>
        </p:grpSpPr>
        <p:sp>
          <p:nvSpPr>
            <p:cNvPr id="34" name="Oval 33">
              <a:extLst>
                <a:ext uri="{FF2B5EF4-FFF2-40B4-BE49-F238E27FC236}">
                  <a16:creationId xmlns:a16="http://schemas.microsoft.com/office/drawing/2014/main" id="{F7A2C097-87FD-B472-9EA4-B82D2E2749A0}"/>
                </a:ext>
              </a:extLst>
            </p:cNvPr>
            <p:cNvSpPr/>
            <p:nvPr/>
          </p:nvSpPr>
          <p:spPr>
            <a:xfrm>
              <a:off x="1241933" y="4708952"/>
              <a:ext cx="1094815" cy="10948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Questions with solid fill">
              <a:extLst>
                <a:ext uri="{FF2B5EF4-FFF2-40B4-BE49-F238E27FC236}">
                  <a16:creationId xmlns:a16="http://schemas.microsoft.com/office/drawing/2014/main" id="{5FD834B8-9161-4CCB-F6EB-31EC13A8ED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6185" y="4832496"/>
              <a:ext cx="749591" cy="749591"/>
            </a:xfrm>
            <a:prstGeom prst="rect">
              <a:avLst/>
            </a:prstGeom>
          </p:spPr>
        </p:pic>
      </p:grpSp>
      <p:sp>
        <p:nvSpPr>
          <p:cNvPr id="36" name="TextBox 35">
            <a:extLst>
              <a:ext uri="{FF2B5EF4-FFF2-40B4-BE49-F238E27FC236}">
                <a16:creationId xmlns:a16="http://schemas.microsoft.com/office/drawing/2014/main" id="{9E3C614F-526F-7512-C63E-8C8457E9D01D}"/>
              </a:ext>
            </a:extLst>
          </p:cNvPr>
          <p:cNvSpPr txBox="1"/>
          <p:nvPr/>
        </p:nvSpPr>
        <p:spPr>
          <a:xfrm>
            <a:off x="1944882" y="4465333"/>
            <a:ext cx="9046349" cy="1200329"/>
          </a:xfrm>
          <a:prstGeom prst="rect">
            <a:avLst/>
          </a:prstGeom>
          <a:noFill/>
        </p:spPr>
        <p:txBody>
          <a:bodyPr wrap="square">
            <a:spAutoFit/>
          </a:bodyPr>
          <a:lstStyle/>
          <a:p>
            <a:pPr marL="285750" indent="-285750" algn="l">
              <a:buFont typeface="Arial" panose="020B0604020202020204" pitchFamily="34" charset="0"/>
              <a:buChar char="•"/>
            </a:pPr>
            <a:r>
              <a:rPr lang="en-US">
                <a:latin typeface="FedraSansPro-Book"/>
              </a:rPr>
              <a:t>Do fintech firms actively target women customers? </a:t>
            </a:r>
          </a:p>
          <a:p>
            <a:pPr marL="285750" indent="-285750" algn="l">
              <a:buFont typeface="Arial" panose="020B0604020202020204" pitchFamily="34" charset="0"/>
              <a:buChar char="•"/>
            </a:pPr>
            <a:r>
              <a:rPr lang="en-US">
                <a:latin typeface="FedraSansPro-Book"/>
              </a:rPr>
              <a:t>If so, what strategies do they employ?</a:t>
            </a:r>
          </a:p>
          <a:p>
            <a:pPr marL="285750" indent="-285750" algn="l">
              <a:buFont typeface="Arial" panose="020B0604020202020204" pitchFamily="34" charset="0"/>
              <a:buChar char="•"/>
            </a:pPr>
            <a:r>
              <a:rPr lang="en-US">
                <a:latin typeface="FedraSansPro-Book"/>
              </a:rPr>
              <a:t>What is the performance of women customers in comparison to fintech firms’ overall portfolios, considering metrics such as loyalty, customer lifetime value, and default rates?</a:t>
            </a:r>
          </a:p>
        </p:txBody>
      </p:sp>
      <p:grpSp>
        <p:nvGrpSpPr>
          <p:cNvPr id="39" name="Group 38">
            <a:extLst>
              <a:ext uri="{FF2B5EF4-FFF2-40B4-BE49-F238E27FC236}">
                <a16:creationId xmlns:a16="http://schemas.microsoft.com/office/drawing/2014/main" id="{A387C5F3-C90C-0865-B000-AC14FF9339BB}"/>
              </a:ext>
            </a:extLst>
          </p:cNvPr>
          <p:cNvGrpSpPr/>
          <p:nvPr/>
        </p:nvGrpSpPr>
        <p:grpSpPr>
          <a:xfrm>
            <a:off x="887594" y="1590426"/>
            <a:ext cx="808126" cy="788174"/>
            <a:chOff x="1512954" y="1474533"/>
            <a:chExt cx="1094815" cy="1094815"/>
          </a:xfrm>
        </p:grpSpPr>
        <p:sp>
          <p:nvSpPr>
            <p:cNvPr id="25" name="Oval 24">
              <a:extLst>
                <a:ext uri="{FF2B5EF4-FFF2-40B4-BE49-F238E27FC236}">
                  <a16:creationId xmlns:a16="http://schemas.microsoft.com/office/drawing/2014/main" id="{4B3797DE-B6E9-8050-FBD6-37B78C7CE8FA}"/>
                </a:ext>
              </a:extLst>
            </p:cNvPr>
            <p:cNvSpPr/>
            <p:nvPr/>
          </p:nvSpPr>
          <p:spPr>
            <a:xfrm>
              <a:off x="1512954" y="1474533"/>
              <a:ext cx="1094815" cy="1094815"/>
            </a:xfrm>
            <a:prstGeom prst="ellipse">
              <a:avLst/>
            </a:prstGeom>
            <a:solidFill>
              <a:srgbClr val="113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Target outline">
              <a:extLst>
                <a:ext uri="{FF2B5EF4-FFF2-40B4-BE49-F238E27FC236}">
                  <a16:creationId xmlns:a16="http://schemas.microsoft.com/office/drawing/2014/main" id="{06BD79A3-61FE-C2C0-A31D-13D9103568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7206" y="1647866"/>
              <a:ext cx="718698" cy="718698"/>
            </a:xfrm>
            <a:prstGeom prst="rect">
              <a:avLst/>
            </a:prstGeom>
          </p:spPr>
        </p:pic>
      </p:grpSp>
      <p:sp>
        <p:nvSpPr>
          <p:cNvPr id="42" name="TextBox 41">
            <a:extLst>
              <a:ext uri="{FF2B5EF4-FFF2-40B4-BE49-F238E27FC236}">
                <a16:creationId xmlns:a16="http://schemas.microsoft.com/office/drawing/2014/main" id="{F9635870-5F41-DFEC-4745-C247D504E889}"/>
              </a:ext>
            </a:extLst>
          </p:cNvPr>
          <p:cNvSpPr txBox="1"/>
          <p:nvPr/>
        </p:nvSpPr>
        <p:spPr>
          <a:xfrm>
            <a:off x="1940859" y="1428790"/>
            <a:ext cx="2531462" cy="369332"/>
          </a:xfrm>
          <a:prstGeom prst="rect">
            <a:avLst/>
          </a:prstGeom>
          <a:noFill/>
        </p:spPr>
        <p:txBody>
          <a:bodyPr wrap="none" rtlCol="0">
            <a:spAutoFit/>
          </a:bodyPr>
          <a:lstStyle/>
          <a:p>
            <a:r>
              <a:rPr lang="en-US" b="1">
                <a:solidFill>
                  <a:srgbClr val="113053"/>
                </a:solidFill>
              </a:rPr>
              <a:t>Purpose of Research</a:t>
            </a:r>
          </a:p>
        </p:txBody>
      </p:sp>
      <p:sp>
        <p:nvSpPr>
          <p:cNvPr id="43" name="TextBox 42">
            <a:extLst>
              <a:ext uri="{FF2B5EF4-FFF2-40B4-BE49-F238E27FC236}">
                <a16:creationId xmlns:a16="http://schemas.microsoft.com/office/drawing/2014/main" id="{51DE1AD9-C97A-8F75-59AF-6ACCE5630258}"/>
              </a:ext>
            </a:extLst>
          </p:cNvPr>
          <p:cNvSpPr txBox="1"/>
          <p:nvPr/>
        </p:nvSpPr>
        <p:spPr>
          <a:xfrm>
            <a:off x="1940859" y="2781203"/>
            <a:ext cx="2260555" cy="369332"/>
          </a:xfrm>
          <a:prstGeom prst="rect">
            <a:avLst/>
          </a:prstGeom>
          <a:noFill/>
        </p:spPr>
        <p:txBody>
          <a:bodyPr wrap="none" rtlCol="0">
            <a:spAutoFit/>
          </a:bodyPr>
          <a:lstStyle/>
          <a:p>
            <a:r>
              <a:rPr lang="en-US" altLang="zh-CN" b="1">
                <a:solidFill>
                  <a:srgbClr val="126782"/>
                </a:solidFill>
              </a:rPr>
              <a:t>Scope </a:t>
            </a:r>
            <a:r>
              <a:rPr lang="en-US" b="1">
                <a:solidFill>
                  <a:srgbClr val="126782"/>
                </a:solidFill>
              </a:rPr>
              <a:t>of Research</a:t>
            </a:r>
          </a:p>
        </p:txBody>
      </p:sp>
      <p:sp>
        <p:nvSpPr>
          <p:cNvPr id="44" name="TextBox 43">
            <a:extLst>
              <a:ext uri="{FF2B5EF4-FFF2-40B4-BE49-F238E27FC236}">
                <a16:creationId xmlns:a16="http://schemas.microsoft.com/office/drawing/2014/main" id="{DF331612-5C78-4AEB-D6AD-9BCD51829B6C}"/>
              </a:ext>
            </a:extLst>
          </p:cNvPr>
          <p:cNvSpPr txBox="1"/>
          <p:nvPr/>
        </p:nvSpPr>
        <p:spPr>
          <a:xfrm>
            <a:off x="1940859" y="4112885"/>
            <a:ext cx="2468946" cy="369332"/>
          </a:xfrm>
          <a:prstGeom prst="rect">
            <a:avLst/>
          </a:prstGeom>
          <a:noFill/>
        </p:spPr>
        <p:txBody>
          <a:bodyPr wrap="none" rtlCol="0">
            <a:spAutoFit/>
          </a:bodyPr>
          <a:lstStyle/>
          <a:p>
            <a:r>
              <a:rPr lang="en-US" altLang="zh-CN" b="1">
                <a:solidFill>
                  <a:srgbClr val="219EBC"/>
                </a:solidFill>
              </a:rPr>
              <a:t>Research Questions</a:t>
            </a:r>
            <a:endParaRPr lang="en-US" b="1">
              <a:solidFill>
                <a:srgbClr val="219EBC"/>
              </a:solidFill>
            </a:endParaRPr>
          </a:p>
        </p:txBody>
      </p:sp>
      <p:sp>
        <p:nvSpPr>
          <p:cNvPr id="29" name="Title 1">
            <a:extLst>
              <a:ext uri="{FF2B5EF4-FFF2-40B4-BE49-F238E27FC236}">
                <a16:creationId xmlns:a16="http://schemas.microsoft.com/office/drawing/2014/main" id="{5FD131C1-1967-38BA-E0D2-2D8943A9D74F}"/>
              </a:ext>
            </a:extLst>
          </p:cNvPr>
          <p:cNvSpPr>
            <a:spLocks noGrp="1"/>
          </p:cNvSpPr>
          <p:nvPr>
            <p:ph type="title"/>
          </p:nvPr>
        </p:nvSpPr>
        <p:spPr>
          <a:xfrm>
            <a:off x="6350" y="69850"/>
            <a:ext cx="12192000" cy="600075"/>
          </a:xfrm>
        </p:spPr>
        <p:txBody>
          <a:bodyPr/>
          <a:lstStyle/>
          <a:p>
            <a:r>
              <a:rPr lang="en-US" altLang="zh-CN"/>
              <a:t>Research P</a:t>
            </a:r>
            <a:r>
              <a:rPr lang="en-US"/>
              <a:t>urpose and Scope</a:t>
            </a:r>
          </a:p>
        </p:txBody>
      </p:sp>
    </p:spTree>
    <p:extLst>
      <p:ext uri="{BB962C8B-B14F-4D97-AF65-F5344CB8AC3E}">
        <p14:creationId xmlns:p14="http://schemas.microsoft.com/office/powerpoint/2010/main" val="382357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2839-1E08-F510-F2F4-1E318C2AD118}"/>
              </a:ext>
            </a:extLst>
          </p:cNvPr>
          <p:cNvSpPr>
            <a:spLocks noGrp="1"/>
          </p:cNvSpPr>
          <p:nvPr>
            <p:ph type="title"/>
          </p:nvPr>
        </p:nvSpPr>
        <p:spPr/>
        <p:txBody>
          <a:bodyPr/>
          <a:lstStyle/>
          <a:p>
            <a:r>
              <a:rPr lang="en-US" altLang="zh-CN"/>
              <a:t>Key Finding 1: Women Representation is Low</a:t>
            </a:r>
            <a:endParaRPr lang="en-US"/>
          </a:p>
        </p:txBody>
      </p:sp>
      <p:pic>
        <p:nvPicPr>
          <p:cNvPr id="5" name="Picture 4">
            <a:extLst>
              <a:ext uri="{FF2B5EF4-FFF2-40B4-BE49-F238E27FC236}">
                <a16:creationId xmlns:a16="http://schemas.microsoft.com/office/drawing/2014/main" id="{ABB46EF3-A777-E46D-350E-33B1CBFF62C9}"/>
              </a:ext>
            </a:extLst>
          </p:cNvPr>
          <p:cNvPicPr>
            <a:picLocks noChangeAspect="1"/>
          </p:cNvPicPr>
          <p:nvPr/>
        </p:nvPicPr>
        <p:blipFill>
          <a:blip r:embed="rId3"/>
          <a:stretch>
            <a:fillRect/>
          </a:stretch>
        </p:blipFill>
        <p:spPr>
          <a:xfrm>
            <a:off x="994655" y="713971"/>
            <a:ext cx="9837414" cy="5430057"/>
          </a:xfrm>
          <a:prstGeom prst="rect">
            <a:avLst/>
          </a:prstGeom>
        </p:spPr>
      </p:pic>
    </p:spTree>
    <p:extLst>
      <p:ext uri="{BB962C8B-B14F-4D97-AF65-F5344CB8AC3E}">
        <p14:creationId xmlns:p14="http://schemas.microsoft.com/office/powerpoint/2010/main" val="106570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2839-1E08-F510-F2F4-1E318C2AD118}"/>
              </a:ext>
            </a:extLst>
          </p:cNvPr>
          <p:cNvSpPr>
            <a:spLocks noGrp="1"/>
          </p:cNvSpPr>
          <p:nvPr>
            <p:ph type="title"/>
          </p:nvPr>
        </p:nvSpPr>
        <p:spPr/>
        <p:txBody>
          <a:bodyPr/>
          <a:lstStyle/>
          <a:p>
            <a:r>
              <a:rPr lang="en-US" altLang="zh-CN" dirty="0"/>
              <a:t>Key Finding 2: Data is Collected but not Used</a:t>
            </a:r>
            <a:endParaRPr lang="en-US" dirty="0"/>
          </a:p>
        </p:txBody>
      </p:sp>
      <p:pic>
        <p:nvPicPr>
          <p:cNvPr id="4" name="Picture 3">
            <a:extLst>
              <a:ext uri="{FF2B5EF4-FFF2-40B4-BE49-F238E27FC236}">
                <a16:creationId xmlns:a16="http://schemas.microsoft.com/office/drawing/2014/main" id="{3B0779E8-7B44-E1CE-864B-1773FF00A5CD}"/>
              </a:ext>
            </a:extLst>
          </p:cNvPr>
          <p:cNvPicPr>
            <a:picLocks noChangeAspect="1"/>
          </p:cNvPicPr>
          <p:nvPr/>
        </p:nvPicPr>
        <p:blipFill>
          <a:blip r:embed="rId3"/>
          <a:stretch>
            <a:fillRect/>
          </a:stretch>
        </p:blipFill>
        <p:spPr>
          <a:xfrm>
            <a:off x="1027010" y="806898"/>
            <a:ext cx="9882671" cy="5573367"/>
          </a:xfrm>
          <a:prstGeom prst="rect">
            <a:avLst/>
          </a:prstGeom>
        </p:spPr>
      </p:pic>
    </p:spTree>
    <p:extLst>
      <p:ext uri="{BB962C8B-B14F-4D97-AF65-F5344CB8AC3E}">
        <p14:creationId xmlns:p14="http://schemas.microsoft.com/office/powerpoint/2010/main" val="213792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2839-1E08-F510-F2F4-1E318C2AD118}"/>
              </a:ext>
            </a:extLst>
          </p:cNvPr>
          <p:cNvSpPr>
            <a:spLocks noGrp="1"/>
          </p:cNvSpPr>
          <p:nvPr>
            <p:ph type="title"/>
          </p:nvPr>
        </p:nvSpPr>
        <p:spPr/>
        <p:txBody>
          <a:bodyPr/>
          <a:lstStyle/>
          <a:p>
            <a:r>
              <a:rPr lang="en-US" altLang="zh-CN"/>
              <a:t>The Case for Sex-Disaggregated Data</a:t>
            </a:r>
            <a:endParaRPr lang="en-US"/>
          </a:p>
        </p:txBody>
      </p:sp>
      <p:sp>
        <p:nvSpPr>
          <p:cNvPr id="3" name="TextBox 2">
            <a:extLst>
              <a:ext uri="{FF2B5EF4-FFF2-40B4-BE49-F238E27FC236}">
                <a16:creationId xmlns:a16="http://schemas.microsoft.com/office/drawing/2014/main" id="{82D70CEC-F5CC-9BD4-E646-A7A21F596D86}"/>
              </a:ext>
            </a:extLst>
          </p:cNvPr>
          <p:cNvSpPr txBox="1"/>
          <p:nvPr/>
        </p:nvSpPr>
        <p:spPr>
          <a:xfrm>
            <a:off x="1128926" y="841625"/>
            <a:ext cx="9441312" cy="1384995"/>
          </a:xfrm>
          <a:prstGeom prst="rect">
            <a:avLst/>
          </a:prstGeom>
          <a:noFill/>
        </p:spPr>
        <p:txBody>
          <a:bodyPr wrap="square">
            <a:spAutoFit/>
          </a:bodyPr>
          <a:lstStyle/>
          <a:p>
            <a:pPr algn="ctr"/>
            <a:r>
              <a:rPr lang="en-US" sz="2800">
                <a:solidFill>
                  <a:srgbClr val="113053"/>
                </a:solidFill>
              </a:rPr>
              <a:t>FSPs are often limited in their ability to collect SDD because of legacy IT systems or data aggregation </a:t>
            </a:r>
            <a:r>
              <a:rPr lang="en-US" sz="2800" b="1">
                <a:solidFill>
                  <a:srgbClr val="113053"/>
                </a:solidFill>
              </a:rPr>
              <a:t>– but mention other barriers</a:t>
            </a:r>
          </a:p>
        </p:txBody>
      </p:sp>
      <p:pic>
        <p:nvPicPr>
          <p:cNvPr id="6" name="Picture 5" descr="A graph of a number of people&#10;&#10;Description automatically generated with medium confidence">
            <a:extLst>
              <a:ext uri="{FF2B5EF4-FFF2-40B4-BE49-F238E27FC236}">
                <a16:creationId xmlns:a16="http://schemas.microsoft.com/office/drawing/2014/main" id="{DFA24B13-B069-07DB-EBE6-FF6A60B6633A}"/>
              </a:ext>
            </a:extLst>
          </p:cNvPr>
          <p:cNvPicPr>
            <a:picLocks noChangeAspect="1"/>
          </p:cNvPicPr>
          <p:nvPr/>
        </p:nvPicPr>
        <p:blipFill>
          <a:blip r:embed="rId3"/>
          <a:stretch>
            <a:fillRect/>
          </a:stretch>
        </p:blipFill>
        <p:spPr>
          <a:xfrm>
            <a:off x="2319629" y="2623587"/>
            <a:ext cx="8140178" cy="3113333"/>
          </a:xfrm>
          <a:prstGeom prst="rect">
            <a:avLst/>
          </a:prstGeom>
        </p:spPr>
      </p:pic>
    </p:spTree>
    <p:extLst>
      <p:ext uri="{BB962C8B-B14F-4D97-AF65-F5344CB8AC3E}">
        <p14:creationId xmlns:p14="http://schemas.microsoft.com/office/powerpoint/2010/main" val="417810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2839-1E08-F510-F2F4-1E318C2AD118}"/>
              </a:ext>
            </a:extLst>
          </p:cNvPr>
          <p:cNvSpPr>
            <a:spLocks noGrp="1"/>
          </p:cNvSpPr>
          <p:nvPr>
            <p:ph type="title"/>
          </p:nvPr>
        </p:nvSpPr>
        <p:spPr/>
        <p:txBody>
          <a:bodyPr/>
          <a:lstStyle/>
          <a:p>
            <a:r>
              <a:rPr lang="en-US" altLang="zh-CN" dirty="0"/>
              <a:t>Key Finding 3: Women are Good Fintech Customers</a:t>
            </a:r>
            <a:endParaRPr lang="en-US" dirty="0"/>
          </a:p>
        </p:txBody>
      </p:sp>
      <p:pic>
        <p:nvPicPr>
          <p:cNvPr id="4" name="Picture 3">
            <a:extLst>
              <a:ext uri="{FF2B5EF4-FFF2-40B4-BE49-F238E27FC236}">
                <a16:creationId xmlns:a16="http://schemas.microsoft.com/office/drawing/2014/main" id="{6F895C0B-D8AB-C761-7413-743BC22A253C}"/>
              </a:ext>
            </a:extLst>
          </p:cNvPr>
          <p:cNvPicPr>
            <a:picLocks noChangeAspect="1"/>
          </p:cNvPicPr>
          <p:nvPr/>
        </p:nvPicPr>
        <p:blipFill>
          <a:blip r:embed="rId3"/>
          <a:stretch>
            <a:fillRect/>
          </a:stretch>
        </p:blipFill>
        <p:spPr>
          <a:xfrm>
            <a:off x="1356136" y="814783"/>
            <a:ext cx="9226971" cy="5739988"/>
          </a:xfrm>
          <a:prstGeom prst="rect">
            <a:avLst/>
          </a:prstGeom>
        </p:spPr>
      </p:pic>
    </p:spTree>
    <p:extLst>
      <p:ext uri="{BB962C8B-B14F-4D97-AF65-F5344CB8AC3E}">
        <p14:creationId xmlns:p14="http://schemas.microsoft.com/office/powerpoint/2010/main" val="218838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2839-1E08-F510-F2F4-1E318C2AD118}"/>
              </a:ext>
            </a:extLst>
          </p:cNvPr>
          <p:cNvSpPr>
            <a:spLocks noGrp="1"/>
          </p:cNvSpPr>
          <p:nvPr>
            <p:ph type="title"/>
          </p:nvPr>
        </p:nvSpPr>
        <p:spPr>
          <a:xfrm>
            <a:off x="-85090" y="70429"/>
            <a:ext cx="12192000" cy="599766"/>
          </a:xfrm>
        </p:spPr>
        <p:txBody>
          <a:bodyPr/>
          <a:lstStyle/>
          <a:p>
            <a:r>
              <a:rPr lang="en-US" altLang="zh-CN" sz="2650" dirty="0"/>
              <a:t>Key Finding 4: Women Customers Generate Higher Returns</a:t>
            </a:r>
            <a:endParaRPr lang="en-US" dirty="0"/>
          </a:p>
        </p:txBody>
      </p:sp>
      <p:pic>
        <p:nvPicPr>
          <p:cNvPr id="5" name="Picture 4">
            <a:extLst>
              <a:ext uri="{FF2B5EF4-FFF2-40B4-BE49-F238E27FC236}">
                <a16:creationId xmlns:a16="http://schemas.microsoft.com/office/drawing/2014/main" id="{2738772C-1B3F-4738-1D67-9C1A75235807}"/>
              </a:ext>
            </a:extLst>
          </p:cNvPr>
          <p:cNvPicPr>
            <a:picLocks noChangeAspect="1"/>
          </p:cNvPicPr>
          <p:nvPr/>
        </p:nvPicPr>
        <p:blipFill>
          <a:blip r:embed="rId3"/>
          <a:stretch>
            <a:fillRect/>
          </a:stretch>
        </p:blipFill>
        <p:spPr>
          <a:xfrm>
            <a:off x="1638883" y="670195"/>
            <a:ext cx="8128438" cy="5978457"/>
          </a:xfrm>
          <a:prstGeom prst="rect">
            <a:avLst/>
          </a:prstGeom>
        </p:spPr>
      </p:pic>
    </p:spTree>
    <p:extLst>
      <p:ext uri="{BB962C8B-B14F-4D97-AF65-F5344CB8AC3E}">
        <p14:creationId xmlns:p14="http://schemas.microsoft.com/office/powerpoint/2010/main" val="179660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2839-1E08-F510-F2F4-1E318C2AD118}"/>
              </a:ext>
            </a:extLst>
          </p:cNvPr>
          <p:cNvSpPr>
            <a:spLocks noGrp="1"/>
          </p:cNvSpPr>
          <p:nvPr>
            <p:ph type="title"/>
          </p:nvPr>
        </p:nvSpPr>
        <p:spPr/>
        <p:txBody>
          <a:bodyPr/>
          <a:lstStyle/>
          <a:p>
            <a:r>
              <a:rPr lang="en-US" altLang="zh-CN" dirty="0"/>
              <a:t>Key Finding 5: Fintechs Need Support to Serve Women</a:t>
            </a:r>
            <a:endParaRPr lang="en-US" dirty="0"/>
          </a:p>
        </p:txBody>
      </p:sp>
      <p:pic>
        <p:nvPicPr>
          <p:cNvPr id="4" name="Picture 3">
            <a:extLst>
              <a:ext uri="{FF2B5EF4-FFF2-40B4-BE49-F238E27FC236}">
                <a16:creationId xmlns:a16="http://schemas.microsoft.com/office/drawing/2014/main" id="{10A429D0-D22E-3A88-F181-5E22AA1E0A1A}"/>
              </a:ext>
            </a:extLst>
          </p:cNvPr>
          <p:cNvPicPr>
            <a:picLocks noChangeAspect="1"/>
          </p:cNvPicPr>
          <p:nvPr/>
        </p:nvPicPr>
        <p:blipFill>
          <a:blip r:embed="rId3"/>
          <a:stretch>
            <a:fillRect/>
          </a:stretch>
        </p:blipFill>
        <p:spPr>
          <a:xfrm>
            <a:off x="900648" y="782966"/>
            <a:ext cx="9682679" cy="5292067"/>
          </a:xfrm>
          <a:prstGeom prst="rect">
            <a:avLst/>
          </a:prstGeom>
        </p:spPr>
      </p:pic>
    </p:spTree>
    <p:extLst>
      <p:ext uri="{BB962C8B-B14F-4D97-AF65-F5344CB8AC3E}">
        <p14:creationId xmlns:p14="http://schemas.microsoft.com/office/powerpoint/2010/main" val="131316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qygwqXPQ3Gy73h_SvgYbw"/>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023047"/>
      </a:accent1>
      <a:accent2>
        <a:srgbClr val="126782"/>
      </a:accent2>
      <a:accent3>
        <a:srgbClr val="219EBC"/>
      </a:accent3>
      <a:accent4>
        <a:srgbClr val="8ECAE6"/>
      </a:accent4>
      <a:accent5>
        <a:srgbClr val="F65E15"/>
      </a:accent5>
      <a:accent6>
        <a:srgbClr val="BB3E03"/>
      </a:accent6>
      <a:hlink>
        <a:srgbClr val="0563C1"/>
      </a:hlink>
      <a:folHlink>
        <a:srgbClr val="954F72"/>
      </a:folHlink>
    </a:clrScheme>
    <a:fontScheme name="Custom 2">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IFCDocument" ma:contentTypeID="0x010100E5322611B3EDC84DA11FE54B39A09DF70100A838A03864D71A47984B79D5087B4F23" ma:contentTypeVersion="5" ma:contentTypeDescription="" ma:contentTypeScope="" ma:versionID="5ce293d265752491cd670ba571fd920e">
  <xsd:schema xmlns:xsd="http://www.w3.org/2001/XMLSchema" xmlns:xs="http://www.w3.org/2001/XMLSchema" xmlns:p="http://schemas.microsoft.com/office/2006/metadata/properties" xmlns:ns2="3e02667f-0271-471b-bd6e-11a2e16def1d" targetNamespace="http://schemas.microsoft.com/office/2006/metadata/properties" ma:root="true" ma:fieldsID="ea285fdb996443d8ff1ea918912b6881" ns2:_="">
    <xsd:import namespace="3e02667f-0271-471b-bd6e-11a2e16def1d"/>
    <xsd:element name="properties">
      <xsd:complexType>
        <xsd:sequence>
          <xsd:element name="documentManagement">
            <xsd:complexType>
              <xsd:all>
                <xsd:element ref="ns2:ifc_author" minOccurs="0"/>
                <xsd:element ref="ns2:WBDocs_Document_Date" minOccurs="0"/>
                <xsd:element ref="ns2:ifc_informationclassification" minOccurs="0"/>
                <xsd:element ref="ns2:ifc_abstract" minOccurs="0"/>
                <xsd:element ref="ns2:_dlc_DocId" minOccurs="0"/>
                <xsd:element ref="ns2:_dlc_DocIdUrl" minOccurs="0"/>
                <xsd:element ref="ns2:_dlc_DocIdPersistId" minOccurs="0"/>
                <xsd:element ref="ns2:n190ff974a17438d91e6dfe77ffd38e5"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ifc_author" ma:index="2" nillable="true" ma:displayName="Author" ma:internalName="ifc_author">
      <xsd:simpleType>
        <xsd:restriction base="dms:Text"/>
      </xsd:simpleType>
    </xsd:element>
    <xsd:element name="WBDocs_Document_Date" ma:index="3" nillable="true" ma:displayName="Document Date" ma:default="[today]" ma:format="DateTime" ma:internalName="WBDocs_Document_Date" ma:readOnly="false">
      <xsd:simpleType>
        <xsd:restriction base="dms:DateTime"/>
      </xsd:simpleType>
    </xsd:element>
    <xsd:element name="ifc_informationclassification" ma:index="4" nillable="true" ma:displayName="Information Classification" ma:default="Official Use Only" ma:format="Dropdown" ma:internalName="ifc_informationclassification" ma:readOnly="false">
      <xsd:simpleType>
        <xsd:restriction base="dms:Choice">
          <xsd:enumeration value="Public"/>
          <xsd:enumeration value="Official Use Only"/>
          <xsd:enumeration value="Confidential"/>
          <xsd:enumeration value="Strictly Confidential"/>
        </xsd:restriction>
      </xsd:simpleType>
    </xsd:element>
    <xsd:element name="ifc_abstract" ma:index="6" nillable="true" ma:displayName="Abstract" ma:internalName="ifc_abstract">
      <xsd:simpleType>
        <xsd:restriction base="dms:Note">
          <xsd:maxLength value="255"/>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n190ff974a17438d91e6dfe77ffd38e5" ma:index="14" nillable="true" ma:taxonomy="true" ma:internalName="n190ff974a17438d91e6dfe77ffd38e5" ma:taxonomyFieldName="ifc_business_unit" ma:displayName="Business Unit" ma:default="" ma:fieldId="{7190ff97-4a17-438d-91e6-dfe77ffd38e5}"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cb9b67c7-fa38-44a0-a3a5-d5df857ec5b1}" ma:internalName="TaxCatchAll" ma:showField="CatchAllData" ma:web="6073aaed-aa6f-4d2c-bd62-f854163e8505">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cb9b67c7-fa38-44a0-a3a5-d5df857ec5b1}" ma:internalName="TaxCatchAllLabel" ma:readOnly="true" ma:showField="CatchAllDataLabel" ma:web="6073aaed-aa6f-4d2c-bd62-f854163e85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2a6c10d7-b926-4fc0-945e-3cbf5049f6bd" ContentTypeId="0x010100E5322611B3EDC84DA11FE54B39A09DF701" PreviousValue="false" LastSyncTimeStamp="2022-08-23T22:53:20.47Z"/>
</file>

<file path=customXml/item4.xml><?xml version="1.0" encoding="utf-8"?>
<p:properties xmlns:p="http://schemas.microsoft.com/office/2006/metadata/properties" xmlns:xsi="http://www.w3.org/2001/XMLSchema-instance" xmlns:pc="http://schemas.microsoft.com/office/infopath/2007/PartnerControls">
  <documentManagement>
    <ifc_abstract xmlns="3e02667f-0271-471b-bd6e-11a2e16def1d" xsi:nil="true"/>
    <ifc_author xmlns="3e02667f-0271-471b-bd6e-11a2e16def1d" xsi:nil="true"/>
    <ifc_informationclassification xmlns="3e02667f-0271-471b-bd6e-11a2e16def1d" xsi:nil="true"/>
    <n190ff974a17438d91e6dfe77ffd38e5 xmlns="3e02667f-0271-471b-bd6e-11a2e16def1d">
      <Terms xmlns="http://schemas.microsoft.com/office/infopath/2007/PartnerControls"/>
    </n190ff974a17438d91e6dfe77ffd38e5>
    <WBDocs_Document_Date xmlns="3e02667f-0271-471b-bd6e-11a2e16def1d" xsi:nil="true"/>
    <TaxCatchAll xmlns="3e02667f-0271-471b-bd6e-11a2e16def1d"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8CEE9A-6F68-47F9-9D1D-5D31F0DCC55E}">
  <ds:schemaRefs>
    <ds:schemaRef ds:uri="http://schemas.microsoft.com/sharepoint/events"/>
  </ds:schemaRefs>
</ds:datastoreItem>
</file>

<file path=customXml/itemProps2.xml><?xml version="1.0" encoding="utf-8"?>
<ds:datastoreItem xmlns:ds="http://schemas.openxmlformats.org/officeDocument/2006/customXml" ds:itemID="{DF9326CF-0E40-437B-8593-108EFAA15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3B000F-17BB-4EA3-9B21-9A33DA460BCA}">
  <ds:schemaRefs>
    <ds:schemaRef ds:uri="Microsoft.SharePoint.Taxonomy.ContentTypeSync"/>
  </ds:schemaRefs>
</ds:datastoreItem>
</file>

<file path=customXml/itemProps4.xml><?xml version="1.0" encoding="utf-8"?>
<ds:datastoreItem xmlns:ds="http://schemas.openxmlformats.org/officeDocument/2006/customXml" ds:itemID="{06DC7906-E17F-46DB-882F-F7B4BC107A1C}">
  <ds:schemaRefs>
    <ds:schemaRef ds:uri="http://purl.org/dc/dcmitype/"/>
    <ds:schemaRef ds:uri="http://www.w3.org/XML/1998/namespace"/>
    <ds:schemaRef ds:uri="http://purl.org/dc/terms/"/>
    <ds:schemaRef ds:uri="http://purl.org/dc/elements/1.1/"/>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5.xml><?xml version="1.0" encoding="utf-8"?>
<ds:datastoreItem xmlns:ds="http://schemas.openxmlformats.org/officeDocument/2006/customXml" ds:itemID="{42733063-7EE7-4724-B872-549DDC82B8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422</TotalTime>
  <Words>357</Words>
  <Application>Microsoft Office PowerPoint</Application>
  <PresentationFormat>Widescreen</PresentationFormat>
  <Paragraphs>51</Paragraphs>
  <Slides>12</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FedraSansPro-Book</vt:lpstr>
      <vt:lpstr>Open Sans</vt:lpstr>
      <vt:lpstr>Open Sans ExtraBold</vt:lpstr>
      <vt:lpstr>Symbol</vt:lpstr>
      <vt:lpstr>Times New Roman</vt:lpstr>
      <vt:lpstr>Trebuchet MS</vt:lpstr>
      <vt:lpstr>Office Theme</vt:lpstr>
      <vt:lpstr>think-cell Slide</vt:lpstr>
      <vt:lpstr>PowerPoint Presentation</vt:lpstr>
      <vt:lpstr>Introduction</vt:lpstr>
      <vt:lpstr>Research Purpose and Scope</vt:lpstr>
      <vt:lpstr>Key Finding 1: Women Representation is Low</vt:lpstr>
      <vt:lpstr>Key Finding 2: Data is Collected but not Used</vt:lpstr>
      <vt:lpstr>The Case for Sex-Disaggregated Data</vt:lpstr>
      <vt:lpstr>Key Finding 3: Women are Good Fintech Customers</vt:lpstr>
      <vt:lpstr>Key Finding 4: Women Customers Generate Higher Returns</vt:lpstr>
      <vt:lpstr>Key Finding 5: Fintechs Need Support to Serve Women</vt:lpstr>
      <vt:lpstr>Key Finding 6: Ecosystem is Important</vt:lpstr>
      <vt:lpstr>Case Study</vt:lpstr>
      <vt:lpstr>Case Study</vt:lpstr>
    </vt:vector>
  </TitlesOfParts>
  <Company>WBG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 Zhangrui Wang</dc:creator>
  <cp:lastModifiedBy>Anushe A. Khan</cp:lastModifiedBy>
  <cp:revision>2</cp:revision>
  <cp:lastPrinted>2024-09-30T14:52:12Z</cp:lastPrinted>
  <dcterms:created xsi:type="dcterms:W3CDTF">2022-08-01T18:04:47Z</dcterms:created>
  <dcterms:modified xsi:type="dcterms:W3CDTF">2024-09-30T21:18:56Z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10100.0000000000</vt:lpwstr>
  </property>
  <property fmtid="{D5CDD505-2E9C-101B-9397-08002B2CF9AE}" pid="3" name="ifc_author">
    <vt:lpwstr/>
  </property>
  <property fmtid="{D5CDD505-2E9C-101B-9397-08002B2CF9AE}" pid="4" name="n190ff974a17438d91e6dfe77ffd38e5">
    <vt:lpwstr/>
  </property>
  <property fmtid="{D5CDD505-2E9C-101B-9397-08002B2CF9AE}" pid="5" name="xd_ProgID">
    <vt:lpwstr/>
  </property>
  <property fmtid="{D5CDD505-2E9C-101B-9397-08002B2CF9AE}" pid="6" name="MediaServiceImageTags">
    <vt:lpwstr/>
  </property>
  <property fmtid="{D5CDD505-2E9C-101B-9397-08002B2CF9AE}" pid="7" name="ContentTypeId">
    <vt:lpwstr>0x010100E5322611B3EDC84DA11FE54B39A09DF701006E09756DC43D704C8FE6FAE449E05AE6</vt:lpwstr>
  </property>
  <property fmtid="{D5CDD505-2E9C-101B-9397-08002B2CF9AE}" pid="8" name="ifc_business_unit">
    <vt:lpwstr/>
  </property>
  <property fmtid="{D5CDD505-2E9C-101B-9397-08002B2CF9AE}" pid="9" name="ComplianceAssetId">
    <vt:lpwstr/>
  </property>
  <property fmtid="{D5CDD505-2E9C-101B-9397-08002B2CF9AE}" pid="10" name="TemplateUrl">
    <vt:lpwstr/>
  </property>
  <property fmtid="{D5CDD505-2E9C-101B-9397-08002B2CF9AE}" pid="11" name="ifc_informationclassification">
    <vt:lpwstr/>
  </property>
  <property fmtid="{D5CDD505-2E9C-101B-9397-08002B2CF9AE}" pid="12" name="ifc_abstract">
    <vt:lpwstr/>
  </property>
  <property fmtid="{D5CDD505-2E9C-101B-9397-08002B2CF9AE}" pid="13" name="_ExtendedDescription">
    <vt:lpwstr/>
  </property>
  <property fmtid="{D5CDD505-2E9C-101B-9397-08002B2CF9AE}" pid="14" name="TriggerFlowInfo">
    <vt:lpwstr/>
  </property>
  <property fmtid="{D5CDD505-2E9C-101B-9397-08002B2CF9AE}" pid="15" name="WBDocs_Document_Date">
    <vt:lpwstr/>
  </property>
  <property fmtid="{D5CDD505-2E9C-101B-9397-08002B2CF9AE}" pid="16" name="xd_Signature">
    <vt:lpwstr/>
  </property>
  <property fmtid="{D5CDD505-2E9C-101B-9397-08002B2CF9AE}" pid="17" name="TaxCatchAll">
    <vt:lpwstr/>
  </property>
  <property fmtid="{D5CDD505-2E9C-101B-9397-08002B2CF9AE}" pid="18" name="lcf76f155ced4ddcb4097134ff3c332f">
    <vt:lpwstr/>
  </property>
  <property fmtid="{D5CDD505-2E9C-101B-9397-08002B2CF9AE}" pid="19" name="MSIP_Label_f1bf45b6-5649-4236-82a3-f45024cd282e_Enabled">
    <vt:lpwstr>True</vt:lpwstr>
  </property>
  <property fmtid="{D5CDD505-2E9C-101B-9397-08002B2CF9AE}" pid="20" name="MSIP_Label_f1bf45b6-5649-4236-82a3-f45024cd282e_SiteId">
    <vt:lpwstr>31a2fec0-266b-4c67-b56e-2796d8f59c36</vt:lpwstr>
  </property>
  <property fmtid="{D5CDD505-2E9C-101B-9397-08002B2CF9AE}" pid="21" name="MSIP_Label_f1bf45b6-5649-4236-82a3-f45024cd282e_SetDate">
    <vt:lpwstr>2024-08-06T15:01:35Z</vt:lpwstr>
  </property>
  <property fmtid="{D5CDD505-2E9C-101B-9397-08002B2CF9AE}" pid="22" name="MSIP_Label_f1bf45b6-5649-4236-82a3-f45024cd282e_Name">
    <vt:lpwstr>Official Use Only</vt:lpwstr>
  </property>
  <property fmtid="{D5CDD505-2E9C-101B-9397-08002B2CF9AE}" pid="23" name="MSIP_Label_f1bf45b6-5649-4236-82a3-f45024cd282e_ActionId">
    <vt:lpwstr>bdcca3fa-a455-4bcf-a9aa-357bafc955f1</vt:lpwstr>
  </property>
  <property fmtid="{D5CDD505-2E9C-101B-9397-08002B2CF9AE}" pid="24" name="MSIP_Label_f1bf45b6-5649-4236-82a3-f45024cd282e_Removed">
    <vt:lpwstr>False</vt:lpwstr>
  </property>
  <property fmtid="{D5CDD505-2E9C-101B-9397-08002B2CF9AE}" pid="25" name="MSIP_Label_f1bf45b6-5649-4236-82a3-f45024cd282e_Extended_MSFT_Method">
    <vt:lpwstr>Standard</vt:lpwstr>
  </property>
  <property fmtid="{D5CDD505-2E9C-101B-9397-08002B2CF9AE}" pid="26" name="Sensitivity">
    <vt:lpwstr>Official Use Only</vt:lpwstr>
  </property>
</Properties>
</file>