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8288000" cy="10287000"/>
  <p:notesSz cx="6858000" cy="9144000"/>
  <p:embeddedFontLst>
    <p:embeddedFont>
      <p:font typeface="Gill Sans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Xwlogd6BBplXjqN1Cm8l8edrU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2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"/>
          <p:cNvSpPr/>
          <p:nvPr/>
        </p:nvSpPr>
        <p:spPr>
          <a:xfrm>
            <a:off x="8567744" y="932990"/>
            <a:ext cx="3474374" cy="795683"/>
          </a:xfrm>
          <a:prstGeom prst="rect">
            <a:avLst/>
          </a:prstGeom>
          <a:solidFill>
            <a:srgbClr val="BA0C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4"/>
          <p:cNvSpPr txBox="1"/>
          <p:nvPr/>
        </p:nvSpPr>
        <p:spPr>
          <a:xfrm>
            <a:off x="8762480" y="942212"/>
            <a:ext cx="3018956" cy="739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OBJECTIVE</a:t>
            </a:r>
            <a:endParaRPr/>
          </a:p>
        </p:txBody>
      </p:sp>
      <p:sp>
        <p:nvSpPr>
          <p:cNvPr id="86" name="Google Shape;86;p4"/>
          <p:cNvSpPr txBox="1"/>
          <p:nvPr/>
        </p:nvSpPr>
        <p:spPr>
          <a:xfrm>
            <a:off x="8567744" y="2126345"/>
            <a:ext cx="8691556" cy="143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rgbClr val="212721"/>
                </a:solidFill>
                <a:latin typeface="Gill Sans"/>
                <a:ea typeface="Gill Sans"/>
                <a:cs typeface="Gill Sans"/>
                <a:sym typeface="Gill Sans"/>
              </a:rPr>
              <a:t>Increase access to climate finance for gender-responsive, women-led and women-benefiting climate mitigation and adaptation solutions.</a:t>
            </a:r>
            <a:endParaRPr/>
          </a:p>
        </p:txBody>
      </p:sp>
      <p:sp>
        <p:nvSpPr>
          <p:cNvPr id="87" name="Google Shape;87;p4"/>
          <p:cNvSpPr/>
          <p:nvPr/>
        </p:nvSpPr>
        <p:spPr>
          <a:xfrm>
            <a:off x="8567744" y="4136120"/>
            <a:ext cx="3474374" cy="795683"/>
          </a:xfrm>
          <a:prstGeom prst="rect">
            <a:avLst/>
          </a:prstGeom>
          <a:solidFill>
            <a:srgbClr val="BA0C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"/>
          <p:cNvSpPr txBox="1"/>
          <p:nvPr/>
        </p:nvSpPr>
        <p:spPr>
          <a:xfrm>
            <a:off x="8762480" y="4145342"/>
            <a:ext cx="3018956" cy="739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THEMES</a:t>
            </a:r>
            <a:endParaRPr/>
          </a:p>
        </p:txBody>
      </p:sp>
      <p:sp>
        <p:nvSpPr>
          <p:cNvPr id="89" name="Google Shape;89;p4"/>
          <p:cNvSpPr/>
          <p:nvPr/>
        </p:nvSpPr>
        <p:spPr>
          <a:xfrm>
            <a:off x="0" y="0"/>
            <a:ext cx="7568428" cy="10287000"/>
          </a:xfrm>
          <a:prstGeom prst="rect">
            <a:avLst/>
          </a:prstGeom>
          <a:solidFill>
            <a:srgbClr val="002F6C">
              <a:alpha val="9803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4"/>
          <p:cNvSpPr txBox="1"/>
          <p:nvPr/>
        </p:nvSpPr>
        <p:spPr>
          <a:xfrm>
            <a:off x="9901379" y="5217303"/>
            <a:ext cx="7474441" cy="946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99" b="1" i="0" u="none" strike="noStrike" cap="none">
                <a:solidFill>
                  <a:srgbClr val="212721"/>
                </a:solidFill>
                <a:latin typeface="Gill Sans"/>
                <a:ea typeface="Gill Sans"/>
                <a:cs typeface="Gill Sans"/>
                <a:sym typeface="Gill Sans"/>
              </a:rPr>
              <a:t>Finance Providers: </a:t>
            </a:r>
            <a:r>
              <a:rPr lang="en-US" sz="2399" b="0" i="0" u="none" strike="noStrike" cap="none">
                <a:solidFill>
                  <a:srgbClr val="212721"/>
                </a:solidFill>
                <a:latin typeface="Gill Sans"/>
                <a:ea typeface="Gill Sans"/>
                <a:cs typeface="Gill Sans"/>
                <a:sym typeface="Gill Sans"/>
              </a:rPr>
              <a:t>Funds and other providers of capital who are--or want to be--investing in gender-responsive climate solutions</a:t>
            </a:r>
            <a:endParaRPr/>
          </a:p>
        </p:txBody>
      </p:sp>
      <p:sp>
        <p:nvSpPr>
          <p:cNvPr id="91" name="Google Shape;91;p4"/>
          <p:cNvSpPr txBox="1"/>
          <p:nvPr/>
        </p:nvSpPr>
        <p:spPr>
          <a:xfrm>
            <a:off x="9901379" y="6696334"/>
            <a:ext cx="7474441" cy="946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99" b="1" i="0" u="none" strike="noStrike" cap="none">
                <a:solidFill>
                  <a:srgbClr val="212721"/>
                </a:solidFill>
                <a:latin typeface="Gill Sans"/>
                <a:ea typeface="Gill Sans"/>
                <a:cs typeface="Gill Sans"/>
                <a:sym typeface="Gill Sans"/>
              </a:rPr>
              <a:t>Ecosystem Builders: </a:t>
            </a:r>
            <a:r>
              <a:rPr lang="en-US" sz="2399" b="0" i="0" u="none" strike="noStrike" cap="none">
                <a:solidFill>
                  <a:srgbClr val="212721"/>
                </a:solidFill>
                <a:latin typeface="Gill Sans"/>
                <a:ea typeface="Gill Sans"/>
                <a:cs typeface="Gill Sans"/>
                <a:sym typeface="Gill Sans"/>
              </a:rPr>
              <a:t>Networks, incubators, accelerators, and other orgs that support or advocate for gender-responsive climate solutions </a:t>
            </a:r>
            <a:endParaRPr/>
          </a:p>
        </p:txBody>
      </p:sp>
      <p:sp>
        <p:nvSpPr>
          <p:cNvPr id="92" name="Google Shape;92;p4"/>
          <p:cNvSpPr txBox="1"/>
          <p:nvPr/>
        </p:nvSpPr>
        <p:spPr>
          <a:xfrm>
            <a:off x="9901379" y="8240887"/>
            <a:ext cx="7474441" cy="946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99" b="1" i="0" u="none" strike="noStrike" cap="none">
                <a:solidFill>
                  <a:srgbClr val="212721"/>
                </a:solidFill>
                <a:latin typeface="Gill Sans"/>
                <a:ea typeface="Gill Sans"/>
                <a:cs typeface="Gill Sans"/>
                <a:sym typeface="Gill Sans"/>
              </a:rPr>
              <a:t>Gender-Responsive Climate Firms: </a:t>
            </a:r>
            <a:r>
              <a:rPr lang="en-US" sz="2399" b="0" i="0" u="none" strike="noStrike" cap="none">
                <a:solidFill>
                  <a:srgbClr val="212721"/>
                </a:solidFill>
                <a:latin typeface="Gill Sans"/>
                <a:ea typeface="Gill Sans"/>
                <a:cs typeface="Gill Sans"/>
                <a:sym typeface="Gill Sans"/>
              </a:rPr>
              <a:t>Mid-sized businesses, social enterprises, and other ventures leading gender-responsive climate solutions</a:t>
            </a:r>
            <a:endParaRPr/>
          </a:p>
        </p:txBody>
      </p:sp>
      <p:sp>
        <p:nvSpPr>
          <p:cNvPr id="93" name="Google Shape;93;p4"/>
          <p:cNvSpPr/>
          <p:nvPr/>
        </p:nvSpPr>
        <p:spPr>
          <a:xfrm>
            <a:off x="8567744" y="5160403"/>
            <a:ext cx="1077828" cy="1003684"/>
          </a:xfrm>
          <a:custGeom>
            <a:avLst/>
            <a:gdLst/>
            <a:ahLst/>
            <a:cxnLst/>
            <a:rect l="l" t="t" r="r" b="b"/>
            <a:pathLst>
              <a:path w="1077828" h="1003684" extrusionOk="0">
                <a:moveTo>
                  <a:pt x="0" y="0"/>
                </a:moveTo>
                <a:lnTo>
                  <a:pt x="1077828" y="0"/>
                </a:lnTo>
                <a:lnTo>
                  <a:pt x="1077828" y="1003684"/>
                </a:lnTo>
                <a:lnTo>
                  <a:pt x="0" y="10036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7384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4" name="Google Shape;94;p4"/>
          <p:cNvSpPr/>
          <p:nvPr/>
        </p:nvSpPr>
        <p:spPr>
          <a:xfrm>
            <a:off x="8462969" y="6630812"/>
            <a:ext cx="1077828" cy="1077828"/>
          </a:xfrm>
          <a:custGeom>
            <a:avLst/>
            <a:gdLst/>
            <a:ahLst/>
            <a:cxnLst/>
            <a:rect l="l" t="t" r="r" b="b"/>
            <a:pathLst>
              <a:path w="1077828" h="1077828" extrusionOk="0">
                <a:moveTo>
                  <a:pt x="0" y="0"/>
                </a:moveTo>
                <a:lnTo>
                  <a:pt x="1077828" y="0"/>
                </a:lnTo>
                <a:lnTo>
                  <a:pt x="1077828" y="1077828"/>
                </a:lnTo>
                <a:lnTo>
                  <a:pt x="0" y="10778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5" name="Google Shape;95;p4"/>
          <p:cNvSpPr/>
          <p:nvPr/>
        </p:nvSpPr>
        <p:spPr>
          <a:xfrm>
            <a:off x="8462969" y="8175365"/>
            <a:ext cx="1077828" cy="1077828"/>
          </a:xfrm>
          <a:custGeom>
            <a:avLst/>
            <a:gdLst/>
            <a:ahLst/>
            <a:cxnLst/>
            <a:rect l="l" t="t" r="r" b="b"/>
            <a:pathLst>
              <a:path w="1077828" h="1077828" extrusionOk="0">
                <a:moveTo>
                  <a:pt x="0" y="0"/>
                </a:moveTo>
                <a:lnTo>
                  <a:pt x="1077828" y="0"/>
                </a:lnTo>
                <a:lnTo>
                  <a:pt x="1077828" y="1077828"/>
                </a:lnTo>
                <a:lnTo>
                  <a:pt x="0" y="10778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6" name="Google Shape;96;p4"/>
          <p:cNvSpPr txBox="1"/>
          <p:nvPr/>
        </p:nvSpPr>
        <p:spPr>
          <a:xfrm>
            <a:off x="704624" y="2086118"/>
            <a:ext cx="6591869" cy="7209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0" b="0" i="0" u="none" strike="noStrike" cap="none" dirty="0">
                <a:solidFill>
                  <a:srgbClr val="002F6C"/>
                </a:solidFill>
                <a:latin typeface="Gill Sans"/>
                <a:ea typeface="Gill Sans"/>
                <a:cs typeface="Gill Sans"/>
                <a:sym typeface="Gill Sans"/>
              </a:rPr>
              <a:t>The Climate Gender Equity Fund (CGEF) seeks to mobilize </a:t>
            </a:r>
            <a:r>
              <a:rPr lang="en-US" sz="4880" b="1" i="0" u="none" strike="noStrike" cap="none" dirty="0">
                <a:solidFill>
                  <a:srgbClr val="002F6C"/>
                </a:solidFill>
                <a:latin typeface="Gill Sans"/>
                <a:ea typeface="Gill Sans"/>
                <a:cs typeface="Gill Sans"/>
                <a:sym typeface="Gill Sans"/>
              </a:rPr>
              <a:t>collective action</a:t>
            </a:r>
            <a:r>
              <a:rPr lang="en-US" sz="4880" b="0" i="0" u="none" strike="noStrike" cap="none" dirty="0">
                <a:solidFill>
                  <a:srgbClr val="002F6C"/>
                </a:solidFill>
                <a:latin typeface="Gill Sans"/>
                <a:ea typeface="Gill Sans"/>
                <a:cs typeface="Gill Sans"/>
                <a:sym typeface="Gill Sans"/>
              </a:rPr>
              <a:t> to close the gender climate finance gap and achieve </a:t>
            </a:r>
            <a:r>
              <a:rPr lang="en-US" sz="4880" b="1" i="0" u="none" strike="noStrike" cap="none" dirty="0">
                <a:solidFill>
                  <a:srgbClr val="002F6C"/>
                </a:solidFill>
                <a:latin typeface="Gill Sans"/>
                <a:ea typeface="Gill Sans"/>
                <a:cs typeface="Gill Sans"/>
                <a:sym typeface="Gill Sans"/>
              </a:rPr>
              <a:t>transformative and systemic change</a:t>
            </a:r>
            <a:endParaRPr dirty="0"/>
          </a:p>
        </p:txBody>
      </p:sp>
      <p:pic>
        <p:nvPicPr>
          <p:cNvPr id="97" name="Google Shape;97;p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" y="0"/>
            <a:ext cx="4682635" cy="1821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</vt:lpstr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Kerry W Dittmeier</cp:lastModifiedBy>
  <cp:revision>1</cp:revision>
  <dcterms:created xsi:type="dcterms:W3CDTF">2006-08-16T00:00:00Z</dcterms:created>
  <dcterms:modified xsi:type="dcterms:W3CDTF">2024-06-11T20:36:24Z</dcterms:modified>
</cp:coreProperties>
</file>