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3.xml" ContentType="application/vnd.openxmlformats-officedocument.drawingml.chart+xml"/>
  <Override PartName="/ppt/tags/tag2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4"/>
    <p:sldMasterId id="2147483743" r:id="rId5"/>
  </p:sldMasterIdLst>
  <p:notesMasterIdLst>
    <p:notesMasterId r:id="rId45"/>
  </p:notesMasterIdLst>
  <p:sldIdLst>
    <p:sldId id="456" r:id="rId6"/>
    <p:sldId id="16050" r:id="rId7"/>
    <p:sldId id="4380" r:id="rId8"/>
    <p:sldId id="4357" r:id="rId9"/>
    <p:sldId id="4536" r:id="rId10"/>
    <p:sldId id="4285" r:id="rId11"/>
    <p:sldId id="16053" r:id="rId12"/>
    <p:sldId id="4327" r:id="rId13"/>
    <p:sldId id="16054" r:id="rId14"/>
    <p:sldId id="4658" r:id="rId15"/>
    <p:sldId id="16055" r:id="rId16"/>
    <p:sldId id="16048" r:id="rId17"/>
    <p:sldId id="16018" r:id="rId18"/>
    <p:sldId id="16031" r:id="rId19"/>
    <p:sldId id="16037" r:id="rId20"/>
    <p:sldId id="16028" r:id="rId21"/>
    <p:sldId id="16017" r:id="rId22"/>
    <p:sldId id="16012" r:id="rId23"/>
    <p:sldId id="16013" r:id="rId24"/>
    <p:sldId id="16030" r:id="rId25"/>
    <p:sldId id="16019" r:id="rId26"/>
    <p:sldId id="16010" r:id="rId27"/>
    <p:sldId id="16040" r:id="rId28"/>
    <p:sldId id="16035" r:id="rId29"/>
    <p:sldId id="16029" r:id="rId30"/>
    <p:sldId id="16021" r:id="rId31"/>
    <p:sldId id="16011" r:id="rId32"/>
    <p:sldId id="16042" r:id="rId33"/>
    <p:sldId id="16033" r:id="rId34"/>
    <p:sldId id="16024" r:id="rId35"/>
    <p:sldId id="16020" r:id="rId36"/>
    <p:sldId id="16009" r:id="rId37"/>
    <p:sldId id="4120" r:id="rId38"/>
    <p:sldId id="16049" r:id="rId39"/>
    <p:sldId id="16036" r:id="rId40"/>
    <p:sldId id="16025" r:id="rId41"/>
    <p:sldId id="16044" r:id="rId42"/>
    <p:sldId id="16046" r:id="rId43"/>
    <p:sldId id="1604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3BA1AC-5A31-4B02-BC5C-63EF59C009E7}">
          <p14:sldIdLst>
            <p14:sldId id="456"/>
            <p14:sldId id="16050"/>
            <p14:sldId id="4380"/>
            <p14:sldId id="4357"/>
            <p14:sldId id="4536"/>
            <p14:sldId id="4285"/>
            <p14:sldId id="16053"/>
            <p14:sldId id="4327"/>
            <p14:sldId id="16054"/>
            <p14:sldId id="4658"/>
            <p14:sldId id="16055"/>
            <p14:sldId id="16048"/>
          </p14:sldIdLst>
        </p14:section>
        <p14:section name="Main Section" id="{19A874A4-1284-45ED-A888-CC578A4A603D}">
          <p14:sldIdLst>
            <p14:sldId id="16018"/>
            <p14:sldId id="16031"/>
            <p14:sldId id="16037"/>
            <p14:sldId id="16028"/>
            <p14:sldId id="16017"/>
            <p14:sldId id="16012"/>
            <p14:sldId id="16013"/>
            <p14:sldId id="16030"/>
            <p14:sldId id="16019"/>
            <p14:sldId id="16010"/>
            <p14:sldId id="16040"/>
            <p14:sldId id="16035"/>
            <p14:sldId id="16029"/>
            <p14:sldId id="16021"/>
            <p14:sldId id="16011"/>
            <p14:sldId id="16042"/>
            <p14:sldId id="16033"/>
            <p14:sldId id="16024"/>
            <p14:sldId id="16020"/>
            <p14:sldId id="16009"/>
            <p14:sldId id="4120"/>
            <p14:sldId id="16049"/>
            <p14:sldId id="16036"/>
            <p14:sldId id="16025"/>
            <p14:sldId id="16044"/>
            <p14:sldId id="16046"/>
            <p14:sldId id="16045"/>
          </p14:sldIdLst>
        </p14:section>
        <p14:section name="Annex 1: Pitch Book" id="{CF83A4D4-EB35-4DEC-829E-1B539F21B29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600F76-2DB2-A4A7-F795-0CFBF709AC8B}" name="Guest User" initials="GU" userId="S::urn:spo:anon#a1cb7a8cde09fbaa93492538df315d73f5dd2fd8e78e1e88a524640636acea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ebecca Ruf" initials="RR" lastIdx="33" clrIdx="6">
    <p:extLst>
      <p:ext uri="{19B8F6BF-5375-455C-9EA6-DF929625EA0E}">
        <p15:presenceInfo xmlns:p15="http://schemas.microsoft.com/office/powerpoint/2012/main" userId="176159292af0fd6d" providerId="Windows Live"/>
      </p:ext>
    </p:extLst>
  </p:cmAuthor>
  <p:cmAuthor id="1" name="Ana Singh" initials="AS" lastIdx="1" clrIdx="0"/>
  <p:cmAuthor id="8" name="Anna Gincherman" initials="AG" lastIdx="19" clrIdx="7">
    <p:extLst>
      <p:ext uri="{19B8F6BF-5375-455C-9EA6-DF929625EA0E}">
        <p15:presenceInfo xmlns:p15="http://schemas.microsoft.com/office/powerpoint/2012/main" userId="S::anna.gincherman@consumercentrix.ch::dc0240c3-f9b3-45e5-94e6-551c5554dc03" providerId="AD"/>
      </p:ext>
    </p:extLst>
  </p:cmAuthor>
  <p:cmAuthor id="2" name="István Szepesy" initials="IS" lastIdx="1" clrIdx="1">
    <p:extLst>
      <p:ext uri="{19B8F6BF-5375-455C-9EA6-DF929625EA0E}">
        <p15:presenceInfo xmlns:p15="http://schemas.microsoft.com/office/powerpoint/2012/main" userId="István Szepesy" providerId="None"/>
      </p:ext>
    </p:extLst>
  </p:cmAuthor>
  <p:cmAuthor id="9" name="Maria Dolores Vallenilla Sosa" initials="MDVS" lastIdx="12" clrIdx="8">
    <p:extLst>
      <p:ext uri="{19B8F6BF-5375-455C-9EA6-DF929625EA0E}">
        <p15:presenceInfo xmlns:p15="http://schemas.microsoft.com/office/powerpoint/2012/main" userId="Maria Dolores Vallenilla Sosa" providerId="None"/>
      </p:ext>
    </p:extLst>
  </p:cmAuthor>
  <p:cmAuthor id="3" name="Alejandra Rios" initials="AR" lastIdx="42" clrIdx="2">
    <p:extLst>
      <p:ext uri="{19B8F6BF-5375-455C-9EA6-DF929625EA0E}">
        <p15:presenceInfo xmlns:p15="http://schemas.microsoft.com/office/powerpoint/2012/main" userId="Alejandra Rios" providerId="None"/>
      </p:ext>
    </p:extLst>
  </p:cmAuthor>
  <p:cmAuthor id="10" name="Inez Murray" initials="IM" lastIdx="1" clrIdx="9">
    <p:extLst>
      <p:ext uri="{19B8F6BF-5375-455C-9EA6-DF929625EA0E}">
        <p15:presenceInfo xmlns:p15="http://schemas.microsoft.com/office/powerpoint/2012/main" userId="ccfa6a83160a737c" providerId="Windows Live"/>
      </p:ext>
    </p:extLst>
  </p:cmAuthor>
  <p:cmAuthor id="4" name="Maya Gincherman" initials="MG" lastIdx="1" clrIdx="3">
    <p:extLst>
      <p:ext uri="{19B8F6BF-5375-455C-9EA6-DF929625EA0E}">
        <p15:presenceInfo xmlns:p15="http://schemas.microsoft.com/office/powerpoint/2012/main" userId="S::maya.gincherman@consumercentrix.ch::255a0709-0f85-4a92-8fcd-81121d8deec1" providerId="AD"/>
      </p:ext>
    </p:extLst>
  </p:cmAuthor>
  <p:cmAuthor id="11" name="vik lima" initials="vl" lastIdx="1" clrIdx="10">
    <p:extLst>
      <p:ext uri="{19B8F6BF-5375-455C-9EA6-DF929625EA0E}">
        <p15:presenceInfo xmlns:p15="http://schemas.microsoft.com/office/powerpoint/2012/main" userId="0fde54e8a8f3dcca" providerId="Windows Live"/>
      </p:ext>
    </p:extLst>
  </p:cmAuthor>
  <p:cmAuthor id="5" name="Alba Herrera" initials="AH" lastIdx="115" clrIdx="4">
    <p:extLst>
      <p:ext uri="{19B8F6BF-5375-455C-9EA6-DF929625EA0E}">
        <p15:presenceInfo xmlns:p15="http://schemas.microsoft.com/office/powerpoint/2012/main" userId="S::alba.herrera@consumercentrix.ch::b7fec0f7-a220-4cf2-887a-76dda4793f3b" providerId="AD"/>
      </p:ext>
    </p:extLst>
  </p:cmAuthor>
  <p:cmAuthor id="6" name="István Szepesy" initials="IS [2]" lastIdx="14" clrIdx="5">
    <p:extLst>
      <p:ext uri="{19B8F6BF-5375-455C-9EA6-DF929625EA0E}">
        <p15:presenceInfo xmlns:p15="http://schemas.microsoft.com/office/powerpoint/2012/main" userId="S::istvan.szepesy@consumercentrix.ch::f71c5368-c230-4cf5-b36c-ce6bba894c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28C"/>
    <a:srgbClr val="F6C5A4"/>
    <a:srgbClr val="5B9BD5"/>
    <a:srgbClr val="ED7D31"/>
    <a:srgbClr val="EC6359"/>
    <a:srgbClr val="AD2D67"/>
    <a:srgbClr val="4472C4"/>
    <a:srgbClr val="FFE5E5"/>
    <a:srgbClr val="F2F2F2"/>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74DC7-52D4-4D57-A72B-B5E78D40E3C5}" v="21" dt="2023-06-14T12:15:30.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6488"/>
  </p:normalViewPr>
  <p:slideViewPr>
    <p:cSldViewPr snapToGrid="0">
      <p:cViewPr varScale="1">
        <p:scale>
          <a:sx n="73" d="100"/>
          <a:sy n="73" d="100"/>
        </p:scale>
        <p:origin x="19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ica Balmus" userId="6ced275c-8f26-4151-a9fa-58ab8d94c012" providerId="ADAL" clId="{C8C74DC7-52D4-4D57-A72B-B5E78D40E3C5}"/>
    <pc:docChg chg="undo custSel addSld delSld modSld sldOrd modSection">
      <pc:chgData name="Aurica Balmus" userId="6ced275c-8f26-4151-a9fa-58ab8d94c012" providerId="ADAL" clId="{C8C74DC7-52D4-4D57-A72B-B5E78D40E3C5}" dt="2023-06-14T14:38:24.060" v="86" actId="108"/>
      <pc:docMkLst>
        <pc:docMk/>
      </pc:docMkLst>
      <pc:sldChg chg="del">
        <pc:chgData name="Aurica Balmus" userId="6ced275c-8f26-4151-a9fa-58ab8d94c012" providerId="ADAL" clId="{C8C74DC7-52D4-4D57-A72B-B5E78D40E3C5}" dt="2023-06-14T12:14:57.472" v="56" actId="47"/>
        <pc:sldMkLst>
          <pc:docMk/>
          <pc:sldMk cId="483850133" sldId="257"/>
        </pc:sldMkLst>
      </pc:sldChg>
      <pc:sldChg chg="modSp mod">
        <pc:chgData name="Aurica Balmus" userId="6ced275c-8f26-4151-a9fa-58ab8d94c012" providerId="ADAL" clId="{C8C74DC7-52D4-4D57-A72B-B5E78D40E3C5}" dt="2023-06-14T12:10:31.990" v="0" actId="20577"/>
        <pc:sldMkLst>
          <pc:docMk/>
          <pc:sldMk cId="2070802610" sldId="456"/>
        </pc:sldMkLst>
        <pc:spChg chg="mod">
          <ac:chgData name="Aurica Balmus" userId="6ced275c-8f26-4151-a9fa-58ab8d94c012" providerId="ADAL" clId="{C8C74DC7-52D4-4D57-A72B-B5E78D40E3C5}" dt="2023-06-14T12:10:31.990" v="0" actId="20577"/>
          <ac:spMkLst>
            <pc:docMk/>
            <pc:sldMk cId="2070802610" sldId="456"/>
            <ac:spMk id="13" creationId="{165F713E-DFA9-0A75-4A5C-D6D3EC1861BF}"/>
          </ac:spMkLst>
        </pc:spChg>
      </pc:sldChg>
      <pc:sldChg chg="add del">
        <pc:chgData name="Aurica Balmus" userId="6ced275c-8f26-4151-a9fa-58ab8d94c012" providerId="ADAL" clId="{C8C74DC7-52D4-4D57-A72B-B5E78D40E3C5}" dt="2023-06-14T12:13:12.541" v="42" actId="47"/>
        <pc:sldMkLst>
          <pc:docMk/>
          <pc:sldMk cId="353271814" sldId="2386"/>
        </pc:sldMkLst>
      </pc:sldChg>
      <pc:sldChg chg="modSp add del mod">
        <pc:chgData name="Aurica Balmus" userId="6ced275c-8f26-4151-a9fa-58ab8d94c012" providerId="ADAL" clId="{C8C74DC7-52D4-4D57-A72B-B5E78D40E3C5}" dt="2023-06-14T12:13:07.741" v="41"/>
        <pc:sldMkLst>
          <pc:docMk/>
          <pc:sldMk cId="2598550259" sldId="4285"/>
        </pc:sldMkLst>
        <pc:spChg chg="mod">
          <ac:chgData name="Aurica Balmus" userId="6ced275c-8f26-4151-a9fa-58ab8d94c012" providerId="ADAL" clId="{C8C74DC7-52D4-4D57-A72B-B5E78D40E3C5}" dt="2023-06-14T12:13:07.643" v="40"/>
          <ac:spMkLst>
            <pc:docMk/>
            <pc:sldMk cId="2598550259" sldId="4285"/>
            <ac:spMk id="2" creationId="{00000000-0000-0000-0000-000000000000}"/>
          </ac:spMkLst>
        </pc:spChg>
      </pc:sldChg>
      <pc:sldChg chg="del">
        <pc:chgData name="Aurica Balmus" userId="6ced275c-8f26-4151-a9fa-58ab8d94c012" providerId="ADAL" clId="{C8C74DC7-52D4-4D57-A72B-B5E78D40E3C5}" dt="2023-06-14T12:14:57.472" v="56" actId="47"/>
        <pc:sldMkLst>
          <pc:docMk/>
          <pc:sldMk cId="3576400075" sldId="4292"/>
        </pc:sldMkLst>
      </pc:sldChg>
      <pc:sldChg chg="modSp add del mod">
        <pc:chgData name="Aurica Balmus" userId="6ced275c-8f26-4151-a9fa-58ab8d94c012" providerId="ADAL" clId="{C8C74DC7-52D4-4D57-A72B-B5E78D40E3C5}" dt="2023-06-14T12:13:07.741" v="41"/>
        <pc:sldMkLst>
          <pc:docMk/>
          <pc:sldMk cId="49847888" sldId="4327"/>
        </pc:sldMkLst>
        <pc:spChg chg="mod">
          <ac:chgData name="Aurica Balmus" userId="6ced275c-8f26-4151-a9fa-58ab8d94c012" providerId="ADAL" clId="{C8C74DC7-52D4-4D57-A72B-B5E78D40E3C5}" dt="2023-06-14T12:13:07.643" v="40"/>
          <ac:spMkLst>
            <pc:docMk/>
            <pc:sldMk cId="49847888" sldId="4327"/>
            <ac:spMk id="12" creationId="{0FE442BA-F36C-E622-8CE4-FFAD7E10AE04}"/>
          </ac:spMkLst>
        </pc:spChg>
      </pc:sldChg>
      <pc:sldChg chg="del">
        <pc:chgData name="Aurica Balmus" userId="6ced275c-8f26-4151-a9fa-58ab8d94c012" providerId="ADAL" clId="{C8C74DC7-52D4-4D57-A72B-B5E78D40E3C5}" dt="2023-06-14T12:14:57.472" v="56" actId="47"/>
        <pc:sldMkLst>
          <pc:docMk/>
          <pc:sldMk cId="396639752" sldId="4349"/>
        </pc:sldMkLst>
      </pc:sldChg>
      <pc:sldChg chg="add del">
        <pc:chgData name="Aurica Balmus" userId="6ced275c-8f26-4151-a9fa-58ab8d94c012" providerId="ADAL" clId="{C8C74DC7-52D4-4D57-A72B-B5E78D40E3C5}" dt="2023-06-14T12:13:07.741" v="41"/>
        <pc:sldMkLst>
          <pc:docMk/>
          <pc:sldMk cId="3140307979" sldId="4357"/>
        </pc:sldMkLst>
      </pc:sldChg>
      <pc:sldChg chg="del">
        <pc:chgData name="Aurica Balmus" userId="6ced275c-8f26-4151-a9fa-58ab8d94c012" providerId="ADAL" clId="{C8C74DC7-52D4-4D57-A72B-B5E78D40E3C5}" dt="2023-06-14T12:14:57.472" v="56" actId="47"/>
        <pc:sldMkLst>
          <pc:docMk/>
          <pc:sldMk cId="1697555233" sldId="4359"/>
        </pc:sldMkLst>
      </pc:sldChg>
      <pc:sldChg chg="del">
        <pc:chgData name="Aurica Balmus" userId="6ced275c-8f26-4151-a9fa-58ab8d94c012" providerId="ADAL" clId="{C8C74DC7-52D4-4D57-A72B-B5E78D40E3C5}" dt="2023-06-14T12:14:57.472" v="56" actId="47"/>
        <pc:sldMkLst>
          <pc:docMk/>
          <pc:sldMk cId="3064900642" sldId="4371"/>
        </pc:sldMkLst>
      </pc:sldChg>
      <pc:sldChg chg="del">
        <pc:chgData name="Aurica Balmus" userId="6ced275c-8f26-4151-a9fa-58ab8d94c012" providerId="ADAL" clId="{C8C74DC7-52D4-4D57-A72B-B5E78D40E3C5}" dt="2023-06-14T12:14:57.472" v="56" actId="47"/>
        <pc:sldMkLst>
          <pc:docMk/>
          <pc:sldMk cId="1296684616" sldId="4372"/>
        </pc:sldMkLst>
      </pc:sldChg>
      <pc:sldChg chg="add del">
        <pc:chgData name="Aurica Balmus" userId="6ced275c-8f26-4151-a9fa-58ab8d94c012" providerId="ADAL" clId="{C8C74DC7-52D4-4D57-A72B-B5E78D40E3C5}" dt="2023-06-14T12:12:42.528" v="34"/>
        <pc:sldMkLst>
          <pc:docMk/>
          <pc:sldMk cId="1380467167" sldId="4380"/>
        </pc:sldMkLst>
      </pc:sldChg>
      <pc:sldChg chg="del">
        <pc:chgData name="Aurica Balmus" userId="6ced275c-8f26-4151-a9fa-58ab8d94c012" providerId="ADAL" clId="{C8C74DC7-52D4-4D57-A72B-B5E78D40E3C5}" dt="2023-06-14T12:14:57.472" v="56" actId="47"/>
        <pc:sldMkLst>
          <pc:docMk/>
          <pc:sldMk cId="2099205661" sldId="4381"/>
        </pc:sldMkLst>
      </pc:sldChg>
      <pc:sldChg chg="del">
        <pc:chgData name="Aurica Balmus" userId="6ced275c-8f26-4151-a9fa-58ab8d94c012" providerId="ADAL" clId="{C8C74DC7-52D4-4D57-A72B-B5E78D40E3C5}" dt="2023-06-14T12:14:57.472" v="56" actId="47"/>
        <pc:sldMkLst>
          <pc:docMk/>
          <pc:sldMk cId="3506836247" sldId="4383"/>
        </pc:sldMkLst>
      </pc:sldChg>
      <pc:sldChg chg="del">
        <pc:chgData name="Aurica Balmus" userId="6ced275c-8f26-4151-a9fa-58ab8d94c012" providerId="ADAL" clId="{C8C74DC7-52D4-4D57-A72B-B5E78D40E3C5}" dt="2023-06-14T12:14:57.472" v="56" actId="47"/>
        <pc:sldMkLst>
          <pc:docMk/>
          <pc:sldMk cId="2350429599" sldId="4387"/>
        </pc:sldMkLst>
      </pc:sldChg>
      <pc:sldChg chg="del">
        <pc:chgData name="Aurica Balmus" userId="6ced275c-8f26-4151-a9fa-58ab8d94c012" providerId="ADAL" clId="{C8C74DC7-52D4-4D57-A72B-B5E78D40E3C5}" dt="2023-06-14T12:14:57.472" v="56" actId="47"/>
        <pc:sldMkLst>
          <pc:docMk/>
          <pc:sldMk cId="3579185336" sldId="4388"/>
        </pc:sldMkLst>
      </pc:sldChg>
      <pc:sldChg chg="del">
        <pc:chgData name="Aurica Balmus" userId="6ced275c-8f26-4151-a9fa-58ab8d94c012" providerId="ADAL" clId="{C8C74DC7-52D4-4D57-A72B-B5E78D40E3C5}" dt="2023-06-14T12:14:57.472" v="56" actId="47"/>
        <pc:sldMkLst>
          <pc:docMk/>
          <pc:sldMk cId="769929297" sldId="4390"/>
        </pc:sldMkLst>
      </pc:sldChg>
      <pc:sldChg chg="del">
        <pc:chgData name="Aurica Balmus" userId="6ced275c-8f26-4151-a9fa-58ab8d94c012" providerId="ADAL" clId="{C8C74DC7-52D4-4D57-A72B-B5E78D40E3C5}" dt="2023-06-14T12:14:57.472" v="56" actId="47"/>
        <pc:sldMkLst>
          <pc:docMk/>
          <pc:sldMk cId="1547899877" sldId="4409"/>
        </pc:sldMkLst>
      </pc:sldChg>
      <pc:sldChg chg="del">
        <pc:chgData name="Aurica Balmus" userId="6ced275c-8f26-4151-a9fa-58ab8d94c012" providerId="ADAL" clId="{C8C74DC7-52D4-4D57-A72B-B5E78D40E3C5}" dt="2023-06-14T12:13:36.667" v="44" actId="47"/>
        <pc:sldMkLst>
          <pc:docMk/>
          <pc:sldMk cId="1520695597" sldId="4411"/>
        </pc:sldMkLst>
      </pc:sldChg>
      <pc:sldChg chg="add del setBg">
        <pc:chgData name="Aurica Balmus" userId="6ced275c-8f26-4151-a9fa-58ab8d94c012" providerId="ADAL" clId="{C8C74DC7-52D4-4D57-A72B-B5E78D40E3C5}" dt="2023-06-14T12:13:07.741" v="41"/>
        <pc:sldMkLst>
          <pc:docMk/>
          <pc:sldMk cId="3349063015" sldId="4536"/>
        </pc:sldMkLst>
      </pc:sldChg>
      <pc:sldChg chg="del">
        <pc:chgData name="Aurica Balmus" userId="6ced275c-8f26-4151-a9fa-58ab8d94c012" providerId="ADAL" clId="{C8C74DC7-52D4-4D57-A72B-B5E78D40E3C5}" dt="2023-06-14T12:14:57.472" v="56" actId="47"/>
        <pc:sldMkLst>
          <pc:docMk/>
          <pc:sldMk cId="1341864774" sldId="4608"/>
        </pc:sldMkLst>
      </pc:sldChg>
      <pc:sldChg chg="del">
        <pc:chgData name="Aurica Balmus" userId="6ced275c-8f26-4151-a9fa-58ab8d94c012" providerId="ADAL" clId="{C8C74DC7-52D4-4D57-A72B-B5E78D40E3C5}" dt="2023-06-14T12:14:57.472" v="56" actId="47"/>
        <pc:sldMkLst>
          <pc:docMk/>
          <pc:sldMk cId="2849030133" sldId="4609"/>
        </pc:sldMkLst>
      </pc:sldChg>
      <pc:sldChg chg="del">
        <pc:chgData name="Aurica Balmus" userId="6ced275c-8f26-4151-a9fa-58ab8d94c012" providerId="ADAL" clId="{C8C74DC7-52D4-4D57-A72B-B5E78D40E3C5}" dt="2023-06-14T12:14:57.472" v="56" actId="47"/>
        <pc:sldMkLst>
          <pc:docMk/>
          <pc:sldMk cId="789464825" sldId="4610"/>
        </pc:sldMkLst>
      </pc:sldChg>
      <pc:sldChg chg="del">
        <pc:chgData name="Aurica Balmus" userId="6ced275c-8f26-4151-a9fa-58ab8d94c012" providerId="ADAL" clId="{C8C74DC7-52D4-4D57-A72B-B5E78D40E3C5}" dt="2023-06-14T12:14:57.472" v="56" actId="47"/>
        <pc:sldMkLst>
          <pc:docMk/>
          <pc:sldMk cId="3343803481" sldId="4611"/>
        </pc:sldMkLst>
      </pc:sldChg>
      <pc:sldChg chg="del">
        <pc:chgData name="Aurica Balmus" userId="6ced275c-8f26-4151-a9fa-58ab8d94c012" providerId="ADAL" clId="{C8C74DC7-52D4-4D57-A72B-B5E78D40E3C5}" dt="2023-06-14T12:14:57.472" v="56" actId="47"/>
        <pc:sldMkLst>
          <pc:docMk/>
          <pc:sldMk cId="1465936703" sldId="4626"/>
        </pc:sldMkLst>
      </pc:sldChg>
      <pc:sldChg chg="add del">
        <pc:chgData name="Aurica Balmus" userId="6ced275c-8f26-4151-a9fa-58ab8d94c012" providerId="ADAL" clId="{C8C74DC7-52D4-4D57-A72B-B5E78D40E3C5}" dt="2023-06-14T12:13:07.741" v="41"/>
        <pc:sldMkLst>
          <pc:docMk/>
          <pc:sldMk cId="2020913088" sldId="4658"/>
        </pc:sldMkLst>
      </pc:sldChg>
      <pc:sldChg chg="del">
        <pc:chgData name="Aurica Balmus" userId="6ced275c-8f26-4151-a9fa-58ab8d94c012" providerId="ADAL" clId="{C8C74DC7-52D4-4D57-A72B-B5E78D40E3C5}" dt="2023-06-14T12:14:57.472" v="56" actId="47"/>
        <pc:sldMkLst>
          <pc:docMk/>
          <pc:sldMk cId="2288769383" sldId="4718"/>
        </pc:sldMkLst>
      </pc:sldChg>
      <pc:sldChg chg="modSp">
        <pc:chgData name="Aurica Balmus" userId="6ced275c-8f26-4151-a9fa-58ab8d94c012" providerId="ADAL" clId="{C8C74DC7-52D4-4D57-A72B-B5E78D40E3C5}" dt="2023-06-14T12:15:30.433" v="58"/>
        <pc:sldMkLst>
          <pc:docMk/>
          <pc:sldMk cId="2863083525" sldId="16009"/>
        </pc:sldMkLst>
        <pc:spChg chg="mod">
          <ac:chgData name="Aurica Balmus" userId="6ced275c-8f26-4151-a9fa-58ab8d94c012" providerId="ADAL" clId="{C8C74DC7-52D4-4D57-A72B-B5E78D40E3C5}" dt="2023-06-14T12:15:30.433" v="58"/>
          <ac:spMkLst>
            <pc:docMk/>
            <pc:sldMk cId="2863083525" sldId="16009"/>
            <ac:spMk id="3" creationId="{5177A997-F5E7-75A4-C8E5-FDFFC9010621}"/>
          </ac:spMkLst>
        </pc:spChg>
      </pc:sldChg>
      <pc:sldChg chg="modSp">
        <pc:chgData name="Aurica Balmus" userId="6ced275c-8f26-4151-a9fa-58ab8d94c012" providerId="ADAL" clId="{C8C74DC7-52D4-4D57-A72B-B5E78D40E3C5}" dt="2023-06-14T12:15:30.433" v="58"/>
        <pc:sldMkLst>
          <pc:docMk/>
          <pc:sldMk cId="3367597718" sldId="16010"/>
        </pc:sldMkLst>
        <pc:spChg chg="mod">
          <ac:chgData name="Aurica Balmus" userId="6ced275c-8f26-4151-a9fa-58ab8d94c012" providerId="ADAL" clId="{C8C74DC7-52D4-4D57-A72B-B5E78D40E3C5}" dt="2023-06-14T12:15:30.433" v="58"/>
          <ac:spMkLst>
            <pc:docMk/>
            <pc:sldMk cId="3367597718" sldId="16010"/>
            <ac:spMk id="2" creationId="{00000000-0000-0000-0000-000000000000}"/>
          </ac:spMkLst>
        </pc:spChg>
      </pc:sldChg>
      <pc:sldChg chg="modSp mod">
        <pc:chgData name="Aurica Balmus" userId="6ced275c-8f26-4151-a9fa-58ab8d94c012" providerId="ADAL" clId="{C8C74DC7-52D4-4D57-A72B-B5E78D40E3C5}" dt="2023-06-14T12:16:03.259" v="62" actId="207"/>
        <pc:sldMkLst>
          <pc:docMk/>
          <pc:sldMk cId="274999973" sldId="16011"/>
        </pc:sldMkLst>
        <pc:spChg chg="mod">
          <ac:chgData name="Aurica Balmus" userId="6ced275c-8f26-4151-a9fa-58ab8d94c012" providerId="ADAL" clId="{C8C74DC7-52D4-4D57-A72B-B5E78D40E3C5}" dt="2023-06-14T12:15:30.433" v="58"/>
          <ac:spMkLst>
            <pc:docMk/>
            <pc:sldMk cId="274999973" sldId="16011"/>
            <ac:spMk id="2" creationId="{00000000-0000-0000-0000-000000000000}"/>
          </ac:spMkLst>
        </pc:spChg>
        <pc:spChg chg="mod">
          <ac:chgData name="Aurica Balmus" userId="6ced275c-8f26-4151-a9fa-58ab8d94c012" providerId="ADAL" clId="{C8C74DC7-52D4-4D57-A72B-B5E78D40E3C5}" dt="2023-06-14T12:16:03.259" v="62" actId="207"/>
          <ac:spMkLst>
            <pc:docMk/>
            <pc:sldMk cId="274999973" sldId="16011"/>
            <ac:spMk id="3" creationId="{5177A997-F5E7-75A4-C8E5-FDFFC9010621}"/>
          </ac:spMkLst>
        </pc:spChg>
      </pc:sldChg>
      <pc:sldChg chg="add del">
        <pc:chgData name="Aurica Balmus" userId="6ced275c-8f26-4151-a9fa-58ab8d94c012" providerId="ADAL" clId="{C8C74DC7-52D4-4D57-A72B-B5E78D40E3C5}" dt="2023-06-14T12:14:20.098" v="52" actId="47"/>
        <pc:sldMkLst>
          <pc:docMk/>
          <pc:sldMk cId="3440541068" sldId="16017"/>
        </pc:sldMkLst>
      </pc:sldChg>
      <pc:sldChg chg="modSp add del modNotes">
        <pc:chgData name="Aurica Balmus" userId="6ced275c-8f26-4151-a9fa-58ab8d94c012" providerId="ADAL" clId="{C8C74DC7-52D4-4D57-A72B-B5E78D40E3C5}" dt="2023-06-14T12:15:30.433" v="58"/>
        <pc:sldMkLst>
          <pc:docMk/>
          <pc:sldMk cId="3360833921" sldId="16018"/>
        </pc:sldMkLst>
        <pc:spChg chg="mod">
          <ac:chgData name="Aurica Balmus" userId="6ced275c-8f26-4151-a9fa-58ab8d94c012" providerId="ADAL" clId="{C8C74DC7-52D4-4D57-A72B-B5E78D40E3C5}" dt="2023-06-14T12:15:30.433" v="58"/>
          <ac:spMkLst>
            <pc:docMk/>
            <pc:sldMk cId="3360833921" sldId="16018"/>
            <ac:spMk id="13" creationId="{165F713E-DFA9-0A75-4A5C-D6D3EC1861BF}"/>
          </ac:spMkLst>
        </pc:spChg>
      </pc:sldChg>
      <pc:sldChg chg="modSp modNotes">
        <pc:chgData name="Aurica Balmus" userId="6ced275c-8f26-4151-a9fa-58ab8d94c012" providerId="ADAL" clId="{C8C74DC7-52D4-4D57-A72B-B5E78D40E3C5}" dt="2023-06-14T12:15:30.433" v="58"/>
        <pc:sldMkLst>
          <pc:docMk/>
          <pc:sldMk cId="2254010412" sldId="16019"/>
        </pc:sldMkLst>
        <pc:spChg chg="mod">
          <ac:chgData name="Aurica Balmus" userId="6ced275c-8f26-4151-a9fa-58ab8d94c012" providerId="ADAL" clId="{C8C74DC7-52D4-4D57-A72B-B5E78D40E3C5}" dt="2023-06-14T12:15:30.433" v="58"/>
          <ac:spMkLst>
            <pc:docMk/>
            <pc:sldMk cId="2254010412" sldId="16019"/>
            <ac:spMk id="13" creationId="{165F713E-DFA9-0A75-4A5C-D6D3EC1861BF}"/>
          </ac:spMkLst>
        </pc:spChg>
      </pc:sldChg>
      <pc:sldChg chg="modSp">
        <pc:chgData name="Aurica Balmus" userId="6ced275c-8f26-4151-a9fa-58ab8d94c012" providerId="ADAL" clId="{C8C74DC7-52D4-4D57-A72B-B5E78D40E3C5}" dt="2023-06-14T12:15:30.433" v="58"/>
        <pc:sldMkLst>
          <pc:docMk/>
          <pc:sldMk cId="2246984747" sldId="16021"/>
        </pc:sldMkLst>
        <pc:spChg chg="mod">
          <ac:chgData name="Aurica Balmus" userId="6ced275c-8f26-4151-a9fa-58ab8d94c012" providerId="ADAL" clId="{C8C74DC7-52D4-4D57-A72B-B5E78D40E3C5}" dt="2023-06-14T12:15:30.433" v="58"/>
          <ac:spMkLst>
            <pc:docMk/>
            <pc:sldMk cId="2246984747" sldId="16021"/>
            <ac:spMk id="13" creationId="{165F713E-DFA9-0A75-4A5C-D6D3EC1861BF}"/>
          </ac:spMkLst>
        </pc:spChg>
      </pc:sldChg>
      <pc:sldChg chg="del">
        <pc:chgData name="Aurica Balmus" userId="6ced275c-8f26-4151-a9fa-58ab8d94c012" providerId="ADAL" clId="{C8C74DC7-52D4-4D57-A72B-B5E78D40E3C5}" dt="2023-06-14T12:14:57.472" v="56" actId="47"/>
        <pc:sldMkLst>
          <pc:docMk/>
          <pc:sldMk cId="2938010474" sldId="16027"/>
        </pc:sldMkLst>
      </pc:sldChg>
      <pc:sldChg chg="modSp">
        <pc:chgData name="Aurica Balmus" userId="6ced275c-8f26-4151-a9fa-58ab8d94c012" providerId="ADAL" clId="{C8C74DC7-52D4-4D57-A72B-B5E78D40E3C5}" dt="2023-06-14T12:15:30.433" v="58"/>
        <pc:sldMkLst>
          <pc:docMk/>
          <pc:sldMk cId="2256959303" sldId="16028"/>
        </pc:sldMkLst>
        <pc:spChg chg="mod">
          <ac:chgData name="Aurica Balmus" userId="6ced275c-8f26-4151-a9fa-58ab8d94c012" providerId="ADAL" clId="{C8C74DC7-52D4-4D57-A72B-B5E78D40E3C5}" dt="2023-06-14T12:15:30.433" v="58"/>
          <ac:spMkLst>
            <pc:docMk/>
            <pc:sldMk cId="2256959303" sldId="16028"/>
            <ac:spMk id="11" creationId="{00D5AAC2-495B-00D8-0A97-C52B8FFC83AB}"/>
          </ac:spMkLst>
        </pc:spChg>
      </pc:sldChg>
      <pc:sldChg chg="modSp">
        <pc:chgData name="Aurica Balmus" userId="6ced275c-8f26-4151-a9fa-58ab8d94c012" providerId="ADAL" clId="{C8C74DC7-52D4-4D57-A72B-B5E78D40E3C5}" dt="2023-06-14T12:15:30.433" v="58"/>
        <pc:sldMkLst>
          <pc:docMk/>
          <pc:sldMk cId="275095189" sldId="16029"/>
        </pc:sldMkLst>
        <pc:spChg chg="mod">
          <ac:chgData name="Aurica Balmus" userId="6ced275c-8f26-4151-a9fa-58ab8d94c012" providerId="ADAL" clId="{C8C74DC7-52D4-4D57-A72B-B5E78D40E3C5}" dt="2023-06-14T12:15:30.433" v="58"/>
          <ac:spMkLst>
            <pc:docMk/>
            <pc:sldMk cId="275095189" sldId="16029"/>
            <ac:spMk id="11" creationId="{00D5AAC2-495B-00D8-0A97-C52B8FFC83AB}"/>
          </ac:spMkLst>
        </pc:spChg>
      </pc:sldChg>
      <pc:sldChg chg="modSp">
        <pc:chgData name="Aurica Balmus" userId="6ced275c-8f26-4151-a9fa-58ab8d94c012" providerId="ADAL" clId="{C8C74DC7-52D4-4D57-A72B-B5E78D40E3C5}" dt="2023-06-14T12:15:30.433" v="58"/>
        <pc:sldMkLst>
          <pc:docMk/>
          <pc:sldMk cId="2189679726" sldId="16031"/>
        </pc:sldMkLst>
        <pc:spChg chg="mod">
          <ac:chgData name="Aurica Balmus" userId="6ced275c-8f26-4151-a9fa-58ab8d94c012" providerId="ADAL" clId="{C8C74DC7-52D4-4D57-A72B-B5E78D40E3C5}" dt="2023-06-14T12:15:30.433" v="58"/>
          <ac:spMkLst>
            <pc:docMk/>
            <pc:sldMk cId="2189679726" sldId="16031"/>
            <ac:spMk id="2" creationId="{06F78962-06C5-ABB6-BD8B-1B8681A98A4D}"/>
          </ac:spMkLst>
        </pc:spChg>
      </pc:sldChg>
      <pc:sldChg chg="modSp mod">
        <pc:chgData name="Aurica Balmus" userId="6ced275c-8f26-4151-a9fa-58ab8d94c012" providerId="ADAL" clId="{C8C74DC7-52D4-4D57-A72B-B5E78D40E3C5}" dt="2023-06-14T12:16:13.374" v="65" actId="14100"/>
        <pc:sldMkLst>
          <pc:docMk/>
          <pc:sldMk cId="2830270089" sldId="16033"/>
        </pc:sldMkLst>
        <pc:spChg chg="mod">
          <ac:chgData name="Aurica Balmus" userId="6ced275c-8f26-4151-a9fa-58ab8d94c012" providerId="ADAL" clId="{C8C74DC7-52D4-4D57-A72B-B5E78D40E3C5}" dt="2023-06-14T12:15:30.433" v="58"/>
          <ac:spMkLst>
            <pc:docMk/>
            <pc:sldMk cId="2830270089" sldId="16033"/>
            <ac:spMk id="2" creationId="{00000000-0000-0000-0000-000000000000}"/>
          </ac:spMkLst>
        </pc:spChg>
        <pc:picChg chg="mod">
          <ac:chgData name="Aurica Balmus" userId="6ced275c-8f26-4151-a9fa-58ab8d94c012" providerId="ADAL" clId="{C8C74DC7-52D4-4D57-A72B-B5E78D40E3C5}" dt="2023-06-14T12:16:13.374" v="65" actId="14100"/>
          <ac:picMkLst>
            <pc:docMk/>
            <pc:sldMk cId="2830270089" sldId="16033"/>
            <ac:picMk id="6" creationId="{9468C36F-1128-623B-8151-3F0CE787944B}"/>
          </ac:picMkLst>
        </pc:picChg>
      </pc:sldChg>
      <pc:sldChg chg="modSp">
        <pc:chgData name="Aurica Balmus" userId="6ced275c-8f26-4151-a9fa-58ab8d94c012" providerId="ADAL" clId="{C8C74DC7-52D4-4D57-A72B-B5E78D40E3C5}" dt="2023-06-14T12:15:30.433" v="58"/>
        <pc:sldMkLst>
          <pc:docMk/>
          <pc:sldMk cId="1069536363" sldId="16035"/>
        </pc:sldMkLst>
        <pc:spChg chg="mod">
          <ac:chgData name="Aurica Balmus" userId="6ced275c-8f26-4151-a9fa-58ab8d94c012" providerId="ADAL" clId="{C8C74DC7-52D4-4D57-A72B-B5E78D40E3C5}" dt="2023-06-14T12:15:30.433" v="58"/>
          <ac:spMkLst>
            <pc:docMk/>
            <pc:sldMk cId="1069536363" sldId="16035"/>
            <ac:spMk id="2" creationId="{00000000-0000-0000-0000-000000000000}"/>
          </ac:spMkLst>
        </pc:spChg>
      </pc:sldChg>
      <pc:sldChg chg="modSp">
        <pc:chgData name="Aurica Balmus" userId="6ced275c-8f26-4151-a9fa-58ab8d94c012" providerId="ADAL" clId="{C8C74DC7-52D4-4D57-A72B-B5E78D40E3C5}" dt="2023-06-14T12:15:30.433" v="58"/>
        <pc:sldMkLst>
          <pc:docMk/>
          <pc:sldMk cId="21614535" sldId="16036"/>
        </pc:sldMkLst>
        <pc:spChg chg="mod">
          <ac:chgData name="Aurica Balmus" userId="6ced275c-8f26-4151-a9fa-58ab8d94c012" providerId="ADAL" clId="{C8C74DC7-52D4-4D57-A72B-B5E78D40E3C5}" dt="2023-06-14T12:15:30.433" v="58"/>
          <ac:spMkLst>
            <pc:docMk/>
            <pc:sldMk cId="21614535" sldId="16036"/>
            <ac:spMk id="2" creationId="{00000000-0000-0000-0000-000000000000}"/>
          </ac:spMkLst>
        </pc:spChg>
        <pc:graphicFrameChg chg="mod">
          <ac:chgData name="Aurica Balmus" userId="6ced275c-8f26-4151-a9fa-58ab8d94c012" providerId="ADAL" clId="{C8C74DC7-52D4-4D57-A72B-B5E78D40E3C5}" dt="2023-06-14T12:15:30.433" v="58"/>
          <ac:graphicFrameMkLst>
            <pc:docMk/>
            <pc:sldMk cId="21614535" sldId="16036"/>
            <ac:graphicFrameMk id="7" creationId="{0FB569AE-FEC7-F05D-1E27-1F2B9E520DAE}"/>
          </ac:graphicFrameMkLst>
        </pc:graphicFrameChg>
      </pc:sldChg>
      <pc:sldChg chg="modSp">
        <pc:chgData name="Aurica Balmus" userId="6ced275c-8f26-4151-a9fa-58ab8d94c012" providerId="ADAL" clId="{C8C74DC7-52D4-4D57-A72B-B5E78D40E3C5}" dt="2023-06-14T12:15:30.433" v="58"/>
        <pc:sldMkLst>
          <pc:docMk/>
          <pc:sldMk cId="2493294708" sldId="16037"/>
        </pc:sldMkLst>
        <pc:spChg chg="mod">
          <ac:chgData name="Aurica Balmus" userId="6ced275c-8f26-4151-a9fa-58ab8d94c012" providerId="ADAL" clId="{C8C74DC7-52D4-4D57-A72B-B5E78D40E3C5}" dt="2023-06-14T12:15:30.433" v="58"/>
          <ac:spMkLst>
            <pc:docMk/>
            <pc:sldMk cId="2493294708" sldId="16037"/>
            <ac:spMk id="3" creationId="{A7F02B75-A562-862E-1A89-224523C39D54}"/>
          </ac:spMkLst>
        </pc:spChg>
      </pc:sldChg>
      <pc:sldChg chg="del">
        <pc:chgData name="Aurica Balmus" userId="6ced275c-8f26-4151-a9fa-58ab8d94c012" providerId="ADAL" clId="{C8C74DC7-52D4-4D57-A72B-B5E78D40E3C5}" dt="2023-06-14T12:14:57.472" v="56" actId="47"/>
        <pc:sldMkLst>
          <pc:docMk/>
          <pc:sldMk cId="2267040173" sldId="16039"/>
        </pc:sldMkLst>
      </pc:sldChg>
      <pc:sldChg chg="modSp mod">
        <pc:chgData name="Aurica Balmus" userId="6ced275c-8f26-4151-a9fa-58ab8d94c012" providerId="ADAL" clId="{C8C74DC7-52D4-4D57-A72B-B5E78D40E3C5}" dt="2023-06-14T12:15:58.202" v="61" actId="207"/>
        <pc:sldMkLst>
          <pc:docMk/>
          <pc:sldMk cId="1590391015" sldId="16042"/>
        </pc:sldMkLst>
        <pc:spChg chg="mod">
          <ac:chgData name="Aurica Balmus" userId="6ced275c-8f26-4151-a9fa-58ab8d94c012" providerId="ADAL" clId="{C8C74DC7-52D4-4D57-A72B-B5E78D40E3C5}" dt="2023-06-14T12:15:30.433" v="58"/>
          <ac:spMkLst>
            <pc:docMk/>
            <pc:sldMk cId="1590391015" sldId="16042"/>
            <ac:spMk id="2" creationId="{5EC432EE-BADA-07B0-2D03-7D5579F8BEE8}"/>
          </ac:spMkLst>
        </pc:spChg>
        <pc:spChg chg="mod">
          <ac:chgData name="Aurica Balmus" userId="6ced275c-8f26-4151-a9fa-58ab8d94c012" providerId="ADAL" clId="{C8C74DC7-52D4-4D57-A72B-B5E78D40E3C5}" dt="2023-06-14T12:15:58.202" v="61" actId="207"/>
          <ac:spMkLst>
            <pc:docMk/>
            <pc:sldMk cId="1590391015" sldId="16042"/>
            <ac:spMk id="33" creationId="{BEFA9925-26E7-CB3E-03F5-3BA83A2D964D}"/>
          </ac:spMkLst>
        </pc:spChg>
      </pc:sldChg>
      <pc:sldChg chg="del">
        <pc:chgData name="Aurica Balmus" userId="6ced275c-8f26-4151-a9fa-58ab8d94c012" providerId="ADAL" clId="{C8C74DC7-52D4-4D57-A72B-B5E78D40E3C5}" dt="2023-06-14T12:14:57.472" v="56" actId="47"/>
        <pc:sldMkLst>
          <pc:docMk/>
          <pc:sldMk cId="168711520" sldId="16043"/>
        </pc:sldMkLst>
      </pc:sldChg>
      <pc:sldChg chg="modSp del mod">
        <pc:chgData name="Aurica Balmus" userId="6ced275c-8f26-4151-a9fa-58ab8d94c012" providerId="ADAL" clId="{C8C74DC7-52D4-4D57-A72B-B5E78D40E3C5}" dt="2023-06-14T12:12:19.772" v="31" actId="47"/>
        <pc:sldMkLst>
          <pc:docMk/>
          <pc:sldMk cId="759156566" sldId="16047"/>
        </pc:sldMkLst>
        <pc:spChg chg="mod">
          <ac:chgData name="Aurica Balmus" userId="6ced275c-8f26-4151-a9fa-58ab8d94c012" providerId="ADAL" clId="{C8C74DC7-52D4-4D57-A72B-B5E78D40E3C5}" dt="2023-06-14T12:10:46.883" v="20" actId="14100"/>
          <ac:spMkLst>
            <pc:docMk/>
            <pc:sldMk cId="759156566" sldId="16047"/>
            <ac:spMk id="13" creationId="{165F713E-DFA9-0A75-4A5C-D6D3EC1861BF}"/>
          </ac:spMkLst>
        </pc:spChg>
      </pc:sldChg>
      <pc:sldChg chg="modSp ord modNotes">
        <pc:chgData name="Aurica Balmus" userId="6ced275c-8f26-4151-a9fa-58ab8d94c012" providerId="ADAL" clId="{C8C74DC7-52D4-4D57-A72B-B5E78D40E3C5}" dt="2023-06-14T12:15:30.433" v="58"/>
        <pc:sldMkLst>
          <pc:docMk/>
          <pc:sldMk cId="2276330501" sldId="16048"/>
        </pc:sldMkLst>
        <pc:spChg chg="mod">
          <ac:chgData name="Aurica Balmus" userId="6ced275c-8f26-4151-a9fa-58ab8d94c012" providerId="ADAL" clId="{C8C74DC7-52D4-4D57-A72B-B5E78D40E3C5}" dt="2023-06-14T12:15:30.433" v="58"/>
          <ac:spMkLst>
            <pc:docMk/>
            <pc:sldMk cId="2276330501" sldId="16048"/>
            <ac:spMk id="2" creationId="{00000000-0000-0000-0000-000000000000}"/>
          </ac:spMkLst>
        </pc:spChg>
        <pc:spChg chg="mod">
          <ac:chgData name="Aurica Balmus" userId="6ced275c-8f26-4151-a9fa-58ab8d94c012" providerId="ADAL" clId="{C8C74DC7-52D4-4D57-A72B-B5E78D40E3C5}" dt="2023-06-14T12:15:30.433" v="58"/>
          <ac:spMkLst>
            <pc:docMk/>
            <pc:sldMk cId="2276330501" sldId="16048"/>
            <ac:spMk id="3" creationId="{733D335C-C17C-69D2-CD68-33DC065DBEC6}"/>
          </ac:spMkLst>
        </pc:spChg>
        <pc:spChg chg="mod">
          <ac:chgData name="Aurica Balmus" userId="6ced275c-8f26-4151-a9fa-58ab8d94c012" providerId="ADAL" clId="{C8C74DC7-52D4-4D57-A72B-B5E78D40E3C5}" dt="2023-06-14T12:15:30.433" v="58"/>
          <ac:spMkLst>
            <pc:docMk/>
            <pc:sldMk cId="2276330501" sldId="16048"/>
            <ac:spMk id="6" creationId="{94CD4545-0513-1E21-A1BC-E95085C254F4}"/>
          </ac:spMkLst>
        </pc:spChg>
        <pc:spChg chg="mod">
          <ac:chgData name="Aurica Balmus" userId="6ced275c-8f26-4151-a9fa-58ab8d94c012" providerId="ADAL" clId="{C8C74DC7-52D4-4D57-A72B-B5E78D40E3C5}" dt="2023-06-14T12:15:30.433" v="58"/>
          <ac:spMkLst>
            <pc:docMk/>
            <pc:sldMk cId="2276330501" sldId="16048"/>
            <ac:spMk id="9" creationId="{AD54A3AD-CEED-3755-463A-869E9BC5476C}"/>
          </ac:spMkLst>
        </pc:spChg>
        <pc:spChg chg="mod">
          <ac:chgData name="Aurica Balmus" userId="6ced275c-8f26-4151-a9fa-58ab8d94c012" providerId="ADAL" clId="{C8C74DC7-52D4-4D57-A72B-B5E78D40E3C5}" dt="2023-06-14T12:15:30.433" v="58"/>
          <ac:spMkLst>
            <pc:docMk/>
            <pc:sldMk cId="2276330501" sldId="16048"/>
            <ac:spMk id="10" creationId="{66AB6CC6-37AA-189F-8DE8-468FAAE6ED01}"/>
          </ac:spMkLst>
        </pc:spChg>
        <pc:spChg chg="mod">
          <ac:chgData name="Aurica Balmus" userId="6ced275c-8f26-4151-a9fa-58ab8d94c012" providerId="ADAL" clId="{C8C74DC7-52D4-4D57-A72B-B5E78D40E3C5}" dt="2023-06-14T12:15:30.433" v="58"/>
          <ac:spMkLst>
            <pc:docMk/>
            <pc:sldMk cId="2276330501" sldId="16048"/>
            <ac:spMk id="11" creationId="{B39022A0-6E15-C9CB-1F14-B8F4B4606055}"/>
          </ac:spMkLst>
        </pc:spChg>
        <pc:spChg chg="mod">
          <ac:chgData name="Aurica Balmus" userId="6ced275c-8f26-4151-a9fa-58ab8d94c012" providerId="ADAL" clId="{C8C74DC7-52D4-4D57-A72B-B5E78D40E3C5}" dt="2023-06-14T12:15:30.433" v="58"/>
          <ac:spMkLst>
            <pc:docMk/>
            <pc:sldMk cId="2276330501" sldId="16048"/>
            <ac:spMk id="12" creationId="{F4429D38-5600-34A7-D006-409F568EF71A}"/>
          </ac:spMkLst>
        </pc:spChg>
        <pc:spChg chg="mod">
          <ac:chgData name="Aurica Balmus" userId="6ced275c-8f26-4151-a9fa-58ab8d94c012" providerId="ADAL" clId="{C8C74DC7-52D4-4D57-A72B-B5E78D40E3C5}" dt="2023-06-14T12:15:30.433" v="58"/>
          <ac:spMkLst>
            <pc:docMk/>
            <pc:sldMk cId="2276330501" sldId="16048"/>
            <ac:spMk id="13" creationId="{6870A52C-9869-3DAE-6F6F-1F09666E84AD}"/>
          </ac:spMkLst>
        </pc:spChg>
        <pc:spChg chg="mod">
          <ac:chgData name="Aurica Balmus" userId="6ced275c-8f26-4151-a9fa-58ab8d94c012" providerId="ADAL" clId="{C8C74DC7-52D4-4D57-A72B-B5E78D40E3C5}" dt="2023-06-14T12:15:30.433" v="58"/>
          <ac:spMkLst>
            <pc:docMk/>
            <pc:sldMk cId="2276330501" sldId="16048"/>
            <ac:spMk id="14" creationId="{8A5590F7-CD0E-8AC8-1935-19268E302ED7}"/>
          </ac:spMkLst>
        </pc:spChg>
        <pc:spChg chg="mod">
          <ac:chgData name="Aurica Balmus" userId="6ced275c-8f26-4151-a9fa-58ab8d94c012" providerId="ADAL" clId="{C8C74DC7-52D4-4D57-A72B-B5E78D40E3C5}" dt="2023-06-14T12:15:30.433" v="58"/>
          <ac:spMkLst>
            <pc:docMk/>
            <pc:sldMk cId="2276330501" sldId="16048"/>
            <ac:spMk id="16" creationId="{BC44495F-3CA0-7A28-60A6-5C46C68F5BC6}"/>
          </ac:spMkLst>
        </pc:spChg>
        <pc:spChg chg="mod">
          <ac:chgData name="Aurica Balmus" userId="6ced275c-8f26-4151-a9fa-58ab8d94c012" providerId="ADAL" clId="{C8C74DC7-52D4-4D57-A72B-B5E78D40E3C5}" dt="2023-06-14T12:15:30.433" v="58"/>
          <ac:spMkLst>
            <pc:docMk/>
            <pc:sldMk cId="2276330501" sldId="16048"/>
            <ac:spMk id="17" creationId="{CC1FFDE7-AA37-8EDB-F4CD-291307F4883A}"/>
          </ac:spMkLst>
        </pc:spChg>
        <pc:spChg chg="mod">
          <ac:chgData name="Aurica Balmus" userId="6ced275c-8f26-4151-a9fa-58ab8d94c012" providerId="ADAL" clId="{C8C74DC7-52D4-4D57-A72B-B5E78D40E3C5}" dt="2023-06-14T12:15:30.433" v="58"/>
          <ac:spMkLst>
            <pc:docMk/>
            <pc:sldMk cId="2276330501" sldId="16048"/>
            <ac:spMk id="19" creationId="{394A8271-A38B-6B9D-653B-7A50D839610D}"/>
          </ac:spMkLst>
        </pc:spChg>
        <pc:spChg chg="mod">
          <ac:chgData name="Aurica Balmus" userId="6ced275c-8f26-4151-a9fa-58ab8d94c012" providerId="ADAL" clId="{C8C74DC7-52D4-4D57-A72B-B5E78D40E3C5}" dt="2023-06-14T12:15:30.433" v="58"/>
          <ac:spMkLst>
            <pc:docMk/>
            <pc:sldMk cId="2276330501" sldId="16048"/>
            <ac:spMk id="21" creationId="{7DAAFE00-956B-B410-0868-9979EAD436EB}"/>
          </ac:spMkLst>
        </pc:spChg>
        <pc:spChg chg="mod">
          <ac:chgData name="Aurica Balmus" userId="6ced275c-8f26-4151-a9fa-58ab8d94c012" providerId="ADAL" clId="{C8C74DC7-52D4-4D57-A72B-B5E78D40E3C5}" dt="2023-06-14T12:15:30.433" v="58"/>
          <ac:spMkLst>
            <pc:docMk/>
            <pc:sldMk cId="2276330501" sldId="16048"/>
            <ac:spMk id="23" creationId="{651FA39A-6DF9-F238-4F4A-89AF0BDD9EEE}"/>
          </ac:spMkLst>
        </pc:spChg>
        <pc:spChg chg="mod">
          <ac:chgData name="Aurica Balmus" userId="6ced275c-8f26-4151-a9fa-58ab8d94c012" providerId="ADAL" clId="{C8C74DC7-52D4-4D57-A72B-B5E78D40E3C5}" dt="2023-06-14T12:15:30.433" v="58"/>
          <ac:spMkLst>
            <pc:docMk/>
            <pc:sldMk cId="2276330501" sldId="16048"/>
            <ac:spMk id="25" creationId="{8B20DA48-24C1-AEE8-494A-640220A858B4}"/>
          </ac:spMkLst>
        </pc:spChg>
        <pc:spChg chg="mod">
          <ac:chgData name="Aurica Balmus" userId="6ced275c-8f26-4151-a9fa-58ab8d94c012" providerId="ADAL" clId="{C8C74DC7-52D4-4D57-A72B-B5E78D40E3C5}" dt="2023-06-14T12:15:30.433" v="58"/>
          <ac:spMkLst>
            <pc:docMk/>
            <pc:sldMk cId="2276330501" sldId="16048"/>
            <ac:spMk id="27" creationId="{76CF9250-E926-32A0-933B-51F2673DB029}"/>
          </ac:spMkLst>
        </pc:spChg>
        <pc:grpChg chg="mod">
          <ac:chgData name="Aurica Balmus" userId="6ced275c-8f26-4151-a9fa-58ab8d94c012" providerId="ADAL" clId="{C8C74DC7-52D4-4D57-A72B-B5E78D40E3C5}" dt="2023-06-14T12:15:30.433" v="58"/>
          <ac:grpSpMkLst>
            <pc:docMk/>
            <pc:sldMk cId="2276330501" sldId="16048"/>
            <ac:grpSpMk id="15" creationId="{913FF3FF-503E-0E35-4A7F-3537A81EF001}"/>
          </ac:grpSpMkLst>
        </pc:grpChg>
        <pc:grpChg chg="mod">
          <ac:chgData name="Aurica Balmus" userId="6ced275c-8f26-4151-a9fa-58ab8d94c012" providerId="ADAL" clId="{C8C74DC7-52D4-4D57-A72B-B5E78D40E3C5}" dt="2023-06-14T12:15:30.433" v="58"/>
          <ac:grpSpMkLst>
            <pc:docMk/>
            <pc:sldMk cId="2276330501" sldId="16048"/>
            <ac:grpSpMk id="28" creationId="{1BA036DD-8FC9-939B-3EEA-22E5C083243B}"/>
          </ac:grpSpMkLst>
        </pc:grpChg>
      </pc:sldChg>
      <pc:sldChg chg="modSp">
        <pc:chgData name="Aurica Balmus" userId="6ced275c-8f26-4151-a9fa-58ab8d94c012" providerId="ADAL" clId="{C8C74DC7-52D4-4D57-A72B-B5E78D40E3C5}" dt="2023-06-14T12:15:30.433" v="58"/>
        <pc:sldMkLst>
          <pc:docMk/>
          <pc:sldMk cId="446070746" sldId="16049"/>
        </pc:sldMkLst>
        <pc:spChg chg="mod">
          <ac:chgData name="Aurica Balmus" userId="6ced275c-8f26-4151-a9fa-58ab8d94c012" providerId="ADAL" clId="{C8C74DC7-52D4-4D57-A72B-B5E78D40E3C5}" dt="2023-06-14T12:15:30.433" v="58"/>
          <ac:spMkLst>
            <pc:docMk/>
            <pc:sldMk cId="446070746" sldId="16049"/>
            <ac:spMk id="7" creationId="{D5AC892A-B4E7-2A28-EC34-BB6FEDFE4A7E}"/>
          </ac:spMkLst>
        </pc:spChg>
      </pc:sldChg>
      <pc:sldChg chg="modSp mod">
        <pc:chgData name="Aurica Balmus" userId="6ced275c-8f26-4151-a9fa-58ab8d94c012" providerId="ADAL" clId="{C8C74DC7-52D4-4D57-A72B-B5E78D40E3C5}" dt="2023-06-14T14:38:24.060" v="86" actId="108"/>
        <pc:sldMkLst>
          <pc:docMk/>
          <pc:sldMk cId="202082268" sldId="16050"/>
        </pc:sldMkLst>
        <pc:spChg chg="mod">
          <ac:chgData name="Aurica Balmus" userId="6ced275c-8f26-4151-a9fa-58ab8d94c012" providerId="ADAL" clId="{C8C74DC7-52D4-4D57-A72B-B5E78D40E3C5}" dt="2023-06-14T12:16:54.025" v="84" actId="108"/>
          <ac:spMkLst>
            <pc:docMk/>
            <pc:sldMk cId="202082268" sldId="16050"/>
            <ac:spMk id="3" creationId="{BA2FCA8E-1D96-72A8-5649-09BE345C5389}"/>
          </ac:spMkLst>
        </pc:spChg>
        <pc:spChg chg="mod">
          <ac:chgData name="Aurica Balmus" userId="6ced275c-8f26-4151-a9fa-58ab8d94c012" providerId="ADAL" clId="{C8C74DC7-52D4-4D57-A72B-B5E78D40E3C5}" dt="2023-06-14T14:38:24.060" v="86" actId="108"/>
          <ac:spMkLst>
            <pc:docMk/>
            <pc:sldMk cId="202082268" sldId="16050"/>
            <ac:spMk id="4" creationId="{61D9E357-541C-5A01-6767-DE79D6B6300D}"/>
          </ac:spMkLst>
        </pc:spChg>
      </pc:sldChg>
      <pc:sldChg chg="add del">
        <pc:chgData name="Aurica Balmus" userId="6ced275c-8f26-4151-a9fa-58ab8d94c012" providerId="ADAL" clId="{C8C74DC7-52D4-4D57-A72B-B5E78D40E3C5}" dt="2023-06-14T12:14:33.342" v="55" actId="47"/>
        <pc:sldMkLst>
          <pc:docMk/>
          <pc:sldMk cId="3388352932" sldId="16051"/>
        </pc:sldMkLst>
      </pc:sldChg>
      <pc:sldChg chg="add del">
        <pc:chgData name="Aurica Balmus" userId="6ced275c-8f26-4151-a9fa-58ab8d94c012" providerId="ADAL" clId="{C8C74DC7-52D4-4D57-A72B-B5E78D40E3C5}" dt="2023-06-14T12:13:26.981" v="43" actId="47"/>
        <pc:sldMkLst>
          <pc:docMk/>
          <pc:sldMk cId="3864269933" sldId="16052"/>
        </pc:sldMkLst>
      </pc:sldChg>
      <pc:sldChg chg="add">
        <pc:chgData name="Aurica Balmus" userId="6ced275c-8f26-4151-a9fa-58ab8d94c012" providerId="ADAL" clId="{C8C74DC7-52D4-4D57-A72B-B5E78D40E3C5}" dt="2023-06-14T12:13:07.741" v="41"/>
        <pc:sldMkLst>
          <pc:docMk/>
          <pc:sldMk cId="1398606750" sldId="16053"/>
        </pc:sldMkLst>
      </pc:sldChg>
      <pc:sldChg chg="modSp add del mod">
        <pc:chgData name="Aurica Balmus" userId="6ced275c-8f26-4151-a9fa-58ab8d94c012" providerId="ADAL" clId="{C8C74DC7-52D4-4D57-A72B-B5E78D40E3C5}" dt="2023-06-14T12:13:07.643" v="40"/>
        <pc:sldMkLst>
          <pc:docMk/>
          <pc:sldMk cId="3488168708" sldId="16053"/>
        </pc:sldMkLst>
        <pc:spChg chg="mod">
          <ac:chgData name="Aurica Balmus" userId="6ced275c-8f26-4151-a9fa-58ab8d94c012" providerId="ADAL" clId="{C8C74DC7-52D4-4D57-A72B-B5E78D40E3C5}" dt="2023-06-14T12:13:07.643" v="40"/>
          <ac:spMkLst>
            <pc:docMk/>
            <pc:sldMk cId="3488168708" sldId="16053"/>
            <ac:spMk id="3" creationId="{BA2FCA8E-1D96-72A8-5649-09BE345C5389}"/>
          </ac:spMkLst>
        </pc:spChg>
      </pc:sldChg>
      <pc:sldChg chg="add">
        <pc:chgData name="Aurica Balmus" userId="6ced275c-8f26-4151-a9fa-58ab8d94c012" providerId="ADAL" clId="{C8C74DC7-52D4-4D57-A72B-B5E78D40E3C5}" dt="2023-06-14T12:13:07.741" v="41"/>
        <pc:sldMkLst>
          <pc:docMk/>
          <pc:sldMk cId="744828663" sldId="16054"/>
        </pc:sldMkLst>
      </pc:sldChg>
      <pc:sldChg chg="add del">
        <pc:chgData name="Aurica Balmus" userId="6ced275c-8f26-4151-a9fa-58ab8d94c012" providerId="ADAL" clId="{C8C74DC7-52D4-4D57-A72B-B5E78D40E3C5}" dt="2023-06-14T12:13:07.643" v="40"/>
        <pc:sldMkLst>
          <pc:docMk/>
          <pc:sldMk cId="2492495702" sldId="16054"/>
        </pc:sldMkLst>
      </pc:sldChg>
      <pc:sldChg chg="add del">
        <pc:chgData name="Aurica Balmus" userId="6ced275c-8f26-4151-a9fa-58ab8d94c012" providerId="ADAL" clId="{C8C74DC7-52D4-4D57-A72B-B5E78D40E3C5}" dt="2023-06-14T12:13:07.643" v="40"/>
        <pc:sldMkLst>
          <pc:docMk/>
          <pc:sldMk cId="1869396315" sldId="16055"/>
        </pc:sldMkLst>
      </pc:sldChg>
      <pc:sldChg chg="add">
        <pc:chgData name="Aurica Balmus" userId="6ced275c-8f26-4151-a9fa-58ab8d94c012" providerId="ADAL" clId="{C8C74DC7-52D4-4D57-A72B-B5E78D40E3C5}" dt="2023-06-14T12:13:07.741" v="41"/>
        <pc:sldMkLst>
          <pc:docMk/>
          <pc:sldMk cId="2801164039" sldId="16055"/>
        </pc:sldMkLst>
      </pc:sldChg>
      <pc:sldChg chg="add del">
        <pc:chgData name="Aurica Balmus" userId="6ced275c-8f26-4151-a9fa-58ab8d94c012" providerId="ADAL" clId="{C8C74DC7-52D4-4D57-A72B-B5E78D40E3C5}" dt="2023-06-14T12:14:20.967" v="53"/>
        <pc:sldMkLst>
          <pc:docMk/>
          <pc:sldMk cId="2153320490" sldId="16056"/>
        </pc:sldMkLst>
      </pc:sldChg>
      <pc:sldMasterChg chg="delSldLayout">
        <pc:chgData name="Aurica Balmus" userId="6ced275c-8f26-4151-a9fa-58ab8d94c012" providerId="ADAL" clId="{C8C74DC7-52D4-4D57-A72B-B5E78D40E3C5}" dt="2023-06-14T12:14:57.472" v="56" actId="47"/>
        <pc:sldMasterMkLst>
          <pc:docMk/>
          <pc:sldMasterMk cId="3353798930" sldId="2147483728"/>
        </pc:sldMasterMkLst>
        <pc:sldLayoutChg chg="del">
          <pc:chgData name="Aurica Balmus" userId="6ced275c-8f26-4151-a9fa-58ab8d94c012" providerId="ADAL" clId="{C8C74DC7-52D4-4D57-A72B-B5E78D40E3C5}" dt="2023-06-14T12:14:57.472" v="56" actId="47"/>
          <pc:sldLayoutMkLst>
            <pc:docMk/>
            <pc:sldMasterMk cId="3353798930" sldId="2147483728"/>
            <pc:sldLayoutMk cId="594314514" sldId="2147483741"/>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3" Type="http://schemas.openxmlformats.org/officeDocument/2006/relationships/oleObject" Target="https://ccxinclusivebiz.sharepoint.com/sites/data2x/Freigegebene%20Dokumente/10%20Online%20Survey/Kenya/Data2X%20%20Gender%20Data%20Ecosystem%20Project%20Online%20FSP%20Survey_Kenya_v4.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03087885985749E-2"/>
          <c:y val="2.4703087885985749E-2"/>
          <c:w val="0.95059382422802852"/>
          <c:h val="0.95059382422802852"/>
        </c:manualLayout>
      </c:layout>
      <c:doughnutChart>
        <c:varyColors val="0"/>
        <c:ser>
          <c:idx val="0"/>
          <c:order val="0"/>
          <c:dPt>
            <c:idx val="0"/>
            <c:bubble3D val="0"/>
            <c:spPr>
              <a:solidFill>
                <a:schemeClr val="accent2"/>
              </a:solidFill>
              <a:ln w="76200" algn="ctr">
                <a:solidFill>
                  <a:schemeClr val="tx1"/>
                </a:solidFill>
                <a:prstDash val="solid"/>
              </a:ln>
            </c:spPr>
            <c:extLst>
              <c:ext xmlns:c16="http://schemas.microsoft.com/office/drawing/2014/chart" uri="{C3380CC4-5D6E-409C-BE32-E72D297353CC}">
                <c16:uniqueId val="{00000001-9601-4229-BE09-2CFDAA2508E9}"/>
              </c:ext>
            </c:extLst>
          </c:dPt>
          <c:dPt>
            <c:idx val="1"/>
            <c:bubble3D val="0"/>
            <c:spPr>
              <a:solidFill>
                <a:schemeClr val="accent2"/>
              </a:solidFill>
              <a:ln w="38100" algn="ctr">
                <a:solidFill>
                  <a:schemeClr val="bg1"/>
                </a:solidFill>
                <a:prstDash val="solid"/>
              </a:ln>
            </c:spPr>
            <c:extLst>
              <c:ext xmlns:c16="http://schemas.microsoft.com/office/drawing/2014/chart" uri="{C3380CC4-5D6E-409C-BE32-E72D297353CC}">
                <c16:uniqueId val="{00000003-9601-4229-BE09-2CFDAA2508E9}"/>
              </c:ext>
            </c:extLst>
          </c:dPt>
          <c:dPt>
            <c:idx val="2"/>
            <c:bubble3D val="0"/>
            <c:spPr>
              <a:solidFill>
                <a:schemeClr val="accent2"/>
              </a:solidFill>
              <a:ln w="38100" algn="ctr">
                <a:solidFill>
                  <a:schemeClr val="bg1"/>
                </a:solidFill>
                <a:prstDash val="solid"/>
              </a:ln>
            </c:spPr>
            <c:extLst>
              <c:ext xmlns:c16="http://schemas.microsoft.com/office/drawing/2014/chart" uri="{C3380CC4-5D6E-409C-BE32-E72D297353CC}">
                <c16:uniqueId val="{00000005-9601-4229-BE09-2CFDAA2508E9}"/>
              </c:ext>
            </c:extLst>
          </c:dPt>
          <c:dPt>
            <c:idx val="3"/>
            <c:bubble3D val="0"/>
            <c:spPr>
              <a:solidFill>
                <a:schemeClr val="accent2"/>
              </a:solidFill>
              <a:ln w="38100" algn="ctr">
                <a:solidFill>
                  <a:schemeClr val="bg1"/>
                </a:solidFill>
                <a:prstDash val="solid"/>
              </a:ln>
            </c:spPr>
            <c:extLst>
              <c:ext xmlns:c16="http://schemas.microsoft.com/office/drawing/2014/chart" uri="{C3380CC4-5D6E-409C-BE32-E72D297353CC}">
                <c16:uniqueId val="{00000007-9601-4229-BE09-2CFDAA2508E9}"/>
              </c:ext>
            </c:extLst>
          </c:dPt>
          <c:dPt>
            <c:idx val="4"/>
            <c:bubble3D val="0"/>
            <c:spPr>
              <a:solidFill>
                <a:srgbClr val="808080"/>
              </a:solidFill>
              <a:ln w="76200" algn="ctr">
                <a:solidFill>
                  <a:schemeClr val="tx1"/>
                </a:solidFill>
                <a:prstDash val="solid"/>
              </a:ln>
            </c:spPr>
            <c:extLst>
              <c:ext xmlns:c16="http://schemas.microsoft.com/office/drawing/2014/chart" uri="{C3380CC4-5D6E-409C-BE32-E72D297353CC}">
                <c16:uniqueId val="{00000009-9601-4229-BE09-2CFDAA2508E9}"/>
              </c:ext>
            </c:extLst>
          </c:dPt>
          <c:dPt>
            <c:idx val="5"/>
            <c:bubble3D val="0"/>
            <c:spPr>
              <a:solidFill>
                <a:srgbClr val="808080"/>
              </a:solidFill>
              <a:ln w="38100" algn="ctr">
                <a:solidFill>
                  <a:schemeClr val="bg1"/>
                </a:solidFill>
                <a:prstDash val="solid"/>
              </a:ln>
            </c:spPr>
            <c:extLst>
              <c:ext xmlns:c16="http://schemas.microsoft.com/office/drawing/2014/chart" uri="{C3380CC4-5D6E-409C-BE32-E72D297353CC}">
                <c16:uniqueId val="{0000000B-9601-4229-BE09-2CFDAA2508E9}"/>
              </c:ext>
            </c:extLst>
          </c:dPt>
          <c:dPt>
            <c:idx val="6"/>
            <c:bubble3D val="0"/>
            <c:spPr>
              <a:solidFill>
                <a:srgbClr val="808080"/>
              </a:solidFill>
              <a:ln w="38100" algn="ctr">
                <a:solidFill>
                  <a:schemeClr val="bg1"/>
                </a:solidFill>
                <a:prstDash val="solid"/>
              </a:ln>
            </c:spPr>
            <c:extLst>
              <c:ext xmlns:c16="http://schemas.microsoft.com/office/drawing/2014/chart" uri="{C3380CC4-5D6E-409C-BE32-E72D297353CC}">
                <c16:uniqueId val="{0000000D-9601-4229-BE09-2CFDAA2508E9}"/>
              </c:ext>
            </c:extLst>
          </c:dPt>
          <c:dPt>
            <c:idx val="7"/>
            <c:bubble3D val="0"/>
            <c:spPr>
              <a:solidFill>
                <a:srgbClr val="808080"/>
              </a:solidFill>
              <a:ln w="38100" algn="ctr">
                <a:solidFill>
                  <a:schemeClr val="bg1"/>
                </a:solidFill>
                <a:prstDash val="solid"/>
              </a:ln>
            </c:spPr>
            <c:extLst>
              <c:ext xmlns:c16="http://schemas.microsoft.com/office/drawing/2014/chart" uri="{C3380CC4-5D6E-409C-BE32-E72D297353CC}">
                <c16:uniqueId val="{0000000F-9601-4229-BE09-2CFDAA2508E9}"/>
              </c:ext>
            </c:extLst>
          </c:dPt>
          <c:dPt>
            <c:idx val="8"/>
            <c:bubble3D val="0"/>
            <c:spPr>
              <a:solidFill>
                <a:srgbClr val="AD2D67"/>
              </a:solidFill>
              <a:ln w="76200" algn="ctr">
                <a:solidFill>
                  <a:schemeClr val="tx1"/>
                </a:solidFill>
                <a:prstDash val="solid"/>
              </a:ln>
            </c:spPr>
            <c:extLst>
              <c:ext xmlns:c16="http://schemas.microsoft.com/office/drawing/2014/chart" uri="{C3380CC4-5D6E-409C-BE32-E72D297353CC}">
                <c16:uniqueId val="{00000011-9601-4229-BE09-2CFDAA2508E9}"/>
              </c:ext>
            </c:extLst>
          </c:dPt>
          <c:dPt>
            <c:idx val="9"/>
            <c:bubble3D val="0"/>
            <c:spPr>
              <a:solidFill>
                <a:srgbClr val="AD2D67"/>
              </a:solidFill>
              <a:ln w="38100" algn="ctr">
                <a:solidFill>
                  <a:schemeClr val="bg1"/>
                </a:solidFill>
                <a:prstDash val="solid"/>
              </a:ln>
            </c:spPr>
            <c:extLst>
              <c:ext xmlns:c16="http://schemas.microsoft.com/office/drawing/2014/chart" uri="{C3380CC4-5D6E-409C-BE32-E72D297353CC}">
                <c16:uniqueId val="{00000013-9601-4229-BE09-2CFDAA2508E9}"/>
              </c:ext>
            </c:extLst>
          </c:dPt>
          <c:dPt>
            <c:idx val="10"/>
            <c:bubble3D val="0"/>
            <c:spPr>
              <a:solidFill>
                <a:srgbClr val="AD2D67"/>
              </a:solidFill>
              <a:ln w="38100" algn="ctr">
                <a:solidFill>
                  <a:schemeClr val="bg1"/>
                </a:solidFill>
                <a:prstDash val="solid"/>
              </a:ln>
            </c:spPr>
            <c:extLst>
              <c:ext xmlns:c16="http://schemas.microsoft.com/office/drawing/2014/chart" uri="{C3380CC4-5D6E-409C-BE32-E72D297353CC}">
                <c16:uniqueId val="{00000015-9601-4229-BE09-2CFDAA2508E9}"/>
              </c:ext>
            </c:extLst>
          </c:dPt>
          <c:dPt>
            <c:idx val="11"/>
            <c:bubble3D val="0"/>
            <c:spPr>
              <a:solidFill>
                <a:srgbClr val="AD2D67"/>
              </a:solidFill>
              <a:ln w="38100" algn="ctr">
                <a:solidFill>
                  <a:schemeClr val="bg1"/>
                </a:solidFill>
                <a:prstDash val="solid"/>
              </a:ln>
            </c:spPr>
            <c:extLst>
              <c:ext xmlns:c16="http://schemas.microsoft.com/office/drawing/2014/chart" uri="{C3380CC4-5D6E-409C-BE32-E72D297353CC}">
                <c16:uniqueId val="{00000017-9601-4229-BE09-2CFDAA2508E9}"/>
              </c:ext>
            </c:extLst>
          </c:dPt>
          <c:val>
            <c:numRef>
              <c:f>Sheet1!$A$1:$A$12</c:f>
              <c:numCache>
                <c:formatCode>General</c:formatCode>
                <c:ptCount val="12"/>
                <c:pt idx="0">
                  <c:v>8.3000000000000007</c:v>
                </c:pt>
                <c:pt idx="1">
                  <c:v>8.3000000000000007</c:v>
                </c:pt>
                <c:pt idx="2">
                  <c:v>8.3000000000000007</c:v>
                </c:pt>
                <c:pt idx="3">
                  <c:v>8.3000000000000007</c:v>
                </c:pt>
                <c:pt idx="4">
                  <c:v>8.3000000000000007</c:v>
                </c:pt>
                <c:pt idx="5">
                  <c:v>8.3000000000000007</c:v>
                </c:pt>
                <c:pt idx="6">
                  <c:v>8.3000000000000007</c:v>
                </c:pt>
                <c:pt idx="7">
                  <c:v>8.3000000000000007</c:v>
                </c:pt>
                <c:pt idx="8">
                  <c:v>8.3000000000000007</c:v>
                </c:pt>
                <c:pt idx="9">
                  <c:v>8.3000000000000007</c:v>
                </c:pt>
                <c:pt idx="10">
                  <c:v>8.3000000000000007</c:v>
                </c:pt>
                <c:pt idx="11">
                  <c:v>8.3000000000000007</c:v>
                </c:pt>
              </c:numCache>
            </c:numRef>
          </c:val>
          <c:extLst>
            <c:ext xmlns:c16="http://schemas.microsoft.com/office/drawing/2014/chart" uri="{C3380CC4-5D6E-409C-BE32-E72D297353CC}">
              <c16:uniqueId val="{00000018-9601-4229-BE09-2CFDAA2508E9}"/>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62073090327159E-2"/>
          <c:y val="7.7326421004446408E-2"/>
          <c:w val="0.90951428916343058"/>
          <c:h val="0.65769968012212809"/>
        </c:manualLayout>
      </c:layout>
      <c:barChart>
        <c:barDir val="col"/>
        <c:grouping val="clustered"/>
        <c:varyColors val="0"/>
        <c:ser>
          <c:idx val="0"/>
          <c:order val="0"/>
          <c:tx>
            <c:strRef>
              <c:f>'CHARTS%'!$D$118</c:f>
              <c:strCache>
                <c:ptCount val="1"/>
                <c:pt idx="0">
                  <c:v>Bank</c:v>
                </c:pt>
              </c:strCache>
            </c:strRef>
          </c:tx>
          <c:spPr>
            <a:solidFill>
              <a:schemeClr val="accent1"/>
            </a:solidFill>
            <a:ln>
              <a:noFill/>
            </a:ln>
            <a:effectLst/>
          </c:spPr>
          <c:invertIfNegative val="0"/>
          <c:cat>
            <c:strRef>
              <c:f>'CHARTS%'!$C$119:$C$123</c:f>
              <c:strCache>
                <c:ptCount val="5"/>
                <c:pt idx="0">
                  <c:v>Women are a core element of our strategy</c:v>
                </c:pt>
                <c:pt idx="1">
                  <c:v>We have launched a dedicated product and services offer for women</c:v>
                </c:pt>
                <c:pt idx="2">
                  <c:v>We are addressing women with targeted marketing measures</c:v>
                </c:pt>
                <c:pt idx="3">
                  <c:v>We see women as an opportunity for which we are actively considering a dedicated approach</c:v>
                </c:pt>
                <c:pt idx="4">
                  <c:v>Women do not appear to be a market opportunity (not relevant / no opportunity/ not a priority)</c:v>
                </c:pt>
              </c:strCache>
            </c:strRef>
          </c:cat>
          <c:val>
            <c:numRef>
              <c:f>'CHARTS%'!$D$119:$D$123</c:f>
              <c:numCache>
                <c:formatCode>0%</c:formatCode>
                <c:ptCount val="5"/>
                <c:pt idx="0">
                  <c:v>0.875</c:v>
                </c:pt>
                <c:pt idx="1">
                  <c:v>0.75</c:v>
                </c:pt>
                <c:pt idx="2">
                  <c:v>0.5</c:v>
                </c:pt>
                <c:pt idx="3">
                  <c:v>0.5</c:v>
                </c:pt>
                <c:pt idx="4">
                  <c:v>0</c:v>
                </c:pt>
              </c:numCache>
            </c:numRef>
          </c:val>
          <c:extLst>
            <c:ext xmlns:c16="http://schemas.microsoft.com/office/drawing/2014/chart" uri="{C3380CC4-5D6E-409C-BE32-E72D297353CC}">
              <c16:uniqueId val="{00000000-A3A9-4072-80E3-3BAA4864E207}"/>
            </c:ext>
          </c:extLst>
        </c:ser>
        <c:ser>
          <c:idx val="1"/>
          <c:order val="1"/>
          <c:tx>
            <c:strRef>
              <c:f>'CHARTS%'!$E$118</c:f>
              <c:strCache>
                <c:ptCount val="1"/>
                <c:pt idx="0">
                  <c:v>MFI</c:v>
                </c:pt>
              </c:strCache>
            </c:strRef>
          </c:tx>
          <c:spPr>
            <a:solidFill>
              <a:schemeClr val="accent2"/>
            </a:solidFill>
            <a:ln>
              <a:noFill/>
            </a:ln>
            <a:effectLst/>
          </c:spPr>
          <c:invertIfNegative val="0"/>
          <c:cat>
            <c:strRef>
              <c:f>'CHARTS%'!$C$119:$C$123</c:f>
              <c:strCache>
                <c:ptCount val="5"/>
                <c:pt idx="0">
                  <c:v>Women are a core element of our strategy</c:v>
                </c:pt>
                <c:pt idx="1">
                  <c:v>We have launched a dedicated product and services offer for women</c:v>
                </c:pt>
                <c:pt idx="2">
                  <c:v>We are addressing women with targeted marketing measures</c:v>
                </c:pt>
                <c:pt idx="3">
                  <c:v>We see women as an opportunity for which we are actively considering a dedicated approach</c:v>
                </c:pt>
                <c:pt idx="4">
                  <c:v>Women do not appear to be a market opportunity (not relevant / no opportunity/ not a priority)</c:v>
                </c:pt>
              </c:strCache>
            </c:strRef>
          </c:cat>
          <c:val>
            <c:numRef>
              <c:f>'CHARTS%'!$E$119:$E$123</c:f>
              <c:numCache>
                <c:formatCode>0%</c:formatCode>
                <c:ptCount val="5"/>
                <c:pt idx="0">
                  <c:v>0.6</c:v>
                </c:pt>
                <c:pt idx="1">
                  <c:v>0.6</c:v>
                </c:pt>
                <c:pt idx="2">
                  <c:v>0.2</c:v>
                </c:pt>
                <c:pt idx="3">
                  <c:v>0.4</c:v>
                </c:pt>
                <c:pt idx="4">
                  <c:v>0</c:v>
                </c:pt>
              </c:numCache>
            </c:numRef>
          </c:val>
          <c:extLst>
            <c:ext xmlns:c16="http://schemas.microsoft.com/office/drawing/2014/chart" uri="{C3380CC4-5D6E-409C-BE32-E72D297353CC}">
              <c16:uniqueId val="{00000001-A3A9-4072-80E3-3BAA4864E207}"/>
            </c:ext>
          </c:extLst>
        </c:ser>
        <c:ser>
          <c:idx val="2"/>
          <c:order val="2"/>
          <c:tx>
            <c:strRef>
              <c:f>'CHARTS%'!$F$118</c:f>
              <c:strCache>
                <c:ptCount val="1"/>
                <c:pt idx="0">
                  <c:v>SACCO</c:v>
                </c:pt>
              </c:strCache>
            </c:strRef>
          </c:tx>
          <c:spPr>
            <a:solidFill>
              <a:srgbClr val="FF9F3A"/>
            </a:solidFill>
            <a:ln>
              <a:noFill/>
            </a:ln>
            <a:effectLst/>
          </c:spPr>
          <c:invertIfNegative val="0"/>
          <c:cat>
            <c:strRef>
              <c:f>'CHARTS%'!$C$119:$C$123</c:f>
              <c:strCache>
                <c:ptCount val="5"/>
                <c:pt idx="0">
                  <c:v>Women are a core element of our strategy</c:v>
                </c:pt>
                <c:pt idx="1">
                  <c:v>We have launched a dedicated product and services offer for women</c:v>
                </c:pt>
                <c:pt idx="2">
                  <c:v>We are addressing women with targeted marketing measures</c:v>
                </c:pt>
                <c:pt idx="3">
                  <c:v>We see women as an opportunity for which we are actively considering a dedicated approach</c:v>
                </c:pt>
                <c:pt idx="4">
                  <c:v>Women do not appear to be a market opportunity (not relevant / no opportunity/ not a priority)</c:v>
                </c:pt>
              </c:strCache>
            </c:strRef>
          </c:cat>
          <c:val>
            <c:numRef>
              <c:f>'CHARTS%'!$F$119:$F$123</c:f>
              <c:numCache>
                <c:formatCode>0%</c:formatCode>
                <c:ptCount val="5"/>
                <c:pt idx="0">
                  <c:v>0.66666666666666663</c:v>
                </c:pt>
                <c:pt idx="1">
                  <c:v>0.33333333333333331</c:v>
                </c:pt>
                <c:pt idx="2">
                  <c:v>0.66666666666666663</c:v>
                </c:pt>
                <c:pt idx="3">
                  <c:v>0.66666666666666663</c:v>
                </c:pt>
                <c:pt idx="4">
                  <c:v>0.33333333333333331</c:v>
                </c:pt>
              </c:numCache>
            </c:numRef>
          </c:val>
          <c:extLst>
            <c:ext xmlns:c16="http://schemas.microsoft.com/office/drawing/2014/chart" uri="{C3380CC4-5D6E-409C-BE32-E72D297353CC}">
              <c16:uniqueId val="{00000002-A3A9-4072-80E3-3BAA4864E207}"/>
            </c:ext>
          </c:extLst>
        </c:ser>
        <c:ser>
          <c:idx val="3"/>
          <c:order val="3"/>
          <c:tx>
            <c:strRef>
              <c:f>'CHARTS%'!$G$118</c:f>
              <c:strCache>
                <c:ptCount val="1"/>
                <c:pt idx="0">
                  <c:v>DL</c:v>
                </c:pt>
              </c:strCache>
            </c:strRef>
          </c:tx>
          <c:spPr>
            <a:solidFill>
              <a:srgbClr val="A5A5A5"/>
            </a:solidFill>
            <a:ln>
              <a:noFill/>
            </a:ln>
            <a:effectLst/>
          </c:spPr>
          <c:invertIfNegative val="0"/>
          <c:cat>
            <c:strRef>
              <c:f>'CHARTS%'!$C$119:$C$123</c:f>
              <c:strCache>
                <c:ptCount val="5"/>
                <c:pt idx="0">
                  <c:v>Women are a core element of our strategy</c:v>
                </c:pt>
                <c:pt idx="1">
                  <c:v>We have launched a dedicated product and services offer for women</c:v>
                </c:pt>
                <c:pt idx="2">
                  <c:v>We are addressing women with targeted marketing measures</c:v>
                </c:pt>
                <c:pt idx="3">
                  <c:v>We see women as an opportunity for which we are actively considering a dedicated approach</c:v>
                </c:pt>
                <c:pt idx="4">
                  <c:v>Women do not appear to be a market opportunity (not relevant / no opportunity/ not a priority)</c:v>
                </c:pt>
              </c:strCache>
            </c:strRef>
          </c:cat>
          <c:val>
            <c:numRef>
              <c:f>'CHARTS%'!$G$119:$G$123</c:f>
              <c:numCache>
                <c:formatCode>0%</c:formatCode>
                <c:ptCount val="5"/>
                <c:pt idx="0">
                  <c:v>0.5</c:v>
                </c:pt>
                <c:pt idx="1">
                  <c:v>0</c:v>
                </c:pt>
                <c:pt idx="2">
                  <c:v>0</c:v>
                </c:pt>
                <c:pt idx="3">
                  <c:v>0.5</c:v>
                </c:pt>
                <c:pt idx="4">
                  <c:v>0.5</c:v>
                </c:pt>
              </c:numCache>
            </c:numRef>
          </c:val>
          <c:extLst>
            <c:ext xmlns:c16="http://schemas.microsoft.com/office/drawing/2014/chart" uri="{C3380CC4-5D6E-409C-BE32-E72D297353CC}">
              <c16:uniqueId val="{00000003-A3A9-4072-80E3-3BAA4864E207}"/>
            </c:ext>
          </c:extLst>
        </c:ser>
        <c:ser>
          <c:idx val="4"/>
          <c:order val="4"/>
          <c:tx>
            <c:strRef>
              <c:f>'CHARTS%'!$H$118</c:f>
              <c:strCache>
                <c:ptCount val="1"/>
                <c:pt idx="0">
                  <c:v>MFS</c:v>
                </c:pt>
              </c:strCache>
            </c:strRef>
          </c:tx>
          <c:spPr>
            <a:solidFill>
              <a:srgbClr val="86CBDC"/>
            </a:solidFill>
            <a:ln>
              <a:noFill/>
            </a:ln>
            <a:effectLst/>
          </c:spPr>
          <c:invertIfNegative val="0"/>
          <c:cat>
            <c:strRef>
              <c:f>'CHARTS%'!$C$119:$C$123</c:f>
              <c:strCache>
                <c:ptCount val="5"/>
                <c:pt idx="0">
                  <c:v>Women are a core element of our strategy</c:v>
                </c:pt>
                <c:pt idx="1">
                  <c:v>We have launched a dedicated product and services offer for women</c:v>
                </c:pt>
                <c:pt idx="2">
                  <c:v>We are addressing women with targeted marketing measures</c:v>
                </c:pt>
                <c:pt idx="3">
                  <c:v>We see women as an opportunity for which we are actively considering a dedicated approach</c:v>
                </c:pt>
                <c:pt idx="4">
                  <c:v>Women do not appear to be a market opportunity (not relevant / no opportunity/ not a priority)</c:v>
                </c:pt>
              </c:strCache>
            </c:strRef>
          </c:cat>
          <c:val>
            <c:numRef>
              <c:f>'CHARTS%'!$H$119:$H$123</c:f>
              <c:numCache>
                <c:formatCode>0%</c:formatCode>
                <c:ptCount val="5"/>
                <c:pt idx="0">
                  <c:v>1</c:v>
                </c:pt>
                <c:pt idx="1">
                  <c:v>0</c:v>
                </c:pt>
                <c:pt idx="2">
                  <c:v>0</c:v>
                </c:pt>
                <c:pt idx="3">
                  <c:v>1</c:v>
                </c:pt>
                <c:pt idx="4">
                  <c:v>0</c:v>
                </c:pt>
              </c:numCache>
            </c:numRef>
          </c:val>
          <c:extLst>
            <c:ext xmlns:c16="http://schemas.microsoft.com/office/drawing/2014/chart" uri="{C3380CC4-5D6E-409C-BE32-E72D297353CC}">
              <c16:uniqueId val="{00000004-A3A9-4072-80E3-3BAA4864E207}"/>
            </c:ext>
          </c:extLst>
        </c:ser>
        <c:dLbls>
          <c:showLegendKey val="0"/>
          <c:showVal val="0"/>
          <c:showCatName val="0"/>
          <c:showSerName val="0"/>
          <c:showPercent val="0"/>
          <c:showBubbleSize val="0"/>
        </c:dLbls>
        <c:gapWidth val="250"/>
        <c:axId val="1355950792"/>
        <c:axId val="1355951112"/>
      </c:barChart>
      <c:catAx>
        <c:axId val="135595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355951112"/>
        <c:crosses val="autoZero"/>
        <c:auto val="1"/>
        <c:lblAlgn val="ctr"/>
        <c:lblOffset val="100"/>
        <c:noMultiLvlLbl val="0"/>
      </c:catAx>
      <c:valAx>
        <c:axId val="13559511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1355950792"/>
        <c:crosses val="autoZero"/>
        <c:crossBetween val="between"/>
        <c:majorUnit val="0.2"/>
      </c:valAx>
      <c:spPr>
        <a:noFill/>
        <a:ln>
          <a:noFill/>
        </a:ln>
        <a:effectLst/>
      </c:spPr>
    </c:plotArea>
    <c:legend>
      <c:legendPos val="b"/>
      <c:layout>
        <c:manualLayout>
          <c:xMode val="edge"/>
          <c:yMode val="edge"/>
          <c:x val="0.81210557468771849"/>
          <c:y val="3.8749559261540993E-2"/>
          <c:w val="0.18604046082736928"/>
          <c:h val="0.2231346038778342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noFill/>
    <a:ln>
      <a:noFill/>
    </a:ln>
    <a:effectLst/>
  </c:spPr>
  <c:txPr>
    <a:bodyPr/>
    <a:lstStyle/>
    <a:p>
      <a:pPr>
        <a:defRPr sz="700">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03087885985749E-2"/>
          <c:y val="2.4703087885985749E-2"/>
          <c:w val="0.95059382422802852"/>
          <c:h val="0.95059382422802852"/>
        </c:manualLayout>
      </c:layout>
      <c:doughnutChart>
        <c:varyColors val="0"/>
        <c:ser>
          <c:idx val="0"/>
          <c:order val="0"/>
          <c:dPt>
            <c:idx val="0"/>
            <c:bubble3D val="0"/>
            <c:spPr>
              <a:solidFill>
                <a:schemeClr val="accent2"/>
              </a:solidFill>
              <a:ln w="76200" algn="ctr">
                <a:solidFill>
                  <a:schemeClr val="tx1"/>
                </a:solidFill>
                <a:prstDash val="solid"/>
              </a:ln>
            </c:spPr>
            <c:extLst>
              <c:ext xmlns:c16="http://schemas.microsoft.com/office/drawing/2014/chart" uri="{C3380CC4-5D6E-409C-BE32-E72D297353CC}">
                <c16:uniqueId val="{00000000-0790-4825-A417-475992ABE459}"/>
              </c:ext>
            </c:extLst>
          </c:dPt>
          <c:dPt>
            <c:idx val="1"/>
            <c:bubble3D val="0"/>
            <c:spPr>
              <a:solidFill>
                <a:schemeClr val="accent2"/>
              </a:solidFill>
              <a:ln w="38100" algn="ctr">
                <a:solidFill>
                  <a:schemeClr val="bg1"/>
                </a:solidFill>
                <a:prstDash val="solid"/>
              </a:ln>
            </c:spPr>
            <c:extLst>
              <c:ext xmlns:c16="http://schemas.microsoft.com/office/drawing/2014/chart" uri="{C3380CC4-5D6E-409C-BE32-E72D297353CC}">
                <c16:uniqueId val="{00000001-0790-4825-A417-475992ABE459}"/>
              </c:ext>
            </c:extLst>
          </c:dPt>
          <c:dPt>
            <c:idx val="2"/>
            <c:bubble3D val="0"/>
            <c:spPr>
              <a:solidFill>
                <a:schemeClr val="accent2"/>
              </a:solidFill>
              <a:ln w="38100" algn="ctr">
                <a:solidFill>
                  <a:schemeClr val="bg1"/>
                </a:solidFill>
                <a:prstDash val="solid"/>
              </a:ln>
            </c:spPr>
            <c:extLst>
              <c:ext xmlns:c16="http://schemas.microsoft.com/office/drawing/2014/chart" uri="{C3380CC4-5D6E-409C-BE32-E72D297353CC}">
                <c16:uniqueId val="{00000002-0790-4825-A417-475992ABE459}"/>
              </c:ext>
            </c:extLst>
          </c:dPt>
          <c:dPt>
            <c:idx val="3"/>
            <c:bubble3D val="0"/>
            <c:spPr>
              <a:solidFill>
                <a:schemeClr val="accent2"/>
              </a:solidFill>
              <a:ln w="38100" algn="ctr">
                <a:solidFill>
                  <a:schemeClr val="bg1"/>
                </a:solidFill>
                <a:prstDash val="solid"/>
              </a:ln>
            </c:spPr>
            <c:extLst>
              <c:ext xmlns:c16="http://schemas.microsoft.com/office/drawing/2014/chart" uri="{C3380CC4-5D6E-409C-BE32-E72D297353CC}">
                <c16:uniqueId val="{00000003-0790-4825-A417-475992ABE459}"/>
              </c:ext>
            </c:extLst>
          </c:dPt>
          <c:dPt>
            <c:idx val="4"/>
            <c:bubble3D val="0"/>
            <c:spPr>
              <a:solidFill>
                <a:srgbClr val="808080"/>
              </a:solidFill>
              <a:ln w="76200" algn="ctr">
                <a:solidFill>
                  <a:schemeClr val="tx1"/>
                </a:solidFill>
                <a:prstDash val="solid"/>
              </a:ln>
            </c:spPr>
            <c:extLst>
              <c:ext xmlns:c16="http://schemas.microsoft.com/office/drawing/2014/chart" uri="{C3380CC4-5D6E-409C-BE32-E72D297353CC}">
                <c16:uniqueId val="{00000004-0790-4825-A417-475992ABE459}"/>
              </c:ext>
            </c:extLst>
          </c:dPt>
          <c:dPt>
            <c:idx val="5"/>
            <c:bubble3D val="0"/>
            <c:spPr>
              <a:solidFill>
                <a:srgbClr val="808080"/>
              </a:solidFill>
              <a:ln w="38100" algn="ctr">
                <a:solidFill>
                  <a:schemeClr val="bg1"/>
                </a:solidFill>
                <a:prstDash val="solid"/>
              </a:ln>
            </c:spPr>
            <c:extLst>
              <c:ext xmlns:c16="http://schemas.microsoft.com/office/drawing/2014/chart" uri="{C3380CC4-5D6E-409C-BE32-E72D297353CC}">
                <c16:uniqueId val="{00000005-0790-4825-A417-475992ABE459}"/>
              </c:ext>
            </c:extLst>
          </c:dPt>
          <c:dPt>
            <c:idx val="6"/>
            <c:bubble3D val="0"/>
            <c:spPr>
              <a:solidFill>
                <a:srgbClr val="808080"/>
              </a:solidFill>
              <a:ln w="38100" algn="ctr">
                <a:solidFill>
                  <a:schemeClr val="bg1"/>
                </a:solidFill>
                <a:prstDash val="solid"/>
              </a:ln>
            </c:spPr>
            <c:extLst>
              <c:ext xmlns:c16="http://schemas.microsoft.com/office/drawing/2014/chart" uri="{C3380CC4-5D6E-409C-BE32-E72D297353CC}">
                <c16:uniqueId val="{00000006-0790-4825-A417-475992ABE459}"/>
              </c:ext>
            </c:extLst>
          </c:dPt>
          <c:dPt>
            <c:idx val="7"/>
            <c:bubble3D val="0"/>
            <c:spPr>
              <a:solidFill>
                <a:srgbClr val="808080"/>
              </a:solidFill>
              <a:ln w="38100" algn="ctr">
                <a:solidFill>
                  <a:schemeClr val="bg1"/>
                </a:solidFill>
                <a:prstDash val="solid"/>
              </a:ln>
            </c:spPr>
            <c:extLst>
              <c:ext xmlns:c16="http://schemas.microsoft.com/office/drawing/2014/chart" uri="{C3380CC4-5D6E-409C-BE32-E72D297353CC}">
                <c16:uniqueId val="{00000007-0790-4825-A417-475992ABE459}"/>
              </c:ext>
            </c:extLst>
          </c:dPt>
          <c:dPt>
            <c:idx val="8"/>
            <c:bubble3D val="0"/>
            <c:spPr>
              <a:solidFill>
                <a:srgbClr val="AD2D67"/>
              </a:solidFill>
              <a:ln w="76200" algn="ctr">
                <a:solidFill>
                  <a:schemeClr val="tx1"/>
                </a:solidFill>
                <a:prstDash val="solid"/>
              </a:ln>
            </c:spPr>
            <c:extLst>
              <c:ext xmlns:c16="http://schemas.microsoft.com/office/drawing/2014/chart" uri="{C3380CC4-5D6E-409C-BE32-E72D297353CC}">
                <c16:uniqueId val="{00000008-0790-4825-A417-475992ABE459}"/>
              </c:ext>
            </c:extLst>
          </c:dPt>
          <c:dPt>
            <c:idx val="9"/>
            <c:bubble3D val="0"/>
            <c:spPr>
              <a:solidFill>
                <a:srgbClr val="AD2D67"/>
              </a:solidFill>
              <a:ln w="38100" algn="ctr">
                <a:solidFill>
                  <a:schemeClr val="bg1"/>
                </a:solidFill>
                <a:prstDash val="solid"/>
              </a:ln>
            </c:spPr>
            <c:extLst>
              <c:ext xmlns:c16="http://schemas.microsoft.com/office/drawing/2014/chart" uri="{C3380CC4-5D6E-409C-BE32-E72D297353CC}">
                <c16:uniqueId val="{00000009-0790-4825-A417-475992ABE459}"/>
              </c:ext>
            </c:extLst>
          </c:dPt>
          <c:dPt>
            <c:idx val="10"/>
            <c:bubble3D val="0"/>
            <c:spPr>
              <a:solidFill>
                <a:srgbClr val="AD2D67"/>
              </a:solidFill>
              <a:ln w="38100" algn="ctr">
                <a:solidFill>
                  <a:schemeClr val="bg1"/>
                </a:solidFill>
                <a:prstDash val="solid"/>
              </a:ln>
            </c:spPr>
            <c:extLst>
              <c:ext xmlns:c16="http://schemas.microsoft.com/office/drawing/2014/chart" uri="{C3380CC4-5D6E-409C-BE32-E72D297353CC}">
                <c16:uniqueId val="{0000000A-0790-4825-A417-475992ABE459}"/>
              </c:ext>
            </c:extLst>
          </c:dPt>
          <c:dPt>
            <c:idx val="11"/>
            <c:bubble3D val="0"/>
            <c:spPr>
              <a:solidFill>
                <a:srgbClr val="AD2D67"/>
              </a:solidFill>
              <a:ln w="38100" algn="ctr">
                <a:solidFill>
                  <a:schemeClr val="bg1"/>
                </a:solidFill>
                <a:prstDash val="solid"/>
              </a:ln>
            </c:spPr>
            <c:extLst>
              <c:ext xmlns:c16="http://schemas.microsoft.com/office/drawing/2014/chart" uri="{C3380CC4-5D6E-409C-BE32-E72D297353CC}">
                <c16:uniqueId val="{0000000B-0790-4825-A417-475992ABE459}"/>
              </c:ext>
            </c:extLst>
          </c:dPt>
          <c:val>
            <c:numRef>
              <c:f>Sheet1!$A$1:$A$12</c:f>
              <c:numCache>
                <c:formatCode>General</c:formatCode>
                <c:ptCount val="12"/>
                <c:pt idx="0">
                  <c:v>8.3000000000000007</c:v>
                </c:pt>
                <c:pt idx="1">
                  <c:v>8.3000000000000007</c:v>
                </c:pt>
                <c:pt idx="2">
                  <c:v>8.3000000000000007</c:v>
                </c:pt>
                <c:pt idx="3">
                  <c:v>8.3000000000000007</c:v>
                </c:pt>
                <c:pt idx="4">
                  <c:v>8.3000000000000007</c:v>
                </c:pt>
                <c:pt idx="5">
                  <c:v>8.3000000000000007</c:v>
                </c:pt>
                <c:pt idx="6">
                  <c:v>8.3000000000000007</c:v>
                </c:pt>
                <c:pt idx="7">
                  <c:v>8.3000000000000007</c:v>
                </c:pt>
                <c:pt idx="8">
                  <c:v>8.3000000000000007</c:v>
                </c:pt>
                <c:pt idx="9">
                  <c:v>8.3000000000000007</c:v>
                </c:pt>
                <c:pt idx="10">
                  <c:v>8.3000000000000007</c:v>
                </c:pt>
                <c:pt idx="11">
                  <c:v>8.3000000000000007</c:v>
                </c:pt>
              </c:numCache>
            </c:numRef>
          </c:val>
          <c:extLst>
            <c:ext xmlns:c16="http://schemas.microsoft.com/office/drawing/2014/chart" uri="{C3380CC4-5D6E-409C-BE32-E72D297353CC}">
              <c16:uniqueId val="{0000000C-0790-4825-A417-475992ABE459}"/>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88B30-B68E-644B-9EAA-D4BFA4DAAF44}"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5"/>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40" tIns="45720" rIns="91440" bIns="45720" rtlCol="0" anchor="b"/>
          <a:lstStyle>
            <a:lvl1pPr algn="r">
              <a:defRPr sz="1200"/>
            </a:lvl1pPr>
          </a:lstStyle>
          <a:p>
            <a:fld id="{F5304638-7DDF-E84D-B249-34AC7A13CD00}" type="slidenum">
              <a:rPr lang="en-US" smtClean="0"/>
              <a:t>‹#›</a:t>
            </a:fld>
            <a:endParaRPr lang="en-US"/>
          </a:p>
        </p:txBody>
      </p:sp>
    </p:spTree>
    <p:extLst>
      <p:ext uri="{BB962C8B-B14F-4D97-AF65-F5344CB8AC3E}">
        <p14:creationId xmlns:p14="http://schemas.microsoft.com/office/powerpoint/2010/main" val="135663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82010C-6BA2-44E0-8E6D-37A9D45544E7}" type="slidenum">
              <a:rPr lang="en-US" smtClean="0"/>
              <a:t>1</a:t>
            </a:fld>
            <a:endParaRPr lang="en-US"/>
          </a:p>
        </p:txBody>
      </p:sp>
    </p:spTree>
    <p:extLst>
      <p:ext uri="{BB962C8B-B14F-4D97-AF65-F5344CB8AC3E}">
        <p14:creationId xmlns:p14="http://schemas.microsoft.com/office/powerpoint/2010/main" val="44303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Wendy/</a:t>
            </a:r>
            <a:r>
              <a:rPr lang="en-US" dirty="0" err="1"/>
              <a:t>Aurica</a:t>
            </a:r>
            <a:r>
              <a:rPr lang="en-US" dirty="0"/>
              <a:t> mentioned, there are design choices, this needs to be adapted to the local reality. Will it be regulator driven (perhaps more of a stick approach as far as the private sector are concerned) or will this be more private sector driven, a great idea if you have one or two bank CEOs want to drive and build from there (preferably one CEO, because we need to be clear that to take the lead on this in the market, it most likely has to the market leader). In reality this is complicated but it will always be a Coalition.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some basic requirements of any anchor:</a:t>
            </a:r>
          </a:p>
          <a:p>
            <a:endParaRPr lang="en-US" dirty="0"/>
          </a:p>
          <a:p>
            <a:r>
              <a:rPr lang="en-US" dirty="0"/>
              <a:t>Convening power and sector wide influence</a:t>
            </a:r>
          </a:p>
          <a:p>
            <a:r>
              <a:rPr lang="en-US" dirty="0"/>
              <a:t>Is already a strong internal Champion</a:t>
            </a:r>
          </a:p>
          <a:p>
            <a:r>
              <a:rPr lang="en-US" dirty="0"/>
              <a:t>Has resources—people/funds (do not underestimate this)</a:t>
            </a:r>
          </a:p>
          <a:p>
            <a:r>
              <a:rPr lang="en-US" dirty="0"/>
              <a:t>Strong Comms capability (this will be a national campaign)</a:t>
            </a:r>
          </a:p>
          <a:p>
            <a:r>
              <a:rPr lang="en-US" dirty="0"/>
              <a:t>Walks the talk</a:t>
            </a:r>
          </a:p>
          <a:p>
            <a:endParaRPr lang="en-US" dirty="0"/>
          </a:p>
          <a:p>
            <a:r>
              <a:rPr lang="en-US" dirty="0"/>
              <a:t>Coalition: Involves a private sector anchor (s) /public sector anchor (s) and is made up of representatives from the ecosystem. We’ll go into the tool for ecosystem mapping in the next Stage.</a:t>
            </a:r>
          </a:p>
          <a:p>
            <a:endParaRPr lang="en-US" dirty="0"/>
          </a:p>
          <a:p>
            <a:endParaRPr lang="en-US" dirty="0"/>
          </a:p>
        </p:txBody>
      </p:sp>
      <p:sp>
        <p:nvSpPr>
          <p:cNvPr id="4" name="Slide Number Placeholder 3"/>
          <p:cNvSpPr>
            <a:spLocks noGrp="1"/>
          </p:cNvSpPr>
          <p:nvPr>
            <p:ph type="sldNum" sz="quarter" idx="5"/>
          </p:nvPr>
        </p:nvSpPr>
        <p:spPr/>
        <p:txBody>
          <a:bodyPr/>
          <a:lstStyle/>
          <a:p>
            <a:fld id="{F5304638-7DDF-E84D-B249-34AC7A13CD00}" type="slidenum">
              <a:rPr lang="en-US" smtClean="0"/>
              <a:t>15</a:t>
            </a:fld>
            <a:endParaRPr lang="en-US"/>
          </a:p>
        </p:txBody>
      </p:sp>
    </p:spTree>
    <p:extLst>
      <p:ext uri="{BB962C8B-B14F-4D97-AF65-F5344CB8AC3E}">
        <p14:creationId xmlns:p14="http://schemas.microsoft.com/office/powerpoint/2010/main" val="228063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Outcomes of this stage is that you have tailored a pitch book, sent it to your champions/stakeholders, had discussions and secured at least one powerful Anchor.</a:t>
            </a:r>
          </a:p>
        </p:txBody>
      </p:sp>
      <p:sp>
        <p:nvSpPr>
          <p:cNvPr id="4" name="Slide Number Placeholder 3"/>
          <p:cNvSpPr>
            <a:spLocks noGrp="1"/>
          </p:cNvSpPr>
          <p:nvPr>
            <p:ph type="sldNum" sz="quarter" idx="5"/>
          </p:nvPr>
        </p:nvSpPr>
        <p:spPr/>
        <p:txBody>
          <a:bodyPr/>
          <a:lstStyle/>
          <a:p>
            <a:fld id="{F5304638-7DDF-E84D-B249-34AC7A13CD00}" type="slidenum">
              <a:rPr lang="en-US" smtClean="0"/>
              <a:t>16</a:t>
            </a:fld>
            <a:endParaRPr lang="en-US"/>
          </a:p>
        </p:txBody>
      </p:sp>
    </p:spTree>
    <p:extLst>
      <p:ext uri="{BB962C8B-B14F-4D97-AF65-F5344CB8AC3E}">
        <p14:creationId xmlns:p14="http://schemas.microsoft.com/office/powerpoint/2010/main" val="1809692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2010C-6BA2-44E0-8E6D-37A9D45544E7}" type="slidenum">
              <a:rPr lang="en-US" smtClean="0"/>
              <a:t>17</a:t>
            </a:fld>
            <a:endParaRPr lang="en-US"/>
          </a:p>
        </p:txBody>
      </p:sp>
    </p:spTree>
    <p:extLst>
      <p:ext uri="{BB962C8B-B14F-4D97-AF65-F5344CB8AC3E}">
        <p14:creationId xmlns:p14="http://schemas.microsoft.com/office/powerpoint/2010/main" val="1304173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3: We’ve mentioned the term ‘campaign’ and that’s deliberate because this is about moving the sector and a good deal of attention therefore needs to be paid to a communications strategy &amp; campaign as well as forming and getting the WE Finance Code coalition working.</a:t>
            </a:r>
          </a:p>
        </p:txBody>
      </p:sp>
      <p:sp>
        <p:nvSpPr>
          <p:cNvPr id="4" name="Slide Number Placeholder 3"/>
          <p:cNvSpPr>
            <a:spLocks noGrp="1"/>
          </p:cNvSpPr>
          <p:nvPr>
            <p:ph type="sldNum" sz="quarter" idx="5"/>
          </p:nvPr>
        </p:nvSpPr>
        <p:spPr/>
        <p:txBody>
          <a:bodyPr/>
          <a:lstStyle/>
          <a:p>
            <a:fld id="{D882010C-6BA2-44E0-8E6D-37A9D45544E7}" type="slidenum">
              <a:rPr lang="en-US" smtClean="0"/>
              <a:t>21</a:t>
            </a:fld>
            <a:endParaRPr lang="en-US"/>
          </a:p>
        </p:txBody>
      </p:sp>
    </p:spTree>
    <p:extLst>
      <p:ext uri="{BB962C8B-B14F-4D97-AF65-F5344CB8AC3E}">
        <p14:creationId xmlns:p14="http://schemas.microsoft.com/office/powerpoint/2010/main" val="3717594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on the Coalition front. </a:t>
            </a:r>
          </a:p>
          <a:p>
            <a:endParaRPr lang="en-US" dirty="0"/>
          </a:p>
          <a:p>
            <a:r>
              <a:rPr lang="en-US" dirty="0"/>
              <a:t>There three basic levels:</a:t>
            </a:r>
          </a:p>
          <a:p>
            <a:endParaRPr lang="en-US" dirty="0"/>
          </a:p>
          <a:p>
            <a:pPr marL="228600" indent="-228600">
              <a:buAutoNum type="arabicPeriod"/>
            </a:pPr>
            <a:r>
              <a:rPr lang="en-US" dirty="0"/>
              <a:t>Signatories = essentially the FSPs who are signing on to the Code</a:t>
            </a:r>
          </a:p>
          <a:p>
            <a:pPr marL="228600" indent="-228600">
              <a:buAutoNum type="arabicPeriod"/>
            </a:pPr>
            <a:endParaRPr lang="en-US" dirty="0"/>
          </a:p>
          <a:p>
            <a:r>
              <a:rPr lang="en-US" dirty="0"/>
              <a:t>2. Data Aggregators = who FSPs report the data to, and then this body aggregates it, analyzes it.</a:t>
            </a:r>
          </a:p>
          <a:p>
            <a:endParaRPr lang="en-US" dirty="0"/>
          </a:p>
          <a:p>
            <a:r>
              <a:rPr lang="en-US" dirty="0"/>
              <a:t>3. The Coalition = the governing body consisting of private sector—anchor (s), public sector (often the regulator or in the UK the Dept of Treasury), and others (NGO, civil society etc.). This body leads the Codes vision and design, overseas its implementation, moves it along, gets actions (private sector action, or policy action etc.)</a:t>
            </a:r>
          </a:p>
          <a:p>
            <a:endParaRPr lang="en-US" dirty="0"/>
          </a:p>
          <a:p>
            <a:r>
              <a:rPr lang="en-US" dirty="0"/>
              <a:t>4. To make the work, there may be the need to actually have a ‘code secretariat’, one or two people (FTEs) likely seconded or allocated from one or two of the anchors. The job is to operationalize the code, chase signatories, recruit new ones, support the aggregator, and promote the sharing. </a:t>
            </a:r>
          </a:p>
          <a:p>
            <a:endParaRPr lang="en-US" dirty="0"/>
          </a:p>
          <a:p>
            <a:r>
              <a:rPr lang="en-US" dirty="0"/>
              <a:t>Now, it is likely that there will be volunteer Working Groups created that start and evolve over time. At the beginning, a data WG made up of IT representatives from the private sector, to figure out how they can best get the data etc. This may evolve into a WG on Best Practice because that’s a key area of Committing to the Code.</a:t>
            </a:r>
          </a:p>
          <a:p>
            <a:endParaRPr lang="en-US" dirty="0"/>
          </a:p>
          <a:p>
            <a:r>
              <a:rPr lang="en-US" dirty="0"/>
              <a:t>Add to existing – is there a coalition that is already there? Like Nigeria </a:t>
            </a:r>
          </a:p>
          <a:p>
            <a:endParaRPr lang="en-US" dirty="0"/>
          </a:p>
        </p:txBody>
      </p:sp>
      <p:sp>
        <p:nvSpPr>
          <p:cNvPr id="4" name="Slide Number Placeholder 3"/>
          <p:cNvSpPr>
            <a:spLocks noGrp="1"/>
          </p:cNvSpPr>
          <p:nvPr>
            <p:ph type="sldNum" sz="quarter" idx="5"/>
          </p:nvPr>
        </p:nvSpPr>
        <p:spPr/>
        <p:txBody>
          <a:bodyPr/>
          <a:lstStyle/>
          <a:p>
            <a:fld id="{F5304638-7DDF-E84D-B249-34AC7A13CD00}" type="slidenum">
              <a:rPr lang="en-US" smtClean="0"/>
              <a:t>22</a:t>
            </a:fld>
            <a:endParaRPr lang="en-US"/>
          </a:p>
        </p:txBody>
      </p:sp>
    </p:spTree>
    <p:extLst>
      <p:ext uri="{BB962C8B-B14F-4D97-AF65-F5344CB8AC3E}">
        <p14:creationId xmlns:p14="http://schemas.microsoft.com/office/powerpoint/2010/main" val="2882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everyone signed up and interested, we recommend investing in a National Comms campaign, to build the Wow factor, this will help raise awareness, recruit new signatories, elevate the Code and encourage more and more ecosystem stakeholders to get involved.</a:t>
            </a:r>
          </a:p>
          <a:p>
            <a:endParaRPr lang="en-US" dirty="0"/>
          </a:p>
          <a:p>
            <a:r>
              <a:rPr lang="en-US" dirty="0"/>
              <a:t>The comms campaign can include the results of stage 2 with ideally a business opportunity or gap. In the case of the UK, for instance, they developed an infographic that showed the major gaps found as part of their demand-side research. They also calculated the impact on GDP that closing the gender gap for women entrepreneurs would yield.</a:t>
            </a:r>
          </a:p>
          <a:p>
            <a:endParaRPr lang="en-US" dirty="0"/>
          </a:p>
          <a:p>
            <a:r>
              <a:rPr lang="en-US" dirty="0"/>
              <a:t>With all of these, they were able to use their strong comms capabilities to be prominently featured in media all across the UK.</a:t>
            </a:r>
          </a:p>
          <a:p>
            <a:endParaRPr lang="en-US" dirty="0"/>
          </a:p>
          <a:p>
            <a:r>
              <a:rPr lang="en-US" dirty="0"/>
              <a:t>In parallel, the recruitment of signatories should start – this may start through phone calls from the CEO champion and later on through a more formal process – here we show the sign up form used by UK Treasury as part of their recruitment process. </a:t>
            </a:r>
          </a:p>
          <a:p>
            <a:endParaRPr lang="en-US" dirty="0"/>
          </a:p>
          <a:p>
            <a:r>
              <a:rPr lang="en-US" dirty="0"/>
              <a:t>Use of existing data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5304638-7DDF-E84D-B249-34AC7A13CD00}" type="slidenum">
              <a:rPr lang="en-US" smtClean="0"/>
              <a:t>24</a:t>
            </a:fld>
            <a:endParaRPr lang="en-US"/>
          </a:p>
        </p:txBody>
      </p:sp>
    </p:spTree>
    <p:extLst>
      <p:ext uri="{BB962C8B-B14F-4D97-AF65-F5344CB8AC3E}">
        <p14:creationId xmlns:p14="http://schemas.microsoft.com/office/powerpoint/2010/main" val="29689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Outcomes: Main anchors committed, National Coalition is formed.</a:t>
            </a:r>
          </a:p>
        </p:txBody>
      </p:sp>
      <p:sp>
        <p:nvSpPr>
          <p:cNvPr id="4" name="Slide Number Placeholder 3"/>
          <p:cNvSpPr>
            <a:spLocks noGrp="1"/>
          </p:cNvSpPr>
          <p:nvPr>
            <p:ph type="sldNum" sz="quarter" idx="5"/>
          </p:nvPr>
        </p:nvSpPr>
        <p:spPr/>
        <p:txBody>
          <a:bodyPr/>
          <a:lstStyle/>
          <a:p>
            <a:fld id="{F5304638-7DDF-E84D-B249-34AC7A13CD00}" type="slidenum">
              <a:rPr lang="en-US" smtClean="0"/>
              <a:t>25</a:t>
            </a:fld>
            <a:endParaRPr lang="en-US"/>
          </a:p>
        </p:txBody>
      </p:sp>
    </p:spTree>
    <p:extLst>
      <p:ext uri="{BB962C8B-B14F-4D97-AF65-F5344CB8AC3E}">
        <p14:creationId xmlns:p14="http://schemas.microsoft.com/office/powerpoint/2010/main" val="18530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2010C-6BA2-44E0-8E6D-37A9D45544E7}" type="slidenum">
              <a:rPr lang="en-US" smtClean="0"/>
              <a:t>26</a:t>
            </a:fld>
            <a:endParaRPr lang="en-US"/>
          </a:p>
        </p:txBody>
      </p:sp>
    </p:spTree>
    <p:extLst>
      <p:ext uri="{BB962C8B-B14F-4D97-AF65-F5344CB8AC3E}">
        <p14:creationId xmlns:p14="http://schemas.microsoft.com/office/powerpoint/2010/main" val="1962855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304638-7DDF-E84D-B249-34AC7A13CD00}" type="slidenum">
              <a:rPr lang="en-US" smtClean="0"/>
              <a:t>27</a:t>
            </a:fld>
            <a:endParaRPr lang="en-US"/>
          </a:p>
        </p:txBody>
      </p:sp>
    </p:spTree>
    <p:extLst>
      <p:ext uri="{BB962C8B-B14F-4D97-AF65-F5344CB8AC3E}">
        <p14:creationId xmlns:p14="http://schemas.microsoft.com/office/powerpoint/2010/main" val="1526796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structure of the code is set up, the final stage is to use that structure to generate the insights needed to promote change</a:t>
            </a:r>
          </a:p>
        </p:txBody>
      </p:sp>
      <p:sp>
        <p:nvSpPr>
          <p:cNvPr id="4" name="Slide Number Placeholder 3"/>
          <p:cNvSpPr>
            <a:spLocks noGrp="1"/>
          </p:cNvSpPr>
          <p:nvPr>
            <p:ph type="sldNum" sz="quarter" idx="5"/>
          </p:nvPr>
        </p:nvSpPr>
        <p:spPr/>
        <p:txBody>
          <a:bodyPr/>
          <a:lstStyle/>
          <a:p>
            <a:fld id="{D882010C-6BA2-44E0-8E6D-37A9D45544E7}" type="slidenum">
              <a:rPr lang="en-US" smtClean="0"/>
              <a:t>31</a:t>
            </a:fld>
            <a:endParaRPr lang="en-US"/>
          </a:p>
        </p:txBody>
      </p:sp>
    </p:spTree>
    <p:extLst>
      <p:ext uri="{BB962C8B-B14F-4D97-AF65-F5344CB8AC3E}">
        <p14:creationId xmlns:p14="http://schemas.microsoft.com/office/powerpoint/2010/main" val="168927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the data reporting begins, you need to ensure it is analyzed and used. Reports can be published highlighting the key insights to strengthen support from both the financial sector and governments. This report can be used to maintain the momentum needed year after year. </a:t>
            </a:r>
          </a:p>
          <a:p>
            <a:endParaRPr lang="en-US" dirty="0">
              <a:cs typeface="Calibri"/>
            </a:endParaRPr>
          </a:p>
          <a:p>
            <a:r>
              <a:rPr lang="en-US">
                <a:cs typeface="Calibri"/>
              </a:rPr>
              <a:t>Signatories </a:t>
            </a:r>
            <a:r>
              <a:rPr lang="en-US" dirty="0">
                <a:cs typeface="Calibri"/>
              </a:rPr>
              <a:t>may also chose to continue peer learning engagements such as working groups to go deeper on specific topics. Ideally, this should be continued throughout the life of the Code to promote sharing best practices and knowledge</a:t>
            </a:r>
          </a:p>
          <a:p>
            <a:endParaRPr lang="en-US" dirty="0">
              <a:cs typeface="Calibri"/>
            </a:endParaRPr>
          </a:p>
          <a:p>
            <a:r>
              <a:rPr lang="en-US" dirty="0">
                <a:cs typeface="Calibri"/>
              </a:rPr>
              <a:t>And finally, the data is reported to the global WEFI code aggregator, which helps promote advocacy at the global level. </a:t>
            </a:r>
          </a:p>
          <a:p>
            <a:endParaRPr lang="en-US" dirty="0">
              <a:cs typeface="Calibri"/>
            </a:endParaRPr>
          </a:p>
        </p:txBody>
      </p:sp>
      <p:sp>
        <p:nvSpPr>
          <p:cNvPr id="4" name="Slide Number Placeholder 3"/>
          <p:cNvSpPr>
            <a:spLocks noGrp="1"/>
          </p:cNvSpPr>
          <p:nvPr>
            <p:ph type="sldNum" sz="quarter" idx="5"/>
          </p:nvPr>
        </p:nvSpPr>
        <p:spPr/>
        <p:txBody>
          <a:bodyPr/>
          <a:lstStyle/>
          <a:p>
            <a:fld id="{F5304638-7DDF-E84D-B249-34AC7A13CD00}" type="slidenum">
              <a:rPr lang="en-US" smtClean="0"/>
              <a:t>32</a:t>
            </a:fld>
            <a:endParaRPr lang="en-US"/>
          </a:p>
        </p:txBody>
      </p:sp>
    </p:spTree>
    <p:extLst>
      <p:ext uri="{BB962C8B-B14F-4D97-AF65-F5344CB8AC3E}">
        <p14:creationId xmlns:p14="http://schemas.microsoft.com/office/powerpoint/2010/main" val="3334037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Beyond reports, we found that creating a mechanism that helps make the data easily accessible and visualized is key to promote data driven policies and business decisions.</a:t>
            </a:r>
          </a:p>
          <a:p>
            <a:endParaRPr lang="en-US" dirty="0">
              <a:cs typeface="Calibri"/>
            </a:endParaRPr>
          </a:p>
          <a:p>
            <a:r>
              <a:rPr lang="en-US" dirty="0">
                <a:cs typeface="Calibri"/>
              </a:rPr>
              <a:t>Here you can see an example of the dashboard that is being created as part of our project with Bangladesh Bank that aggregates data on funding to SMEs by gender.  </a:t>
            </a:r>
          </a:p>
          <a:p>
            <a:r>
              <a:rPr lang="en-US" dirty="0">
                <a:cs typeface="Calibri"/>
              </a:rPr>
              <a:t>Even if you collect information it has to be accessible, and easily digestible. </a:t>
            </a:r>
          </a:p>
          <a:p>
            <a:endParaRPr lang="en-GB" dirty="0"/>
          </a:p>
        </p:txBody>
      </p:sp>
      <p:sp>
        <p:nvSpPr>
          <p:cNvPr id="4" name="Slide Number Placeholder 3"/>
          <p:cNvSpPr>
            <a:spLocks noGrp="1"/>
          </p:cNvSpPr>
          <p:nvPr>
            <p:ph type="sldNum" sz="quarter" idx="5"/>
          </p:nvPr>
        </p:nvSpPr>
        <p:spPr/>
        <p:txBody>
          <a:bodyPr/>
          <a:lstStyle/>
          <a:p>
            <a:fld id="{F5304638-7DDF-E84D-B249-34AC7A13CD00}" type="slidenum">
              <a:rPr lang="en-US" smtClean="0"/>
              <a:t>33</a:t>
            </a:fld>
            <a:endParaRPr lang="en-US"/>
          </a:p>
        </p:txBody>
      </p:sp>
    </p:spTree>
    <p:extLst>
      <p:ext uri="{BB962C8B-B14F-4D97-AF65-F5344CB8AC3E}">
        <p14:creationId xmlns:p14="http://schemas.microsoft.com/office/powerpoint/2010/main" val="2963758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the final 2 outcomes in this phase are the data is analyzed and published in a report and/or visualized</a:t>
            </a:r>
          </a:p>
          <a:p>
            <a:endParaRPr lang="en-US" dirty="0"/>
          </a:p>
          <a:p>
            <a:r>
              <a:rPr lang="en-US" dirty="0"/>
              <a:t>And the aggregated data is reported to the global WEFI Code Aggregator. </a:t>
            </a:r>
          </a:p>
        </p:txBody>
      </p:sp>
      <p:sp>
        <p:nvSpPr>
          <p:cNvPr id="4" name="Slide Number Placeholder 3"/>
          <p:cNvSpPr>
            <a:spLocks noGrp="1"/>
          </p:cNvSpPr>
          <p:nvPr>
            <p:ph type="sldNum" sz="quarter" idx="5"/>
          </p:nvPr>
        </p:nvSpPr>
        <p:spPr/>
        <p:txBody>
          <a:bodyPr/>
          <a:lstStyle/>
          <a:p>
            <a:fld id="{F5304638-7DDF-E84D-B249-34AC7A13CD00}" type="slidenum">
              <a:rPr lang="en-US" smtClean="0"/>
              <a:t>34</a:t>
            </a:fld>
            <a:endParaRPr lang="en-US"/>
          </a:p>
        </p:txBody>
      </p:sp>
    </p:spTree>
    <p:extLst>
      <p:ext uri="{BB962C8B-B14F-4D97-AF65-F5344CB8AC3E}">
        <p14:creationId xmlns:p14="http://schemas.microsoft.com/office/powerpoint/2010/main" val="326401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a:t>
            </a:r>
          </a:p>
          <a:p>
            <a:endParaRPr lang="en-US" dirty="0"/>
          </a:p>
          <a:p>
            <a:r>
              <a:rPr lang="en-US" dirty="0"/>
              <a:t>We have summarized the 5 stages, and all the activities, and outcomes in this table. You also have it in front of you </a:t>
            </a:r>
          </a:p>
          <a:p>
            <a:endParaRPr lang="en-US" dirty="0"/>
          </a:p>
          <a:p>
            <a:r>
              <a:rPr lang="en-US" dirty="0"/>
              <a:t>This will be fleshed out into guidelines at the end of the month. </a:t>
            </a:r>
          </a:p>
          <a:p>
            <a:endParaRPr lang="en-US" dirty="0"/>
          </a:p>
          <a:p>
            <a:r>
              <a:rPr lang="en-US" dirty="0"/>
              <a:t>Again, this is not a strict list of activities that you must follow, but simply a roadmap to help you map the key </a:t>
            </a:r>
            <a:r>
              <a:rPr lang="en-US" dirty="0" err="1"/>
              <a:t>prioirities</a:t>
            </a:r>
            <a:r>
              <a:rPr lang="en-US" dirty="0"/>
              <a:t> in your country.</a:t>
            </a:r>
          </a:p>
          <a:p>
            <a:endParaRPr lang="en-US" dirty="0"/>
          </a:p>
          <a:p>
            <a:endParaRPr lang="en-US" dirty="0"/>
          </a:p>
        </p:txBody>
      </p:sp>
      <p:sp>
        <p:nvSpPr>
          <p:cNvPr id="4" name="Slide Number Placeholder 3"/>
          <p:cNvSpPr>
            <a:spLocks noGrp="1"/>
          </p:cNvSpPr>
          <p:nvPr>
            <p:ph type="sldNum" sz="quarter" idx="5"/>
          </p:nvPr>
        </p:nvSpPr>
        <p:spPr/>
        <p:txBody>
          <a:bodyPr/>
          <a:lstStyle/>
          <a:p>
            <a:fld id="{F5304638-7DDF-E84D-B249-34AC7A13CD00}" type="slidenum">
              <a:rPr lang="en-US" smtClean="0"/>
              <a:t>35</a:t>
            </a:fld>
            <a:endParaRPr lang="en-US"/>
          </a:p>
        </p:txBody>
      </p:sp>
    </p:spTree>
    <p:extLst>
      <p:ext uri="{BB962C8B-B14F-4D97-AF65-F5344CB8AC3E}">
        <p14:creationId xmlns:p14="http://schemas.microsoft.com/office/powerpoint/2010/main" val="2227177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2010C-6BA2-44E0-8E6D-37A9D45544E7}" type="slidenum">
              <a:rPr lang="en-US" smtClean="0"/>
              <a:t>36</a:t>
            </a:fld>
            <a:endParaRPr lang="en-US"/>
          </a:p>
        </p:txBody>
      </p:sp>
    </p:spTree>
    <p:extLst>
      <p:ext uri="{BB962C8B-B14F-4D97-AF65-F5344CB8AC3E}">
        <p14:creationId xmlns:p14="http://schemas.microsoft.com/office/powerpoint/2010/main" val="4209604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thought we’d do some trouble shooting with you. First brainstorming the barriers and then solutions.</a:t>
            </a:r>
          </a:p>
          <a:p>
            <a:endParaRPr lang="en-US" dirty="0"/>
          </a:p>
          <a:p>
            <a:pPr marL="228600" indent="-228600">
              <a:buAutoNum type="arabicPeriod"/>
            </a:pPr>
            <a:r>
              <a:rPr lang="en-US" dirty="0"/>
              <a:t>What do you think are the barriers for local anchors to take this on?</a:t>
            </a:r>
          </a:p>
          <a:p>
            <a:pPr marL="228600" indent="-228600">
              <a:buAutoNum type="arabicPeriod"/>
            </a:pPr>
            <a:r>
              <a:rPr lang="en-US" dirty="0"/>
              <a:t>What do you think are the barriers for local signatories to take this on?</a:t>
            </a:r>
          </a:p>
          <a:p>
            <a:pPr marL="228600" indent="-228600">
              <a:buAutoNum type="arabicPeriod"/>
            </a:pPr>
            <a:endParaRPr lang="en-US" dirty="0"/>
          </a:p>
          <a:p>
            <a:pPr marL="228600" indent="-228600">
              <a:buFont typeface="Arial" panose="020B0604020202020204" pitchFamily="34" charset="0"/>
              <a:buChar char="•"/>
            </a:pPr>
            <a:r>
              <a:rPr lang="en-US" dirty="0"/>
              <a:t>Competing priorities</a:t>
            </a:r>
          </a:p>
          <a:p>
            <a:pPr marL="228600" indent="-228600">
              <a:buFont typeface="Arial" panose="020B0604020202020204" pitchFamily="34" charset="0"/>
              <a:buChar char="•"/>
            </a:pPr>
            <a:r>
              <a:rPr lang="en-US" dirty="0"/>
              <a:t>Insufficient SMEs to make business case</a:t>
            </a:r>
          </a:p>
          <a:p>
            <a:pPr marL="228600" indent="-228600">
              <a:buFont typeface="Arial" panose="020B0604020202020204" pitchFamily="34" charset="0"/>
              <a:buChar char="•"/>
            </a:pPr>
            <a:r>
              <a:rPr lang="en-US" dirty="0"/>
              <a:t>No resources</a:t>
            </a:r>
          </a:p>
          <a:p>
            <a:pPr marL="228600" indent="-228600">
              <a:buFont typeface="Arial" panose="020B0604020202020204" pitchFamily="34" charset="0"/>
              <a:buChar char="•"/>
            </a:pPr>
            <a:r>
              <a:rPr lang="en-US" dirty="0"/>
              <a:t>No buy in </a:t>
            </a:r>
          </a:p>
          <a:p>
            <a:pPr marL="228600" indent="-228600">
              <a:buFont typeface="Arial" panose="020B0604020202020204" pitchFamily="34" charset="0"/>
              <a:buChar char="•"/>
            </a:pPr>
            <a:r>
              <a:rPr lang="en-US" dirty="0"/>
              <a:t>Adverse economic environment</a:t>
            </a:r>
          </a:p>
          <a:p>
            <a:pPr marL="228600" indent="-228600">
              <a:buFont typeface="Arial" panose="020B0604020202020204" pitchFamily="34" charset="0"/>
              <a:buChar char="•"/>
            </a:pPr>
            <a:r>
              <a:rPr lang="en-US" dirty="0"/>
              <a:t>No strong enough relationships </a:t>
            </a:r>
          </a:p>
          <a:p>
            <a:pPr marL="228600" indent="-228600">
              <a:buFont typeface="Arial" panose="020B0604020202020204" pitchFamily="34" charset="0"/>
              <a:buChar char="•"/>
            </a:pPr>
            <a:r>
              <a:rPr lang="en-US" dirty="0"/>
              <a:t>Silo between public and private / coordination</a:t>
            </a:r>
          </a:p>
          <a:p>
            <a:pPr marL="228600" indent="-228600">
              <a:buFont typeface="Arial" panose="020B0604020202020204" pitchFamily="34" charset="0"/>
              <a:buChar char="•"/>
            </a:pPr>
            <a:endParaRPr lang="en-US" dirty="0"/>
          </a:p>
          <a:p>
            <a:pPr marL="228600" indent="-228600">
              <a:buFont typeface="Arial" panose="020B0604020202020204" pitchFamily="34" charset="0"/>
              <a:buChar char="•"/>
            </a:pPr>
            <a:r>
              <a:rPr lang="en-US" dirty="0"/>
              <a:t>Solutions:</a:t>
            </a:r>
          </a:p>
          <a:p>
            <a:pPr marL="228600" indent="-228600">
              <a:buFont typeface="Arial" panose="020B0604020202020204" pitchFamily="34" charset="0"/>
              <a:buChar char="•"/>
            </a:pPr>
            <a:r>
              <a:rPr lang="en-US" dirty="0"/>
              <a:t>Business case or econ contribution figure </a:t>
            </a:r>
          </a:p>
          <a:p>
            <a:pPr marL="228600" indent="-228600">
              <a:buFont typeface="Arial" panose="020B0604020202020204" pitchFamily="34" charset="0"/>
              <a:buChar char="•"/>
            </a:pPr>
            <a:r>
              <a:rPr lang="en-US" dirty="0"/>
              <a:t>Right anchor that is walking the talk </a:t>
            </a:r>
          </a:p>
          <a:p>
            <a:pPr marL="228600" indent="-228600">
              <a:buFont typeface="Arial" panose="020B0604020202020204" pitchFamily="34" charset="0"/>
              <a:buChar char="•"/>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5304638-7DDF-E84D-B249-34AC7A13CD00}" type="slidenum">
              <a:rPr lang="en-US" smtClean="0"/>
              <a:t>37</a:t>
            </a:fld>
            <a:endParaRPr lang="en-US"/>
          </a:p>
        </p:txBody>
      </p:sp>
    </p:spTree>
    <p:extLst>
      <p:ext uri="{BB962C8B-B14F-4D97-AF65-F5344CB8AC3E}">
        <p14:creationId xmlns:p14="http://schemas.microsoft.com/office/powerpoint/2010/main" val="1777297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2010C-6BA2-44E0-8E6D-37A9D45544E7}" type="slidenum">
              <a:rPr lang="en-US" smtClean="0"/>
              <a:t>38</a:t>
            </a:fld>
            <a:endParaRPr lang="en-US"/>
          </a:p>
        </p:txBody>
      </p:sp>
    </p:spTree>
    <p:extLst>
      <p:ext uri="{BB962C8B-B14F-4D97-AF65-F5344CB8AC3E}">
        <p14:creationId xmlns:p14="http://schemas.microsoft.com/office/powerpoint/2010/main" val="2544052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Q&amp;A: When you think about the Code roll out, what are you seeing as potential innovations coming out of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What are the ways you are thinking about codifying this and sharing? (test interest in Community of Champions?)</a:t>
            </a:r>
            <a:endParaRPr lang="en-US" dirty="0"/>
          </a:p>
        </p:txBody>
      </p:sp>
      <p:sp>
        <p:nvSpPr>
          <p:cNvPr id="4" name="Slide Number Placeholder 3"/>
          <p:cNvSpPr>
            <a:spLocks noGrp="1"/>
          </p:cNvSpPr>
          <p:nvPr>
            <p:ph type="sldNum" sz="quarter" idx="5"/>
          </p:nvPr>
        </p:nvSpPr>
        <p:spPr/>
        <p:txBody>
          <a:bodyPr/>
          <a:lstStyle/>
          <a:p>
            <a:fld id="{F5304638-7DDF-E84D-B249-34AC7A13CD00}" type="slidenum">
              <a:rPr lang="en-US" smtClean="0"/>
              <a:t>39</a:t>
            </a:fld>
            <a:endParaRPr lang="en-US"/>
          </a:p>
        </p:txBody>
      </p:sp>
    </p:spTree>
    <p:extLst>
      <p:ext uri="{BB962C8B-B14F-4D97-AF65-F5344CB8AC3E}">
        <p14:creationId xmlns:p14="http://schemas.microsoft.com/office/powerpoint/2010/main" val="113007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2010C-6BA2-44E0-8E6D-37A9D45544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11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0" i="0" dirty="0"/>
              <a:t>Important to get those big multinational banks through the</a:t>
            </a:r>
            <a:r>
              <a:rPr lang="en-US" b="0" i="0" baseline="0" dirty="0"/>
              <a:t> global track, </a:t>
            </a:r>
          </a:p>
          <a:p>
            <a:pPr marL="171450" indent="-171450" algn="l">
              <a:buFont typeface="Arial" panose="020B0604020202020204" pitchFamily="34" charset="0"/>
              <a:buChar char="•"/>
            </a:pPr>
            <a:r>
              <a:rPr lang="en-US" b="0" i="0" baseline="0" dirty="0"/>
              <a:t>FIs who don’t have National Country Coalition and sign up globally, can spark national codes (e.g. Chinese government encourages FIs to sign up to UNEP FI)</a:t>
            </a:r>
            <a:endParaRPr lang="en-US" b="0" i="0" dirty="0"/>
          </a:p>
          <a:p>
            <a:pPr marL="171450" indent="-171450" algn="l">
              <a:buFont typeface="Arial" panose="020B0604020202020204" pitchFamily="34" charset="0"/>
              <a:buChar char="•"/>
            </a:pPr>
            <a:r>
              <a:rPr lang="en-US" b="0" i="0" dirty="0"/>
              <a:t>Dial-up the global FIs – Citi bank and Bloomberg (Jane Fraser) – make sure getting this on people’s mind &amp; global track</a:t>
            </a:r>
          </a:p>
          <a:p>
            <a:pPr marL="171450" indent="-171450" algn="l">
              <a:buFont typeface="Arial" panose="020B0604020202020204" pitchFamily="34" charset="0"/>
              <a:buChar char="•"/>
            </a:pPr>
            <a:r>
              <a:rPr lang="en-US" b="0" i="0" dirty="0"/>
              <a:t>Global track and need IP to help broker these conversations</a:t>
            </a:r>
          </a:p>
          <a:p>
            <a:pPr marL="171450" indent="-171450" algn="l">
              <a:buFont typeface="Arial" panose="020B0604020202020204" pitchFamily="34" charset="0"/>
              <a:buChar char="•"/>
            </a:pPr>
            <a:r>
              <a:rPr lang="en-US" b="0" i="0" dirty="0"/>
              <a:t>Global track can spark national Code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7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69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After agreeing to a National Coalition there are still a few design choices you can make? </a:t>
            </a:r>
          </a:p>
          <a:p>
            <a:pPr marL="171450" indent="-171450" algn="l">
              <a:buFont typeface="Arial" panose="020B0604020202020204" pitchFamily="34" charset="0"/>
              <a:buChar char="•"/>
            </a:pPr>
            <a:r>
              <a:rPr lang="en-US" dirty="0"/>
              <a:t>We can develop a Playbook where we talk about role of regulator, scope o</a:t>
            </a:r>
          </a:p>
          <a:p>
            <a:pPr marL="171450" indent="-171450"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67119D-C8D3-FF46-8C02-841B869CED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40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Even though we are suggesting a specific approach, you should not feel bound by it – each country will have it’s own pathway and some areas may be more important than others.</a:t>
            </a:r>
          </a:p>
          <a:p>
            <a:r>
              <a:rPr lang="en-US" b="1" dirty="0"/>
              <a:t> </a:t>
            </a:r>
          </a:p>
          <a:p>
            <a:r>
              <a:rPr lang="en-US" b="1" dirty="0"/>
              <a:t>This is meant to be used as a roadmap to guide you – and should be incorporated depending on each country, partners, priorities, etc.  Suggested time may also differ.</a:t>
            </a:r>
          </a:p>
          <a:p>
            <a:endParaRPr lang="en-US" dirty="0"/>
          </a:p>
          <a:p>
            <a:r>
              <a:rPr lang="en-US" dirty="0"/>
              <a:t>We’re suggesting five Stages, </a:t>
            </a:r>
            <a:r>
              <a:rPr lang="en-US" b="1" dirty="0"/>
              <a:t>shown in chronological order</a:t>
            </a:r>
            <a:r>
              <a:rPr lang="en-US" dirty="0"/>
              <a:t>, </a:t>
            </a:r>
            <a:r>
              <a:rPr lang="en-US" b="1" dirty="0"/>
              <a:t>BUT</a:t>
            </a:r>
            <a:r>
              <a:rPr lang="en-US" dirty="0"/>
              <a:t> there are Stages that will partially start while others have not ended. But essentially: (read the slide)</a:t>
            </a:r>
          </a:p>
          <a:p>
            <a:endParaRPr lang="en-US" dirty="0"/>
          </a:p>
          <a:p>
            <a:pPr marL="228600" indent="-228600">
              <a:buAutoNum type="arabicPeriod"/>
            </a:pPr>
            <a:r>
              <a:rPr lang="en-US" dirty="0"/>
              <a:t>Introduce WE Finance Code and identify in-country anchors (1 month)</a:t>
            </a:r>
          </a:p>
          <a:p>
            <a:pPr marL="228600" indent="-228600">
              <a:buAutoNum type="arabicPeriod"/>
            </a:pPr>
            <a:r>
              <a:rPr lang="en-US" dirty="0"/>
              <a:t>Map WMSME ecosystem and assess market (3-6 months)</a:t>
            </a:r>
          </a:p>
          <a:p>
            <a:pPr marL="228600" indent="-228600">
              <a:buAutoNum type="arabicPeriod"/>
            </a:pPr>
            <a:r>
              <a:rPr lang="en-US" dirty="0"/>
              <a:t>Launch awareness campaign and WE Finance Code ’Coalition (3-6 months)</a:t>
            </a:r>
          </a:p>
          <a:p>
            <a:pPr marL="228600" indent="-228600">
              <a:buAutoNum type="arabicPeriod"/>
            </a:pPr>
            <a:r>
              <a:rPr lang="en-US" dirty="0"/>
              <a:t>Set up and implement WE Finance Code platform &amp; structure (12 – 18 months)</a:t>
            </a:r>
          </a:p>
          <a:p>
            <a:pPr marL="228600" indent="-228600">
              <a:buAutoNum type="arabicPeriod"/>
            </a:pPr>
            <a:r>
              <a:rPr lang="en-US" dirty="0"/>
              <a:t>Generate insights for national and global WMSME advocacy </a:t>
            </a:r>
          </a:p>
          <a:p>
            <a:pPr marL="228600" indent="-228600">
              <a:buAutoNum type="arabicPeriod"/>
            </a:pPr>
            <a:endParaRPr lang="en-US" dirty="0"/>
          </a:p>
          <a:p>
            <a:pPr marL="228600" indent="-228600">
              <a:buAutoNum type="arabicPeriod"/>
            </a:pPr>
            <a:r>
              <a:rPr lang="en-US" dirty="0"/>
              <a:t>We’ll go through the first 2 and then have time for Q&amp;A and then the next three and do some Q&amp;A</a:t>
            </a:r>
          </a:p>
        </p:txBody>
      </p:sp>
      <p:sp>
        <p:nvSpPr>
          <p:cNvPr id="4" name="Slide Number Placeholder 3"/>
          <p:cNvSpPr>
            <a:spLocks noGrp="1"/>
          </p:cNvSpPr>
          <p:nvPr>
            <p:ph type="sldNum" sz="quarter" idx="5"/>
          </p:nvPr>
        </p:nvSpPr>
        <p:spPr/>
        <p:txBody>
          <a:bodyPr/>
          <a:lstStyle/>
          <a:p>
            <a:fld id="{F5304638-7DDF-E84D-B249-34AC7A13CD00}" type="slidenum">
              <a:rPr lang="en-US" smtClean="0"/>
              <a:t>12</a:t>
            </a:fld>
            <a:endParaRPr lang="en-US"/>
          </a:p>
        </p:txBody>
      </p:sp>
    </p:spTree>
    <p:extLst>
      <p:ext uri="{BB962C8B-B14F-4D97-AF65-F5344CB8AC3E}">
        <p14:creationId xmlns:p14="http://schemas.microsoft.com/office/powerpoint/2010/main" val="528972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Stage 1. Introduce the WE Finance Code and identify in-country anchors.</a:t>
            </a:r>
          </a:p>
        </p:txBody>
      </p:sp>
      <p:sp>
        <p:nvSpPr>
          <p:cNvPr id="4" name="Slide Number Placeholder 3"/>
          <p:cNvSpPr>
            <a:spLocks noGrp="1"/>
          </p:cNvSpPr>
          <p:nvPr>
            <p:ph type="sldNum" sz="quarter" idx="5"/>
          </p:nvPr>
        </p:nvSpPr>
        <p:spPr/>
        <p:txBody>
          <a:bodyPr/>
          <a:lstStyle/>
          <a:p>
            <a:fld id="{D882010C-6BA2-44E0-8E6D-37A9D45544E7}" type="slidenum">
              <a:rPr lang="en-US" smtClean="0"/>
              <a:t>13</a:t>
            </a:fld>
            <a:endParaRPr lang="en-US"/>
          </a:p>
        </p:txBody>
      </p:sp>
    </p:spTree>
    <p:extLst>
      <p:ext uri="{BB962C8B-B14F-4D97-AF65-F5344CB8AC3E}">
        <p14:creationId xmlns:p14="http://schemas.microsoft.com/office/powerpoint/2010/main" val="157309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already thought through your countries, and its super handy to have a ‘pitch book’ or document that you can send to the initial stakeholder (s) that you want to buy-in to the idea of doing a National Code in the first place. This document, which we have prepared for you includes the following:</a:t>
            </a:r>
          </a:p>
          <a:p>
            <a:pPr marL="228600" indent="-228600">
              <a:buAutoNum type="arabicPeriod"/>
            </a:pPr>
            <a:r>
              <a:rPr lang="en-US" dirty="0"/>
              <a:t>The opportunity of closing the gender gap—we will have the global gap in the pitch book, but you should try to get the national figures. People respond to the ‘opportunity’ NOT the ‘problem, so getting to the impact on GDP if the entrepreneurial gender gap was closed is what is useful.</a:t>
            </a:r>
          </a:p>
          <a:p>
            <a:pPr marL="228600" indent="-228600">
              <a:buAutoNum type="arabicPeriod"/>
            </a:pPr>
            <a:r>
              <a:rPr lang="en-US" dirty="0"/>
              <a:t>Theory of change—how the Code rallies the ecosystem and aligns, KPIs and measurement. Outputs/Outcomes (one slide)</a:t>
            </a:r>
          </a:p>
          <a:p>
            <a:pPr marL="228600" indent="-228600">
              <a:buAutoNum type="arabicPeriod"/>
            </a:pPr>
            <a:r>
              <a:rPr lang="en-US" dirty="0"/>
              <a:t>Who has to commit, and how</a:t>
            </a:r>
          </a:p>
          <a:p>
            <a:pPr marL="228600" indent="-228600">
              <a:buAutoNum type="arabicPeriod"/>
            </a:pPr>
            <a:r>
              <a:rPr lang="en-US" dirty="0"/>
              <a:t>Indicators—required and nice to have</a:t>
            </a:r>
          </a:p>
          <a:p>
            <a:pPr marL="228600" indent="-228600">
              <a:buAutoNum type="arabicPeriod"/>
            </a:pPr>
            <a:r>
              <a:rPr lang="en-US" dirty="0"/>
              <a:t>National coalition—who should be in the room, who should drive this, who are the anchors (more on that in a minute)</a:t>
            </a:r>
          </a:p>
          <a:p>
            <a:pPr marL="228600" indent="-228600">
              <a:buAutoNum type="arabicPeriod"/>
            </a:pPr>
            <a:r>
              <a:rPr lang="en-US" dirty="0"/>
              <a:t>Reporting structures—who reports what to whom</a:t>
            </a:r>
          </a:p>
          <a:p>
            <a:pPr marL="228600" indent="-228600">
              <a:buAutoNum type="arabicPeriod"/>
            </a:pPr>
            <a:r>
              <a:rPr lang="en-US" dirty="0"/>
              <a:t>Broad brush implementation guidelines. </a:t>
            </a:r>
          </a:p>
          <a:p>
            <a:pPr marL="228600" indent="-228600">
              <a:buAutoNum type="arabicPeriod"/>
            </a:pPr>
            <a:endParaRPr lang="en-US" dirty="0"/>
          </a:p>
          <a:p>
            <a:pPr marL="228600" indent="-228600">
              <a:buAutoNum type="arabicPeriod"/>
            </a:pPr>
            <a:r>
              <a:rPr lang="en-US" dirty="0"/>
              <a:t>You will get these slides, and create your own pitch book, with your branding.</a:t>
            </a:r>
          </a:p>
          <a:p>
            <a:pPr marL="228600" indent="-228600">
              <a:buAutoNum type="arabicPeriod"/>
            </a:pPr>
            <a:endParaRPr lang="en-US" dirty="0"/>
          </a:p>
          <a:p>
            <a:pPr marL="228600" indent="-228600">
              <a:buAutoNum type="arabicPeriod"/>
            </a:pPr>
            <a:r>
              <a:rPr lang="en-US" dirty="0"/>
              <a:t>Ego stroking is huge—the opportunity to lead nationally and globally.</a:t>
            </a:r>
          </a:p>
        </p:txBody>
      </p:sp>
      <p:sp>
        <p:nvSpPr>
          <p:cNvPr id="4" name="Slide Number Placeholder 3"/>
          <p:cNvSpPr>
            <a:spLocks noGrp="1"/>
          </p:cNvSpPr>
          <p:nvPr>
            <p:ph type="sldNum" sz="quarter" idx="5"/>
          </p:nvPr>
        </p:nvSpPr>
        <p:spPr/>
        <p:txBody>
          <a:bodyPr/>
          <a:lstStyle/>
          <a:p>
            <a:fld id="{F5304638-7DDF-E84D-B249-34AC7A13CD00}" type="slidenum">
              <a:rPr lang="en-US" smtClean="0"/>
              <a:t>14</a:t>
            </a:fld>
            <a:endParaRPr lang="en-US"/>
          </a:p>
        </p:txBody>
      </p:sp>
    </p:spTree>
    <p:extLst>
      <p:ext uri="{BB962C8B-B14F-4D97-AF65-F5344CB8AC3E}">
        <p14:creationId xmlns:p14="http://schemas.microsoft.com/office/powerpoint/2010/main" val="877299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1A11E40C-8583-4118-965B-650DC7389DB3}" type="datetime1">
              <a:rPr lang="en-US" smtClean="0"/>
              <a:t>6/14/2023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60976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EE686BC3-EEA4-4ADB-8126-150554961E07}" type="datetime1">
              <a:rPr lang="en-US" smtClean="0"/>
              <a:t>6/14/2023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1903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F5D492E7-35BD-4902-A385-6420975332A7}" type="datetime1">
              <a:rPr lang="en-US" smtClean="0"/>
              <a:t>6/14/2023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27456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65" name="Slide Number"/>
          <p:cNvSpPr txBox="1">
            <a:spLocks noGrp="1"/>
          </p:cNvSpPr>
          <p:nvPr>
            <p:ph type="sldNum" sz="quarter" idx="2"/>
          </p:nvPr>
        </p:nvSpPr>
        <p:spPr>
          <a:xfrm>
            <a:off x="9347200" y="6489699"/>
            <a:ext cx="2844800" cy="368301"/>
          </a:xfrm>
          <a:prstGeom prst="rect">
            <a:avLst/>
          </a:prstGeom>
        </p:spPr>
        <p:txBody>
          <a:bodyPr/>
          <a:lstStyle/>
          <a:p>
            <a:fld id="{86CB4B4D-7CA3-9044-876B-883B54F8677D}" type="slidenum">
              <a:t>‹#›</a:t>
            </a:fld>
            <a:endParaRPr/>
          </a:p>
        </p:txBody>
      </p:sp>
      <p:pic>
        <p:nvPicPr>
          <p:cNvPr id="5" name="Content Placeholder 4">
            <a:extLst>
              <a:ext uri="{FF2B5EF4-FFF2-40B4-BE49-F238E27FC236}">
                <a16:creationId xmlns:a16="http://schemas.microsoft.com/office/drawing/2014/main" id="{A57E40CB-978F-45D8-BDB3-CC0F6E236D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6870"/>
            <a:ext cx="335416" cy="666476"/>
          </a:xfrm>
          <a:prstGeom prst="rect">
            <a:avLst/>
          </a:prstGeom>
        </p:spPr>
      </p:pic>
      <p:pic>
        <p:nvPicPr>
          <p:cNvPr id="6" name="Picture 5">
            <a:extLst>
              <a:ext uri="{FF2B5EF4-FFF2-40B4-BE49-F238E27FC236}">
                <a16:creationId xmlns:a16="http://schemas.microsoft.com/office/drawing/2014/main" id="{79CADFB1-5BBE-4ABA-BB3F-AE263DDF78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785301" y="5889594"/>
            <a:ext cx="1568499" cy="580018"/>
          </a:xfrm>
          <a:prstGeom prst="rect">
            <a:avLst/>
          </a:prstGeom>
        </p:spPr>
      </p:pic>
      <p:pic>
        <p:nvPicPr>
          <p:cNvPr id="7" name="Picture 6">
            <a:extLst>
              <a:ext uri="{FF2B5EF4-FFF2-40B4-BE49-F238E27FC236}">
                <a16:creationId xmlns:a16="http://schemas.microsoft.com/office/drawing/2014/main" id="{06CBEB15-3363-44CD-ADE6-41C0D5D15A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19400"/>
            <a:ext cx="12192000" cy="138600"/>
          </a:xfrm>
          <a:prstGeom prst="rect">
            <a:avLst/>
          </a:prstGeom>
        </p:spPr>
      </p:pic>
      <p:sp>
        <p:nvSpPr>
          <p:cNvPr id="9" name="Picture Placeholder 2">
            <a:extLst>
              <a:ext uri="{FF2B5EF4-FFF2-40B4-BE49-F238E27FC236}">
                <a16:creationId xmlns:a16="http://schemas.microsoft.com/office/drawing/2014/main" id="{1DABDA85-7D40-4479-895B-EB20DC644F6B}"/>
              </a:ext>
            </a:extLst>
          </p:cNvPr>
          <p:cNvSpPr>
            <a:spLocks noGrp="1"/>
          </p:cNvSpPr>
          <p:nvPr>
            <p:ph type="pic" sz="quarter" idx="14"/>
          </p:nvPr>
        </p:nvSpPr>
        <p:spPr>
          <a:xfrm>
            <a:off x="6457950" y="228600"/>
            <a:ext cx="5734050" cy="649080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8896351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76E96B-F239-A442-B300-F8C4FD5AD8B5}"/>
              </a:ext>
            </a:extLst>
          </p:cNvPr>
          <p:cNvSpPr>
            <a:spLocks noGrp="1"/>
          </p:cNvSpPr>
          <p:nvPr>
            <p:ph type="sldNum" sz="quarter" idx="12"/>
          </p:nvPr>
        </p:nvSpPr>
        <p:spPr>
          <a:xfrm>
            <a:off x="236524" y="6473331"/>
            <a:ext cx="2743200" cy="365125"/>
          </a:xfrm>
        </p:spPr>
        <p:txBody>
          <a:bodyPr/>
          <a:lstStyle>
            <a:lvl1pPr algn="l">
              <a:defRPr/>
            </a:lvl1pPr>
          </a:lstStyle>
          <a:p>
            <a:fld id="{4943FCC8-8913-0048-9DB2-B742F2CE1416}" type="slidenum">
              <a:rPr lang="en-US" smtClean="0"/>
              <a:pPr/>
              <a:t>‹#›</a:t>
            </a:fld>
            <a:endParaRPr lang="en-US"/>
          </a:p>
        </p:txBody>
      </p:sp>
      <p:sp>
        <p:nvSpPr>
          <p:cNvPr id="2" name="Rectangle 1">
            <a:extLst>
              <a:ext uri="{FF2B5EF4-FFF2-40B4-BE49-F238E27FC236}">
                <a16:creationId xmlns:a16="http://schemas.microsoft.com/office/drawing/2014/main" id="{B4208870-6484-9042-A4F6-4712BE2A6781}"/>
              </a:ext>
            </a:extLst>
          </p:cNvPr>
          <p:cNvSpPr/>
          <p:nvPr userDrawn="1"/>
        </p:nvSpPr>
        <p:spPr>
          <a:xfrm rot="16200000">
            <a:off x="5794915" y="441362"/>
            <a:ext cx="6838455" cy="5955717"/>
          </a:xfrm>
          <a:prstGeom prst="rect">
            <a:avLst/>
          </a:prstGeom>
          <a:solidFill>
            <a:srgbClr val="102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7581FD-E6B1-C646-B3F6-7DFAD50BAB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5996" y="0"/>
            <a:ext cx="6096004" cy="6858000"/>
          </a:xfrm>
          <a:prstGeom prst="rect">
            <a:avLst/>
          </a:prstGeom>
        </p:spPr>
      </p:pic>
      <p:sp>
        <p:nvSpPr>
          <p:cNvPr id="9" name="Text Placeholder 18">
            <a:extLst>
              <a:ext uri="{FF2B5EF4-FFF2-40B4-BE49-F238E27FC236}">
                <a16:creationId xmlns:a16="http://schemas.microsoft.com/office/drawing/2014/main" id="{3B937A28-98AA-FD43-9633-0393A48B6F24}"/>
              </a:ext>
            </a:extLst>
          </p:cNvPr>
          <p:cNvSpPr>
            <a:spLocks noGrp="1"/>
          </p:cNvSpPr>
          <p:nvPr>
            <p:ph type="body" sz="quarter" idx="15" hasCustomPrompt="1"/>
          </p:nvPr>
        </p:nvSpPr>
        <p:spPr>
          <a:xfrm>
            <a:off x="216646" y="435291"/>
            <a:ext cx="3887822" cy="647179"/>
          </a:xfrm>
        </p:spPr>
        <p:txBody>
          <a:bodyPr>
            <a:noAutofit/>
          </a:bodyPr>
          <a:lstStyle>
            <a:lvl1pPr marL="0" indent="0">
              <a:buNone/>
              <a:defRPr sz="2400" b="1" i="0">
                <a:solidFill>
                  <a:srgbClr val="102341"/>
                </a:solidFill>
                <a:latin typeface="Georgia" panose="02040502050405020303" pitchFamily="18" charset="0"/>
              </a:defRPr>
            </a:lvl1pPr>
          </a:lstStyle>
          <a:p>
            <a:pPr lvl="0"/>
            <a:r>
              <a:rPr lang="en-US">
                <a:latin typeface="Georgia" panose="02040502050405020303" pitchFamily="18" charset="0"/>
              </a:rPr>
              <a:t>Page Title</a:t>
            </a:r>
            <a:endParaRPr lang="en-US"/>
          </a:p>
        </p:txBody>
      </p:sp>
      <p:sp>
        <p:nvSpPr>
          <p:cNvPr id="8" name="Text Placeholder 18">
            <a:extLst>
              <a:ext uri="{FF2B5EF4-FFF2-40B4-BE49-F238E27FC236}">
                <a16:creationId xmlns:a16="http://schemas.microsoft.com/office/drawing/2014/main" id="{EEA35D7C-B54A-FC4A-8308-085692737978}"/>
              </a:ext>
            </a:extLst>
          </p:cNvPr>
          <p:cNvSpPr>
            <a:spLocks noGrp="1"/>
          </p:cNvSpPr>
          <p:nvPr>
            <p:ph type="body" sz="quarter" idx="14" hasCustomPrompt="1"/>
          </p:nvPr>
        </p:nvSpPr>
        <p:spPr>
          <a:xfrm>
            <a:off x="236524" y="198230"/>
            <a:ext cx="2962275" cy="365125"/>
          </a:xfrm>
        </p:spPr>
        <p:txBody>
          <a:bodyPr/>
          <a:lstStyle>
            <a:lvl1pPr marL="0" indent="0">
              <a:buNone/>
              <a:defRPr sz="1400" b="1" cap="all" baseline="0">
                <a:solidFill>
                  <a:schemeClr val="tx1">
                    <a:lumMod val="75000"/>
                    <a:lumOff val="25000"/>
                  </a:schemeClr>
                </a:solidFill>
                <a:latin typeface="FUTURA MEDIUM" panose="020B0602020204020303" pitchFamily="34" charset="-79"/>
                <a:cs typeface="FUTURA MEDIUM" panose="020B0602020204020303" pitchFamily="34" charset="-79"/>
              </a:defRPr>
            </a:lvl1pPr>
          </a:lstStyle>
          <a:p>
            <a:pPr lvl="0"/>
            <a:r>
              <a:rPr lang="en-US"/>
              <a:t>SECTION TITLE</a:t>
            </a:r>
          </a:p>
        </p:txBody>
      </p:sp>
    </p:spTree>
    <p:extLst>
      <p:ext uri="{BB962C8B-B14F-4D97-AF65-F5344CB8AC3E}">
        <p14:creationId xmlns:p14="http://schemas.microsoft.com/office/powerpoint/2010/main" val="388170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1756063" y="46617"/>
            <a:ext cx="10131136" cy="1005840"/>
          </a:xfrm>
          <a:prstGeom prst="rect">
            <a:avLst/>
          </a:prstGeom>
        </p:spPr>
        <p:txBody>
          <a:bodyPr vert="horz" anchor="b"/>
          <a:lstStyle>
            <a:lvl1pPr>
              <a:defRPr/>
            </a:lvl1pPr>
          </a:lstStyle>
          <a:p>
            <a:r>
              <a:rPr lang="en-US" dirty="0"/>
              <a:t>Click to edit main title style</a:t>
            </a:r>
          </a:p>
        </p:txBody>
      </p:sp>
      <p:sp>
        <p:nvSpPr>
          <p:cNvPr id="3" name="Content Placeholder 2"/>
          <p:cNvSpPr>
            <a:spLocks noGrp="1"/>
          </p:cNvSpPr>
          <p:nvPr>
            <p:ph idx="1"/>
          </p:nvPr>
        </p:nvSpPr>
        <p:spPr>
          <a:xfrm>
            <a:off x="1756063" y="1361211"/>
            <a:ext cx="10131136" cy="4773168"/>
          </a:xfrm>
          <a:prstGeom prst="rect">
            <a:avLst/>
          </a:prstGeom>
        </p:spPr>
        <p:txBody>
          <a:bodyPr/>
          <a:lstStyle>
            <a:lvl1pPr marL="285750" indent="-285750">
              <a:spcAft>
                <a:spcPts val="600"/>
              </a:spcAft>
              <a:buFont typeface="Arial" panose="020B0604020202020204" pitchFamily="34" charset="0"/>
              <a:buChar char="•"/>
              <a:defRPr sz="1800"/>
            </a:lvl1pPr>
            <a:lvl2pPr>
              <a:spcAft>
                <a:spcPts val="600"/>
              </a:spcAft>
              <a:defRPr sz="1600"/>
            </a:lvl2pPr>
            <a:lvl3pPr>
              <a:spcAft>
                <a:spcPts val="600"/>
              </a:spcAft>
              <a:defRPr sz="1600"/>
            </a:lvl3pPr>
            <a:lvl4pPr>
              <a:spcAft>
                <a:spcPts val="600"/>
              </a:spcAft>
              <a:defRPr sz="1600"/>
            </a:lvl4pPr>
            <a:lvl5pPr>
              <a:spcAft>
                <a:spcPts val="600"/>
              </a:spcAft>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sz="quarter" idx="10" hasCustomPrompt="1"/>
          </p:nvPr>
        </p:nvSpPr>
        <p:spPr>
          <a:xfrm>
            <a:off x="1756063" y="6357938"/>
            <a:ext cx="8950037" cy="487362"/>
          </a:xfrm>
          <a:prstGeom prst="rect">
            <a:avLst/>
          </a:prstGeom>
        </p:spPr>
        <p:txBody>
          <a:bodyPr anchor="b"/>
          <a:lstStyle>
            <a:lvl1pPr marL="0" indent="0">
              <a:buNone/>
              <a:defRPr sz="1000" i="1">
                <a:solidFill>
                  <a:srgbClr val="595959"/>
                </a:solidFill>
              </a:defRPr>
            </a:lvl1pPr>
          </a:lstStyle>
          <a:p>
            <a:pPr lvl="0"/>
            <a:r>
              <a:rPr lang="en-US" dirty="0"/>
              <a:t>Insert footnote</a:t>
            </a:r>
          </a:p>
        </p:txBody>
      </p:sp>
    </p:spTree>
    <p:extLst>
      <p:ext uri="{BB962C8B-B14F-4D97-AF65-F5344CB8AC3E}">
        <p14:creationId xmlns:p14="http://schemas.microsoft.com/office/powerpoint/2010/main" val="511030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39FF7A-D7DE-4873-B402-8E56A818F940}"/>
              </a:ext>
            </a:extLst>
          </p:cNvPr>
          <p:cNvSpPr>
            <a:spLocks noGrp="1"/>
          </p:cNvSpPr>
          <p:nvPr>
            <p:ph type="dt" sz="half" idx="10"/>
          </p:nvPr>
        </p:nvSpPr>
        <p:spPr/>
        <p:txBody>
          <a:bodyPr/>
          <a:lstStyle/>
          <a:p>
            <a:fld id="{22F229C4-579B-410D-ADF4-31D84ECFEA5F}" type="datetime1">
              <a:rPr lang="en-US" smtClean="0"/>
              <a:t>6/14/2023</a:t>
            </a:fld>
            <a:endParaRPr lang="en-US"/>
          </a:p>
        </p:txBody>
      </p:sp>
      <p:sp>
        <p:nvSpPr>
          <p:cNvPr id="3" name="Footer Placeholder 2">
            <a:extLst>
              <a:ext uri="{FF2B5EF4-FFF2-40B4-BE49-F238E27FC236}">
                <a16:creationId xmlns:a16="http://schemas.microsoft.com/office/drawing/2014/main" id="{DF74B712-7785-41E8-BE0A-ED409EB59A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61E9FC-D7F7-4DE4-8F60-D54059AD8E7C}"/>
              </a:ext>
            </a:extLst>
          </p:cNvPr>
          <p:cNvSpPr>
            <a:spLocks noGrp="1"/>
          </p:cNvSpPr>
          <p:nvPr>
            <p:ph type="sldNum" sz="quarter" idx="12"/>
          </p:nvPr>
        </p:nvSpPr>
        <p:spPr/>
        <p:txBody>
          <a:bodyPr/>
          <a:lstStyle/>
          <a:p>
            <a:fld id="{8EFEFF3B-99AB-4392-AB7E-AE8F15289D4F}" type="slidenum">
              <a:rPr lang="en-US" smtClean="0"/>
              <a:t>‹#›</a:t>
            </a:fld>
            <a:endParaRPr lang="en-US"/>
          </a:p>
        </p:txBody>
      </p:sp>
    </p:spTree>
    <p:extLst>
      <p:ext uri="{BB962C8B-B14F-4D97-AF65-F5344CB8AC3E}">
        <p14:creationId xmlns:p14="http://schemas.microsoft.com/office/powerpoint/2010/main" val="33587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_Gender">
    <p:bg>
      <p:bgPr>
        <a:solidFill>
          <a:srgbClr val="10355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15A065-6112-2431-897A-EA55B7959CB8}"/>
              </a:ext>
            </a:extLst>
          </p:cNvPr>
          <p:cNvPicPr>
            <a:picLocks noChangeAspect="1"/>
          </p:cNvPicPr>
          <p:nvPr userDrawn="1"/>
        </p:nvPicPr>
        <p:blipFill>
          <a:blip r:embed="rId2" cstate="screen">
            <a:alphaModFix amt="14000"/>
            <a:extLst>
              <a:ext uri="{28A0092B-C50C-407E-A947-70E740481C1C}">
                <a14:useLocalDpi xmlns:a14="http://schemas.microsoft.com/office/drawing/2010/main"/>
              </a:ext>
            </a:extLst>
          </a:blip>
          <a:srcRect/>
          <a:stretch/>
        </p:blipFill>
        <p:spPr>
          <a:xfrm>
            <a:off x="0" y="20025"/>
            <a:ext cx="12192000" cy="6837976"/>
          </a:xfrm>
          <a:prstGeom prst="rect">
            <a:avLst/>
          </a:prstGeom>
        </p:spPr>
      </p:pic>
      <p:grpSp>
        <p:nvGrpSpPr>
          <p:cNvPr id="7" name="Group 6">
            <a:extLst>
              <a:ext uri="{FF2B5EF4-FFF2-40B4-BE49-F238E27FC236}">
                <a16:creationId xmlns:a16="http://schemas.microsoft.com/office/drawing/2014/main" id="{45D12F3D-BCA9-4E91-3D27-1EE043666087}"/>
              </a:ext>
            </a:extLst>
          </p:cNvPr>
          <p:cNvGrpSpPr/>
          <p:nvPr userDrawn="1"/>
        </p:nvGrpSpPr>
        <p:grpSpPr>
          <a:xfrm>
            <a:off x="9998839" y="6249743"/>
            <a:ext cx="1964234" cy="547770"/>
            <a:chOff x="1481136" y="5558344"/>
            <a:chExt cx="4051300" cy="1129794"/>
          </a:xfrm>
        </p:grpSpPr>
        <p:pic>
          <p:nvPicPr>
            <p:cNvPr id="8" name="Picture 7">
              <a:extLst>
                <a:ext uri="{FF2B5EF4-FFF2-40B4-BE49-F238E27FC236}">
                  <a16:creationId xmlns:a16="http://schemas.microsoft.com/office/drawing/2014/main" id="{795E528E-13C6-025B-2129-1716999404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5816" y="5558344"/>
              <a:ext cx="3566259" cy="631627"/>
            </a:xfrm>
            <a:prstGeom prst="rect">
              <a:avLst/>
            </a:prstGeom>
          </p:spPr>
        </p:pic>
        <p:pic>
          <p:nvPicPr>
            <p:cNvPr id="9" name="Picture 8">
              <a:extLst>
                <a:ext uri="{FF2B5EF4-FFF2-40B4-BE49-F238E27FC236}">
                  <a16:creationId xmlns:a16="http://schemas.microsoft.com/office/drawing/2014/main" id="{4FAC6899-5352-E5BD-8E32-4E09BE955C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1136" y="6256338"/>
              <a:ext cx="4051300" cy="431800"/>
            </a:xfrm>
            <a:prstGeom prst="rect">
              <a:avLst/>
            </a:prstGeom>
          </p:spPr>
        </p:pic>
      </p:grpSp>
    </p:spTree>
    <p:extLst>
      <p:ext uri="{BB962C8B-B14F-4D97-AF65-F5344CB8AC3E}">
        <p14:creationId xmlns:p14="http://schemas.microsoft.com/office/powerpoint/2010/main" val="3490321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Marcador de contenido 22">
            <a:extLst>
              <a:ext uri="{FF2B5EF4-FFF2-40B4-BE49-F238E27FC236}">
                <a16:creationId xmlns:a16="http://schemas.microsoft.com/office/drawing/2014/main" id="{AA952B89-18A9-824A-89FA-AFCBD14CF71E}"/>
              </a:ext>
            </a:extLst>
          </p:cNvPr>
          <p:cNvSpPr>
            <a:spLocks noGrp="1"/>
          </p:cNvSpPr>
          <p:nvPr>
            <p:ph sz="quarter" idx="11" hasCustomPrompt="1"/>
          </p:nvPr>
        </p:nvSpPr>
        <p:spPr>
          <a:xfrm>
            <a:off x="479550" y="657225"/>
            <a:ext cx="10604292" cy="582612"/>
          </a:xfrm>
          <a:prstGeom prst="rect">
            <a:avLst/>
          </a:prstGeom>
        </p:spPr>
        <p:txBody>
          <a:bodyPr>
            <a:normAutofit/>
          </a:bodyPr>
          <a:lstStyle>
            <a:lvl1pPr marL="0" indent="0">
              <a:buFont typeface="Arial" panose="020B0604020202020204" pitchFamily="34" charset="0"/>
              <a:buNone/>
              <a:defRPr sz="2400" b="1" i="0">
                <a:solidFill>
                  <a:srgbClr val="004F71"/>
                </a:solidFill>
                <a:latin typeface="Gotham Book" pitchFamily="2" charset="0"/>
                <a:cs typeface="Gotham Book" pitchFamily="2" charset="0"/>
              </a:defRPr>
            </a:lvl1pPr>
          </a:lstStyle>
          <a:p>
            <a:r>
              <a:rPr lang="es-ES_tradnl"/>
              <a:t>Texto principal</a:t>
            </a:r>
          </a:p>
        </p:txBody>
      </p:sp>
      <p:sp>
        <p:nvSpPr>
          <p:cNvPr id="2" name="Slide Number Placeholder 1">
            <a:extLst>
              <a:ext uri="{FF2B5EF4-FFF2-40B4-BE49-F238E27FC236}">
                <a16:creationId xmlns:a16="http://schemas.microsoft.com/office/drawing/2014/main" id="{DE6172B8-AF01-14B8-70F2-FA8A73E760E8}"/>
              </a:ext>
            </a:extLst>
          </p:cNvPr>
          <p:cNvSpPr txBox="1">
            <a:spLocks/>
          </p:cNvSpPr>
          <p:nvPr userDrawn="1"/>
        </p:nvSpPr>
        <p:spPr>
          <a:xfrm>
            <a:off x="11628268" y="6509727"/>
            <a:ext cx="724355" cy="229646"/>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fld id="{24FE341A-D776-B44C-8E11-A595977E71A8}" type="slidenum">
              <a:rPr lang="en-US" sz="1100" b="0" i="0" smtClean="0">
                <a:solidFill>
                  <a:srgbClr val="63666A"/>
                </a:solidFill>
                <a:latin typeface="Gotham Book" pitchFamily="2" charset="0"/>
                <a:cs typeface="Gotham Book" pitchFamily="2" charset="0"/>
              </a:rPr>
              <a:pPr defTabSz="914377">
                <a:defRPr/>
              </a:pPr>
              <a:t>‹#›</a:t>
            </a:fld>
            <a:endParaRPr lang="en-US" sz="1100" b="0" i="0">
              <a:solidFill>
                <a:srgbClr val="63666A"/>
              </a:solidFill>
              <a:latin typeface="Gotham Book" pitchFamily="2" charset="0"/>
              <a:cs typeface="Gotham Book" pitchFamily="2" charset="0"/>
            </a:endParaRPr>
          </a:p>
        </p:txBody>
      </p:sp>
      <p:cxnSp>
        <p:nvCxnSpPr>
          <p:cNvPr id="3" name="Conector recto 7">
            <a:extLst>
              <a:ext uri="{FF2B5EF4-FFF2-40B4-BE49-F238E27FC236}">
                <a16:creationId xmlns:a16="http://schemas.microsoft.com/office/drawing/2014/main" id="{6DB753C3-2ACB-904C-04FC-7C1202727AA8}"/>
              </a:ext>
            </a:extLst>
          </p:cNvPr>
          <p:cNvCxnSpPr>
            <a:cxnSpLocks/>
          </p:cNvCxnSpPr>
          <p:nvPr userDrawn="1"/>
        </p:nvCxnSpPr>
        <p:spPr>
          <a:xfrm>
            <a:off x="11640341" y="6508800"/>
            <a:ext cx="0" cy="244442"/>
          </a:xfrm>
          <a:prstGeom prst="line">
            <a:avLst/>
          </a:prstGeom>
          <a:ln w="9525">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2757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57868" y="301626"/>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indent="-285750">
              <a:lnSpc>
                <a:spcPct val="130000"/>
              </a:lnSpc>
              <a:spcBef>
                <a:spcPts val="0"/>
              </a:spcBef>
              <a:buClr>
                <a:schemeClr val="tx2">
                  <a:lumMod val="50000"/>
                  <a:lumOff val="50000"/>
                </a:schemeClr>
              </a:buClr>
              <a:buFont typeface="Courier New" panose="02070309020205020404" pitchFamily="49" charset="0"/>
              <a:buChar char="o"/>
              <a:defRPr>
                <a:solidFill>
                  <a:srgbClr val="7F7F7F"/>
                </a:solidFill>
              </a:defRPr>
            </a:lvl3pPr>
            <a:lvl4pPr marL="831850" indent="-285750">
              <a:lnSpc>
                <a:spcPct val="130000"/>
              </a:lnSpc>
              <a:spcBef>
                <a:spcPts val="0"/>
              </a:spcBef>
              <a:buClr>
                <a:schemeClr val="tx2">
                  <a:lumMod val="50000"/>
                  <a:lumOff val="50000"/>
                </a:schemeClr>
              </a:buClr>
              <a:buFont typeface="Wingdings" panose="05000000000000000000" pitchFamily="2" charset="2"/>
              <a:buChar char="§"/>
              <a:defRPr>
                <a:solidFill>
                  <a:srgbClr val="7F7F7F"/>
                </a:solidFill>
              </a:defRPr>
            </a:lvl4pPr>
            <a:lvl5pPr marL="1196975" indent="-285750">
              <a:lnSpc>
                <a:spcPct val="130000"/>
              </a:lnSpc>
              <a:spcBef>
                <a:spcPts val="0"/>
              </a:spcBef>
              <a:buClr>
                <a:schemeClr val="tx2">
                  <a:lumMod val="50000"/>
                  <a:lumOff val="50000"/>
                </a:schemeClr>
              </a:buClr>
              <a:buFont typeface="Wingdings" panose="05000000000000000000" pitchFamily="2" charset="2"/>
              <a:buChar char="q"/>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6"/>
          <p:cNvSpPr>
            <a:spLocks noGrp="1"/>
          </p:cNvSpPr>
          <p:nvPr>
            <p:ph type="ftr" sz="quarter" idx="11"/>
          </p:nvPr>
        </p:nvSpPr>
        <p:spPr/>
        <p:txBody>
          <a:bodyPr/>
          <a:lstStyle>
            <a:lvl1pPr>
              <a:defRPr/>
            </a:lvl1pPr>
          </a:lstStyle>
          <a:p>
            <a:pPr>
              <a:defRPr/>
            </a:pPr>
            <a:r>
              <a:rPr lang="en-US"/>
              <a:t>Footer</a:t>
            </a:r>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a:p>
        </p:txBody>
      </p:sp>
    </p:spTree>
    <p:extLst>
      <p:ext uri="{BB962C8B-B14F-4D97-AF65-F5344CB8AC3E}">
        <p14:creationId xmlns:p14="http://schemas.microsoft.com/office/powerpoint/2010/main" val="4113407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E740-EA4C-47C2-A67E-B113607157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4B071-4EE7-4797-B26E-A77DAEC628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ED483-2F1E-4A31-A11E-6AF3ABC13A25}"/>
              </a:ext>
            </a:extLst>
          </p:cNvPr>
          <p:cNvSpPr>
            <a:spLocks noGrp="1"/>
          </p:cNvSpPr>
          <p:nvPr>
            <p:ph type="dt" sz="half" idx="10"/>
          </p:nvPr>
        </p:nvSpPr>
        <p:spPr/>
        <p:txBody>
          <a:bodyPr/>
          <a:lstStyle/>
          <a:p>
            <a:fld id="{69BC3A13-B6ED-4B46-80F8-B95A344BFC26}" type="datetimeFigureOut">
              <a:rPr lang="en-US" smtClean="0"/>
              <a:t>6/14/2023</a:t>
            </a:fld>
            <a:endParaRPr lang="en-US"/>
          </a:p>
        </p:txBody>
      </p:sp>
      <p:sp>
        <p:nvSpPr>
          <p:cNvPr id="5" name="Footer Placeholder 4">
            <a:extLst>
              <a:ext uri="{FF2B5EF4-FFF2-40B4-BE49-F238E27FC236}">
                <a16:creationId xmlns:a16="http://schemas.microsoft.com/office/drawing/2014/main" id="{FE8E8909-2E0B-47FE-9910-C3386B743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25A45-E621-4CA6-BF72-FEA6944067D2}"/>
              </a:ext>
            </a:extLst>
          </p:cNvPr>
          <p:cNvSpPr>
            <a:spLocks noGrp="1"/>
          </p:cNvSpPr>
          <p:nvPr>
            <p:ph type="sldNum" sz="quarter" idx="12"/>
          </p:nvPr>
        </p:nvSpPr>
        <p:spPr/>
        <p:txBody>
          <a:bodyPr/>
          <a:lstStyle/>
          <a:p>
            <a:fld id="{85AE4DD9-9218-4E10-936F-09787F59E804}" type="slidenum">
              <a:rPr lang="en-US" smtClean="0"/>
              <a:t>‹#›</a:t>
            </a:fld>
            <a:endParaRPr lang="en-US"/>
          </a:p>
        </p:txBody>
      </p:sp>
    </p:spTree>
    <p:extLst>
      <p:ext uri="{BB962C8B-B14F-4D97-AF65-F5344CB8AC3E}">
        <p14:creationId xmlns:p14="http://schemas.microsoft.com/office/powerpoint/2010/main" val="4298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847" y="1511299"/>
            <a:ext cx="11303523" cy="4845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41194"/>
            <a:ext cx="2743200" cy="365125"/>
          </a:xfrm>
          <a:prstGeom prst="rect">
            <a:avLst/>
          </a:prstGeom>
        </p:spPr>
        <p:txBody>
          <a:bodyPr/>
          <a:lstStyle/>
          <a:p>
            <a:fld id="{5246333A-618C-42D3-B18B-124568477F04}" type="datetime1">
              <a:rPr lang="en-US" smtClean="0"/>
              <a:t>6/14/2023</a:t>
            </a:fld>
            <a:endParaRPr lang="en-US"/>
          </a:p>
        </p:txBody>
      </p:sp>
      <p:sp>
        <p:nvSpPr>
          <p:cNvPr id="5" name="Footer Placeholder 4"/>
          <p:cNvSpPr>
            <a:spLocks noGrp="1"/>
          </p:cNvSpPr>
          <p:nvPr>
            <p:ph type="ftr" sz="quarter" idx="11"/>
          </p:nvPr>
        </p:nvSpPr>
        <p:spPr>
          <a:xfrm>
            <a:off x="4038600" y="644119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41194"/>
            <a:ext cx="2743200" cy="365125"/>
          </a:xfrm>
          <a:prstGeom prst="rect">
            <a:avLst/>
          </a:prstGeom>
        </p:spPr>
        <p:txBody>
          <a:bodyPr/>
          <a:lstStyle/>
          <a:p>
            <a:fld id="{743536D7-E3F3-E346-B07E-D3202D28CF54}" type="slidenum">
              <a:rPr lang="en-US" smtClean="0"/>
              <a:t>‹#›</a:t>
            </a:fld>
            <a:endParaRPr lang="en-US"/>
          </a:p>
        </p:txBody>
      </p:sp>
      <p:sp>
        <p:nvSpPr>
          <p:cNvPr id="9" name="Title 8">
            <a:extLst>
              <a:ext uri="{FF2B5EF4-FFF2-40B4-BE49-F238E27FC236}">
                <a16:creationId xmlns:a16="http://schemas.microsoft.com/office/drawing/2014/main" id="{5925A898-6215-1738-F4EF-48FA290B50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1024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86892D-0D2F-1A49-9C95-B19F04BC65B8}"/>
              </a:ext>
            </a:extLst>
          </p:cNvPr>
          <p:cNvPicPr>
            <a:picLocks noChangeAspect="1"/>
          </p:cNvPicPr>
          <p:nvPr userDrawn="1"/>
        </p:nvPicPr>
        <p:blipFill>
          <a:blip r:embed="rId2"/>
          <a:stretch>
            <a:fillRect/>
          </a:stretch>
        </p:blipFill>
        <p:spPr>
          <a:xfrm>
            <a:off x="1805" y="0"/>
            <a:ext cx="12188389" cy="6858000"/>
          </a:xfrm>
          <a:prstGeom prst="rect">
            <a:avLst/>
          </a:prstGeom>
        </p:spPr>
      </p:pic>
    </p:spTree>
    <p:extLst>
      <p:ext uri="{BB962C8B-B14F-4D97-AF65-F5344CB8AC3E}">
        <p14:creationId xmlns:p14="http://schemas.microsoft.com/office/powerpoint/2010/main" val="4033536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Background pattern&#10;&#10;Description automatically generated with low confidence">
            <a:extLst>
              <a:ext uri="{FF2B5EF4-FFF2-40B4-BE49-F238E27FC236}">
                <a16:creationId xmlns:a16="http://schemas.microsoft.com/office/drawing/2014/main" id="{2C80F62E-024A-8F46-BE92-7CB8533395F4}"/>
              </a:ext>
            </a:extLst>
          </p:cNvPr>
          <p:cNvPicPr>
            <a:picLocks noChangeAspect="1"/>
          </p:cNvPicPr>
          <p:nvPr userDrawn="1"/>
        </p:nvPicPr>
        <p:blipFill>
          <a:blip r:embed="rId2"/>
          <a:stretch>
            <a:fillRect/>
          </a:stretch>
        </p:blipFill>
        <p:spPr>
          <a:xfrm>
            <a:off x="1805" y="0"/>
            <a:ext cx="12188389" cy="6858000"/>
          </a:xfrm>
          <a:prstGeom prst="rect">
            <a:avLst/>
          </a:prstGeom>
        </p:spPr>
      </p:pic>
    </p:spTree>
    <p:extLst>
      <p:ext uri="{BB962C8B-B14F-4D97-AF65-F5344CB8AC3E}">
        <p14:creationId xmlns:p14="http://schemas.microsoft.com/office/powerpoint/2010/main" val="2102433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96"/>
        <p:cNvGrpSpPr/>
        <p:nvPr/>
      </p:nvGrpSpPr>
      <p:grpSpPr>
        <a:xfrm>
          <a:off x="0" y="0"/>
          <a:ext cx="0" cy="0"/>
          <a:chOff x="0" y="0"/>
          <a:chExt cx="0" cy="0"/>
        </a:xfrm>
      </p:grpSpPr>
      <p:sp>
        <p:nvSpPr>
          <p:cNvPr id="321" name="Google Shape;321;p16"/>
          <p:cNvSpPr txBox="1">
            <a:spLocks noGrp="1"/>
          </p:cNvSpPr>
          <p:nvPr>
            <p:ph type="title"/>
          </p:nvPr>
        </p:nvSpPr>
        <p:spPr>
          <a:xfrm>
            <a:off x="1011700" y="505660"/>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200"/>
              <a:buNone/>
              <a:defRPr>
                <a:solidFill>
                  <a:schemeClr val="dk2"/>
                </a:solidFill>
              </a:defRPr>
            </a:lvl1pPr>
            <a:lvl2pPr lvl="1" rtl="0">
              <a:spcBef>
                <a:spcPts val="0"/>
              </a:spcBef>
              <a:spcAft>
                <a:spcPts val="0"/>
              </a:spcAft>
              <a:buClr>
                <a:schemeClr val="dk2"/>
              </a:buClr>
              <a:buSzPts val="3200"/>
              <a:buNone/>
              <a:defRPr>
                <a:solidFill>
                  <a:schemeClr val="dk2"/>
                </a:solidFill>
              </a:defRPr>
            </a:lvl2pPr>
            <a:lvl3pPr lvl="2" rtl="0">
              <a:spcBef>
                <a:spcPts val="0"/>
              </a:spcBef>
              <a:spcAft>
                <a:spcPts val="0"/>
              </a:spcAft>
              <a:buClr>
                <a:schemeClr val="dk2"/>
              </a:buClr>
              <a:buSzPts val="3200"/>
              <a:buNone/>
              <a:defRPr>
                <a:solidFill>
                  <a:schemeClr val="dk2"/>
                </a:solidFill>
              </a:defRPr>
            </a:lvl3pPr>
            <a:lvl4pPr lvl="3" rtl="0">
              <a:spcBef>
                <a:spcPts val="0"/>
              </a:spcBef>
              <a:spcAft>
                <a:spcPts val="0"/>
              </a:spcAft>
              <a:buClr>
                <a:schemeClr val="dk2"/>
              </a:buClr>
              <a:buSzPts val="3200"/>
              <a:buNone/>
              <a:defRPr>
                <a:solidFill>
                  <a:schemeClr val="dk2"/>
                </a:solidFill>
              </a:defRPr>
            </a:lvl4pPr>
            <a:lvl5pPr lvl="4" rtl="0">
              <a:spcBef>
                <a:spcPts val="0"/>
              </a:spcBef>
              <a:spcAft>
                <a:spcPts val="0"/>
              </a:spcAft>
              <a:buClr>
                <a:schemeClr val="dk2"/>
              </a:buClr>
              <a:buSzPts val="3200"/>
              <a:buNone/>
              <a:defRPr>
                <a:solidFill>
                  <a:schemeClr val="dk2"/>
                </a:solidFill>
              </a:defRPr>
            </a:lvl5pPr>
            <a:lvl6pPr lvl="5" rtl="0">
              <a:spcBef>
                <a:spcPts val="0"/>
              </a:spcBef>
              <a:spcAft>
                <a:spcPts val="0"/>
              </a:spcAft>
              <a:buClr>
                <a:schemeClr val="dk2"/>
              </a:buClr>
              <a:buSzPts val="3200"/>
              <a:buNone/>
              <a:defRPr>
                <a:solidFill>
                  <a:schemeClr val="dk2"/>
                </a:solidFill>
              </a:defRPr>
            </a:lvl6pPr>
            <a:lvl7pPr lvl="6" rtl="0">
              <a:spcBef>
                <a:spcPts val="0"/>
              </a:spcBef>
              <a:spcAft>
                <a:spcPts val="0"/>
              </a:spcAft>
              <a:buClr>
                <a:schemeClr val="dk2"/>
              </a:buClr>
              <a:buSzPts val="3200"/>
              <a:buNone/>
              <a:defRPr>
                <a:solidFill>
                  <a:schemeClr val="dk2"/>
                </a:solidFill>
              </a:defRPr>
            </a:lvl7pPr>
            <a:lvl8pPr lvl="7" rtl="0">
              <a:spcBef>
                <a:spcPts val="0"/>
              </a:spcBef>
              <a:spcAft>
                <a:spcPts val="0"/>
              </a:spcAft>
              <a:buClr>
                <a:schemeClr val="dk2"/>
              </a:buClr>
              <a:buSzPts val="3200"/>
              <a:buNone/>
              <a:defRPr>
                <a:solidFill>
                  <a:schemeClr val="dk2"/>
                </a:solidFill>
              </a:defRPr>
            </a:lvl8pPr>
            <a:lvl9pPr lvl="8" rtl="0">
              <a:spcBef>
                <a:spcPts val="0"/>
              </a:spcBef>
              <a:spcAft>
                <a:spcPts val="0"/>
              </a:spcAft>
              <a:buClr>
                <a:schemeClr val="dk2"/>
              </a:buClr>
              <a:buSzPts val="3200"/>
              <a:buNone/>
              <a:defRPr>
                <a:solidFill>
                  <a:schemeClr val="dk2"/>
                </a:solidFill>
              </a:defRPr>
            </a:lvl9pPr>
          </a:lstStyle>
          <a:p>
            <a:endParaRPr/>
          </a:p>
        </p:txBody>
      </p:sp>
    </p:spTree>
    <p:extLst>
      <p:ext uri="{BB962C8B-B14F-4D97-AF65-F5344CB8AC3E}">
        <p14:creationId xmlns:p14="http://schemas.microsoft.com/office/powerpoint/2010/main" val="206813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4311" y="6424612"/>
            <a:ext cx="2743200" cy="365125"/>
          </a:xfrm>
          <a:prstGeom prst="rect">
            <a:avLst/>
          </a:prstGeom>
        </p:spPr>
        <p:txBody>
          <a:bodyPr/>
          <a:lstStyle/>
          <a:p>
            <a:fld id="{C685BA86-0186-464D-99ED-E88CD9571B2B}" type="datetime1">
              <a:rPr lang="en-US" smtClean="0"/>
              <a:t>6/14/2023</a:t>
            </a:fld>
            <a:endParaRPr lang="en-US"/>
          </a:p>
        </p:txBody>
      </p:sp>
      <p:sp>
        <p:nvSpPr>
          <p:cNvPr id="5" name="Footer Placeholder 4"/>
          <p:cNvSpPr>
            <a:spLocks noGrp="1"/>
          </p:cNvSpPr>
          <p:nvPr>
            <p:ph type="ftr" sz="quarter" idx="11"/>
          </p:nvPr>
        </p:nvSpPr>
        <p:spPr>
          <a:xfrm>
            <a:off x="4038600" y="642461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428277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333CC7CD-B72F-4717-875D-CA7440EA9AB4}" type="datetime1">
              <a:rPr lang="en-US" smtClean="0"/>
              <a:t>6/14/2023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43399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4311" y="6424612"/>
            <a:ext cx="2743200" cy="365125"/>
          </a:xfrm>
          <a:prstGeom prst="rect">
            <a:avLst/>
          </a:prstGeom>
        </p:spPr>
        <p:txBody>
          <a:bodyPr/>
          <a:lstStyle/>
          <a:p>
            <a:fld id="{D09EDE87-EC15-43BD-BCB1-56F654B054F9}" type="datetime1">
              <a:rPr lang="en-US" smtClean="0"/>
              <a:t>6/14/2023</a:t>
            </a:fld>
            <a:endParaRPr lang="en-US"/>
          </a:p>
        </p:txBody>
      </p:sp>
      <p:sp>
        <p:nvSpPr>
          <p:cNvPr id="8" name="Footer Placeholder 7"/>
          <p:cNvSpPr>
            <a:spLocks noGrp="1"/>
          </p:cNvSpPr>
          <p:nvPr>
            <p:ph type="ftr" sz="quarter" idx="11"/>
          </p:nvPr>
        </p:nvSpPr>
        <p:spPr>
          <a:xfrm>
            <a:off x="4038600" y="642461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24619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4311" y="6424612"/>
            <a:ext cx="2743200" cy="365125"/>
          </a:xfrm>
          <a:prstGeom prst="rect">
            <a:avLst/>
          </a:prstGeom>
        </p:spPr>
        <p:txBody>
          <a:bodyPr/>
          <a:lstStyle/>
          <a:p>
            <a:fld id="{39214874-6445-4396-BB8F-8F54006162F2}" type="datetime1">
              <a:rPr lang="en-US" smtClean="0"/>
              <a:t>6/14/2023</a:t>
            </a:fld>
            <a:endParaRPr lang="en-US"/>
          </a:p>
        </p:txBody>
      </p:sp>
      <p:sp>
        <p:nvSpPr>
          <p:cNvPr id="4" name="Footer Placeholder 3"/>
          <p:cNvSpPr>
            <a:spLocks noGrp="1"/>
          </p:cNvSpPr>
          <p:nvPr>
            <p:ph type="ftr" sz="quarter" idx="11"/>
          </p:nvPr>
        </p:nvSpPr>
        <p:spPr>
          <a:xfrm>
            <a:off x="4038600" y="642461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36666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4311" y="6424612"/>
            <a:ext cx="2743200" cy="365125"/>
          </a:xfrm>
          <a:prstGeom prst="rect">
            <a:avLst/>
          </a:prstGeom>
        </p:spPr>
        <p:txBody>
          <a:bodyPr/>
          <a:lstStyle/>
          <a:p>
            <a:fld id="{7FB41C6B-E825-4404-B42F-539A77108DED}" type="datetime1">
              <a:rPr lang="en-US" smtClean="0"/>
              <a:t>6/14/2023</a:t>
            </a:fld>
            <a:endParaRPr lang="en-US"/>
          </a:p>
        </p:txBody>
      </p:sp>
      <p:sp>
        <p:nvSpPr>
          <p:cNvPr id="3" name="Footer Placeholder 2"/>
          <p:cNvSpPr>
            <a:spLocks noGrp="1"/>
          </p:cNvSpPr>
          <p:nvPr>
            <p:ph type="ftr" sz="quarter" idx="11"/>
          </p:nvPr>
        </p:nvSpPr>
        <p:spPr>
          <a:xfrm>
            <a:off x="4038600" y="642461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20589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65A35721-991D-4305-B955-BC1A79DBBFCE}" type="datetime1">
              <a:rPr lang="en-US" smtClean="0"/>
              <a:t>6/14/2023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121190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4311" y="6424612"/>
            <a:ext cx="2743200" cy="365125"/>
          </a:xfrm>
          <a:prstGeom prst="rect">
            <a:avLst/>
          </a:prstGeom>
        </p:spPr>
        <p:txBody>
          <a:bodyPr/>
          <a:lstStyle/>
          <a:p>
            <a:fld id="{A6C5B852-5AD7-4BF0-B6E4-1D069E00C0C2}" type="datetime1">
              <a:rPr lang="en-US" smtClean="0"/>
              <a:t>6/14/2023</a:t>
            </a:fld>
            <a:endParaRPr lang="en-US"/>
          </a:p>
        </p:txBody>
      </p:sp>
      <p:sp>
        <p:nvSpPr>
          <p:cNvPr id="6" name="Footer Placeholder 5"/>
          <p:cNvSpPr>
            <a:spLocks noGrp="1"/>
          </p:cNvSpPr>
          <p:nvPr>
            <p:ph type="ftr" sz="quarter" idx="11"/>
          </p:nvPr>
        </p:nvSpPr>
        <p:spPr>
          <a:xfrm>
            <a:off x="4038600" y="642461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200560" y="6424612"/>
            <a:ext cx="2743200" cy="365125"/>
          </a:xfrm>
          <a:prstGeom prst="rect">
            <a:avLst/>
          </a:prstGeom>
        </p:spPr>
        <p:txBody>
          <a:bodyPr/>
          <a:lstStyle/>
          <a:p>
            <a:fld id="{743536D7-E3F3-E346-B07E-D3202D28CF54}" type="slidenum">
              <a:rPr lang="en-US" smtClean="0"/>
              <a:t>‹#›</a:t>
            </a:fld>
            <a:endParaRPr lang="en-US"/>
          </a:p>
        </p:txBody>
      </p:sp>
    </p:spTree>
    <p:extLst>
      <p:ext uri="{BB962C8B-B14F-4D97-AF65-F5344CB8AC3E}">
        <p14:creationId xmlns:p14="http://schemas.microsoft.com/office/powerpoint/2010/main" val="380085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6"/>
            </p:custDataLst>
            <p:extLst>
              <p:ext uri="{D42A27DB-BD31-4B8C-83A1-F6EECF244321}">
                <p14:modId xmlns:p14="http://schemas.microsoft.com/office/powerpoint/2010/main" val="265613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416" imgH="416" progId="TCLayout.ActiveDocument.1">
                  <p:embed/>
                </p:oleObj>
              </mc:Choice>
              <mc:Fallback>
                <p:oleObj name="think-cell Slide" r:id="rId17" imgW="416" imgH="416" progId="TCLayout.ActiveDocument.1">
                  <p:embed/>
                  <p:pic>
                    <p:nvPicPr>
                      <p:cNvPr id="5" name="Object 4"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6543DE36-CCA6-07E3-0D93-6A11F5E7065C}"/>
              </a:ext>
            </a:extLst>
          </p:cNvPr>
          <p:cNvSpPr txBox="1">
            <a:spLocks/>
          </p:cNvSpPr>
          <p:nvPr userDrawn="1"/>
        </p:nvSpPr>
        <p:spPr>
          <a:xfrm>
            <a:off x="0" y="6645897"/>
            <a:ext cx="12192000" cy="212103"/>
          </a:xfrm>
          <a:prstGeom prst="rect">
            <a:avLst/>
          </a:prstGeom>
          <a:solidFill>
            <a:schemeClr val="accent2"/>
          </a:solidFill>
        </p:spPr>
        <p:txBody>
          <a:bodyPr vert="horz" lIns="91440" tIns="45720" rIns="91440" bIns="45720" rtlCol="0" anchor="ctr">
            <a:normAutofit fontScale="25000" lnSpcReduction="20000"/>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7" name="Title 1">
            <a:extLst>
              <a:ext uri="{FF2B5EF4-FFF2-40B4-BE49-F238E27FC236}">
                <a16:creationId xmlns:a16="http://schemas.microsoft.com/office/drawing/2014/main" id="{756E47BD-EDA0-8127-BF95-8E0C11CB519B}"/>
              </a:ext>
            </a:extLst>
          </p:cNvPr>
          <p:cNvSpPr txBox="1">
            <a:spLocks/>
          </p:cNvSpPr>
          <p:nvPr userDrawn="1"/>
        </p:nvSpPr>
        <p:spPr>
          <a:xfrm>
            <a:off x="0" y="0"/>
            <a:ext cx="12192000" cy="1046375"/>
          </a:xfrm>
          <a:prstGeom prst="rect">
            <a:avLst/>
          </a:prstGeom>
          <a:solidFill>
            <a:schemeClr val="tx2">
              <a:lumMod val="50000"/>
            </a:schemeClr>
          </a:solidFill>
        </p:spPr>
        <p:txBody>
          <a:bodyPr vert="horz" lIns="91440" tIns="45720" rIns="91440" bIns="45720" rtlCol="0" anchor="ctr">
            <a:normAutofit/>
          </a:bodyPr>
          <a:lstStyle>
            <a:lvl1pPr marL="227013" indent="0" algn="l" defTabSz="914363" rtl="0" eaLnBrk="1" latinLnBrk="0" hangingPunct="1">
              <a:lnSpc>
                <a:spcPct val="90000"/>
              </a:lnSpc>
              <a:spcBef>
                <a:spcPct val="0"/>
              </a:spcBef>
              <a:buNone/>
              <a:defRPr sz="4400" kern="1200">
                <a:solidFill>
                  <a:schemeClr val="bg1"/>
                </a:solidFill>
                <a:latin typeface="+mj-lt"/>
                <a:ea typeface="+mj-ea"/>
                <a:cs typeface="+mj-cs"/>
              </a:defRPr>
            </a:lvl1pPr>
          </a:lstStyle>
          <a:p>
            <a:endParaRPr lang="en-US"/>
          </a:p>
        </p:txBody>
      </p:sp>
      <p:sp>
        <p:nvSpPr>
          <p:cNvPr id="2" name="Title Placeholder 1"/>
          <p:cNvSpPr>
            <a:spLocks noGrp="1"/>
          </p:cNvSpPr>
          <p:nvPr>
            <p:ph type="title"/>
          </p:nvPr>
        </p:nvSpPr>
        <p:spPr>
          <a:xfrm>
            <a:off x="0" y="-1"/>
            <a:ext cx="12012706" cy="10463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4311" y="1253330"/>
            <a:ext cx="11699449" cy="5103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7989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2" r:id="rId13"/>
    <p:sldLayoutId id="2147483752" r:id="rId14"/>
  </p:sldLayoutIdLst>
  <p:hf sldNum="0" hdr="0" ftr="0" dt="0"/>
  <p:txStyles>
    <p:titleStyle>
      <a:lvl1pPr marL="112713" indent="0" algn="l" defTabSz="914363" rtl="0" eaLnBrk="1" latinLnBrk="0" hangingPunct="1">
        <a:lnSpc>
          <a:spcPct val="120000"/>
        </a:lnSpc>
        <a:spcBef>
          <a:spcPct val="0"/>
        </a:spcBef>
        <a:buNone/>
        <a:defRPr sz="2400" kern="1200">
          <a:solidFill>
            <a:schemeClr val="bg1"/>
          </a:solidFill>
          <a:latin typeface="+mj-lt"/>
          <a:ea typeface="+mj-ea"/>
          <a:cs typeface="Helvetica" panose="020B0604020202020204" pitchFamily="34" charset="0"/>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43DA1-8DDA-4B4A-818C-621729FFE2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AED279-730F-4CE0-8546-5F68E8A20E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744B1-EA6A-4AEB-90C1-2533E794E1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64383-90AB-4458-ACED-2D12D9FE2841}" type="datetime1">
              <a:rPr lang="en-US" smtClean="0"/>
              <a:t>6/14/2023</a:t>
            </a:fld>
            <a:endParaRPr lang="en-US"/>
          </a:p>
        </p:txBody>
      </p:sp>
      <p:sp>
        <p:nvSpPr>
          <p:cNvPr id="5" name="Footer Placeholder 4">
            <a:extLst>
              <a:ext uri="{FF2B5EF4-FFF2-40B4-BE49-F238E27FC236}">
                <a16:creationId xmlns:a16="http://schemas.microsoft.com/office/drawing/2014/main" id="{842CF1E4-06BF-4356-9284-3F4660F9B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49449C-97D5-4918-87DF-8AA575F8B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EFF3B-99AB-4392-AB7E-AE8F15289D4F}" type="slidenum">
              <a:rPr lang="en-US" smtClean="0"/>
              <a:t>‹#›</a:t>
            </a:fld>
            <a:endParaRPr lang="en-US"/>
          </a:p>
        </p:txBody>
      </p:sp>
    </p:spTree>
    <p:extLst>
      <p:ext uri="{BB962C8B-B14F-4D97-AF65-F5344CB8AC3E}">
        <p14:creationId xmlns:p14="http://schemas.microsoft.com/office/powerpoint/2010/main" val="416466746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3.xml"/><Relationship Id="rId7"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chart" Target="../charts/chart2.xml"/><Relationship Id="rId5" Type="http://schemas.openxmlformats.org/officeDocument/2006/relationships/image" Target="../media/image31.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chart" Target="../charts/chart3.xml"/><Relationship Id="rId5" Type="http://schemas.openxmlformats.org/officeDocument/2006/relationships/tags" Target="../tags/tag24.xml"/><Relationship Id="rId10" Type="http://schemas.openxmlformats.org/officeDocument/2006/relationships/image" Target="../media/image15.emf"/><Relationship Id="rId4" Type="http://schemas.openxmlformats.org/officeDocument/2006/relationships/tags" Target="../tags/tag23.xml"/><Relationship Id="rId9"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5.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oleObject" Target="../embeddings/oleObject13.bin"/><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tags" Target="../tags/tag29.xml"/><Relationship Id="rId5" Type="http://schemas.openxmlformats.org/officeDocument/2006/relationships/image" Target="../media/image42.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44.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hemeOverride" Target="../theme/themeOverride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emf"/><Relationship Id="rId10" Type="http://schemas.openxmlformats.org/officeDocument/2006/relationships/image" Target="../media/image22.png"/><Relationship Id="rId4" Type="http://schemas.openxmlformats.org/officeDocument/2006/relationships/oleObject" Target="../embeddings/oleObject8.bin"/><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pic>
        <p:nvPicPr>
          <p:cNvPr id="12" name="Picture 11" descr="Logo&#10;&#10;Description automatically generated">
            <a:extLst>
              <a:ext uri="{FF2B5EF4-FFF2-40B4-BE49-F238E27FC236}">
                <a16:creationId xmlns:a16="http://schemas.microsoft.com/office/drawing/2014/main" id="{EA001F8C-32AA-CA77-9252-AE39AC649A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05098" y="921728"/>
            <a:ext cx="2124602" cy="787353"/>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9C70A658-25B6-EF69-178D-E2B45EACFEE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5904" t="18396" r="2165" b="7025"/>
          <a:stretch/>
        </p:blipFill>
        <p:spPr>
          <a:xfrm>
            <a:off x="6323136" y="2271346"/>
            <a:ext cx="5868865" cy="4586654"/>
          </a:xfrm>
          <a:prstGeom prst="rect">
            <a:avLst/>
          </a:prstGeom>
        </p:spPr>
      </p:pic>
      <p:sp>
        <p:nvSpPr>
          <p:cNvPr id="13" name="TextBox 12">
            <a:extLst>
              <a:ext uri="{FF2B5EF4-FFF2-40B4-BE49-F238E27FC236}">
                <a16:creationId xmlns:a16="http://schemas.microsoft.com/office/drawing/2014/main" id="{165F713E-DFA9-0A75-4A5C-D6D3EC1861BF}"/>
              </a:ext>
            </a:extLst>
          </p:cNvPr>
          <p:cNvSpPr txBox="1"/>
          <p:nvPr/>
        </p:nvSpPr>
        <p:spPr>
          <a:xfrm>
            <a:off x="750446" y="1395607"/>
            <a:ext cx="8405352" cy="2296398"/>
          </a:xfrm>
          <a:prstGeom prst="rect">
            <a:avLst/>
          </a:prstGeom>
          <a:noFill/>
        </p:spPr>
        <p:txBody>
          <a:bodyPr wrap="square" rtlCol="0">
            <a:spAutoFit/>
          </a:bodyPr>
          <a:lstStyle/>
          <a:p>
            <a:pPr defTabSz="380985" hangingPunct="0">
              <a:lnSpc>
                <a:spcPct val="125000"/>
              </a:lnSpc>
            </a:pPr>
            <a:r>
              <a:rPr lang="en-US" sz="3333" dirty="0">
                <a:solidFill>
                  <a:prstClr val="white"/>
                </a:solidFill>
                <a:latin typeface="Helvetica" pitchFamily="2" charset="0"/>
                <a:cs typeface="Lato Light"/>
              </a:rPr>
              <a:t>WE Fi</a:t>
            </a:r>
            <a:r>
              <a:rPr lang="en-US" sz="3333" dirty="0">
                <a:solidFill>
                  <a:srgbClr val="EC6359"/>
                </a:solidFill>
                <a:latin typeface="Helvetica" pitchFamily="2" charset="0"/>
                <a:cs typeface="Lato Light"/>
              </a:rPr>
              <a:t>nance Code </a:t>
            </a:r>
            <a:br>
              <a:rPr lang="en-US" sz="3333" dirty="0">
                <a:solidFill>
                  <a:srgbClr val="EC6359"/>
                </a:solidFill>
                <a:latin typeface="Helvetica" pitchFamily="2" charset="0"/>
                <a:cs typeface="Lato Light"/>
              </a:rPr>
            </a:br>
            <a:r>
              <a:rPr lang="en-US" sz="2800" dirty="0">
                <a:solidFill>
                  <a:schemeClr val="bg1"/>
                </a:solidFill>
                <a:latin typeface="Helvetica" pitchFamily="2" charset="0"/>
                <a:cs typeface="Lato Light"/>
                <a:sym typeface="Montserrat"/>
              </a:rPr>
              <a:t>- Unleashing Finance For Women Enterprises</a:t>
            </a:r>
          </a:p>
          <a:p>
            <a:pPr defTabSz="380985" hangingPunct="0">
              <a:lnSpc>
                <a:spcPct val="125000"/>
              </a:lnSpc>
            </a:pPr>
            <a:endParaRPr lang="en-US" sz="2800" dirty="0">
              <a:solidFill>
                <a:srgbClr val="EC6359"/>
              </a:solidFill>
              <a:latin typeface="Helvetica" pitchFamily="2" charset="0"/>
              <a:cs typeface="Lato Light"/>
            </a:endParaRPr>
          </a:p>
          <a:p>
            <a:pPr defTabSz="380985" hangingPunct="0">
              <a:lnSpc>
                <a:spcPct val="125000"/>
              </a:lnSpc>
            </a:pPr>
            <a:endParaRPr lang="en-US" sz="2800" dirty="0">
              <a:solidFill>
                <a:srgbClr val="EC6359"/>
              </a:solidFill>
              <a:latin typeface="Helvetica" pitchFamily="2" charset="0"/>
              <a:cs typeface="Lato Light"/>
            </a:endParaRPr>
          </a:p>
        </p:txBody>
      </p:sp>
      <p:sp>
        <p:nvSpPr>
          <p:cNvPr id="8" name="Rectangle 7">
            <a:extLst>
              <a:ext uri="{FF2B5EF4-FFF2-40B4-BE49-F238E27FC236}">
                <a16:creationId xmlns:a16="http://schemas.microsoft.com/office/drawing/2014/main" id="{287036CA-5C39-F397-4806-F5109CC0FC71}"/>
              </a:ext>
            </a:extLst>
          </p:cNvPr>
          <p:cNvSpPr/>
          <p:nvPr/>
        </p:nvSpPr>
        <p:spPr>
          <a:xfrm>
            <a:off x="475392" y="145993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Tree>
    <p:extLst>
      <p:ext uri="{BB962C8B-B14F-4D97-AF65-F5344CB8AC3E}">
        <p14:creationId xmlns:p14="http://schemas.microsoft.com/office/powerpoint/2010/main" val="207080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Single Corner Rectangle 17">
            <a:extLst>
              <a:ext uri="{FF2B5EF4-FFF2-40B4-BE49-F238E27FC236}">
                <a16:creationId xmlns:a16="http://schemas.microsoft.com/office/drawing/2014/main" id="{33C37809-DB2E-66D0-4078-0C761719289F}"/>
              </a:ext>
            </a:extLst>
          </p:cNvPr>
          <p:cNvSpPr/>
          <p:nvPr/>
        </p:nvSpPr>
        <p:spPr>
          <a:xfrm rot="10800000" flipH="1">
            <a:off x="401831" y="1137456"/>
            <a:ext cx="3852661" cy="5353501"/>
          </a:xfrm>
          <a:prstGeom prst="round1Rect">
            <a:avLst>
              <a:gd name="adj" fmla="val 18584"/>
            </a:avLst>
          </a:prstGeom>
          <a:solidFill>
            <a:schemeClr val="bg1"/>
          </a:solidFill>
          <a:ln>
            <a:noFill/>
          </a:ln>
          <a:effectLst>
            <a:outerShdw blurRad="114300" dist="38100" dir="5400000" algn="t" rotWithShape="0">
              <a:schemeClr val="bg1">
                <a:lumMod val="50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14" name="Round Single Corner Rectangle 13">
            <a:extLst>
              <a:ext uri="{FF2B5EF4-FFF2-40B4-BE49-F238E27FC236}">
                <a16:creationId xmlns:a16="http://schemas.microsoft.com/office/drawing/2014/main" id="{7C036519-ED80-A1CF-D6F3-1372CE1B2A52}"/>
              </a:ext>
            </a:extLst>
          </p:cNvPr>
          <p:cNvSpPr/>
          <p:nvPr/>
        </p:nvSpPr>
        <p:spPr>
          <a:xfrm rot="10800000" flipH="1">
            <a:off x="401830" y="1128597"/>
            <a:ext cx="3068031" cy="380228"/>
          </a:xfrm>
          <a:prstGeom prst="round1Rect">
            <a:avLst>
              <a:gd name="adj" fmla="val 50000"/>
            </a:avLst>
          </a:prstGeom>
          <a:solidFill>
            <a:srgbClr val="9A20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15" name="TextBox 14">
            <a:extLst>
              <a:ext uri="{FF2B5EF4-FFF2-40B4-BE49-F238E27FC236}">
                <a16:creationId xmlns:a16="http://schemas.microsoft.com/office/drawing/2014/main" id="{64740028-7057-3BAD-8782-A10AF80C0890}"/>
              </a:ext>
            </a:extLst>
          </p:cNvPr>
          <p:cNvSpPr txBox="1"/>
          <p:nvPr/>
        </p:nvSpPr>
        <p:spPr>
          <a:xfrm>
            <a:off x="464037" y="1208823"/>
            <a:ext cx="3005823" cy="784830"/>
          </a:xfrm>
          <a:prstGeom prst="rect">
            <a:avLst/>
          </a:prstGeom>
          <a:noFill/>
        </p:spPr>
        <p:txBody>
          <a:bodyPr wrap="square">
            <a:spAutoFit/>
          </a:bodyPr>
          <a:lstStyle/>
          <a:p>
            <a:pPr marL="0" marR="0" lvl="0" indent="0" algn="l" defTabSz="38098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Helvetica"/>
                <a:ea typeface="+mn-ea"/>
                <a:cs typeface="+mn-cs"/>
              </a:rPr>
              <a:t>Selection of Pilots</a:t>
            </a:r>
          </a:p>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8B3562"/>
              </a:solidFill>
              <a:effectLst/>
              <a:uLnTx/>
              <a:uFillTx/>
              <a:latin typeface="Helvetica"/>
              <a:ea typeface="+mn-ea"/>
              <a:cs typeface="+mn-cs"/>
            </a:endParaRPr>
          </a:p>
          <a:p>
            <a:pPr marL="0" marR="0" lvl="0" indent="0" algn="l" defTabSz="38098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8B3562"/>
                </a:solidFill>
                <a:effectLst/>
                <a:uLnTx/>
                <a:uFillTx/>
                <a:latin typeface="Helvetica"/>
                <a:ea typeface="+mn-ea"/>
                <a:cs typeface="+mn-cs"/>
              </a:rPr>
              <a:t>September 2023</a:t>
            </a:r>
          </a:p>
        </p:txBody>
      </p:sp>
      <p:sp>
        <p:nvSpPr>
          <p:cNvPr id="19" name="TextBox 18">
            <a:extLst>
              <a:ext uri="{FF2B5EF4-FFF2-40B4-BE49-F238E27FC236}">
                <a16:creationId xmlns:a16="http://schemas.microsoft.com/office/drawing/2014/main" id="{1801E449-7FCA-0641-80C8-E42D47F76DFD}"/>
              </a:ext>
            </a:extLst>
          </p:cNvPr>
          <p:cNvSpPr txBox="1"/>
          <p:nvPr/>
        </p:nvSpPr>
        <p:spPr>
          <a:xfrm>
            <a:off x="521315" y="2149602"/>
            <a:ext cx="2948545" cy="2349361"/>
          </a:xfrm>
          <a:prstGeom prst="rect">
            <a:avLst/>
          </a:prstGeom>
          <a:noFill/>
        </p:spPr>
        <p:txBody>
          <a:bodyPr wrap="square">
            <a:spAutoFit/>
          </a:bodyPr>
          <a:lstStyle/>
          <a:p>
            <a:pPr marL="238115" marR="0" lvl="0" indent="-238115"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IP Proposals Submitted</a:t>
            </a:r>
          </a:p>
          <a:p>
            <a:pPr marL="238115" marR="0" lvl="0" indent="-238115"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5</a:t>
            </a:r>
            <a:r>
              <a:rPr kumimoji="0" lang="en-US" sz="1500" b="0" i="0" u="none" strike="noStrike" kern="1200" cap="none" spc="0" normalizeH="0" baseline="30000" noProof="0" dirty="0">
                <a:ln>
                  <a:noFill/>
                </a:ln>
                <a:solidFill>
                  <a:prstClr val="black">
                    <a:lumMod val="75000"/>
                    <a:lumOff val="25000"/>
                  </a:prstClr>
                </a:solidFill>
                <a:effectLst/>
                <a:uLnTx/>
                <a:uFillTx/>
                <a:latin typeface="Helvetica"/>
                <a:ea typeface="+mn-ea"/>
                <a:cs typeface="+mn-cs"/>
              </a:rPr>
              <a:t>th</a:t>
            </a: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 Call Funds Allocated for Pilots</a:t>
            </a:r>
          </a:p>
          <a:p>
            <a:pPr marL="238115" marR="0" lvl="0" indent="-238115"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Playbook Prepared</a:t>
            </a:r>
          </a:p>
          <a:p>
            <a:pPr marL="238115" marR="0" lvl="0" indent="-238115"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Initial Workshops/Training</a:t>
            </a:r>
          </a:p>
          <a:p>
            <a:pPr marL="238115" marR="0" lvl="0" indent="-238115"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Community of Practice</a:t>
            </a:r>
          </a:p>
          <a:p>
            <a:pPr marL="238115" marR="0" lvl="0" indent="-238115"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Website/Resources Available</a:t>
            </a:r>
            <a:endPar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p:txBody>
      </p:sp>
      <p:sp>
        <p:nvSpPr>
          <p:cNvPr id="33" name="Round Single Corner Rectangle 32">
            <a:extLst>
              <a:ext uri="{FF2B5EF4-FFF2-40B4-BE49-F238E27FC236}">
                <a16:creationId xmlns:a16="http://schemas.microsoft.com/office/drawing/2014/main" id="{40211BA3-6EE7-9A14-2400-574EF7652051}"/>
              </a:ext>
            </a:extLst>
          </p:cNvPr>
          <p:cNvSpPr/>
          <p:nvPr/>
        </p:nvSpPr>
        <p:spPr>
          <a:xfrm rot="10800000" flipH="1">
            <a:off x="4254492" y="1138239"/>
            <a:ext cx="3852661" cy="5353501"/>
          </a:xfrm>
          <a:prstGeom prst="round1Rect">
            <a:avLst>
              <a:gd name="adj" fmla="val 18584"/>
            </a:avLst>
          </a:prstGeom>
          <a:solidFill>
            <a:schemeClr val="bg1"/>
          </a:solidFill>
          <a:ln>
            <a:noFill/>
          </a:ln>
          <a:effectLst>
            <a:outerShdw blurRad="114300" dist="38100" dir="5400000" algn="t" rotWithShape="0">
              <a:schemeClr val="bg1">
                <a:lumMod val="50000"/>
                <a:alpha val="3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34" name="Round Single Corner Rectangle 33">
            <a:extLst>
              <a:ext uri="{FF2B5EF4-FFF2-40B4-BE49-F238E27FC236}">
                <a16:creationId xmlns:a16="http://schemas.microsoft.com/office/drawing/2014/main" id="{6AE50F36-E030-B5B6-BC5B-8468C34BFF80}"/>
              </a:ext>
            </a:extLst>
          </p:cNvPr>
          <p:cNvSpPr/>
          <p:nvPr/>
        </p:nvSpPr>
        <p:spPr>
          <a:xfrm rot="10800000" flipH="1">
            <a:off x="4254492" y="1129379"/>
            <a:ext cx="2945803" cy="379448"/>
          </a:xfrm>
          <a:prstGeom prst="round1Rect">
            <a:avLst>
              <a:gd name="adj" fmla="val 50000"/>
            </a:avLst>
          </a:prstGeom>
          <a:solidFill>
            <a:srgbClr val="EC63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35" name="TextBox 34">
            <a:extLst>
              <a:ext uri="{FF2B5EF4-FFF2-40B4-BE49-F238E27FC236}">
                <a16:creationId xmlns:a16="http://schemas.microsoft.com/office/drawing/2014/main" id="{31FA51D4-0B62-8E38-1B93-F82F0A57FFEE}"/>
              </a:ext>
            </a:extLst>
          </p:cNvPr>
          <p:cNvSpPr txBox="1"/>
          <p:nvPr/>
        </p:nvSpPr>
        <p:spPr>
          <a:xfrm>
            <a:off x="4316699" y="1209607"/>
            <a:ext cx="2482569" cy="784830"/>
          </a:xfrm>
          <a:prstGeom prst="rect">
            <a:avLst/>
          </a:prstGeom>
          <a:noFill/>
        </p:spPr>
        <p:txBody>
          <a:bodyPr wrap="square">
            <a:spAutoFit/>
          </a:bodyPr>
          <a:lstStyle/>
          <a:p>
            <a:pPr marL="0" marR="0" lvl="0" indent="0" algn="l" defTabSz="38098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Helvetica"/>
                <a:ea typeface="+mn-ea"/>
                <a:cs typeface="+mn-cs"/>
              </a:rPr>
              <a:t>Launch Code:  </a:t>
            </a:r>
          </a:p>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8B3562"/>
              </a:solidFill>
              <a:effectLst/>
              <a:uLnTx/>
              <a:uFillTx/>
              <a:latin typeface="Helvetica"/>
              <a:ea typeface="+mn-ea"/>
              <a:cs typeface="+mn-cs"/>
            </a:endParaRPr>
          </a:p>
          <a:p>
            <a:pPr marL="0" marR="0" lvl="0" indent="0" algn="l" defTabSz="38098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8B3562"/>
                </a:solidFill>
                <a:effectLst/>
                <a:uLnTx/>
                <a:uFillTx/>
                <a:latin typeface="Helvetica"/>
                <a:ea typeface="+mn-ea"/>
                <a:cs typeface="+mn-cs"/>
              </a:rPr>
              <a:t>October 2023</a:t>
            </a:r>
          </a:p>
        </p:txBody>
      </p:sp>
      <p:sp>
        <p:nvSpPr>
          <p:cNvPr id="36" name="TextBox 35">
            <a:extLst>
              <a:ext uri="{FF2B5EF4-FFF2-40B4-BE49-F238E27FC236}">
                <a16:creationId xmlns:a16="http://schemas.microsoft.com/office/drawing/2014/main" id="{07FAA58A-A2C6-1359-C231-288D4397EE2A}"/>
              </a:ext>
            </a:extLst>
          </p:cNvPr>
          <p:cNvSpPr txBox="1"/>
          <p:nvPr/>
        </p:nvSpPr>
        <p:spPr>
          <a:xfrm>
            <a:off x="4454630" y="2151727"/>
            <a:ext cx="2945802" cy="2554545"/>
          </a:xfrm>
          <a:prstGeom prst="rect">
            <a:avLst/>
          </a:prstGeom>
          <a:noFill/>
        </p:spPr>
        <p:txBody>
          <a:bodyPr wrap="square">
            <a:spAutoFit/>
          </a:bodyPr>
          <a:lstStyle/>
          <a:p>
            <a:pPr marL="285739" marR="0" lvl="0" indent="-285739"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Announce Launch at WB Annual Meetings – Marrakesh with key champions</a:t>
            </a:r>
          </a:p>
          <a:p>
            <a:pPr marL="285739" marR="0" lvl="0" indent="-285739"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Broad information campaign / leverage champions</a:t>
            </a:r>
          </a:p>
          <a:p>
            <a:pPr marL="285739" marR="0" lvl="0" indent="-285739"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National Workshops/Training</a:t>
            </a:r>
          </a:p>
          <a:p>
            <a:pPr marL="285739" marR="0" lvl="0" indent="-285739"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Financial Alliance for Women Summit (November DR)</a:t>
            </a:r>
          </a:p>
        </p:txBody>
      </p:sp>
      <p:sp>
        <p:nvSpPr>
          <p:cNvPr id="39" name="Round Single Corner Rectangle 38">
            <a:extLst>
              <a:ext uri="{FF2B5EF4-FFF2-40B4-BE49-F238E27FC236}">
                <a16:creationId xmlns:a16="http://schemas.microsoft.com/office/drawing/2014/main" id="{63B5A11B-82B7-2EE7-D86F-4515FB4E6556}"/>
              </a:ext>
            </a:extLst>
          </p:cNvPr>
          <p:cNvSpPr/>
          <p:nvPr/>
        </p:nvSpPr>
        <p:spPr>
          <a:xfrm rot="10800000" flipH="1">
            <a:off x="8107152" y="1128598"/>
            <a:ext cx="3068032" cy="344394"/>
          </a:xfrm>
          <a:prstGeom prst="round1Rect">
            <a:avLst>
              <a:gd name="adj" fmla="val 50000"/>
            </a:avLst>
          </a:prstGeom>
          <a:solidFill>
            <a:srgbClr val="5A2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40" name="TextBox 39">
            <a:extLst>
              <a:ext uri="{FF2B5EF4-FFF2-40B4-BE49-F238E27FC236}">
                <a16:creationId xmlns:a16="http://schemas.microsoft.com/office/drawing/2014/main" id="{08B1DC4E-B5C1-5269-0361-819CE0CEEAF4}"/>
              </a:ext>
            </a:extLst>
          </p:cNvPr>
          <p:cNvSpPr txBox="1"/>
          <p:nvPr/>
        </p:nvSpPr>
        <p:spPr>
          <a:xfrm>
            <a:off x="8169358" y="1164434"/>
            <a:ext cx="3668228" cy="784830"/>
          </a:xfrm>
          <a:prstGeom prst="rect">
            <a:avLst/>
          </a:prstGeom>
          <a:noFill/>
        </p:spPr>
        <p:txBody>
          <a:bodyPr wrap="square">
            <a:spAutoFit/>
          </a:bodyPr>
          <a:lstStyle/>
          <a:p>
            <a:pPr marL="0" marR="0" lvl="0" indent="0" algn="l" defTabSz="38098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Helvetica"/>
                <a:ea typeface="+mn-ea"/>
                <a:cs typeface="+mn-cs"/>
              </a:rPr>
              <a:t>Country Launches</a:t>
            </a:r>
            <a:endParaRPr kumimoji="0" lang="en-US" sz="1500" b="1" i="0" u="none" strike="noStrike" kern="1200" cap="none" spc="0" normalizeH="0" baseline="0" noProof="0" dirty="0">
              <a:ln>
                <a:noFill/>
              </a:ln>
              <a:solidFill>
                <a:srgbClr val="8B3562"/>
              </a:solidFill>
              <a:effectLst/>
              <a:uLnTx/>
              <a:uFillTx/>
              <a:latin typeface="Helvetica"/>
              <a:ea typeface="+mn-ea"/>
              <a:cs typeface="+mn-cs"/>
            </a:endParaRPr>
          </a:p>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8B3562"/>
              </a:solidFill>
              <a:effectLst/>
              <a:uLnTx/>
              <a:uFillTx/>
              <a:latin typeface="Helvetica"/>
              <a:ea typeface="+mn-ea"/>
              <a:cs typeface="+mn-cs"/>
            </a:endParaRPr>
          </a:p>
          <a:p>
            <a:pPr marL="0" marR="0" lvl="0" indent="0" algn="l" defTabSz="380985"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8B3562"/>
                </a:solidFill>
                <a:effectLst/>
                <a:uLnTx/>
                <a:uFillTx/>
                <a:latin typeface="Helvetica"/>
                <a:ea typeface="+mn-ea"/>
                <a:cs typeface="+mn-cs"/>
              </a:rPr>
              <a:t>International Women's Day 2024</a:t>
            </a:r>
          </a:p>
        </p:txBody>
      </p:sp>
      <p:sp>
        <p:nvSpPr>
          <p:cNvPr id="41" name="TextBox 40">
            <a:extLst>
              <a:ext uri="{FF2B5EF4-FFF2-40B4-BE49-F238E27FC236}">
                <a16:creationId xmlns:a16="http://schemas.microsoft.com/office/drawing/2014/main" id="{38B38554-713B-547C-8F13-E50A386A3BC4}"/>
              </a:ext>
            </a:extLst>
          </p:cNvPr>
          <p:cNvSpPr txBox="1"/>
          <p:nvPr/>
        </p:nvSpPr>
        <p:spPr>
          <a:xfrm>
            <a:off x="8307291" y="1993653"/>
            <a:ext cx="3175875" cy="3734356"/>
          </a:xfrm>
          <a:prstGeom prst="rect">
            <a:avLst/>
          </a:prstGeom>
          <a:noFill/>
        </p:spPr>
        <p:txBody>
          <a:bodyPr wrap="square">
            <a:spAutoFit/>
          </a:bodyPr>
          <a:lstStyle/>
          <a:p>
            <a:pPr marL="285739" marR="0" lvl="0" indent="-285739"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Target for most pilot countries to announce launch of Code on IWD</a:t>
            </a:r>
          </a:p>
          <a:p>
            <a:pPr marL="285739" marR="0" lvl="0" indent="-285739"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Initial signatories &amp; key champions identified. </a:t>
            </a:r>
          </a:p>
          <a:p>
            <a:pPr marL="285739" marR="0" lvl="0" indent="-285739"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One year to establish mechanism and report on progress.  </a:t>
            </a:r>
          </a:p>
          <a:p>
            <a:pPr marL="285739" marR="0" lvl="0" indent="-285739"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285739" marR="0" lvl="0" indent="-285739"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Activities funded by We-Fi pilots to be completed within 2 years</a:t>
            </a:r>
          </a:p>
          <a:p>
            <a:pPr marL="285739" marR="0" lvl="0" indent="-285739" algn="l" defTabSz="380985"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Country Codes should continue for at least 5 years </a:t>
            </a:r>
          </a:p>
        </p:txBody>
      </p:sp>
      <p:pic>
        <p:nvPicPr>
          <p:cNvPr id="43" name="Picture 42" descr="Icon&#10;&#10;Description automatically generated">
            <a:extLst>
              <a:ext uri="{FF2B5EF4-FFF2-40B4-BE49-F238E27FC236}">
                <a16:creationId xmlns:a16="http://schemas.microsoft.com/office/drawing/2014/main" id="{B3CD4B3B-47DD-A0CB-2CF4-08492013E4C9}"/>
              </a:ext>
            </a:extLst>
          </p:cNvPr>
          <p:cNvPicPr>
            <a:picLocks noChangeAspect="1"/>
          </p:cNvPicPr>
          <p:nvPr/>
        </p:nvPicPr>
        <p:blipFill>
          <a:blip r:embed="rId2"/>
          <a:stretch>
            <a:fillRect/>
          </a:stretch>
        </p:blipFill>
        <p:spPr>
          <a:xfrm>
            <a:off x="3469860" y="5643116"/>
            <a:ext cx="468316" cy="468316"/>
          </a:xfrm>
          <a:prstGeom prst="rect">
            <a:avLst/>
          </a:prstGeom>
        </p:spPr>
      </p:pic>
      <p:pic>
        <p:nvPicPr>
          <p:cNvPr id="44" name="Picture 43">
            <a:extLst>
              <a:ext uri="{FF2B5EF4-FFF2-40B4-BE49-F238E27FC236}">
                <a16:creationId xmlns:a16="http://schemas.microsoft.com/office/drawing/2014/main" id="{DA0581BE-B66B-2804-FEA0-03A4848B13EE}"/>
              </a:ext>
            </a:extLst>
          </p:cNvPr>
          <p:cNvPicPr>
            <a:picLocks noChangeAspect="1"/>
          </p:cNvPicPr>
          <p:nvPr/>
        </p:nvPicPr>
        <p:blipFill>
          <a:blip r:embed="rId3"/>
          <a:stretch>
            <a:fillRect/>
          </a:stretch>
        </p:blipFill>
        <p:spPr>
          <a:xfrm>
            <a:off x="7054771" y="5542763"/>
            <a:ext cx="691323" cy="669022"/>
          </a:xfrm>
          <a:prstGeom prst="rect">
            <a:avLst/>
          </a:prstGeom>
        </p:spPr>
      </p:pic>
      <p:pic>
        <p:nvPicPr>
          <p:cNvPr id="3" name="Picture 2">
            <a:extLst>
              <a:ext uri="{FF2B5EF4-FFF2-40B4-BE49-F238E27FC236}">
                <a16:creationId xmlns:a16="http://schemas.microsoft.com/office/drawing/2014/main" id="{C10080D9-566E-D692-DFE5-9AAEDE6C1940}"/>
              </a:ext>
            </a:extLst>
          </p:cNvPr>
          <p:cNvPicPr>
            <a:picLocks noChangeAspect="1"/>
          </p:cNvPicPr>
          <p:nvPr/>
        </p:nvPicPr>
        <p:blipFill>
          <a:blip r:embed="rId4"/>
          <a:stretch>
            <a:fillRect/>
          </a:stretch>
        </p:blipFill>
        <p:spPr>
          <a:xfrm>
            <a:off x="11117694" y="5648219"/>
            <a:ext cx="524728" cy="524728"/>
          </a:xfrm>
          <a:prstGeom prst="rect">
            <a:avLst/>
          </a:prstGeom>
        </p:spPr>
      </p:pic>
      <p:sp>
        <p:nvSpPr>
          <p:cNvPr id="7" name="Title 6">
            <a:extLst>
              <a:ext uri="{FF2B5EF4-FFF2-40B4-BE49-F238E27FC236}">
                <a16:creationId xmlns:a16="http://schemas.microsoft.com/office/drawing/2014/main" id="{152A7B07-9B56-0B7F-660B-16CFEE94A410}"/>
              </a:ext>
            </a:extLst>
          </p:cNvPr>
          <p:cNvSpPr>
            <a:spLocks noGrp="1"/>
          </p:cNvSpPr>
          <p:nvPr>
            <p:ph type="title"/>
          </p:nvPr>
        </p:nvSpPr>
        <p:spPr/>
        <p:txBody>
          <a:bodyPr/>
          <a:lstStyle/>
          <a:p>
            <a:r>
              <a:rPr lang="en-US" noProof="0" dirty="0"/>
              <a:t>Timeline </a:t>
            </a:r>
          </a:p>
        </p:txBody>
      </p:sp>
    </p:spTree>
    <p:extLst>
      <p:ext uri="{BB962C8B-B14F-4D97-AF65-F5344CB8AC3E}">
        <p14:creationId xmlns:p14="http://schemas.microsoft.com/office/powerpoint/2010/main" val="202091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D644F2-946C-44EC-A8BA-8A0EBDF79E9F}"/>
              </a:ext>
            </a:extLst>
          </p:cNvPr>
          <p:cNvSpPr/>
          <p:nvPr/>
        </p:nvSpPr>
        <p:spPr>
          <a:xfrm>
            <a:off x="0" y="849747"/>
            <a:ext cx="12192000" cy="3131126"/>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C000">
                  <a:lumMod val="40000"/>
                  <a:lumOff val="60000"/>
                </a:srgbClr>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96E23188-5E04-4A86-B54C-FEA0B0DA3A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93891" y="3307840"/>
            <a:ext cx="4498110" cy="3550160"/>
          </a:xfrm>
          <a:prstGeom prst="rect">
            <a:avLst/>
          </a:prstGeom>
        </p:spPr>
      </p:pic>
      <p:grpSp>
        <p:nvGrpSpPr>
          <p:cNvPr id="2" name="Group 1">
            <a:extLst>
              <a:ext uri="{FF2B5EF4-FFF2-40B4-BE49-F238E27FC236}">
                <a16:creationId xmlns:a16="http://schemas.microsoft.com/office/drawing/2014/main" id="{58CE7312-E3A9-4FBC-CD04-50EA7654A80A}"/>
              </a:ext>
            </a:extLst>
          </p:cNvPr>
          <p:cNvGrpSpPr/>
          <p:nvPr/>
        </p:nvGrpSpPr>
        <p:grpSpPr>
          <a:xfrm>
            <a:off x="475392" y="1395608"/>
            <a:ext cx="10277345" cy="2585266"/>
            <a:chOff x="475392" y="1395608"/>
            <a:chExt cx="10277345" cy="2585266"/>
          </a:xfrm>
        </p:grpSpPr>
        <p:sp>
          <p:nvSpPr>
            <p:cNvPr id="3" name="TextBox 2">
              <a:extLst>
                <a:ext uri="{FF2B5EF4-FFF2-40B4-BE49-F238E27FC236}">
                  <a16:creationId xmlns:a16="http://schemas.microsoft.com/office/drawing/2014/main" id="{36202326-E0FE-1C99-82B1-6C44A74BBEE8}"/>
                </a:ext>
              </a:extLst>
            </p:cNvPr>
            <p:cNvSpPr txBox="1"/>
            <p:nvPr/>
          </p:nvSpPr>
          <p:spPr>
            <a:xfrm>
              <a:off x="750445" y="1395608"/>
              <a:ext cx="10002292" cy="2585266"/>
            </a:xfrm>
            <a:prstGeom prst="rect">
              <a:avLst/>
            </a:prstGeom>
            <a:noFill/>
          </p:spPr>
          <p:txBody>
            <a:bodyPr wrap="square" rtlCol="0">
              <a:noAutofit/>
            </a:bodyPr>
            <a:lstStyle/>
            <a:p>
              <a:pPr marL="0" marR="0" lvl="0" indent="0" algn="l" defTabSz="380985" rtl="0" eaLnBrk="1" fontAlgn="auto" latinLnBrk="0" hangingPunct="0">
                <a:lnSpc>
                  <a:spcPct val="125000"/>
                </a:lnSpc>
                <a:spcBef>
                  <a:spcPts val="0"/>
                </a:spcBef>
                <a:spcAft>
                  <a:spcPts val="0"/>
                </a:spcAft>
                <a:buClrTx/>
                <a:buSzTx/>
                <a:buFontTx/>
                <a:buNone/>
                <a:tabLst/>
                <a:defRPr/>
              </a:pPr>
              <a:r>
                <a:rPr kumimoji="0" lang="en-US" sz="3333" b="0" i="0" u="none" strike="noStrike" kern="1200" cap="none" spc="0" normalizeH="0" baseline="0" noProof="0" dirty="0">
                  <a:ln>
                    <a:noFill/>
                  </a:ln>
                  <a:solidFill>
                    <a:prstClr val="white"/>
                  </a:solidFill>
                  <a:effectLst/>
                  <a:uLnTx/>
                  <a:uFillTx/>
                  <a:latin typeface="Helvetica" pitchFamily="2" charset="0"/>
                  <a:ea typeface="+mn-ea"/>
                  <a:cs typeface="Lato Light"/>
                </a:rPr>
                <a:t>WE Fi</a:t>
              </a:r>
              <a:r>
                <a:rPr kumimoji="0" lang="en-US" sz="3333" b="0" i="0" u="none" strike="noStrike" kern="1200" cap="none" spc="0" normalizeH="0" baseline="0" noProof="0" dirty="0">
                  <a:ln>
                    <a:noFill/>
                  </a:ln>
                  <a:solidFill>
                    <a:srgbClr val="EC6359"/>
                  </a:solidFill>
                  <a:effectLst/>
                  <a:uLnTx/>
                  <a:uFillTx/>
                  <a:latin typeface="Helvetica" pitchFamily="2" charset="0"/>
                  <a:ea typeface="+mn-ea"/>
                  <a:cs typeface="Lato Light"/>
                </a:rPr>
                <a:t>nance Code </a:t>
              </a:r>
              <a:br>
                <a:rPr kumimoji="0" lang="en-US" sz="3333" b="0" i="0" u="none" strike="noStrike" kern="1200" cap="none" spc="0" normalizeH="0" baseline="0" noProof="0" dirty="0">
                  <a:ln>
                    <a:noFill/>
                  </a:ln>
                  <a:solidFill>
                    <a:srgbClr val="EC6359"/>
                  </a:solidFill>
                  <a:effectLst/>
                  <a:uLnTx/>
                  <a:uFillTx/>
                  <a:latin typeface="Helvetica" pitchFamily="2" charset="0"/>
                  <a:ea typeface="+mn-ea"/>
                  <a:cs typeface="Lato Light"/>
                </a:rPr>
              </a:br>
              <a:r>
                <a:rPr kumimoji="0" lang="en-US" sz="3333" b="0" i="0" u="none" strike="noStrike" kern="1200" cap="none" spc="0" normalizeH="0" baseline="0" noProof="0" dirty="0">
                  <a:ln>
                    <a:noFill/>
                  </a:ln>
                  <a:solidFill>
                    <a:prstClr val="white"/>
                  </a:solidFill>
                  <a:effectLst/>
                  <a:uLnTx/>
                  <a:uFillTx/>
                  <a:latin typeface="Helvetica" pitchFamily="2" charset="0"/>
                  <a:ea typeface="+mn-ea"/>
                  <a:cs typeface="Lato Light"/>
                </a:rPr>
                <a:t>Implementation Overview</a:t>
              </a:r>
            </a:p>
          </p:txBody>
        </p:sp>
        <p:sp>
          <p:nvSpPr>
            <p:cNvPr id="7" name="Rectangle 6">
              <a:extLst>
                <a:ext uri="{FF2B5EF4-FFF2-40B4-BE49-F238E27FC236}">
                  <a16:creationId xmlns:a16="http://schemas.microsoft.com/office/drawing/2014/main" id="{B53222CD-D395-6615-7236-39C29FD1B6A4}"/>
                </a:ext>
              </a:extLst>
            </p:cNvPr>
            <p:cNvSpPr/>
            <p:nvPr/>
          </p:nvSpPr>
          <p:spPr>
            <a:xfrm>
              <a:off x="475392" y="145993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01164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B6050-BFF6-7BB9-56D7-DE2EEC403AD5}"/>
              </a:ext>
            </a:extLst>
          </p:cNvPr>
          <p:cNvSpPr/>
          <p:nvPr/>
        </p:nvSpPr>
        <p:spPr>
          <a:xfrm>
            <a:off x="0" y="931333"/>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4FB05B-3B62-AC62-922A-DD8CEAC02706}"/>
              </a:ext>
            </a:extLst>
          </p:cNvPr>
          <p:cNvSpPr/>
          <p:nvPr/>
        </p:nvSpPr>
        <p:spPr>
          <a:xfrm>
            <a:off x="0" y="6096000"/>
            <a:ext cx="12192000" cy="618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48224" y="143841"/>
            <a:ext cx="11855636" cy="1325563"/>
          </a:xfrm>
        </p:spPr>
        <p:txBody>
          <a:bodyPr vert="horz" anchor="t">
            <a:normAutofit/>
          </a:bodyPr>
          <a:lstStyle/>
          <a:p>
            <a:r>
              <a:rPr lang="en-US" sz="2800" b="1" noProof="0" dirty="0">
                <a:sym typeface="Montserrat"/>
              </a:rPr>
              <a:t>National WE Finance Code Set-up and Implementation </a:t>
            </a:r>
          </a:p>
        </p:txBody>
      </p:sp>
      <p:grpSp>
        <p:nvGrpSpPr>
          <p:cNvPr id="28" name="Group 27">
            <a:extLst>
              <a:ext uri="{FF2B5EF4-FFF2-40B4-BE49-F238E27FC236}">
                <a16:creationId xmlns:a16="http://schemas.microsoft.com/office/drawing/2014/main" id="{1BA036DD-8FC9-939B-3EEA-22E5C083243B}"/>
              </a:ext>
            </a:extLst>
          </p:cNvPr>
          <p:cNvGrpSpPr/>
          <p:nvPr/>
        </p:nvGrpSpPr>
        <p:grpSpPr>
          <a:xfrm>
            <a:off x="367631" y="1954131"/>
            <a:ext cx="11456737" cy="3657142"/>
            <a:chOff x="97790" y="1552857"/>
            <a:chExt cx="11456737" cy="3657142"/>
          </a:xfrm>
        </p:grpSpPr>
        <p:sp>
          <p:nvSpPr>
            <p:cNvPr id="3" name="Hexagon 2">
              <a:extLst>
                <a:ext uri="{FF2B5EF4-FFF2-40B4-BE49-F238E27FC236}">
                  <a16:creationId xmlns:a16="http://schemas.microsoft.com/office/drawing/2014/main" id="{733D335C-C17C-69D2-CD68-33DC065DBEC6}"/>
                </a:ext>
              </a:extLst>
            </p:cNvPr>
            <p:cNvSpPr/>
            <p:nvPr/>
          </p:nvSpPr>
          <p:spPr>
            <a:xfrm>
              <a:off x="97790" y="1552857"/>
              <a:ext cx="2680460" cy="2310942"/>
            </a:xfrm>
            <a:prstGeom prst="hexagon">
              <a:avLst/>
            </a:prstGeom>
            <a:solidFill>
              <a:srgbClr val="AD2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94CD4545-0513-1E21-A1BC-E95085C254F4}"/>
                </a:ext>
              </a:extLst>
            </p:cNvPr>
            <p:cNvSpPr/>
            <p:nvPr/>
          </p:nvSpPr>
          <p:spPr>
            <a:xfrm>
              <a:off x="2291859" y="2899057"/>
              <a:ext cx="2680460" cy="2310942"/>
            </a:xfrm>
            <a:prstGeom prst="hexagon">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F4429D38-5600-34A7-D006-409F568EF71A}"/>
                </a:ext>
              </a:extLst>
            </p:cNvPr>
            <p:cNvSpPr/>
            <p:nvPr/>
          </p:nvSpPr>
          <p:spPr>
            <a:xfrm>
              <a:off x="4485928" y="1552857"/>
              <a:ext cx="2680460" cy="2310942"/>
            </a:xfrm>
            <a:prstGeom prst="hexagon">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BC44495F-3CA0-7A28-60A6-5C46C68F5BC6}"/>
                </a:ext>
              </a:extLst>
            </p:cNvPr>
            <p:cNvSpPr/>
            <p:nvPr/>
          </p:nvSpPr>
          <p:spPr>
            <a:xfrm>
              <a:off x="6679997" y="2899057"/>
              <a:ext cx="2680460" cy="2310942"/>
            </a:xfrm>
            <a:prstGeom prst="hexagon">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a:extLst>
                <a:ext uri="{FF2B5EF4-FFF2-40B4-BE49-F238E27FC236}">
                  <a16:creationId xmlns:a16="http://schemas.microsoft.com/office/drawing/2014/main" id="{CC1FFDE7-AA37-8EDB-F4CD-291307F4883A}"/>
                </a:ext>
              </a:extLst>
            </p:cNvPr>
            <p:cNvSpPr/>
            <p:nvPr/>
          </p:nvSpPr>
          <p:spPr>
            <a:xfrm>
              <a:off x="8874067" y="1552857"/>
              <a:ext cx="2680460" cy="2310942"/>
            </a:xfrm>
            <a:prstGeom prst="hexagon">
              <a:avLst/>
            </a:prstGeom>
            <a:solidFill>
              <a:srgbClr val="F6C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13FF3FF-503E-0E35-4A7F-3537A81EF001}"/>
                </a:ext>
              </a:extLst>
            </p:cNvPr>
            <p:cNvGrpSpPr/>
            <p:nvPr/>
          </p:nvGrpSpPr>
          <p:grpSpPr>
            <a:xfrm>
              <a:off x="248224" y="2154330"/>
              <a:ext cx="9384833" cy="2409527"/>
              <a:chOff x="1133050" y="1141451"/>
              <a:chExt cx="8915760" cy="2409527"/>
            </a:xfrm>
          </p:grpSpPr>
          <p:sp>
            <p:nvSpPr>
              <p:cNvPr id="9" name="TextBox 8">
                <a:extLst>
                  <a:ext uri="{FF2B5EF4-FFF2-40B4-BE49-F238E27FC236}">
                    <a16:creationId xmlns:a16="http://schemas.microsoft.com/office/drawing/2014/main" id="{AD54A3AD-CEED-3755-463A-869E9BC5476C}"/>
                  </a:ext>
                </a:extLst>
              </p:cNvPr>
              <p:cNvSpPr txBox="1"/>
              <p:nvPr/>
            </p:nvSpPr>
            <p:spPr>
              <a:xfrm>
                <a:off x="1133050" y="1141451"/>
                <a:ext cx="517950" cy="1107996"/>
              </a:xfrm>
              <a:prstGeom prst="rect">
                <a:avLst/>
              </a:prstGeom>
              <a:noFill/>
            </p:spPr>
            <p:txBody>
              <a:bodyPr wrap="square" rtlCol="0">
                <a:spAutoFit/>
              </a:bodyPr>
              <a:lstStyle/>
              <a:p>
                <a:r>
                  <a:rPr lang="en-US" sz="6600" b="1">
                    <a:solidFill>
                      <a:schemeClr val="bg1"/>
                    </a:solidFill>
                  </a:rPr>
                  <a:t>1</a:t>
                </a:r>
              </a:p>
            </p:txBody>
          </p:sp>
          <p:sp>
            <p:nvSpPr>
              <p:cNvPr id="10" name="TextBox 9">
                <a:extLst>
                  <a:ext uri="{FF2B5EF4-FFF2-40B4-BE49-F238E27FC236}">
                    <a16:creationId xmlns:a16="http://schemas.microsoft.com/office/drawing/2014/main" id="{66AB6CC6-37AA-189F-8DE8-468FAAE6ED01}"/>
                  </a:ext>
                </a:extLst>
              </p:cNvPr>
              <p:cNvSpPr txBox="1"/>
              <p:nvPr/>
            </p:nvSpPr>
            <p:spPr>
              <a:xfrm>
                <a:off x="3281565" y="2442982"/>
                <a:ext cx="517950" cy="1107996"/>
              </a:xfrm>
              <a:prstGeom prst="rect">
                <a:avLst/>
              </a:prstGeom>
              <a:noFill/>
            </p:spPr>
            <p:txBody>
              <a:bodyPr wrap="square" rtlCol="0">
                <a:spAutoFit/>
              </a:bodyPr>
              <a:lstStyle/>
              <a:p>
                <a:r>
                  <a:rPr lang="en-US" sz="6600" b="1">
                    <a:solidFill>
                      <a:schemeClr val="bg1"/>
                    </a:solidFill>
                  </a:rPr>
                  <a:t>2</a:t>
                </a:r>
              </a:p>
            </p:txBody>
          </p:sp>
          <p:sp>
            <p:nvSpPr>
              <p:cNvPr id="11" name="TextBox 10">
                <a:extLst>
                  <a:ext uri="{FF2B5EF4-FFF2-40B4-BE49-F238E27FC236}">
                    <a16:creationId xmlns:a16="http://schemas.microsoft.com/office/drawing/2014/main" id="{B39022A0-6E15-C9CB-1F14-B8F4B4606055}"/>
                  </a:ext>
                </a:extLst>
              </p:cNvPr>
              <p:cNvSpPr txBox="1"/>
              <p:nvPr/>
            </p:nvSpPr>
            <p:spPr>
              <a:xfrm>
                <a:off x="5306180" y="1141451"/>
                <a:ext cx="517950" cy="1107996"/>
              </a:xfrm>
              <a:prstGeom prst="rect">
                <a:avLst/>
              </a:prstGeom>
              <a:noFill/>
            </p:spPr>
            <p:txBody>
              <a:bodyPr wrap="square" rtlCol="0">
                <a:spAutoFit/>
              </a:bodyPr>
              <a:lstStyle/>
              <a:p>
                <a:r>
                  <a:rPr lang="en-US" sz="6600" b="1">
                    <a:solidFill>
                      <a:schemeClr val="bg1"/>
                    </a:solidFill>
                  </a:rPr>
                  <a:t>3</a:t>
                </a:r>
              </a:p>
            </p:txBody>
          </p:sp>
          <p:sp>
            <p:nvSpPr>
              <p:cNvPr id="13" name="TextBox 12">
                <a:extLst>
                  <a:ext uri="{FF2B5EF4-FFF2-40B4-BE49-F238E27FC236}">
                    <a16:creationId xmlns:a16="http://schemas.microsoft.com/office/drawing/2014/main" id="{6870A52C-9869-3DAE-6F6F-1F09666E84AD}"/>
                  </a:ext>
                </a:extLst>
              </p:cNvPr>
              <p:cNvSpPr txBox="1"/>
              <p:nvPr/>
            </p:nvSpPr>
            <p:spPr>
              <a:xfrm>
                <a:off x="7446455" y="2442982"/>
                <a:ext cx="517950" cy="1107996"/>
              </a:xfrm>
              <a:prstGeom prst="rect">
                <a:avLst/>
              </a:prstGeom>
              <a:noFill/>
            </p:spPr>
            <p:txBody>
              <a:bodyPr wrap="square" rtlCol="0">
                <a:spAutoFit/>
              </a:bodyPr>
              <a:lstStyle/>
              <a:p>
                <a:r>
                  <a:rPr lang="en-US" sz="6600" b="1">
                    <a:solidFill>
                      <a:schemeClr val="bg1"/>
                    </a:solidFill>
                  </a:rPr>
                  <a:t>4</a:t>
                </a:r>
              </a:p>
            </p:txBody>
          </p:sp>
          <p:sp>
            <p:nvSpPr>
              <p:cNvPr id="14" name="TextBox 13">
                <a:extLst>
                  <a:ext uri="{FF2B5EF4-FFF2-40B4-BE49-F238E27FC236}">
                    <a16:creationId xmlns:a16="http://schemas.microsoft.com/office/drawing/2014/main" id="{8A5590F7-CD0E-8AC8-1935-19268E302ED7}"/>
                  </a:ext>
                </a:extLst>
              </p:cNvPr>
              <p:cNvSpPr txBox="1"/>
              <p:nvPr/>
            </p:nvSpPr>
            <p:spPr>
              <a:xfrm>
                <a:off x="9530860" y="1141451"/>
                <a:ext cx="517950" cy="1107996"/>
              </a:xfrm>
              <a:prstGeom prst="rect">
                <a:avLst/>
              </a:prstGeom>
              <a:noFill/>
            </p:spPr>
            <p:txBody>
              <a:bodyPr wrap="square" rtlCol="0">
                <a:spAutoFit/>
              </a:bodyPr>
              <a:lstStyle/>
              <a:p>
                <a:r>
                  <a:rPr lang="en-US" sz="6600" b="1">
                    <a:solidFill>
                      <a:schemeClr val="bg1"/>
                    </a:solidFill>
                  </a:rPr>
                  <a:t>5</a:t>
                </a:r>
              </a:p>
            </p:txBody>
          </p:sp>
        </p:grpSp>
        <p:sp>
          <p:nvSpPr>
            <p:cNvPr id="19" name="TextBox 18">
              <a:extLst>
                <a:ext uri="{FF2B5EF4-FFF2-40B4-BE49-F238E27FC236}">
                  <a16:creationId xmlns:a16="http://schemas.microsoft.com/office/drawing/2014/main" id="{394A8271-A38B-6B9D-653B-7A50D839610D}"/>
                </a:ext>
              </a:extLst>
            </p:cNvPr>
            <p:cNvSpPr txBox="1"/>
            <p:nvPr/>
          </p:nvSpPr>
          <p:spPr>
            <a:xfrm>
              <a:off x="328821" y="1797776"/>
              <a:ext cx="2257425" cy="2031325"/>
            </a:xfrm>
            <a:prstGeom prst="rect">
              <a:avLst/>
            </a:prstGeom>
            <a:noFill/>
          </p:spPr>
          <p:txBody>
            <a:bodyPr wrap="square">
              <a:spAutoFit/>
            </a:bodyPr>
            <a:lstStyle/>
            <a:p>
              <a:pPr marL="635000" indent="0" algn="l"/>
              <a:r>
                <a:rPr lang="en-US" sz="1800" b="1" dirty="0">
                  <a:solidFill>
                    <a:schemeClr val="bg1"/>
                  </a:solidFill>
                </a:rPr>
                <a:t>Introduce WE Finance Code and identify in-country anchors (1 </a:t>
              </a:r>
              <a:r>
                <a:rPr lang="en-US" sz="1800" b="1" dirty="0" err="1">
                  <a:solidFill>
                    <a:schemeClr val="bg1"/>
                  </a:solidFill>
                </a:rPr>
                <a:t>mo</a:t>
              </a:r>
              <a:r>
                <a:rPr lang="en-US" sz="1800" b="1" dirty="0">
                  <a:solidFill>
                    <a:schemeClr val="bg1"/>
                  </a:solidFill>
                </a:rPr>
                <a:t>)</a:t>
              </a:r>
            </a:p>
          </p:txBody>
        </p:sp>
        <p:sp>
          <p:nvSpPr>
            <p:cNvPr id="21" name="TextBox 20">
              <a:extLst>
                <a:ext uri="{FF2B5EF4-FFF2-40B4-BE49-F238E27FC236}">
                  <a16:creationId xmlns:a16="http://schemas.microsoft.com/office/drawing/2014/main" id="{7DAAFE00-956B-B410-0868-9979EAD436EB}"/>
                </a:ext>
              </a:extLst>
            </p:cNvPr>
            <p:cNvSpPr txBox="1"/>
            <p:nvPr/>
          </p:nvSpPr>
          <p:spPr>
            <a:xfrm>
              <a:off x="2548913" y="3329071"/>
              <a:ext cx="2268737" cy="1477328"/>
            </a:xfrm>
            <a:prstGeom prst="rect">
              <a:avLst/>
            </a:prstGeom>
            <a:noFill/>
          </p:spPr>
          <p:txBody>
            <a:bodyPr wrap="square">
              <a:spAutoFit/>
            </a:bodyPr>
            <a:lstStyle/>
            <a:p>
              <a:pPr marL="571500" indent="0" algn="l"/>
              <a:r>
                <a:rPr lang="en-US" sz="1800" b="1" dirty="0">
                  <a:solidFill>
                    <a:schemeClr val="bg1"/>
                  </a:solidFill>
                </a:rPr>
                <a:t>Map WMSME ecosystem and assess market </a:t>
              </a:r>
              <a:r>
                <a:rPr lang="en-US" sz="1800" b="1" spc="-30" dirty="0">
                  <a:solidFill>
                    <a:schemeClr val="bg1"/>
                  </a:solidFill>
                </a:rPr>
                <a:t> </a:t>
              </a:r>
              <a:r>
                <a:rPr lang="en-US" sz="1800" b="1" spc="-30" baseline="0" dirty="0">
                  <a:solidFill>
                    <a:schemeClr val="bg1"/>
                  </a:solidFill>
                </a:rPr>
                <a:t>(3-6 </a:t>
              </a:r>
              <a:r>
                <a:rPr lang="en-US" sz="1800" b="1" spc="-30" baseline="0" dirty="0" err="1">
                  <a:solidFill>
                    <a:schemeClr val="bg1"/>
                  </a:solidFill>
                </a:rPr>
                <a:t>mo</a:t>
              </a:r>
              <a:r>
                <a:rPr lang="en-US" sz="1800" b="1" spc="-30" baseline="0" dirty="0">
                  <a:solidFill>
                    <a:schemeClr val="bg1"/>
                  </a:solidFill>
                </a:rPr>
                <a:t>)</a:t>
              </a:r>
            </a:p>
          </p:txBody>
        </p:sp>
        <p:sp>
          <p:nvSpPr>
            <p:cNvPr id="23" name="TextBox 22">
              <a:extLst>
                <a:ext uri="{FF2B5EF4-FFF2-40B4-BE49-F238E27FC236}">
                  <a16:creationId xmlns:a16="http://schemas.microsoft.com/office/drawing/2014/main" id="{651FA39A-6DF9-F238-4F4A-89AF0BDD9EEE}"/>
                </a:ext>
              </a:extLst>
            </p:cNvPr>
            <p:cNvSpPr txBox="1"/>
            <p:nvPr/>
          </p:nvSpPr>
          <p:spPr>
            <a:xfrm>
              <a:off x="4817650" y="1905410"/>
              <a:ext cx="2268737" cy="2031325"/>
            </a:xfrm>
            <a:prstGeom prst="rect">
              <a:avLst/>
            </a:prstGeom>
            <a:noFill/>
          </p:spPr>
          <p:txBody>
            <a:bodyPr wrap="square">
              <a:spAutoFit/>
            </a:bodyPr>
            <a:lstStyle/>
            <a:p>
              <a:pPr marL="457200" indent="0" algn="l"/>
              <a:r>
                <a:rPr lang="en-US" sz="1800" b="1" dirty="0">
                  <a:solidFill>
                    <a:schemeClr val="bg1"/>
                  </a:solidFill>
                </a:rPr>
                <a:t>Form WE Finance Code coalition and </a:t>
              </a:r>
              <a:r>
                <a:rPr lang="en-US" sz="1800" b="1" dirty="0" err="1">
                  <a:solidFill>
                    <a:schemeClr val="bg1"/>
                  </a:solidFill>
                </a:rPr>
                <a:t>aunch</a:t>
              </a:r>
              <a:r>
                <a:rPr lang="en-US" sz="1800" b="1" dirty="0">
                  <a:solidFill>
                    <a:schemeClr val="bg1"/>
                  </a:solidFill>
                </a:rPr>
                <a:t> awareness campaign  </a:t>
              </a:r>
              <a:br>
                <a:rPr lang="en-US" sz="1800" b="1" dirty="0">
                  <a:solidFill>
                    <a:srgbClr val="FFFFFF"/>
                  </a:solidFill>
                </a:rPr>
              </a:br>
              <a:r>
                <a:rPr lang="en-US" sz="1800" b="1" dirty="0">
                  <a:solidFill>
                    <a:schemeClr val="bg1"/>
                  </a:solidFill>
                </a:rPr>
                <a:t>(3-6 </a:t>
              </a:r>
              <a:r>
                <a:rPr lang="en-US" sz="1800" b="1" dirty="0" err="1">
                  <a:solidFill>
                    <a:schemeClr val="bg1"/>
                  </a:solidFill>
                </a:rPr>
                <a:t>mo</a:t>
              </a:r>
              <a:r>
                <a:rPr lang="en-US" sz="1800" b="1" dirty="0">
                  <a:solidFill>
                    <a:schemeClr val="bg1"/>
                  </a:solidFill>
                </a:rPr>
                <a:t>)</a:t>
              </a:r>
            </a:p>
          </p:txBody>
        </p:sp>
        <p:sp>
          <p:nvSpPr>
            <p:cNvPr id="25" name="TextBox 24">
              <a:extLst>
                <a:ext uri="{FF2B5EF4-FFF2-40B4-BE49-F238E27FC236}">
                  <a16:creationId xmlns:a16="http://schemas.microsoft.com/office/drawing/2014/main" id="{8B20DA48-24C1-AEE8-494A-640220A858B4}"/>
                </a:ext>
              </a:extLst>
            </p:cNvPr>
            <p:cNvSpPr txBox="1"/>
            <p:nvPr/>
          </p:nvSpPr>
          <p:spPr>
            <a:xfrm>
              <a:off x="7582581" y="3132696"/>
              <a:ext cx="1877769" cy="1754326"/>
            </a:xfrm>
            <a:prstGeom prst="rect">
              <a:avLst/>
            </a:prstGeom>
            <a:noFill/>
          </p:spPr>
          <p:txBody>
            <a:bodyPr wrap="square">
              <a:spAutoFit/>
            </a:bodyPr>
            <a:lstStyle/>
            <a:p>
              <a:r>
                <a:rPr lang="en-US" sz="1800" b="1" dirty="0">
                  <a:solidFill>
                    <a:schemeClr val="bg1"/>
                  </a:solidFill>
                </a:rPr>
                <a:t>Set up and implement </a:t>
              </a:r>
              <a:br>
                <a:rPr lang="en-US" sz="1800" b="1" dirty="0">
                  <a:solidFill>
                    <a:schemeClr val="bg1"/>
                  </a:solidFill>
                </a:rPr>
              </a:br>
              <a:r>
                <a:rPr lang="en-US" sz="1800" b="1" dirty="0">
                  <a:solidFill>
                    <a:schemeClr val="bg1"/>
                  </a:solidFill>
                </a:rPr>
                <a:t>WE Finance Code platform  &amp; structure </a:t>
              </a:r>
              <a:br>
                <a:rPr lang="en-US" sz="1800" b="1" dirty="0">
                  <a:solidFill>
                    <a:srgbClr val="FFFFFF"/>
                  </a:solidFill>
                </a:rPr>
              </a:br>
              <a:r>
                <a:rPr lang="en-US" sz="1800" b="1" dirty="0">
                  <a:solidFill>
                    <a:schemeClr val="bg1"/>
                  </a:solidFill>
                </a:rPr>
                <a:t>(12-18 </a:t>
              </a:r>
              <a:r>
                <a:rPr lang="en-US" sz="1800" b="1" dirty="0" err="1">
                  <a:solidFill>
                    <a:schemeClr val="bg1"/>
                  </a:solidFill>
                </a:rPr>
                <a:t>mo</a:t>
              </a:r>
              <a:r>
                <a:rPr lang="en-US" sz="1800" b="1" dirty="0">
                  <a:solidFill>
                    <a:schemeClr val="bg1"/>
                  </a:solidFill>
                </a:rPr>
                <a:t>)</a:t>
              </a:r>
              <a:endParaRPr lang="en-US" dirty="0"/>
            </a:p>
          </p:txBody>
        </p:sp>
        <p:sp>
          <p:nvSpPr>
            <p:cNvPr id="27" name="TextBox 26">
              <a:extLst>
                <a:ext uri="{FF2B5EF4-FFF2-40B4-BE49-F238E27FC236}">
                  <a16:creationId xmlns:a16="http://schemas.microsoft.com/office/drawing/2014/main" id="{76CF9250-E926-32A0-933B-51F2673DB029}"/>
                </a:ext>
              </a:extLst>
            </p:cNvPr>
            <p:cNvSpPr txBox="1"/>
            <p:nvPr/>
          </p:nvSpPr>
          <p:spPr>
            <a:xfrm>
              <a:off x="9205476" y="1841349"/>
              <a:ext cx="2135260" cy="1754326"/>
            </a:xfrm>
            <a:prstGeom prst="rect">
              <a:avLst/>
            </a:prstGeom>
            <a:noFill/>
          </p:spPr>
          <p:txBody>
            <a:bodyPr wrap="square">
              <a:spAutoFit/>
            </a:bodyPr>
            <a:lstStyle/>
            <a:p>
              <a:pPr marL="514350" indent="0" algn="l"/>
              <a:r>
                <a:rPr lang="en-US" sz="1800" b="1" dirty="0">
                  <a:solidFill>
                    <a:schemeClr val="bg1"/>
                  </a:solidFill>
                </a:rPr>
                <a:t>Generate insights for national and global WMSME advocacy </a:t>
              </a:r>
            </a:p>
          </p:txBody>
        </p:sp>
      </p:grpSp>
    </p:spTree>
    <p:extLst>
      <p:ext uri="{BB962C8B-B14F-4D97-AF65-F5344CB8AC3E}">
        <p14:creationId xmlns:p14="http://schemas.microsoft.com/office/powerpoint/2010/main" val="227633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
        <p:nvSpPr>
          <p:cNvPr id="13" name="TextBox 12">
            <a:extLst>
              <a:ext uri="{FF2B5EF4-FFF2-40B4-BE49-F238E27FC236}">
                <a16:creationId xmlns:a16="http://schemas.microsoft.com/office/drawing/2014/main" id="{165F713E-DFA9-0A75-4A5C-D6D3EC1861BF}"/>
              </a:ext>
            </a:extLst>
          </p:cNvPr>
          <p:cNvSpPr txBox="1"/>
          <p:nvPr/>
        </p:nvSpPr>
        <p:spPr>
          <a:xfrm>
            <a:off x="750446" y="1395607"/>
            <a:ext cx="8405352" cy="4453527"/>
          </a:xfrm>
          <a:prstGeom prst="rect">
            <a:avLst/>
          </a:prstGeom>
          <a:noFill/>
        </p:spPr>
        <p:txBody>
          <a:bodyPr wrap="square" rtlCol="0">
            <a:spAutoFit/>
          </a:bodyPr>
          <a:lstStyle/>
          <a:p>
            <a:pPr defTabSz="380985" hangingPunct="0">
              <a:lnSpc>
                <a:spcPct val="125000"/>
              </a:lnSpc>
            </a:pPr>
            <a:r>
              <a:rPr lang="en-US" sz="3333" b="1" dirty="0">
                <a:solidFill>
                  <a:srgbClr val="EC6359"/>
                </a:solidFill>
                <a:latin typeface="Helvetica" pitchFamily="2" charset="0"/>
                <a:cs typeface="Lato Light"/>
              </a:rPr>
              <a:t>Stage 1:</a:t>
            </a:r>
            <a:r>
              <a:rPr lang="en-US" sz="3333" dirty="0">
                <a:solidFill>
                  <a:schemeClr val="bg1"/>
                </a:solidFill>
                <a:latin typeface="Helvetica" pitchFamily="2" charset="0"/>
                <a:cs typeface="Lato Light"/>
              </a:rPr>
              <a:t> Introduce WE Finance Code and identify in-country anchors</a:t>
            </a:r>
            <a:endParaRPr lang="en-IN" sz="2800" i="1" dirty="0">
              <a:solidFill>
                <a:schemeClr val="bg1"/>
              </a:solidFill>
              <a:latin typeface="Helvetica" pitchFamily="2" charset="0"/>
              <a:cs typeface="Lato Light"/>
              <a:sym typeface="Montserrat"/>
            </a:endParaRPr>
          </a:p>
          <a:p>
            <a:pPr defTabSz="380985" hangingPunct="0">
              <a:lnSpc>
                <a:spcPct val="125000"/>
              </a:lnSpc>
            </a:pPr>
            <a:endParaRPr lang="en-IN" sz="2800" i="1" dirty="0">
              <a:solidFill>
                <a:schemeClr val="bg1"/>
              </a:solidFill>
              <a:latin typeface="Helvetica" pitchFamily="2" charset="0"/>
              <a:cs typeface="Lato Light"/>
              <a:sym typeface="Montserrat"/>
            </a:endParaRPr>
          </a:p>
          <a:p>
            <a:pPr defTabSz="380985" hangingPunct="0">
              <a:lnSpc>
                <a:spcPct val="125000"/>
              </a:lnSpc>
            </a:pPr>
            <a:endParaRPr lang="en-US" sz="2800" i="1" dirty="0">
              <a:solidFill>
                <a:schemeClr val="bg1"/>
              </a:solidFill>
              <a:latin typeface="Helvetica" pitchFamily="2" charset="0"/>
              <a:cs typeface="Lato Light"/>
              <a:sym typeface="Montserrat"/>
            </a:endParaRPr>
          </a:p>
          <a:p>
            <a:pPr defTabSz="380985" hangingPunct="0">
              <a:lnSpc>
                <a:spcPct val="125000"/>
              </a:lnSpc>
            </a:pPr>
            <a:endParaRPr lang="en-US" sz="2800" i="1" dirty="0">
              <a:solidFill>
                <a:schemeClr val="bg1"/>
              </a:solidFill>
              <a:latin typeface="Helvetica" pitchFamily="2" charset="0"/>
              <a:cs typeface="Lato Light"/>
            </a:endParaRPr>
          </a:p>
          <a:p>
            <a:pPr defTabSz="380985" hangingPunct="0">
              <a:lnSpc>
                <a:spcPct val="125000"/>
              </a:lnSpc>
            </a:pPr>
            <a:endParaRPr lang="en-US" i="1" dirty="0">
              <a:solidFill>
                <a:schemeClr val="bg1"/>
              </a:solidFill>
              <a:latin typeface="Helvetica" pitchFamily="2" charset="0"/>
              <a:cs typeface="Lato Light"/>
              <a:sym typeface="Montserrat"/>
            </a:endParaRPr>
          </a:p>
          <a:p>
            <a:pPr defTabSz="380985" hangingPunct="0">
              <a:lnSpc>
                <a:spcPct val="125000"/>
              </a:lnSpc>
            </a:pPr>
            <a:endParaRPr lang="en-US" sz="2800" dirty="0">
              <a:solidFill>
                <a:schemeClr val="bg1"/>
              </a:solidFill>
              <a:latin typeface="Helvetica" pitchFamily="2" charset="0"/>
              <a:cs typeface="Lato Light"/>
              <a:sym typeface="Montserrat"/>
            </a:endParaRPr>
          </a:p>
          <a:p>
            <a:pPr defTabSz="380985" hangingPunct="0">
              <a:lnSpc>
                <a:spcPct val="125000"/>
              </a:lnSpc>
            </a:pPr>
            <a:endParaRPr lang="en-US" sz="3333" dirty="0">
              <a:solidFill>
                <a:schemeClr val="bg1"/>
              </a:solidFill>
              <a:latin typeface="Helvetica" pitchFamily="2" charset="0"/>
              <a:cs typeface="Lato Light"/>
            </a:endParaRPr>
          </a:p>
        </p:txBody>
      </p:sp>
      <p:sp>
        <p:nvSpPr>
          <p:cNvPr id="8" name="Rectangle 7">
            <a:extLst>
              <a:ext uri="{FF2B5EF4-FFF2-40B4-BE49-F238E27FC236}">
                <a16:creationId xmlns:a16="http://schemas.microsoft.com/office/drawing/2014/main" id="{287036CA-5C39-F397-4806-F5109CC0FC71}"/>
              </a:ext>
            </a:extLst>
          </p:cNvPr>
          <p:cNvSpPr/>
          <p:nvPr/>
        </p:nvSpPr>
        <p:spPr>
          <a:xfrm>
            <a:off x="475392" y="145993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Tree>
    <p:extLst>
      <p:ext uri="{BB962C8B-B14F-4D97-AF65-F5344CB8AC3E}">
        <p14:creationId xmlns:p14="http://schemas.microsoft.com/office/powerpoint/2010/main" val="336083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8962-06C5-ABB6-BD8B-1B8681A98A4D}"/>
              </a:ext>
            </a:extLst>
          </p:cNvPr>
          <p:cNvSpPr>
            <a:spLocks noGrp="1"/>
          </p:cNvSpPr>
          <p:nvPr>
            <p:ph type="title"/>
          </p:nvPr>
        </p:nvSpPr>
        <p:spPr/>
        <p:txBody>
          <a:bodyPr>
            <a:normAutofit/>
          </a:bodyPr>
          <a:lstStyle/>
          <a:p>
            <a:r>
              <a:rPr lang="en-US" b="1" noProof="0" dirty="0">
                <a:sym typeface="Montserrat"/>
              </a:rPr>
              <a:t>Stage 1: </a:t>
            </a:r>
            <a:r>
              <a:rPr lang="en-US" sz="2400" b="1" dirty="0"/>
              <a:t>Introduce WE Finance Code and identify in-country anchors</a:t>
            </a:r>
            <a:endParaRPr lang="en-GB" i="1" dirty="0"/>
          </a:p>
        </p:txBody>
      </p:sp>
      <p:sp>
        <p:nvSpPr>
          <p:cNvPr id="4" name="Rectangle 3">
            <a:extLst>
              <a:ext uri="{FF2B5EF4-FFF2-40B4-BE49-F238E27FC236}">
                <a16:creationId xmlns:a16="http://schemas.microsoft.com/office/drawing/2014/main" id="{B4D29322-A041-2850-72CB-E0E92F5D1720}"/>
              </a:ext>
            </a:extLst>
          </p:cNvPr>
          <p:cNvSpPr/>
          <p:nvPr/>
        </p:nvSpPr>
        <p:spPr>
          <a:xfrm>
            <a:off x="101600" y="1456268"/>
            <a:ext cx="5563951" cy="5130800"/>
          </a:xfrm>
          <a:prstGeom prst="rect">
            <a:avLst/>
          </a:prstGeom>
          <a:solidFill>
            <a:srgbClr val="FFC000">
              <a:alpha val="20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0F496E-0D47-EE9E-A2D0-78927067168C}"/>
              </a:ext>
            </a:extLst>
          </p:cNvPr>
          <p:cNvSpPr txBox="1"/>
          <p:nvPr/>
        </p:nvSpPr>
        <p:spPr>
          <a:xfrm>
            <a:off x="270769" y="1484050"/>
            <a:ext cx="43855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Create Initial Pitchbook</a:t>
            </a:r>
            <a:endParaRPr lang="en-GB" sz="2000" b="1"/>
          </a:p>
        </p:txBody>
      </p:sp>
      <p:sp>
        <p:nvSpPr>
          <p:cNvPr id="6" name="TextBox 5">
            <a:extLst>
              <a:ext uri="{FF2B5EF4-FFF2-40B4-BE49-F238E27FC236}">
                <a16:creationId xmlns:a16="http://schemas.microsoft.com/office/drawing/2014/main" id="{B7813D80-1E39-50AA-7954-0488957A9FFE}"/>
              </a:ext>
            </a:extLst>
          </p:cNvPr>
          <p:cNvSpPr txBox="1"/>
          <p:nvPr/>
        </p:nvSpPr>
        <p:spPr>
          <a:xfrm>
            <a:off x="378737" y="1819747"/>
            <a:ext cx="5224153" cy="33701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Arial"/>
            </a:endParaRPr>
          </a:p>
          <a:p>
            <a:pPr marL="285750" indent="-285750">
              <a:spcAft>
                <a:spcPts val="600"/>
              </a:spcAft>
              <a:buFont typeface="Arial"/>
              <a:buChar char="•"/>
            </a:pPr>
            <a:r>
              <a:rPr lang="en-US" sz="2000">
                <a:cs typeface="Arial"/>
              </a:rPr>
              <a:t>Opportunity of Closing Gap </a:t>
            </a:r>
          </a:p>
          <a:p>
            <a:pPr marL="285750" indent="-285750">
              <a:spcAft>
                <a:spcPts val="600"/>
              </a:spcAft>
              <a:buFont typeface="Arial"/>
              <a:buChar char="•"/>
            </a:pPr>
            <a:r>
              <a:rPr lang="en-US" sz="2000">
                <a:cs typeface="Arial"/>
              </a:rPr>
              <a:t>Theory of Change</a:t>
            </a:r>
          </a:p>
          <a:p>
            <a:pPr marL="285750" indent="-285750">
              <a:spcAft>
                <a:spcPts val="600"/>
              </a:spcAft>
              <a:buFont typeface="Arial"/>
              <a:buChar char="•"/>
            </a:pPr>
            <a:r>
              <a:rPr lang="en-US" sz="2000">
                <a:cs typeface="Arial"/>
              </a:rPr>
              <a:t>Commitment Mechanisms</a:t>
            </a:r>
            <a:endParaRPr lang="en-US" sz="2000">
              <a:solidFill>
                <a:srgbClr val="FF0000"/>
              </a:solidFill>
              <a:cs typeface="Arial"/>
            </a:endParaRPr>
          </a:p>
          <a:p>
            <a:pPr marL="285750" indent="-285750">
              <a:spcAft>
                <a:spcPts val="600"/>
              </a:spcAft>
              <a:buFont typeface="Arial"/>
              <a:buChar char="•"/>
            </a:pPr>
            <a:r>
              <a:rPr lang="en-US" sz="2000">
                <a:cs typeface="Arial"/>
              </a:rPr>
              <a:t>Indicators required and nice to have</a:t>
            </a:r>
            <a:endParaRPr lang="en-US" sz="2000">
              <a:solidFill>
                <a:srgbClr val="000000"/>
              </a:solidFill>
              <a:cs typeface="Arial"/>
            </a:endParaRPr>
          </a:p>
          <a:p>
            <a:pPr marL="285750" indent="-285750">
              <a:spcAft>
                <a:spcPts val="600"/>
              </a:spcAft>
              <a:buFont typeface="Arial"/>
              <a:buChar char="•"/>
            </a:pPr>
            <a:r>
              <a:rPr lang="en-US" sz="2000">
                <a:cs typeface="Arial"/>
              </a:rPr>
              <a:t>Design Choices</a:t>
            </a:r>
          </a:p>
          <a:p>
            <a:pPr marL="285750" indent="-285750">
              <a:spcAft>
                <a:spcPts val="600"/>
              </a:spcAft>
              <a:buFont typeface="Arial"/>
              <a:buChar char="•"/>
            </a:pPr>
            <a:r>
              <a:rPr lang="en-US" sz="2000">
                <a:cs typeface="Helvetica"/>
              </a:rPr>
              <a:t>National Coalitions </a:t>
            </a:r>
            <a:endParaRPr lang="en-US" sz="2000">
              <a:cs typeface="Arial"/>
            </a:endParaRPr>
          </a:p>
          <a:p>
            <a:pPr marL="285750" indent="-285750">
              <a:spcAft>
                <a:spcPts val="600"/>
              </a:spcAft>
              <a:buFont typeface="Arial"/>
              <a:buChar char="•"/>
            </a:pPr>
            <a:r>
              <a:rPr lang="en-US" sz="2000">
                <a:cs typeface="Arial"/>
              </a:rPr>
              <a:t>Reporting structure</a:t>
            </a:r>
            <a:endParaRPr lang="en-US" sz="2000">
              <a:solidFill>
                <a:srgbClr val="FF0000"/>
              </a:solidFill>
              <a:cs typeface="Arial"/>
            </a:endParaRPr>
          </a:p>
          <a:p>
            <a:pPr marL="285750" indent="-285750">
              <a:spcAft>
                <a:spcPts val="600"/>
              </a:spcAft>
              <a:buFont typeface="Arial"/>
              <a:buChar char="•"/>
            </a:pPr>
            <a:r>
              <a:rPr lang="en-US" sz="2000">
                <a:cs typeface="Arial"/>
              </a:rPr>
              <a:t>Broad brush implementation Guidelines</a:t>
            </a:r>
          </a:p>
        </p:txBody>
      </p:sp>
      <p:sp>
        <p:nvSpPr>
          <p:cNvPr id="8" name="Rectangle 7">
            <a:extLst>
              <a:ext uri="{FF2B5EF4-FFF2-40B4-BE49-F238E27FC236}">
                <a16:creationId xmlns:a16="http://schemas.microsoft.com/office/drawing/2014/main" id="{224AE475-89E3-B895-E4BD-6EDDE2B0BE81}"/>
              </a:ext>
            </a:extLst>
          </p:cNvPr>
          <p:cNvSpPr/>
          <p:nvPr/>
        </p:nvSpPr>
        <p:spPr>
          <a:xfrm>
            <a:off x="6061755" y="1606435"/>
            <a:ext cx="5893554" cy="83913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63600"/>
            <a:r>
              <a:rPr lang="en-US">
                <a:solidFill>
                  <a:schemeClr val="tx1"/>
                </a:solidFill>
                <a:cs typeface="Helvetica"/>
              </a:rPr>
              <a:t>Articulate gap and impact on GDP if closed.</a:t>
            </a:r>
          </a:p>
        </p:txBody>
      </p:sp>
      <p:sp>
        <p:nvSpPr>
          <p:cNvPr id="10" name="Rectangle 9">
            <a:extLst>
              <a:ext uri="{FF2B5EF4-FFF2-40B4-BE49-F238E27FC236}">
                <a16:creationId xmlns:a16="http://schemas.microsoft.com/office/drawing/2014/main" id="{36806510-CA1B-4074-F4DD-1FB843BEAB5B}"/>
              </a:ext>
            </a:extLst>
          </p:cNvPr>
          <p:cNvSpPr/>
          <p:nvPr/>
        </p:nvSpPr>
        <p:spPr>
          <a:xfrm>
            <a:off x="6061755" y="2827115"/>
            <a:ext cx="5893554" cy="83913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63600"/>
            <a:r>
              <a:rPr lang="en-US">
                <a:solidFill>
                  <a:schemeClr val="tx1"/>
                </a:solidFill>
                <a:cs typeface="Helvetica"/>
              </a:rPr>
              <a:t>Requires strong 'anchors' and a National Coalition</a:t>
            </a:r>
          </a:p>
        </p:txBody>
      </p:sp>
      <p:sp>
        <p:nvSpPr>
          <p:cNvPr id="11" name="Rectangle 10">
            <a:extLst>
              <a:ext uri="{FF2B5EF4-FFF2-40B4-BE49-F238E27FC236}">
                <a16:creationId xmlns:a16="http://schemas.microsoft.com/office/drawing/2014/main" id="{09912BA0-C590-901E-F0D6-A1317665ED6D}"/>
              </a:ext>
            </a:extLst>
          </p:cNvPr>
          <p:cNvSpPr/>
          <p:nvPr/>
        </p:nvSpPr>
        <p:spPr>
          <a:xfrm>
            <a:off x="6061755" y="4092182"/>
            <a:ext cx="5893554" cy="83913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63600"/>
            <a:r>
              <a:rPr lang="en-US">
                <a:solidFill>
                  <a:schemeClr val="tx1"/>
                </a:solidFill>
                <a:cs typeface="Helvetica"/>
              </a:rPr>
              <a:t>The full dimensions of the Commitment</a:t>
            </a:r>
          </a:p>
        </p:txBody>
      </p:sp>
      <p:sp>
        <p:nvSpPr>
          <p:cNvPr id="12" name="Rectangle 11">
            <a:extLst>
              <a:ext uri="{FF2B5EF4-FFF2-40B4-BE49-F238E27FC236}">
                <a16:creationId xmlns:a16="http://schemas.microsoft.com/office/drawing/2014/main" id="{B78D830A-760A-F03C-1967-4BFE8F2E3CDA}"/>
              </a:ext>
            </a:extLst>
          </p:cNvPr>
          <p:cNvSpPr/>
          <p:nvPr/>
        </p:nvSpPr>
        <p:spPr>
          <a:xfrm>
            <a:off x="6091347" y="5275871"/>
            <a:ext cx="5893554" cy="83913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63600"/>
            <a:r>
              <a:rPr lang="en-US">
                <a:solidFill>
                  <a:schemeClr val="tx1"/>
                </a:solidFill>
                <a:cs typeface="Helvetica"/>
              </a:rPr>
              <a:t>The opportunity to lead nationally and globally</a:t>
            </a:r>
          </a:p>
        </p:txBody>
      </p:sp>
      <p:grpSp>
        <p:nvGrpSpPr>
          <p:cNvPr id="69" name="Group 68">
            <a:extLst>
              <a:ext uri="{FF2B5EF4-FFF2-40B4-BE49-F238E27FC236}">
                <a16:creationId xmlns:a16="http://schemas.microsoft.com/office/drawing/2014/main" id="{5644C645-26FB-DC36-71ED-D152E0195EF0}"/>
              </a:ext>
            </a:extLst>
          </p:cNvPr>
          <p:cNvGrpSpPr/>
          <p:nvPr/>
        </p:nvGrpSpPr>
        <p:grpSpPr>
          <a:xfrm>
            <a:off x="5983419" y="1638147"/>
            <a:ext cx="773792" cy="773792"/>
            <a:chOff x="5974671" y="1638147"/>
            <a:chExt cx="773792" cy="773792"/>
          </a:xfrm>
        </p:grpSpPr>
        <p:sp>
          <p:nvSpPr>
            <p:cNvPr id="68" name="Oval 67">
              <a:extLst>
                <a:ext uri="{FF2B5EF4-FFF2-40B4-BE49-F238E27FC236}">
                  <a16:creationId xmlns:a16="http://schemas.microsoft.com/office/drawing/2014/main" id="{B1797D81-9436-3B1C-B185-B09E961E4D1B}"/>
                </a:ext>
              </a:extLst>
            </p:cNvPr>
            <p:cNvSpPr/>
            <p:nvPr/>
          </p:nvSpPr>
          <p:spPr>
            <a:xfrm>
              <a:off x="5974671" y="1638147"/>
              <a:ext cx="773792" cy="773792"/>
            </a:xfrm>
            <a:prstGeom prst="ellipse">
              <a:avLst/>
            </a:prstGeom>
            <a:solidFill>
              <a:srgbClr val="AD2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descr="A close up of a logo&#10;&#10;Description automatically generated">
              <a:extLst>
                <a:ext uri="{FF2B5EF4-FFF2-40B4-BE49-F238E27FC236}">
                  <a16:creationId xmlns:a16="http://schemas.microsoft.com/office/drawing/2014/main" id="{8439FAE6-4ADA-D27B-EE44-53EDF9FC8758}"/>
                </a:ext>
              </a:extLst>
            </p:cNvPr>
            <p:cNvPicPr>
              <a:picLocks noChangeAspect="1"/>
            </p:cNvPicPr>
            <p:nvPr/>
          </p:nvPicPr>
          <p:blipFill>
            <a:blip r:embed="rId3">
              <a:lum bright="70000" contrast="-70000"/>
            </a:blip>
            <a:stretch>
              <a:fillRect/>
            </a:stretch>
          </p:blipFill>
          <p:spPr>
            <a:xfrm>
              <a:off x="6081808" y="1712463"/>
              <a:ext cx="559519" cy="625161"/>
            </a:xfrm>
            <a:prstGeom prst="rect">
              <a:avLst/>
            </a:prstGeom>
          </p:spPr>
        </p:pic>
      </p:grpSp>
      <p:grpSp>
        <p:nvGrpSpPr>
          <p:cNvPr id="70" name="Group 69">
            <a:extLst>
              <a:ext uri="{FF2B5EF4-FFF2-40B4-BE49-F238E27FC236}">
                <a16:creationId xmlns:a16="http://schemas.microsoft.com/office/drawing/2014/main" id="{E4B76CBD-2FF9-35C7-90E7-F426C9F7C821}"/>
              </a:ext>
            </a:extLst>
          </p:cNvPr>
          <p:cNvGrpSpPr/>
          <p:nvPr/>
        </p:nvGrpSpPr>
        <p:grpSpPr>
          <a:xfrm>
            <a:off x="5983419" y="2852481"/>
            <a:ext cx="773792" cy="773792"/>
            <a:chOff x="5974671" y="1638147"/>
            <a:chExt cx="773792" cy="773792"/>
          </a:xfrm>
        </p:grpSpPr>
        <p:sp>
          <p:nvSpPr>
            <p:cNvPr id="71" name="Oval 70">
              <a:extLst>
                <a:ext uri="{FF2B5EF4-FFF2-40B4-BE49-F238E27FC236}">
                  <a16:creationId xmlns:a16="http://schemas.microsoft.com/office/drawing/2014/main" id="{43BFFB41-E863-CA1B-D80B-C78C741D8B83}"/>
                </a:ext>
              </a:extLst>
            </p:cNvPr>
            <p:cNvSpPr/>
            <p:nvPr/>
          </p:nvSpPr>
          <p:spPr>
            <a:xfrm>
              <a:off x="5974671" y="1638147"/>
              <a:ext cx="773792" cy="773792"/>
            </a:xfrm>
            <a:prstGeom prst="ellipse">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descr="A close up of a logo&#10;&#10;Description automatically generated">
              <a:extLst>
                <a:ext uri="{FF2B5EF4-FFF2-40B4-BE49-F238E27FC236}">
                  <a16:creationId xmlns:a16="http://schemas.microsoft.com/office/drawing/2014/main" id="{01405AFF-C826-81F6-980B-33E703B53E1F}"/>
                </a:ext>
              </a:extLst>
            </p:cNvPr>
            <p:cNvPicPr>
              <a:picLocks noChangeAspect="1"/>
            </p:cNvPicPr>
            <p:nvPr/>
          </p:nvPicPr>
          <p:blipFill>
            <a:blip r:embed="rId3">
              <a:lum bright="70000" contrast="-70000"/>
            </a:blip>
            <a:stretch>
              <a:fillRect/>
            </a:stretch>
          </p:blipFill>
          <p:spPr>
            <a:xfrm>
              <a:off x="6081808" y="1712463"/>
              <a:ext cx="559519" cy="625161"/>
            </a:xfrm>
            <a:prstGeom prst="rect">
              <a:avLst/>
            </a:prstGeom>
          </p:spPr>
        </p:pic>
      </p:grpSp>
      <p:grpSp>
        <p:nvGrpSpPr>
          <p:cNvPr id="73" name="Group 72">
            <a:extLst>
              <a:ext uri="{FF2B5EF4-FFF2-40B4-BE49-F238E27FC236}">
                <a16:creationId xmlns:a16="http://schemas.microsoft.com/office/drawing/2014/main" id="{73A68BEB-C672-5CA1-C3CA-15C6992D2BC7}"/>
              </a:ext>
            </a:extLst>
          </p:cNvPr>
          <p:cNvGrpSpPr/>
          <p:nvPr/>
        </p:nvGrpSpPr>
        <p:grpSpPr>
          <a:xfrm>
            <a:off x="5983419" y="4066815"/>
            <a:ext cx="773792" cy="773792"/>
            <a:chOff x="5974671" y="1638147"/>
            <a:chExt cx="773792" cy="773792"/>
          </a:xfrm>
        </p:grpSpPr>
        <p:sp>
          <p:nvSpPr>
            <p:cNvPr id="74" name="Oval 73">
              <a:extLst>
                <a:ext uri="{FF2B5EF4-FFF2-40B4-BE49-F238E27FC236}">
                  <a16:creationId xmlns:a16="http://schemas.microsoft.com/office/drawing/2014/main" id="{9FD05C76-E327-61A0-0356-47C9D45BF011}"/>
                </a:ext>
              </a:extLst>
            </p:cNvPr>
            <p:cNvSpPr/>
            <p:nvPr/>
          </p:nvSpPr>
          <p:spPr>
            <a:xfrm>
              <a:off x="5974671" y="1638147"/>
              <a:ext cx="773792" cy="77379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descr="A close up of a logo&#10;&#10;Description automatically generated">
              <a:extLst>
                <a:ext uri="{FF2B5EF4-FFF2-40B4-BE49-F238E27FC236}">
                  <a16:creationId xmlns:a16="http://schemas.microsoft.com/office/drawing/2014/main" id="{F592EFFD-9FD7-ABAC-05C3-3169AD7B75BB}"/>
                </a:ext>
              </a:extLst>
            </p:cNvPr>
            <p:cNvPicPr>
              <a:picLocks noChangeAspect="1"/>
            </p:cNvPicPr>
            <p:nvPr/>
          </p:nvPicPr>
          <p:blipFill>
            <a:blip r:embed="rId3">
              <a:lum bright="70000" contrast="-70000"/>
            </a:blip>
            <a:stretch>
              <a:fillRect/>
            </a:stretch>
          </p:blipFill>
          <p:spPr>
            <a:xfrm>
              <a:off x="6081808" y="1712463"/>
              <a:ext cx="559519" cy="625161"/>
            </a:xfrm>
            <a:prstGeom prst="rect">
              <a:avLst/>
            </a:prstGeom>
          </p:spPr>
        </p:pic>
      </p:grpSp>
      <p:grpSp>
        <p:nvGrpSpPr>
          <p:cNvPr id="76" name="Group 75">
            <a:extLst>
              <a:ext uri="{FF2B5EF4-FFF2-40B4-BE49-F238E27FC236}">
                <a16:creationId xmlns:a16="http://schemas.microsoft.com/office/drawing/2014/main" id="{1C646B91-F95D-8637-6EE9-FC07BDBBFCA9}"/>
              </a:ext>
            </a:extLst>
          </p:cNvPr>
          <p:cNvGrpSpPr/>
          <p:nvPr/>
        </p:nvGrpSpPr>
        <p:grpSpPr>
          <a:xfrm>
            <a:off x="5983419" y="5281150"/>
            <a:ext cx="773792" cy="773792"/>
            <a:chOff x="5974671" y="1638147"/>
            <a:chExt cx="773792" cy="773792"/>
          </a:xfrm>
        </p:grpSpPr>
        <p:sp>
          <p:nvSpPr>
            <p:cNvPr id="77" name="Oval 76">
              <a:extLst>
                <a:ext uri="{FF2B5EF4-FFF2-40B4-BE49-F238E27FC236}">
                  <a16:creationId xmlns:a16="http://schemas.microsoft.com/office/drawing/2014/main" id="{7E628254-AD4A-12BD-9969-2843B7890F1D}"/>
                </a:ext>
              </a:extLst>
            </p:cNvPr>
            <p:cNvSpPr/>
            <p:nvPr/>
          </p:nvSpPr>
          <p:spPr>
            <a:xfrm>
              <a:off x="5974671" y="1638147"/>
              <a:ext cx="773792" cy="7737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descr="A close up of a logo&#10;&#10;Description automatically generated">
              <a:extLst>
                <a:ext uri="{FF2B5EF4-FFF2-40B4-BE49-F238E27FC236}">
                  <a16:creationId xmlns:a16="http://schemas.microsoft.com/office/drawing/2014/main" id="{85B66407-9194-D553-588D-A633CAEB4936}"/>
                </a:ext>
              </a:extLst>
            </p:cNvPr>
            <p:cNvPicPr>
              <a:picLocks noChangeAspect="1"/>
            </p:cNvPicPr>
            <p:nvPr/>
          </p:nvPicPr>
          <p:blipFill>
            <a:blip r:embed="rId3">
              <a:lum bright="70000" contrast="-70000"/>
            </a:blip>
            <a:stretch>
              <a:fillRect/>
            </a:stretch>
          </p:blipFill>
          <p:spPr>
            <a:xfrm>
              <a:off x="6081808" y="1712463"/>
              <a:ext cx="559519" cy="625161"/>
            </a:xfrm>
            <a:prstGeom prst="rect">
              <a:avLst/>
            </a:prstGeom>
          </p:spPr>
        </p:pic>
      </p:grpSp>
      <p:sp>
        <p:nvSpPr>
          <p:cNvPr id="80" name="Rectangle 79">
            <a:extLst>
              <a:ext uri="{FF2B5EF4-FFF2-40B4-BE49-F238E27FC236}">
                <a16:creationId xmlns:a16="http://schemas.microsoft.com/office/drawing/2014/main" id="{E71145DC-2D64-B87C-F1D0-CBE0D769E876}"/>
              </a:ext>
            </a:extLst>
          </p:cNvPr>
          <p:cNvSpPr/>
          <p:nvPr/>
        </p:nvSpPr>
        <p:spPr>
          <a:xfrm>
            <a:off x="5665551" y="2682181"/>
            <a:ext cx="6526450" cy="1089392"/>
          </a:xfrm>
          <a:prstGeom prst="rect">
            <a:avLst/>
          </a:prstGeom>
          <a:solidFill>
            <a:srgbClr val="AD2D6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292D986-09A6-C524-E734-256FD5F1C227}"/>
              </a:ext>
            </a:extLst>
          </p:cNvPr>
          <p:cNvSpPr/>
          <p:nvPr/>
        </p:nvSpPr>
        <p:spPr>
          <a:xfrm>
            <a:off x="5665551" y="5135849"/>
            <a:ext cx="6526450" cy="1089392"/>
          </a:xfrm>
          <a:prstGeom prst="rect">
            <a:avLst/>
          </a:prstGeom>
          <a:solidFill>
            <a:srgbClr val="AD2D67">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0C6E72DC-A6F7-899F-A3A8-7E8EAE729D85}"/>
              </a:ext>
            </a:extLst>
          </p:cNvPr>
          <p:cNvCxnSpPr>
            <a:cxnSpLocks/>
          </p:cNvCxnSpPr>
          <p:nvPr/>
        </p:nvCxnSpPr>
        <p:spPr>
          <a:xfrm>
            <a:off x="378737" y="1884160"/>
            <a:ext cx="2859763"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67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F89D1B06-3B3C-1F30-6BD8-724D89543028}"/>
              </a:ext>
            </a:extLst>
          </p:cNvPr>
          <p:cNvSpPr/>
          <p:nvPr/>
        </p:nvSpPr>
        <p:spPr>
          <a:xfrm>
            <a:off x="101600" y="1167982"/>
            <a:ext cx="4493240" cy="5419086"/>
          </a:xfrm>
          <a:prstGeom prst="rect">
            <a:avLst/>
          </a:prstGeom>
          <a:solidFill>
            <a:schemeClr val="tx1">
              <a:lumMod val="50000"/>
              <a:lumOff val="50000"/>
              <a:alpha val="2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F79426-108A-20C2-830A-5A53AD3093A2}"/>
              </a:ext>
            </a:extLst>
          </p:cNvPr>
          <p:cNvSpPr/>
          <p:nvPr/>
        </p:nvSpPr>
        <p:spPr>
          <a:xfrm>
            <a:off x="5285631" y="1788529"/>
            <a:ext cx="6726979" cy="2023912"/>
          </a:xfrm>
          <a:prstGeom prst="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Title 2">
            <a:extLst>
              <a:ext uri="{FF2B5EF4-FFF2-40B4-BE49-F238E27FC236}">
                <a16:creationId xmlns:a16="http://schemas.microsoft.com/office/drawing/2014/main" id="{A7F02B75-A562-862E-1A89-224523C39D54}"/>
              </a:ext>
            </a:extLst>
          </p:cNvPr>
          <p:cNvSpPr>
            <a:spLocks noGrp="1"/>
          </p:cNvSpPr>
          <p:nvPr>
            <p:ph type="title"/>
          </p:nvPr>
        </p:nvSpPr>
        <p:spPr/>
        <p:txBody>
          <a:bodyPr/>
          <a:lstStyle/>
          <a:p>
            <a:pPr marL="112395"/>
            <a:r>
              <a:rPr lang="en-US" b="1" noProof="0" dirty="0">
                <a:sym typeface="Montserrat"/>
              </a:rPr>
              <a:t>Stage 1: </a:t>
            </a:r>
            <a:r>
              <a:rPr lang="en-US" sz="2400" b="1" dirty="0"/>
              <a:t>Introduce WE Finance Code and identify in-country anchors</a:t>
            </a:r>
            <a:endParaRPr lang="en-US" dirty="0">
              <a:cs typeface="Helvetica"/>
            </a:endParaRPr>
          </a:p>
        </p:txBody>
      </p:sp>
      <p:graphicFrame>
        <p:nvGraphicFramePr>
          <p:cNvPr id="8" name="Table 7">
            <a:extLst>
              <a:ext uri="{FF2B5EF4-FFF2-40B4-BE49-F238E27FC236}">
                <a16:creationId xmlns:a16="http://schemas.microsoft.com/office/drawing/2014/main" id="{ACCB9B7A-49A8-42CA-3AF6-BA9CD19EE595}"/>
              </a:ext>
            </a:extLst>
          </p:cNvPr>
          <p:cNvGraphicFramePr>
            <a:graphicFrameLocks noGrp="1"/>
          </p:cNvGraphicFramePr>
          <p:nvPr>
            <p:extLst>
              <p:ext uri="{D42A27DB-BD31-4B8C-83A1-F6EECF244321}">
                <p14:modId xmlns:p14="http://schemas.microsoft.com/office/powerpoint/2010/main" val="3157998604"/>
              </p:ext>
            </p:extLst>
          </p:nvPr>
        </p:nvGraphicFramePr>
        <p:xfrm>
          <a:off x="5383693" y="3250701"/>
          <a:ext cx="6476519" cy="493695"/>
        </p:xfrm>
        <a:graphic>
          <a:graphicData uri="http://schemas.openxmlformats.org/drawingml/2006/table">
            <a:tbl>
              <a:tblPr firstRow="1" bandRow="1">
                <a:effectLst/>
              </a:tblPr>
              <a:tblGrid>
                <a:gridCol w="1104496">
                  <a:extLst>
                    <a:ext uri="{9D8B030D-6E8A-4147-A177-3AD203B41FA5}">
                      <a16:colId xmlns:a16="http://schemas.microsoft.com/office/drawing/2014/main" val="2924844424"/>
                    </a:ext>
                  </a:extLst>
                </a:gridCol>
                <a:gridCol w="1281589">
                  <a:extLst>
                    <a:ext uri="{9D8B030D-6E8A-4147-A177-3AD203B41FA5}">
                      <a16:colId xmlns:a16="http://schemas.microsoft.com/office/drawing/2014/main" val="910004470"/>
                    </a:ext>
                  </a:extLst>
                </a:gridCol>
                <a:gridCol w="1363478">
                  <a:extLst>
                    <a:ext uri="{9D8B030D-6E8A-4147-A177-3AD203B41FA5}">
                      <a16:colId xmlns:a16="http://schemas.microsoft.com/office/drawing/2014/main" val="2479741032"/>
                    </a:ext>
                  </a:extLst>
                </a:gridCol>
                <a:gridCol w="1363478">
                  <a:extLst>
                    <a:ext uri="{9D8B030D-6E8A-4147-A177-3AD203B41FA5}">
                      <a16:colId xmlns:a16="http://schemas.microsoft.com/office/drawing/2014/main" val="4049598409"/>
                    </a:ext>
                  </a:extLst>
                </a:gridCol>
                <a:gridCol w="1363478">
                  <a:extLst>
                    <a:ext uri="{9D8B030D-6E8A-4147-A177-3AD203B41FA5}">
                      <a16:colId xmlns:a16="http://schemas.microsoft.com/office/drawing/2014/main" val="3050455929"/>
                    </a:ext>
                  </a:extLst>
                </a:gridCol>
              </a:tblGrid>
              <a:tr h="493695">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100" b="0">
                          <a:solidFill>
                            <a:schemeClr val="bg1"/>
                          </a:solidFill>
                        </a:rPr>
                        <a:t>Financial Institutions </a:t>
                      </a:r>
                    </a:p>
                  </a:txBody>
                  <a:tcPr anchor="ctr">
                    <a:lnL w="76200" cap="flat" cmpd="sng" algn="ctr">
                      <a:no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marL="0" algn="ctr" defTabSz="457189" rtl="0" eaLnBrk="1" latinLnBrk="0" hangingPunct="1"/>
                      <a:r>
                        <a:rPr lang="en-US" sz="1100" b="0" kern="1200">
                          <a:solidFill>
                            <a:schemeClr val="tx1"/>
                          </a:solidFill>
                          <a:latin typeface="+mn-lt"/>
                          <a:ea typeface="+mn-ea"/>
                          <a:cs typeface="+mn-cs"/>
                        </a:rPr>
                        <a:t>Commercial </a:t>
                      </a:r>
                    </a:p>
                    <a:p>
                      <a:pPr marL="0" algn="ctr" defTabSz="457189" rtl="0" eaLnBrk="1" latinLnBrk="0" hangingPunct="1"/>
                      <a:r>
                        <a:rPr lang="en-US" sz="1100" b="0" kern="1200">
                          <a:solidFill>
                            <a:schemeClr val="tx1"/>
                          </a:solidFill>
                          <a:latin typeface="+mn-lt"/>
                          <a:ea typeface="+mn-ea"/>
                          <a:cs typeface="+mn-cs"/>
                        </a:rPr>
                        <a:t>Banks</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marL="0" algn="ctr" defTabSz="457189" rtl="0" eaLnBrk="1" latinLnBrk="0" hangingPunct="1"/>
                      <a:r>
                        <a:rPr lang="en-US" sz="1100" b="0" kern="1200">
                          <a:solidFill>
                            <a:schemeClr val="tx1"/>
                          </a:solidFill>
                          <a:latin typeface="+mn-lt"/>
                          <a:ea typeface="+mn-ea"/>
                          <a:cs typeface="+mn-cs"/>
                        </a:rPr>
                        <a:t>Micro Finance Institutions</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marL="0" algn="ctr" defTabSz="457189" rtl="0" eaLnBrk="1" latinLnBrk="0" hangingPunct="1"/>
                      <a:r>
                        <a:rPr lang="en-US" sz="1100" b="0" kern="1200">
                          <a:solidFill>
                            <a:schemeClr val="tx1"/>
                          </a:solidFill>
                          <a:latin typeface="+mn-lt"/>
                          <a:ea typeface="+mn-ea"/>
                          <a:cs typeface="+mn-cs"/>
                        </a:rPr>
                        <a:t>Other Regulated FIs</a:t>
                      </a: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marL="0" algn="ctr" defTabSz="457189" rtl="0" eaLnBrk="1" latinLnBrk="0" hangingPunct="1"/>
                      <a:r>
                        <a:rPr lang="en-US" sz="1100" b="0" kern="1200">
                          <a:solidFill>
                            <a:schemeClr val="tx1"/>
                          </a:solidFill>
                          <a:latin typeface="+mn-lt"/>
                          <a:ea typeface="+mn-ea"/>
                          <a:cs typeface="+mn-cs"/>
                        </a:rPr>
                        <a:t>Non-regulated FIs</a:t>
                      </a:r>
                    </a:p>
                  </a:txBody>
                  <a:tcPr anchor="ctr">
                    <a:lnL w="76200" cap="flat" cmpd="sng" algn="ctr">
                      <a:solidFill>
                        <a:sysClr val="window" lastClr="FFFFFF"/>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55348368"/>
                  </a:ext>
                </a:extLst>
              </a:tr>
            </a:tbl>
          </a:graphicData>
        </a:graphic>
      </p:graphicFrame>
      <p:graphicFrame>
        <p:nvGraphicFramePr>
          <p:cNvPr id="11" name="Table 10">
            <a:extLst>
              <a:ext uri="{FF2B5EF4-FFF2-40B4-BE49-F238E27FC236}">
                <a16:creationId xmlns:a16="http://schemas.microsoft.com/office/drawing/2014/main" id="{7D43ECEC-8BC5-5AAB-16B7-DF956B53AD44}"/>
              </a:ext>
            </a:extLst>
          </p:cNvPr>
          <p:cNvGraphicFramePr>
            <a:graphicFrameLocks noGrp="1"/>
          </p:cNvGraphicFramePr>
          <p:nvPr>
            <p:extLst>
              <p:ext uri="{D42A27DB-BD31-4B8C-83A1-F6EECF244321}">
                <p14:modId xmlns:p14="http://schemas.microsoft.com/office/powerpoint/2010/main" val="1903809529"/>
              </p:ext>
            </p:extLst>
          </p:nvPr>
        </p:nvGraphicFramePr>
        <p:xfrm>
          <a:off x="5383693" y="1881561"/>
          <a:ext cx="6476515" cy="426720"/>
        </p:xfrm>
        <a:graphic>
          <a:graphicData uri="http://schemas.openxmlformats.org/drawingml/2006/table">
            <a:tbl>
              <a:tblPr firstRow="1" bandRow="1">
                <a:effectLst/>
              </a:tblPr>
              <a:tblGrid>
                <a:gridCol w="1139913">
                  <a:extLst>
                    <a:ext uri="{9D8B030D-6E8A-4147-A177-3AD203B41FA5}">
                      <a16:colId xmlns:a16="http://schemas.microsoft.com/office/drawing/2014/main" val="2241288277"/>
                    </a:ext>
                  </a:extLst>
                </a:gridCol>
                <a:gridCol w="2609648">
                  <a:extLst>
                    <a:ext uri="{9D8B030D-6E8A-4147-A177-3AD203B41FA5}">
                      <a16:colId xmlns:a16="http://schemas.microsoft.com/office/drawing/2014/main" val="2772566963"/>
                    </a:ext>
                  </a:extLst>
                </a:gridCol>
                <a:gridCol w="2726954">
                  <a:extLst>
                    <a:ext uri="{9D8B030D-6E8A-4147-A177-3AD203B41FA5}">
                      <a16:colId xmlns:a16="http://schemas.microsoft.com/office/drawing/2014/main" val="2610388050"/>
                    </a:ext>
                  </a:extLst>
                </a:gridCol>
              </a:tblGrid>
              <a:tr h="403577">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100" b="1">
                          <a:solidFill>
                            <a:schemeClr val="bg1"/>
                          </a:solidFill>
                        </a:rPr>
                        <a:t>Multinational Coordinator</a:t>
                      </a: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marL="0" algn="ctr" defTabSz="457189" rtl="0" eaLnBrk="1" latinLnBrk="0" hangingPunct="1"/>
                      <a:r>
                        <a:rPr lang="en-US" sz="1100" b="0" kern="1200">
                          <a:solidFill>
                            <a:schemeClr val="tx1"/>
                          </a:solidFill>
                          <a:latin typeface="+mn-lt"/>
                          <a:ea typeface="+mn-ea"/>
                          <a:cs typeface="+mn-cs"/>
                        </a:rPr>
                        <a:t>Intergovernmental Organization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algn="ctr"/>
                      <a:r>
                        <a:rPr lang="en-US" sz="1100" b="0">
                          <a:solidFill>
                            <a:schemeClr val="tx1"/>
                          </a:solidFill>
                        </a:rPr>
                        <a:t>Other</a:t>
                      </a:r>
                      <a:endParaRPr lang="en-US" sz="1100" b="1">
                        <a:solidFill>
                          <a:schemeClr val="tx1"/>
                        </a:solidFill>
                      </a:endParaRPr>
                    </a:p>
                  </a:txBody>
                  <a:tcPr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64243768"/>
                  </a:ext>
                </a:extLst>
              </a:tr>
            </a:tbl>
          </a:graphicData>
        </a:graphic>
      </p:graphicFrame>
      <p:graphicFrame>
        <p:nvGraphicFramePr>
          <p:cNvPr id="12" name="Table 11">
            <a:extLst>
              <a:ext uri="{FF2B5EF4-FFF2-40B4-BE49-F238E27FC236}">
                <a16:creationId xmlns:a16="http://schemas.microsoft.com/office/drawing/2014/main" id="{EE6038A6-8416-519B-7EFD-D1E3837B9AC8}"/>
              </a:ext>
            </a:extLst>
          </p:cNvPr>
          <p:cNvGraphicFramePr>
            <a:graphicFrameLocks noGrp="1"/>
          </p:cNvGraphicFramePr>
          <p:nvPr>
            <p:extLst>
              <p:ext uri="{D42A27DB-BD31-4B8C-83A1-F6EECF244321}">
                <p14:modId xmlns:p14="http://schemas.microsoft.com/office/powerpoint/2010/main" val="4094587242"/>
              </p:ext>
            </p:extLst>
          </p:nvPr>
        </p:nvGraphicFramePr>
        <p:xfrm>
          <a:off x="5383693" y="2364201"/>
          <a:ext cx="6476517" cy="830580"/>
        </p:xfrm>
        <a:graphic>
          <a:graphicData uri="http://schemas.openxmlformats.org/drawingml/2006/table">
            <a:tbl>
              <a:tblPr firstRow="1" bandRow="1">
                <a:effectLst/>
              </a:tblPr>
              <a:tblGrid>
                <a:gridCol w="1128109">
                  <a:extLst>
                    <a:ext uri="{9D8B030D-6E8A-4147-A177-3AD203B41FA5}">
                      <a16:colId xmlns:a16="http://schemas.microsoft.com/office/drawing/2014/main" val="1080865374"/>
                    </a:ext>
                  </a:extLst>
                </a:gridCol>
                <a:gridCol w="1149940">
                  <a:extLst>
                    <a:ext uri="{9D8B030D-6E8A-4147-A177-3AD203B41FA5}">
                      <a16:colId xmlns:a16="http://schemas.microsoft.com/office/drawing/2014/main" val="1629131388"/>
                    </a:ext>
                  </a:extLst>
                </a:gridCol>
                <a:gridCol w="1049617">
                  <a:extLst>
                    <a:ext uri="{9D8B030D-6E8A-4147-A177-3AD203B41FA5}">
                      <a16:colId xmlns:a16="http://schemas.microsoft.com/office/drawing/2014/main" val="2610388050"/>
                    </a:ext>
                  </a:extLst>
                </a:gridCol>
                <a:gridCol w="1049617">
                  <a:extLst>
                    <a:ext uri="{9D8B030D-6E8A-4147-A177-3AD203B41FA5}">
                      <a16:colId xmlns:a16="http://schemas.microsoft.com/office/drawing/2014/main" val="2180041177"/>
                    </a:ext>
                  </a:extLst>
                </a:gridCol>
                <a:gridCol w="1049617">
                  <a:extLst>
                    <a:ext uri="{9D8B030D-6E8A-4147-A177-3AD203B41FA5}">
                      <a16:colId xmlns:a16="http://schemas.microsoft.com/office/drawing/2014/main" val="1489802430"/>
                    </a:ext>
                  </a:extLst>
                </a:gridCol>
                <a:gridCol w="1049617">
                  <a:extLst>
                    <a:ext uri="{9D8B030D-6E8A-4147-A177-3AD203B41FA5}">
                      <a16:colId xmlns:a16="http://schemas.microsoft.com/office/drawing/2014/main" val="2191542229"/>
                    </a:ext>
                  </a:extLst>
                </a:gridCol>
              </a:tblGrid>
              <a:tr h="170962">
                <a:tc rowSpan="2">
                  <a:txBody>
                    <a:bodyPr/>
                    <a:lstStyle/>
                    <a:p>
                      <a:pPr algn="ctr"/>
                      <a:r>
                        <a:rPr lang="en-US" sz="1100" b="1">
                          <a:solidFill>
                            <a:schemeClr val="bg1"/>
                          </a:solidFill>
                        </a:rPr>
                        <a:t>Aggregators</a:t>
                      </a:r>
                    </a:p>
                  </a:txBody>
                  <a:tcPr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2">
                  <a:txBody>
                    <a:bodyPr/>
                    <a:lstStyle/>
                    <a:p>
                      <a:pPr algn="ctr"/>
                      <a:r>
                        <a:rPr lang="en-US" sz="1100" b="0" i="1">
                          <a:solidFill>
                            <a:schemeClr val="bg1"/>
                          </a:solidFill>
                        </a:rPr>
                        <a:t>Regulatory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algn="ctr" defTabSz="457189" rtl="0" eaLnBrk="1" latinLnBrk="0" hangingPunct="1"/>
                      <a:endParaRPr lang="en-US" sz="1400" b="0" kern="1200">
                        <a:solidFill>
                          <a:schemeClr val="tx1"/>
                        </a:solidFill>
                        <a:latin typeface="+mn-lt"/>
                        <a:ea typeface="+mn-ea"/>
                        <a:cs typeface="+mn-cs"/>
                      </a:endParaRP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rgbClr val="9A9B9C">
                          <a:lumMod val="50000"/>
                        </a:srgbClr>
                      </a:solidFill>
                      <a:prstDash val="solid"/>
                      <a:round/>
                      <a:headEnd type="none" w="med" len="med"/>
                      <a:tailEnd type="none" w="med" len="med"/>
                    </a:lnT>
                    <a:lnB w="12700" cap="flat" cmpd="sng" algn="ctr">
                      <a:solidFill>
                        <a:srgbClr val="9A9B9C">
                          <a:lumMod val="50000"/>
                        </a:srgb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3">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100" b="0" i="1">
                          <a:solidFill>
                            <a:schemeClr val="bg1"/>
                          </a:solidFill>
                        </a:rPr>
                        <a:t>Non-Regulatory</a:t>
                      </a:r>
                    </a:p>
                  </a:txBody>
                  <a:tcPr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lang="en-US" sz="1400" b="0" kern="1200">
                        <a:solidFill>
                          <a:schemeClr val="tx1">
                            <a:lumMod val="75000"/>
                            <a:lumOff val="25000"/>
                          </a:schemeClr>
                        </a:solidFill>
                        <a:latin typeface="+mn-lt"/>
                        <a:ea typeface="+mn-ea"/>
                        <a:cs typeface="+mn-cs"/>
                      </a:endParaRP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rgbClr val="9A9B9C">
                          <a:lumMod val="50000"/>
                        </a:srgbClr>
                      </a:solidFill>
                      <a:prstDash val="solid"/>
                      <a:round/>
                      <a:headEnd type="none" w="med" len="med"/>
                      <a:tailEnd type="none" w="med" len="med"/>
                    </a:lnT>
                    <a:lnB w="12700" cap="flat" cmpd="sng" algn="ctr">
                      <a:solidFill>
                        <a:srgbClr val="9A9B9C">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pPr marL="0" algn="ctr" defTabSz="457189" rtl="0" eaLnBrk="1" latinLnBrk="0" hangingPunct="1"/>
                      <a:endParaRPr lang="en-US" sz="1200" b="0" kern="1200">
                        <a:solidFill>
                          <a:schemeClr val="tx1">
                            <a:lumMod val="75000"/>
                            <a:lumOff val="25000"/>
                          </a:schemeClr>
                        </a:solidFill>
                        <a:latin typeface="+mn-lt"/>
                        <a:ea typeface="+mn-ea"/>
                        <a:cs typeface="+mn-cs"/>
                      </a:endParaRPr>
                    </a:p>
                  </a:txBody>
                  <a:tcPr anchor="ctr">
                    <a:lnL w="76200" cap="flat" cmpd="sng" algn="ctr">
                      <a:solidFill>
                        <a:sysClr val="window" lastClr="FFFFFF"/>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rgbClr val="9A9B9C">
                          <a:lumMod val="50000"/>
                        </a:srgbClr>
                      </a:solidFill>
                      <a:prstDash val="solid"/>
                      <a:round/>
                      <a:headEnd type="none" w="med" len="med"/>
                      <a:tailEnd type="none" w="med" len="med"/>
                    </a:lnT>
                    <a:lnB w="12700" cap="flat" cmpd="sng" algn="ctr">
                      <a:solidFill>
                        <a:srgbClr val="9A9B9C">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15393414"/>
                  </a:ext>
                </a:extLst>
              </a:tr>
              <a:tr h="377121">
                <a:tc vMerge="1">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algn="ctr"/>
                      <a:r>
                        <a:rPr lang="en-US" sz="1600" b="0">
                          <a:solidFill>
                            <a:schemeClr val="bg1"/>
                          </a:solidFill>
                        </a:rPr>
                        <a:t>Aggregators</a:t>
                      </a:r>
                    </a:p>
                  </a:txBody>
                  <a:tcPr anchor="ctr">
                    <a:lnL w="12700" cap="flat" cmpd="sng" algn="ctr">
                      <a:solidFill>
                        <a:srgbClr val="9A9B9C">
                          <a:lumMod val="50000"/>
                        </a:srgbClr>
                      </a:solidFill>
                      <a:prstDash val="solid"/>
                      <a:round/>
                      <a:headEnd type="none" w="med" len="med"/>
                      <a:tailEnd type="none" w="med" len="med"/>
                    </a:lnL>
                    <a:lnR w="76200" cap="flat" cmpd="sng" algn="ctr">
                      <a:solidFill>
                        <a:sysClr val="window" lastClr="FFFFFF"/>
                      </a:solidFill>
                      <a:prstDash val="solid"/>
                      <a:round/>
                      <a:headEnd type="none" w="med" len="med"/>
                      <a:tailEnd type="none" w="med" len="med"/>
                    </a:lnR>
                    <a:lnT w="12700" cap="flat" cmpd="sng" algn="ctr">
                      <a:solidFill>
                        <a:srgbClr val="9A9B9C">
                          <a:lumMod val="50000"/>
                        </a:srgbClr>
                      </a:solidFill>
                      <a:prstDash val="solid"/>
                      <a:round/>
                      <a:headEnd type="none" w="med" len="med"/>
                      <a:tailEnd type="none" w="med" len="med"/>
                    </a:lnT>
                    <a:lnB w="12700" cap="flat" cmpd="sng" algn="ctr">
                      <a:solidFill>
                        <a:srgbClr val="9A9B9C">
                          <a:lumMod val="5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algn="ctr"/>
                      <a:r>
                        <a:rPr lang="en-US" sz="1050" b="0">
                          <a:solidFill>
                            <a:schemeClr val="tx1"/>
                          </a:solidFill>
                        </a:rPr>
                        <a:t>Central </a:t>
                      </a:r>
                    </a:p>
                    <a:p>
                      <a:pPr algn="ctr"/>
                      <a:r>
                        <a:rPr lang="en-US" sz="1050" b="0">
                          <a:solidFill>
                            <a:schemeClr val="tx1"/>
                          </a:solidFill>
                        </a:rPr>
                        <a:t>Bank &amp; Other Regulators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marL="0" algn="ctr" defTabSz="457189" rtl="0" eaLnBrk="1" latinLnBrk="0" hangingPunct="1"/>
                      <a:r>
                        <a:rPr lang="en-US" sz="1050" b="0" kern="1200">
                          <a:solidFill>
                            <a:schemeClr val="tx1"/>
                          </a:solidFill>
                          <a:latin typeface="+mn-lt"/>
                          <a:ea typeface="+mn-ea"/>
                          <a:cs typeface="+mn-cs"/>
                        </a:rPr>
                        <a:t>Government Agencies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50" b="0" kern="1200">
                          <a:solidFill>
                            <a:schemeClr val="tx1"/>
                          </a:solidFill>
                          <a:latin typeface="+mn-lt"/>
                          <a:ea typeface="+mn-ea"/>
                          <a:cs typeface="+mn-cs"/>
                        </a:rPr>
                        <a:t>Trade/Bank Associations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50" b="0" kern="1200">
                          <a:solidFill>
                            <a:schemeClr val="tx1"/>
                          </a:solidFill>
                          <a:latin typeface="+mn-lt"/>
                          <a:ea typeface="+mn-ea"/>
                          <a:cs typeface="+mn-cs"/>
                        </a:rPr>
                        <a:t>Credit Bureaus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363" rtl="0" eaLnBrk="1" latinLnBrk="0" hangingPunct="1">
                        <a:defRPr sz="1800" b="1" kern="1200">
                          <a:solidFill>
                            <a:schemeClr val="lt1"/>
                          </a:solidFill>
                          <a:latin typeface="Arial"/>
                        </a:defRPr>
                      </a:lvl1pPr>
                      <a:lvl2pPr marL="457182" algn="l" defTabSz="914363" rtl="0" eaLnBrk="1" latinLnBrk="0" hangingPunct="1">
                        <a:defRPr sz="1800" b="1" kern="1200">
                          <a:solidFill>
                            <a:schemeClr val="lt1"/>
                          </a:solidFill>
                          <a:latin typeface="Arial"/>
                        </a:defRPr>
                      </a:lvl2pPr>
                      <a:lvl3pPr marL="914363" algn="l" defTabSz="914363" rtl="0" eaLnBrk="1" latinLnBrk="0" hangingPunct="1">
                        <a:defRPr sz="1800" b="1" kern="1200">
                          <a:solidFill>
                            <a:schemeClr val="lt1"/>
                          </a:solidFill>
                          <a:latin typeface="Arial"/>
                        </a:defRPr>
                      </a:lvl3pPr>
                      <a:lvl4pPr marL="1371545" algn="l" defTabSz="914363" rtl="0" eaLnBrk="1" latinLnBrk="0" hangingPunct="1">
                        <a:defRPr sz="1800" b="1" kern="1200">
                          <a:solidFill>
                            <a:schemeClr val="lt1"/>
                          </a:solidFill>
                          <a:latin typeface="Arial"/>
                        </a:defRPr>
                      </a:lvl4pPr>
                      <a:lvl5pPr marL="1828727" algn="l" defTabSz="914363" rtl="0" eaLnBrk="1" latinLnBrk="0" hangingPunct="1">
                        <a:defRPr sz="1800" b="1" kern="1200">
                          <a:solidFill>
                            <a:schemeClr val="lt1"/>
                          </a:solidFill>
                          <a:latin typeface="Arial"/>
                        </a:defRPr>
                      </a:lvl5pPr>
                      <a:lvl6pPr marL="2285909" algn="l" defTabSz="914363" rtl="0" eaLnBrk="1" latinLnBrk="0" hangingPunct="1">
                        <a:defRPr sz="1800" b="1" kern="1200">
                          <a:solidFill>
                            <a:schemeClr val="lt1"/>
                          </a:solidFill>
                          <a:latin typeface="Arial"/>
                        </a:defRPr>
                      </a:lvl6pPr>
                      <a:lvl7pPr marL="2743090" algn="l" defTabSz="914363" rtl="0" eaLnBrk="1" latinLnBrk="0" hangingPunct="1">
                        <a:defRPr sz="1800" b="1" kern="1200">
                          <a:solidFill>
                            <a:schemeClr val="lt1"/>
                          </a:solidFill>
                          <a:latin typeface="Arial"/>
                        </a:defRPr>
                      </a:lvl7pPr>
                      <a:lvl8pPr marL="3200272" algn="l" defTabSz="914363" rtl="0" eaLnBrk="1" latinLnBrk="0" hangingPunct="1">
                        <a:defRPr sz="1800" b="1" kern="1200">
                          <a:solidFill>
                            <a:schemeClr val="lt1"/>
                          </a:solidFill>
                          <a:latin typeface="Arial"/>
                        </a:defRPr>
                      </a:lvl8pPr>
                      <a:lvl9pPr marL="3657454" algn="l" defTabSz="914363" rtl="0" eaLnBrk="1" latinLnBrk="0" hangingPunct="1">
                        <a:defRPr sz="1800" b="1" kern="1200">
                          <a:solidFill>
                            <a:schemeClr val="lt1"/>
                          </a:solidFill>
                          <a:latin typeface="Arial"/>
                        </a:defRPr>
                      </a:lvl9pPr>
                    </a:lstStyle>
                    <a:p>
                      <a:pPr marL="0" indent="0" algn="ctr" defTabSz="457189" rtl="0" eaLnBrk="1" latinLnBrk="0" hangingPunct="1"/>
                      <a:r>
                        <a:rPr lang="en-US" sz="1050" b="0" kern="1200">
                          <a:solidFill>
                            <a:schemeClr val="tx1"/>
                          </a:solidFill>
                          <a:latin typeface="+mn-lt"/>
                          <a:ea typeface="+mn-ea"/>
                          <a:cs typeface="+mn-cs"/>
                        </a:rPr>
                        <a:t>Other </a:t>
                      </a:r>
                    </a:p>
                    <a:p>
                      <a:pPr marL="0" algn="ctr" defTabSz="457189" rtl="0" eaLnBrk="1" latinLnBrk="0" hangingPunct="1"/>
                      <a:r>
                        <a:rPr lang="en-US" sz="1050" b="0" kern="1200">
                          <a:solidFill>
                            <a:schemeClr val="tx1"/>
                          </a:solidFill>
                          <a:latin typeface="+mn-lt"/>
                          <a:ea typeface="+mn-ea"/>
                          <a:cs typeface="+mn-cs"/>
                        </a:rPr>
                        <a:t>(incl. Donors/</a:t>
                      </a:r>
                    </a:p>
                    <a:p>
                      <a:pPr marL="0" algn="ctr" defTabSz="457189" rtl="0" eaLnBrk="1" latinLnBrk="0" hangingPunct="1"/>
                      <a:r>
                        <a:rPr lang="en-US" sz="1050" b="0" kern="1200">
                          <a:solidFill>
                            <a:schemeClr val="tx1"/>
                          </a:solidFill>
                          <a:latin typeface="+mn-lt"/>
                          <a:ea typeface="+mn-ea"/>
                          <a:cs typeface="+mn-cs"/>
                        </a:rPr>
                        <a:t>Investors)</a:t>
                      </a:r>
                    </a:p>
                  </a:txBody>
                  <a:tcPr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64243768"/>
                  </a:ext>
                </a:extLst>
              </a:tr>
            </a:tbl>
          </a:graphicData>
        </a:graphic>
      </p:graphicFrame>
      <p:sp>
        <p:nvSpPr>
          <p:cNvPr id="18" name="TextBox 17">
            <a:extLst>
              <a:ext uri="{FF2B5EF4-FFF2-40B4-BE49-F238E27FC236}">
                <a16:creationId xmlns:a16="http://schemas.microsoft.com/office/drawing/2014/main" id="{D9A3CE15-90AC-C74B-E55A-4B9DF06CA771}"/>
              </a:ext>
            </a:extLst>
          </p:cNvPr>
          <p:cNvSpPr txBox="1"/>
          <p:nvPr/>
        </p:nvSpPr>
        <p:spPr>
          <a:xfrm rot="16200000">
            <a:off x="3840544" y="2492882"/>
            <a:ext cx="2492287" cy="276999"/>
          </a:xfrm>
          <a:prstGeom prst="rect">
            <a:avLst/>
          </a:prstGeom>
          <a:noFill/>
        </p:spPr>
        <p:txBody>
          <a:bodyPr wrap="square" rtlCol="0">
            <a:spAutoFit/>
          </a:bodyPr>
          <a:lstStyle/>
          <a:p>
            <a:r>
              <a:rPr lang="en-US" sz="1200" b="1"/>
              <a:t>Ecosystem stakeholders</a:t>
            </a:r>
          </a:p>
        </p:txBody>
      </p:sp>
      <p:sp>
        <p:nvSpPr>
          <p:cNvPr id="31" name="TextBox 30">
            <a:extLst>
              <a:ext uri="{FF2B5EF4-FFF2-40B4-BE49-F238E27FC236}">
                <a16:creationId xmlns:a16="http://schemas.microsoft.com/office/drawing/2014/main" id="{0DCA49B1-555C-97CD-082F-B333CFDA06FA}"/>
              </a:ext>
            </a:extLst>
          </p:cNvPr>
          <p:cNvSpPr txBox="1"/>
          <p:nvPr/>
        </p:nvSpPr>
        <p:spPr>
          <a:xfrm>
            <a:off x="9779805" y="4255929"/>
            <a:ext cx="2424339" cy="461665"/>
          </a:xfrm>
          <a:prstGeom prst="rect">
            <a:avLst/>
          </a:prstGeom>
          <a:noFill/>
        </p:spPr>
        <p:txBody>
          <a:bodyPr wrap="square" lIns="91440" tIns="45720" rIns="91440" bIns="45720" rtlCol="0" anchor="t">
            <a:spAutoFit/>
          </a:bodyPr>
          <a:lstStyle/>
          <a:p>
            <a:pPr algn="ctr"/>
            <a:r>
              <a:rPr lang="en-US" sz="1200" b="1" dirty="0">
                <a:solidFill>
                  <a:srgbClr val="EF8354"/>
                </a:solidFill>
                <a:latin typeface="Helvetica"/>
                <a:cs typeface="Leelawadee UI Semilight"/>
              </a:rPr>
              <a:t>Public Sector Anchor &amp; Other Public Sector representatives</a:t>
            </a:r>
          </a:p>
        </p:txBody>
      </p:sp>
      <p:sp>
        <p:nvSpPr>
          <p:cNvPr id="32" name="TextBox 31">
            <a:extLst>
              <a:ext uri="{FF2B5EF4-FFF2-40B4-BE49-F238E27FC236}">
                <a16:creationId xmlns:a16="http://schemas.microsoft.com/office/drawing/2014/main" id="{9B53AB27-0517-C14E-E659-C5D12EFDE723}"/>
              </a:ext>
            </a:extLst>
          </p:cNvPr>
          <p:cNvSpPr txBox="1"/>
          <p:nvPr/>
        </p:nvSpPr>
        <p:spPr>
          <a:xfrm>
            <a:off x="5039758" y="4275448"/>
            <a:ext cx="2695575" cy="461665"/>
          </a:xfrm>
          <a:prstGeom prst="rect">
            <a:avLst/>
          </a:prstGeom>
          <a:noFill/>
        </p:spPr>
        <p:txBody>
          <a:bodyPr wrap="square" lIns="91440" tIns="45720" rIns="91440" bIns="45720" rtlCol="0" anchor="t">
            <a:spAutoFit/>
          </a:bodyPr>
          <a:lstStyle/>
          <a:p>
            <a:pPr algn="ctr"/>
            <a:r>
              <a:rPr lang="en-US" sz="1200" b="1">
                <a:solidFill>
                  <a:srgbClr val="AD2D67"/>
                </a:solidFill>
                <a:latin typeface="Helvetica"/>
                <a:cs typeface="Leelawadee UI Semilight"/>
              </a:rPr>
              <a:t>Private Sector Anchor &amp; Other Private Sector Representatives</a:t>
            </a:r>
          </a:p>
        </p:txBody>
      </p:sp>
      <p:sp>
        <p:nvSpPr>
          <p:cNvPr id="33" name="TextBox 32">
            <a:extLst>
              <a:ext uri="{FF2B5EF4-FFF2-40B4-BE49-F238E27FC236}">
                <a16:creationId xmlns:a16="http://schemas.microsoft.com/office/drawing/2014/main" id="{7EC08E74-D308-0ABA-77DC-4E3A0B985CB8}"/>
              </a:ext>
            </a:extLst>
          </p:cNvPr>
          <p:cNvSpPr txBox="1"/>
          <p:nvPr/>
        </p:nvSpPr>
        <p:spPr>
          <a:xfrm>
            <a:off x="5225187" y="6189987"/>
            <a:ext cx="3307554" cy="461665"/>
          </a:xfrm>
          <a:prstGeom prst="rect">
            <a:avLst/>
          </a:prstGeom>
          <a:noFill/>
        </p:spPr>
        <p:txBody>
          <a:bodyPr wrap="square" rtlCol="0">
            <a:spAutoFit/>
          </a:bodyPr>
          <a:lstStyle/>
          <a:p>
            <a:pPr algn="ctr"/>
            <a:r>
              <a:rPr lang="en-US" sz="1200" b="1" dirty="0">
                <a:solidFill>
                  <a:schemeClr val="tx1">
                    <a:lumMod val="50000"/>
                    <a:lumOff val="50000"/>
                  </a:schemeClr>
                </a:solidFill>
                <a:latin typeface="Helvetica" pitchFamily="34" charset="0"/>
                <a:cs typeface="Leelawadee UI Semilight" panose="020B0402040204020203" pitchFamily="34" charset="-34"/>
              </a:rPr>
              <a:t>International </a:t>
            </a:r>
            <a:br>
              <a:rPr lang="en-US" sz="1200" b="1" dirty="0">
                <a:solidFill>
                  <a:schemeClr val="tx1">
                    <a:lumMod val="50000"/>
                    <a:lumOff val="50000"/>
                  </a:schemeClr>
                </a:solidFill>
                <a:latin typeface="Helvetica" pitchFamily="34" charset="0"/>
                <a:cs typeface="Leelawadee UI Semilight" panose="020B0402040204020203" pitchFamily="34" charset="-34"/>
              </a:rPr>
            </a:br>
            <a:r>
              <a:rPr lang="en-US" sz="1200" b="1" dirty="0">
                <a:solidFill>
                  <a:schemeClr val="tx1">
                    <a:lumMod val="50000"/>
                    <a:lumOff val="50000"/>
                  </a:schemeClr>
                </a:solidFill>
                <a:latin typeface="Helvetica" pitchFamily="34" charset="0"/>
                <a:cs typeface="Leelawadee UI Semilight" panose="020B0402040204020203" pitchFamily="34" charset="-34"/>
              </a:rPr>
              <a:t>Organization representatives</a:t>
            </a:r>
          </a:p>
        </p:txBody>
      </p:sp>
      <p:grpSp>
        <p:nvGrpSpPr>
          <p:cNvPr id="51" name="Group 50">
            <a:extLst>
              <a:ext uri="{FF2B5EF4-FFF2-40B4-BE49-F238E27FC236}">
                <a16:creationId xmlns:a16="http://schemas.microsoft.com/office/drawing/2014/main" id="{A432156A-1FD6-BAE6-CBFA-FF1E0CFEB677}"/>
              </a:ext>
            </a:extLst>
          </p:cNvPr>
          <p:cNvGrpSpPr/>
          <p:nvPr/>
        </p:nvGrpSpPr>
        <p:grpSpPr>
          <a:xfrm>
            <a:off x="7374033" y="4025718"/>
            <a:ext cx="2495836" cy="2495836"/>
            <a:chOff x="7693193" y="1916198"/>
            <a:chExt cx="3341687" cy="3341687"/>
          </a:xfrm>
        </p:grpSpPr>
        <p:graphicFrame>
          <p:nvGraphicFramePr>
            <p:cNvPr id="25" name="Chart 24">
              <a:extLst>
                <a:ext uri="{FF2B5EF4-FFF2-40B4-BE49-F238E27FC236}">
                  <a16:creationId xmlns:a16="http://schemas.microsoft.com/office/drawing/2014/main" id="{13FD0816-8C80-F277-ADD9-AFD2A2216841}"/>
                </a:ext>
              </a:extLst>
            </p:cNvPr>
            <p:cNvGraphicFramePr/>
            <p:nvPr>
              <p:custDataLst>
                <p:tags r:id="rId1"/>
              </p:custDataLst>
              <p:extLst>
                <p:ext uri="{D42A27DB-BD31-4B8C-83A1-F6EECF244321}">
                  <p14:modId xmlns:p14="http://schemas.microsoft.com/office/powerpoint/2010/main" val="3290573417"/>
                </p:ext>
              </p:extLst>
            </p:nvPr>
          </p:nvGraphicFramePr>
          <p:xfrm>
            <a:off x="7693193" y="1916198"/>
            <a:ext cx="3341687" cy="3341687"/>
          </p:xfrm>
          <a:graphic>
            <a:graphicData uri="http://schemas.openxmlformats.org/drawingml/2006/chart">
              <c:chart xmlns:c="http://schemas.openxmlformats.org/drawingml/2006/chart" xmlns:r="http://schemas.openxmlformats.org/officeDocument/2006/relationships" r:id="rId9"/>
            </a:graphicData>
          </a:graphic>
        </p:graphicFrame>
        <p:cxnSp>
          <p:nvCxnSpPr>
            <p:cNvPr id="26" name="Straight Connector 25">
              <a:extLst>
                <a:ext uri="{FF2B5EF4-FFF2-40B4-BE49-F238E27FC236}">
                  <a16:creationId xmlns:a16="http://schemas.microsoft.com/office/drawing/2014/main" id="{93D7EED4-BF3C-E3BA-AB69-A3B530A03DB0}"/>
                </a:ext>
              </a:extLst>
            </p:cNvPr>
            <p:cNvCxnSpPr/>
            <p:nvPr>
              <p:custDataLst>
                <p:tags r:id="rId2"/>
              </p:custDataLst>
            </p:nvPr>
          </p:nvCxnSpPr>
          <p:spPr bwMode="auto">
            <a:xfrm flipV="1">
              <a:off x="9331409" y="2030581"/>
              <a:ext cx="0" cy="793750"/>
            </a:xfrm>
            <a:prstGeom prst="line">
              <a:avLst/>
            </a:prstGeom>
            <a:ln w="762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98B4E12-9D31-0F3A-5A87-7A00C4377B20}"/>
                </a:ext>
              </a:extLst>
            </p:cNvPr>
            <p:cNvCxnSpPr/>
            <p:nvPr>
              <p:custDataLst>
                <p:tags r:id="rId3"/>
              </p:custDataLst>
            </p:nvPr>
          </p:nvCxnSpPr>
          <p:spPr bwMode="auto">
            <a:xfrm flipV="1">
              <a:off x="9728284" y="2244894"/>
              <a:ext cx="396875" cy="685800"/>
            </a:xfrm>
            <a:prstGeom prst="line">
              <a:avLst/>
            </a:prstGeom>
            <a:ln w="762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DA43284-1901-8A82-D0B7-7F6557A1587E}"/>
                </a:ext>
              </a:extLst>
            </p:cNvPr>
            <p:cNvCxnSpPr/>
            <p:nvPr>
              <p:custDataLst>
                <p:tags r:id="rId4"/>
              </p:custDataLst>
            </p:nvPr>
          </p:nvCxnSpPr>
          <p:spPr bwMode="auto">
            <a:xfrm flipH="1">
              <a:off x="7955047" y="4018131"/>
              <a:ext cx="685800" cy="396875"/>
            </a:xfrm>
            <a:prstGeom prst="line">
              <a:avLst/>
            </a:prstGeom>
            <a:ln w="762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F79EFDE7-20E1-A281-D347-C39DF9ACA4A7}"/>
                </a:ext>
              </a:extLst>
            </p:cNvPr>
            <p:cNvSpPr/>
            <p:nvPr>
              <p:custDataLst>
                <p:tags r:id="rId5"/>
              </p:custDataLst>
            </p:nvPr>
          </p:nvSpPr>
          <p:spPr bwMode="auto">
            <a:xfrm>
              <a:off x="8807534" y="3254544"/>
              <a:ext cx="1044575" cy="733425"/>
            </a:xfrm>
            <a:prstGeom prst="rect">
              <a:avLst/>
            </a:prstGeom>
            <a:noFill/>
            <a:ln>
              <a:noFill/>
            </a:ln>
            <a:effectLst/>
            <a:extLst>
              <a:ext uri="{909E8E84-426E-40DD-AFC4-6F175D3DCCD1}">
                <a14:hiddenFill xmlns:a14="http://schemas.microsoft.com/office/drawing/2010/main">
                  <a:solidFill>
                    <a:schemeClr val="tx2"/>
                  </a:solidFill>
                </a14:hiddenFill>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lstStyle/>
            <a:p>
              <a:pPr algn="ctr">
                <a:spcBef>
                  <a:spcPct val="0"/>
                </a:spcBef>
                <a:spcAft>
                  <a:spcPct val="0"/>
                </a:spcAft>
              </a:pPr>
              <a:r>
                <a:rPr lang="en-US" altLang="en-US" sz="1400" b="1">
                  <a:solidFill>
                    <a:schemeClr val="tx1"/>
                  </a:solidFill>
                  <a:latin typeface="Helvetica"/>
                  <a:cs typeface="Helvetica"/>
                </a:rPr>
                <a:t>National Coalition</a:t>
              </a:r>
              <a:endParaRPr lang="en-US" altLang="en-US" sz="1400" b="1">
                <a:solidFill>
                  <a:schemeClr val="tx1"/>
                </a:solidFill>
                <a:latin typeface="Helvetica" pitchFamily="34" charset="0"/>
                <a:cs typeface="Helvetica"/>
              </a:endParaRPr>
            </a:p>
          </p:txBody>
        </p:sp>
        <p:cxnSp>
          <p:nvCxnSpPr>
            <p:cNvPr id="29" name="Straight Connector 28">
              <a:extLst>
                <a:ext uri="{FF2B5EF4-FFF2-40B4-BE49-F238E27FC236}">
                  <a16:creationId xmlns:a16="http://schemas.microsoft.com/office/drawing/2014/main" id="{6555DE7F-D3DC-3C1A-B8D5-FFE737BAE13B}"/>
                </a:ext>
              </a:extLst>
            </p:cNvPr>
            <p:cNvCxnSpPr/>
            <p:nvPr>
              <p:custDataLst>
                <p:tags r:id="rId6"/>
              </p:custDataLst>
            </p:nvPr>
          </p:nvCxnSpPr>
          <p:spPr bwMode="auto">
            <a:xfrm flipH="1">
              <a:off x="7740734" y="3621256"/>
              <a:ext cx="793750" cy="0"/>
            </a:xfrm>
            <a:prstGeom prst="line">
              <a:avLst/>
            </a:prstGeom>
            <a:ln w="762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sp>
        <p:nvSpPr>
          <p:cNvPr id="2" name="TextBox 1">
            <a:extLst>
              <a:ext uri="{FF2B5EF4-FFF2-40B4-BE49-F238E27FC236}">
                <a16:creationId xmlns:a16="http://schemas.microsoft.com/office/drawing/2014/main" id="{43355A85-27D9-40A8-DC41-3DA2DB245B77}"/>
              </a:ext>
            </a:extLst>
          </p:cNvPr>
          <p:cNvSpPr txBox="1"/>
          <p:nvPr/>
        </p:nvSpPr>
        <p:spPr>
          <a:xfrm>
            <a:off x="179390" y="1167982"/>
            <a:ext cx="43858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Identify potential in-country anchors</a:t>
            </a:r>
          </a:p>
          <a:p>
            <a:endParaRPr lang="en-GB" b="1" dirty="0">
              <a:cs typeface="Helvetica"/>
            </a:endParaRPr>
          </a:p>
          <a:p>
            <a:endParaRPr lang="en-GB" dirty="0">
              <a:cs typeface="Helvetica"/>
            </a:endParaRPr>
          </a:p>
        </p:txBody>
      </p:sp>
      <p:sp>
        <p:nvSpPr>
          <p:cNvPr id="49" name="TextBox 48">
            <a:extLst>
              <a:ext uri="{FF2B5EF4-FFF2-40B4-BE49-F238E27FC236}">
                <a16:creationId xmlns:a16="http://schemas.microsoft.com/office/drawing/2014/main" id="{F85B3F83-CFDD-315F-EF6C-AA88D0C215D3}"/>
              </a:ext>
            </a:extLst>
          </p:cNvPr>
          <p:cNvSpPr txBox="1"/>
          <p:nvPr/>
        </p:nvSpPr>
        <p:spPr>
          <a:xfrm>
            <a:off x="5039758" y="1167982"/>
            <a:ext cx="6096000" cy="369332"/>
          </a:xfrm>
          <a:prstGeom prst="rect">
            <a:avLst/>
          </a:prstGeom>
          <a:noFill/>
        </p:spPr>
        <p:txBody>
          <a:bodyPr wrap="square">
            <a:spAutoFit/>
          </a:bodyPr>
          <a:lstStyle/>
          <a:p>
            <a:r>
              <a:rPr lang="en-US" b="1" dirty="0"/>
              <a:t>Conduct initial stakeholder consultation </a:t>
            </a:r>
          </a:p>
        </p:txBody>
      </p:sp>
      <p:sp>
        <p:nvSpPr>
          <p:cNvPr id="53" name="TextBox 52">
            <a:extLst>
              <a:ext uri="{FF2B5EF4-FFF2-40B4-BE49-F238E27FC236}">
                <a16:creationId xmlns:a16="http://schemas.microsoft.com/office/drawing/2014/main" id="{661452D4-2BB6-BF4A-3E4F-60654D2D8817}"/>
              </a:ext>
            </a:extLst>
          </p:cNvPr>
          <p:cNvSpPr txBox="1"/>
          <p:nvPr/>
        </p:nvSpPr>
        <p:spPr>
          <a:xfrm>
            <a:off x="6751161" y="5417760"/>
            <a:ext cx="931937" cy="415498"/>
          </a:xfrm>
          <a:prstGeom prst="rect">
            <a:avLst/>
          </a:prstGeom>
          <a:noFill/>
        </p:spPr>
        <p:txBody>
          <a:bodyPr wrap="square" lIns="91440" tIns="45720" rIns="91440" bIns="45720" rtlCol="0" anchor="t">
            <a:spAutoFit/>
          </a:bodyPr>
          <a:lstStyle/>
          <a:p>
            <a:r>
              <a:rPr lang="en-US" sz="1050" b="1"/>
              <a:t>Anchor/</a:t>
            </a:r>
            <a:endParaRPr lang="en-US"/>
          </a:p>
          <a:p>
            <a:r>
              <a:rPr lang="en-US" sz="1050" b="1"/>
              <a:t>Co-Chair</a:t>
            </a:r>
            <a:endParaRPr lang="en-US"/>
          </a:p>
        </p:txBody>
      </p:sp>
      <p:sp>
        <p:nvSpPr>
          <p:cNvPr id="54" name="TextBox 53">
            <a:extLst>
              <a:ext uri="{FF2B5EF4-FFF2-40B4-BE49-F238E27FC236}">
                <a16:creationId xmlns:a16="http://schemas.microsoft.com/office/drawing/2014/main" id="{44754ECE-38F7-2E53-5571-811964B6C70D}"/>
              </a:ext>
            </a:extLst>
          </p:cNvPr>
          <p:cNvSpPr txBox="1"/>
          <p:nvPr/>
        </p:nvSpPr>
        <p:spPr>
          <a:xfrm rot="18900000">
            <a:off x="9233911" y="6012457"/>
            <a:ext cx="931937" cy="415498"/>
          </a:xfrm>
          <a:prstGeom prst="rect">
            <a:avLst/>
          </a:prstGeom>
          <a:noFill/>
        </p:spPr>
        <p:txBody>
          <a:bodyPr wrap="square" lIns="91440" tIns="45720" rIns="91440" bIns="45720" rtlCol="0" anchor="t">
            <a:spAutoFit/>
          </a:bodyPr>
          <a:lstStyle/>
          <a:p>
            <a:r>
              <a:rPr lang="en-US" sz="1050" b="1" dirty="0"/>
              <a:t>Anchor/</a:t>
            </a:r>
            <a:endParaRPr lang="en-US" dirty="0"/>
          </a:p>
          <a:p>
            <a:r>
              <a:rPr lang="en-US" sz="1050" b="1" dirty="0"/>
              <a:t>Co-Chair</a:t>
            </a:r>
            <a:endParaRPr lang="en-US" dirty="0"/>
          </a:p>
        </p:txBody>
      </p:sp>
      <p:cxnSp>
        <p:nvCxnSpPr>
          <p:cNvPr id="55" name="Straight Connector 54">
            <a:extLst>
              <a:ext uri="{FF2B5EF4-FFF2-40B4-BE49-F238E27FC236}">
                <a16:creationId xmlns:a16="http://schemas.microsoft.com/office/drawing/2014/main" id="{FE9A65B5-A0F2-72F0-6973-465CE163AEC3}"/>
              </a:ext>
            </a:extLst>
          </p:cNvPr>
          <p:cNvCxnSpPr>
            <a:cxnSpLocks/>
          </p:cNvCxnSpPr>
          <p:nvPr/>
        </p:nvCxnSpPr>
        <p:spPr>
          <a:xfrm>
            <a:off x="279015" y="1547380"/>
            <a:ext cx="4000885"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66A787F-D001-08B4-DAF3-875ECAFC0F09}"/>
              </a:ext>
            </a:extLst>
          </p:cNvPr>
          <p:cNvCxnSpPr>
            <a:cxnSpLocks/>
          </p:cNvCxnSpPr>
          <p:nvPr/>
        </p:nvCxnSpPr>
        <p:spPr>
          <a:xfrm>
            <a:off x="5086687" y="1547380"/>
            <a:ext cx="4501813"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B665F08-DC02-19B8-4AA3-E21D976FA309}"/>
              </a:ext>
            </a:extLst>
          </p:cNvPr>
          <p:cNvSpPr txBox="1"/>
          <p:nvPr/>
        </p:nvSpPr>
        <p:spPr>
          <a:xfrm>
            <a:off x="223850" y="1802824"/>
            <a:ext cx="438581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b="1" dirty="0">
              <a:cs typeface="Helvetica"/>
            </a:endParaRPr>
          </a:p>
          <a:p>
            <a:r>
              <a:rPr lang="en-GB" b="1" dirty="0">
                <a:cs typeface="Helvetica"/>
              </a:rPr>
              <a:t>Anchor Attributes</a:t>
            </a:r>
            <a:r>
              <a:rPr lang="en-GB" dirty="0">
                <a:cs typeface="Helvetica"/>
              </a:rPr>
              <a:t>:</a:t>
            </a:r>
          </a:p>
          <a:p>
            <a:pPr marL="285750" indent="-285750">
              <a:buFont typeface="Arial"/>
              <a:buChar char="•"/>
            </a:pPr>
            <a:r>
              <a:rPr lang="en-GB" dirty="0">
                <a:cs typeface="Helvetica"/>
              </a:rPr>
              <a:t>Convening power and sector-wide influence</a:t>
            </a:r>
          </a:p>
          <a:p>
            <a:pPr marL="285750" indent="-285750">
              <a:buFont typeface="Arial"/>
              <a:buChar char="•"/>
            </a:pPr>
            <a:r>
              <a:rPr lang="en-GB" dirty="0">
                <a:cs typeface="Helvetica"/>
              </a:rPr>
              <a:t>Strong internal Champion</a:t>
            </a:r>
          </a:p>
          <a:p>
            <a:pPr marL="285750" indent="-285750">
              <a:buFont typeface="Arial"/>
              <a:buChar char="•"/>
            </a:pPr>
            <a:r>
              <a:rPr lang="en-GB" dirty="0">
                <a:cs typeface="Helvetica"/>
              </a:rPr>
              <a:t>Has resources—people/funds</a:t>
            </a:r>
          </a:p>
          <a:p>
            <a:pPr marL="285750" indent="-285750">
              <a:buFont typeface="Arial"/>
              <a:buChar char="•"/>
            </a:pPr>
            <a:r>
              <a:rPr lang="en-GB" dirty="0">
                <a:cs typeface="Helvetica"/>
              </a:rPr>
              <a:t>Communications capability</a:t>
            </a:r>
          </a:p>
          <a:p>
            <a:pPr marL="285750" indent="-285750">
              <a:buFont typeface="Arial"/>
              <a:buChar char="•"/>
            </a:pPr>
            <a:r>
              <a:rPr lang="en-GB" dirty="0">
                <a:cs typeface="Helvetica"/>
              </a:rPr>
              <a:t>Walks the Talk</a:t>
            </a:r>
          </a:p>
        </p:txBody>
      </p:sp>
    </p:spTree>
    <p:extLst>
      <p:ext uri="{BB962C8B-B14F-4D97-AF65-F5344CB8AC3E}">
        <p14:creationId xmlns:p14="http://schemas.microsoft.com/office/powerpoint/2010/main" val="249329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7" grpId="0" animBg="1"/>
      <p:bldP spid="18" grpId="0"/>
      <p:bldP spid="31" grpId="0"/>
      <p:bldP spid="32" grpId="0"/>
      <p:bldP spid="33" grpId="0"/>
      <p:bldP spid="2" grpId="0"/>
      <p:bldP spid="49" grpId="0"/>
      <p:bldP spid="53" grpId="0"/>
      <p:bldP spid="54"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DB4E-5BB2-D7F7-D05F-EEC8CE830117}"/>
              </a:ext>
            </a:extLst>
          </p:cNvPr>
          <p:cNvSpPr>
            <a:spLocks noGrp="1"/>
          </p:cNvSpPr>
          <p:nvPr>
            <p:ph type="title"/>
          </p:nvPr>
        </p:nvSpPr>
        <p:spPr/>
        <p:txBody>
          <a:bodyPr/>
          <a:lstStyle/>
          <a:p>
            <a:pPr marL="112395"/>
            <a:r>
              <a:rPr lang="en-US" b="1">
                <a:cs typeface="Helvetica"/>
              </a:rPr>
              <a:t>Stage 1: Key Outcomes</a:t>
            </a:r>
            <a:endParaRPr lang="en-US"/>
          </a:p>
        </p:txBody>
      </p:sp>
      <p:sp>
        <p:nvSpPr>
          <p:cNvPr id="11" name="TextBox 10">
            <a:extLst>
              <a:ext uri="{FF2B5EF4-FFF2-40B4-BE49-F238E27FC236}">
                <a16:creationId xmlns:a16="http://schemas.microsoft.com/office/drawing/2014/main" id="{00D5AAC2-495B-00D8-0A97-C52B8FFC83AB}"/>
              </a:ext>
            </a:extLst>
          </p:cNvPr>
          <p:cNvSpPr txBox="1"/>
          <p:nvPr/>
        </p:nvSpPr>
        <p:spPr>
          <a:xfrm>
            <a:off x="871442" y="3498191"/>
            <a:ext cx="5094513"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300"/>
              </a:spcAft>
              <a:buClrTx/>
              <a:buSzTx/>
              <a:tabLst/>
              <a:defRPr/>
            </a:pPr>
            <a:r>
              <a:rPr lang="en-US" sz="2000" b="1" kern="1200" dirty="0">
                <a:solidFill>
                  <a:schemeClr val="tx1">
                    <a:lumMod val="75000"/>
                    <a:lumOff val="25000"/>
                  </a:schemeClr>
                </a:solidFill>
                <a:latin typeface="Arial" panose="020B0604020202020204" pitchFamily="34" charset="0"/>
                <a:ea typeface="+mn-ea"/>
                <a:cs typeface="Arial" panose="020B0604020202020204" pitchFamily="34" charset="0"/>
              </a:rPr>
              <a:t>WE Finance Code pitch book tailored </a:t>
            </a:r>
            <a:br>
              <a:rPr lang="en-US" sz="2000" b="1" kern="1200" dirty="0">
                <a:solidFill>
                  <a:schemeClr val="tx1">
                    <a:lumMod val="75000"/>
                    <a:lumOff val="25000"/>
                  </a:schemeClr>
                </a:solidFill>
                <a:latin typeface="Arial" panose="020B0604020202020204" pitchFamily="34" charset="0"/>
                <a:ea typeface="+mn-ea"/>
                <a:cs typeface="Arial" panose="020B0604020202020204" pitchFamily="34" charset="0"/>
              </a:rPr>
            </a:br>
            <a:r>
              <a:rPr lang="en-US" sz="2000" b="0" kern="1200" dirty="0">
                <a:solidFill>
                  <a:schemeClr val="tx1">
                    <a:lumMod val="75000"/>
                    <a:lumOff val="25000"/>
                  </a:schemeClr>
                </a:solidFill>
                <a:latin typeface="Arial" panose="020B0604020202020204" pitchFamily="34" charset="0"/>
                <a:ea typeface="+mn-ea"/>
                <a:cs typeface="Arial" panose="020B0604020202020204" pitchFamily="34" charset="0"/>
              </a:rPr>
              <a:t>to local context</a:t>
            </a:r>
          </a:p>
        </p:txBody>
      </p:sp>
      <p:grpSp>
        <p:nvGrpSpPr>
          <p:cNvPr id="19" name="Group 18">
            <a:extLst>
              <a:ext uri="{FF2B5EF4-FFF2-40B4-BE49-F238E27FC236}">
                <a16:creationId xmlns:a16="http://schemas.microsoft.com/office/drawing/2014/main" id="{59137659-F653-A3BB-640D-D415B6B42733}"/>
              </a:ext>
            </a:extLst>
          </p:cNvPr>
          <p:cNvGrpSpPr/>
          <p:nvPr/>
        </p:nvGrpSpPr>
        <p:grpSpPr>
          <a:xfrm>
            <a:off x="2734557" y="2185347"/>
            <a:ext cx="1326776" cy="1326776"/>
            <a:chOff x="896471" y="1681161"/>
            <a:chExt cx="1326776" cy="1326776"/>
          </a:xfrm>
        </p:grpSpPr>
        <p:sp>
          <p:nvSpPr>
            <p:cNvPr id="8" name="Oval 7">
              <a:extLst>
                <a:ext uri="{FF2B5EF4-FFF2-40B4-BE49-F238E27FC236}">
                  <a16:creationId xmlns:a16="http://schemas.microsoft.com/office/drawing/2014/main" id="{D3EE7EE3-5EBB-BC09-632E-C8B5E4808908}"/>
                </a:ext>
              </a:extLst>
            </p:cNvPr>
            <p:cNvSpPr/>
            <p:nvPr/>
          </p:nvSpPr>
          <p:spPr>
            <a:xfrm>
              <a:off x="896471" y="1681161"/>
              <a:ext cx="1326776" cy="1326776"/>
            </a:xfrm>
            <a:prstGeom prst="ellipse">
              <a:avLst/>
            </a:prstGeom>
            <a:solidFill>
              <a:srgbClr val="AD2D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E4F9D84D-ECF4-ADB9-953B-237394B6BFB9}"/>
                </a:ext>
              </a:extLst>
            </p:cNvPr>
            <p:cNvPicPr>
              <a:picLocks noChangeAspect="1"/>
            </p:cNvPicPr>
            <p:nvPr/>
          </p:nvPicPr>
          <p:blipFill>
            <a:blip r:embed="rId3">
              <a:lum bright="70000" contrast="-70000"/>
            </a:blip>
            <a:stretch>
              <a:fillRect/>
            </a:stretch>
          </p:blipFill>
          <p:spPr>
            <a:xfrm>
              <a:off x="1176925" y="1839289"/>
              <a:ext cx="765868" cy="1010520"/>
            </a:xfrm>
            <a:prstGeom prst="rect">
              <a:avLst/>
            </a:prstGeom>
          </p:spPr>
        </p:pic>
      </p:grpSp>
      <p:grpSp>
        <p:nvGrpSpPr>
          <p:cNvPr id="21" name="Group 20">
            <a:extLst>
              <a:ext uri="{FF2B5EF4-FFF2-40B4-BE49-F238E27FC236}">
                <a16:creationId xmlns:a16="http://schemas.microsoft.com/office/drawing/2014/main" id="{4A773AEE-DA47-7CBF-F769-CF93CB30CC46}"/>
              </a:ext>
            </a:extLst>
          </p:cNvPr>
          <p:cNvGrpSpPr/>
          <p:nvPr/>
        </p:nvGrpSpPr>
        <p:grpSpPr>
          <a:xfrm>
            <a:off x="8121703" y="3468047"/>
            <a:ext cx="1326776" cy="1326776"/>
            <a:chOff x="5916052" y="4076762"/>
            <a:chExt cx="1326776" cy="1326776"/>
          </a:xfrm>
        </p:grpSpPr>
        <p:sp>
          <p:nvSpPr>
            <p:cNvPr id="14" name="Oval 13">
              <a:extLst>
                <a:ext uri="{FF2B5EF4-FFF2-40B4-BE49-F238E27FC236}">
                  <a16:creationId xmlns:a16="http://schemas.microsoft.com/office/drawing/2014/main" id="{381FEB2C-04BE-587E-821C-3AEED64E56EF}"/>
                </a:ext>
              </a:extLst>
            </p:cNvPr>
            <p:cNvSpPr/>
            <p:nvPr/>
          </p:nvSpPr>
          <p:spPr>
            <a:xfrm>
              <a:off x="5916052" y="4076762"/>
              <a:ext cx="1326776" cy="1326776"/>
            </a:xfrm>
            <a:prstGeom prst="ellipse">
              <a:avLst/>
            </a:prstGeom>
            <a:solidFill>
              <a:srgbClr val="5B9B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sign&#10;&#10;Description automatically generated">
              <a:extLst>
                <a:ext uri="{FF2B5EF4-FFF2-40B4-BE49-F238E27FC236}">
                  <a16:creationId xmlns:a16="http://schemas.microsoft.com/office/drawing/2014/main" id="{B8F4EDE7-4957-1D3D-BD52-51E523AF9C7A}"/>
                </a:ext>
              </a:extLst>
            </p:cNvPr>
            <p:cNvPicPr>
              <a:picLocks noChangeAspect="1"/>
            </p:cNvPicPr>
            <p:nvPr/>
          </p:nvPicPr>
          <p:blipFill>
            <a:blip r:embed="rId4">
              <a:lum bright="70000" contrast="-70000"/>
            </a:blip>
            <a:stretch>
              <a:fillRect/>
            </a:stretch>
          </p:blipFill>
          <p:spPr>
            <a:xfrm>
              <a:off x="6034898" y="4216963"/>
              <a:ext cx="1089084" cy="1046375"/>
            </a:xfrm>
            <a:prstGeom prst="rect">
              <a:avLst/>
            </a:prstGeom>
          </p:spPr>
        </p:pic>
      </p:grpSp>
      <p:sp>
        <p:nvSpPr>
          <p:cNvPr id="6" name="TextBox 5">
            <a:extLst>
              <a:ext uri="{FF2B5EF4-FFF2-40B4-BE49-F238E27FC236}">
                <a16:creationId xmlns:a16="http://schemas.microsoft.com/office/drawing/2014/main" id="{B6E07A0B-3AB7-7CC7-B532-41AD72627264}"/>
              </a:ext>
            </a:extLst>
          </p:cNvPr>
          <p:cNvSpPr txBox="1"/>
          <p:nvPr/>
        </p:nvSpPr>
        <p:spPr>
          <a:xfrm>
            <a:off x="6206404" y="4780891"/>
            <a:ext cx="5157372" cy="40011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300"/>
              </a:spcAft>
              <a:buClrTx/>
              <a:buSzTx/>
              <a:tabLst/>
              <a:defRPr/>
            </a:pPr>
            <a:r>
              <a:rPr lang="en-US" sz="2000" b="0" kern="1200">
                <a:solidFill>
                  <a:schemeClr val="tx1">
                    <a:lumMod val="75000"/>
                    <a:lumOff val="25000"/>
                  </a:schemeClr>
                </a:solidFill>
                <a:latin typeface="Arial" panose="020B0604020202020204" pitchFamily="34" charset="0"/>
                <a:ea typeface="+mn-ea"/>
                <a:cs typeface="Arial" panose="020B0604020202020204" pitchFamily="34" charset="0"/>
              </a:rPr>
              <a:t>Early </a:t>
            </a:r>
            <a:r>
              <a:rPr lang="en-US" sz="2000" b="1" kern="1200">
                <a:solidFill>
                  <a:schemeClr val="tx1">
                    <a:lumMod val="75000"/>
                    <a:lumOff val="25000"/>
                  </a:schemeClr>
                </a:solidFill>
                <a:latin typeface="Arial" panose="020B0604020202020204" pitchFamily="34" charset="0"/>
                <a:ea typeface="+mn-ea"/>
                <a:cs typeface="Arial" panose="020B0604020202020204" pitchFamily="34" charset="0"/>
              </a:rPr>
              <a:t>champions/anchors in place</a:t>
            </a:r>
          </a:p>
        </p:txBody>
      </p:sp>
    </p:spTree>
    <p:extLst>
      <p:ext uri="{BB962C8B-B14F-4D97-AF65-F5344CB8AC3E}">
        <p14:creationId xmlns:p14="http://schemas.microsoft.com/office/powerpoint/2010/main" val="2256959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
        <p:nvSpPr>
          <p:cNvPr id="13" name="TextBox 12">
            <a:extLst>
              <a:ext uri="{FF2B5EF4-FFF2-40B4-BE49-F238E27FC236}">
                <a16:creationId xmlns:a16="http://schemas.microsoft.com/office/drawing/2014/main" id="{165F713E-DFA9-0A75-4A5C-D6D3EC1861BF}"/>
              </a:ext>
            </a:extLst>
          </p:cNvPr>
          <p:cNvSpPr txBox="1"/>
          <p:nvPr/>
        </p:nvSpPr>
        <p:spPr>
          <a:xfrm>
            <a:off x="750446" y="1395607"/>
            <a:ext cx="8405352" cy="6171882"/>
          </a:xfrm>
          <a:prstGeom prst="rect">
            <a:avLst/>
          </a:prstGeom>
          <a:noFill/>
        </p:spPr>
        <p:txBody>
          <a:bodyPr wrap="square" rtlCol="0">
            <a:spAutoFit/>
          </a:bodyPr>
          <a:lstStyle/>
          <a:p>
            <a:pPr defTabSz="380985" hangingPunct="0">
              <a:lnSpc>
                <a:spcPct val="125000"/>
              </a:lnSpc>
            </a:pPr>
            <a:r>
              <a:rPr lang="en-US" sz="3333" b="1">
                <a:solidFill>
                  <a:srgbClr val="EC6359"/>
                </a:solidFill>
                <a:latin typeface="Helvetica" pitchFamily="2" charset="0"/>
                <a:cs typeface="Lato Light"/>
              </a:rPr>
              <a:t>Stage 2:</a:t>
            </a:r>
            <a:r>
              <a:rPr lang="en-US" sz="3333">
                <a:solidFill>
                  <a:schemeClr val="bg1"/>
                </a:solidFill>
                <a:latin typeface="Helvetica" pitchFamily="2" charset="0"/>
                <a:cs typeface="Lato Light"/>
              </a:rPr>
              <a:t> Map WMSME ecosystem and assess market (3-6 months)</a:t>
            </a:r>
          </a:p>
          <a:p>
            <a:pPr defTabSz="380985" hangingPunct="0">
              <a:lnSpc>
                <a:spcPct val="125000"/>
              </a:lnSpc>
            </a:pPr>
            <a:endParaRPr lang="en-US" sz="3333" i="1">
              <a:solidFill>
                <a:schemeClr val="bg1"/>
              </a:solidFill>
              <a:latin typeface="Helvetica" pitchFamily="2" charset="0"/>
              <a:cs typeface="Lato Light"/>
              <a:sym typeface="Montserrat"/>
            </a:endParaRPr>
          </a:p>
          <a:p>
            <a:pPr defTabSz="380985" hangingPunct="0">
              <a:lnSpc>
                <a:spcPct val="125000"/>
              </a:lnSpc>
            </a:pPr>
            <a:endParaRPr lang="en-IN" sz="2800" i="1">
              <a:solidFill>
                <a:schemeClr val="bg1"/>
              </a:solidFill>
              <a:latin typeface="Helvetica" pitchFamily="2" charset="0"/>
              <a:cs typeface="Lato Light"/>
              <a:sym typeface="Montserrat"/>
            </a:endParaRPr>
          </a:p>
          <a:p>
            <a:pPr defTabSz="380985" hangingPunct="0">
              <a:lnSpc>
                <a:spcPct val="125000"/>
              </a:lnSpc>
            </a:pPr>
            <a:endParaRPr lang="en-IN" sz="2800" i="1">
              <a:solidFill>
                <a:schemeClr val="bg1"/>
              </a:solidFill>
              <a:latin typeface="Helvetica" pitchFamily="2" charset="0"/>
              <a:cs typeface="Lato Light"/>
              <a:sym typeface="Montserrat"/>
            </a:endParaRPr>
          </a:p>
          <a:p>
            <a:pPr defTabSz="380985" hangingPunct="0">
              <a:lnSpc>
                <a:spcPct val="125000"/>
              </a:lnSpc>
            </a:pPr>
            <a:endParaRPr lang="en-IN" sz="2800" i="1">
              <a:solidFill>
                <a:schemeClr val="bg1"/>
              </a:solidFill>
              <a:latin typeface="Helvetica" pitchFamily="2" charset="0"/>
              <a:cs typeface="Lato Light"/>
              <a:sym typeface="Montserrat"/>
            </a:endParaRPr>
          </a:p>
          <a:p>
            <a:pPr defTabSz="380985" hangingPunct="0">
              <a:lnSpc>
                <a:spcPct val="125000"/>
              </a:lnSpc>
            </a:pPr>
            <a:endParaRPr lang="en-US" sz="2800" i="1">
              <a:solidFill>
                <a:schemeClr val="bg1"/>
              </a:solidFill>
              <a:latin typeface="Helvetica" pitchFamily="2" charset="0"/>
              <a:cs typeface="Lato Light"/>
              <a:sym typeface="Montserrat"/>
            </a:endParaRPr>
          </a:p>
          <a:p>
            <a:pPr defTabSz="380985" hangingPunct="0">
              <a:lnSpc>
                <a:spcPct val="125000"/>
              </a:lnSpc>
            </a:pPr>
            <a:endParaRPr lang="en-US" sz="2800" i="1">
              <a:solidFill>
                <a:schemeClr val="bg1"/>
              </a:solidFill>
              <a:latin typeface="Helvetica" pitchFamily="2" charset="0"/>
              <a:cs typeface="Lato Light"/>
            </a:endParaRPr>
          </a:p>
          <a:p>
            <a:pPr defTabSz="380985" hangingPunct="0">
              <a:lnSpc>
                <a:spcPct val="125000"/>
              </a:lnSpc>
            </a:pPr>
            <a:endParaRPr lang="en-US" i="1">
              <a:solidFill>
                <a:schemeClr val="bg1"/>
              </a:solidFill>
              <a:latin typeface="Helvetica" pitchFamily="2" charset="0"/>
              <a:cs typeface="Lato Light"/>
              <a:sym typeface="Montserrat"/>
            </a:endParaRPr>
          </a:p>
          <a:p>
            <a:pPr defTabSz="380985" hangingPunct="0">
              <a:lnSpc>
                <a:spcPct val="125000"/>
              </a:lnSpc>
            </a:pPr>
            <a:endParaRPr lang="en-US" sz="2800">
              <a:solidFill>
                <a:schemeClr val="bg1"/>
              </a:solidFill>
              <a:latin typeface="Helvetica" pitchFamily="2" charset="0"/>
              <a:cs typeface="Lato Light"/>
              <a:sym typeface="Montserrat"/>
            </a:endParaRPr>
          </a:p>
          <a:p>
            <a:pPr defTabSz="380985" hangingPunct="0">
              <a:lnSpc>
                <a:spcPct val="125000"/>
              </a:lnSpc>
            </a:pPr>
            <a:endParaRPr lang="en-US" sz="3333">
              <a:solidFill>
                <a:schemeClr val="bg1"/>
              </a:solidFill>
              <a:latin typeface="Helvetica" pitchFamily="2" charset="0"/>
              <a:cs typeface="Lato Light"/>
            </a:endParaRPr>
          </a:p>
        </p:txBody>
      </p:sp>
      <p:sp>
        <p:nvSpPr>
          <p:cNvPr id="8" name="Rectangle 7">
            <a:extLst>
              <a:ext uri="{FF2B5EF4-FFF2-40B4-BE49-F238E27FC236}">
                <a16:creationId xmlns:a16="http://schemas.microsoft.com/office/drawing/2014/main" id="{287036CA-5C39-F397-4806-F5109CC0FC71}"/>
              </a:ext>
            </a:extLst>
          </p:cNvPr>
          <p:cNvSpPr/>
          <p:nvPr/>
        </p:nvSpPr>
        <p:spPr>
          <a:xfrm>
            <a:off x="475392" y="145993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Tree>
    <p:extLst>
      <p:ext uri="{BB962C8B-B14F-4D97-AF65-F5344CB8AC3E}">
        <p14:creationId xmlns:p14="http://schemas.microsoft.com/office/powerpoint/2010/main" val="344054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12809F-5A3B-4494-DD12-77B1BC64B79B}"/>
              </a:ext>
            </a:extLst>
          </p:cNvPr>
          <p:cNvSpPr/>
          <p:nvPr/>
        </p:nvSpPr>
        <p:spPr>
          <a:xfrm>
            <a:off x="179294" y="1456268"/>
            <a:ext cx="5493374" cy="5130800"/>
          </a:xfrm>
          <a:prstGeom prst="rect">
            <a:avLst/>
          </a:prstGeom>
          <a:solidFill>
            <a:schemeClr val="accent2">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ACC9BC2-5C41-B655-B81C-B667A2BD4ECD}"/>
              </a:ext>
            </a:extLst>
          </p:cNvPr>
          <p:cNvSpPr/>
          <p:nvPr/>
        </p:nvSpPr>
        <p:spPr>
          <a:xfrm>
            <a:off x="5755842" y="1472641"/>
            <a:ext cx="6354134" cy="5130800"/>
          </a:xfrm>
          <a:prstGeom prst="rect">
            <a:avLst/>
          </a:prstGeom>
          <a:solidFill>
            <a:schemeClr val="bg1">
              <a:lumMod val="9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pPr marL="112395"/>
            <a:r>
              <a:rPr lang="en-US" b="1" noProof="0">
                <a:cs typeface="Helvetica"/>
                <a:sym typeface="Montserrat"/>
              </a:rPr>
              <a:t>Stage 2: </a:t>
            </a:r>
            <a:r>
              <a:rPr lang="en-US" sz="2400" b="1">
                <a:cs typeface="Helvetica"/>
              </a:rPr>
              <a:t>Map </a:t>
            </a:r>
            <a:r>
              <a:rPr lang="en-US" b="1">
                <a:cs typeface="Helvetica"/>
              </a:rPr>
              <a:t>WMSME</a:t>
            </a:r>
            <a:r>
              <a:rPr lang="en-US" sz="2400" b="1">
                <a:cs typeface="Helvetica"/>
              </a:rPr>
              <a:t> ecosystem and assess market </a:t>
            </a:r>
            <a:r>
              <a:rPr lang="en-US" sz="2400" b="1" spc="-30">
                <a:cs typeface="Helvetica"/>
              </a:rPr>
              <a:t>opportunity </a:t>
            </a:r>
            <a:r>
              <a:rPr lang="en-US" sz="2400" b="1" spc="-30" baseline="0">
                <a:cs typeface="Helvetica"/>
              </a:rPr>
              <a:t>(3-6 months)</a:t>
            </a:r>
            <a:r>
              <a:rPr lang="en-US" b="1" spc="-30">
                <a:cs typeface="Helvetica"/>
              </a:rPr>
              <a:t> </a:t>
            </a:r>
            <a:endParaRPr lang="en-US" noProof="0">
              <a:cs typeface="Helvetica"/>
            </a:endParaRPr>
          </a:p>
        </p:txBody>
      </p:sp>
      <p:sp>
        <p:nvSpPr>
          <p:cNvPr id="3" name="TextBox 2">
            <a:extLst>
              <a:ext uri="{FF2B5EF4-FFF2-40B4-BE49-F238E27FC236}">
                <a16:creationId xmlns:a16="http://schemas.microsoft.com/office/drawing/2014/main" id="{5177A997-F5E7-75A4-C8E5-FDFFC9010621}"/>
              </a:ext>
            </a:extLst>
          </p:cNvPr>
          <p:cNvSpPr txBox="1"/>
          <p:nvPr/>
        </p:nvSpPr>
        <p:spPr>
          <a:xfrm>
            <a:off x="262468" y="1620335"/>
            <a:ext cx="5410200" cy="2215991"/>
          </a:xfrm>
          <a:prstGeom prst="rect">
            <a:avLst/>
          </a:prstGeom>
          <a:noFill/>
        </p:spPr>
        <p:txBody>
          <a:bodyPr wrap="square" lIns="91440" tIns="45720" rIns="91440" bIns="45720" rtlCol="0" anchor="t">
            <a:spAutoFit/>
          </a:bodyPr>
          <a:lstStyle/>
          <a:p>
            <a:r>
              <a:rPr lang="en-US" b="1"/>
              <a:t>Establish WMSME baseline state</a:t>
            </a: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sz="1400">
                <a:cs typeface="Helvetica"/>
              </a:rPr>
              <a:t>Use available demand-side data to understand the state of WMSMEs in the country (% women-owned businesses, business types, formal vs. Informal)</a:t>
            </a:r>
          </a:p>
          <a:p>
            <a:pPr marL="285750" indent="-285750">
              <a:buFont typeface="Arial" panose="020B0604020202020204" pitchFamily="34" charset="0"/>
              <a:buChar char="•"/>
            </a:pPr>
            <a:r>
              <a:rPr lang="en-US" sz="1400"/>
              <a:t>Collect existing  or conduct additional demand research to better understand barriers faced by WMSMEs and reasons for financing and entrepreneurship gap</a:t>
            </a:r>
            <a:endParaRPr lang="en-US" sz="1400">
              <a:cs typeface="Helvetica"/>
            </a:endParaRPr>
          </a:p>
          <a:p>
            <a:pPr marL="285750" indent="-285750">
              <a:buFont typeface="Arial" panose="020B0604020202020204" pitchFamily="34" charset="0"/>
              <a:buChar char="•"/>
            </a:pPr>
            <a:endParaRPr lang="en-US"/>
          </a:p>
        </p:txBody>
      </p:sp>
      <p:sp>
        <p:nvSpPr>
          <p:cNvPr id="6" name="TextBox 5">
            <a:extLst>
              <a:ext uri="{FF2B5EF4-FFF2-40B4-BE49-F238E27FC236}">
                <a16:creationId xmlns:a16="http://schemas.microsoft.com/office/drawing/2014/main" id="{466B19D3-962A-E4E6-AD15-4E37CB421D6A}"/>
              </a:ext>
            </a:extLst>
          </p:cNvPr>
          <p:cNvSpPr txBox="1"/>
          <p:nvPr/>
        </p:nvSpPr>
        <p:spPr>
          <a:xfrm>
            <a:off x="5783621" y="1620335"/>
            <a:ext cx="6408379" cy="1508105"/>
          </a:xfrm>
          <a:prstGeom prst="rect">
            <a:avLst/>
          </a:prstGeom>
          <a:noFill/>
        </p:spPr>
        <p:txBody>
          <a:bodyPr wrap="square" lIns="91440" tIns="45720" rIns="91440" bIns="45720" anchor="t">
            <a:spAutoFit/>
          </a:bodyPr>
          <a:lstStyle/>
          <a:p>
            <a:r>
              <a:rPr lang="en-US" b="1"/>
              <a:t>Size the market opportunity</a:t>
            </a:r>
          </a:p>
          <a:p>
            <a:endParaRPr lang="en-US" b="1" u="sng"/>
          </a:p>
          <a:p>
            <a:pPr marL="285750" indent="-285750">
              <a:buFont typeface="Arial" panose="020B0604020202020204" pitchFamily="34" charset="0"/>
              <a:buChar char="•"/>
            </a:pPr>
            <a:r>
              <a:rPr lang="en-US" sz="1400">
                <a:cs typeface="Helvetica"/>
              </a:rPr>
              <a:t>Estimate the market opportunity for expanding financial services for un/der served WMSMEs</a:t>
            </a:r>
          </a:p>
          <a:p>
            <a:pPr marL="285750" indent="-285750">
              <a:buFont typeface="Arial" panose="020B0604020202020204" pitchFamily="34" charset="0"/>
              <a:buChar char="•"/>
            </a:pPr>
            <a:r>
              <a:rPr lang="en-US" sz="1400">
                <a:cs typeface="Helvetica"/>
              </a:rPr>
              <a:t>Estimate the gender gap in MSME financing</a:t>
            </a:r>
          </a:p>
          <a:p>
            <a:pPr marL="285750" indent="-285750">
              <a:buFont typeface="Arial" panose="020B0604020202020204" pitchFamily="34" charset="0"/>
              <a:buChar char="•"/>
            </a:pPr>
            <a:endParaRPr lang="en-US" sz="1400" u="sng">
              <a:cs typeface="Helvetica"/>
            </a:endParaRPr>
          </a:p>
        </p:txBody>
      </p:sp>
      <p:pic>
        <p:nvPicPr>
          <p:cNvPr id="12" name="Picture 11">
            <a:extLst>
              <a:ext uri="{FF2B5EF4-FFF2-40B4-BE49-F238E27FC236}">
                <a16:creationId xmlns:a16="http://schemas.microsoft.com/office/drawing/2014/main" id="{2B0CCE4E-928A-9855-2DEA-1288E12E3CF0}"/>
              </a:ext>
            </a:extLst>
          </p:cNvPr>
          <p:cNvPicPr>
            <a:picLocks noChangeAspect="1"/>
          </p:cNvPicPr>
          <p:nvPr/>
        </p:nvPicPr>
        <p:blipFill>
          <a:blip r:embed="rId5"/>
          <a:stretch>
            <a:fillRect/>
          </a:stretch>
        </p:blipFill>
        <p:spPr>
          <a:xfrm>
            <a:off x="418715" y="3974046"/>
            <a:ext cx="3051561" cy="2527238"/>
          </a:xfrm>
          <a:prstGeom prst="rect">
            <a:avLst/>
          </a:prstGeom>
        </p:spPr>
      </p:pic>
      <p:sp>
        <p:nvSpPr>
          <p:cNvPr id="5" name="TextBox 4">
            <a:extLst>
              <a:ext uri="{FF2B5EF4-FFF2-40B4-BE49-F238E27FC236}">
                <a16:creationId xmlns:a16="http://schemas.microsoft.com/office/drawing/2014/main" id="{F0CC07FF-2879-3597-6DE7-82875DEF8E8D}"/>
              </a:ext>
            </a:extLst>
          </p:cNvPr>
          <p:cNvSpPr txBox="1"/>
          <p:nvPr/>
        </p:nvSpPr>
        <p:spPr>
          <a:xfrm>
            <a:off x="418715" y="3712436"/>
            <a:ext cx="5250947" cy="261610"/>
          </a:xfrm>
          <a:prstGeom prst="rect">
            <a:avLst/>
          </a:prstGeom>
          <a:noFill/>
        </p:spPr>
        <p:txBody>
          <a:bodyPr wrap="square" rtlCol="0">
            <a:spAutoFit/>
          </a:bodyPr>
          <a:lstStyle/>
          <a:p>
            <a:r>
              <a:rPr lang="en-US" sz="1100" b="1" i="1"/>
              <a:t>Overview of the MSMEs in Kenya</a:t>
            </a:r>
          </a:p>
        </p:txBody>
      </p:sp>
      <p:sp>
        <p:nvSpPr>
          <p:cNvPr id="7" name="TextBox 6">
            <a:extLst>
              <a:ext uri="{FF2B5EF4-FFF2-40B4-BE49-F238E27FC236}">
                <a16:creationId xmlns:a16="http://schemas.microsoft.com/office/drawing/2014/main" id="{F3DAE939-BBDF-BF83-DD95-A35335A9956C}"/>
              </a:ext>
            </a:extLst>
          </p:cNvPr>
          <p:cNvSpPr txBox="1"/>
          <p:nvPr/>
        </p:nvSpPr>
        <p:spPr>
          <a:xfrm>
            <a:off x="5909083" y="3657037"/>
            <a:ext cx="5923179" cy="276999"/>
          </a:xfrm>
          <a:prstGeom prst="rect">
            <a:avLst/>
          </a:prstGeom>
          <a:noFill/>
        </p:spPr>
        <p:txBody>
          <a:bodyPr wrap="square" rtlCol="0">
            <a:spAutoFit/>
          </a:bodyPr>
          <a:lstStyle/>
          <a:p>
            <a:r>
              <a:rPr lang="en-US" sz="1200" b="1" i="1"/>
              <a:t>Overview of the untapped women’s market opportunity potential in Nigeria</a:t>
            </a:r>
          </a:p>
        </p:txBody>
      </p:sp>
      <p:grpSp>
        <p:nvGrpSpPr>
          <p:cNvPr id="13" name="Group 12">
            <a:extLst>
              <a:ext uri="{FF2B5EF4-FFF2-40B4-BE49-F238E27FC236}">
                <a16:creationId xmlns:a16="http://schemas.microsoft.com/office/drawing/2014/main" id="{2DB25547-2358-512D-20F2-C485BA17C008}"/>
              </a:ext>
            </a:extLst>
          </p:cNvPr>
          <p:cNvGrpSpPr/>
          <p:nvPr/>
        </p:nvGrpSpPr>
        <p:grpSpPr>
          <a:xfrm>
            <a:off x="5909083" y="3916628"/>
            <a:ext cx="5746148" cy="2642073"/>
            <a:chOff x="5909083" y="3916628"/>
            <a:chExt cx="5746148" cy="2642073"/>
          </a:xfrm>
        </p:grpSpPr>
        <p:pic>
          <p:nvPicPr>
            <p:cNvPr id="10" name="Picture 9">
              <a:extLst>
                <a:ext uri="{FF2B5EF4-FFF2-40B4-BE49-F238E27FC236}">
                  <a16:creationId xmlns:a16="http://schemas.microsoft.com/office/drawing/2014/main" id="{CBABCB4B-F007-EE28-62C2-2230F011E38C}"/>
                </a:ext>
              </a:extLst>
            </p:cNvPr>
            <p:cNvPicPr>
              <a:picLocks noChangeAspect="1"/>
            </p:cNvPicPr>
            <p:nvPr/>
          </p:nvPicPr>
          <p:blipFill>
            <a:blip r:embed="rId6"/>
            <a:stretch>
              <a:fillRect/>
            </a:stretch>
          </p:blipFill>
          <p:spPr>
            <a:xfrm>
              <a:off x="5909083" y="3916628"/>
              <a:ext cx="5746148" cy="2642073"/>
            </a:xfrm>
            <a:prstGeom prst="rect">
              <a:avLst/>
            </a:prstGeom>
          </p:spPr>
        </p:pic>
        <p:sp>
          <p:nvSpPr>
            <p:cNvPr id="11" name="Rectangle 10">
              <a:extLst>
                <a:ext uri="{FF2B5EF4-FFF2-40B4-BE49-F238E27FC236}">
                  <a16:creationId xmlns:a16="http://schemas.microsoft.com/office/drawing/2014/main" id="{C4F08986-BC80-AB9F-4A47-95EC67279AA8}"/>
                </a:ext>
              </a:extLst>
            </p:cNvPr>
            <p:cNvSpPr/>
            <p:nvPr/>
          </p:nvSpPr>
          <p:spPr>
            <a:xfrm>
              <a:off x="6048375" y="3916628"/>
              <a:ext cx="1071563" cy="1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A1D9F544-5268-92DD-14B2-74035E27FF79}"/>
              </a:ext>
            </a:extLst>
          </p:cNvPr>
          <p:cNvCxnSpPr/>
          <p:nvPr/>
        </p:nvCxnSpPr>
        <p:spPr>
          <a:xfrm>
            <a:off x="5859871" y="1986199"/>
            <a:ext cx="3059819"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7D1927-AD66-3968-13E9-4BD9DA662F5B}"/>
              </a:ext>
            </a:extLst>
          </p:cNvPr>
          <p:cNvCxnSpPr>
            <a:cxnSpLocks/>
          </p:cNvCxnSpPr>
          <p:nvPr/>
        </p:nvCxnSpPr>
        <p:spPr>
          <a:xfrm>
            <a:off x="367915" y="1986199"/>
            <a:ext cx="3551943"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524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12809F-5A3B-4494-DD12-77B1BC64B79B}"/>
              </a:ext>
            </a:extLst>
          </p:cNvPr>
          <p:cNvSpPr/>
          <p:nvPr/>
        </p:nvSpPr>
        <p:spPr>
          <a:xfrm>
            <a:off x="179294" y="1456268"/>
            <a:ext cx="5819436" cy="5130800"/>
          </a:xfrm>
          <a:prstGeom prst="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5817E2-776A-17AE-28CA-41F61898A220}"/>
              </a:ext>
            </a:extLst>
          </p:cNvPr>
          <p:cNvSpPr/>
          <p:nvPr/>
        </p:nvSpPr>
        <p:spPr>
          <a:xfrm>
            <a:off x="6006353" y="1456268"/>
            <a:ext cx="6013976" cy="5130799"/>
          </a:xfrm>
          <a:prstGeom prst="rect">
            <a:avLst/>
          </a:prstGeom>
          <a:solidFill>
            <a:schemeClr val="accent5">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pPr marL="112395"/>
            <a:r>
              <a:rPr lang="en-US" b="1" noProof="0">
                <a:cs typeface="Helvetica"/>
                <a:sym typeface="Montserrat"/>
              </a:rPr>
              <a:t>Stage 2: </a:t>
            </a:r>
            <a:r>
              <a:rPr lang="en-US" sz="2400" b="1">
                <a:cs typeface="Helvetica"/>
              </a:rPr>
              <a:t>Map </a:t>
            </a:r>
            <a:r>
              <a:rPr lang="en-US" b="1">
                <a:cs typeface="Helvetica"/>
              </a:rPr>
              <a:t>WMSME </a:t>
            </a:r>
            <a:r>
              <a:rPr lang="en-US" sz="2400" b="1">
                <a:cs typeface="Helvetica"/>
              </a:rPr>
              <a:t>ecosystem and assess market </a:t>
            </a:r>
            <a:r>
              <a:rPr lang="en-US" sz="2400" b="1" spc="-30">
                <a:cs typeface="Helvetica"/>
              </a:rPr>
              <a:t>opportunity </a:t>
            </a:r>
            <a:r>
              <a:rPr lang="en-US" sz="2400" b="1" spc="-30" baseline="0">
                <a:cs typeface="Helvetica"/>
              </a:rPr>
              <a:t>(3-6 months)</a:t>
            </a:r>
            <a:r>
              <a:rPr lang="en-US" b="1" spc="-30">
                <a:cs typeface="Helvetica"/>
              </a:rPr>
              <a:t> </a:t>
            </a:r>
            <a:endParaRPr lang="en-US" noProof="0"/>
          </a:p>
        </p:txBody>
      </p:sp>
      <p:sp>
        <p:nvSpPr>
          <p:cNvPr id="3" name="TextBox 2">
            <a:extLst>
              <a:ext uri="{FF2B5EF4-FFF2-40B4-BE49-F238E27FC236}">
                <a16:creationId xmlns:a16="http://schemas.microsoft.com/office/drawing/2014/main" id="{5177A997-F5E7-75A4-C8E5-FDFFC9010621}"/>
              </a:ext>
            </a:extLst>
          </p:cNvPr>
          <p:cNvSpPr txBox="1"/>
          <p:nvPr/>
        </p:nvSpPr>
        <p:spPr>
          <a:xfrm>
            <a:off x="262468" y="1607557"/>
            <a:ext cx="5604326" cy="2246769"/>
          </a:xfrm>
          <a:prstGeom prst="rect">
            <a:avLst/>
          </a:prstGeom>
          <a:noFill/>
        </p:spPr>
        <p:txBody>
          <a:bodyPr wrap="square" lIns="91440" tIns="45720" rIns="91440" bIns="45720" rtlCol="0" anchor="t">
            <a:spAutoFit/>
          </a:bodyPr>
          <a:lstStyle/>
          <a:p>
            <a:r>
              <a:rPr lang="en-US" b="1"/>
              <a:t>Map the ecosystem</a:t>
            </a: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sz="1200"/>
              <a:t>Map WMSME stakeholder ecosystem</a:t>
            </a:r>
            <a:endParaRPr lang="en-US" sz="1200">
              <a:cs typeface="Helvetica"/>
            </a:endParaRPr>
          </a:p>
          <a:p>
            <a:pPr marL="742950" lvl="1" indent="-285750">
              <a:buFont typeface="Arial" panose="020B0604020202020204" pitchFamily="34" charset="0"/>
              <a:buChar char="•"/>
            </a:pPr>
            <a:r>
              <a:rPr lang="en-US" sz="1200"/>
              <a:t>Private sector: banks, MFIs, coops, fintech, NBFIs</a:t>
            </a:r>
            <a:endParaRPr lang="en-US" sz="1200">
              <a:cs typeface="Helvetica"/>
            </a:endParaRPr>
          </a:p>
          <a:p>
            <a:pPr marL="742950" lvl="1" indent="-285750">
              <a:buFont typeface="Arial" panose="020B0604020202020204" pitchFamily="34" charset="0"/>
              <a:buChar char="•"/>
            </a:pPr>
            <a:r>
              <a:rPr lang="en-US" sz="1200"/>
              <a:t>Public sector: regulators, government support agencies, business registries</a:t>
            </a:r>
            <a:endParaRPr lang="en-US" sz="1200">
              <a:cs typeface="Helvetica"/>
            </a:endParaRPr>
          </a:p>
          <a:p>
            <a:pPr marL="742950" lvl="1" indent="-285750">
              <a:buFont typeface="Arial" panose="020B0604020202020204" pitchFamily="34" charset="0"/>
              <a:buChar char="•"/>
            </a:pPr>
            <a:r>
              <a:rPr lang="en-US" sz="1200"/>
              <a:t>Other ecosystem influencers: business associations, chambers of commerce, DFIs</a:t>
            </a:r>
            <a:endParaRPr lang="en-US" sz="1200">
              <a:cs typeface="Helvetica"/>
            </a:endParaRPr>
          </a:p>
          <a:p>
            <a:pPr marL="742950" lvl="1" indent="-285750">
              <a:buFont typeface="Arial" panose="020B0604020202020204" pitchFamily="34" charset="0"/>
              <a:buChar char="•"/>
            </a:pPr>
            <a:endParaRPr lang="en-US" sz="1400"/>
          </a:p>
          <a:p>
            <a:pPr marL="285750" indent="-285750">
              <a:buFont typeface="Arial" panose="020B0604020202020204" pitchFamily="34" charset="0"/>
              <a:buChar char="•"/>
            </a:pPr>
            <a:endParaRPr lang="en-US"/>
          </a:p>
        </p:txBody>
      </p:sp>
      <p:sp>
        <p:nvSpPr>
          <p:cNvPr id="8" name="TextBox 7">
            <a:extLst>
              <a:ext uri="{FF2B5EF4-FFF2-40B4-BE49-F238E27FC236}">
                <a16:creationId xmlns:a16="http://schemas.microsoft.com/office/drawing/2014/main" id="{3C89566E-8704-8284-AE18-59D40EEC8104}"/>
              </a:ext>
            </a:extLst>
          </p:cNvPr>
          <p:cNvSpPr txBox="1"/>
          <p:nvPr/>
        </p:nvSpPr>
        <p:spPr>
          <a:xfrm>
            <a:off x="6197600" y="1607557"/>
            <a:ext cx="5815106" cy="1138773"/>
          </a:xfrm>
          <a:prstGeom prst="rect">
            <a:avLst/>
          </a:prstGeom>
          <a:noFill/>
        </p:spPr>
        <p:txBody>
          <a:bodyPr wrap="square" lIns="91440" tIns="45720" rIns="91440" bIns="45720" anchor="t">
            <a:spAutoFit/>
          </a:bodyPr>
          <a:lstStyle/>
          <a:p>
            <a:r>
              <a:rPr lang="en-US" b="1"/>
              <a:t>Survey FSPs</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r>
              <a:rPr lang="en-US" sz="1200"/>
              <a:t>A representative survey mapping the FSPs attitudes towards serving WMSME customers, current WMSME offers, including NFS, and practices for sex-disaggregated data collection and usage</a:t>
            </a:r>
            <a:endParaRPr lang="en-US" sz="1200">
              <a:cs typeface="Helvetica"/>
            </a:endParaRPr>
          </a:p>
        </p:txBody>
      </p:sp>
      <p:sp>
        <p:nvSpPr>
          <p:cNvPr id="10" name="TextBox 9">
            <a:extLst>
              <a:ext uri="{FF2B5EF4-FFF2-40B4-BE49-F238E27FC236}">
                <a16:creationId xmlns:a16="http://schemas.microsoft.com/office/drawing/2014/main" id="{1AA9CFE8-D128-5D1B-0E9B-C9EC747B8AFD}"/>
              </a:ext>
            </a:extLst>
          </p:cNvPr>
          <p:cNvSpPr txBox="1"/>
          <p:nvPr/>
        </p:nvSpPr>
        <p:spPr>
          <a:xfrm>
            <a:off x="471206" y="3599958"/>
            <a:ext cx="4981112" cy="261610"/>
          </a:xfrm>
          <a:prstGeom prst="rect">
            <a:avLst/>
          </a:prstGeom>
          <a:noFill/>
        </p:spPr>
        <p:txBody>
          <a:bodyPr wrap="square" rtlCol="0">
            <a:spAutoFit/>
          </a:bodyPr>
          <a:lstStyle/>
          <a:p>
            <a:r>
              <a:rPr lang="en-US" sz="1050" b="1" i="1"/>
              <a:t>Financial ecosystem map, including data flows, in Pakistan</a:t>
            </a:r>
          </a:p>
        </p:txBody>
      </p:sp>
      <p:sp>
        <p:nvSpPr>
          <p:cNvPr id="12" name="TextBox 11">
            <a:extLst>
              <a:ext uri="{FF2B5EF4-FFF2-40B4-BE49-F238E27FC236}">
                <a16:creationId xmlns:a16="http://schemas.microsoft.com/office/drawing/2014/main" id="{CB92F273-E7BE-5372-D226-9EE4AF15E44B}"/>
              </a:ext>
            </a:extLst>
          </p:cNvPr>
          <p:cNvSpPr txBox="1"/>
          <p:nvPr/>
        </p:nvSpPr>
        <p:spPr>
          <a:xfrm>
            <a:off x="6197600" y="4614423"/>
            <a:ext cx="5524293" cy="215444"/>
          </a:xfrm>
          <a:prstGeom prst="rect">
            <a:avLst/>
          </a:prstGeom>
          <a:noFill/>
        </p:spPr>
        <p:txBody>
          <a:bodyPr wrap="square" rtlCol="0">
            <a:spAutoFit/>
          </a:bodyPr>
          <a:lstStyle/>
          <a:p>
            <a:r>
              <a:rPr lang="en-US" sz="800" b="1" i="1"/>
              <a:t>FIs’ attitudes towards the women’s market in Kenya</a:t>
            </a:r>
          </a:p>
        </p:txBody>
      </p:sp>
      <p:sp>
        <p:nvSpPr>
          <p:cNvPr id="14" name="TextBox 13">
            <a:extLst>
              <a:ext uri="{FF2B5EF4-FFF2-40B4-BE49-F238E27FC236}">
                <a16:creationId xmlns:a16="http://schemas.microsoft.com/office/drawing/2014/main" id="{30B67FBB-9F49-640E-B994-CA95BA6A4B0C}"/>
              </a:ext>
            </a:extLst>
          </p:cNvPr>
          <p:cNvSpPr txBox="1"/>
          <p:nvPr/>
        </p:nvSpPr>
        <p:spPr>
          <a:xfrm>
            <a:off x="7365264" y="2862423"/>
            <a:ext cx="4456942" cy="215444"/>
          </a:xfrm>
          <a:prstGeom prst="rect">
            <a:avLst/>
          </a:prstGeom>
          <a:noFill/>
        </p:spPr>
        <p:txBody>
          <a:bodyPr wrap="square" rtlCol="0">
            <a:spAutoFit/>
          </a:bodyPr>
          <a:lstStyle/>
          <a:p>
            <a:pPr algn="r"/>
            <a:r>
              <a:rPr lang="en-US" sz="800" b="1" i="1"/>
              <a:t>State of WSME data aggregation in Bangladesh</a:t>
            </a:r>
          </a:p>
        </p:txBody>
      </p:sp>
      <p:pic>
        <p:nvPicPr>
          <p:cNvPr id="16" name="Picture 15">
            <a:extLst>
              <a:ext uri="{FF2B5EF4-FFF2-40B4-BE49-F238E27FC236}">
                <a16:creationId xmlns:a16="http://schemas.microsoft.com/office/drawing/2014/main" id="{EE11BB5F-C43B-4E1F-70FB-37CFE5CDED99}"/>
              </a:ext>
            </a:extLst>
          </p:cNvPr>
          <p:cNvPicPr>
            <a:picLocks noChangeAspect="1"/>
          </p:cNvPicPr>
          <p:nvPr/>
        </p:nvPicPr>
        <p:blipFill>
          <a:blip r:embed="rId5"/>
          <a:stretch>
            <a:fillRect/>
          </a:stretch>
        </p:blipFill>
        <p:spPr>
          <a:xfrm>
            <a:off x="535559" y="3889360"/>
            <a:ext cx="4981112" cy="2629374"/>
          </a:xfrm>
          <a:prstGeom prst="rect">
            <a:avLst/>
          </a:prstGeom>
        </p:spPr>
      </p:pic>
      <p:graphicFrame>
        <p:nvGraphicFramePr>
          <p:cNvPr id="26" name="Chart 25">
            <a:extLst>
              <a:ext uri="{FF2B5EF4-FFF2-40B4-BE49-F238E27FC236}">
                <a16:creationId xmlns:a16="http://schemas.microsoft.com/office/drawing/2014/main" id="{562C53A4-0B95-57E8-B62E-17051E5350D4}"/>
              </a:ext>
            </a:extLst>
          </p:cNvPr>
          <p:cNvGraphicFramePr>
            <a:graphicFrameLocks/>
          </p:cNvGraphicFramePr>
          <p:nvPr>
            <p:extLst>
              <p:ext uri="{D42A27DB-BD31-4B8C-83A1-F6EECF244321}">
                <p14:modId xmlns:p14="http://schemas.microsoft.com/office/powerpoint/2010/main" val="1770668648"/>
              </p:ext>
            </p:extLst>
          </p:nvPr>
        </p:nvGraphicFramePr>
        <p:xfrm>
          <a:off x="6197600" y="4785032"/>
          <a:ext cx="5815106" cy="1806627"/>
        </p:xfrm>
        <a:graphic>
          <a:graphicData uri="http://schemas.openxmlformats.org/drawingml/2006/chart">
            <c:chart xmlns:c="http://schemas.openxmlformats.org/drawingml/2006/chart" xmlns:r="http://schemas.openxmlformats.org/officeDocument/2006/relationships" r:id="rId6"/>
          </a:graphicData>
        </a:graphic>
      </p:graphicFrame>
      <p:cxnSp>
        <p:nvCxnSpPr>
          <p:cNvPr id="27" name="Straight Connector 26">
            <a:extLst>
              <a:ext uri="{FF2B5EF4-FFF2-40B4-BE49-F238E27FC236}">
                <a16:creationId xmlns:a16="http://schemas.microsoft.com/office/drawing/2014/main" id="{13003AD8-C53D-A8E4-76EF-262A0B3C7E9B}"/>
              </a:ext>
            </a:extLst>
          </p:cNvPr>
          <p:cNvCxnSpPr>
            <a:cxnSpLocks/>
          </p:cNvCxnSpPr>
          <p:nvPr/>
        </p:nvCxnSpPr>
        <p:spPr>
          <a:xfrm>
            <a:off x="6293187" y="1966480"/>
            <a:ext cx="1441113"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A110AE-5FDA-6820-27BC-61288777F075}"/>
              </a:ext>
            </a:extLst>
          </p:cNvPr>
          <p:cNvCxnSpPr>
            <a:cxnSpLocks/>
          </p:cNvCxnSpPr>
          <p:nvPr/>
        </p:nvCxnSpPr>
        <p:spPr>
          <a:xfrm>
            <a:off x="262468" y="1966480"/>
            <a:ext cx="2290232"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E50B4CAB-8B28-2B8F-9D0F-E1A5C128ABDF}"/>
              </a:ext>
            </a:extLst>
          </p:cNvPr>
          <p:cNvPicPr>
            <a:picLocks noChangeAspect="1"/>
          </p:cNvPicPr>
          <p:nvPr/>
        </p:nvPicPr>
        <p:blipFill>
          <a:blip r:embed="rId7"/>
          <a:stretch>
            <a:fillRect/>
          </a:stretch>
        </p:blipFill>
        <p:spPr>
          <a:xfrm>
            <a:off x="7181950" y="3042755"/>
            <a:ext cx="4640256" cy="1455575"/>
          </a:xfrm>
          <a:prstGeom prst="rect">
            <a:avLst/>
          </a:prstGeom>
        </p:spPr>
      </p:pic>
    </p:spTree>
    <p:extLst>
      <p:ext uri="{BB962C8B-B14F-4D97-AF65-F5344CB8AC3E}">
        <p14:creationId xmlns:p14="http://schemas.microsoft.com/office/powerpoint/2010/main" val="231174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p:txBody>
          <a:bodyPr vert="horz">
            <a:normAutofit/>
          </a:bodyPr>
          <a:lstStyle/>
          <a:p>
            <a:r>
              <a:rPr lang="en-IN" b="1" dirty="0"/>
              <a:t>Workshop Agenda</a:t>
            </a:r>
            <a:endParaRPr lang="en-US" b="1" dirty="0"/>
          </a:p>
        </p:txBody>
      </p:sp>
      <p:sp>
        <p:nvSpPr>
          <p:cNvPr id="4" name="TextBox 3">
            <a:extLst>
              <a:ext uri="{FF2B5EF4-FFF2-40B4-BE49-F238E27FC236}">
                <a16:creationId xmlns:a16="http://schemas.microsoft.com/office/drawing/2014/main" id="{61D9E357-541C-5A01-6767-DE79D6B6300D}"/>
              </a:ext>
            </a:extLst>
          </p:cNvPr>
          <p:cNvSpPr txBox="1"/>
          <p:nvPr/>
        </p:nvSpPr>
        <p:spPr>
          <a:xfrm>
            <a:off x="300748" y="1046374"/>
            <a:ext cx="11411210" cy="5324535"/>
          </a:xfrm>
          <a:prstGeom prst="rect">
            <a:avLst/>
          </a:prstGeom>
          <a:noFill/>
        </p:spPr>
        <p:txBody>
          <a:bodyPr wrap="square" rtlCol="0">
            <a:spAutoFit/>
          </a:bodyPr>
          <a:lstStyle/>
          <a:p>
            <a:r>
              <a:rPr lang="en-US" sz="2400" b="1" dirty="0">
                <a:solidFill>
                  <a:srgbClr val="002060"/>
                </a:solidFill>
              </a:rPr>
              <a:t>WELCOME &amp; PROGRAM OVERVIEW</a:t>
            </a:r>
          </a:p>
          <a:p>
            <a:endParaRPr lang="en-US" sz="2400" dirty="0"/>
          </a:p>
          <a:p>
            <a:r>
              <a:rPr lang="en-US" sz="2400" b="1" dirty="0">
                <a:solidFill>
                  <a:srgbClr val="002060"/>
                </a:solidFill>
              </a:rPr>
              <a:t>IMPLEMENTATION OVERVIEW</a:t>
            </a:r>
          </a:p>
          <a:p>
            <a:r>
              <a:rPr lang="en-US" sz="2800" dirty="0">
                <a:solidFill>
                  <a:srgbClr val="D2528C"/>
                </a:solidFill>
              </a:rPr>
              <a:t>	1. Introduce and identify in-country anchors </a:t>
            </a:r>
          </a:p>
          <a:p>
            <a:r>
              <a:rPr lang="en-US" sz="2800" dirty="0">
                <a:solidFill>
                  <a:srgbClr val="D2528C"/>
                </a:solidFill>
              </a:rPr>
              <a:t>	2. Map WMSME ecosystem and assess market</a:t>
            </a:r>
          </a:p>
          <a:p>
            <a:r>
              <a:rPr lang="en-US" sz="2800" dirty="0">
                <a:solidFill>
                  <a:srgbClr val="D2528C"/>
                </a:solidFill>
              </a:rPr>
              <a:t>	3. Form WE Finance Code coalition and launch awareness    </a:t>
            </a:r>
          </a:p>
          <a:p>
            <a:r>
              <a:rPr lang="en-US" sz="2800" dirty="0">
                <a:solidFill>
                  <a:srgbClr val="D2528C"/>
                </a:solidFill>
              </a:rPr>
              <a:t>             campaign </a:t>
            </a:r>
          </a:p>
          <a:p>
            <a:r>
              <a:rPr lang="en-US" sz="2800" dirty="0">
                <a:solidFill>
                  <a:srgbClr val="D2528C"/>
                </a:solidFill>
              </a:rPr>
              <a:t>	4. Set up and implement WE Finance Code platform &amp; structure </a:t>
            </a:r>
          </a:p>
          <a:p>
            <a:r>
              <a:rPr lang="en-US" sz="2800" dirty="0">
                <a:solidFill>
                  <a:srgbClr val="D2528C"/>
                </a:solidFill>
              </a:rPr>
              <a:t>	5. Generate insights for national and global WMSME advocacy </a:t>
            </a:r>
          </a:p>
          <a:p>
            <a:endParaRPr lang="en-US" sz="2800" dirty="0"/>
          </a:p>
          <a:p>
            <a:r>
              <a:rPr lang="en-US" sz="2400" b="1" dirty="0">
                <a:solidFill>
                  <a:srgbClr val="002060"/>
                </a:solidFill>
              </a:rPr>
              <a:t>INNOVATION &amp; LEARNING AGENDA</a:t>
            </a:r>
          </a:p>
          <a:p>
            <a:endParaRPr lang="en-US" sz="2400" b="1" dirty="0">
              <a:solidFill>
                <a:srgbClr val="002060"/>
              </a:solidFill>
            </a:endParaRPr>
          </a:p>
          <a:p>
            <a:r>
              <a:rPr lang="en-US" sz="2400" b="1" dirty="0">
                <a:solidFill>
                  <a:srgbClr val="002060"/>
                </a:solidFill>
              </a:rPr>
              <a:t>NEXT STEPS</a:t>
            </a:r>
          </a:p>
        </p:txBody>
      </p:sp>
    </p:spTree>
    <p:extLst>
      <p:ext uri="{BB962C8B-B14F-4D97-AF65-F5344CB8AC3E}">
        <p14:creationId xmlns:p14="http://schemas.microsoft.com/office/powerpoint/2010/main" val="20208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DB4E-5BB2-D7F7-D05F-EEC8CE830117}"/>
              </a:ext>
            </a:extLst>
          </p:cNvPr>
          <p:cNvSpPr>
            <a:spLocks noGrp="1"/>
          </p:cNvSpPr>
          <p:nvPr>
            <p:ph type="title"/>
          </p:nvPr>
        </p:nvSpPr>
        <p:spPr/>
        <p:txBody>
          <a:bodyPr/>
          <a:lstStyle/>
          <a:p>
            <a:pPr marL="112395"/>
            <a:r>
              <a:rPr lang="en-US" b="1">
                <a:cs typeface="Helvetica"/>
              </a:rPr>
              <a:t>Stage 2: Key Outcomes</a:t>
            </a:r>
            <a:endParaRPr lang="en-US"/>
          </a:p>
        </p:txBody>
      </p:sp>
      <p:sp>
        <p:nvSpPr>
          <p:cNvPr id="13" name="TextBox 12">
            <a:extLst>
              <a:ext uri="{FF2B5EF4-FFF2-40B4-BE49-F238E27FC236}">
                <a16:creationId xmlns:a16="http://schemas.microsoft.com/office/drawing/2014/main" id="{CC9B378F-CD6F-106D-4AFB-3688F5C56108}"/>
              </a:ext>
            </a:extLst>
          </p:cNvPr>
          <p:cNvSpPr txBox="1"/>
          <p:nvPr/>
        </p:nvSpPr>
        <p:spPr>
          <a:xfrm>
            <a:off x="6206404" y="5416054"/>
            <a:ext cx="5157372"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300"/>
              </a:spcAft>
              <a:buClrTx/>
              <a:buSzTx/>
              <a:tabLst/>
              <a:defRPr/>
            </a:pPr>
            <a:r>
              <a:rPr lang="en-US" sz="2000" b="0" kern="1200">
                <a:solidFill>
                  <a:schemeClr val="tx1">
                    <a:lumMod val="75000"/>
                    <a:lumOff val="25000"/>
                  </a:schemeClr>
                </a:solidFill>
                <a:latin typeface="Arial" panose="020B0604020202020204" pitchFamily="34" charset="0"/>
                <a:ea typeface="+mn-ea"/>
                <a:cs typeface="Arial" panose="020B0604020202020204" pitchFamily="34" charset="0"/>
              </a:rPr>
              <a:t>Agreement on </a:t>
            </a:r>
            <a:r>
              <a:rPr lang="en-US" sz="2000" b="1" kern="1200">
                <a:solidFill>
                  <a:schemeClr val="tx1">
                    <a:lumMod val="75000"/>
                    <a:lumOff val="25000"/>
                  </a:schemeClr>
                </a:solidFill>
                <a:latin typeface="Arial" panose="020B0604020202020204" pitchFamily="34" charset="0"/>
                <a:ea typeface="+mn-ea"/>
                <a:cs typeface="Arial" panose="020B0604020202020204" pitchFamily="34" charset="0"/>
              </a:rPr>
              <a:t>in-country anchors and aggregators</a:t>
            </a:r>
          </a:p>
        </p:txBody>
      </p:sp>
      <p:grpSp>
        <p:nvGrpSpPr>
          <p:cNvPr id="3" name="Group 2">
            <a:extLst>
              <a:ext uri="{FF2B5EF4-FFF2-40B4-BE49-F238E27FC236}">
                <a16:creationId xmlns:a16="http://schemas.microsoft.com/office/drawing/2014/main" id="{A5615B97-0AF8-B352-3220-34207D96F141}"/>
              </a:ext>
            </a:extLst>
          </p:cNvPr>
          <p:cNvGrpSpPr/>
          <p:nvPr/>
        </p:nvGrpSpPr>
        <p:grpSpPr>
          <a:xfrm>
            <a:off x="891084" y="4140576"/>
            <a:ext cx="5094513" cy="1712954"/>
            <a:chOff x="871442" y="1706376"/>
            <a:chExt cx="5094513" cy="1712954"/>
          </a:xfrm>
        </p:grpSpPr>
        <p:sp>
          <p:nvSpPr>
            <p:cNvPr id="11" name="TextBox 10">
              <a:extLst>
                <a:ext uri="{FF2B5EF4-FFF2-40B4-BE49-F238E27FC236}">
                  <a16:creationId xmlns:a16="http://schemas.microsoft.com/office/drawing/2014/main" id="{00D5AAC2-495B-00D8-0A97-C52B8FFC83AB}"/>
                </a:ext>
              </a:extLst>
            </p:cNvPr>
            <p:cNvSpPr txBox="1"/>
            <p:nvPr/>
          </p:nvSpPr>
          <p:spPr>
            <a:xfrm>
              <a:off x="871442" y="3019220"/>
              <a:ext cx="5094513" cy="40011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300"/>
                </a:spcAft>
                <a:buClrTx/>
                <a:buSzTx/>
                <a:tabLst/>
                <a:defRPr/>
              </a:pPr>
              <a:r>
                <a:rPr lang="en-US" sz="2000" b="0" kern="1200">
                  <a:solidFill>
                    <a:schemeClr val="tx1">
                      <a:lumMod val="75000"/>
                      <a:lumOff val="25000"/>
                    </a:schemeClr>
                  </a:solidFill>
                  <a:latin typeface="Arial" panose="020B0604020202020204" pitchFamily="34" charset="0"/>
                  <a:ea typeface="+mn-ea"/>
                  <a:cs typeface="Arial" panose="020B0604020202020204" pitchFamily="34" charset="0"/>
                </a:rPr>
                <a:t>Initial </a:t>
              </a:r>
              <a:r>
                <a:rPr lang="en-US" sz="2000" b="1" kern="1200">
                  <a:solidFill>
                    <a:schemeClr val="tx1">
                      <a:lumMod val="75000"/>
                      <a:lumOff val="25000"/>
                    </a:schemeClr>
                  </a:solidFill>
                  <a:latin typeface="Arial" panose="020B0604020202020204" pitchFamily="34" charset="0"/>
                  <a:ea typeface="+mn-ea"/>
                  <a:cs typeface="Arial" panose="020B0604020202020204" pitchFamily="34" charset="0"/>
                </a:rPr>
                <a:t>action plan and budget</a:t>
              </a:r>
            </a:p>
          </p:txBody>
        </p:sp>
        <p:grpSp>
          <p:nvGrpSpPr>
            <p:cNvPr id="19" name="Group 18">
              <a:extLst>
                <a:ext uri="{FF2B5EF4-FFF2-40B4-BE49-F238E27FC236}">
                  <a16:creationId xmlns:a16="http://schemas.microsoft.com/office/drawing/2014/main" id="{59137659-F653-A3BB-640D-D415B6B42733}"/>
                </a:ext>
              </a:extLst>
            </p:cNvPr>
            <p:cNvGrpSpPr/>
            <p:nvPr/>
          </p:nvGrpSpPr>
          <p:grpSpPr>
            <a:xfrm>
              <a:off x="2734557" y="1706376"/>
              <a:ext cx="1326776" cy="1326776"/>
              <a:chOff x="896471" y="1681161"/>
              <a:chExt cx="1326776" cy="1326776"/>
            </a:xfrm>
          </p:grpSpPr>
          <p:sp>
            <p:nvSpPr>
              <p:cNvPr id="8" name="Oval 7">
                <a:extLst>
                  <a:ext uri="{FF2B5EF4-FFF2-40B4-BE49-F238E27FC236}">
                    <a16:creationId xmlns:a16="http://schemas.microsoft.com/office/drawing/2014/main" id="{D3EE7EE3-5EBB-BC09-632E-C8B5E4808908}"/>
                  </a:ext>
                </a:extLst>
              </p:cNvPr>
              <p:cNvSpPr/>
              <p:nvPr/>
            </p:nvSpPr>
            <p:spPr>
              <a:xfrm>
                <a:off x="896471" y="1681161"/>
                <a:ext cx="1326776" cy="1326776"/>
              </a:xfrm>
              <a:prstGeom prst="ellipse">
                <a:avLst/>
              </a:prstGeom>
              <a:solidFill>
                <a:srgbClr val="AD2D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E4F9D84D-ECF4-ADB9-953B-237394B6BFB9}"/>
                  </a:ext>
                </a:extLst>
              </p:cNvPr>
              <p:cNvPicPr>
                <a:picLocks noChangeAspect="1"/>
              </p:cNvPicPr>
              <p:nvPr/>
            </p:nvPicPr>
            <p:blipFill>
              <a:blip r:embed="rId2">
                <a:lum bright="70000" contrast="-70000"/>
              </a:blip>
              <a:stretch>
                <a:fillRect/>
              </a:stretch>
            </p:blipFill>
            <p:spPr>
              <a:xfrm>
                <a:off x="1176925" y="1839289"/>
                <a:ext cx="765868" cy="1010520"/>
              </a:xfrm>
              <a:prstGeom prst="rect">
                <a:avLst/>
              </a:prstGeom>
            </p:spPr>
          </p:pic>
        </p:grpSp>
      </p:grpSp>
      <p:grpSp>
        <p:nvGrpSpPr>
          <p:cNvPr id="21" name="Group 20">
            <a:extLst>
              <a:ext uri="{FF2B5EF4-FFF2-40B4-BE49-F238E27FC236}">
                <a16:creationId xmlns:a16="http://schemas.microsoft.com/office/drawing/2014/main" id="{4A773AEE-DA47-7CBF-F769-CF93CB30CC46}"/>
              </a:ext>
            </a:extLst>
          </p:cNvPr>
          <p:cNvGrpSpPr/>
          <p:nvPr/>
        </p:nvGrpSpPr>
        <p:grpSpPr>
          <a:xfrm>
            <a:off x="8121703" y="4076762"/>
            <a:ext cx="1326776" cy="1326776"/>
            <a:chOff x="5916052" y="4076762"/>
            <a:chExt cx="1326776" cy="1326776"/>
          </a:xfrm>
        </p:grpSpPr>
        <p:sp>
          <p:nvSpPr>
            <p:cNvPr id="14" name="Oval 13">
              <a:extLst>
                <a:ext uri="{FF2B5EF4-FFF2-40B4-BE49-F238E27FC236}">
                  <a16:creationId xmlns:a16="http://schemas.microsoft.com/office/drawing/2014/main" id="{381FEB2C-04BE-587E-821C-3AEED64E56EF}"/>
                </a:ext>
              </a:extLst>
            </p:cNvPr>
            <p:cNvSpPr/>
            <p:nvPr/>
          </p:nvSpPr>
          <p:spPr>
            <a:xfrm>
              <a:off x="5916052" y="4076762"/>
              <a:ext cx="1326776" cy="1326776"/>
            </a:xfrm>
            <a:prstGeom prst="ellipse">
              <a:avLst/>
            </a:prstGeom>
            <a:solidFill>
              <a:srgbClr val="5B9BD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sign&#10;&#10;Description automatically generated">
              <a:extLst>
                <a:ext uri="{FF2B5EF4-FFF2-40B4-BE49-F238E27FC236}">
                  <a16:creationId xmlns:a16="http://schemas.microsoft.com/office/drawing/2014/main" id="{B8F4EDE7-4957-1D3D-BD52-51E523AF9C7A}"/>
                </a:ext>
              </a:extLst>
            </p:cNvPr>
            <p:cNvPicPr>
              <a:picLocks noChangeAspect="1"/>
            </p:cNvPicPr>
            <p:nvPr/>
          </p:nvPicPr>
          <p:blipFill>
            <a:blip r:embed="rId3">
              <a:lum bright="70000" contrast="-70000"/>
            </a:blip>
            <a:stretch>
              <a:fillRect/>
            </a:stretch>
          </p:blipFill>
          <p:spPr>
            <a:xfrm>
              <a:off x="6034898" y="4216963"/>
              <a:ext cx="1089084" cy="1046375"/>
            </a:xfrm>
            <a:prstGeom prst="rect">
              <a:avLst/>
            </a:prstGeom>
          </p:spPr>
        </p:pic>
      </p:grpSp>
      <p:grpSp>
        <p:nvGrpSpPr>
          <p:cNvPr id="6" name="Group 5">
            <a:extLst>
              <a:ext uri="{FF2B5EF4-FFF2-40B4-BE49-F238E27FC236}">
                <a16:creationId xmlns:a16="http://schemas.microsoft.com/office/drawing/2014/main" id="{A175CFD3-4D36-3158-612B-22C6B226D65A}"/>
              </a:ext>
            </a:extLst>
          </p:cNvPr>
          <p:cNvGrpSpPr/>
          <p:nvPr/>
        </p:nvGrpSpPr>
        <p:grpSpPr>
          <a:xfrm>
            <a:off x="850688" y="1725717"/>
            <a:ext cx="5094513" cy="1712954"/>
            <a:chOff x="6237834" y="1706376"/>
            <a:chExt cx="5094513" cy="1712954"/>
          </a:xfrm>
        </p:grpSpPr>
        <p:sp>
          <p:nvSpPr>
            <p:cNvPr id="16" name="TextBox 15">
              <a:extLst>
                <a:ext uri="{FF2B5EF4-FFF2-40B4-BE49-F238E27FC236}">
                  <a16:creationId xmlns:a16="http://schemas.microsoft.com/office/drawing/2014/main" id="{91BA3DFD-966B-24A3-220E-90825DDC0547}"/>
                </a:ext>
              </a:extLst>
            </p:cNvPr>
            <p:cNvSpPr txBox="1"/>
            <p:nvPr/>
          </p:nvSpPr>
          <p:spPr>
            <a:xfrm>
              <a:off x="6237834" y="3019220"/>
              <a:ext cx="5094513" cy="400110"/>
            </a:xfrm>
            <a:prstGeom prst="rect">
              <a:avLst/>
            </a:prstGeom>
            <a:noFill/>
          </p:spPr>
          <p:txBody>
            <a:bodyPr wrap="square" lIns="91440" tIns="45720" rIns="91440" bIns="45720" anchor="t">
              <a:spAutoFit/>
            </a:bodyPr>
            <a:lstStyle/>
            <a:p>
              <a:pPr marR="0" lvl="0" algn="ctr" defTabSz="914400" rtl="0" eaLnBrk="1" fontAlgn="auto" latinLnBrk="0" hangingPunct="1">
                <a:lnSpc>
                  <a:spcPct val="100000"/>
                </a:lnSpc>
                <a:spcBef>
                  <a:spcPts val="0"/>
                </a:spcBef>
                <a:spcAft>
                  <a:spcPts val="300"/>
                </a:spcAft>
                <a:buClrTx/>
                <a:buSzTx/>
                <a:tabLst/>
                <a:defRPr/>
              </a:pPr>
              <a:r>
                <a:rPr lang="en-US" sz="2000" b="1" dirty="0">
                  <a:solidFill>
                    <a:schemeClr val="tx1">
                      <a:lumMod val="75000"/>
                      <a:lumOff val="25000"/>
                    </a:schemeClr>
                  </a:solidFill>
                  <a:latin typeface="Arial"/>
                  <a:cs typeface="Arial"/>
                </a:rPr>
                <a:t>WMSME</a:t>
              </a:r>
              <a:r>
                <a:rPr lang="en-US" sz="2000" b="1" kern="1200" dirty="0">
                  <a:solidFill>
                    <a:schemeClr val="tx1">
                      <a:lumMod val="75000"/>
                      <a:lumOff val="25000"/>
                    </a:schemeClr>
                  </a:solidFill>
                  <a:latin typeface="Arial"/>
                  <a:cs typeface="Arial"/>
                </a:rPr>
                <a:t> market opportunity defined</a:t>
              </a:r>
            </a:p>
          </p:txBody>
        </p:sp>
        <p:grpSp>
          <p:nvGrpSpPr>
            <p:cNvPr id="23" name="Group 22">
              <a:extLst>
                <a:ext uri="{FF2B5EF4-FFF2-40B4-BE49-F238E27FC236}">
                  <a16:creationId xmlns:a16="http://schemas.microsoft.com/office/drawing/2014/main" id="{60225559-5CAF-776C-FDA0-55C0D74CAB23}"/>
                </a:ext>
              </a:extLst>
            </p:cNvPr>
            <p:cNvGrpSpPr/>
            <p:nvPr/>
          </p:nvGrpSpPr>
          <p:grpSpPr>
            <a:xfrm>
              <a:off x="8121703" y="1706376"/>
              <a:ext cx="1326776" cy="1326776"/>
              <a:chOff x="5916052" y="1731591"/>
              <a:chExt cx="1326776" cy="1326776"/>
            </a:xfrm>
          </p:grpSpPr>
          <p:sp>
            <p:nvSpPr>
              <p:cNvPr id="24" name="Oval 23">
                <a:extLst>
                  <a:ext uri="{FF2B5EF4-FFF2-40B4-BE49-F238E27FC236}">
                    <a16:creationId xmlns:a16="http://schemas.microsoft.com/office/drawing/2014/main" id="{FF3FC97B-923D-D819-D345-77557B001302}"/>
                  </a:ext>
                </a:extLst>
              </p:cNvPr>
              <p:cNvSpPr/>
              <p:nvPr/>
            </p:nvSpPr>
            <p:spPr>
              <a:xfrm>
                <a:off x="5916052" y="1731591"/>
                <a:ext cx="1326776" cy="1326776"/>
              </a:xfrm>
              <a:prstGeom prst="ellipse">
                <a:avLst/>
              </a:prstGeom>
              <a:solidFill>
                <a:srgbClr val="EC635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 up of a sign&#10;&#10;Description automatically generated">
                <a:extLst>
                  <a:ext uri="{FF2B5EF4-FFF2-40B4-BE49-F238E27FC236}">
                    <a16:creationId xmlns:a16="http://schemas.microsoft.com/office/drawing/2014/main" id="{679F173C-E98C-AAC8-D75A-86B2EA228361}"/>
                  </a:ext>
                </a:extLst>
              </p:cNvPr>
              <p:cNvPicPr>
                <a:picLocks noChangeAspect="1"/>
              </p:cNvPicPr>
              <p:nvPr/>
            </p:nvPicPr>
            <p:blipFill>
              <a:blip r:embed="rId4">
                <a:lum bright="70000" contrast="-70000"/>
              </a:blip>
              <a:stretch>
                <a:fillRect/>
              </a:stretch>
            </p:blipFill>
            <p:spPr>
              <a:xfrm>
                <a:off x="6085035" y="1956352"/>
                <a:ext cx="988810" cy="877254"/>
              </a:xfrm>
              <a:prstGeom prst="rect">
                <a:avLst/>
              </a:prstGeom>
            </p:spPr>
          </p:pic>
        </p:grpSp>
      </p:grpSp>
      <p:grpSp>
        <p:nvGrpSpPr>
          <p:cNvPr id="27" name="Group 26">
            <a:extLst>
              <a:ext uri="{FF2B5EF4-FFF2-40B4-BE49-F238E27FC236}">
                <a16:creationId xmlns:a16="http://schemas.microsoft.com/office/drawing/2014/main" id="{2088BB34-6CA8-43D0-4E97-2753F341DB61}"/>
              </a:ext>
            </a:extLst>
          </p:cNvPr>
          <p:cNvGrpSpPr/>
          <p:nvPr/>
        </p:nvGrpSpPr>
        <p:grpSpPr>
          <a:xfrm>
            <a:off x="6183940" y="1710539"/>
            <a:ext cx="5157372" cy="2047178"/>
            <a:chOff x="840013" y="4076762"/>
            <a:chExt cx="5157372" cy="2047178"/>
          </a:xfrm>
        </p:grpSpPr>
        <p:sp>
          <p:nvSpPr>
            <p:cNvPr id="28" name="TextBox 27">
              <a:extLst>
                <a:ext uri="{FF2B5EF4-FFF2-40B4-BE49-F238E27FC236}">
                  <a16:creationId xmlns:a16="http://schemas.microsoft.com/office/drawing/2014/main" id="{4EB0B899-47CA-F688-BA0A-49AFCC4C98FC}"/>
                </a:ext>
              </a:extLst>
            </p:cNvPr>
            <p:cNvSpPr txBox="1"/>
            <p:nvPr/>
          </p:nvSpPr>
          <p:spPr>
            <a:xfrm>
              <a:off x="840013" y="5416054"/>
              <a:ext cx="5157372"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300"/>
                </a:spcAft>
                <a:buClrTx/>
                <a:buSzTx/>
                <a:tabLst/>
                <a:defRPr/>
              </a:pPr>
              <a:r>
                <a:rPr lang="en-US" sz="2000" b="0" kern="1200">
                  <a:solidFill>
                    <a:schemeClr val="tx1">
                      <a:lumMod val="75000"/>
                      <a:lumOff val="25000"/>
                    </a:schemeClr>
                  </a:solidFill>
                  <a:latin typeface="Arial" panose="020B0604020202020204" pitchFamily="34" charset="0"/>
                  <a:ea typeface="+mn-ea"/>
                  <a:cs typeface="Arial" panose="020B0604020202020204" pitchFamily="34" charset="0"/>
                </a:rPr>
                <a:t>Clear </a:t>
              </a:r>
              <a:r>
                <a:rPr lang="en-US" sz="2000" b="1" kern="1200">
                  <a:solidFill>
                    <a:schemeClr val="tx1">
                      <a:lumMod val="75000"/>
                      <a:lumOff val="25000"/>
                    </a:schemeClr>
                  </a:solidFill>
                  <a:latin typeface="Arial" panose="020B0604020202020204" pitchFamily="34" charset="0"/>
                  <a:ea typeface="+mn-ea"/>
                  <a:cs typeface="Arial" panose="020B0604020202020204" pitchFamily="34" charset="0"/>
                </a:rPr>
                <a:t>understanding of opportunities and gaps </a:t>
              </a:r>
              <a:r>
                <a:rPr lang="en-US" sz="2000" b="0" kern="1200">
                  <a:solidFill>
                    <a:schemeClr val="tx1">
                      <a:lumMod val="75000"/>
                      <a:lumOff val="25000"/>
                    </a:schemeClr>
                  </a:solidFill>
                  <a:latin typeface="Arial" panose="020B0604020202020204" pitchFamily="34" charset="0"/>
                  <a:ea typeface="+mn-ea"/>
                  <a:cs typeface="Arial" panose="020B0604020202020204" pitchFamily="34" charset="0"/>
                </a:rPr>
                <a:t>within the ecosystem</a:t>
              </a:r>
            </a:p>
          </p:txBody>
        </p:sp>
        <p:grpSp>
          <p:nvGrpSpPr>
            <p:cNvPr id="29" name="Group 28">
              <a:extLst>
                <a:ext uri="{FF2B5EF4-FFF2-40B4-BE49-F238E27FC236}">
                  <a16:creationId xmlns:a16="http://schemas.microsoft.com/office/drawing/2014/main" id="{25F1B3D1-D8EE-9BDD-6D38-2F56608B0935}"/>
                </a:ext>
              </a:extLst>
            </p:cNvPr>
            <p:cNvGrpSpPr/>
            <p:nvPr/>
          </p:nvGrpSpPr>
          <p:grpSpPr>
            <a:xfrm>
              <a:off x="2734557" y="4076762"/>
              <a:ext cx="1326776" cy="1326776"/>
              <a:chOff x="896471" y="4076762"/>
              <a:chExt cx="1326776" cy="1326776"/>
            </a:xfrm>
          </p:grpSpPr>
          <p:sp>
            <p:nvSpPr>
              <p:cNvPr id="30" name="Oval 29">
                <a:extLst>
                  <a:ext uri="{FF2B5EF4-FFF2-40B4-BE49-F238E27FC236}">
                    <a16:creationId xmlns:a16="http://schemas.microsoft.com/office/drawing/2014/main" id="{957E3026-8532-1748-0D79-DF7F4D60E012}"/>
                  </a:ext>
                </a:extLst>
              </p:cNvPr>
              <p:cNvSpPr/>
              <p:nvPr/>
            </p:nvSpPr>
            <p:spPr>
              <a:xfrm>
                <a:off x="896471" y="4076762"/>
                <a:ext cx="1326776" cy="1326776"/>
              </a:xfrm>
              <a:prstGeom prst="ellipse">
                <a:avLst/>
              </a:prstGeom>
              <a:solidFill>
                <a:srgbClr val="ED7D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close up of a logo&#10;&#10;Description automatically generated">
                <a:extLst>
                  <a:ext uri="{FF2B5EF4-FFF2-40B4-BE49-F238E27FC236}">
                    <a16:creationId xmlns:a16="http://schemas.microsoft.com/office/drawing/2014/main" id="{66ECEE54-95E8-E8D3-6863-227562B91574}"/>
                  </a:ext>
                </a:extLst>
              </p:cNvPr>
              <p:cNvPicPr>
                <a:picLocks noChangeAspect="1"/>
              </p:cNvPicPr>
              <p:nvPr/>
            </p:nvPicPr>
            <p:blipFill>
              <a:blip r:embed="rId5">
                <a:lum bright="70000" contrast="-70000"/>
              </a:blip>
              <a:stretch>
                <a:fillRect/>
              </a:stretch>
            </p:blipFill>
            <p:spPr>
              <a:xfrm>
                <a:off x="1064123" y="4186255"/>
                <a:ext cx="991473" cy="1107791"/>
              </a:xfrm>
              <a:prstGeom prst="rect">
                <a:avLst/>
              </a:prstGeom>
            </p:spPr>
          </p:pic>
        </p:grpSp>
      </p:grpSp>
    </p:spTree>
    <p:extLst>
      <p:ext uri="{BB962C8B-B14F-4D97-AF65-F5344CB8AC3E}">
        <p14:creationId xmlns:p14="http://schemas.microsoft.com/office/powerpoint/2010/main" val="3718707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
        <p:nvSpPr>
          <p:cNvPr id="13" name="TextBox 12">
            <a:extLst>
              <a:ext uri="{FF2B5EF4-FFF2-40B4-BE49-F238E27FC236}">
                <a16:creationId xmlns:a16="http://schemas.microsoft.com/office/drawing/2014/main" id="{165F713E-DFA9-0A75-4A5C-D6D3EC1861BF}"/>
              </a:ext>
            </a:extLst>
          </p:cNvPr>
          <p:cNvSpPr txBox="1"/>
          <p:nvPr/>
        </p:nvSpPr>
        <p:spPr>
          <a:xfrm>
            <a:off x="750446" y="1395607"/>
            <a:ext cx="8405352" cy="4869282"/>
          </a:xfrm>
          <a:prstGeom prst="rect">
            <a:avLst/>
          </a:prstGeom>
          <a:noFill/>
        </p:spPr>
        <p:txBody>
          <a:bodyPr wrap="square" rtlCol="0">
            <a:spAutoFit/>
          </a:bodyPr>
          <a:lstStyle/>
          <a:p>
            <a:pPr marL="398145" indent="0" algn="l"/>
            <a:r>
              <a:rPr lang="en-US" sz="3333" b="1" dirty="0">
                <a:solidFill>
                  <a:srgbClr val="EC6359"/>
                </a:solidFill>
                <a:latin typeface="Helvetica" pitchFamily="2" charset="0"/>
                <a:cs typeface="Lato Light"/>
              </a:rPr>
              <a:t>Stage 3:</a:t>
            </a:r>
            <a:r>
              <a:rPr lang="en-US" sz="3333" dirty="0">
                <a:solidFill>
                  <a:schemeClr val="bg1"/>
                </a:solidFill>
                <a:latin typeface="Helvetica" pitchFamily="2" charset="0"/>
                <a:cs typeface="Lato Light"/>
              </a:rPr>
              <a:t> </a:t>
            </a:r>
            <a:r>
              <a:rPr lang="en-US" sz="3600" b="1" dirty="0">
                <a:solidFill>
                  <a:schemeClr val="bg1"/>
                </a:solidFill>
              </a:rPr>
              <a:t>Form national WE Finance Code coalition and launch awareness campaign</a:t>
            </a:r>
            <a:br>
              <a:rPr lang="en-US" sz="3600" b="1" dirty="0">
                <a:solidFill>
                  <a:srgbClr val="FFFFFF"/>
                </a:solidFill>
              </a:rPr>
            </a:br>
            <a:r>
              <a:rPr lang="en-US" sz="3600" b="1" dirty="0">
                <a:solidFill>
                  <a:schemeClr val="bg1"/>
                </a:solidFill>
              </a:rPr>
              <a:t>(3-6 months)</a:t>
            </a:r>
          </a:p>
          <a:p>
            <a:pPr defTabSz="380985" hangingPunct="0">
              <a:lnSpc>
                <a:spcPct val="125000"/>
              </a:lnSpc>
            </a:pPr>
            <a:endParaRPr lang="en-US" sz="2800" i="1" dirty="0">
              <a:solidFill>
                <a:schemeClr val="bg1"/>
              </a:solidFill>
              <a:latin typeface="Helvetica" pitchFamily="2" charset="0"/>
              <a:cs typeface="Lato Light"/>
              <a:sym typeface="Montserrat"/>
            </a:endParaRPr>
          </a:p>
          <a:p>
            <a:pPr defTabSz="380985" hangingPunct="0">
              <a:lnSpc>
                <a:spcPct val="125000"/>
              </a:lnSpc>
            </a:pPr>
            <a:endParaRPr lang="en-US" sz="2800" i="1" dirty="0">
              <a:solidFill>
                <a:schemeClr val="bg1"/>
              </a:solidFill>
              <a:latin typeface="Helvetica" pitchFamily="2" charset="0"/>
              <a:cs typeface="Lato Light"/>
            </a:endParaRPr>
          </a:p>
          <a:p>
            <a:pPr defTabSz="380985" hangingPunct="0">
              <a:lnSpc>
                <a:spcPct val="125000"/>
              </a:lnSpc>
            </a:pPr>
            <a:endParaRPr lang="en-US" i="1" dirty="0">
              <a:solidFill>
                <a:schemeClr val="bg1"/>
              </a:solidFill>
              <a:latin typeface="Helvetica" pitchFamily="2" charset="0"/>
              <a:cs typeface="Lato Light"/>
              <a:sym typeface="Montserrat"/>
            </a:endParaRPr>
          </a:p>
          <a:p>
            <a:pPr defTabSz="380985" hangingPunct="0">
              <a:lnSpc>
                <a:spcPct val="125000"/>
              </a:lnSpc>
            </a:pPr>
            <a:endParaRPr lang="en-US" sz="2800" dirty="0">
              <a:solidFill>
                <a:schemeClr val="bg1"/>
              </a:solidFill>
              <a:latin typeface="Helvetica" pitchFamily="2" charset="0"/>
              <a:cs typeface="Lato Light"/>
              <a:sym typeface="Montserrat"/>
            </a:endParaRPr>
          </a:p>
          <a:p>
            <a:pPr defTabSz="380985" hangingPunct="0">
              <a:lnSpc>
                <a:spcPct val="125000"/>
              </a:lnSpc>
            </a:pPr>
            <a:endParaRPr lang="en-US" sz="3333" dirty="0">
              <a:solidFill>
                <a:schemeClr val="bg1"/>
              </a:solidFill>
              <a:latin typeface="Helvetica" pitchFamily="2" charset="0"/>
              <a:cs typeface="Lato Light"/>
            </a:endParaRPr>
          </a:p>
        </p:txBody>
      </p:sp>
      <p:sp>
        <p:nvSpPr>
          <p:cNvPr id="8" name="Rectangle 7">
            <a:extLst>
              <a:ext uri="{FF2B5EF4-FFF2-40B4-BE49-F238E27FC236}">
                <a16:creationId xmlns:a16="http://schemas.microsoft.com/office/drawing/2014/main" id="{287036CA-5C39-F397-4806-F5109CC0FC71}"/>
              </a:ext>
            </a:extLst>
          </p:cNvPr>
          <p:cNvSpPr/>
          <p:nvPr/>
        </p:nvSpPr>
        <p:spPr>
          <a:xfrm>
            <a:off x="475392" y="145993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Tree>
    <p:extLst>
      <p:ext uri="{BB962C8B-B14F-4D97-AF65-F5344CB8AC3E}">
        <p14:creationId xmlns:p14="http://schemas.microsoft.com/office/powerpoint/2010/main" val="2254010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723AF5A7-1823-703E-2E7E-73834E824622}"/>
              </a:ext>
            </a:extLst>
          </p:cNvPr>
          <p:cNvGrpSpPr/>
          <p:nvPr/>
        </p:nvGrpSpPr>
        <p:grpSpPr>
          <a:xfrm>
            <a:off x="72132" y="1766544"/>
            <a:ext cx="11940574" cy="4854846"/>
            <a:chOff x="3153167" y="1606984"/>
            <a:chExt cx="11940574" cy="4854846"/>
          </a:xfrm>
        </p:grpSpPr>
        <p:sp>
          <p:nvSpPr>
            <p:cNvPr id="5" name="Freeform: Shape 36">
              <a:extLst>
                <a:ext uri="{FF2B5EF4-FFF2-40B4-BE49-F238E27FC236}">
                  <a16:creationId xmlns:a16="http://schemas.microsoft.com/office/drawing/2014/main" id="{EAC3ED8D-8441-51CA-5F86-0DFB681D3FF2}"/>
                </a:ext>
              </a:extLst>
            </p:cNvPr>
            <p:cNvSpPr/>
            <p:nvPr/>
          </p:nvSpPr>
          <p:spPr>
            <a:xfrm>
              <a:off x="3611879" y="1606984"/>
              <a:ext cx="11481862" cy="1097280"/>
            </a:xfrm>
            <a:prstGeom prst="rect">
              <a:avLst/>
            </a:prstGeom>
            <a:solidFill>
              <a:schemeClr val="bg1">
                <a:lumMod val="95000"/>
                <a:alpha val="8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endParaRPr lang="en-US" sz="1600" b="1">
                <a:solidFill>
                  <a:srgbClr val="AD2D67"/>
                </a:solidFill>
              </a:endParaRPr>
            </a:p>
          </p:txBody>
        </p:sp>
        <p:sp>
          <p:nvSpPr>
            <p:cNvPr id="8" name="Freeform: Shape 43">
              <a:extLst>
                <a:ext uri="{FF2B5EF4-FFF2-40B4-BE49-F238E27FC236}">
                  <a16:creationId xmlns:a16="http://schemas.microsoft.com/office/drawing/2014/main" id="{DBC25E37-0BCA-7C4B-5DE2-24C9CF4ED52B}"/>
                </a:ext>
              </a:extLst>
            </p:cNvPr>
            <p:cNvSpPr/>
            <p:nvPr/>
          </p:nvSpPr>
          <p:spPr>
            <a:xfrm>
              <a:off x="3611879" y="4112028"/>
              <a:ext cx="11481860" cy="1097280"/>
            </a:xfrm>
            <a:prstGeom prst="rect">
              <a:avLst/>
            </a:prstGeom>
            <a:solidFill>
              <a:schemeClr val="bg1">
                <a:lumMod val="95000"/>
                <a:alpha val="8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endParaRPr lang="en-US" sz="1200" i="1">
                <a:solidFill>
                  <a:schemeClr val="tx1">
                    <a:lumMod val="75000"/>
                    <a:lumOff val="25000"/>
                  </a:schemeClr>
                </a:solidFill>
              </a:endParaRPr>
            </a:p>
          </p:txBody>
        </p:sp>
        <p:sp>
          <p:nvSpPr>
            <p:cNvPr id="10" name="Freeform: Shape 36">
              <a:extLst>
                <a:ext uri="{FF2B5EF4-FFF2-40B4-BE49-F238E27FC236}">
                  <a16:creationId xmlns:a16="http://schemas.microsoft.com/office/drawing/2014/main" id="{460409AA-F369-F8E0-686C-3AB87A1ED074}"/>
                </a:ext>
              </a:extLst>
            </p:cNvPr>
            <p:cNvSpPr/>
            <p:nvPr/>
          </p:nvSpPr>
          <p:spPr>
            <a:xfrm>
              <a:off x="3611878" y="2859506"/>
              <a:ext cx="11481861" cy="1097280"/>
            </a:xfrm>
            <a:prstGeom prst="rect">
              <a:avLst/>
            </a:prstGeom>
            <a:solidFill>
              <a:schemeClr val="bg1">
                <a:lumMod val="95000"/>
                <a:alpha val="8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endParaRPr lang="en-US" sz="2000">
                <a:solidFill>
                  <a:schemeClr val="tx1">
                    <a:lumMod val="75000"/>
                    <a:lumOff val="25000"/>
                  </a:schemeClr>
                </a:solidFill>
              </a:endParaRPr>
            </a:p>
          </p:txBody>
        </p:sp>
        <p:sp>
          <p:nvSpPr>
            <p:cNvPr id="12" name="Freeform: Shape 37">
              <a:extLst>
                <a:ext uri="{FF2B5EF4-FFF2-40B4-BE49-F238E27FC236}">
                  <a16:creationId xmlns:a16="http://schemas.microsoft.com/office/drawing/2014/main" id="{49AF19E5-91C5-5041-1673-ABC197599040}"/>
                </a:ext>
              </a:extLst>
            </p:cNvPr>
            <p:cNvSpPr/>
            <p:nvPr/>
          </p:nvSpPr>
          <p:spPr>
            <a:xfrm>
              <a:off x="3611878" y="5364550"/>
              <a:ext cx="11481859" cy="1097280"/>
            </a:xfrm>
            <a:prstGeom prst="rect">
              <a:avLst/>
            </a:prstGeom>
            <a:solidFill>
              <a:schemeClr val="bg1">
                <a:lumMod val="95000"/>
                <a:alpha val="8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rtlCol="0" anchor="ctr" anchorCtr="0"/>
            <a:lstStyle/>
            <a:p>
              <a:pPr>
                <a:spcBef>
                  <a:spcPts val="1200"/>
                </a:spcBef>
              </a:pPr>
              <a:endParaRPr lang="en-US" sz="1600" b="1">
                <a:solidFill>
                  <a:schemeClr val="tx1">
                    <a:lumMod val="75000"/>
                    <a:lumOff val="25000"/>
                  </a:schemeClr>
                </a:solidFill>
              </a:endParaRPr>
            </a:p>
          </p:txBody>
        </p:sp>
        <p:sp>
          <p:nvSpPr>
            <p:cNvPr id="25" name="Freeform: Shape 36">
              <a:extLst>
                <a:ext uri="{FF2B5EF4-FFF2-40B4-BE49-F238E27FC236}">
                  <a16:creationId xmlns:a16="http://schemas.microsoft.com/office/drawing/2014/main" id="{DED0080C-A59E-85AD-36BF-FE80E891288C}"/>
                </a:ext>
              </a:extLst>
            </p:cNvPr>
            <p:cNvSpPr/>
            <p:nvPr/>
          </p:nvSpPr>
          <p:spPr>
            <a:xfrm>
              <a:off x="3153167" y="1606984"/>
              <a:ext cx="7656021" cy="109728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r>
                <a:rPr lang="en-US" sz="1600" b="1">
                  <a:solidFill>
                    <a:schemeClr val="tx1">
                      <a:lumMod val="75000"/>
                      <a:lumOff val="25000"/>
                    </a:schemeClr>
                  </a:solidFill>
                </a:rPr>
                <a:t>National Governing Body</a:t>
              </a:r>
              <a:endParaRPr lang="en-US" sz="1600" b="1">
                <a:solidFill>
                  <a:srgbClr val="AD2D67"/>
                </a:solidFill>
              </a:endParaRPr>
            </a:p>
          </p:txBody>
        </p:sp>
        <p:sp>
          <p:nvSpPr>
            <p:cNvPr id="27" name="Freeform: Shape 43">
              <a:extLst>
                <a:ext uri="{FF2B5EF4-FFF2-40B4-BE49-F238E27FC236}">
                  <a16:creationId xmlns:a16="http://schemas.microsoft.com/office/drawing/2014/main" id="{CB2ECA78-1D77-5E09-DCD5-EEC6E6D84E6C}"/>
                </a:ext>
              </a:extLst>
            </p:cNvPr>
            <p:cNvSpPr/>
            <p:nvPr/>
          </p:nvSpPr>
          <p:spPr>
            <a:xfrm>
              <a:off x="3153167" y="4112028"/>
              <a:ext cx="7649094" cy="109728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r>
                <a:rPr lang="en-US" sz="1600" b="1">
                  <a:solidFill>
                    <a:schemeClr val="tx1">
                      <a:lumMod val="75000"/>
                      <a:lumOff val="25000"/>
                    </a:schemeClr>
                  </a:solidFill>
                </a:rPr>
                <a:t>Aggregators</a:t>
              </a:r>
              <a:endParaRPr lang="en-US" sz="1200" i="1">
                <a:solidFill>
                  <a:schemeClr val="tx1">
                    <a:lumMod val="75000"/>
                    <a:lumOff val="25000"/>
                  </a:schemeClr>
                </a:solidFill>
              </a:endParaRPr>
            </a:p>
          </p:txBody>
        </p:sp>
        <p:sp>
          <p:nvSpPr>
            <p:cNvPr id="29" name="Freeform: Shape 36">
              <a:extLst>
                <a:ext uri="{FF2B5EF4-FFF2-40B4-BE49-F238E27FC236}">
                  <a16:creationId xmlns:a16="http://schemas.microsoft.com/office/drawing/2014/main" id="{1413B06E-A1EC-F220-5CB2-B13325A38800}"/>
                </a:ext>
              </a:extLst>
            </p:cNvPr>
            <p:cNvSpPr/>
            <p:nvPr/>
          </p:nvSpPr>
          <p:spPr>
            <a:xfrm>
              <a:off x="3153167" y="2859506"/>
              <a:ext cx="7656021" cy="109728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r>
                <a:rPr lang="en-US" sz="1600" b="1">
                  <a:solidFill>
                    <a:schemeClr val="tx1">
                      <a:lumMod val="75000"/>
                      <a:lumOff val="25000"/>
                    </a:schemeClr>
                  </a:solidFill>
                </a:rPr>
                <a:t>Coordination</a:t>
              </a:r>
              <a:br>
                <a:rPr lang="en-US" sz="1600" b="1">
                  <a:solidFill>
                    <a:schemeClr val="tx1">
                      <a:lumMod val="75000"/>
                      <a:lumOff val="25000"/>
                    </a:schemeClr>
                  </a:solidFill>
                </a:rPr>
              </a:br>
              <a:r>
                <a:rPr lang="en-US" sz="1600" b="1">
                  <a:solidFill>
                    <a:schemeClr val="tx1">
                      <a:lumMod val="75000"/>
                      <a:lumOff val="25000"/>
                    </a:schemeClr>
                  </a:solidFill>
                </a:rPr>
                <a:t>&amp; Learning </a:t>
              </a:r>
              <a:endParaRPr lang="en-US" sz="2000">
                <a:solidFill>
                  <a:schemeClr val="tx1">
                    <a:lumMod val="75000"/>
                    <a:lumOff val="25000"/>
                  </a:schemeClr>
                </a:solidFill>
              </a:endParaRPr>
            </a:p>
          </p:txBody>
        </p:sp>
        <p:sp>
          <p:nvSpPr>
            <p:cNvPr id="31" name="Freeform: Shape 37">
              <a:extLst>
                <a:ext uri="{FF2B5EF4-FFF2-40B4-BE49-F238E27FC236}">
                  <a16:creationId xmlns:a16="http://schemas.microsoft.com/office/drawing/2014/main" id="{74E40FD7-E0E1-42DE-7335-64B16BB5D9D4}"/>
                </a:ext>
              </a:extLst>
            </p:cNvPr>
            <p:cNvSpPr/>
            <p:nvPr/>
          </p:nvSpPr>
          <p:spPr>
            <a:xfrm>
              <a:off x="3153167" y="5364550"/>
              <a:ext cx="7642165" cy="109728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rtlCol="0" anchor="ctr" anchorCtr="0"/>
            <a:lstStyle/>
            <a:p>
              <a:pPr>
                <a:spcBef>
                  <a:spcPts val="1200"/>
                </a:spcBef>
              </a:pPr>
              <a:r>
                <a:rPr lang="en-US" sz="1600" b="1">
                  <a:solidFill>
                    <a:schemeClr val="tx1">
                      <a:lumMod val="75000"/>
                      <a:lumOff val="25000"/>
                    </a:schemeClr>
                  </a:solidFill>
                </a:rPr>
                <a:t>Signatories </a:t>
              </a:r>
              <a:br>
                <a:rPr lang="en-US" sz="1600" b="1">
                  <a:solidFill>
                    <a:schemeClr val="tx1">
                      <a:lumMod val="75000"/>
                      <a:lumOff val="25000"/>
                    </a:schemeClr>
                  </a:solidFill>
                </a:rPr>
              </a:br>
              <a:r>
                <a:rPr lang="en-US" sz="1600" b="1">
                  <a:solidFill>
                    <a:schemeClr val="tx1">
                      <a:lumMod val="75000"/>
                      <a:lumOff val="25000"/>
                    </a:schemeClr>
                  </a:solidFill>
                </a:rPr>
                <a:t>&amp; Partners </a:t>
              </a:r>
            </a:p>
          </p:txBody>
        </p:sp>
      </p:gr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pPr marL="112395"/>
            <a:r>
              <a:rPr lang="en-US" b="1" noProof="0" dirty="0">
                <a:cs typeface="Helvetica"/>
                <a:sym typeface="Montserrat"/>
              </a:rPr>
              <a:t>Stage 3: Form national </a:t>
            </a:r>
            <a:r>
              <a:rPr lang="en-US" b="1" dirty="0">
                <a:cs typeface="Helvetica"/>
              </a:rPr>
              <a:t>WE Finance Code coalition and launch awareness campaign</a:t>
            </a:r>
            <a:endParaRPr lang="en-US" b="1" spc="-30" noProof="0" dirty="0"/>
          </a:p>
        </p:txBody>
      </p:sp>
      <p:sp>
        <p:nvSpPr>
          <p:cNvPr id="7" name="TextBox 6">
            <a:extLst>
              <a:ext uri="{FF2B5EF4-FFF2-40B4-BE49-F238E27FC236}">
                <a16:creationId xmlns:a16="http://schemas.microsoft.com/office/drawing/2014/main" id="{F0EFA954-6574-6A32-6849-2D9F7B8B73F7}"/>
              </a:ext>
            </a:extLst>
          </p:cNvPr>
          <p:cNvSpPr txBox="1"/>
          <p:nvPr/>
        </p:nvSpPr>
        <p:spPr>
          <a:xfrm>
            <a:off x="220975" y="1211938"/>
            <a:ext cx="11570756" cy="369332"/>
          </a:xfrm>
          <a:prstGeom prst="rect">
            <a:avLst/>
          </a:prstGeom>
          <a:noFill/>
        </p:spPr>
        <p:txBody>
          <a:bodyPr wrap="square" lIns="91440" tIns="45720" rIns="91440" bIns="45720" rtlCol="0" anchor="t">
            <a:spAutoFit/>
          </a:bodyPr>
          <a:lstStyle/>
          <a:p>
            <a:r>
              <a:rPr lang="en-US" b="1"/>
              <a:t>Convene ecosystem to co-develop the vision and structure of the national coalition </a:t>
            </a:r>
            <a:endParaRPr lang="en-US" b="1">
              <a:cs typeface="Helvetica"/>
            </a:endParaRPr>
          </a:p>
        </p:txBody>
      </p:sp>
      <p:grpSp>
        <p:nvGrpSpPr>
          <p:cNvPr id="6" name="Group 5">
            <a:extLst>
              <a:ext uri="{FF2B5EF4-FFF2-40B4-BE49-F238E27FC236}">
                <a16:creationId xmlns:a16="http://schemas.microsoft.com/office/drawing/2014/main" id="{E674BF27-67FE-AF8D-3B3D-8A1A719DF0C2}"/>
              </a:ext>
            </a:extLst>
          </p:cNvPr>
          <p:cNvGrpSpPr/>
          <p:nvPr/>
        </p:nvGrpSpPr>
        <p:grpSpPr>
          <a:xfrm>
            <a:off x="3718104" y="3175488"/>
            <a:ext cx="3892379" cy="822960"/>
            <a:chOff x="6908829" y="2466084"/>
            <a:chExt cx="4922078" cy="822960"/>
          </a:xfrm>
        </p:grpSpPr>
        <p:sp>
          <p:nvSpPr>
            <p:cNvPr id="14" name="Freeform: Shape 52">
              <a:extLst>
                <a:ext uri="{FF2B5EF4-FFF2-40B4-BE49-F238E27FC236}">
                  <a16:creationId xmlns:a16="http://schemas.microsoft.com/office/drawing/2014/main" id="{C5B2E92A-C049-A5E6-2798-116BDD116A97}"/>
                </a:ext>
              </a:extLst>
            </p:cNvPr>
            <p:cNvSpPr/>
            <p:nvPr/>
          </p:nvSpPr>
          <p:spPr>
            <a:xfrm>
              <a:off x="6908829" y="2466084"/>
              <a:ext cx="4922078" cy="822960"/>
            </a:xfrm>
            <a:custGeom>
              <a:avLst/>
              <a:gdLst>
                <a:gd name="connsiteX0" fmla="*/ 0 w 736367"/>
                <a:gd name="connsiteY0" fmla="*/ 49091 h 490911"/>
                <a:gd name="connsiteX1" fmla="*/ 49091 w 736367"/>
                <a:gd name="connsiteY1" fmla="*/ 0 h 490911"/>
                <a:gd name="connsiteX2" fmla="*/ 687276 w 736367"/>
                <a:gd name="connsiteY2" fmla="*/ 0 h 490911"/>
                <a:gd name="connsiteX3" fmla="*/ 736367 w 736367"/>
                <a:gd name="connsiteY3" fmla="*/ 49091 h 490911"/>
                <a:gd name="connsiteX4" fmla="*/ 736367 w 736367"/>
                <a:gd name="connsiteY4" fmla="*/ 441820 h 490911"/>
                <a:gd name="connsiteX5" fmla="*/ 687276 w 736367"/>
                <a:gd name="connsiteY5" fmla="*/ 490911 h 490911"/>
                <a:gd name="connsiteX6" fmla="*/ 49091 w 736367"/>
                <a:gd name="connsiteY6" fmla="*/ 490911 h 490911"/>
                <a:gd name="connsiteX7" fmla="*/ 0 w 736367"/>
                <a:gd name="connsiteY7" fmla="*/ 441820 h 490911"/>
                <a:gd name="connsiteX8" fmla="*/ 0 w 736367"/>
                <a:gd name="connsiteY8" fmla="*/ 49091 h 4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367" h="490911">
                  <a:moveTo>
                    <a:pt x="0" y="49091"/>
                  </a:moveTo>
                  <a:cubicBezTo>
                    <a:pt x="0" y="21979"/>
                    <a:pt x="21979" y="0"/>
                    <a:pt x="49091" y="0"/>
                  </a:cubicBezTo>
                  <a:lnTo>
                    <a:pt x="687276" y="0"/>
                  </a:lnTo>
                  <a:cubicBezTo>
                    <a:pt x="714388" y="0"/>
                    <a:pt x="736367" y="21979"/>
                    <a:pt x="736367" y="49091"/>
                  </a:cubicBezTo>
                  <a:lnTo>
                    <a:pt x="736367" y="441820"/>
                  </a:lnTo>
                  <a:cubicBezTo>
                    <a:pt x="736367" y="468932"/>
                    <a:pt x="714388" y="490911"/>
                    <a:pt x="687276" y="490911"/>
                  </a:cubicBezTo>
                  <a:lnTo>
                    <a:pt x="49091" y="490911"/>
                  </a:lnTo>
                  <a:cubicBezTo>
                    <a:pt x="21979" y="490911"/>
                    <a:pt x="0" y="468932"/>
                    <a:pt x="0" y="441820"/>
                  </a:cubicBezTo>
                  <a:lnTo>
                    <a:pt x="0" y="49091"/>
                  </a:lnTo>
                  <a:close/>
                </a:path>
              </a:pathLst>
            </a:custGeom>
            <a:solidFill>
              <a:schemeClr val="bg2">
                <a:lumMod val="75000"/>
              </a:schemeClr>
            </a:solidFill>
            <a:ln w="5715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68" tIns="48668" rIns="48668" bIns="48668" numCol="1" spcCol="1270" anchor="t" anchorCtr="0">
              <a:noAutofit/>
            </a:bodyPr>
            <a:lstStyle/>
            <a:p>
              <a:pPr algn="ctr" defTabSz="400050">
                <a:lnSpc>
                  <a:spcPct val="90000"/>
                </a:lnSpc>
                <a:spcBef>
                  <a:spcPct val="0"/>
                </a:spcBef>
                <a:spcAft>
                  <a:spcPct val="35000"/>
                </a:spcAft>
              </a:pPr>
              <a:r>
                <a:rPr lang="en-US" sz="1200" b="1">
                  <a:solidFill>
                    <a:schemeClr val="bg1"/>
                  </a:solidFill>
                </a:rPr>
                <a:t>Working Groups</a:t>
              </a:r>
              <a:endParaRPr lang="en-US" sz="1200" b="1" kern="1200">
                <a:solidFill>
                  <a:schemeClr val="bg1"/>
                </a:solidFill>
              </a:endParaRPr>
            </a:p>
          </p:txBody>
        </p:sp>
        <p:sp>
          <p:nvSpPr>
            <p:cNvPr id="40" name="Freeform: Shape 56">
              <a:extLst>
                <a:ext uri="{FF2B5EF4-FFF2-40B4-BE49-F238E27FC236}">
                  <a16:creationId xmlns:a16="http://schemas.microsoft.com/office/drawing/2014/main" id="{293B1D93-EF7C-5868-1B17-6639368A0DE9}"/>
                </a:ext>
              </a:extLst>
            </p:cNvPr>
            <p:cNvSpPr/>
            <p:nvPr/>
          </p:nvSpPr>
          <p:spPr>
            <a:xfrm>
              <a:off x="10192394" y="2796996"/>
              <a:ext cx="1405517" cy="365760"/>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accent2"/>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Engagement</a:t>
              </a:r>
              <a:endParaRPr lang="en-US" sz="1050" b="1">
                <a:solidFill>
                  <a:schemeClr val="bg1"/>
                </a:solidFill>
                <a:cs typeface="Helvetica"/>
              </a:endParaRPr>
            </a:p>
          </p:txBody>
        </p:sp>
        <p:sp>
          <p:nvSpPr>
            <p:cNvPr id="42" name="Freeform: Shape 56">
              <a:extLst>
                <a:ext uri="{FF2B5EF4-FFF2-40B4-BE49-F238E27FC236}">
                  <a16:creationId xmlns:a16="http://schemas.microsoft.com/office/drawing/2014/main" id="{6BBF0B07-4DAF-7276-25E9-F457E819EAEB}"/>
                </a:ext>
              </a:extLst>
            </p:cNvPr>
            <p:cNvSpPr/>
            <p:nvPr/>
          </p:nvSpPr>
          <p:spPr>
            <a:xfrm>
              <a:off x="8676612" y="2796996"/>
              <a:ext cx="1405517" cy="365760"/>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tx1">
                <a:lumMod val="50000"/>
                <a:lumOff val="50000"/>
              </a:schemeClr>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Best practice</a:t>
              </a:r>
            </a:p>
          </p:txBody>
        </p:sp>
        <p:sp>
          <p:nvSpPr>
            <p:cNvPr id="44" name="Freeform: Shape 56">
              <a:extLst>
                <a:ext uri="{FF2B5EF4-FFF2-40B4-BE49-F238E27FC236}">
                  <a16:creationId xmlns:a16="http://schemas.microsoft.com/office/drawing/2014/main" id="{B0B5C283-CD6E-90F9-C7BE-F961A7ADA038}"/>
                </a:ext>
              </a:extLst>
            </p:cNvPr>
            <p:cNvSpPr/>
            <p:nvPr/>
          </p:nvSpPr>
          <p:spPr>
            <a:xfrm>
              <a:off x="7160830" y="2796996"/>
              <a:ext cx="1405517" cy="365760"/>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rgbClr val="AD2D67"/>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Data</a:t>
              </a:r>
              <a:endParaRPr lang="en-US" sz="1050" b="1">
                <a:solidFill>
                  <a:schemeClr val="bg1"/>
                </a:solidFill>
                <a:cs typeface="Helvetica"/>
              </a:endParaRPr>
            </a:p>
          </p:txBody>
        </p:sp>
      </p:grpSp>
      <p:grpSp>
        <p:nvGrpSpPr>
          <p:cNvPr id="9" name="Group 8">
            <a:extLst>
              <a:ext uri="{FF2B5EF4-FFF2-40B4-BE49-F238E27FC236}">
                <a16:creationId xmlns:a16="http://schemas.microsoft.com/office/drawing/2014/main" id="{A639F797-01A4-8476-437C-7A6884CC6A9F}"/>
              </a:ext>
            </a:extLst>
          </p:cNvPr>
          <p:cNvGrpSpPr/>
          <p:nvPr/>
        </p:nvGrpSpPr>
        <p:grpSpPr>
          <a:xfrm>
            <a:off x="3764672" y="1915886"/>
            <a:ext cx="3892379" cy="822960"/>
            <a:chOff x="7392022" y="1238949"/>
            <a:chExt cx="3892379" cy="822960"/>
          </a:xfrm>
        </p:grpSpPr>
        <p:sp>
          <p:nvSpPr>
            <p:cNvPr id="46" name="Freeform: Shape 52">
              <a:extLst>
                <a:ext uri="{FF2B5EF4-FFF2-40B4-BE49-F238E27FC236}">
                  <a16:creationId xmlns:a16="http://schemas.microsoft.com/office/drawing/2014/main" id="{3B602C58-1EF8-960D-CD72-31F3A9930906}"/>
                </a:ext>
              </a:extLst>
            </p:cNvPr>
            <p:cNvSpPr/>
            <p:nvPr/>
          </p:nvSpPr>
          <p:spPr>
            <a:xfrm>
              <a:off x="7392022" y="1238949"/>
              <a:ext cx="3892379" cy="822960"/>
            </a:xfrm>
            <a:custGeom>
              <a:avLst/>
              <a:gdLst>
                <a:gd name="connsiteX0" fmla="*/ 0 w 736367"/>
                <a:gd name="connsiteY0" fmla="*/ 49091 h 490911"/>
                <a:gd name="connsiteX1" fmla="*/ 49091 w 736367"/>
                <a:gd name="connsiteY1" fmla="*/ 0 h 490911"/>
                <a:gd name="connsiteX2" fmla="*/ 687276 w 736367"/>
                <a:gd name="connsiteY2" fmla="*/ 0 h 490911"/>
                <a:gd name="connsiteX3" fmla="*/ 736367 w 736367"/>
                <a:gd name="connsiteY3" fmla="*/ 49091 h 490911"/>
                <a:gd name="connsiteX4" fmla="*/ 736367 w 736367"/>
                <a:gd name="connsiteY4" fmla="*/ 441820 h 490911"/>
                <a:gd name="connsiteX5" fmla="*/ 687276 w 736367"/>
                <a:gd name="connsiteY5" fmla="*/ 490911 h 490911"/>
                <a:gd name="connsiteX6" fmla="*/ 49091 w 736367"/>
                <a:gd name="connsiteY6" fmla="*/ 490911 h 490911"/>
                <a:gd name="connsiteX7" fmla="*/ 0 w 736367"/>
                <a:gd name="connsiteY7" fmla="*/ 441820 h 490911"/>
                <a:gd name="connsiteX8" fmla="*/ 0 w 736367"/>
                <a:gd name="connsiteY8" fmla="*/ 49091 h 4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367" h="490911">
                  <a:moveTo>
                    <a:pt x="0" y="49091"/>
                  </a:moveTo>
                  <a:cubicBezTo>
                    <a:pt x="0" y="21979"/>
                    <a:pt x="21979" y="0"/>
                    <a:pt x="49091" y="0"/>
                  </a:cubicBezTo>
                  <a:lnTo>
                    <a:pt x="687276" y="0"/>
                  </a:lnTo>
                  <a:cubicBezTo>
                    <a:pt x="714388" y="0"/>
                    <a:pt x="736367" y="21979"/>
                    <a:pt x="736367" y="49091"/>
                  </a:cubicBezTo>
                  <a:lnTo>
                    <a:pt x="736367" y="441820"/>
                  </a:lnTo>
                  <a:cubicBezTo>
                    <a:pt x="736367" y="468932"/>
                    <a:pt x="714388" y="490911"/>
                    <a:pt x="687276" y="490911"/>
                  </a:cubicBezTo>
                  <a:lnTo>
                    <a:pt x="49091" y="490911"/>
                  </a:lnTo>
                  <a:cubicBezTo>
                    <a:pt x="21979" y="490911"/>
                    <a:pt x="0" y="468932"/>
                    <a:pt x="0" y="441820"/>
                  </a:cubicBezTo>
                  <a:lnTo>
                    <a:pt x="0" y="49091"/>
                  </a:lnTo>
                  <a:close/>
                </a:path>
              </a:pathLst>
            </a:custGeom>
            <a:solidFill>
              <a:schemeClr val="bg2">
                <a:lumMod val="75000"/>
              </a:schemeClr>
            </a:solidFill>
            <a:ln w="5715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68" tIns="48668" rIns="48668" bIns="48668" numCol="1" spcCol="1270" anchor="t" anchorCtr="0">
              <a:noAutofit/>
            </a:bodyPr>
            <a:lstStyle/>
            <a:p>
              <a:pPr algn="ctr" defTabSz="400050">
                <a:lnSpc>
                  <a:spcPct val="90000"/>
                </a:lnSpc>
                <a:spcBef>
                  <a:spcPct val="0"/>
                </a:spcBef>
                <a:spcAft>
                  <a:spcPct val="35000"/>
                </a:spcAft>
              </a:pPr>
              <a:r>
                <a:rPr lang="en-US" sz="1200" b="1" dirty="0">
                  <a:solidFill>
                    <a:schemeClr val="bg1"/>
                  </a:solidFill>
                </a:rPr>
                <a:t>WE Finance Code Steering Committee </a:t>
              </a:r>
            </a:p>
          </p:txBody>
        </p:sp>
        <p:sp>
          <p:nvSpPr>
            <p:cNvPr id="48" name="Freeform: Shape 56">
              <a:extLst>
                <a:ext uri="{FF2B5EF4-FFF2-40B4-BE49-F238E27FC236}">
                  <a16:creationId xmlns:a16="http://schemas.microsoft.com/office/drawing/2014/main" id="{8E453E1C-AD76-CEE9-22E8-9A7865B22B2D}"/>
                </a:ext>
              </a:extLst>
            </p:cNvPr>
            <p:cNvSpPr/>
            <p:nvPr/>
          </p:nvSpPr>
          <p:spPr>
            <a:xfrm>
              <a:off x="10058843" y="1535561"/>
              <a:ext cx="1138226" cy="354158"/>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accent2"/>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Other </a:t>
              </a:r>
              <a:r>
                <a:rPr lang="en-US" sz="1050" b="1" err="1">
                  <a:solidFill>
                    <a:schemeClr val="bg1"/>
                  </a:solidFill>
                </a:rPr>
                <a:t>Repr</a:t>
              </a:r>
              <a:r>
                <a:rPr lang="en-US" sz="1050" b="1">
                  <a:solidFill>
                    <a:schemeClr val="bg1"/>
                  </a:solidFill>
                </a:rPr>
                <a:t>.</a:t>
              </a:r>
            </a:p>
          </p:txBody>
        </p:sp>
        <p:sp>
          <p:nvSpPr>
            <p:cNvPr id="50" name="Freeform: Shape 56">
              <a:extLst>
                <a:ext uri="{FF2B5EF4-FFF2-40B4-BE49-F238E27FC236}">
                  <a16:creationId xmlns:a16="http://schemas.microsoft.com/office/drawing/2014/main" id="{D7C13F8C-9666-3160-323B-0B38630723C7}"/>
                </a:ext>
              </a:extLst>
            </p:cNvPr>
            <p:cNvSpPr/>
            <p:nvPr/>
          </p:nvSpPr>
          <p:spPr>
            <a:xfrm>
              <a:off x="8808257" y="1535561"/>
              <a:ext cx="1138226" cy="354158"/>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tx1">
                <a:lumMod val="50000"/>
                <a:lumOff val="50000"/>
              </a:schemeClr>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Government </a:t>
              </a:r>
              <a:br>
                <a:rPr lang="en-US" sz="1050" b="1">
                  <a:solidFill>
                    <a:schemeClr val="bg1"/>
                  </a:solidFill>
                </a:rPr>
              </a:br>
              <a:r>
                <a:rPr lang="en-US" sz="1050" b="1" err="1">
                  <a:solidFill>
                    <a:schemeClr val="bg1"/>
                  </a:solidFill>
                </a:rPr>
                <a:t>Repr</a:t>
              </a:r>
              <a:r>
                <a:rPr lang="en-US" sz="1050" b="1">
                  <a:solidFill>
                    <a:schemeClr val="bg1"/>
                  </a:solidFill>
                </a:rPr>
                <a:t>.</a:t>
              </a:r>
              <a:endParaRPr lang="en-US">
                <a:solidFill>
                  <a:schemeClr val="bg1"/>
                </a:solidFill>
              </a:endParaRPr>
            </a:p>
          </p:txBody>
        </p:sp>
        <p:sp>
          <p:nvSpPr>
            <p:cNvPr id="52" name="Freeform: Shape 56">
              <a:extLst>
                <a:ext uri="{FF2B5EF4-FFF2-40B4-BE49-F238E27FC236}">
                  <a16:creationId xmlns:a16="http://schemas.microsoft.com/office/drawing/2014/main" id="{1EEEEDC0-C586-6043-36FF-BBF7DF12602F}"/>
                </a:ext>
              </a:extLst>
            </p:cNvPr>
            <p:cNvSpPr/>
            <p:nvPr/>
          </p:nvSpPr>
          <p:spPr>
            <a:xfrm>
              <a:off x="7557671" y="1535561"/>
              <a:ext cx="1138226" cy="354158"/>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rgbClr val="AD2D67"/>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FSP representatives</a:t>
              </a:r>
            </a:p>
          </p:txBody>
        </p:sp>
      </p:grpSp>
      <p:sp>
        <p:nvSpPr>
          <p:cNvPr id="54" name="Freeform: Shape 52">
            <a:extLst>
              <a:ext uri="{FF2B5EF4-FFF2-40B4-BE49-F238E27FC236}">
                <a16:creationId xmlns:a16="http://schemas.microsoft.com/office/drawing/2014/main" id="{3658B736-BEFB-E254-AFDC-0F450C5CFBF7}"/>
              </a:ext>
            </a:extLst>
          </p:cNvPr>
          <p:cNvSpPr/>
          <p:nvPr/>
        </p:nvSpPr>
        <p:spPr>
          <a:xfrm>
            <a:off x="5841730" y="2799859"/>
            <a:ext cx="2331279" cy="329810"/>
          </a:xfrm>
          <a:custGeom>
            <a:avLst/>
            <a:gdLst>
              <a:gd name="connsiteX0" fmla="*/ 0 w 736367"/>
              <a:gd name="connsiteY0" fmla="*/ 49091 h 490911"/>
              <a:gd name="connsiteX1" fmla="*/ 49091 w 736367"/>
              <a:gd name="connsiteY1" fmla="*/ 0 h 490911"/>
              <a:gd name="connsiteX2" fmla="*/ 687276 w 736367"/>
              <a:gd name="connsiteY2" fmla="*/ 0 h 490911"/>
              <a:gd name="connsiteX3" fmla="*/ 736367 w 736367"/>
              <a:gd name="connsiteY3" fmla="*/ 49091 h 490911"/>
              <a:gd name="connsiteX4" fmla="*/ 736367 w 736367"/>
              <a:gd name="connsiteY4" fmla="*/ 441820 h 490911"/>
              <a:gd name="connsiteX5" fmla="*/ 687276 w 736367"/>
              <a:gd name="connsiteY5" fmla="*/ 490911 h 490911"/>
              <a:gd name="connsiteX6" fmla="*/ 49091 w 736367"/>
              <a:gd name="connsiteY6" fmla="*/ 490911 h 490911"/>
              <a:gd name="connsiteX7" fmla="*/ 0 w 736367"/>
              <a:gd name="connsiteY7" fmla="*/ 441820 h 490911"/>
              <a:gd name="connsiteX8" fmla="*/ 0 w 736367"/>
              <a:gd name="connsiteY8" fmla="*/ 49091 h 4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367" h="490911">
                <a:moveTo>
                  <a:pt x="0" y="49091"/>
                </a:moveTo>
                <a:cubicBezTo>
                  <a:pt x="0" y="21979"/>
                  <a:pt x="21979" y="0"/>
                  <a:pt x="49091" y="0"/>
                </a:cubicBezTo>
                <a:lnTo>
                  <a:pt x="687276" y="0"/>
                </a:lnTo>
                <a:cubicBezTo>
                  <a:pt x="714388" y="0"/>
                  <a:pt x="736367" y="21979"/>
                  <a:pt x="736367" y="49091"/>
                </a:cubicBezTo>
                <a:lnTo>
                  <a:pt x="736367" y="441820"/>
                </a:lnTo>
                <a:cubicBezTo>
                  <a:pt x="736367" y="468932"/>
                  <a:pt x="714388" y="490911"/>
                  <a:pt x="687276" y="490911"/>
                </a:cubicBezTo>
                <a:lnTo>
                  <a:pt x="49091" y="490911"/>
                </a:lnTo>
                <a:cubicBezTo>
                  <a:pt x="21979" y="490911"/>
                  <a:pt x="0" y="468932"/>
                  <a:pt x="0" y="441820"/>
                </a:cubicBezTo>
                <a:lnTo>
                  <a:pt x="0" y="49091"/>
                </a:lnTo>
                <a:close/>
              </a:path>
            </a:pathLst>
          </a:custGeom>
          <a:solidFill>
            <a:schemeClr val="bg2">
              <a:lumMod val="75000"/>
            </a:schemeClr>
          </a:solidFill>
          <a:ln w="5715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68" tIns="48668" rIns="48668" bIns="48668" numCol="1" spcCol="1270" anchor="t" anchorCtr="0">
            <a:noAutofit/>
          </a:bodyPr>
          <a:lstStyle/>
          <a:p>
            <a:pPr marL="0" lvl="0" indent="0" algn="ctr" defTabSz="400050">
              <a:lnSpc>
                <a:spcPct val="90000"/>
              </a:lnSpc>
              <a:spcBef>
                <a:spcPct val="0"/>
              </a:spcBef>
              <a:spcAft>
                <a:spcPct val="35000"/>
              </a:spcAft>
              <a:buNone/>
            </a:pPr>
            <a:r>
              <a:rPr lang="en-US" sz="1200" b="1" kern="1200">
                <a:solidFill>
                  <a:schemeClr val="bg1"/>
                </a:solidFill>
              </a:rPr>
              <a:t>Code Secretariat</a:t>
            </a:r>
          </a:p>
        </p:txBody>
      </p:sp>
      <p:sp>
        <p:nvSpPr>
          <p:cNvPr id="59" name="Freeform: Shape 56">
            <a:extLst>
              <a:ext uri="{FF2B5EF4-FFF2-40B4-BE49-F238E27FC236}">
                <a16:creationId xmlns:a16="http://schemas.microsoft.com/office/drawing/2014/main" id="{DE4CA102-45CB-6F09-A5AF-C0C40E398283}"/>
              </a:ext>
            </a:extLst>
          </p:cNvPr>
          <p:cNvSpPr/>
          <p:nvPr/>
        </p:nvSpPr>
        <p:spPr>
          <a:xfrm>
            <a:off x="3380617" y="5752724"/>
            <a:ext cx="1097280" cy="365760"/>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rgbClr val="AD2D67"/>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FSP signatories</a:t>
            </a:r>
          </a:p>
        </p:txBody>
      </p:sp>
      <p:sp>
        <p:nvSpPr>
          <p:cNvPr id="60" name="Freeform: Shape 56">
            <a:extLst>
              <a:ext uri="{FF2B5EF4-FFF2-40B4-BE49-F238E27FC236}">
                <a16:creationId xmlns:a16="http://schemas.microsoft.com/office/drawing/2014/main" id="{252FF9BA-52A4-DC43-3C9A-7C9C87F50117}"/>
              </a:ext>
            </a:extLst>
          </p:cNvPr>
          <p:cNvSpPr/>
          <p:nvPr/>
        </p:nvSpPr>
        <p:spPr>
          <a:xfrm>
            <a:off x="5764979" y="5752724"/>
            <a:ext cx="1097280" cy="365760"/>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rgbClr val="AD2D67"/>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FSP signatories</a:t>
            </a:r>
          </a:p>
        </p:txBody>
      </p:sp>
      <p:sp>
        <p:nvSpPr>
          <p:cNvPr id="61" name="Freeform: Shape 56">
            <a:extLst>
              <a:ext uri="{FF2B5EF4-FFF2-40B4-BE49-F238E27FC236}">
                <a16:creationId xmlns:a16="http://schemas.microsoft.com/office/drawing/2014/main" id="{34FDB697-43B5-C5F0-143E-39829ADB29E4}"/>
              </a:ext>
            </a:extLst>
          </p:cNvPr>
          <p:cNvSpPr/>
          <p:nvPr/>
        </p:nvSpPr>
        <p:spPr>
          <a:xfrm>
            <a:off x="6957159" y="5752724"/>
            <a:ext cx="1097280" cy="365760"/>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rgbClr val="AD2D67"/>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FSP signatories</a:t>
            </a:r>
          </a:p>
        </p:txBody>
      </p:sp>
      <p:sp>
        <p:nvSpPr>
          <p:cNvPr id="62" name="Freeform: Shape 56">
            <a:extLst>
              <a:ext uri="{FF2B5EF4-FFF2-40B4-BE49-F238E27FC236}">
                <a16:creationId xmlns:a16="http://schemas.microsoft.com/office/drawing/2014/main" id="{A91AA2BD-AB1E-EA53-7EE2-D098CB9AB786}"/>
              </a:ext>
            </a:extLst>
          </p:cNvPr>
          <p:cNvSpPr/>
          <p:nvPr/>
        </p:nvSpPr>
        <p:spPr>
          <a:xfrm>
            <a:off x="3380616" y="6200776"/>
            <a:ext cx="4696583" cy="288036"/>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accent2"/>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Partnerships</a:t>
            </a:r>
            <a:endParaRPr lang="en-US" sz="1050" b="1">
              <a:solidFill>
                <a:schemeClr val="bg1"/>
              </a:solidFill>
              <a:cs typeface="Helvetica"/>
            </a:endParaRPr>
          </a:p>
        </p:txBody>
      </p:sp>
      <p:grpSp>
        <p:nvGrpSpPr>
          <p:cNvPr id="35" name="Group 34">
            <a:extLst>
              <a:ext uri="{FF2B5EF4-FFF2-40B4-BE49-F238E27FC236}">
                <a16:creationId xmlns:a16="http://schemas.microsoft.com/office/drawing/2014/main" id="{1E1BC58C-B529-1CC3-7A00-43D898039708}"/>
              </a:ext>
            </a:extLst>
          </p:cNvPr>
          <p:cNvGrpSpPr/>
          <p:nvPr/>
        </p:nvGrpSpPr>
        <p:grpSpPr>
          <a:xfrm>
            <a:off x="3862957" y="4651982"/>
            <a:ext cx="3536365" cy="365760"/>
            <a:chOff x="6605513" y="4500831"/>
            <a:chExt cx="3536365" cy="365760"/>
          </a:xfrm>
        </p:grpSpPr>
        <p:sp>
          <p:nvSpPr>
            <p:cNvPr id="11" name="Freeform: Shape 56">
              <a:extLst>
                <a:ext uri="{FF2B5EF4-FFF2-40B4-BE49-F238E27FC236}">
                  <a16:creationId xmlns:a16="http://schemas.microsoft.com/office/drawing/2014/main" id="{3341C3FE-DC9A-33C8-3CE5-A32AED91F355}"/>
                </a:ext>
              </a:extLst>
            </p:cNvPr>
            <p:cNvSpPr/>
            <p:nvPr/>
          </p:nvSpPr>
          <p:spPr>
            <a:xfrm>
              <a:off x="8468950" y="4500831"/>
              <a:ext cx="1672928" cy="365760"/>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accent2"/>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Regulator</a:t>
              </a:r>
              <a:endParaRPr lang="en-US" sz="1050" b="1">
                <a:solidFill>
                  <a:schemeClr val="bg1"/>
                </a:solidFill>
                <a:cs typeface="Helvetica"/>
              </a:endParaRPr>
            </a:p>
          </p:txBody>
        </p:sp>
        <p:sp>
          <p:nvSpPr>
            <p:cNvPr id="13" name="Freeform: Shape 56">
              <a:extLst>
                <a:ext uri="{FF2B5EF4-FFF2-40B4-BE49-F238E27FC236}">
                  <a16:creationId xmlns:a16="http://schemas.microsoft.com/office/drawing/2014/main" id="{6B488FF7-0126-B278-93C8-3AA80592BC8A}"/>
                </a:ext>
              </a:extLst>
            </p:cNvPr>
            <p:cNvSpPr/>
            <p:nvPr/>
          </p:nvSpPr>
          <p:spPr>
            <a:xfrm>
              <a:off x="6605513" y="4500831"/>
              <a:ext cx="1672928" cy="365760"/>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accent2"/>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Association</a:t>
              </a:r>
              <a:endParaRPr lang="en-US" sz="1050" b="1">
                <a:solidFill>
                  <a:schemeClr val="bg1"/>
                </a:solidFill>
                <a:cs typeface="Helvetica"/>
              </a:endParaRPr>
            </a:p>
          </p:txBody>
        </p:sp>
      </p:grpSp>
      <p:sp>
        <p:nvSpPr>
          <p:cNvPr id="39" name="Rectangle 38">
            <a:extLst>
              <a:ext uri="{FF2B5EF4-FFF2-40B4-BE49-F238E27FC236}">
                <a16:creationId xmlns:a16="http://schemas.microsoft.com/office/drawing/2014/main" id="{6EE3B6AE-A0E2-ACD1-0B58-6502F76E31FA}"/>
              </a:ext>
            </a:extLst>
          </p:cNvPr>
          <p:cNvSpPr/>
          <p:nvPr/>
        </p:nvSpPr>
        <p:spPr>
          <a:xfrm>
            <a:off x="8521700" y="1343882"/>
            <a:ext cx="3351261" cy="5300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1DC31F9-884B-C5EF-ED09-824584839C4A}"/>
              </a:ext>
            </a:extLst>
          </p:cNvPr>
          <p:cNvSpPr txBox="1"/>
          <p:nvPr/>
        </p:nvSpPr>
        <p:spPr>
          <a:xfrm>
            <a:off x="8391525" y="1761295"/>
            <a:ext cx="2527300" cy="307777"/>
          </a:xfrm>
          <a:prstGeom prst="rect">
            <a:avLst/>
          </a:prstGeom>
          <a:noFill/>
        </p:spPr>
        <p:txBody>
          <a:bodyPr wrap="square" rtlCol="0">
            <a:spAutoFit/>
          </a:bodyPr>
          <a:lstStyle/>
          <a:p>
            <a:r>
              <a:rPr lang="en-US" sz="1400" i="1" u="sng"/>
              <a:t>Functions</a:t>
            </a:r>
          </a:p>
        </p:txBody>
      </p:sp>
      <p:sp>
        <p:nvSpPr>
          <p:cNvPr id="43" name="Rectangle 42">
            <a:extLst>
              <a:ext uri="{FF2B5EF4-FFF2-40B4-BE49-F238E27FC236}">
                <a16:creationId xmlns:a16="http://schemas.microsoft.com/office/drawing/2014/main" id="{8885F538-8E01-BEF0-9452-1EAC4F8B626A}"/>
              </a:ext>
            </a:extLst>
          </p:cNvPr>
          <p:cNvSpPr/>
          <p:nvPr/>
        </p:nvSpPr>
        <p:spPr>
          <a:xfrm>
            <a:off x="8391525" y="1946569"/>
            <a:ext cx="3728343"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i="1">
                <a:solidFill>
                  <a:schemeClr val="tx1"/>
                </a:solidFill>
                <a:latin typeface="Helvetica (Body)"/>
                <a:cs typeface="Helvetica"/>
              </a:rPr>
              <a:t>Lead Code vision and design </a:t>
            </a:r>
          </a:p>
        </p:txBody>
      </p:sp>
      <p:sp>
        <p:nvSpPr>
          <p:cNvPr id="45" name="Rectangle 44">
            <a:extLst>
              <a:ext uri="{FF2B5EF4-FFF2-40B4-BE49-F238E27FC236}">
                <a16:creationId xmlns:a16="http://schemas.microsoft.com/office/drawing/2014/main" id="{EA4A9B6B-F300-ABBC-778F-07B523CC959D}"/>
              </a:ext>
            </a:extLst>
          </p:cNvPr>
          <p:cNvSpPr/>
          <p:nvPr/>
        </p:nvSpPr>
        <p:spPr>
          <a:xfrm>
            <a:off x="8391525" y="2704927"/>
            <a:ext cx="3728343" cy="46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i="1">
                <a:solidFill>
                  <a:schemeClr val="tx1"/>
                </a:solidFill>
                <a:latin typeface="Helvetica (Body)"/>
                <a:cs typeface="Helvetica"/>
              </a:rPr>
              <a:t>Oversight of Code implementation / recruitment</a:t>
            </a:r>
          </a:p>
        </p:txBody>
      </p:sp>
      <p:sp>
        <p:nvSpPr>
          <p:cNvPr id="47" name="Rectangle 46">
            <a:extLst>
              <a:ext uri="{FF2B5EF4-FFF2-40B4-BE49-F238E27FC236}">
                <a16:creationId xmlns:a16="http://schemas.microsoft.com/office/drawing/2014/main" id="{B72E1045-9F14-C4CC-83FD-59886CA47540}"/>
              </a:ext>
            </a:extLst>
          </p:cNvPr>
          <p:cNvSpPr/>
          <p:nvPr/>
        </p:nvSpPr>
        <p:spPr>
          <a:xfrm>
            <a:off x="8391525" y="4500188"/>
            <a:ext cx="3728343"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i="1">
                <a:solidFill>
                  <a:schemeClr val="tx1"/>
                </a:solidFill>
                <a:latin typeface="Helvetica (Body)"/>
              </a:rPr>
              <a:t>Coordinate data aggregation and analysis</a:t>
            </a:r>
          </a:p>
        </p:txBody>
      </p:sp>
      <p:sp>
        <p:nvSpPr>
          <p:cNvPr id="49" name="Rectangle 48">
            <a:extLst>
              <a:ext uri="{FF2B5EF4-FFF2-40B4-BE49-F238E27FC236}">
                <a16:creationId xmlns:a16="http://schemas.microsoft.com/office/drawing/2014/main" id="{18F85F97-4FF9-F9AD-769D-C91631F0328F}"/>
              </a:ext>
            </a:extLst>
          </p:cNvPr>
          <p:cNvSpPr/>
          <p:nvPr/>
        </p:nvSpPr>
        <p:spPr>
          <a:xfrm>
            <a:off x="8391525" y="5760666"/>
            <a:ext cx="3728343"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i="1">
                <a:solidFill>
                  <a:schemeClr val="tx1"/>
                </a:solidFill>
                <a:latin typeface="Helvetica (Body)"/>
              </a:rPr>
              <a:t>Commit and support Code</a:t>
            </a:r>
            <a:endParaRPr lang="en-US" sz="1200" i="1">
              <a:solidFill>
                <a:schemeClr val="tx1"/>
              </a:solidFill>
              <a:latin typeface="Helvetica (Body)"/>
              <a:cs typeface="Helvetica"/>
            </a:endParaRPr>
          </a:p>
        </p:txBody>
      </p:sp>
      <p:sp>
        <p:nvSpPr>
          <p:cNvPr id="51" name="Freeform: Shape 56">
            <a:extLst>
              <a:ext uri="{FF2B5EF4-FFF2-40B4-BE49-F238E27FC236}">
                <a16:creationId xmlns:a16="http://schemas.microsoft.com/office/drawing/2014/main" id="{9ACDCF26-D9E0-AE1C-7FF7-4363088CC1E0}"/>
              </a:ext>
            </a:extLst>
          </p:cNvPr>
          <p:cNvSpPr/>
          <p:nvPr/>
        </p:nvSpPr>
        <p:spPr>
          <a:xfrm>
            <a:off x="4572798" y="5752724"/>
            <a:ext cx="1097280" cy="365760"/>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rgbClr val="AD2D67"/>
          </a:solidFill>
          <a:ln w="28575">
            <a:no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050" b="1">
                <a:solidFill>
                  <a:schemeClr val="bg1"/>
                </a:solidFill>
              </a:rPr>
              <a:t>FSP signatories</a:t>
            </a:r>
          </a:p>
        </p:txBody>
      </p:sp>
      <p:sp>
        <p:nvSpPr>
          <p:cNvPr id="3" name="Rectangle 2">
            <a:extLst>
              <a:ext uri="{FF2B5EF4-FFF2-40B4-BE49-F238E27FC236}">
                <a16:creationId xmlns:a16="http://schemas.microsoft.com/office/drawing/2014/main" id="{A45BFD3A-1C17-9C1C-D340-6A891CEAFD7F}"/>
              </a:ext>
            </a:extLst>
          </p:cNvPr>
          <p:cNvSpPr/>
          <p:nvPr/>
        </p:nvSpPr>
        <p:spPr>
          <a:xfrm>
            <a:off x="8391525" y="3247666"/>
            <a:ext cx="3728343"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200" i="1">
                <a:solidFill>
                  <a:schemeClr val="tx1"/>
                </a:solidFill>
                <a:latin typeface="Helvetica (Body)"/>
              </a:rPr>
              <a:t>Operationalize areas and promote sharing  </a:t>
            </a:r>
            <a:endParaRPr lang="en-US" sz="1200" i="1">
              <a:solidFill>
                <a:schemeClr val="tx1"/>
              </a:solidFill>
              <a:latin typeface="Helvetica (Body)"/>
              <a:cs typeface="Helvetica"/>
            </a:endParaRPr>
          </a:p>
        </p:txBody>
      </p:sp>
      <p:cxnSp>
        <p:nvCxnSpPr>
          <p:cNvPr id="53" name="Straight Connector 52">
            <a:extLst>
              <a:ext uri="{FF2B5EF4-FFF2-40B4-BE49-F238E27FC236}">
                <a16:creationId xmlns:a16="http://schemas.microsoft.com/office/drawing/2014/main" id="{62B02191-167F-01A0-2AD1-6F5AB00B9382}"/>
              </a:ext>
            </a:extLst>
          </p:cNvPr>
          <p:cNvCxnSpPr>
            <a:cxnSpLocks/>
          </p:cNvCxnSpPr>
          <p:nvPr/>
        </p:nvCxnSpPr>
        <p:spPr>
          <a:xfrm>
            <a:off x="179294" y="1581270"/>
            <a:ext cx="9367525"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597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0" imgH="469" progId="TCLayout.ActiveDocument.1">
                  <p:embed/>
                </p:oleObj>
              </mc:Choice>
              <mc:Fallback>
                <p:oleObj name="think-cell Slide" r:id="rId9" imgW="470" imgH="469" progId="TCLayout.ActiveDocument.1">
                  <p:embed/>
                  <p:pic>
                    <p:nvPicPr>
                      <p:cNvPr id="5" name="Object 4"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Rectangle 2"/>
          <p:cNvSpPr/>
          <p:nvPr/>
        </p:nvSpPr>
        <p:spPr>
          <a:xfrm>
            <a:off x="220482" y="2438400"/>
            <a:ext cx="5238431" cy="40195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Aft>
                <a:spcPts val="1200"/>
              </a:spcAft>
            </a:pPr>
            <a:r>
              <a:rPr lang="en-US" sz="1600" b="1" dirty="0">
                <a:solidFill>
                  <a:schemeClr val="tx1">
                    <a:lumMod val="75000"/>
                    <a:lumOff val="25000"/>
                  </a:schemeClr>
                </a:solidFill>
              </a:rPr>
              <a:t>Guiding Principles for the Design of the National Coalition</a:t>
            </a:r>
            <a:endParaRPr lang="en-US" sz="1600" b="1" dirty="0">
              <a:solidFill>
                <a:schemeClr val="tx1">
                  <a:lumMod val="75000"/>
                  <a:lumOff val="25000"/>
                </a:schemeClr>
              </a:solidFill>
              <a:cs typeface="Helvetica"/>
            </a:endParaRPr>
          </a:p>
          <a:p>
            <a:pPr>
              <a:spcAft>
                <a:spcPts val="1200"/>
              </a:spcAft>
            </a:pPr>
            <a:endParaRPr lang="en-US" sz="500">
              <a:solidFill>
                <a:schemeClr val="tx1">
                  <a:lumMod val="75000"/>
                  <a:lumOff val="25000"/>
                </a:schemeClr>
              </a:solidFill>
            </a:endParaRPr>
          </a:p>
          <a:p>
            <a:pPr marL="342900" indent="-342900">
              <a:spcAft>
                <a:spcPts val="1200"/>
              </a:spcAft>
              <a:buFont typeface="+mj-lt"/>
              <a:buAutoNum type="arabicPeriod"/>
            </a:pPr>
            <a:r>
              <a:rPr lang="en-US" sz="1600" dirty="0">
                <a:solidFill>
                  <a:schemeClr val="tx1">
                    <a:lumMod val="75000"/>
                    <a:lumOff val="25000"/>
                  </a:schemeClr>
                </a:solidFill>
              </a:rPr>
              <a:t>The Coalition should be representative of the different stakeholders in the access to finance and entrepreneurial ecosystem</a:t>
            </a:r>
            <a:endParaRPr lang="en-US" sz="1600" dirty="0">
              <a:solidFill>
                <a:schemeClr val="tx1">
                  <a:lumMod val="75000"/>
                  <a:lumOff val="25000"/>
                </a:schemeClr>
              </a:solidFill>
              <a:cs typeface="Helvetica"/>
            </a:endParaRPr>
          </a:p>
          <a:p>
            <a:pPr marL="342900" indent="-342900">
              <a:spcAft>
                <a:spcPts val="1200"/>
              </a:spcAft>
              <a:buFont typeface="+mj-lt"/>
              <a:buAutoNum type="arabicPeriod"/>
            </a:pPr>
            <a:r>
              <a:rPr lang="en-US" sz="1600" dirty="0">
                <a:solidFill>
                  <a:schemeClr val="tx1">
                    <a:lumMod val="75000"/>
                    <a:lumOff val="25000"/>
                  </a:schemeClr>
                </a:solidFill>
                <a:cs typeface="Helvetica"/>
              </a:rPr>
              <a:t>Stakeholders include FSP signatories and regulators as well as other significant ecosystem actors</a:t>
            </a:r>
          </a:p>
          <a:p>
            <a:pPr marL="342900" indent="-342900">
              <a:spcAft>
                <a:spcPts val="1200"/>
              </a:spcAft>
              <a:buFont typeface="+mj-lt"/>
              <a:buAutoNum type="arabicPeriod"/>
            </a:pPr>
            <a:r>
              <a:rPr lang="en-US" sz="1600" dirty="0">
                <a:solidFill>
                  <a:schemeClr val="tx1">
                    <a:lumMod val="75000"/>
                    <a:lumOff val="25000"/>
                  </a:schemeClr>
                </a:solidFill>
              </a:rPr>
              <a:t>There should be a proportionally appropriate percentage of Diverse and Inclusive talent on the Coalition</a:t>
            </a:r>
            <a:endParaRPr lang="en-US" sz="1600" dirty="0">
              <a:solidFill>
                <a:schemeClr val="tx1">
                  <a:lumMod val="75000"/>
                  <a:lumOff val="25000"/>
                </a:schemeClr>
              </a:solidFill>
              <a:cs typeface="Helvetica"/>
            </a:endParaRPr>
          </a:p>
        </p:txBody>
      </p:sp>
      <p:sp>
        <p:nvSpPr>
          <p:cNvPr id="4" name="Title 2">
            <a:extLst>
              <a:ext uri="{FF2B5EF4-FFF2-40B4-BE49-F238E27FC236}">
                <a16:creationId xmlns:a16="http://schemas.microsoft.com/office/drawing/2014/main" id="{BA2FCA8E-1D96-72A8-5649-09BE345C5389}"/>
              </a:ext>
            </a:extLst>
          </p:cNvPr>
          <p:cNvSpPr txBox="1">
            <a:spLocks/>
          </p:cNvSpPr>
          <p:nvPr/>
        </p:nvSpPr>
        <p:spPr>
          <a:xfrm>
            <a:off x="0" y="0"/>
            <a:ext cx="12012706" cy="1046375"/>
          </a:xfrm>
          <a:prstGeom prst="rect">
            <a:avLst/>
          </a:prstGeom>
        </p:spPr>
        <p:txBody>
          <a:bodyPr vert="horz" lIns="91440" tIns="45720" rIns="91440" bIns="45720" rtlCol="0" anchor="ctr">
            <a:normAutofit/>
          </a:bodyPr>
          <a:lstStyle>
            <a:lvl1pPr marL="112713" indent="0" algn="l" defTabSz="914363" rtl="0" eaLnBrk="1" latinLnBrk="0" hangingPunct="1">
              <a:lnSpc>
                <a:spcPct val="120000"/>
              </a:lnSpc>
              <a:spcBef>
                <a:spcPct val="0"/>
              </a:spcBef>
              <a:buNone/>
              <a:defRPr sz="2400" kern="1200">
                <a:solidFill>
                  <a:schemeClr val="bg1"/>
                </a:solidFill>
                <a:latin typeface="+mj-lt"/>
                <a:ea typeface="+mj-ea"/>
                <a:cs typeface="Helvetica" panose="020B0604020202020204" pitchFamily="34" charset="0"/>
              </a:defRPr>
            </a:lvl1pPr>
          </a:lstStyle>
          <a:p>
            <a:pPr marL="112395"/>
            <a:r>
              <a:rPr lang="en-GB" b="1">
                <a:cs typeface="Helvetica"/>
              </a:rPr>
              <a:t>National Coalition: Representatives from public, private and civil society that do and can enable a more female friendly entrepreneurial ecosystem</a:t>
            </a:r>
            <a:r>
              <a:rPr lang="en-GB">
                <a:cs typeface="Helvetica"/>
              </a:rPr>
              <a:t> </a:t>
            </a:r>
          </a:p>
        </p:txBody>
      </p:sp>
      <p:graphicFrame>
        <p:nvGraphicFramePr>
          <p:cNvPr id="22" name="Chart 21"/>
          <p:cNvGraphicFramePr/>
          <p:nvPr>
            <p:custDataLst>
              <p:tags r:id="rId2"/>
            </p:custDataLst>
          </p:nvPr>
        </p:nvGraphicFramePr>
        <p:xfrm>
          <a:off x="7216859" y="1974767"/>
          <a:ext cx="3341687" cy="3341687"/>
        </p:xfrm>
        <a:graphic>
          <a:graphicData uri="http://schemas.openxmlformats.org/drawingml/2006/chart">
            <c:chart xmlns:c="http://schemas.openxmlformats.org/drawingml/2006/chart" xmlns:r="http://schemas.openxmlformats.org/officeDocument/2006/relationships" r:id="rId11"/>
          </a:graphicData>
        </a:graphic>
      </p:graphicFrame>
      <p:cxnSp>
        <p:nvCxnSpPr>
          <p:cNvPr id="8" name="Straight Connector 7"/>
          <p:cNvCxnSpPr/>
          <p:nvPr>
            <p:custDataLst>
              <p:tags r:id="rId3"/>
            </p:custDataLst>
          </p:nvPr>
        </p:nvCxnSpPr>
        <p:spPr bwMode="auto">
          <a:xfrm flipV="1">
            <a:off x="8855075" y="2089150"/>
            <a:ext cx="0" cy="793750"/>
          </a:xfrm>
          <a:prstGeom prst="line">
            <a:avLst/>
          </a:prstGeom>
          <a:ln w="762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p:cNvCxnSpPr/>
          <p:nvPr>
            <p:custDataLst>
              <p:tags r:id="rId4"/>
            </p:custDataLst>
          </p:nvPr>
        </p:nvCxnSpPr>
        <p:spPr bwMode="auto">
          <a:xfrm flipV="1">
            <a:off x="9251950" y="2303463"/>
            <a:ext cx="396875" cy="685800"/>
          </a:xfrm>
          <a:prstGeom prst="line">
            <a:avLst/>
          </a:prstGeom>
          <a:ln w="762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p:cNvCxnSpPr/>
          <p:nvPr>
            <p:custDataLst>
              <p:tags r:id="rId5"/>
            </p:custDataLst>
          </p:nvPr>
        </p:nvCxnSpPr>
        <p:spPr bwMode="auto">
          <a:xfrm flipH="1">
            <a:off x="7478713" y="4076700"/>
            <a:ext cx="685800" cy="396875"/>
          </a:xfrm>
          <a:prstGeom prst="line">
            <a:avLst/>
          </a:prstGeom>
          <a:ln w="762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p:cNvCxnSpPr/>
          <p:nvPr>
            <p:custDataLst>
              <p:tags r:id="rId6"/>
            </p:custDataLst>
          </p:nvPr>
        </p:nvCxnSpPr>
        <p:spPr bwMode="auto">
          <a:xfrm flipH="1">
            <a:off x="7264400" y="3679825"/>
            <a:ext cx="793750" cy="0"/>
          </a:xfrm>
          <a:prstGeom prst="line">
            <a:avLst/>
          </a:prstGeom>
          <a:ln w="762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 name="Rectangle 12"/>
          <p:cNvSpPr/>
          <p:nvPr>
            <p:custDataLst>
              <p:tags r:id="rId7"/>
            </p:custDataLst>
          </p:nvPr>
        </p:nvSpPr>
        <p:spPr bwMode="auto">
          <a:xfrm>
            <a:off x="8331200" y="3313113"/>
            <a:ext cx="1044575" cy="733425"/>
          </a:xfrm>
          <a:prstGeom prst="rect">
            <a:avLst/>
          </a:prstGeom>
          <a:noFill/>
          <a:ln>
            <a:noFill/>
          </a:ln>
          <a:effectLst/>
          <a:extLst>
            <a:ext uri="{909E8E84-426E-40DD-AFC4-6F175D3DCCD1}">
              <a14:hiddenFill xmlns:a14="http://schemas.microsoft.com/office/drawing/2010/main">
                <a:solidFill>
                  <a:schemeClr val="tx2"/>
                </a:solidFill>
              </a14:hiddenFill>
            </a:ext>
          </a:extLst>
        </p:spPr>
        <p:style>
          <a:lnRef idx="1">
            <a:schemeClr val="accent1"/>
          </a:lnRef>
          <a:fillRef idx="3">
            <a:schemeClr val="accent1"/>
          </a:fillRef>
          <a:effectRef idx="2">
            <a:schemeClr val="accent1"/>
          </a:effectRef>
          <a:fontRef idx="minor">
            <a:schemeClr val="lt1"/>
          </a:fontRef>
        </p:style>
        <p:txBody>
          <a:bodyPr vert="horz" wrap="square" lIns="0" tIns="0" rIns="0" bIns="0" rtlCol="0" anchor="ctr"/>
          <a:lstStyle/>
          <a:p>
            <a:pPr algn="ctr">
              <a:spcBef>
                <a:spcPct val="0"/>
              </a:spcBef>
              <a:spcAft>
                <a:spcPct val="0"/>
              </a:spcAft>
            </a:pPr>
            <a:r>
              <a:rPr lang="en-US" altLang="en-US" sz="1600" b="1">
                <a:solidFill>
                  <a:schemeClr val="tx1"/>
                </a:solidFill>
                <a:latin typeface="Helvetica"/>
                <a:cs typeface="Helvetica"/>
              </a:rPr>
              <a:t>National Coalition</a:t>
            </a:r>
            <a:endParaRPr lang="en-US" altLang="en-US" sz="1600" b="1">
              <a:solidFill>
                <a:schemeClr val="tx1"/>
              </a:solidFill>
              <a:latin typeface="Helvetica" pitchFamily="34" charset="0"/>
              <a:cs typeface="Helvetica"/>
            </a:endParaRPr>
          </a:p>
        </p:txBody>
      </p:sp>
      <p:sp>
        <p:nvSpPr>
          <p:cNvPr id="14" name="TextBox 13"/>
          <p:cNvSpPr txBox="1"/>
          <p:nvPr/>
        </p:nvSpPr>
        <p:spPr>
          <a:xfrm>
            <a:off x="9658894" y="1807303"/>
            <a:ext cx="2693988" cy="830997"/>
          </a:xfrm>
          <a:prstGeom prst="rect">
            <a:avLst/>
          </a:prstGeom>
          <a:noFill/>
        </p:spPr>
        <p:txBody>
          <a:bodyPr wrap="square" lIns="91440" tIns="45720" rIns="91440" bIns="45720" rtlCol="0" anchor="t">
            <a:spAutoFit/>
          </a:bodyPr>
          <a:lstStyle/>
          <a:p>
            <a:pPr algn="ctr"/>
            <a:r>
              <a:rPr lang="en-US" sz="1600" b="1">
                <a:solidFill>
                  <a:srgbClr val="EF8354"/>
                </a:solidFill>
                <a:latin typeface="Helvetica"/>
                <a:cs typeface="Leelawadee UI Semilight"/>
              </a:rPr>
              <a:t>Public Sector Anchor &amp; Other Public Sector</a:t>
            </a:r>
          </a:p>
          <a:p>
            <a:pPr algn="ctr"/>
            <a:r>
              <a:rPr lang="en-US" sz="1600" b="1">
                <a:solidFill>
                  <a:srgbClr val="EF8354"/>
                </a:solidFill>
                <a:latin typeface="Helvetica"/>
                <a:cs typeface="Leelawadee UI Semilight"/>
              </a:rPr>
              <a:t>representatives</a:t>
            </a:r>
          </a:p>
        </p:txBody>
      </p:sp>
      <p:sp>
        <p:nvSpPr>
          <p:cNvPr id="15" name="TextBox 14"/>
          <p:cNvSpPr txBox="1"/>
          <p:nvPr/>
        </p:nvSpPr>
        <p:spPr>
          <a:xfrm>
            <a:off x="5275626" y="2172126"/>
            <a:ext cx="2695575" cy="830997"/>
          </a:xfrm>
          <a:prstGeom prst="rect">
            <a:avLst/>
          </a:prstGeom>
          <a:noFill/>
        </p:spPr>
        <p:txBody>
          <a:bodyPr wrap="square" lIns="91440" tIns="45720" rIns="91440" bIns="45720" rtlCol="0" anchor="t">
            <a:spAutoFit/>
          </a:bodyPr>
          <a:lstStyle/>
          <a:p>
            <a:pPr algn="ctr"/>
            <a:r>
              <a:rPr lang="en-US" sz="1600" b="1">
                <a:solidFill>
                  <a:srgbClr val="AD2D67"/>
                </a:solidFill>
                <a:latin typeface="Helvetica"/>
                <a:cs typeface="Leelawadee UI Semilight"/>
              </a:rPr>
              <a:t>Private Sector Anchor &amp; Other Private Sector Representatives</a:t>
            </a:r>
          </a:p>
        </p:txBody>
      </p:sp>
      <p:sp>
        <p:nvSpPr>
          <p:cNvPr id="16" name="TextBox 15"/>
          <p:cNvSpPr txBox="1"/>
          <p:nvPr/>
        </p:nvSpPr>
        <p:spPr>
          <a:xfrm>
            <a:off x="7591082" y="5326042"/>
            <a:ext cx="2692400" cy="830997"/>
          </a:xfrm>
          <a:prstGeom prst="rect">
            <a:avLst/>
          </a:prstGeom>
          <a:noFill/>
        </p:spPr>
        <p:txBody>
          <a:bodyPr wrap="square" rtlCol="0">
            <a:spAutoFit/>
          </a:bodyPr>
          <a:lstStyle/>
          <a:p>
            <a:pPr algn="ctr"/>
            <a:r>
              <a:rPr lang="en-US" sz="1600" b="1">
                <a:solidFill>
                  <a:schemeClr val="tx1">
                    <a:lumMod val="50000"/>
                    <a:lumOff val="50000"/>
                  </a:schemeClr>
                </a:solidFill>
                <a:latin typeface="Helvetica" pitchFamily="34" charset="0"/>
                <a:cs typeface="Leelawadee UI Semilight" panose="020B0402040204020203" pitchFamily="34" charset="-34"/>
              </a:rPr>
              <a:t>International Organization</a:t>
            </a:r>
            <a:br>
              <a:rPr lang="en-US" sz="1600" b="1">
                <a:solidFill>
                  <a:schemeClr val="tx1">
                    <a:lumMod val="50000"/>
                    <a:lumOff val="50000"/>
                  </a:schemeClr>
                </a:solidFill>
                <a:latin typeface="Helvetica" pitchFamily="34" charset="0"/>
                <a:cs typeface="Leelawadee UI Semilight" panose="020B0402040204020203" pitchFamily="34" charset="-34"/>
              </a:rPr>
            </a:br>
            <a:r>
              <a:rPr lang="en-US" sz="1600" b="1">
                <a:solidFill>
                  <a:schemeClr val="tx1">
                    <a:lumMod val="50000"/>
                    <a:lumOff val="50000"/>
                  </a:schemeClr>
                </a:solidFill>
                <a:latin typeface="Helvetica" pitchFamily="34" charset="0"/>
                <a:cs typeface="Leelawadee UI Semilight" panose="020B0402040204020203" pitchFamily="34" charset="-34"/>
              </a:rPr>
              <a:t>representatives</a:t>
            </a:r>
          </a:p>
        </p:txBody>
      </p:sp>
      <p:sp>
        <p:nvSpPr>
          <p:cNvPr id="17" name="TextBox 16"/>
          <p:cNvSpPr txBox="1"/>
          <p:nvPr/>
        </p:nvSpPr>
        <p:spPr>
          <a:xfrm>
            <a:off x="138131" y="1127336"/>
            <a:ext cx="6932872" cy="1200329"/>
          </a:xfrm>
          <a:prstGeom prst="rect">
            <a:avLst/>
          </a:prstGeom>
          <a:noFill/>
        </p:spPr>
        <p:txBody>
          <a:bodyPr wrap="square" lIns="91440" tIns="45720" rIns="91440" bIns="45720" rtlCol="0" anchor="t">
            <a:spAutoFit/>
          </a:bodyPr>
          <a:lstStyle/>
          <a:p>
            <a:r>
              <a:rPr lang="en-US">
                <a:solidFill>
                  <a:schemeClr val="tx1">
                    <a:lumMod val="75000"/>
                    <a:lumOff val="25000"/>
                  </a:schemeClr>
                </a:solidFill>
              </a:rPr>
              <a:t>To represent the philosophy of the Code as a cross-sector effort, and to be inclusive of the various stakeholders in the access to finance and entrepreneurial ecosystem, the Coalition should be made up of private, public and civil society actors</a:t>
            </a:r>
          </a:p>
        </p:txBody>
      </p:sp>
      <p:sp>
        <p:nvSpPr>
          <p:cNvPr id="31" name="TextBox 30"/>
          <p:cNvSpPr txBox="1"/>
          <p:nvPr/>
        </p:nvSpPr>
        <p:spPr>
          <a:xfrm rot="727667">
            <a:off x="8842375" y="2195350"/>
            <a:ext cx="1247775" cy="415498"/>
          </a:xfrm>
          <a:prstGeom prst="rect">
            <a:avLst/>
          </a:prstGeom>
          <a:noFill/>
        </p:spPr>
        <p:txBody>
          <a:bodyPr wrap="square" lIns="91440" tIns="45720" rIns="91440" bIns="45720" rtlCol="0" anchor="t">
            <a:spAutoFit/>
          </a:bodyPr>
          <a:lstStyle/>
          <a:p>
            <a:r>
              <a:rPr lang="en-US" sz="1050" b="1"/>
              <a:t>Anchor/</a:t>
            </a:r>
            <a:endParaRPr lang="en-US"/>
          </a:p>
          <a:p>
            <a:r>
              <a:rPr lang="en-US" sz="1050" b="1"/>
              <a:t>Co-Chair</a:t>
            </a:r>
            <a:endParaRPr lang="en-US"/>
          </a:p>
        </p:txBody>
      </p:sp>
      <p:sp>
        <p:nvSpPr>
          <p:cNvPr id="32" name="TextBox 31"/>
          <p:cNvSpPr txBox="1"/>
          <p:nvPr/>
        </p:nvSpPr>
        <p:spPr>
          <a:xfrm rot="15313960">
            <a:off x="6886492" y="3598283"/>
            <a:ext cx="1247775" cy="415498"/>
          </a:xfrm>
          <a:prstGeom prst="rect">
            <a:avLst/>
          </a:prstGeom>
          <a:noFill/>
        </p:spPr>
        <p:txBody>
          <a:bodyPr wrap="square" lIns="91440" tIns="45720" rIns="91440" bIns="45720" rtlCol="0" anchor="t">
            <a:spAutoFit/>
          </a:bodyPr>
          <a:lstStyle/>
          <a:p>
            <a:r>
              <a:rPr lang="en-US" sz="1050" b="1"/>
              <a:t>Anchor/</a:t>
            </a:r>
            <a:endParaRPr lang="en-US"/>
          </a:p>
          <a:p>
            <a:r>
              <a:rPr lang="en-US" sz="1050" b="1"/>
              <a:t> Co-Chair</a:t>
            </a:r>
            <a:endParaRPr lang="en-US"/>
          </a:p>
        </p:txBody>
      </p:sp>
    </p:spTree>
    <p:extLst>
      <p:ext uri="{BB962C8B-B14F-4D97-AF65-F5344CB8AC3E}">
        <p14:creationId xmlns:p14="http://schemas.microsoft.com/office/powerpoint/2010/main" val="1025622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60689F9-7265-C6D7-8619-A7ED25ABD2D7}"/>
              </a:ext>
            </a:extLst>
          </p:cNvPr>
          <p:cNvSpPr/>
          <p:nvPr/>
        </p:nvSpPr>
        <p:spPr>
          <a:xfrm>
            <a:off x="7219506" y="1046375"/>
            <a:ext cx="4972493" cy="557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Diagram&#10;&#10;Description automatically generated">
            <a:extLst>
              <a:ext uri="{FF2B5EF4-FFF2-40B4-BE49-F238E27FC236}">
                <a16:creationId xmlns:a16="http://schemas.microsoft.com/office/drawing/2014/main" id="{F8632089-4113-22F1-FCA0-7A730E96C574}"/>
              </a:ext>
            </a:extLst>
          </p:cNvPr>
          <p:cNvPicPr>
            <a:picLocks noChangeAspect="1"/>
          </p:cNvPicPr>
          <p:nvPr/>
        </p:nvPicPr>
        <p:blipFill rotWithShape="1">
          <a:blip r:embed="rId4"/>
          <a:srcRect l="50135" t="5754" r="-136" b="-192"/>
          <a:stretch/>
        </p:blipFill>
        <p:spPr>
          <a:xfrm>
            <a:off x="3980903" y="2418882"/>
            <a:ext cx="2559631" cy="3402855"/>
          </a:xfrm>
          <a:prstGeom prst="rect">
            <a:avLst/>
          </a:prstGeom>
        </p:spPr>
      </p:pic>
      <p:pic>
        <p:nvPicPr>
          <p:cNvPr id="13" name="Picture 13" descr="Graphical user interface, application&#10;&#10;Description automatically generated">
            <a:extLst>
              <a:ext uri="{FF2B5EF4-FFF2-40B4-BE49-F238E27FC236}">
                <a16:creationId xmlns:a16="http://schemas.microsoft.com/office/drawing/2014/main" id="{063DEFA5-3A2A-2898-CCA4-41B072961D0E}"/>
              </a:ext>
            </a:extLst>
          </p:cNvPr>
          <p:cNvPicPr>
            <a:picLocks noChangeAspect="1"/>
          </p:cNvPicPr>
          <p:nvPr/>
        </p:nvPicPr>
        <p:blipFill>
          <a:blip r:embed="rId5"/>
          <a:stretch>
            <a:fillRect/>
          </a:stretch>
        </p:blipFill>
        <p:spPr>
          <a:xfrm>
            <a:off x="358044" y="4740622"/>
            <a:ext cx="3708037" cy="1797650"/>
          </a:xfrm>
          <a:prstGeom prst="rect">
            <a:avLst/>
          </a:prstGeom>
          <a:ln>
            <a:solidFill>
              <a:srgbClr val="AD2D67"/>
            </a:solidFill>
          </a:ln>
        </p:spPr>
      </p:pic>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6" imgH="416" progId="TCLayout.ActiveDocument.1">
                  <p:embed/>
                </p:oleObj>
              </mc:Choice>
              <mc:Fallback>
                <p:oleObj name="think-cell Slide" r:id="rId6" imgW="416" imgH="41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pPr marL="112395"/>
            <a:r>
              <a:rPr lang="en-US" b="1" noProof="0" dirty="0">
                <a:cs typeface="Helvetica"/>
                <a:sym typeface="Montserrat"/>
              </a:rPr>
              <a:t>Stage 3: </a:t>
            </a:r>
            <a:r>
              <a:rPr lang="en-US" b="1" dirty="0">
                <a:cs typeface="Helvetica"/>
              </a:rPr>
              <a:t>Launch awareness campaign and WE Finance Code coalition </a:t>
            </a:r>
            <a:endParaRPr lang="en-US" b="1" spc="-30" noProof="0" dirty="0"/>
          </a:p>
        </p:txBody>
      </p:sp>
      <p:sp>
        <p:nvSpPr>
          <p:cNvPr id="3" name="TextBox 2">
            <a:extLst>
              <a:ext uri="{FF2B5EF4-FFF2-40B4-BE49-F238E27FC236}">
                <a16:creationId xmlns:a16="http://schemas.microsoft.com/office/drawing/2014/main" id="{5177A997-F5E7-75A4-C8E5-FDFFC9010621}"/>
              </a:ext>
            </a:extLst>
          </p:cNvPr>
          <p:cNvSpPr txBox="1"/>
          <p:nvPr/>
        </p:nvSpPr>
        <p:spPr>
          <a:xfrm>
            <a:off x="262466" y="1218553"/>
            <a:ext cx="5719233" cy="923330"/>
          </a:xfrm>
          <a:prstGeom prst="rect">
            <a:avLst/>
          </a:prstGeom>
          <a:noFill/>
        </p:spPr>
        <p:txBody>
          <a:bodyPr wrap="square" lIns="91440" tIns="45720" rIns="91440" bIns="45720" rtlCol="0" anchor="t">
            <a:spAutoFit/>
          </a:bodyPr>
          <a:lstStyle/>
          <a:p>
            <a:endParaRPr lang="en-US" b="1">
              <a:cs typeface="Helvetica"/>
            </a:endParaRPr>
          </a:p>
          <a:p>
            <a:r>
              <a:rPr lang="en-US" b="1"/>
              <a:t>Develop communications plan and campaign </a:t>
            </a:r>
            <a:endParaRPr lang="en-US" b="1">
              <a:cs typeface="Helvetica"/>
            </a:endParaRPr>
          </a:p>
          <a:p>
            <a:pPr marL="285750" indent="-285750">
              <a:buFont typeface="Arial" panose="020B0604020202020204" pitchFamily="34" charset="0"/>
              <a:buChar char="•"/>
            </a:pPr>
            <a:endParaRPr lang="en-US" b="1">
              <a:cs typeface="Helvetica"/>
            </a:endParaRPr>
          </a:p>
        </p:txBody>
      </p:sp>
      <p:pic>
        <p:nvPicPr>
          <p:cNvPr id="7" name="Picture 7" descr="A picture containing diagram&#10;&#10;Description automatically generated">
            <a:extLst>
              <a:ext uri="{FF2B5EF4-FFF2-40B4-BE49-F238E27FC236}">
                <a16:creationId xmlns:a16="http://schemas.microsoft.com/office/drawing/2014/main" id="{0D424CA5-C192-C897-1204-5F1660BC2589}"/>
              </a:ext>
            </a:extLst>
          </p:cNvPr>
          <p:cNvPicPr>
            <a:picLocks noChangeAspect="1"/>
          </p:cNvPicPr>
          <p:nvPr/>
        </p:nvPicPr>
        <p:blipFill>
          <a:blip r:embed="rId8"/>
          <a:stretch>
            <a:fillRect/>
          </a:stretch>
        </p:blipFill>
        <p:spPr>
          <a:xfrm>
            <a:off x="4514165" y="4975497"/>
            <a:ext cx="2355744" cy="1332486"/>
          </a:xfrm>
          <a:prstGeom prst="rect">
            <a:avLst/>
          </a:prstGeom>
          <a:ln>
            <a:solidFill>
              <a:srgbClr val="AD2D67"/>
            </a:solidFill>
          </a:ln>
        </p:spPr>
      </p:pic>
      <p:pic>
        <p:nvPicPr>
          <p:cNvPr id="8" name="Picture 8">
            <a:extLst>
              <a:ext uri="{FF2B5EF4-FFF2-40B4-BE49-F238E27FC236}">
                <a16:creationId xmlns:a16="http://schemas.microsoft.com/office/drawing/2014/main" id="{6BFDE34A-1571-BC5A-8C19-31850AA84C76}"/>
              </a:ext>
            </a:extLst>
          </p:cNvPr>
          <p:cNvPicPr>
            <a:picLocks noChangeAspect="1"/>
          </p:cNvPicPr>
          <p:nvPr/>
        </p:nvPicPr>
        <p:blipFill>
          <a:blip r:embed="rId9"/>
          <a:stretch>
            <a:fillRect/>
          </a:stretch>
        </p:blipFill>
        <p:spPr>
          <a:xfrm>
            <a:off x="8131336" y="2347211"/>
            <a:ext cx="3438793" cy="4171212"/>
          </a:xfrm>
          <a:prstGeom prst="rect">
            <a:avLst/>
          </a:prstGeom>
          <a:ln>
            <a:solidFill>
              <a:srgbClr val="AD2D67"/>
            </a:solidFill>
          </a:ln>
        </p:spPr>
      </p:pic>
      <p:grpSp>
        <p:nvGrpSpPr>
          <p:cNvPr id="16" name="Group 15">
            <a:extLst>
              <a:ext uri="{FF2B5EF4-FFF2-40B4-BE49-F238E27FC236}">
                <a16:creationId xmlns:a16="http://schemas.microsoft.com/office/drawing/2014/main" id="{ED8088D2-FEC5-BB41-57EA-8C6F5C086141}"/>
              </a:ext>
            </a:extLst>
          </p:cNvPr>
          <p:cNvGrpSpPr/>
          <p:nvPr/>
        </p:nvGrpSpPr>
        <p:grpSpPr>
          <a:xfrm>
            <a:off x="326378" y="2347212"/>
            <a:ext cx="3198417" cy="2163576"/>
            <a:chOff x="5548866" y="2939231"/>
            <a:chExt cx="3198417" cy="2163576"/>
          </a:xfrm>
        </p:grpSpPr>
        <p:pic>
          <p:nvPicPr>
            <p:cNvPr id="12" name="Picture 11">
              <a:extLst>
                <a:ext uri="{FF2B5EF4-FFF2-40B4-BE49-F238E27FC236}">
                  <a16:creationId xmlns:a16="http://schemas.microsoft.com/office/drawing/2014/main" id="{FDF61762-0E8B-687A-B547-641F6EB4A003}"/>
                </a:ext>
              </a:extLst>
            </p:cNvPr>
            <p:cNvPicPr>
              <a:picLocks noChangeAspect="1"/>
            </p:cNvPicPr>
            <p:nvPr/>
          </p:nvPicPr>
          <p:blipFill rotWithShape="1">
            <a:blip r:embed="rId10"/>
            <a:srcRect t="25651"/>
            <a:stretch/>
          </p:blipFill>
          <p:spPr>
            <a:xfrm>
              <a:off x="5548866" y="3195872"/>
              <a:ext cx="3198417" cy="1906935"/>
            </a:xfrm>
            <a:prstGeom prst="rect">
              <a:avLst/>
            </a:prstGeom>
            <a:ln>
              <a:solidFill>
                <a:srgbClr val="AD2D67"/>
              </a:solidFill>
            </a:ln>
          </p:spPr>
        </p:pic>
        <p:pic>
          <p:nvPicPr>
            <p:cNvPr id="15" name="Picture 14">
              <a:extLst>
                <a:ext uri="{FF2B5EF4-FFF2-40B4-BE49-F238E27FC236}">
                  <a16:creationId xmlns:a16="http://schemas.microsoft.com/office/drawing/2014/main" id="{DF66F76D-6D21-3AC6-0584-AE57F0A9BE36}"/>
                </a:ext>
              </a:extLst>
            </p:cNvPr>
            <p:cNvPicPr>
              <a:picLocks noChangeAspect="1"/>
            </p:cNvPicPr>
            <p:nvPr/>
          </p:nvPicPr>
          <p:blipFill rotWithShape="1">
            <a:blip r:embed="rId10"/>
            <a:srcRect b="88896"/>
            <a:stretch/>
          </p:blipFill>
          <p:spPr>
            <a:xfrm>
              <a:off x="5548866" y="2939231"/>
              <a:ext cx="3198417" cy="284808"/>
            </a:xfrm>
            <a:prstGeom prst="rect">
              <a:avLst/>
            </a:prstGeom>
            <a:ln>
              <a:solidFill>
                <a:srgbClr val="AD2D67"/>
              </a:solidFill>
            </a:ln>
          </p:spPr>
        </p:pic>
      </p:grpSp>
      <p:sp>
        <p:nvSpPr>
          <p:cNvPr id="18" name="TextBox 17">
            <a:extLst>
              <a:ext uri="{FF2B5EF4-FFF2-40B4-BE49-F238E27FC236}">
                <a16:creationId xmlns:a16="http://schemas.microsoft.com/office/drawing/2014/main" id="{82AA6586-AA85-5B7A-9DE4-F60681A729BC}"/>
              </a:ext>
            </a:extLst>
          </p:cNvPr>
          <p:cNvSpPr txBox="1"/>
          <p:nvPr/>
        </p:nvSpPr>
        <p:spPr>
          <a:xfrm>
            <a:off x="7219506" y="1342054"/>
            <a:ext cx="4972493" cy="646331"/>
          </a:xfrm>
          <a:prstGeom prst="rect">
            <a:avLst/>
          </a:prstGeom>
          <a:noFill/>
        </p:spPr>
        <p:txBody>
          <a:bodyPr wrap="square">
            <a:spAutoFit/>
          </a:bodyPr>
          <a:lstStyle/>
          <a:p>
            <a:r>
              <a:rPr lang="en-US" b="1"/>
              <a:t>Start signatory recruitment leveraging local anchor(s) and other influential champions</a:t>
            </a:r>
            <a:endParaRPr lang="en-US" b="1">
              <a:cs typeface="Helvetica"/>
            </a:endParaRPr>
          </a:p>
        </p:txBody>
      </p:sp>
      <p:cxnSp>
        <p:nvCxnSpPr>
          <p:cNvPr id="20" name="Straight Connector 19">
            <a:extLst>
              <a:ext uri="{FF2B5EF4-FFF2-40B4-BE49-F238E27FC236}">
                <a16:creationId xmlns:a16="http://schemas.microsoft.com/office/drawing/2014/main" id="{2390F96B-1598-2D20-7DDF-89D7AEAAD37B}"/>
              </a:ext>
            </a:extLst>
          </p:cNvPr>
          <p:cNvCxnSpPr>
            <a:cxnSpLocks/>
          </p:cNvCxnSpPr>
          <p:nvPr/>
        </p:nvCxnSpPr>
        <p:spPr>
          <a:xfrm>
            <a:off x="326378" y="1826780"/>
            <a:ext cx="4969522"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13C1FA-5E93-48AC-9FA9-39D4CDD5E1C1}"/>
              </a:ext>
            </a:extLst>
          </p:cNvPr>
          <p:cNvCxnSpPr>
            <a:cxnSpLocks/>
          </p:cNvCxnSpPr>
          <p:nvPr/>
        </p:nvCxnSpPr>
        <p:spPr>
          <a:xfrm>
            <a:off x="7340600" y="1988385"/>
            <a:ext cx="4672106"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5363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DB4E-5BB2-D7F7-D05F-EEC8CE830117}"/>
              </a:ext>
            </a:extLst>
          </p:cNvPr>
          <p:cNvSpPr>
            <a:spLocks noGrp="1"/>
          </p:cNvSpPr>
          <p:nvPr>
            <p:ph type="title"/>
          </p:nvPr>
        </p:nvSpPr>
        <p:spPr/>
        <p:txBody>
          <a:bodyPr/>
          <a:lstStyle/>
          <a:p>
            <a:pPr marL="112395"/>
            <a:r>
              <a:rPr lang="en-US" b="1">
                <a:cs typeface="Helvetica"/>
              </a:rPr>
              <a:t>Stage 3: Key Outcomes</a:t>
            </a:r>
            <a:endParaRPr lang="en-US"/>
          </a:p>
        </p:txBody>
      </p:sp>
      <p:grpSp>
        <p:nvGrpSpPr>
          <p:cNvPr id="6" name="Group 5">
            <a:extLst>
              <a:ext uri="{FF2B5EF4-FFF2-40B4-BE49-F238E27FC236}">
                <a16:creationId xmlns:a16="http://schemas.microsoft.com/office/drawing/2014/main" id="{981C0EB1-41A2-4B1A-B238-D0EA831F528F}"/>
              </a:ext>
            </a:extLst>
          </p:cNvPr>
          <p:cNvGrpSpPr/>
          <p:nvPr/>
        </p:nvGrpSpPr>
        <p:grpSpPr>
          <a:xfrm>
            <a:off x="3548744" y="2227076"/>
            <a:ext cx="5094513" cy="2944060"/>
            <a:chOff x="871442" y="1706376"/>
            <a:chExt cx="5094513" cy="2944060"/>
          </a:xfrm>
        </p:grpSpPr>
        <p:sp>
          <p:nvSpPr>
            <p:cNvPr id="11" name="TextBox 10">
              <a:extLst>
                <a:ext uri="{FF2B5EF4-FFF2-40B4-BE49-F238E27FC236}">
                  <a16:creationId xmlns:a16="http://schemas.microsoft.com/office/drawing/2014/main" id="{00D5AAC2-495B-00D8-0A97-C52B8FFC83AB}"/>
                </a:ext>
              </a:extLst>
            </p:cNvPr>
            <p:cNvSpPr txBox="1"/>
            <p:nvPr/>
          </p:nvSpPr>
          <p:spPr>
            <a:xfrm>
              <a:off x="871442" y="3019220"/>
              <a:ext cx="5094513" cy="163121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300"/>
                </a:spcAft>
                <a:buClrTx/>
                <a:buSzTx/>
                <a:tabLst/>
                <a:defRPr/>
              </a:pPr>
              <a:r>
                <a:rPr lang="en-US" sz="2000" b="1" kern="1200" dirty="0">
                  <a:solidFill>
                    <a:schemeClr val="tx1">
                      <a:lumMod val="75000"/>
                      <a:lumOff val="25000"/>
                    </a:schemeClr>
                  </a:solidFill>
                  <a:latin typeface="Arial"/>
                  <a:ea typeface="+mn-ea"/>
                  <a:cs typeface="Arial"/>
                </a:rPr>
                <a:t>Initial group of WMSME key stakeholders</a:t>
              </a:r>
              <a:r>
                <a:rPr lang="en-US" sz="2000" b="0" kern="1200" dirty="0">
                  <a:solidFill>
                    <a:schemeClr val="tx1">
                      <a:lumMod val="75000"/>
                      <a:lumOff val="25000"/>
                    </a:schemeClr>
                  </a:solidFill>
                  <a:latin typeface="Arial"/>
                  <a:ea typeface="+mn-ea"/>
                  <a:cs typeface="Arial"/>
                </a:rPr>
                <a:t>, including main financial sector providers, understand benefits of WE Finance Code and </a:t>
              </a:r>
              <a:r>
                <a:rPr lang="en-US" sz="2000" b="1" kern="1200" dirty="0">
                  <a:solidFill>
                    <a:schemeClr val="tx1">
                      <a:lumMod val="75000"/>
                      <a:lumOff val="25000"/>
                    </a:schemeClr>
                  </a:solidFill>
                  <a:latin typeface="Arial"/>
                  <a:ea typeface="+mn-ea"/>
                  <a:cs typeface="Arial"/>
                </a:rPr>
                <a:t>committed to joining the national coalition</a:t>
              </a:r>
            </a:p>
          </p:txBody>
        </p:sp>
        <p:grpSp>
          <p:nvGrpSpPr>
            <p:cNvPr id="4" name="Group 3">
              <a:extLst>
                <a:ext uri="{FF2B5EF4-FFF2-40B4-BE49-F238E27FC236}">
                  <a16:creationId xmlns:a16="http://schemas.microsoft.com/office/drawing/2014/main" id="{A7E4953B-7C72-0B6E-A7DE-8811120FBEC3}"/>
                </a:ext>
              </a:extLst>
            </p:cNvPr>
            <p:cNvGrpSpPr/>
            <p:nvPr/>
          </p:nvGrpSpPr>
          <p:grpSpPr>
            <a:xfrm>
              <a:off x="2734557" y="1706376"/>
              <a:ext cx="1326776" cy="1326776"/>
              <a:chOff x="2734557" y="1706376"/>
              <a:chExt cx="1326776" cy="1326776"/>
            </a:xfrm>
          </p:grpSpPr>
          <p:sp>
            <p:nvSpPr>
              <p:cNvPr id="8" name="Oval 7">
                <a:extLst>
                  <a:ext uri="{FF2B5EF4-FFF2-40B4-BE49-F238E27FC236}">
                    <a16:creationId xmlns:a16="http://schemas.microsoft.com/office/drawing/2014/main" id="{D3EE7EE3-5EBB-BC09-632E-C8B5E4808908}"/>
                  </a:ext>
                </a:extLst>
              </p:cNvPr>
              <p:cNvSpPr/>
              <p:nvPr/>
            </p:nvSpPr>
            <p:spPr>
              <a:xfrm>
                <a:off x="2734557" y="1706376"/>
                <a:ext cx="1326776" cy="1326776"/>
              </a:xfrm>
              <a:prstGeom prst="ellipse">
                <a:avLst/>
              </a:prstGeom>
              <a:solidFill>
                <a:srgbClr val="AD2D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24C8E5A9-01F2-08E2-90E0-BECCFA260442}"/>
                  </a:ext>
                </a:extLst>
              </p:cNvPr>
              <p:cNvPicPr>
                <a:picLocks noChangeAspect="1"/>
              </p:cNvPicPr>
              <p:nvPr/>
            </p:nvPicPr>
            <p:blipFill>
              <a:blip r:embed="rId3">
                <a:lum bright="70000" contrast="-70000"/>
              </a:blip>
              <a:stretch>
                <a:fillRect/>
              </a:stretch>
            </p:blipFill>
            <p:spPr>
              <a:xfrm>
                <a:off x="2901838" y="1836634"/>
                <a:ext cx="992213" cy="1066260"/>
              </a:xfrm>
              <a:prstGeom prst="rect">
                <a:avLst/>
              </a:prstGeom>
            </p:spPr>
          </p:pic>
        </p:grpSp>
      </p:grpSp>
    </p:spTree>
    <p:extLst>
      <p:ext uri="{BB962C8B-B14F-4D97-AF65-F5344CB8AC3E}">
        <p14:creationId xmlns:p14="http://schemas.microsoft.com/office/powerpoint/2010/main" val="27509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
        <p:nvSpPr>
          <p:cNvPr id="13" name="TextBox 12">
            <a:extLst>
              <a:ext uri="{FF2B5EF4-FFF2-40B4-BE49-F238E27FC236}">
                <a16:creationId xmlns:a16="http://schemas.microsoft.com/office/drawing/2014/main" id="{165F713E-DFA9-0A75-4A5C-D6D3EC1861BF}"/>
              </a:ext>
            </a:extLst>
          </p:cNvPr>
          <p:cNvSpPr txBox="1"/>
          <p:nvPr/>
        </p:nvSpPr>
        <p:spPr>
          <a:xfrm>
            <a:off x="750446" y="1395607"/>
            <a:ext cx="8405352" cy="3132589"/>
          </a:xfrm>
          <a:prstGeom prst="rect">
            <a:avLst/>
          </a:prstGeom>
          <a:noFill/>
        </p:spPr>
        <p:txBody>
          <a:bodyPr wrap="square" rtlCol="0">
            <a:spAutoFit/>
          </a:bodyPr>
          <a:lstStyle/>
          <a:p>
            <a:pPr defTabSz="380985" hangingPunct="0">
              <a:lnSpc>
                <a:spcPct val="125000"/>
              </a:lnSpc>
            </a:pPr>
            <a:r>
              <a:rPr lang="en-US" sz="3333" b="1" dirty="0">
                <a:solidFill>
                  <a:srgbClr val="EC6359"/>
                </a:solidFill>
                <a:latin typeface="Helvetica" pitchFamily="2" charset="0"/>
                <a:cs typeface="Lato Light"/>
              </a:rPr>
              <a:t>Stage 4:</a:t>
            </a:r>
            <a:r>
              <a:rPr lang="en-US" sz="3333" dirty="0">
                <a:solidFill>
                  <a:schemeClr val="bg1"/>
                </a:solidFill>
                <a:latin typeface="Helvetica" pitchFamily="2" charset="0"/>
                <a:cs typeface="Lato Light"/>
              </a:rPr>
              <a:t> Set up and implement WE Finance Code platform /structure (12-18 months)</a:t>
            </a:r>
            <a:endParaRPr lang="en-US" i="1" dirty="0">
              <a:solidFill>
                <a:schemeClr val="bg1"/>
              </a:solidFill>
              <a:latin typeface="Helvetica" pitchFamily="2" charset="0"/>
              <a:cs typeface="Lato Light"/>
              <a:sym typeface="Montserrat"/>
            </a:endParaRPr>
          </a:p>
          <a:p>
            <a:pPr defTabSz="380985" hangingPunct="0">
              <a:lnSpc>
                <a:spcPct val="125000"/>
              </a:lnSpc>
            </a:pPr>
            <a:endParaRPr lang="en-US" sz="2800" dirty="0">
              <a:solidFill>
                <a:schemeClr val="bg1"/>
              </a:solidFill>
              <a:latin typeface="Helvetica" pitchFamily="2" charset="0"/>
              <a:cs typeface="Lato Light"/>
              <a:sym typeface="Montserrat"/>
            </a:endParaRPr>
          </a:p>
          <a:p>
            <a:pPr defTabSz="380985" hangingPunct="0">
              <a:lnSpc>
                <a:spcPct val="125000"/>
              </a:lnSpc>
            </a:pPr>
            <a:endParaRPr lang="en-US" sz="3333" dirty="0">
              <a:solidFill>
                <a:schemeClr val="bg1"/>
              </a:solidFill>
              <a:latin typeface="Helvetica" pitchFamily="2" charset="0"/>
              <a:cs typeface="Lato Light"/>
            </a:endParaRPr>
          </a:p>
        </p:txBody>
      </p:sp>
      <p:sp>
        <p:nvSpPr>
          <p:cNvPr id="8" name="Rectangle 7">
            <a:extLst>
              <a:ext uri="{FF2B5EF4-FFF2-40B4-BE49-F238E27FC236}">
                <a16:creationId xmlns:a16="http://schemas.microsoft.com/office/drawing/2014/main" id="{287036CA-5C39-F397-4806-F5109CC0FC71}"/>
              </a:ext>
            </a:extLst>
          </p:cNvPr>
          <p:cNvSpPr/>
          <p:nvPr/>
        </p:nvSpPr>
        <p:spPr>
          <a:xfrm>
            <a:off x="475392" y="145993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Tree>
    <p:extLst>
      <p:ext uri="{BB962C8B-B14F-4D97-AF65-F5344CB8AC3E}">
        <p14:creationId xmlns:p14="http://schemas.microsoft.com/office/powerpoint/2010/main" val="2246984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pPr defTabSz="380985" hangingPunct="0">
              <a:lnSpc>
                <a:spcPct val="125000"/>
              </a:lnSpc>
            </a:pPr>
            <a:r>
              <a:rPr lang="en-US" b="1" noProof="0" dirty="0">
                <a:cs typeface="Helvetica"/>
                <a:sym typeface="Montserrat"/>
              </a:rPr>
              <a:t>Stage 4:</a:t>
            </a:r>
            <a:r>
              <a:rPr lang="en-US" b="1" dirty="0">
                <a:cs typeface="Helvetica"/>
                <a:sym typeface="Montserrat"/>
              </a:rPr>
              <a:t> </a:t>
            </a:r>
            <a:r>
              <a:rPr lang="en-US" b="1" dirty="0">
                <a:solidFill>
                  <a:schemeClr val="bg1"/>
                </a:solidFill>
                <a:latin typeface="Helvetica" pitchFamily="2" charset="0"/>
                <a:cs typeface="Lato Light"/>
              </a:rPr>
              <a:t>Set up and implement WE Finance Code platform /structure (12-18 months)</a:t>
            </a:r>
            <a:endParaRPr lang="en-US" b="1" noProof="0" dirty="0"/>
          </a:p>
        </p:txBody>
      </p:sp>
      <p:sp>
        <p:nvSpPr>
          <p:cNvPr id="3" name="TextBox 2">
            <a:extLst>
              <a:ext uri="{FF2B5EF4-FFF2-40B4-BE49-F238E27FC236}">
                <a16:creationId xmlns:a16="http://schemas.microsoft.com/office/drawing/2014/main" id="{5177A997-F5E7-75A4-C8E5-FDFFC9010621}"/>
              </a:ext>
            </a:extLst>
          </p:cNvPr>
          <p:cNvSpPr txBox="1"/>
          <p:nvPr/>
        </p:nvSpPr>
        <p:spPr>
          <a:xfrm>
            <a:off x="99181" y="1426029"/>
            <a:ext cx="3471333" cy="4524315"/>
          </a:xfrm>
          <a:prstGeom prst="rect">
            <a:avLst/>
          </a:prstGeom>
          <a:noFill/>
        </p:spPr>
        <p:txBody>
          <a:bodyPr wrap="square" lIns="91440" tIns="45720" rIns="91440" bIns="45720" rtlCol="0" anchor="t">
            <a:spAutoFit/>
          </a:bodyPr>
          <a:lstStyle/>
          <a:p>
            <a:r>
              <a:rPr lang="en-US" b="1" dirty="0"/>
              <a:t>Create action plan for Code implementation (1/2)</a:t>
            </a:r>
          </a:p>
          <a:p>
            <a:endParaRPr lang="en-US" b="1" dirty="0"/>
          </a:p>
          <a:p>
            <a:pPr marL="406400" lvl="1" indent="-285750">
              <a:buFont typeface="Arial" panose="020B0604020202020204" pitchFamily="34" charset="0"/>
              <a:buChar char="•"/>
            </a:pPr>
            <a:r>
              <a:rPr lang="en-US" dirty="0"/>
              <a:t>Establish reporting processes, develop data collection templates</a:t>
            </a:r>
            <a:endParaRPr lang="en-US" dirty="0">
              <a:cs typeface="Helvetica"/>
            </a:endParaRPr>
          </a:p>
          <a:p>
            <a:pPr marL="406400" lvl="1" indent="-285750">
              <a:buFont typeface="Arial" panose="020B0604020202020204" pitchFamily="34" charset="0"/>
              <a:buChar char="•"/>
            </a:pPr>
            <a:r>
              <a:rPr lang="en-US" dirty="0"/>
              <a:t>Define data outputs</a:t>
            </a:r>
            <a:endParaRPr lang="en-US" dirty="0">
              <a:cs typeface="Helvetica"/>
            </a:endParaRPr>
          </a:p>
          <a:p>
            <a:pPr marL="406400" lvl="1" indent="-285750">
              <a:buFont typeface="Arial" panose="020B0604020202020204" pitchFamily="34" charset="0"/>
              <a:buChar char="•"/>
            </a:pPr>
            <a:r>
              <a:rPr lang="en-US" dirty="0">
                <a:solidFill>
                  <a:schemeClr val="bg1">
                    <a:lumMod val="50000"/>
                  </a:schemeClr>
                </a:solidFill>
              </a:rPr>
              <a:t>Aggregator: data repository/storage </a:t>
            </a:r>
            <a:r>
              <a:rPr lang="en-US" dirty="0" err="1">
                <a:solidFill>
                  <a:schemeClr val="bg1">
                    <a:lumMod val="50000"/>
                  </a:schemeClr>
                </a:solidFill>
              </a:rPr>
              <a:t>reqs</a:t>
            </a:r>
            <a:r>
              <a:rPr lang="en-US" dirty="0">
                <a:solidFill>
                  <a:schemeClr val="bg1">
                    <a:lumMod val="50000"/>
                  </a:schemeClr>
                </a:solidFill>
              </a:rPr>
              <a:t>, HR and system capabilities</a:t>
            </a:r>
            <a:endParaRPr lang="en-US" dirty="0">
              <a:solidFill>
                <a:schemeClr val="bg1">
                  <a:lumMod val="50000"/>
                </a:schemeClr>
              </a:solidFill>
              <a:cs typeface="Helvetica"/>
            </a:endParaRPr>
          </a:p>
          <a:p>
            <a:pPr marL="406400" lvl="1" indent="-285750">
              <a:buFont typeface="Arial" panose="020B0604020202020204" pitchFamily="34" charset="0"/>
              <a:buChar char="•"/>
            </a:pPr>
            <a:r>
              <a:rPr lang="en-US" dirty="0">
                <a:solidFill>
                  <a:schemeClr val="bg1">
                    <a:lumMod val="50000"/>
                  </a:schemeClr>
                </a:solidFill>
              </a:rPr>
              <a:t>Set timelines and targets</a:t>
            </a:r>
            <a:endParaRPr lang="en-US" dirty="0">
              <a:solidFill>
                <a:schemeClr val="bg1">
                  <a:lumMod val="50000"/>
                </a:schemeClr>
              </a:solidFill>
              <a:cs typeface="Helvetica"/>
            </a:endParaRPr>
          </a:p>
          <a:p>
            <a:pPr marL="406400" lvl="1" indent="-285750">
              <a:buFont typeface="Arial" panose="020B0604020202020204" pitchFamily="34" charset="0"/>
              <a:buChar char="•"/>
            </a:pPr>
            <a:r>
              <a:rPr lang="en-US" dirty="0">
                <a:solidFill>
                  <a:schemeClr val="bg1">
                    <a:lumMod val="50000"/>
                  </a:schemeClr>
                </a:solidFill>
              </a:rPr>
              <a:t>Secure resources, HR and financial</a:t>
            </a:r>
            <a:endParaRPr lang="en-US" dirty="0">
              <a:solidFill>
                <a:schemeClr val="bg1">
                  <a:lumMod val="50000"/>
                </a:schemeClr>
              </a:solidFill>
              <a:cs typeface="Helvetica"/>
            </a:endParaRPr>
          </a:p>
          <a:p>
            <a:pPr marL="406400" lvl="1" indent="-285750">
              <a:buFont typeface="Arial" panose="020B0604020202020204" pitchFamily="34" charset="0"/>
              <a:buChar char="•"/>
            </a:pPr>
            <a:r>
              <a:rPr lang="en-US" dirty="0">
                <a:solidFill>
                  <a:schemeClr val="bg1">
                    <a:lumMod val="50000"/>
                  </a:schemeClr>
                </a:solidFill>
              </a:rPr>
              <a:t>Define global reporting</a:t>
            </a:r>
            <a:endParaRPr lang="en-US" dirty="0">
              <a:solidFill>
                <a:schemeClr val="bg1">
                  <a:lumMod val="50000"/>
                </a:schemeClr>
              </a:solidFill>
              <a:cs typeface="Helvetica"/>
            </a:endParaRPr>
          </a:p>
          <a:p>
            <a:endParaRPr lang="en-US" dirty="0">
              <a:solidFill>
                <a:schemeClr val="bg1">
                  <a:lumMod val="50000"/>
                </a:schemeClr>
              </a:solidFill>
            </a:endParaRPr>
          </a:p>
          <a:p>
            <a:pPr marL="285750" indent="-285750">
              <a:buFont typeface="Arial" panose="020B0604020202020204" pitchFamily="34" charset="0"/>
              <a:buChar char="•"/>
            </a:pPr>
            <a:endParaRPr lang="en-US" dirty="0"/>
          </a:p>
        </p:txBody>
      </p:sp>
      <p:graphicFrame>
        <p:nvGraphicFramePr>
          <p:cNvPr id="7" name="Table 6">
            <a:extLst>
              <a:ext uri="{FF2B5EF4-FFF2-40B4-BE49-F238E27FC236}">
                <a16:creationId xmlns:a16="http://schemas.microsoft.com/office/drawing/2014/main" id="{76DEAA37-C6AC-FC12-10B2-2AC58C3DA4AA}"/>
              </a:ext>
            </a:extLst>
          </p:cNvPr>
          <p:cNvGraphicFramePr>
            <a:graphicFrameLocks noGrp="1"/>
          </p:cNvGraphicFramePr>
          <p:nvPr>
            <p:extLst>
              <p:ext uri="{D42A27DB-BD31-4B8C-83A1-F6EECF244321}">
                <p14:modId xmlns:p14="http://schemas.microsoft.com/office/powerpoint/2010/main" val="1953242944"/>
              </p:ext>
            </p:extLst>
          </p:nvPr>
        </p:nvGraphicFramePr>
        <p:xfrm>
          <a:off x="3797300" y="1426028"/>
          <a:ext cx="8215406" cy="5205566"/>
        </p:xfrm>
        <a:graphic>
          <a:graphicData uri="http://schemas.openxmlformats.org/drawingml/2006/table">
            <a:tbl>
              <a:tblPr firstRow="1" bandRow="1">
                <a:tableStyleId>{2D5ABB26-0587-4C30-8999-92F81FD0307C}</a:tableStyleId>
              </a:tblPr>
              <a:tblGrid>
                <a:gridCol w="1879600">
                  <a:extLst>
                    <a:ext uri="{9D8B030D-6E8A-4147-A177-3AD203B41FA5}">
                      <a16:colId xmlns:a16="http://schemas.microsoft.com/office/drawing/2014/main" val="3340953629"/>
                    </a:ext>
                  </a:extLst>
                </a:gridCol>
                <a:gridCol w="3086100">
                  <a:extLst>
                    <a:ext uri="{9D8B030D-6E8A-4147-A177-3AD203B41FA5}">
                      <a16:colId xmlns:a16="http://schemas.microsoft.com/office/drawing/2014/main" val="846319315"/>
                    </a:ext>
                  </a:extLst>
                </a:gridCol>
                <a:gridCol w="3249706">
                  <a:extLst>
                    <a:ext uri="{9D8B030D-6E8A-4147-A177-3AD203B41FA5}">
                      <a16:colId xmlns:a16="http://schemas.microsoft.com/office/drawing/2014/main" val="1222744246"/>
                    </a:ext>
                  </a:extLst>
                </a:gridCol>
              </a:tblGrid>
              <a:tr h="606979">
                <a:tc>
                  <a:txBody>
                    <a:bodyPr/>
                    <a:lstStyle/>
                    <a:p>
                      <a:pPr marL="112712" marR="349250" indent="0" algn="ctr" defTabSz="457200" rtl="0" eaLnBrk="1" latinLnBrk="0" hangingPunct="1">
                        <a:lnSpc>
                          <a:spcPct val="100000"/>
                        </a:lnSpc>
                        <a:spcBef>
                          <a:spcPts val="600"/>
                        </a:spcBef>
                        <a:spcAft>
                          <a:spcPts val="600"/>
                        </a:spcAft>
                        <a:buSzPct val="120833"/>
                        <a:buFont typeface="+mj-lt"/>
                        <a:buNone/>
                        <a:tabLst>
                          <a:tab pos="172720" algn="l"/>
                        </a:tabLst>
                      </a:pPr>
                      <a:r>
                        <a:rPr lang="en-US" sz="1100" b="1" strike="noStrike" kern="1200">
                          <a:solidFill>
                            <a:schemeClr val="bg1"/>
                          </a:solidFill>
                          <a:latin typeface="+mn-lt"/>
                          <a:ea typeface="+mn-ea"/>
                          <a:cs typeface="Arial"/>
                        </a:rPr>
                        <a:t>Indicator Category</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3562"/>
                    </a:solidFill>
                  </a:tcPr>
                </a:tc>
                <a:tc>
                  <a:txBody>
                    <a:bodyPr/>
                    <a:lstStyle/>
                    <a:p>
                      <a:pPr marL="112712" marR="349250" indent="0" algn="ctr" defTabSz="457200" rtl="0" eaLnBrk="1" latinLnBrk="0" hangingPunct="1">
                        <a:lnSpc>
                          <a:spcPct val="100000"/>
                        </a:lnSpc>
                        <a:spcBef>
                          <a:spcPts val="600"/>
                        </a:spcBef>
                        <a:spcAft>
                          <a:spcPts val="600"/>
                        </a:spcAft>
                        <a:buSzPct val="120833"/>
                        <a:buFont typeface="+mj-lt"/>
                        <a:buNone/>
                        <a:tabLst>
                          <a:tab pos="172720" algn="l"/>
                        </a:tabLst>
                      </a:pPr>
                      <a:r>
                        <a:rPr lang="en-US" sz="1100" b="1" strike="noStrike" kern="1200">
                          <a:solidFill>
                            <a:schemeClr val="bg1"/>
                          </a:solidFill>
                          <a:latin typeface="+mn-lt"/>
                          <a:ea typeface="+mn-ea"/>
                          <a:cs typeface="Arial"/>
                        </a:rPr>
                        <a:t>Data request from FSPs</a:t>
                      </a:r>
                      <a:r>
                        <a:rPr lang="en-US" sz="1100" b="1" strike="noStrike" kern="1200" baseline="0">
                          <a:solidFill>
                            <a:schemeClr val="bg1"/>
                          </a:solidFill>
                          <a:latin typeface="+mn-lt"/>
                          <a:ea typeface="+mn-ea"/>
                          <a:cs typeface="Arial"/>
                        </a:rPr>
                        <a:t>  </a:t>
                      </a:r>
                      <a:br>
                        <a:rPr lang="en-US" sz="1100" b="1" strike="noStrike" kern="1200" baseline="0">
                          <a:solidFill>
                            <a:schemeClr val="bg1"/>
                          </a:solidFill>
                          <a:latin typeface="+mn-lt"/>
                          <a:ea typeface="+mn-ea"/>
                          <a:cs typeface="Arial"/>
                        </a:rPr>
                      </a:br>
                      <a:r>
                        <a:rPr lang="en-US" sz="1100" b="1" i="1" strike="noStrike" kern="1200" baseline="0">
                          <a:solidFill>
                            <a:schemeClr val="bg1"/>
                          </a:solidFill>
                          <a:latin typeface="+mn-lt"/>
                          <a:ea typeface="+mn-ea"/>
                          <a:cs typeface="Arial"/>
                        </a:rPr>
                        <a:t>disaggregated by Gender AND by SME/micro</a:t>
                      </a:r>
                      <a:endParaRPr lang="en-US" sz="1100" b="1" i="1" strike="noStrike" kern="1200">
                        <a:solidFill>
                          <a:schemeClr val="bg1"/>
                        </a:solidFill>
                        <a:latin typeface="+mn-lt"/>
                        <a:ea typeface="+mn-ea"/>
                        <a:cs typeface="Arial"/>
                      </a:endParaRP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B3562"/>
                    </a:solidFill>
                  </a:tcPr>
                </a:tc>
                <a:tc>
                  <a:txBody>
                    <a:bodyPr/>
                    <a:lstStyle/>
                    <a:p>
                      <a:pPr marL="112712" marR="349250" indent="0" algn="ctr" defTabSz="457200" rtl="0" eaLnBrk="1" latinLnBrk="0" hangingPunct="1">
                        <a:lnSpc>
                          <a:spcPct val="100000"/>
                        </a:lnSpc>
                        <a:spcBef>
                          <a:spcPts val="600"/>
                        </a:spcBef>
                        <a:spcAft>
                          <a:spcPts val="600"/>
                        </a:spcAft>
                        <a:buSzPct val="120833"/>
                        <a:buFont typeface="+mj-lt"/>
                        <a:buNone/>
                        <a:tabLst>
                          <a:tab pos="172720" algn="l"/>
                        </a:tabLst>
                      </a:pPr>
                      <a:r>
                        <a:rPr lang="en-US" sz="1100" b="1" strike="noStrike" kern="1200">
                          <a:solidFill>
                            <a:schemeClr val="bg1"/>
                          </a:solidFill>
                          <a:latin typeface="+mn-lt"/>
                          <a:ea typeface="+mn-ea"/>
                          <a:cs typeface="Arial"/>
                        </a:rPr>
                        <a:t>Desired Analyses</a:t>
                      </a:r>
                      <a:br>
                        <a:rPr lang="en-US" sz="1100" b="1" strike="noStrike" kern="1200">
                          <a:solidFill>
                            <a:schemeClr val="bg1"/>
                          </a:solidFill>
                          <a:latin typeface="+mn-lt"/>
                          <a:ea typeface="+mn-ea"/>
                          <a:cs typeface="Arial"/>
                        </a:rPr>
                      </a:br>
                      <a:r>
                        <a:rPr lang="en-US" sz="1100" b="1" i="1" strike="noStrike" kern="1200">
                          <a:solidFill>
                            <a:schemeClr val="bg1"/>
                          </a:solidFill>
                          <a:latin typeface="+mn-lt"/>
                          <a:ea typeface="+mn-ea"/>
                          <a:cs typeface="Arial"/>
                        </a:rPr>
                        <a:t>for</a:t>
                      </a:r>
                      <a:r>
                        <a:rPr lang="en-US" sz="1100" b="1" i="1" strike="noStrike" kern="1200" baseline="0">
                          <a:solidFill>
                            <a:schemeClr val="bg1"/>
                          </a:solidFill>
                          <a:latin typeface="+mn-lt"/>
                          <a:ea typeface="+mn-ea"/>
                          <a:cs typeface="Arial"/>
                        </a:rPr>
                        <a:t> the global r</a:t>
                      </a:r>
                      <a:r>
                        <a:rPr lang="en-US" sz="1100" b="1" i="1" strike="noStrike" kern="1200">
                          <a:solidFill>
                            <a:schemeClr val="bg1"/>
                          </a:solidFill>
                          <a:latin typeface="+mn-lt"/>
                          <a:ea typeface="+mn-ea"/>
                          <a:cs typeface="Arial"/>
                        </a:rPr>
                        <a:t>eport (vs. non-women led)</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val="30654586"/>
                  </a:ext>
                </a:extLst>
              </a:tr>
              <a:tr h="457200">
                <a:tc>
                  <a:txBody>
                    <a:bodyPr/>
                    <a:lstStyle/>
                    <a:p>
                      <a:pPr marL="292100" marR="349250" lvl="0" indent="-180975" algn="l" defTabSz="457200" rtl="0" eaLnBrk="1" fontAlgn="auto" latinLnBrk="0" hangingPunct="1">
                        <a:lnSpc>
                          <a:spcPct val="100000"/>
                        </a:lnSpc>
                        <a:spcBef>
                          <a:spcPts val="0"/>
                        </a:spcBef>
                        <a:spcAft>
                          <a:spcPts val="0"/>
                        </a:spcAft>
                        <a:buClrTx/>
                        <a:buSzPct val="120833"/>
                        <a:buFont typeface="+mj-lt"/>
                        <a:buNone/>
                        <a:tabLst>
                          <a:tab pos="457200" algn="l"/>
                        </a:tabLst>
                        <a:defRPr/>
                      </a:pPr>
                      <a:r>
                        <a:rPr lang="en-US" sz="1100" b="1" u="none" strike="noStrike" kern="100" baseline="0">
                          <a:solidFill>
                            <a:srgbClr val="8B3562"/>
                          </a:solidFill>
                          <a:latin typeface="+mn-lt"/>
                          <a:ea typeface="+mn-ea"/>
                          <a:cs typeface="Arial"/>
                        </a:rPr>
                        <a:t>1. </a:t>
                      </a:r>
                      <a:endParaRPr lang="en-US" sz="1100" b="1" u="none" strike="noStrike" kern="100" baseline="0">
                        <a:solidFill>
                          <a:schemeClr val="tx1">
                            <a:lumMod val="75000"/>
                            <a:lumOff val="25000"/>
                          </a:schemeClr>
                        </a:solidFill>
                        <a:latin typeface="+mn-lt"/>
                        <a:ea typeface="+mn-ea"/>
                        <a:cs typeface="Arial"/>
                      </a:endParaRP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112712" marR="349250" lvl="0" indent="0" algn="l" defTabSz="457200" rtl="0" eaLnBrk="1" fontAlgn="auto" latinLnBrk="0" hangingPunct="1">
                        <a:lnSpc>
                          <a:spcPct val="100000"/>
                        </a:lnSpc>
                        <a:spcBef>
                          <a:spcPts val="0"/>
                        </a:spcBef>
                        <a:spcAft>
                          <a:spcPts val="0"/>
                        </a:spcAft>
                        <a:buClrTx/>
                        <a:buSzPct val="120833"/>
                        <a:buFont typeface="+mj-lt"/>
                        <a:buNone/>
                        <a:tabLst>
                          <a:tab pos="172720" algn="l"/>
                        </a:tabLst>
                        <a:defRPr/>
                      </a:pPr>
                      <a:r>
                        <a:rPr lang="en-US" sz="1100" b="1" u="none" strike="noStrike" kern="1200">
                          <a:solidFill>
                            <a:srgbClr val="8B3562"/>
                          </a:solidFill>
                          <a:latin typeface="+mn-lt"/>
                          <a:ea typeface="+mn-ea"/>
                          <a:cs typeface="Arial"/>
                        </a:rPr>
                        <a:t>Number of MSME Customers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4162" marR="349250" lvl="0" indent="-171450" algn="l" defTabSz="457200" rtl="0" eaLnBrk="1" fontAlgn="auto" latinLnBrk="0" hangingPunct="1">
                        <a:lnSpc>
                          <a:spcPct val="100000"/>
                        </a:lnSpc>
                        <a:spcBef>
                          <a:spcPts val="0"/>
                        </a:spcBef>
                        <a:spcAft>
                          <a:spcPts val="0"/>
                        </a:spcAft>
                        <a:buClrTx/>
                        <a:buSzPct val="120833"/>
                        <a:buFont typeface="Arial" panose="020B0604020202020204" pitchFamily="34" charset="0"/>
                        <a:buChar char="•"/>
                        <a:tabLst>
                          <a:tab pos="172720" algn="l"/>
                        </a:tabLst>
                        <a:defRPr/>
                      </a:pPr>
                      <a:r>
                        <a:rPr lang="en-US" sz="1100" strike="noStrike" kern="1200">
                          <a:solidFill>
                            <a:schemeClr val="tx1">
                              <a:lumMod val="85000"/>
                              <a:lumOff val="15000"/>
                            </a:schemeClr>
                          </a:solidFill>
                          <a:latin typeface="+mn-lt"/>
                          <a:ea typeface="+mn-ea"/>
                          <a:cs typeface="Arial"/>
                        </a:rPr>
                        <a:t>% women-led MSME business customers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8631482"/>
                  </a:ext>
                </a:extLst>
              </a:tr>
              <a:tr h="240710">
                <a:tc rowSpan="4">
                  <a:txBody>
                    <a:bodyPr/>
                    <a:lstStyle/>
                    <a:p>
                      <a:pPr marL="292100" marR="349250" lvl="0" indent="-180975" algn="l" defTabSz="457200" rtl="0" eaLnBrk="1" fontAlgn="auto" latinLnBrk="0" hangingPunct="1">
                        <a:lnSpc>
                          <a:spcPct val="100000"/>
                        </a:lnSpc>
                        <a:spcBef>
                          <a:spcPts val="0"/>
                        </a:spcBef>
                        <a:spcAft>
                          <a:spcPts val="600"/>
                        </a:spcAft>
                        <a:buClrTx/>
                        <a:buSzPct val="120833"/>
                        <a:buFont typeface="+mj-lt"/>
                        <a:buNone/>
                        <a:tabLst>
                          <a:tab pos="172720" algn="l"/>
                        </a:tabLst>
                        <a:defRPr/>
                      </a:pPr>
                      <a:r>
                        <a:rPr lang="en-US" sz="1100" b="1" strike="noStrike" kern="1200" baseline="0">
                          <a:solidFill>
                            <a:srgbClr val="8B3562"/>
                          </a:solidFill>
                          <a:latin typeface="+mn-lt"/>
                          <a:ea typeface="+mn-ea"/>
                          <a:cs typeface="Arial"/>
                        </a:rPr>
                        <a:t>2. </a:t>
                      </a:r>
                      <a:endParaRPr lang="en-US" sz="1100" b="1" strike="noStrike" kern="1200" baseline="0">
                        <a:solidFill>
                          <a:schemeClr val="tx1">
                            <a:lumMod val="75000"/>
                            <a:lumOff val="25000"/>
                          </a:schemeClr>
                        </a:solidFill>
                        <a:latin typeface="+mn-lt"/>
                        <a:ea typeface="+mn-ea"/>
                        <a:cs typeface="Arial"/>
                      </a:endParaRP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112712" marR="349250" indent="0" algn="l" defTabSz="457200" rtl="0" eaLnBrk="1" latinLnBrk="0" hangingPunct="1">
                        <a:lnSpc>
                          <a:spcPct val="100000"/>
                        </a:lnSpc>
                        <a:spcBef>
                          <a:spcPts val="0"/>
                        </a:spcBef>
                        <a:spcAft>
                          <a:spcPts val="600"/>
                        </a:spcAft>
                        <a:buSzPct val="120833"/>
                        <a:buFont typeface="+mj-lt"/>
                        <a:buNone/>
                        <a:tabLst>
                          <a:tab pos="172720" algn="l"/>
                        </a:tabLst>
                      </a:pPr>
                      <a:r>
                        <a:rPr lang="en-US" sz="1100" b="1" strike="noStrike" kern="1200">
                          <a:solidFill>
                            <a:srgbClr val="8B3562"/>
                          </a:solidFill>
                          <a:latin typeface="+mn-lt"/>
                          <a:ea typeface="+mn-ea"/>
                          <a:cs typeface="Arial"/>
                        </a:rPr>
                        <a:t>Number of MSME Loan</a:t>
                      </a:r>
                      <a:r>
                        <a:rPr lang="en-US" sz="1100" b="1" strike="noStrike" kern="1200" baseline="0">
                          <a:solidFill>
                            <a:srgbClr val="8B3562"/>
                          </a:solidFill>
                          <a:latin typeface="+mn-lt"/>
                          <a:ea typeface="+mn-ea"/>
                          <a:cs typeface="Arial"/>
                        </a:rPr>
                        <a:t> Applications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4162" marR="349250" lvl="0" indent="-171450" algn="l" defTabSz="457200" rtl="0" eaLnBrk="1" fontAlgn="auto" latinLnBrk="0" hangingPunct="1">
                        <a:lnSpc>
                          <a:spcPct val="100000"/>
                        </a:lnSpc>
                        <a:spcBef>
                          <a:spcPts val="600"/>
                        </a:spcBef>
                        <a:spcAft>
                          <a:spcPts val="600"/>
                        </a:spcAft>
                        <a:buClrTx/>
                        <a:buSzPct val="120833"/>
                        <a:buFont typeface="Arial" panose="020B0604020202020204" pitchFamily="34" charset="0"/>
                        <a:buChar char="•"/>
                        <a:tabLst>
                          <a:tab pos="172720" algn="l"/>
                        </a:tabLst>
                        <a:defRPr/>
                      </a:pPr>
                      <a:r>
                        <a:rPr lang="en-US" sz="1100" strike="noStrike" kern="1200">
                          <a:solidFill>
                            <a:schemeClr val="tx1">
                              <a:lumMod val="85000"/>
                              <a:lumOff val="15000"/>
                            </a:schemeClr>
                          </a:solidFill>
                          <a:latin typeface="+mn-lt"/>
                          <a:ea typeface="+mn-ea"/>
                          <a:cs typeface="Arial"/>
                        </a:rPr>
                        <a:t>% women-led MSME applications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8749876"/>
                  </a:ext>
                </a:extLst>
              </a:tr>
              <a:tr h="423845">
                <a:tc vMerge="1">
                  <a:txBody>
                    <a:bodyPr/>
                    <a:lstStyle/>
                    <a:p>
                      <a:pPr marL="112712" marR="349250" lvl="0" indent="0" algn="l" defTabSz="457200" rtl="0" eaLnBrk="1" fontAlgn="auto" latinLnBrk="0" hangingPunct="1">
                        <a:lnSpc>
                          <a:spcPct val="100000"/>
                        </a:lnSpc>
                        <a:spcBef>
                          <a:spcPts val="600"/>
                        </a:spcBef>
                        <a:spcAft>
                          <a:spcPts val="600"/>
                        </a:spcAft>
                        <a:buClrTx/>
                        <a:buSzPct val="120833"/>
                        <a:buFont typeface="+mj-lt"/>
                        <a:buNone/>
                        <a:tabLst>
                          <a:tab pos="172720" algn="l"/>
                        </a:tabLst>
                        <a:defRPr/>
                      </a:pPr>
                      <a:endParaRPr lang="en-US" sz="1200" b="1" strike="noStrike" kern="1200" baseline="0">
                        <a:solidFill>
                          <a:schemeClr val="tx1">
                            <a:lumMod val="75000"/>
                            <a:lumOff val="25000"/>
                          </a:schemeClr>
                        </a:solidFill>
                        <a:latin typeface="+mn-lt"/>
                        <a:ea typeface="+mn-ea"/>
                        <a:cs typeface="Arial"/>
                      </a:endParaRPr>
                    </a:p>
                  </a:txBody>
                  <a:tcPr marL="0" marR="0" marT="52705" marB="0" anchor="ctr">
                    <a:lnL w="12700" cap="flat" cmpd="sng" algn="ctr">
                      <a:solidFill>
                        <a:schemeClr val="tx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marL="112712" marR="349250" lvl="0" indent="0" algn="l" defTabSz="457200" rtl="0" eaLnBrk="1" fontAlgn="auto" latinLnBrk="0" hangingPunct="1">
                        <a:lnSpc>
                          <a:spcPct val="100000"/>
                        </a:lnSpc>
                        <a:spcBef>
                          <a:spcPts val="0"/>
                        </a:spcBef>
                        <a:spcAft>
                          <a:spcPts val="600"/>
                        </a:spcAft>
                        <a:buClrTx/>
                        <a:buSzPct val="120833"/>
                        <a:buFont typeface="+mj-lt"/>
                        <a:buNone/>
                        <a:tabLst>
                          <a:tab pos="172720" algn="l"/>
                        </a:tabLst>
                        <a:defRPr/>
                      </a:pPr>
                      <a:r>
                        <a:rPr lang="en-US" sz="1100" b="1" strike="noStrike" kern="1200">
                          <a:solidFill>
                            <a:srgbClr val="8B3562"/>
                          </a:solidFill>
                          <a:latin typeface="+mn-lt"/>
                          <a:ea typeface="+mn-ea"/>
                          <a:cs typeface="Arial"/>
                        </a:rPr>
                        <a:t>Value of MSME Loan</a:t>
                      </a:r>
                      <a:r>
                        <a:rPr lang="en-US" sz="1100" b="1" strike="noStrike" kern="1200" baseline="0">
                          <a:solidFill>
                            <a:srgbClr val="8B3562"/>
                          </a:solidFill>
                          <a:latin typeface="+mn-lt"/>
                          <a:ea typeface="+mn-ea"/>
                          <a:cs typeface="Arial"/>
                        </a:rPr>
                        <a:t> Applications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4162" marR="349250" lvl="0" indent="-171450" algn="l" defTabSz="457200" rtl="0" eaLnBrk="1" fontAlgn="auto" latinLnBrk="0" hangingPunct="1">
                        <a:lnSpc>
                          <a:spcPct val="100000"/>
                        </a:lnSpc>
                        <a:spcBef>
                          <a:spcPts val="600"/>
                        </a:spcBef>
                        <a:spcAft>
                          <a:spcPts val="600"/>
                        </a:spcAft>
                        <a:buClrTx/>
                        <a:buSzPct val="120833"/>
                        <a:buFont typeface="Arial" panose="020B0604020202020204" pitchFamily="34" charset="0"/>
                        <a:buChar char="•"/>
                        <a:tabLst>
                          <a:tab pos="172720" algn="l"/>
                        </a:tabLst>
                        <a:defRPr/>
                      </a:pPr>
                      <a:r>
                        <a:rPr lang="en-US" sz="1100" strike="noStrike" kern="1200">
                          <a:solidFill>
                            <a:schemeClr val="tx1">
                              <a:lumMod val="85000"/>
                              <a:lumOff val="15000"/>
                            </a:schemeClr>
                          </a:solidFill>
                          <a:latin typeface="+mn-lt"/>
                          <a:ea typeface="+mn-ea"/>
                          <a:cs typeface="Arial"/>
                        </a:rPr>
                        <a:t>Average value of women-led MSME loan applications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41899946"/>
                  </a:ext>
                </a:extLst>
              </a:tr>
              <a:tr h="399565">
                <a:tc vMerge="1">
                  <a:txBody>
                    <a:bodyPr/>
                    <a:lstStyle/>
                    <a:p>
                      <a:pPr marL="112712" marR="349250" lvl="0" indent="0" algn="l" defTabSz="457200" rtl="0" eaLnBrk="1" fontAlgn="auto" latinLnBrk="0" hangingPunct="1">
                        <a:lnSpc>
                          <a:spcPct val="100000"/>
                        </a:lnSpc>
                        <a:spcBef>
                          <a:spcPts val="600"/>
                        </a:spcBef>
                        <a:spcAft>
                          <a:spcPts val="600"/>
                        </a:spcAft>
                        <a:buClrTx/>
                        <a:buSzPct val="120833"/>
                        <a:buFont typeface="+mj-lt"/>
                        <a:buNone/>
                        <a:tabLst>
                          <a:tab pos="172720" algn="l"/>
                        </a:tabLst>
                        <a:defRPr/>
                      </a:pPr>
                      <a:endParaRPr lang="en-US" sz="1200" b="1" strike="noStrike" kern="1200" baseline="0">
                        <a:solidFill>
                          <a:schemeClr val="tx1">
                            <a:lumMod val="75000"/>
                            <a:lumOff val="25000"/>
                          </a:schemeClr>
                        </a:solidFill>
                        <a:latin typeface="+mn-lt"/>
                        <a:ea typeface="+mn-ea"/>
                        <a:cs typeface="Arial"/>
                      </a:endParaRPr>
                    </a:p>
                  </a:txBody>
                  <a:tcPr marL="0" marR="0" marT="527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112712" marR="349250" indent="0" algn="l" defTabSz="457200" rtl="0" eaLnBrk="1" latinLnBrk="0" hangingPunct="1">
                        <a:lnSpc>
                          <a:spcPct val="100000"/>
                        </a:lnSpc>
                        <a:spcBef>
                          <a:spcPts val="0"/>
                        </a:spcBef>
                        <a:spcAft>
                          <a:spcPts val="600"/>
                        </a:spcAft>
                        <a:buSzPct val="120833"/>
                        <a:buFont typeface="+mj-lt"/>
                        <a:buNone/>
                        <a:tabLst>
                          <a:tab pos="172720" algn="l"/>
                        </a:tabLst>
                      </a:pPr>
                      <a:r>
                        <a:rPr lang="en-US" sz="1100" b="1" strike="noStrike" kern="1200">
                          <a:solidFill>
                            <a:srgbClr val="8B3562"/>
                          </a:solidFill>
                          <a:latin typeface="+mn-lt"/>
                          <a:ea typeface="+mn-ea"/>
                          <a:cs typeface="Arial"/>
                        </a:rPr>
                        <a:t>Number of MSME Loan</a:t>
                      </a:r>
                      <a:r>
                        <a:rPr lang="en-US" sz="1100" b="1" strike="noStrike" kern="1200" baseline="0">
                          <a:solidFill>
                            <a:srgbClr val="8B3562"/>
                          </a:solidFill>
                          <a:latin typeface="+mn-lt"/>
                          <a:ea typeface="+mn-ea"/>
                          <a:cs typeface="Arial"/>
                        </a:rPr>
                        <a:t> Approvals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rowSpan="2">
                  <a:txBody>
                    <a:bodyPr/>
                    <a:lstStyle/>
                    <a:p>
                      <a:pPr marL="284162" marR="349250" lvl="0" indent="-171450" algn="l" defTabSz="457200" rtl="0" eaLnBrk="1" fontAlgn="auto" latinLnBrk="0" hangingPunct="1">
                        <a:lnSpc>
                          <a:spcPct val="100000"/>
                        </a:lnSpc>
                        <a:spcBef>
                          <a:spcPts val="0"/>
                        </a:spcBef>
                        <a:spcAft>
                          <a:spcPts val="0"/>
                        </a:spcAft>
                        <a:buClrTx/>
                        <a:buSzPct val="120833"/>
                        <a:buFont typeface="Arial" panose="020B0604020202020204" pitchFamily="34" charset="0"/>
                        <a:buChar char="•"/>
                        <a:tabLst>
                          <a:tab pos="172720" algn="l"/>
                        </a:tabLst>
                        <a:defRPr/>
                      </a:pPr>
                      <a:r>
                        <a:rPr lang="en-US" sz="1100">
                          <a:solidFill>
                            <a:schemeClr val="tx1">
                              <a:lumMod val="85000"/>
                              <a:lumOff val="15000"/>
                            </a:schemeClr>
                          </a:solidFill>
                        </a:rPr>
                        <a:t>% women-led MSME loan approval rates</a:t>
                      </a:r>
                      <a:endParaRPr lang="en-US" sz="1100" strike="noStrike" kern="1200">
                        <a:solidFill>
                          <a:schemeClr val="tx1">
                            <a:lumMod val="85000"/>
                            <a:lumOff val="15000"/>
                          </a:schemeClr>
                        </a:solidFill>
                        <a:latin typeface="+mn-lt"/>
                        <a:ea typeface="+mn-ea"/>
                        <a:cs typeface="Arial"/>
                      </a:endParaRP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3222026714"/>
                  </a:ext>
                </a:extLst>
              </a:tr>
              <a:tr h="399565">
                <a:tc vMerge="1">
                  <a:txBody>
                    <a:bodyPr/>
                    <a:lstStyle/>
                    <a:p>
                      <a:endParaRPr lang="en-US"/>
                    </a:p>
                  </a:txBody>
                  <a:tcPr/>
                </a:tc>
                <a:tc>
                  <a:txBody>
                    <a:bodyPr/>
                    <a:lstStyle/>
                    <a:p>
                      <a:pPr marL="112712" marR="349250" lvl="0" indent="0" algn="l" defTabSz="457200" rtl="0" eaLnBrk="1" fontAlgn="auto" latinLnBrk="0" hangingPunct="1">
                        <a:lnSpc>
                          <a:spcPct val="100000"/>
                        </a:lnSpc>
                        <a:spcBef>
                          <a:spcPts val="0"/>
                        </a:spcBef>
                        <a:spcAft>
                          <a:spcPts val="600"/>
                        </a:spcAft>
                        <a:buClrTx/>
                        <a:buSzPct val="120833"/>
                        <a:buFont typeface="+mj-lt"/>
                        <a:buNone/>
                        <a:tabLst>
                          <a:tab pos="172720" algn="l"/>
                        </a:tabLst>
                        <a:defRPr/>
                      </a:pPr>
                      <a:r>
                        <a:rPr lang="en-US" sz="1100" b="1" strike="noStrike" kern="1200">
                          <a:solidFill>
                            <a:srgbClr val="8B3562"/>
                          </a:solidFill>
                          <a:latin typeface="+mn-lt"/>
                          <a:ea typeface="+mn-ea"/>
                          <a:cs typeface="Arial"/>
                        </a:rPr>
                        <a:t>Value of MSME Loan</a:t>
                      </a:r>
                      <a:r>
                        <a:rPr lang="en-US" sz="1100" b="1" strike="noStrike" kern="1200" baseline="0">
                          <a:solidFill>
                            <a:srgbClr val="8B3562"/>
                          </a:solidFill>
                          <a:latin typeface="+mn-lt"/>
                          <a:ea typeface="+mn-ea"/>
                          <a:cs typeface="Arial"/>
                        </a:rPr>
                        <a:t> Approvals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val="3715762274"/>
                  </a:ext>
                </a:extLst>
              </a:tr>
              <a:tr h="423845">
                <a:tc rowSpan="2">
                  <a:txBody>
                    <a:bodyPr/>
                    <a:lstStyle/>
                    <a:p>
                      <a:pPr marL="292100" marR="349250" indent="-180975" algn="l" defTabSz="457200" rtl="0" eaLnBrk="1" latinLnBrk="0" hangingPunct="1">
                        <a:lnSpc>
                          <a:spcPct val="100000"/>
                        </a:lnSpc>
                        <a:spcBef>
                          <a:spcPts val="0"/>
                        </a:spcBef>
                        <a:spcAft>
                          <a:spcPts val="600"/>
                        </a:spcAft>
                        <a:buSzPct val="120833"/>
                        <a:buFont typeface="+mj-lt"/>
                        <a:buNone/>
                        <a:tabLst>
                          <a:tab pos="172720" algn="l"/>
                        </a:tabLst>
                      </a:pPr>
                      <a:r>
                        <a:rPr lang="en-US" sz="1100" b="1" strike="noStrike" kern="1200" baseline="0">
                          <a:solidFill>
                            <a:srgbClr val="8B3562"/>
                          </a:solidFill>
                          <a:latin typeface="+mn-lt"/>
                          <a:ea typeface="+mn-ea"/>
                          <a:cs typeface="Arial"/>
                        </a:rPr>
                        <a:t>3. </a:t>
                      </a:r>
                      <a:endParaRPr lang="en-US" sz="1100" b="1" strike="noStrike" kern="1200" baseline="0">
                        <a:solidFill>
                          <a:schemeClr val="tx1">
                            <a:lumMod val="75000"/>
                            <a:lumOff val="25000"/>
                          </a:schemeClr>
                        </a:solidFill>
                        <a:latin typeface="+mn-lt"/>
                        <a:ea typeface="+mn-ea"/>
                        <a:cs typeface="Arial"/>
                      </a:endParaRP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112712" marR="349250" indent="0" algn="l" defTabSz="457200" rtl="0" eaLnBrk="1" latinLnBrk="0" hangingPunct="1">
                        <a:lnSpc>
                          <a:spcPct val="100000"/>
                        </a:lnSpc>
                        <a:spcBef>
                          <a:spcPts val="0"/>
                        </a:spcBef>
                        <a:spcAft>
                          <a:spcPts val="600"/>
                        </a:spcAft>
                        <a:buSzPct val="120833"/>
                        <a:buFont typeface="+mj-lt"/>
                        <a:buNone/>
                        <a:tabLst>
                          <a:tab pos="172720" algn="l"/>
                        </a:tabLst>
                      </a:pPr>
                      <a:r>
                        <a:rPr lang="en-US" sz="1100" b="1" strike="noStrike" kern="1200" baseline="0">
                          <a:solidFill>
                            <a:srgbClr val="8B3562"/>
                          </a:solidFill>
                          <a:latin typeface="+mn-lt"/>
                          <a:ea typeface="+mn-ea"/>
                          <a:cs typeface="Arial"/>
                        </a:rPr>
                        <a:t>Number of MSME Outstanding Loans</a:t>
                      </a:r>
                      <a:endParaRPr lang="en-US" sz="1100" b="1" strike="noStrike" kern="1200">
                        <a:solidFill>
                          <a:srgbClr val="8B3562"/>
                        </a:solidFill>
                        <a:latin typeface="+mn-lt"/>
                        <a:ea typeface="+mn-ea"/>
                        <a:cs typeface="Arial"/>
                      </a:endParaRP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tc>
                  <a:txBody>
                    <a:bodyPr/>
                    <a:lstStyle/>
                    <a:p>
                      <a:pPr marL="284162" marR="349250" lvl="0" indent="-171450" algn="l" defTabSz="457200" rtl="0" eaLnBrk="1" fontAlgn="auto" latinLnBrk="0" hangingPunct="1">
                        <a:lnSpc>
                          <a:spcPct val="100000"/>
                        </a:lnSpc>
                        <a:spcBef>
                          <a:spcPts val="0"/>
                        </a:spcBef>
                        <a:spcAft>
                          <a:spcPts val="0"/>
                        </a:spcAft>
                        <a:buClrTx/>
                        <a:buSzPct val="120833"/>
                        <a:buFont typeface="Arial" panose="020B0604020202020204" pitchFamily="34" charset="0"/>
                        <a:buChar char="•"/>
                        <a:tabLst>
                          <a:tab pos="172720" algn="l"/>
                        </a:tabLst>
                        <a:defRPr/>
                      </a:pPr>
                      <a:r>
                        <a:rPr lang="en-US" sz="1100" strike="noStrike" kern="1200">
                          <a:solidFill>
                            <a:schemeClr val="tx1">
                              <a:lumMod val="85000"/>
                              <a:lumOff val="15000"/>
                            </a:schemeClr>
                          </a:solidFill>
                          <a:latin typeface="+mn-lt"/>
                          <a:ea typeface="+mn-ea"/>
                          <a:cs typeface="Arial"/>
                        </a:rPr>
                        <a:t>Average women-led MSME outstanding loan size</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700136877"/>
                  </a:ext>
                </a:extLst>
              </a:tr>
              <a:tr h="790113">
                <a:tc vMerge="1">
                  <a:txBody>
                    <a:bodyPr/>
                    <a:lstStyle/>
                    <a:p>
                      <a:pPr marL="112712" marR="349250" indent="0" algn="l" defTabSz="457200" rtl="0" eaLnBrk="1" latinLnBrk="0" hangingPunct="1">
                        <a:lnSpc>
                          <a:spcPct val="100000"/>
                        </a:lnSpc>
                        <a:spcBef>
                          <a:spcPts val="600"/>
                        </a:spcBef>
                        <a:spcAft>
                          <a:spcPts val="600"/>
                        </a:spcAft>
                        <a:buSzPct val="120833"/>
                        <a:buFont typeface="+mj-lt"/>
                        <a:buNone/>
                        <a:tabLst>
                          <a:tab pos="172720" algn="l"/>
                        </a:tabLst>
                      </a:pPr>
                      <a:endParaRPr lang="en-US" sz="1100" b="1" strike="noStrike" kern="1200">
                        <a:solidFill>
                          <a:schemeClr val="tx1"/>
                        </a:solidFill>
                        <a:latin typeface="+mn-lt"/>
                        <a:ea typeface="+mn-ea"/>
                        <a:cs typeface="Arial"/>
                      </a:endParaRPr>
                    </a:p>
                  </a:txBody>
                  <a:tcPr marL="0" marR="0" marT="527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112712" marR="349250" lvl="0" indent="0" algn="l" defTabSz="457200" rtl="0" eaLnBrk="1" fontAlgn="auto" latinLnBrk="0" hangingPunct="1">
                        <a:lnSpc>
                          <a:spcPct val="100000"/>
                        </a:lnSpc>
                        <a:spcBef>
                          <a:spcPts val="0"/>
                        </a:spcBef>
                        <a:spcAft>
                          <a:spcPts val="600"/>
                        </a:spcAft>
                        <a:buClrTx/>
                        <a:buSzPct val="120833"/>
                        <a:buFont typeface="+mj-lt"/>
                        <a:buNone/>
                        <a:tabLst>
                          <a:tab pos="172720" algn="l"/>
                        </a:tabLst>
                        <a:defRPr/>
                      </a:pPr>
                      <a:r>
                        <a:rPr lang="en-US" sz="1100" b="1" strike="noStrike" kern="1200">
                          <a:solidFill>
                            <a:srgbClr val="8B3562"/>
                          </a:solidFill>
                          <a:latin typeface="+mn-lt"/>
                          <a:ea typeface="+mn-ea"/>
                          <a:cs typeface="Arial"/>
                        </a:rPr>
                        <a:t>Value of MSME Outstanding Loans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4162" marR="349250" lvl="0" indent="-171450" algn="l" defTabSz="457200" rtl="0" eaLnBrk="1" fontAlgn="auto" latinLnBrk="0" hangingPunct="1">
                        <a:lnSpc>
                          <a:spcPct val="100000"/>
                        </a:lnSpc>
                        <a:spcBef>
                          <a:spcPts val="0"/>
                        </a:spcBef>
                        <a:spcAft>
                          <a:spcPts val="0"/>
                        </a:spcAft>
                        <a:buClrTx/>
                        <a:buSzPct val="120833"/>
                        <a:buFont typeface="Arial" panose="020B0604020202020204" pitchFamily="34" charset="0"/>
                        <a:buChar char="•"/>
                        <a:tabLst>
                          <a:tab pos="172720" algn="l"/>
                        </a:tabLst>
                        <a:defRPr/>
                      </a:pPr>
                      <a:r>
                        <a:rPr lang="en-US" sz="1100" strike="noStrike" kern="1200">
                          <a:solidFill>
                            <a:schemeClr val="tx1">
                              <a:lumMod val="85000"/>
                              <a:lumOff val="15000"/>
                            </a:schemeClr>
                          </a:solidFill>
                          <a:latin typeface="+mn-lt"/>
                          <a:ea typeface="+mn-ea"/>
                          <a:cs typeface="Arial"/>
                        </a:rPr>
                        <a:t>% women-led MSME value of outstanding loans</a:t>
                      </a:r>
                    </a:p>
                    <a:p>
                      <a:pPr marL="284162" marR="349250" lvl="0" indent="-171450" algn="l" defTabSz="457200" rtl="0" eaLnBrk="1" fontAlgn="auto" latinLnBrk="0" hangingPunct="1">
                        <a:lnSpc>
                          <a:spcPct val="100000"/>
                        </a:lnSpc>
                        <a:spcBef>
                          <a:spcPts val="0"/>
                        </a:spcBef>
                        <a:spcAft>
                          <a:spcPts val="0"/>
                        </a:spcAft>
                        <a:buClrTx/>
                        <a:buSzPct val="120833"/>
                        <a:buFont typeface="Arial" panose="020B0604020202020204" pitchFamily="34" charset="0"/>
                        <a:buChar char="•"/>
                        <a:tabLst>
                          <a:tab pos="172720" algn="l"/>
                        </a:tabLst>
                        <a:defRPr/>
                      </a:pPr>
                      <a:r>
                        <a:rPr lang="en-US" sz="1100" strike="noStrike" kern="1200">
                          <a:solidFill>
                            <a:schemeClr val="tx1">
                              <a:lumMod val="85000"/>
                              <a:lumOff val="15000"/>
                            </a:schemeClr>
                          </a:solidFill>
                          <a:latin typeface="+mn-lt"/>
                          <a:ea typeface="+mn-ea"/>
                          <a:cs typeface="Arial"/>
                        </a:rPr>
                        <a:t>Average women-led MSME outstanding loan size</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0894483"/>
                  </a:ext>
                </a:extLst>
              </a:tr>
              <a:tr h="457200">
                <a:tc>
                  <a:txBody>
                    <a:bodyPr/>
                    <a:lstStyle/>
                    <a:p>
                      <a:pPr marL="292100" marR="349250" lvl="0" indent="-180975" algn="l" defTabSz="457200" rtl="0" eaLnBrk="1" fontAlgn="auto" latinLnBrk="0" hangingPunct="1">
                        <a:lnSpc>
                          <a:spcPct val="100000"/>
                        </a:lnSpc>
                        <a:spcBef>
                          <a:spcPts val="0"/>
                        </a:spcBef>
                        <a:spcAft>
                          <a:spcPts val="600"/>
                        </a:spcAft>
                        <a:buClrTx/>
                        <a:buSzPct val="120833"/>
                        <a:buFont typeface="+mj-lt"/>
                        <a:buNone/>
                        <a:tabLst>
                          <a:tab pos="171450" algn="l"/>
                          <a:tab pos="1892300" algn="l"/>
                        </a:tabLst>
                        <a:defRPr/>
                      </a:pPr>
                      <a:r>
                        <a:rPr lang="en-US" sz="1100" b="1" strike="noStrike" kern="1200" baseline="0">
                          <a:solidFill>
                            <a:srgbClr val="8B3562"/>
                          </a:solidFill>
                          <a:latin typeface="+mn-lt"/>
                          <a:ea typeface="+mn-ea"/>
                          <a:cs typeface="Arial"/>
                        </a:rPr>
                        <a:t>4. </a:t>
                      </a:r>
                      <a:endParaRPr lang="en-US" sz="1100" b="1" strike="noStrike" kern="1200" baseline="0">
                        <a:solidFill>
                          <a:schemeClr val="tx1">
                            <a:lumMod val="75000"/>
                            <a:lumOff val="25000"/>
                          </a:schemeClr>
                        </a:solidFill>
                        <a:latin typeface="+mn-lt"/>
                        <a:ea typeface="+mn-ea"/>
                        <a:cs typeface="Arial"/>
                      </a:endParaRP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112712" marR="0" lvl="0" indent="0" algn="l" defTabSz="457200" rtl="0" eaLnBrk="1" fontAlgn="auto" latinLnBrk="0" hangingPunct="1">
                        <a:lnSpc>
                          <a:spcPct val="100000"/>
                        </a:lnSpc>
                        <a:spcBef>
                          <a:spcPts val="0"/>
                        </a:spcBef>
                        <a:spcAft>
                          <a:spcPts val="600"/>
                        </a:spcAft>
                        <a:buClrTx/>
                        <a:buSzPct val="120833"/>
                        <a:buFont typeface="Arial" panose="020B0604020202020204" pitchFamily="34" charset="0"/>
                        <a:buNone/>
                        <a:tabLst>
                          <a:tab pos="172720" algn="l"/>
                        </a:tabLst>
                        <a:defRPr/>
                      </a:pPr>
                      <a:r>
                        <a:rPr lang="en-US" sz="1100" b="1" kern="1200">
                          <a:solidFill>
                            <a:srgbClr val="8B3562"/>
                          </a:solidFill>
                          <a:latin typeface="+mn-lt"/>
                          <a:ea typeface="+mn-ea"/>
                          <a:cs typeface="Arial"/>
                        </a:rPr>
                        <a:t>Percentage of MSME Outstanding Non-Performing Loans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4162" marR="349250" lvl="0" indent="-171450" algn="l" defTabSz="457200" rtl="0" eaLnBrk="1" fontAlgn="auto" latinLnBrk="0" hangingPunct="1">
                        <a:lnSpc>
                          <a:spcPct val="100000"/>
                        </a:lnSpc>
                        <a:spcBef>
                          <a:spcPts val="600"/>
                        </a:spcBef>
                        <a:spcAft>
                          <a:spcPts val="0"/>
                        </a:spcAft>
                        <a:buClrTx/>
                        <a:buSzPct val="120833"/>
                        <a:buFont typeface="Arial" panose="020B0604020202020204" pitchFamily="34" charset="0"/>
                        <a:buChar char="•"/>
                        <a:tabLst>
                          <a:tab pos="172720" algn="l"/>
                        </a:tabLst>
                        <a:defRPr/>
                      </a:pPr>
                      <a:r>
                        <a:rPr lang="en-US" sz="1100" strike="noStrike" kern="1200">
                          <a:solidFill>
                            <a:schemeClr val="tx1">
                              <a:lumMod val="85000"/>
                              <a:lumOff val="15000"/>
                            </a:schemeClr>
                          </a:solidFill>
                          <a:latin typeface="+mn-lt"/>
                          <a:ea typeface="+mn-ea"/>
                          <a:cs typeface="Arial"/>
                        </a:rPr>
                        <a:t>% value of women-led MSME non-performing loans</a:t>
                      </a:r>
                      <a:endParaRPr lang="en-US" sz="1100" u="none" strike="noStrike" kern="1200">
                        <a:solidFill>
                          <a:schemeClr val="tx1">
                            <a:lumMod val="85000"/>
                            <a:lumOff val="15000"/>
                          </a:schemeClr>
                        </a:solidFill>
                        <a:latin typeface="+mn-lt"/>
                        <a:ea typeface="+mn-ea"/>
                        <a:cs typeface="Arial"/>
                      </a:endParaRP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1985925"/>
                  </a:ext>
                </a:extLst>
              </a:tr>
              <a:tr h="606979">
                <a:tc rowSpan="2">
                  <a:txBody>
                    <a:bodyPr/>
                    <a:lstStyle/>
                    <a:p>
                      <a:pPr marL="292100" marR="0" lvl="0" indent="-180975" algn="l" defTabSz="457200" rtl="0" eaLnBrk="1" fontAlgn="auto" latinLnBrk="0" hangingPunct="1">
                        <a:lnSpc>
                          <a:spcPct val="100000"/>
                        </a:lnSpc>
                        <a:spcBef>
                          <a:spcPts val="0"/>
                        </a:spcBef>
                        <a:spcAft>
                          <a:spcPts val="600"/>
                        </a:spcAft>
                        <a:buClrTx/>
                        <a:buSzPct val="120833"/>
                        <a:buFont typeface="Arial" panose="020B0604020202020204" pitchFamily="34" charset="0"/>
                        <a:buNone/>
                        <a:tabLst>
                          <a:tab pos="172720" algn="l"/>
                        </a:tabLst>
                        <a:defRPr/>
                      </a:pPr>
                      <a:r>
                        <a:rPr lang="en-US" sz="1100" b="1" strike="noStrike" kern="1200" baseline="0">
                          <a:solidFill>
                            <a:srgbClr val="8B3562"/>
                          </a:solidFill>
                          <a:latin typeface="+mn-lt"/>
                          <a:ea typeface="+mn-ea"/>
                          <a:cs typeface="Arial"/>
                        </a:rPr>
                        <a:t>5. </a:t>
                      </a:r>
                      <a:endParaRPr lang="en-US" sz="1100" b="1" u="sng" strike="noStrike" kern="1200">
                        <a:solidFill>
                          <a:schemeClr val="tx1">
                            <a:lumMod val="75000"/>
                            <a:lumOff val="25000"/>
                          </a:schemeClr>
                        </a:solidFill>
                        <a:latin typeface="+mn-lt"/>
                        <a:ea typeface="+mn-ea"/>
                        <a:cs typeface="Arial"/>
                      </a:endParaRP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112712" marR="349250" lvl="0" indent="0" algn="l" defTabSz="457200" rtl="0" eaLnBrk="1" fontAlgn="auto" latinLnBrk="0" hangingPunct="1">
                        <a:lnSpc>
                          <a:spcPct val="100000"/>
                        </a:lnSpc>
                        <a:spcBef>
                          <a:spcPts val="0"/>
                        </a:spcBef>
                        <a:spcAft>
                          <a:spcPts val="600"/>
                        </a:spcAft>
                        <a:buClrTx/>
                        <a:buSzPct val="120833"/>
                        <a:buFont typeface="+mj-lt"/>
                        <a:buNone/>
                        <a:tabLst>
                          <a:tab pos="172720" algn="l"/>
                        </a:tabLst>
                        <a:defRPr/>
                      </a:pPr>
                      <a:r>
                        <a:rPr lang="en-US" sz="1100" b="1" strike="noStrike" kern="1200">
                          <a:solidFill>
                            <a:srgbClr val="93456D"/>
                          </a:solidFill>
                          <a:latin typeface="+mn-lt"/>
                          <a:ea typeface="+mn-ea"/>
                          <a:cs typeface="Arial"/>
                        </a:rPr>
                        <a:t>Value of MSME Deposits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4162" marR="349250" lvl="0" indent="-171450" algn="l" defTabSz="457200" rtl="0" eaLnBrk="1" fontAlgn="auto" latinLnBrk="0" hangingPunct="1">
                        <a:lnSpc>
                          <a:spcPct val="100000"/>
                        </a:lnSpc>
                        <a:spcBef>
                          <a:spcPts val="0"/>
                        </a:spcBef>
                        <a:spcAft>
                          <a:spcPts val="0"/>
                        </a:spcAft>
                        <a:buClrTx/>
                        <a:buSzPct val="120833"/>
                        <a:buFont typeface="Arial" panose="020B0604020202020204" pitchFamily="34" charset="0"/>
                        <a:buChar char="•"/>
                        <a:tabLst>
                          <a:tab pos="172720" algn="l"/>
                        </a:tabLst>
                        <a:defRPr/>
                      </a:pPr>
                      <a:r>
                        <a:rPr lang="en-US" sz="1100" strike="noStrike" kern="1200">
                          <a:solidFill>
                            <a:schemeClr val="tx1">
                              <a:lumMod val="85000"/>
                              <a:lumOff val="15000"/>
                            </a:schemeClr>
                          </a:solidFill>
                          <a:latin typeface="+mn-lt"/>
                          <a:ea typeface="+mn-ea"/>
                          <a:cs typeface="Arial"/>
                        </a:rPr>
                        <a:t>% women-led MSME  volume of deposits</a:t>
                      </a:r>
                    </a:p>
                    <a:p>
                      <a:pPr marL="284162" marR="349250" lvl="0" indent="-171450" algn="l" defTabSz="457200" rtl="0" eaLnBrk="1" fontAlgn="auto" latinLnBrk="0" hangingPunct="1">
                        <a:lnSpc>
                          <a:spcPct val="100000"/>
                        </a:lnSpc>
                        <a:spcBef>
                          <a:spcPts val="0"/>
                        </a:spcBef>
                        <a:spcAft>
                          <a:spcPts val="0"/>
                        </a:spcAft>
                        <a:buClrTx/>
                        <a:buSzPct val="120833"/>
                        <a:buFont typeface="Arial" panose="020B0604020202020204" pitchFamily="34" charset="0"/>
                        <a:buChar char="•"/>
                        <a:tabLst>
                          <a:tab pos="172720" algn="l"/>
                        </a:tabLst>
                        <a:defRPr/>
                      </a:pPr>
                      <a:r>
                        <a:rPr lang="en-US" sz="1100" strike="noStrike" kern="1200">
                          <a:solidFill>
                            <a:schemeClr val="tx1">
                              <a:lumMod val="85000"/>
                              <a:lumOff val="15000"/>
                            </a:schemeClr>
                          </a:solidFill>
                          <a:latin typeface="+mn-lt"/>
                          <a:ea typeface="+mn-ea"/>
                          <a:cs typeface="Arial"/>
                        </a:rPr>
                        <a:t>% women-led MSME loan to deposit ratio (LDR)</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16109105"/>
                  </a:ext>
                </a:extLst>
              </a:tr>
              <a:tr h="399565">
                <a:tc vMerge="1">
                  <a:txBody>
                    <a:bodyPr/>
                    <a:lstStyle/>
                    <a:p>
                      <a:pPr marL="112712" marR="0" lvl="0" indent="0" algn="l" defTabSz="457200" rtl="0" eaLnBrk="1" fontAlgn="auto" latinLnBrk="0" hangingPunct="1">
                        <a:lnSpc>
                          <a:spcPct val="100000"/>
                        </a:lnSpc>
                        <a:spcBef>
                          <a:spcPts val="600"/>
                        </a:spcBef>
                        <a:spcAft>
                          <a:spcPts val="600"/>
                        </a:spcAft>
                        <a:buClrTx/>
                        <a:buSzPct val="120833"/>
                        <a:buFont typeface="Arial" panose="020B0604020202020204" pitchFamily="34" charset="0"/>
                        <a:buNone/>
                        <a:tabLst>
                          <a:tab pos="172720" algn="l"/>
                        </a:tabLst>
                        <a:defRPr/>
                      </a:pPr>
                      <a:endParaRPr lang="en-US" sz="1100" b="1" u="sng" strike="noStrike" kern="1200">
                        <a:solidFill>
                          <a:schemeClr val="tx1"/>
                        </a:solidFill>
                        <a:latin typeface="+mn-lt"/>
                        <a:ea typeface="+mn-ea"/>
                        <a:cs typeface="Arial"/>
                      </a:endParaRPr>
                    </a:p>
                  </a:txBody>
                  <a:tcPr marL="0" marR="0" marT="527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CCD7"/>
                    </a:solidFill>
                  </a:tcPr>
                </a:tc>
                <a:tc>
                  <a:txBody>
                    <a:bodyPr/>
                    <a:lstStyle/>
                    <a:p>
                      <a:pPr marL="112712" marR="349250" lvl="0" indent="0" algn="l" defTabSz="457200" rtl="0" eaLnBrk="1" fontAlgn="auto" latinLnBrk="0" hangingPunct="1">
                        <a:lnSpc>
                          <a:spcPct val="100000"/>
                        </a:lnSpc>
                        <a:spcBef>
                          <a:spcPts val="0"/>
                        </a:spcBef>
                        <a:spcAft>
                          <a:spcPts val="600"/>
                        </a:spcAft>
                        <a:buClrTx/>
                        <a:buSzPct val="120833"/>
                        <a:buFont typeface="+mj-lt"/>
                        <a:buNone/>
                        <a:tabLst>
                          <a:tab pos="172720" algn="l"/>
                        </a:tabLst>
                        <a:defRPr/>
                      </a:pPr>
                      <a:r>
                        <a:rPr lang="en-US" sz="1100" b="1" strike="noStrike" kern="1200">
                          <a:solidFill>
                            <a:srgbClr val="93456D"/>
                          </a:solidFill>
                          <a:latin typeface="+mn-lt"/>
                          <a:ea typeface="+mn-ea"/>
                          <a:cs typeface="Arial"/>
                        </a:rPr>
                        <a:t>Number of MSME Depositors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4162" marR="349250" lvl="0" indent="-171450" algn="l" defTabSz="457200" rtl="0" eaLnBrk="1" fontAlgn="auto" latinLnBrk="0" hangingPunct="1">
                        <a:lnSpc>
                          <a:spcPct val="100000"/>
                        </a:lnSpc>
                        <a:spcBef>
                          <a:spcPts val="0"/>
                        </a:spcBef>
                        <a:spcAft>
                          <a:spcPts val="0"/>
                        </a:spcAft>
                        <a:buClrTx/>
                        <a:buSzPct val="120833"/>
                        <a:buFont typeface="Arial" panose="020B0604020202020204" pitchFamily="34" charset="0"/>
                        <a:buChar char="•"/>
                        <a:tabLst>
                          <a:tab pos="172720" algn="l"/>
                        </a:tabLst>
                        <a:defRPr/>
                      </a:pPr>
                      <a:r>
                        <a:rPr lang="en-US" sz="1100" strike="noStrike" kern="1200">
                          <a:solidFill>
                            <a:schemeClr val="tx1">
                              <a:lumMod val="85000"/>
                              <a:lumOff val="15000"/>
                            </a:schemeClr>
                          </a:solidFill>
                          <a:latin typeface="+mn-lt"/>
                          <a:ea typeface="+mn-ea"/>
                          <a:cs typeface="Arial"/>
                        </a:rPr>
                        <a:t>% women-led MSME depositors</a:t>
                      </a:r>
                    </a:p>
                  </a:txBody>
                  <a:tcPr marL="0" marR="0" marT="5270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8934756"/>
                  </a:ext>
                </a:extLst>
              </a:tr>
            </a:tbl>
          </a:graphicData>
        </a:graphic>
      </p:graphicFrame>
      <p:sp>
        <p:nvSpPr>
          <p:cNvPr id="9" name="TextBox 8">
            <a:extLst>
              <a:ext uri="{FF2B5EF4-FFF2-40B4-BE49-F238E27FC236}">
                <a16:creationId xmlns:a16="http://schemas.microsoft.com/office/drawing/2014/main" id="{1CA90A7A-23C8-18BA-0DC0-1571486E2E34}"/>
              </a:ext>
            </a:extLst>
          </p:cNvPr>
          <p:cNvSpPr txBox="1"/>
          <p:nvPr/>
        </p:nvSpPr>
        <p:spPr>
          <a:xfrm>
            <a:off x="3797300" y="1046374"/>
            <a:ext cx="6097772" cy="369332"/>
          </a:xfrm>
          <a:prstGeom prst="rect">
            <a:avLst/>
          </a:prstGeom>
          <a:noFill/>
        </p:spPr>
        <p:txBody>
          <a:bodyPr wrap="square">
            <a:spAutoFit/>
          </a:bodyPr>
          <a:lstStyle/>
          <a:p>
            <a:r>
              <a:rPr lang="en-US" sz="1800" b="1">
                <a:cs typeface="Helvetica"/>
                <a:sym typeface="Montserrat"/>
              </a:rPr>
              <a:t>Set of mandatory indicators to be collected</a:t>
            </a:r>
            <a:endParaRPr lang="en-US" b="1"/>
          </a:p>
        </p:txBody>
      </p:sp>
      <p:sp>
        <p:nvSpPr>
          <p:cNvPr id="11" name="TextBox 10">
            <a:extLst>
              <a:ext uri="{FF2B5EF4-FFF2-40B4-BE49-F238E27FC236}">
                <a16:creationId xmlns:a16="http://schemas.microsoft.com/office/drawing/2014/main" id="{8EFFB0C5-F5E0-C6A6-24D1-1F64CE74268E}"/>
              </a:ext>
            </a:extLst>
          </p:cNvPr>
          <p:cNvSpPr txBox="1"/>
          <p:nvPr/>
        </p:nvSpPr>
        <p:spPr>
          <a:xfrm>
            <a:off x="4026968" y="5189656"/>
            <a:ext cx="1712685" cy="430887"/>
          </a:xfrm>
          <a:prstGeom prst="rect">
            <a:avLst/>
          </a:prstGeom>
          <a:noFill/>
        </p:spPr>
        <p:txBody>
          <a:bodyPr wrap="square">
            <a:spAutoFit/>
          </a:bodyPr>
          <a:lstStyle/>
          <a:p>
            <a:r>
              <a:rPr lang="en-US" sz="1100" b="1" strike="noStrike" kern="1200" baseline="0">
                <a:solidFill>
                  <a:schemeClr val="tx1">
                    <a:lumMod val="75000"/>
                    <a:lumOff val="25000"/>
                  </a:schemeClr>
                </a:solidFill>
                <a:latin typeface="+mn-lt"/>
                <a:ea typeface="+mn-ea"/>
                <a:cs typeface="Arial"/>
              </a:rPr>
              <a:t>MSME Business Non-Performing Loans</a:t>
            </a:r>
            <a:endParaRPr lang="en-US" sz="1100"/>
          </a:p>
        </p:txBody>
      </p:sp>
      <p:sp>
        <p:nvSpPr>
          <p:cNvPr id="12" name="TextBox 11">
            <a:extLst>
              <a:ext uri="{FF2B5EF4-FFF2-40B4-BE49-F238E27FC236}">
                <a16:creationId xmlns:a16="http://schemas.microsoft.com/office/drawing/2014/main" id="{2E550E22-B6E6-558A-9C5A-C896DF8D580B}"/>
              </a:ext>
            </a:extLst>
          </p:cNvPr>
          <p:cNvSpPr txBox="1"/>
          <p:nvPr/>
        </p:nvSpPr>
        <p:spPr>
          <a:xfrm>
            <a:off x="4026968" y="5935855"/>
            <a:ext cx="1712685" cy="430887"/>
          </a:xfrm>
          <a:prstGeom prst="rect">
            <a:avLst/>
          </a:prstGeom>
          <a:noFill/>
        </p:spPr>
        <p:txBody>
          <a:bodyPr wrap="square">
            <a:spAutoFit/>
          </a:bodyPr>
          <a:lstStyle/>
          <a:p>
            <a:r>
              <a:rPr lang="en-US" sz="1100" b="1" strike="noStrike" kern="1200" baseline="0">
                <a:solidFill>
                  <a:schemeClr val="tx1">
                    <a:lumMod val="75000"/>
                    <a:lumOff val="25000"/>
                  </a:schemeClr>
                </a:solidFill>
                <a:latin typeface="+mn-lt"/>
                <a:ea typeface="+mn-ea"/>
                <a:cs typeface="Arial"/>
              </a:rPr>
              <a:t>MSME Business Depositing Data</a:t>
            </a:r>
            <a:endParaRPr lang="en-US" sz="1100"/>
          </a:p>
        </p:txBody>
      </p:sp>
      <p:sp>
        <p:nvSpPr>
          <p:cNvPr id="14" name="TextBox 13">
            <a:extLst>
              <a:ext uri="{FF2B5EF4-FFF2-40B4-BE49-F238E27FC236}">
                <a16:creationId xmlns:a16="http://schemas.microsoft.com/office/drawing/2014/main" id="{15FC0670-101C-23A5-3E0B-8C18AC255892}"/>
              </a:ext>
            </a:extLst>
          </p:cNvPr>
          <p:cNvSpPr txBox="1"/>
          <p:nvPr/>
        </p:nvSpPr>
        <p:spPr>
          <a:xfrm>
            <a:off x="4026968" y="4379115"/>
            <a:ext cx="1712685" cy="430887"/>
          </a:xfrm>
          <a:prstGeom prst="rect">
            <a:avLst/>
          </a:prstGeom>
          <a:noFill/>
        </p:spPr>
        <p:txBody>
          <a:bodyPr wrap="square">
            <a:spAutoFit/>
          </a:bodyPr>
          <a:lstStyle/>
          <a:p>
            <a:r>
              <a:rPr lang="en-US" sz="1100" b="1" strike="noStrike" kern="1200" baseline="0">
                <a:solidFill>
                  <a:schemeClr val="tx1">
                    <a:lumMod val="75000"/>
                    <a:lumOff val="25000"/>
                  </a:schemeClr>
                </a:solidFill>
                <a:latin typeface="+mn-lt"/>
                <a:ea typeface="+mn-ea"/>
                <a:cs typeface="Arial"/>
              </a:rPr>
              <a:t>MSME Business Outstanding Loans</a:t>
            </a:r>
            <a:endParaRPr lang="en-US" sz="1100"/>
          </a:p>
        </p:txBody>
      </p:sp>
      <p:sp>
        <p:nvSpPr>
          <p:cNvPr id="20" name="TextBox 19">
            <a:extLst>
              <a:ext uri="{FF2B5EF4-FFF2-40B4-BE49-F238E27FC236}">
                <a16:creationId xmlns:a16="http://schemas.microsoft.com/office/drawing/2014/main" id="{5EBAC533-11E2-292F-75D9-F805423B5843}"/>
              </a:ext>
            </a:extLst>
          </p:cNvPr>
          <p:cNvSpPr txBox="1"/>
          <p:nvPr/>
        </p:nvSpPr>
        <p:spPr>
          <a:xfrm>
            <a:off x="4020453" y="2045355"/>
            <a:ext cx="1712685" cy="430887"/>
          </a:xfrm>
          <a:prstGeom prst="rect">
            <a:avLst/>
          </a:prstGeom>
          <a:noFill/>
        </p:spPr>
        <p:txBody>
          <a:bodyPr wrap="square">
            <a:spAutoFit/>
          </a:bodyPr>
          <a:lstStyle/>
          <a:p>
            <a:r>
              <a:rPr lang="en-US" sz="1100" b="1" strike="noStrike" kern="1200" baseline="0">
                <a:solidFill>
                  <a:schemeClr val="tx1">
                    <a:lumMod val="75000"/>
                    <a:lumOff val="25000"/>
                  </a:schemeClr>
                </a:solidFill>
                <a:latin typeface="+mn-lt"/>
                <a:ea typeface="+mn-ea"/>
                <a:cs typeface="Arial"/>
              </a:rPr>
              <a:t>MSME Business Customers</a:t>
            </a:r>
            <a:endParaRPr lang="en-US" sz="1100"/>
          </a:p>
        </p:txBody>
      </p:sp>
      <p:sp>
        <p:nvSpPr>
          <p:cNvPr id="23" name="TextBox 22">
            <a:extLst>
              <a:ext uri="{FF2B5EF4-FFF2-40B4-BE49-F238E27FC236}">
                <a16:creationId xmlns:a16="http://schemas.microsoft.com/office/drawing/2014/main" id="{99D4007A-13C3-65B6-3A69-73E82748B104}"/>
              </a:ext>
            </a:extLst>
          </p:cNvPr>
          <p:cNvSpPr txBox="1"/>
          <p:nvPr/>
        </p:nvSpPr>
        <p:spPr>
          <a:xfrm>
            <a:off x="4020453" y="2960937"/>
            <a:ext cx="1712685" cy="600164"/>
          </a:xfrm>
          <a:prstGeom prst="rect">
            <a:avLst/>
          </a:prstGeom>
          <a:noFill/>
        </p:spPr>
        <p:txBody>
          <a:bodyPr wrap="square">
            <a:spAutoFit/>
          </a:bodyPr>
          <a:lstStyle/>
          <a:p>
            <a:r>
              <a:rPr lang="en-US" sz="1100" b="1" strike="noStrike" kern="1200" baseline="0">
                <a:solidFill>
                  <a:schemeClr val="tx1">
                    <a:lumMod val="75000"/>
                    <a:lumOff val="25000"/>
                  </a:schemeClr>
                </a:solidFill>
                <a:latin typeface="+mn-lt"/>
                <a:ea typeface="+mn-ea"/>
                <a:cs typeface="Arial"/>
              </a:rPr>
              <a:t>MSME Business Loan Applications &amp; Loan Approvals</a:t>
            </a:r>
            <a:endParaRPr lang="en-US" sz="1100"/>
          </a:p>
        </p:txBody>
      </p:sp>
      <p:cxnSp>
        <p:nvCxnSpPr>
          <p:cNvPr id="24" name="Straight Connector 23">
            <a:extLst>
              <a:ext uri="{FF2B5EF4-FFF2-40B4-BE49-F238E27FC236}">
                <a16:creationId xmlns:a16="http://schemas.microsoft.com/office/drawing/2014/main" id="{343864E8-F3F7-48DA-A35A-99A87B088242}"/>
              </a:ext>
            </a:extLst>
          </p:cNvPr>
          <p:cNvCxnSpPr>
            <a:cxnSpLocks/>
          </p:cNvCxnSpPr>
          <p:nvPr/>
        </p:nvCxnSpPr>
        <p:spPr>
          <a:xfrm>
            <a:off x="179294" y="2045355"/>
            <a:ext cx="3059206"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99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432EE-BADA-07B0-2D03-7D5579F8BEE8}"/>
              </a:ext>
            </a:extLst>
          </p:cNvPr>
          <p:cNvSpPr>
            <a:spLocks noGrp="1"/>
          </p:cNvSpPr>
          <p:nvPr>
            <p:ph type="title"/>
          </p:nvPr>
        </p:nvSpPr>
        <p:spPr/>
        <p:txBody>
          <a:bodyPr>
            <a:normAutofit/>
          </a:bodyPr>
          <a:lstStyle/>
          <a:p>
            <a:pPr defTabSz="380985" hangingPunct="0">
              <a:lnSpc>
                <a:spcPct val="125000"/>
              </a:lnSpc>
            </a:pPr>
            <a:r>
              <a:rPr lang="en-US" sz="2400" b="1" dirty="0">
                <a:solidFill>
                  <a:schemeClr val="bg1"/>
                </a:solidFill>
                <a:latin typeface="Helvetica" pitchFamily="2" charset="0"/>
                <a:cs typeface="Lato Light"/>
              </a:rPr>
              <a:t>Stage 4: Set up and implement WE Finance Code platform /structure (12-18 months)</a:t>
            </a:r>
            <a:endParaRPr lang="en-US" b="1" dirty="0"/>
          </a:p>
        </p:txBody>
      </p:sp>
      <p:sp>
        <p:nvSpPr>
          <p:cNvPr id="3" name="Freeform: Shape 44">
            <a:extLst>
              <a:ext uri="{FF2B5EF4-FFF2-40B4-BE49-F238E27FC236}">
                <a16:creationId xmlns:a16="http://schemas.microsoft.com/office/drawing/2014/main" id="{C2E95D1A-42E4-DEA4-BA79-4A6C98070AA6}"/>
              </a:ext>
            </a:extLst>
          </p:cNvPr>
          <p:cNvSpPr/>
          <p:nvPr/>
        </p:nvSpPr>
        <p:spPr>
          <a:xfrm>
            <a:off x="3762358" y="4377971"/>
            <a:ext cx="11946105" cy="1371600"/>
          </a:xfrm>
          <a:custGeom>
            <a:avLst/>
            <a:gdLst>
              <a:gd name="connsiteX0" fmla="*/ 0 w 5418218"/>
              <a:gd name="connsiteY0" fmla="*/ 60108 h 601083"/>
              <a:gd name="connsiteX1" fmla="*/ 60108 w 5418218"/>
              <a:gd name="connsiteY1" fmla="*/ 0 h 601083"/>
              <a:gd name="connsiteX2" fmla="*/ 5358110 w 5418218"/>
              <a:gd name="connsiteY2" fmla="*/ 0 h 601083"/>
              <a:gd name="connsiteX3" fmla="*/ 5418218 w 5418218"/>
              <a:gd name="connsiteY3" fmla="*/ 60108 h 601083"/>
              <a:gd name="connsiteX4" fmla="*/ 5418218 w 5418218"/>
              <a:gd name="connsiteY4" fmla="*/ 540975 h 601083"/>
              <a:gd name="connsiteX5" fmla="*/ 5358110 w 5418218"/>
              <a:gd name="connsiteY5" fmla="*/ 601083 h 601083"/>
              <a:gd name="connsiteX6" fmla="*/ 60108 w 5418218"/>
              <a:gd name="connsiteY6" fmla="*/ 601083 h 601083"/>
              <a:gd name="connsiteX7" fmla="*/ 0 w 5418218"/>
              <a:gd name="connsiteY7" fmla="*/ 540975 h 601083"/>
              <a:gd name="connsiteX8" fmla="*/ 0 w 5418218"/>
              <a:gd name="connsiteY8" fmla="*/ 60108 h 6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218" h="601083">
                <a:moveTo>
                  <a:pt x="0" y="60108"/>
                </a:moveTo>
                <a:cubicBezTo>
                  <a:pt x="0" y="26911"/>
                  <a:pt x="26911" y="0"/>
                  <a:pt x="60108" y="0"/>
                </a:cubicBezTo>
                <a:lnTo>
                  <a:pt x="5358110" y="0"/>
                </a:lnTo>
                <a:cubicBezTo>
                  <a:pt x="5391307" y="0"/>
                  <a:pt x="5418218" y="26911"/>
                  <a:pt x="5418218" y="60108"/>
                </a:cubicBezTo>
                <a:lnTo>
                  <a:pt x="5418218" y="540975"/>
                </a:lnTo>
                <a:cubicBezTo>
                  <a:pt x="5418218" y="574172"/>
                  <a:pt x="5391307" y="601083"/>
                  <a:pt x="5358110" y="601083"/>
                </a:cubicBezTo>
                <a:lnTo>
                  <a:pt x="60108" y="601083"/>
                </a:lnTo>
                <a:cubicBezTo>
                  <a:pt x="26911" y="601083"/>
                  <a:pt x="0" y="574172"/>
                  <a:pt x="0" y="540975"/>
                </a:cubicBezTo>
                <a:lnTo>
                  <a:pt x="0" y="60108"/>
                </a:lnTo>
                <a:close/>
              </a:path>
            </a:pathLst>
          </a:custGeom>
          <a:solidFill>
            <a:schemeClr val="bg1">
              <a:lumMod val="95000"/>
              <a:alpha val="8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endParaRPr lang="en-US">
              <a:solidFill>
                <a:schemeClr val="tx1"/>
              </a:solidFill>
              <a:cs typeface="Helvetica"/>
            </a:endParaRPr>
          </a:p>
        </p:txBody>
      </p:sp>
      <p:sp>
        <p:nvSpPr>
          <p:cNvPr id="4" name="Freeform: Shape 44">
            <a:extLst>
              <a:ext uri="{FF2B5EF4-FFF2-40B4-BE49-F238E27FC236}">
                <a16:creationId xmlns:a16="http://schemas.microsoft.com/office/drawing/2014/main" id="{D2E7683A-AEDF-F927-AF7F-487120C3B650}"/>
              </a:ext>
            </a:extLst>
          </p:cNvPr>
          <p:cNvSpPr/>
          <p:nvPr/>
        </p:nvSpPr>
        <p:spPr>
          <a:xfrm>
            <a:off x="3762358" y="2840603"/>
            <a:ext cx="11860881" cy="1371600"/>
          </a:xfrm>
          <a:custGeom>
            <a:avLst/>
            <a:gdLst>
              <a:gd name="connsiteX0" fmla="*/ 0 w 5418218"/>
              <a:gd name="connsiteY0" fmla="*/ 60108 h 601083"/>
              <a:gd name="connsiteX1" fmla="*/ 60108 w 5418218"/>
              <a:gd name="connsiteY1" fmla="*/ 0 h 601083"/>
              <a:gd name="connsiteX2" fmla="*/ 5358110 w 5418218"/>
              <a:gd name="connsiteY2" fmla="*/ 0 h 601083"/>
              <a:gd name="connsiteX3" fmla="*/ 5418218 w 5418218"/>
              <a:gd name="connsiteY3" fmla="*/ 60108 h 601083"/>
              <a:gd name="connsiteX4" fmla="*/ 5418218 w 5418218"/>
              <a:gd name="connsiteY4" fmla="*/ 540975 h 601083"/>
              <a:gd name="connsiteX5" fmla="*/ 5358110 w 5418218"/>
              <a:gd name="connsiteY5" fmla="*/ 601083 h 601083"/>
              <a:gd name="connsiteX6" fmla="*/ 60108 w 5418218"/>
              <a:gd name="connsiteY6" fmla="*/ 601083 h 601083"/>
              <a:gd name="connsiteX7" fmla="*/ 0 w 5418218"/>
              <a:gd name="connsiteY7" fmla="*/ 540975 h 601083"/>
              <a:gd name="connsiteX8" fmla="*/ 0 w 5418218"/>
              <a:gd name="connsiteY8" fmla="*/ 60108 h 6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218" h="601083">
                <a:moveTo>
                  <a:pt x="0" y="60108"/>
                </a:moveTo>
                <a:cubicBezTo>
                  <a:pt x="0" y="26911"/>
                  <a:pt x="26911" y="0"/>
                  <a:pt x="60108" y="0"/>
                </a:cubicBezTo>
                <a:lnTo>
                  <a:pt x="5358110" y="0"/>
                </a:lnTo>
                <a:cubicBezTo>
                  <a:pt x="5391307" y="0"/>
                  <a:pt x="5418218" y="26911"/>
                  <a:pt x="5418218" y="60108"/>
                </a:cubicBezTo>
                <a:lnTo>
                  <a:pt x="5418218" y="540975"/>
                </a:lnTo>
                <a:cubicBezTo>
                  <a:pt x="5418218" y="574172"/>
                  <a:pt x="5391307" y="601083"/>
                  <a:pt x="5358110" y="601083"/>
                </a:cubicBezTo>
                <a:lnTo>
                  <a:pt x="60108" y="601083"/>
                </a:lnTo>
                <a:cubicBezTo>
                  <a:pt x="26911" y="601083"/>
                  <a:pt x="0" y="574172"/>
                  <a:pt x="0" y="540975"/>
                </a:cubicBezTo>
                <a:lnTo>
                  <a:pt x="0" y="60108"/>
                </a:lnTo>
                <a:close/>
              </a:path>
            </a:pathLst>
          </a:custGeom>
          <a:solidFill>
            <a:schemeClr val="bg1">
              <a:lumMod val="95000"/>
              <a:alpha val="8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endParaRPr lang="en-US">
              <a:solidFill>
                <a:schemeClr val="tx1"/>
              </a:solidFill>
              <a:cs typeface="Helvetica"/>
            </a:endParaRPr>
          </a:p>
        </p:txBody>
      </p:sp>
      <p:sp>
        <p:nvSpPr>
          <p:cNvPr id="5" name="Freeform: Shape 4">
            <a:extLst>
              <a:ext uri="{FF2B5EF4-FFF2-40B4-BE49-F238E27FC236}">
                <a16:creationId xmlns:a16="http://schemas.microsoft.com/office/drawing/2014/main" id="{E8E81430-6C1E-6874-48EE-D1FD6B7D53B8}"/>
              </a:ext>
            </a:extLst>
          </p:cNvPr>
          <p:cNvSpPr/>
          <p:nvPr/>
        </p:nvSpPr>
        <p:spPr>
          <a:xfrm>
            <a:off x="3775726" y="1303235"/>
            <a:ext cx="11860881" cy="1371600"/>
          </a:xfrm>
          <a:custGeom>
            <a:avLst/>
            <a:gdLst>
              <a:gd name="connsiteX0" fmla="*/ 0 w 5418218"/>
              <a:gd name="connsiteY0" fmla="*/ 60108 h 601083"/>
              <a:gd name="connsiteX1" fmla="*/ 60108 w 5418218"/>
              <a:gd name="connsiteY1" fmla="*/ 0 h 601083"/>
              <a:gd name="connsiteX2" fmla="*/ 5358110 w 5418218"/>
              <a:gd name="connsiteY2" fmla="*/ 0 h 601083"/>
              <a:gd name="connsiteX3" fmla="*/ 5418218 w 5418218"/>
              <a:gd name="connsiteY3" fmla="*/ 60108 h 601083"/>
              <a:gd name="connsiteX4" fmla="*/ 5418218 w 5418218"/>
              <a:gd name="connsiteY4" fmla="*/ 540975 h 601083"/>
              <a:gd name="connsiteX5" fmla="*/ 5358110 w 5418218"/>
              <a:gd name="connsiteY5" fmla="*/ 601083 h 601083"/>
              <a:gd name="connsiteX6" fmla="*/ 60108 w 5418218"/>
              <a:gd name="connsiteY6" fmla="*/ 601083 h 601083"/>
              <a:gd name="connsiteX7" fmla="*/ 0 w 5418218"/>
              <a:gd name="connsiteY7" fmla="*/ 540975 h 601083"/>
              <a:gd name="connsiteX8" fmla="*/ 0 w 5418218"/>
              <a:gd name="connsiteY8" fmla="*/ 60108 h 6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218" h="601083">
                <a:moveTo>
                  <a:pt x="0" y="60108"/>
                </a:moveTo>
                <a:cubicBezTo>
                  <a:pt x="0" y="26911"/>
                  <a:pt x="26911" y="0"/>
                  <a:pt x="60108" y="0"/>
                </a:cubicBezTo>
                <a:lnTo>
                  <a:pt x="5358110" y="0"/>
                </a:lnTo>
                <a:cubicBezTo>
                  <a:pt x="5391307" y="0"/>
                  <a:pt x="5418218" y="26911"/>
                  <a:pt x="5418218" y="60108"/>
                </a:cubicBezTo>
                <a:lnTo>
                  <a:pt x="5418218" y="540975"/>
                </a:lnTo>
                <a:cubicBezTo>
                  <a:pt x="5418218" y="574172"/>
                  <a:pt x="5391307" y="601083"/>
                  <a:pt x="5358110" y="601083"/>
                </a:cubicBezTo>
                <a:lnTo>
                  <a:pt x="60108" y="601083"/>
                </a:lnTo>
                <a:cubicBezTo>
                  <a:pt x="26911" y="601083"/>
                  <a:pt x="0" y="574172"/>
                  <a:pt x="0" y="540975"/>
                </a:cubicBezTo>
                <a:lnTo>
                  <a:pt x="0" y="60108"/>
                </a:lnTo>
                <a:close/>
              </a:path>
            </a:pathLst>
          </a:custGeom>
          <a:solidFill>
            <a:schemeClr val="bg1">
              <a:lumMod val="95000"/>
              <a:alpha val="85098"/>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endParaRPr lang="en-US" sz="1600" b="1">
              <a:solidFill>
                <a:schemeClr val="tx1"/>
              </a:solidFill>
              <a:cs typeface="Helvetica"/>
            </a:endParaRPr>
          </a:p>
        </p:txBody>
      </p:sp>
      <p:sp>
        <p:nvSpPr>
          <p:cNvPr id="7" name="TextBox 6">
            <a:extLst>
              <a:ext uri="{FF2B5EF4-FFF2-40B4-BE49-F238E27FC236}">
                <a16:creationId xmlns:a16="http://schemas.microsoft.com/office/drawing/2014/main" id="{0DD9468E-AE52-A091-A78E-C34978AFC87C}"/>
              </a:ext>
            </a:extLst>
          </p:cNvPr>
          <p:cNvSpPr txBox="1"/>
          <p:nvPr/>
        </p:nvSpPr>
        <p:spPr>
          <a:xfrm>
            <a:off x="278441" y="6267794"/>
            <a:ext cx="11734265" cy="430887"/>
          </a:xfrm>
          <a:prstGeom prst="rect">
            <a:avLst/>
          </a:prstGeom>
          <a:noFill/>
        </p:spPr>
        <p:txBody>
          <a:bodyPr wrap="square" lIns="91440" tIns="45720" rIns="91440" bIns="45720" rtlCol="0" anchor="t">
            <a:spAutoFit/>
          </a:bodyPr>
          <a:lstStyle/>
          <a:p>
            <a:r>
              <a:rPr lang="en-US" sz="1100" i="1">
                <a:cs typeface="Helvetica"/>
              </a:rPr>
              <a:t>*Trusted national bodies such as a regulator or industry association, that have established data collection channels with data protection and data verification processes in place will serve as national data aggregators. </a:t>
            </a:r>
          </a:p>
        </p:txBody>
      </p:sp>
      <p:grpSp>
        <p:nvGrpSpPr>
          <p:cNvPr id="32" name="Group 31">
            <a:extLst>
              <a:ext uri="{FF2B5EF4-FFF2-40B4-BE49-F238E27FC236}">
                <a16:creationId xmlns:a16="http://schemas.microsoft.com/office/drawing/2014/main" id="{F830B439-75FA-36D0-A9A3-4674F63B2A11}"/>
              </a:ext>
            </a:extLst>
          </p:cNvPr>
          <p:cNvGrpSpPr/>
          <p:nvPr/>
        </p:nvGrpSpPr>
        <p:grpSpPr>
          <a:xfrm>
            <a:off x="6877535" y="1531835"/>
            <a:ext cx="5198061" cy="3877179"/>
            <a:chOff x="6626062" y="1531835"/>
            <a:chExt cx="7744834" cy="3877179"/>
          </a:xfrm>
        </p:grpSpPr>
        <p:sp>
          <p:nvSpPr>
            <p:cNvPr id="8" name="Freeform: Shape 7">
              <a:extLst>
                <a:ext uri="{FF2B5EF4-FFF2-40B4-BE49-F238E27FC236}">
                  <a16:creationId xmlns:a16="http://schemas.microsoft.com/office/drawing/2014/main" id="{00AE6CCC-2FB1-0200-D5FC-AA7ED1EF74CF}"/>
                </a:ext>
              </a:extLst>
            </p:cNvPr>
            <p:cNvSpPr/>
            <p:nvPr/>
          </p:nvSpPr>
          <p:spPr>
            <a:xfrm>
              <a:off x="7309920" y="4576333"/>
              <a:ext cx="6456844" cy="203200"/>
            </a:xfrm>
            <a:custGeom>
              <a:avLst/>
              <a:gdLst>
                <a:gd name="connsiteX0" fmla="*/ 12700 w 3619500"/>
                <a:gd name="connsiteY0" fmla="*/ 190500 h 203200"/>
                <a:gd name="connsiteX1" fmla="*/ 0 w 3619500"/>
                <a:gd name="connsiteY1" fmla="*/ 0 h 203200"/>
                <a:gd name="connsiteX2" fmla="*/ 3619500 w 3619500"/>
                <a:gd name="connsiteY2" fmla="*/ 0 h 203200"/>
                <a:gd name="connsiteX3" fmla="*/ 3619500 w 3619500"/>
                <a:gd name="connsiteY3" fmla="*/ 203200 h 203200"/>
                <a:gd name="connsiteX0" fmla="*/ 6350 w 3619500"/>
                <a:gd name="connsiteY0" fmla="*/ 190500 h 203200"/>
                <a:gd name="connsiteX1" fmla="*/ 0 w 3619500"/>
                <a:gd name="connsiteY1" fmla="*/ 0 h 203200"/>
                <a:gd name="connsiteX2" fmla="*/ 3619500 w 3619500"/>
                <a:gd name="connsiteY2" fmla="*/ 0 h 203200"/>
                <a:gd name="connsiteX3" fmla="*/ 3619500 w 3619500"/>
                <a:gd name="connsiteY3" fmla="*/ 203200 h 203200"/>
                <a:gd name="connsiteX0" fmla="*/ 0 w 3625057"/>
                <a:gd name="connsiteY0" fmla="*/ 190500 h 203200"/>
                <a:gd name="connsiteX1" fmla="*/ 5557 w 3625057"/>
                <a:gd name="connsiteY1" fmla="*/ 0 h 203200"/>
                <a:gd name="connsiteX2" fmla="*/ 3625057 w 3625057"/>
                <a:gd name="connsiteY2" fmla="*/ 0 h 203200"/>
                <a:gd name="connsiteX3" fmla="*/ 3625057 w 3625057"/>
                <a:gd name="connsiteY3" fmla="*/ 203200 h 203200"/>
                <a:gd name="connsiteX0" fmla="*/ 0 w 3620294"/>
                <a:gd name="connsiteY0" fmla="*/ 190500 h 203200"/>
                <a:gd name="connsiteX1" fmla="*/ 794 w 3620294"/>
                <a:gd name="connsiteY1" fmla="*/ 0 h 203200"/>
                <a:gd name="connsiteX2" fmla="*/ 3620294 w 3620294"/>
                <a:gd name="connsiteY2" fmla="*/ 0 h 203200"/>
                <a:gd name="connsiteX3" fmla="*/ 3620294 w 3620294"/>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3620294" h="203200">
                  <a:moveTo>
                    <a:pt x="0" y="190500"/>
                  </a:moveTo>
                  <a:cubicBezTo>
                    <a:pt x="265" y="127000"/>
                    <a:pt x="529" y="63500"/>
                    <a:pt x="794" y="0"/>
                  </a:cubicBezTo>
                  <a:lnTo>
                    <a:pt x="3620294" y="0"/>
                  </a:lnTo>
                  <a:lnTo>
                    <a:pt x="3620294" y="203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cxnSp>
          <p:nvCxnSpPr>
            <p:cNvPr id="9" name="Straight Connector 8">
              <a:extLst>
                <a:ext uri="{FF2B5EF4-FFF2-40B4-BE49-F238E27FC236}">
                  <a16:creationId xmlns:a16="http://schemas.microsoft.com/office/drawing/2014/main" id="{DEE4DE8F-5759-03F3-7B36-7BD7F0C809D7}"/>
                </a:ext>
              </a:extLst>
            </p:cNvPr>
            <p:cNvCxnSpPr>
              <a:cxnSpLocks/>
            </p:cNvCxnSpPr>
            <p:nvPr/>
          </p:nvCxnSpPr>
          <p:spPr>
            <a:xfrm flipV="1">
              <a:off x="11479891" y="4592363"/>
              <a:ext cx="0" cy="30456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11E93528-2188-09F3-87FA-BD617EA90EC6}"/>
                </a:ext>
              </a:extLst>
            </p:cNvPr>
            <p:cNvSpPr/>
            <p:nvPr/>
          </p:nvSpPr>
          <p:spPr>
            <a:xfrm>
              <a:off x="6626062" y="4768934"/>
              <a:ext cx="1883097" cy="640080"/>
            </a:xfrm>
            <a:custGeom>
              <a:avLst/>
              <a:gdLst>
                <a:gd name="connsiteX0" fmla="*/ 0 w 736367"/>
                <a:gd name="connsiteY0" fmla="*/ 49091 h 490911"/>
                <a:gd name="connsiteX1" fmla="*/ 49091 w 736367"/>
                <a:gd name="connsiteY1" fmla="*/ 0 h 490911"/>
                <a:gd name="connsiteX2" fmla="*/ 687276 w 736367"/>
                <a:gd name="connsiteY2" fmla="*/ 0 h 490911"/>
                <a:gd name="connsiteX3" fmla="*/ 736367 w 736367"/>
                <a:gd name="connsiteY3" fmla="*/ 49091 h 490911"/>
                <a:gd name="connsiteX4" fmla="*/ 736367 w 736367"/>
                <a:gd name="connsiteY4" fmla="*/ 441820 h 490911"/>
                <a:gd name="connsiteX5" fmla="*/ 687276 w 736367"/>
                <a:gd name="connsiteY5" fmla="*/ 490911 h 490911"/>
                <a:gd name="connsiteX6" fmla="*/ 49091 w 736367"/>
                <a:gd name="connsiteY6" fmla="*/ 490911 h 490911"/>
                <a:gd name="connsiteX7" fmla="*/ 0 w 736367"/>
                <a:gd name="connsiteY7" fmla="*/ 441820 h 490911"/>
                <a:gd name="connsiteX8" fmla="*/ 0 w 736367"/>
                <a:gd name="connsiteY8" fmla="*/ 49091 h 4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367" h="490911">
                  <a:moveTo>
                    <a:pt x="0" y="49091"/>
                  </a:moveTo>
                  <a:cubicBezTo>
                    <a:pt x="0" y="21979"/>
                    <a:pt x="21979" y="0"/>
                    <a:pt x="49091" y="0"/>
                  </a:cubicBezTo>
                  <a:lnTo>
                    <a:pt x="687276" y="0"/>
                  </a:lnTo>
                  <a:cubicBezTo>
                    <a:pt x="714388" y="0"/>
                    <a:pt x="736367" y="21979"/>
                    <a:pt x="736367" y="49091"/>
                  </a:cubicBezTo>
                  <a:lnTo>
                    <a:pt x="736367" y="441820"/>
                  </a:lnTo>
                  <a:cubicBezTo>
                    <a:pt x="736367" y="468932"/>
                    <a:pt x="714388" y="490911"/>
                    <a:pt x="687276" y="490911"/>
                  </a:cubicBezTo>
                  <a:lnTo>
                    <a:pt x="49091" y="490911"/>
                  </a:lnTo>
                  <a:cubicBezTo>
                    <a:pt x="21979" y="490911"/>
                    <a:pt x="0" y="468932"/>
                    <a:pt x="0" y="441820"/>
                  </a:cubicBezTo>
                  <a:lnTo>
                    <a:pt x="0" y="490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68" tIns="48668" rIns="48668" bIns="48668" numCol="1" spcCol="1270" anchor="ctr" anchorCtr="0">
              <a:noAutofit/>
            </a:bodyPr>
            <a:lstStyle/>
            <a:p>
              <a:pPr algn="ctr" defTabSz="400050">
                <a:lnSpc>
                  <a:spcPct val="90000"/>
                </a:lnSpc>
                <a:spcBef>
                  <a:spcPct val="0"/>
                </a:spcBef>
                <a:spcAft>
                  <a:spcPct val="35000"/>
                </a:spcAft>
              </a:pPr>
              <a:r>
                <a:rPr lang="en-US" sz="1400" b="1" kern="1200"/>
                <a:t>Banks</a:t>
              </a:r>
              <a:r>
                <a:rPr lang="en-US" sz="1400" b="1"/>
                <a:t> </a:t>
              </a:r>
              <a:endParaRPr lang="en-US" sz="1400" kern="1200"/>
            </a:p>
          </p:txBody>
        </p:sp>
        <p:sp>
          <p:nvSpPr>
            <p:cNvPr id="11" name="Freeform: Shape 10">
              <a:extLst>
                <a:ext uri="{FF2B5EF4-FFF2-40B4-BE49-F238E27FC236}">
                  <a16:creationId xmlns:a16="http://schemas.microsoft.com/office/drawing/2014/main" id="{9BD237DF-9FF8-6F5B-89C8-96E8292080E1}"/>
                </a:ext>
              </a:extLst>
            </p:cNvPr>
            <p:cNvSpPr/>
            <p:nvPr/>
          </p:nvSpPr>
          <p:spPr>
            <a:xfrm>
              <a:off x="8582203" y="4768934"/>
              <a:ext cx="1883097" cy="640080"/>
            </a:xfrm>
            <a:custGeom>
              <a:avLst/>
              <a:gdLst>
                <a:gd name="connsiteX0" fmla="*/ 0 w 736367"/>
                <a:gd name="connsiteY0" fmla="*/ 49091 h 490911"/>
                <a:gd name="connsiteX1" fmla="*/ 49091 w 736367"/>
                <a:gd name="connsiteY1" fmla="*/ 0 h 490911"/>
                <a:gd name="connsiteX2" fmla="*/ 687276 w 736367"/>
                <a:gd name="connsiteY2" fmla="*/ 0 h 490911"/>
                <a:gd name="connsiteX3" fmla="*/ 736367 w 736367"/>
                <a:gd name="connsiteY3" fmla="*/ 49091 h 490911"/>
                <a:gd name="connsiteX4" fmla="*/ 736367 w 736367"/>
                <a:gd name="connsiteY4" fmla="*/ 441820 h 490911"/>
                <a:gd name="connsiteX5" fmla="*/ 687276 w 736367"/>
                <a:gd name="connsiteY5" fmla="*/ 490911 h 490911"/>
                <a:gd name="connsiteX6" fmla="*/ 49091 w 736367"/>
                <a:gd name="connsiteY6" fmla="*/ 490911 h 490911"/>
                <a:gd name="connsiteX7" fmla="*/ 0 w 736367"/>
                <a:gd name="connsiteY7" fmla="*/ 441820 h 490911"/>
                <a:gd name="connsiteX8" fmla="*/ 0 w 736367"/>
                <a:gd name="connsiteY8" fmla="*/ 49091 h 4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367" h="490911">
                  <a:moveTo>
                    <a:pt x="0" y="49091"/>
                  </a:moveTo>
                  <a:cubicBezTo>
                    <a:pt x="0" y="21979"/>
                    <a:pt x="21979" y="0"/>
                    <a:pt x="49091" y="0"/>
                  </a:cubicBezTo>
                  <a:lnTo>
                    <a:pt x="687276" y="0"/>
                  </a:lnTo>
                  <a:cubicBezTo>
                    <a:pt x="714388" y="0"/>
                    <a:pt x="736367" y="21979"/>
                    <a:pt x="736367" y="49091"/>
                  </a:cubicBezTo>
                  <a:lnTo>
                    <a:pt x="736367" y="441820"/>
                  </a:lnTo>
                  <a:cubicBezTo>
                    <a:pt x="736367" y="468932"/>
                    <a:pt x="714388" y="490911"/>
                    <a:pt x="687276" y="490911"/>
                  </a:cubicBezTo>
                  <a:lnTo>
                    <a:pt x="49091" y="490911"/>
                  </a:lnTo>
                  <a:cubicBezTo>
                    <a:pt x="21979" y="490911"/>
                    <a:pt x="0" y="468932"/>
                    <a:pt x="0" y="441820"/>
                  </a:cubicBezTo>
                  <a:lnTo>
                    <a:pt x="0" y="490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68" tIns="48668" rIns="48668" bIns="48668" numCol="1" spcCol="1270" anchor="ctr" anchorCtr="0">
              <a:noAutofit/>
            </a:bodyPr>
            <a:lstStyle/>
            <a:p>
              <a:pPr algn="ctr" defTabSz="400050">
                <a:lnSpc>
                  <a:spcPct val="90000"/>
                </a:lnSpc>
                <a:spcBef>
                  <a:spcPct val="0"/>
                </a:spcBef>
                <a:spcAft>
                  <a:spcPct val="35000"/>
                </a:spcAft>
              </a:pPr>
              <a:r>
                <a:rPr lang="en-US" sz="1400" b="1" kern="1200"/>
                <a:t>MFIs</a:t>
              </a:r>
              <a:r>
                <a:rPr lang="en-US" sz="1400" b="1"/>
                <a:t> </a:t>
              </a:r>
              <a:endParaRPr lang="en-US" sz="1400" b="1" kern="1200">
                <a:cs typeface="Helvetica"/>
              </a:endParaRPr>
            </a:p>
          </p:txBody>
        </p:sp>
        <p:sp>
          <p:nvSpPr>
            <p:cNvPr id="12" name="Freeform: Shape 11">
              <a:extLst>
                <a:ext uri="{FF2B5EF4-FFF2-40B4-BE49-F238E27FC236}">
                  <a16:creationId xmlns:a16="http://schemas.microsoft.com/office/drawing/2014/main" id="{32BB63EF-2FB7-9BE8-A593-AEB6A3739154}"/>
                </a:ext>
              </a:extLst>
            </p:cNvPr>
            <p:cNvSpPr/>
            <p:nvPr/>
          </p:nvSpPr>
          <p:spPr>
            <a:xfrm>
              <a:off x="10538342" y="4768934"/>
              <a:ext cx="1883097" cy="640080"/>
            </a:xfrm>
            <a:custGeom>
              <a:avLst/>
              <a:gdLst>
                <a:gd name="connsiteX0" fmla="*/ 0 w 736367"/>
                <a:gd name="connsiteY0" fmla="*/ 49091 h 490911"/>
                <a:gd name="connsiteX1" fmla="*/ 49091 w 736367"/>
                <a:gd name="connsiteY1" fmla="*/ 0 h 490911"/>
                <a:gd name="connsiteX2" fmla="*/ 687276 w 736367"/>
                <a:gd name="connsiteY2" fmla="*/ 0 h 490911"/>
                <a:gd name="connsiteX3" fmla="*/ 736367 w 736367"/>
                <a:gd name="connsiteY3" fmla="*/ 49091 h 490911"/>
                <a:gd name="connsiteX4" fmla="*/ 736367 w 736367"/>
                <a:gd name="connsiteY4" fmla="*/ 441820 h 490911"/>
                <a:gd name="connsiteX5" fmla="*/ 687276 w 736367"/>
                <a:gd name="connsiteY5" fmla="*/ 490911 h 490911"/>
                <a:gd name="connsiteX6" fmla="*/ 49091 w 736367"/>
                <a:gd name="connsiteY6" fmla="*/ 490911 h 490911"/>
                <a:gd name="connsiteX7" fmla="*/ 0 w 736367"/>
                <a:gd name="connsiteY7" fmla="*/ 441820 h 490911"/>
                <a:gd name="connsiteX8" fmla="*/ 0 w 736367"/>
                <a:gd name="connsiteY8" fmla="*/ 49091 h 4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367" h="490911">
                  <a:moveTo>
                    <a:pt x="0" y="49091"/>
                  </a:moveTo>
                  <a:cubicBezTo>
                    <a:pt x="0" y="21979"/>
                    <a:pt x="21979" y="0"/>
                    <a:pt x="49091" y="0"/>
                  </a:cubicBezTo>
                  <a:lnTo>
                    <a:pt x="687276" y="0"/>
                  </a:lnTo>
                  <a:cubicBezTo>
                    <a:pt x="714388" y="0"/>
                    <a:pt x="736367" y="21979"/>
                    <a:pt x="736367" y="49091"/>
                  </a:cubicBezTo>
                  <a:lnTo>
                    <a:pt x="736367" y="441820"/>
                  </a:lnTo>
                  <a:cubicBezTo>
                    <a:pt x="736367" y="468932"/>
                    <a:pt x="714388" y="490911"/>
                    <a:pt x="687276" y="490911"/>
                  </a:cubicBezTo>
                  <a:lnTo>
                    <a:pt x="49091" y="490911"/>
                  </a:lnTo>
                  <a:cubicBezTo>
                    <a:pt x="21979" y="490911"/>
                    <a:pt x="0" y="468932"/>
                    <a:pt x="0" y="441820"/>
                  </a:cubicBezTo>
                  <a:lnTo>
                    <a:pt x="0" y="490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68" tIns="48668" rIns="48668" bIns="48668" numCol="1" spcCol="1270" anchor="ctr" anchorCtr="0">
              <a:noAutofit/>
            </a:bodyPr>
            <a:lstStyle/>
            <a:p>
              <a:pPr algn="ctr" defTabSz="400050">
                <a:lnSpc>
                  <a:spcPct val="90000"/>
                </a:lnSpc>
                <a:spcBef>
                  <a:spcPct val="0"/>
                </a:spcBef>
                <a:spcAft>
                  <a:spcPct val="35000"/>
                </a:spcAft>
              </a:pPr>
              <a:r>
                <a:rPr lang="en-US" sz="1400" b="1" kern="1200" err="1"/>
                <a:t>FinTechs</a:t>
              </a:r>
              <a:r>
                <a:rPr lang="en-US" sz="1400" b="1" kern="1200"/>
                <a:t> (Lenders)</a:t>
              </a:r>
              <a:r>
                <a:rPr lang="en-US" sz="1400" b="1"/>
                <a:t> </a:t>
              </a:r>
              <a:endParaRPr lang="en-US" sz="1400" b="1" kern="1200">
                <a:cs typeface="Helvetica"/>
              </a:endParaRPr>
            </a:p>
          </p:txBody>
        </p:sp>
        <p:sp>
          <p:nvSpPr>
            <p:cNvPr id="13" name="Freeform: Shape 12">
              <a:extLst>
                <a:ext uri="{FF2B5EF4-FFF2-40B4-BE49-F238E27FC236}">
                  <a16:creationId xmlns:a16="http://schemas.microsoft.com/office/drawing/2014/main" id="{E8882F97-2A0D-76E0-FFD5-4812A0916319}"/>
                </a:ext>
              </a:extLst>
            </p:cNvPr>
            <p:cNvSpPr/>
            <p:nvPr/>
          </p:nvSpPr>
          <p:spPr>
            <a:xfrm>
              <a:off x="12494482" y="4768934"/>
              <a:ext cx="1876414" cy="640080"/>
            </a:xfrm>
            <a:custGeom>
              <a:avLst/>
              <a:gdLst>
                <a:gd name="connsiteX0" fmla="*/ 0 w 736367"/>
                <a:gd name="connsiteY0" fmla="*/ 49091 h 490911"/>
                <a:gd name="connsiteX1" fmla="*/ 49091 w 736367"/>
                <a:gd name="connsiteY1" fmla="*/ 0 h 490911"/>
                <a:gd name="connsiteX2" fmla="*/ 687276 w 736367"/>
                <a:gd name="connsiteY2" fmla="*/ 0 h 490911"/>
                <a:gd name="connsiteX3" fmla="*/ 736367 w 736367"/>
                <a:gd name="connsiteY3" fmla="*/ 49091 h 490911"/>
                <a:gd name="connsiteX4" fmla="*/ 736367 w 736367"/>
                <a:gd name="connsiteY4" fmla="*/ 441820 h 490911"/>
                <a:gd name="connsiteX5" fmla="*/ 687276 w 736367"/>
                <a:gd name="connsiteY5" fmla="*/ 490911 h 490911"/>
                <a:gd name="connsiteX6" fmla="*/ 49091 w 736367"/>
                <a:gd name="connsiteY6" fmla="*/ 490911 h 490911"/>
                <a:gd name="connsiteX7" fmla="*/ 0 w 736367"/>
                <a:gd name="connsiteY7" fmla="*/ 441820 h 490911"/>
                <a:gd name="connsiteX8" fmla="*/ 0 w 736367"/>
                <a:gd name="connsiteY8" fmla="*/ 49091 h 49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367" h="490911">
                  <a:moveTo>
                    <a:pt x="0" y="49091"/>
                  </a:moveTo>
                  <a:cubicBezTo>
                    <a:pt x="0" y="21979"/>
                    <a:pt x="21979" y="0"/>
                    <a:pt x="49091" y="0"/>
                  </a:cubicBezTo>
                  <a:lnTo>
                    <a:pt x="687276" y="0"/>
                  </a:lnTo>
                  <a:cubicBezTo>
                    <a:pt x="714388" y="0"/>
                    <a:pt x="736367" y="21979"/>
                    <a:pt x="736367" y="49091"/>
                  </a:cubicBezTo>
                  <a:lnTo>
                    <a:pt x="736367" y="441820"/>
                  </a:lnTo>
                  <a:cubicBezTo>
                    <a:pt x="736367" y="468932"/>
                    <a:pt x="714388" y="490911"/>
                    <a:pt x="687276" y="490911"/>
                  </a:cubicBezTo>
                  <a:lnTo>
                    <a:pt x="49091" y="490911"/>
                  </a:lnTo>
                  <a:cubicBezTo>
                    <a:pt x="21979" y="490911"/>
                    <a:pt x="0" y="468932"/>
                    <a:pt x="0" y="441820"/>
                  </a:cubicBezTo>
                  <a:lnTo>
                    <a:pt x="0" y="49091"/>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68" tIns="48668" rIns="48668" bIns="48668" numCol="1" spcCol="1270" anchor="ctr" anchorCtr="0">
              <a:noAutofit/>
            </a:bodyPr>
            <a:lstStyle/>
            <a:p>
              <a:pPr algn="ctr" defTabSz="400050">
                <a:lnSpc>
                  <a:spcPct val="90000"/>
                </a:lnSpc>
                <a:spcBef>
                  <a:spcPct val="0"/>
                </a:spcBef>
                <a:spcAft>
                  <a:spcPct val="35000"/>
                </a:spcAft>
              </a:pPr>
              <a:r>
                <a:rPr lang="en-US" sz="1400" b="1" kern="1200"/>
                <a:t>VCs</a:t>
              </a:r>
              <a:r>
                <a:rPr lang="en-US" sz="1400" b="1"/>
                <a:t> </a:t>
              </a:r>
              <a:br>
                <a:rPr lang="en-US" sz="1400" b="1"/>
              </a:br>
              <a:r>
                <a:rPr lang="en-US" sz="1400" b="1" kern="1200"/>
                <a:t>(future)</a:t>
              </a:r>
              <a:r>
                <a:rPr lang="en-US" sz="1400"/>
                <a:t> </a:t>
              </a:r>
              <a:endParaRPr lang="en-US" sz="1400" kern="1200">
                <a:cs typeface="Helvetica"/>
              </a:endParaRPr>
            </a:p>
          </p:txBody>
        </p:sp>
        <p:cxnSp>
          <p:nvCxnSpPr>
            <p:cNvPr id="16" name="Straight Connector 15">
              <a:extLst>
                <a:ext uri="{FF2B5EF4-FFF2-40B4-BE49-F238E27FC236}">
                  <a16:creationId xmlns:a16="http://schemas.microsoft.com/office/drawing/2014/main" id="{E9E14201-BBFA-7FBD-4F02-3F43CED76A67}"/>
                </a:ext>
              </a:extLst>
            </p:cNvPr>
            <p:cNvCxnSpPr>
              <a:cxnSpLocks/>
            </p:cNvCxnSpPr>
            <p:nvPr/>
          </p:nvCxnSpPr>
          <p:spPr>
            <a:xfrm flipV="1">
              <a:off x="10178631" y="1954956"/>
              <a:ext cx="0" cy="26097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Freeform: Shape 82">
              <a:extLst>
                <a:ext uri="{FF2B5EF4-FFF2-40B4-BE49-F238E27FC236}">
                  <a16:creationId xmlns:a16="http://schemas.microsoft.com/office/drawing/2014/main" id="{F8C7F304-C0BB-EC35-0E8C-3F7AD1CA12A3}"/>
                </a:ext>
              </a:extLst>
            </p:cNvPr>
            <p:cNvSpPr/>
            <p:nvPr/>
          </p:nvSpPr>
          <p:spPr>
            <a:xfrm>
              <a:off x="9240264" y="1531835"/>
              <a:ext cx="1914666" cy="640080"/>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accent1"/>
            </a:solidFill>
            <a:ln>
              <a:solidFill>
                <a:srgbClr val="4472C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600" b="1"/>
                <a:t>National</a:t>
              </a:r>
              <a:br>
                <a:rPr lang="en-US" sz="1600" b="1"/>
              </a:br>
              <a:r>
                <a:rPr lang="en-US" sz="1600" b="1" kern="1200"/>
                <a:t>Report</a:t>
              </a:r>
              <a:endParaRPr lang="en-US" sz="1600" b="1" kern="1200">
                <a:cs typeface="Helvetica"/>
              </a:endParaRPr>
            </a:p>
          </p:txBody>
        </p:sp>
        <p:sp>
          <p:nvSpPr>
            <p:cNvPr id="19" name="Freeform: Shape 82">
              <a:extLst>
                <a:ext uri="{FF2B5EF4-FFF2-40B4-BE49-F238E27FC236}">
                  <a16:creationId xmlns:a16="http://schemas.microsoft.com/office/drawing/2014/main" id="{B7EC8434-A667-1385-B824-9AFCCAE47ECF}"/>
                </a:ext>
              </a:extLst>
            </p:cNvPr>
            <p:cNvSpPr/>
            <p:nvPr/>
          </p:nvSpPr>
          <p:spPr>
            <a:xfrm>
              <a:off x="7968121" y="3090088"/>
              <a:ext cx="4454665" cy="640080"/>
            </a:xfrm>
            <a:custGeom>
              <a:avLst/>
              <a:gdLst>
                <a:gd name="connsiteX0" fmla="*/ 0 w 745481"/>
                <a:gd name="connsiteY0" fmla="*/ 49699 h 496987"/>
                <a:gd name="connsiteX1" fmla="*/ 49699 w 745481"/>
                <a:gd name="connsiteY1" fmla="*/ 0 h 496987"/>
                <a:gd name="connsiteX2" fmla="*/ 695782 w 745481"/>
                <a:gd name="connsiteY2" fmla="*/ 0 h 496987"/>
                <a:gd name="connsiteX3" fmla="*/ 745481 w 745481"/>
                <a:gd name="connsiteY3" fmla="*/ 49699 h 496987"/>
                <a:gd name="connsiteX4" fmla="*/ 745481 w 745481"/>
                <a:gd name="connsiteY4" fmla="*/ 447288 h 496987"/>
                <a:gd name="connsiteX5" fmla="*/ 695782 w 745481"/>
                <a:gd name="connsiteY5" fmla="*/ 496987 h 496987"/>
                <a:gd name="connsiteX6" fmla="*/ 49699 w 745481"/>
                <a:gd name="connsiteY6" fmla="*/ 496987 h 496987"/>
                <a:gd name="connsiteX7" fmla="*/ 0 w 745481"/>
                <a:gd name="connsiteY7" fmla="*/ 447288 h 496987"/>
                <a:gd name="connsiteX8" fmla="*/ 0 w 745481"/>
                <a:gd name="connsiteY8" fmla="*/ 49699 h 49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481" h="496987">
                  <a:moveTo>
                    <a:pt x="0" y="49699"/>
                  </a:moveTo>
                  <a:cubicBezTo>
                    <a:pt x="0" y="22251"/>
                    <a:pt x="22251" y="0"/>
                    <a:pt x="49699" y="0"/>
                  </a:cubicBezTo>
                  <a:lnTo>
                    <a:pt x="695782" y="0"/>
                  </a:lnTo>
                  <a:cubicBezTo>
                    <a:pt x="723230" y="0"/>
                    <a:pt x="745481" y="22251"/>
                    <a:pt x="745481" y="49699"/>
                  </a:cubicBezTo>
                  <a:lnTo>
                    <a:pt x="745481" y="447288"/>
                  </a:lnTo>
                  <a:cubicBezTo>
                    <a:pt x="745481" y="474736"/>
                    <a:pt x="723230" y="496987"/>
                    <a:pt x="695782" y="496987"/>
                  </a:cubicBezTo>
                  <a:lnTo>
                    <a:pt x="49699" y="496987"/>
                  </a:lnTo>
                  <a:cubicBezTo>
                    <a:pt x="22251" y="496987"/>
                    <a:pt x="0" y="474736"/>
                    <a:pt x="0" y="447288"/>
                  </a:cubicBezTo>
                  <a:lnTo>
                    <a:pt x="0" y="49699"/>
                  </a:lnTo>
                  <a:close/>
                </a:path>
              </a:pathLst>
            </a:custGeom>
            <a:solidFill>
              <a:schemeClr val="accent1"/>
            </a:solidFill>
            <a:ln>
              <a:solidFill>
                <a:srgbClr val="4472C4"/>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846" tIns="48846" rIns="48846" bIns="48846" numCol="1" spcCol="1270" anchor="ctr" anchorCtr="0">
              <a:noAutofit/>
            </a:bodyPr>
            <a:lstStyle/>
            <a:p>
              <a:pPr algn="ctr" defTabSz="400050">
                <a:lnSpc>
                  <a:spcPct val="90000"/>
                </a:lnSpc>
                <a:spcBef>
                  <a:spcPct val="0"/>
                </a:spcBef>
                <a:spcAft>
                  <a:spcPct val="35000"/>
                </a:spcAft>
              </a:pPr>
              <a:r>
                <a:rPr lang="en-US" sz="1600" b="1">
                  <a:cs typeface="Helvetica"/>
                </a:rPr>
                <a:t>National Data Aggregator (s)</a:t>
              </a:r>
              <a:endParaRPr lang="en-US" sz="1600" b="1" kern="1200">
                <a:cs typeface="Helvetica"/>
              </a:endParaRPr>
            </a:p>
          </p:txBody>
        </p:sp>
        <p:cxnSp>
          <p:nvCxnSpPr>
            <p:cNvPr id="20" name="Straight Connector 19">
              <a:extLst>
                <a:ext uri="{FF2B5EF4-FFF2-40B4-BE49-F238E27FC236}">
                  <a16:creationId xmlns:a16="http://schemas.microsoft.com/office/drawing/2014/main" id="{BD81A0E8-B492-DC3E-D957-FB989D4A8579}"/>
                </a:ext>
              </a:extLst>
            </p:cNvPr>
            <p:cNvCxnSpPr>
              <a:cxnSpLocks/>
            </p:cNvCxnSpPr>
            <p:nvPr/>
          </p:nvCxnSpPr>
          <p:spPr>
            <a:xfrm flipV="1">
              <a:off x="9453242" y="4564658"/>
              <a:ext cx="0" cy="304567"/>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1" name="Freeform: Shape 44">
            <a:extLst>
              <a:ext uri="{FF2B5EF4-FFF2-40B4-BE49-F238E27FC236}">
                <a16:creationId xmlns:a16="http://schemas.microsoft.com/office/drawing/2014/main" id="{3DD50B7C-7487-84E8-326F-081144293536}"/>
              </a:ext>
            </a:extLst>
          </p:cNvPr>
          <p:cNvSpPr/>
          <p:nvPr/>
        </p:nvSpPr>
        <p:spPr>
          <a:xfrm>
            <a:off x="3897552" y="4377971"/>
            <a:ext cx="11946105" cy="1371600"/>
          </a:xfrm>
          <a:custGeom>
            <a:avLst/>
            <a:gdLst>
              <a:gd name="connsiteX0" fmla="*/ 0 w 5418218"/>
              <a:gd name="connsiteY0" fmla="*/ 60108 h 601083"/>
              <a:gd name="connsiteX1" fmla="*/ 60108 w 5418218"/>
              <a:gd name="connsiteY1" fmla="*/ 0 h 601083"/>
              <a:gd name="connsiteX2" fmla="*/ 5358110 w 5418218"/>
              <a:gd name="connsiteY2" fmla="*/ 0 h 601083"/>
              <a:gd name="connsiteX3" fmla="*/ 5418218 w 5418218"/>
              <a:gd name="connsiteY3" fmla="*/ 60108 h 601083"/>
              <a:gd name="connsiteX4" fmla="*/ 5418218 w 5418218"/>
              <a:gd name="connsiteY4" fmla="*/ 540975 h 601083"/>
              <a:gd name="connsiteX5" fmla="*/ 5358110 w 5418218"/>
              <a:gd name="connsiteY5" fmla="*/ 601083 h 601083"/>
              <a:gd name="connsiteX6" fmla="*/ 60108 w 5418218"/>
              <a:gd name="connsiteY6" fmla="*/ 601083 h 601083"/>
              <a:gd name="connsiteX7" fmla="*/ 0 w 5418218"/>
              <a:gd name="connsiteY7" fmla="*/ 540975 h 601083"/>
              <a:gd name="connsiteX8" fmla="*/ 0 w 5418218"/>
              <a:gd name="connsiteY8" fmla="*/ 60108 h 6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218" h="601083">
                <a:moveTo>
                  <a:pt x="0" y="60108"/>
                </a:moveTo>
                <a:cubicBezTo>
                  <a:pt x="0" y="26911"/>
                  <a:pt x="26911" y="0"/>
                  <a:pt x="60108" y="0"/>
                </a:cubicBezTo>
                <a:lnTo>
                  <a:pt x="5358110" y="0"/>
                </a:lnTo>
                <a:cubicBezTo>
                  <a:pt x="5391307" y="0"/>
                  <a:pt x="5418218" y="26911"/>
                  <a:pt x="5418218" y="60108"/>
                </a:cubicBezTo>
                <a:lnTo>
                  <a:pt x="5418218" y="540975"/>
                </a:lnTo>
                <a:cubicBezTo>
                  <a:pt x="5418218" y="574172"/>
                  <a:pt x="5391307" y="601083"/>
                  <a:pt x="5358110" y="601083"/>
                </a:cubicBezTo>
                <a:lnTo>
                  <a:pt x="60108" y="601083"/>
                </a:lnTo>
                <a:cubicBezTo>
                  <a:pt x="26911" y="601083"/>
                  <a:pt x="0" y="574172"/>
                  <a:pt x="0" y="540975"/>
                </a:cubicBezTo>
                <a:lnTo>
                  <a:pt x="0" y="60108"/>
                </a:lnTo>
                <a:close/>
              </a:path>
            </a:pathLst>
          </a:cu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r>
              <a:rPr lang="en-US" sz="1400" b="1">
                <a:solidFill>
                  <a:schemeClr val="tx1"/>
                </a:solidFill>
              </a:rPr>
              <a:t>Signatories</a:t>
            </a:r>
            <a:endParaRPr lang="en-US" sz="1200" b="1">
              <a:solidFill>
                <a:schemeClr val="tx1"/>
              </a:solidFill>
              <a:cs typeface="Helvetica"/>
            </a:endParaRPr>
          </a:p>
          <a:p>
            <a:pPr>
              <a:spcBef>
                <a:spcPts val="1200"/>
              </a:spcBef>
            </a:pPr>
            <a:r>
              <a:rPr lang="en-US" sz="1400">
                <a:solidFill>
                  <a:schemeClr val="tx1"/>
                </a:solidFill>
              </a:rPr>
              <a:t>Generate &amp; Report Data</a:t>
            </a:r>
            <a:endParaRPr lang="en-US" sz="1400">
              <a:solidFill>
                <a:schemeClr val="tx1"/>
              </a:solidFill>
              <a:cs typeface="Helvetica"/>
            </a:endParaRPr>
          </a:p>
        </p:txBody>
      </p:sp>
      <p:sp>
        <p:nvSpPr>
          <p:cNvPr id="22" name="Freeform: Shape 44">
            <a:extLst>
              <a:ext uri="{FF2B5EF4-FFF2-40B4-BE49-F238E27FC236}">
                <a16:creationId xmlns:a16="http://schemas.microsoft.com/office/drawing/2014/main" id="{CBF12586-C09C-3DB3-0EF0-3F9D95C763E8}"/>
              </a:ext>
            </a:extLst>
          </p:cNvPr>
          <p:cNvSpPr/>
          <p:nvPr/>
        </p:nvSpPr>
        <p:spPr>
          <a:xfrm>
            <a:off x="3875829" y="2840603"/>
            <a:ext cx="11860881" cy="1371600"/>
          </a:xfrm>
          <a:custGeom>
            <a:avLst/>
            <a:gdLst>
              <a:gd name="connsiteX0" fmla="*/ 0 w 5418218"/>
              <a:gd name="connsiteY0" fmla="*/ 60108 h 601083"/>
              <a:gd name="connsiteX1" fmla="*/ 60108 w 5418218"/>
              <a:gd name="connsiteY1" fmla="*/ 0 h 601083"/>
              <a:gd name="connsiteX2" fmla="*/ 5358110 w 5418218"/>
              <a:gd name="connsiteY2" fmla="*/ 0 h 601083"/>
              <a:gd name="connsiteX3" fmla="*/ 5418218 w 5418218"/>
              <a:gd name="connsiteY3" fmla="*/ 60108 h 601083"/>
              <a:gd name="connsiteX4" fmla="*/ 5418218 w 5418218"/>
              <a:gd name="connsiteY4" fmla="*/ 540975 h 601083"/>
              <a:gd name="connsiteX5" fmla="*/ 5358110 w 5418218"/>
              <a:gd name="connsiteY5" fmla="*/ 601083 h 601083"/>
              <a:gd name="connsiteX6" fmla="*/ 60108 w 5418218"/>
              <a:gd name="connsiteY6" fmla="*/ 601083 h 601083"/>
              <a:gd name="connsiteX7" fmla="*/ 0 w 5418218"/>
              <a:gd name="connsiteY7" fmla="*/ 540975 h 601083"/>
              <a:gd name="connsiteX8" fmla="*/ 0 w 5418218"/>
              <a:gd name="connsiteY8" fmla="*/ 60108 h 6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218" h="601083">
                <a:moveTo>
                  <a:pt x="0" y="60108"/>
                </a:moveTo>
                <a:cubicBezTo>
                  <a:pt x="0" y="26911"/>
                  <a:pt x="26911" y="0"/>
                  <a:pt x="60108" y="0"/>
                </a:cubicBezTo>
                <a:lnTo>
                  <a:pt x="5358110" y="0"/>
                </a:lnTo>
                <a:cubicBezTo>
                  <a:pt x="5391307" y="0"/>
                  <a:pt x="5418218" y="26911"/>
                  <a:pt x="5418218" y="60108"/>
                </a:cubicBezTo>
                <a:lnTo>
                  <a:pt x="5418218" y="540975"/>
                </a:lnTo>
                <a:cubicBezTo>
                  <a:pt x="5418218" y="574172"/>
                  <a:pt x="5391307" y="601083"/>
                  <a:pt x="5358110" y="601083"/>
                </a:cubicBezTo>
                <a:lnTo>
                  <a:pt x="60108" y="601083"/>
                </a:lnTo>
                <a:cubicBezTo>
                  <a:pt x="26911" y="601083"/>
                  <a:pt x="0" y="574172"/>
                  <a:pt x="0" y="540975"/>
                </a:cubicBezTo>
                <a:lnTo>
                  <a:pt x="0" y="60108"/>
                </a:lnTo>
                <a:close/>
              </a:path>
            </a:pathLst>
          </a:cu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r>
              <a:rPr lang="en-US" sz="1400" b="1">
                <a:solidFill>
                  <a:schemeClr val="tx1"/>
                </a:solidFill>
              </a:rPr>
              <a:t>Data Aggregator(s)*</a:t>
            </a:r>
            <a:endParaRPr lang="en-US" sz="1200" b="1">
              <a:solidFill>
                <a:schemeClr val="tx1"/>
              </a:solidFill>
              <a:cs typeface="Helvetica"/>
            </a:endParaRPr>
          </a:p>
          <a:p>
            <a:pPr>
              <a:spcBef>
                <a:spcPts val="1200"/>
              </a:spcBef>
            </a:pPr>
            <a:r>
              <a:rPr lang="en-US" sz="1400">
                <a:solidFill>
                  <a:schemeClr val="tx1"/>
                </a:solidFill>
              </a:rPr>
              <a:t>Collect FSP Data, </a:t>
            </a:r>
            <a:br>
              <a:rPr lang="en-US" sz="1400">
                <a:solidFill>
                  <a:schemeClr val="tx1"/>
                </a:solidFill>
              </a:rPr>
            </a:br>
            <a:r>
              <a:rPr lang="en-US" sz="1400">
                <a:solidFill>
                  <a:schemeClr val="tx1"/>
                </a:solidFill>
              </a:rPr>
              <a:t>Ensure Data Integrity</a:t>
            </a:r>
            <a:endParaRPr lang="en-US" sz="1400">
              <a:solidFill>
                <a:schemeClr val="tx1"/>
              </a:solidFill>
              <a:cs typeface="Helvetica"/>
            </a:endParaRPr>
          </a:p>
        </p:txBody>
      </p:sp>
      <p:sp>
        <p:nvSpPr>
          <p:cNvPr id="23" name="Freeform: Shape 22">
            <a:extLst>
              <a:ext uri="{FF2B5EF4-FFF2-40B4-BE49-F238E27FC236}">
                <a16:creationId xmlns:a16="http://schemas.microsoft.com/office/drawing/2014/main" id="{5CD56BCE-D3BB-7C5E-8CEC-7600D0DBB2D3}"/>
              </a:ext>
            </a:extLst>
          </p:cNvPr>
          <p:cNvSpPr/>
          <p:nvPr/>
        </p:nvSpPr>
        <p:spPr>
          <a:xfrm>
            <a:off x="3889197" y="1303235"/>
            <a:ext cx="11860881" cy="1371600"/>
          </a:xfrm>
          <a:custGeom>
            <a:avLst/>
            <a:gdLst>
              <a:gd name="connsiteX0" fmla="*/ 0 w 5418218"/>
              <a:gd name="connsiteY0" fmla="*/ 60108 h 601083"/>
              <a:gd name="connsiteX1" fmla="*/ 60108 w 5418218"/>
              <a:gd name="connsiteY1" fmla="*/ 0 h 601083"/>
              <a:gd name="connsiteX2" fmla="*/ 5358110 w 5418218"/>
              <a:gd name="connsiteY2" fmla="*/ 0 h 601083"/>
              <a:gd name="connsiteX3" fmla="*/ 5418218 w 5418218"/>
              <a:gd name="connsiteY3" fmla="*/ 60108 h 601083"/>
              <a:gd name="connsiteX4" fmla="*/ 5418218 w 5418218"/>
              <a:gd name="connsiteY4" fmla="*/ 540975 h 601083"/>
              <a:gd name="connsiteX5" fmla="*/ 5358110 w 5418218"/>
              <a:gd name="connsiteY5" fmla="*/ 601083 h 601083"/>
              <a:gd name="connsiteX6" fmla="*/ 60108 w 5418218"/>
              <a:gd name="connsiteY6" fmla="*/ 601083 h 601083"/>
              <a:gd name="connsiteX7" fmla="*/ 0 w 5418218"/>
              <a:gd name="connsiteY7" fmla="*/ 540975 h 601083"/>
              <a:gd name="connsiteX8" fmla="*/ 0 w 5418218"/>
              <a:gd name="connsiteY8" fmla="*/ 60108 h 6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8218" h="601083">
                <a:moveTo>
                  <a:pt x="0" y="60108"/>
                </a:moveTo>
                <a:cubicBezTo>
                  <a:pt x="0" y="26911"/>
                  <a:pt x="26911" y="0"/>
                  <a:pt x="60108" y="0"/>
                </a:cubicBezTo>
                <a:lnTo>
                  <a:pt x="5358110" y="0"/>
                </a:lnTo>
                <a:cubicBezTo>
                  <a:pt x="5391307" y="0"/>
                  <a:pt x="5418218" y="26911"/>
                  <a:pt x="5418218" y="60108"/>
                </a:cubicBezTo>
                <a:lnTo>
                  <a:pt x="5418218" y="540975"/>
                </a:lnTo>
                <a:cubicBezTo>
                  <a:pt x="5418218" y="574172"/>
                  <a:pt x="5391307" y="601083"/>
                  <a:pt x="5358110" y="601083"/>
                </a:cubicBezTo>
                <a:lnTo>
                  <a:pt x="60108" y="601083"/>
                </a:lnTo>
                <a:cubicBezTo>
                  <a:pt x="26911" y="601083"/>
                  <a:pt x="0" y="574172"/>
                  <a:pt x="0" y="540975"/>
                </a:cubicBezTo>
                <a:lnTo>
                  <a:pt x="0" y="60108"/>
                </a:lnTo>
                <a:close/>
              </a:path>
            </a:pathLst>
          </a:cu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822960" tIns="45720" rIns="91440" bIns="45720" rtlCol="0" anchor="ctr" anchorCtr="0"/>
          <a:lstStyle/>
          <a:p>
            <a:pPr>
              <a:spcBef>
                <a:spcPts val="1200"/>
              </a:spcBef>
            </a:pPr>
            <a:r>
              <a:rPr lang="en-US" sz="1400" b="1">
                <a:solidFill>
                  <a:schemeClr val="tx1"/>
                </a:solidFill>
              </a:rPr>
              <a:t>National Report</a:t>
            </a:r>
            <a:endParaRPr lang="en-US" sz="1200" b="1">
              <a:solidFill>
                <a:schemeClr val="tx1"/>
              </a:solidFill>
              <a:cs typeface="Helvetica"/>
            </a:endParaRPr>
          </a:p>
          <a:p>
            <a:pPr>
              <a:spcBef>
                <a:spcPts val="1200"/>
              </a:spcBef>
            </a:pPr>
            <a:r>
              <a:rPr lang="en-US" sz="1400">
                <a:solidFill>
                  <a:schemeClr val="tx1"/>
                </a:solidFill>
              </a:rPr>
              <a:t>Aggregate Report, Analytics, </a:t>
            </a:r>
            <a:br>
              <a:rPr lang="en-US" sz="1400">
                <a:solidFill>
                  <a:schemeClr val="tx1"/>
                </a:solidFill>
              </a:rPr>
            </a:br>
            <a:r>
              <a:rPr lang="en-US" sz="1400">
                <a:solidFill>
                  <a:schemeClr val="tx1"/>
                </a:solidFill>
              </a:rPr>
              <a:t>Knowledge Sharing, Action</a:t>
            </a:r>
            <a:endParaRPr lang="en-US" sz="1200" b="1">
              <a:solidFill>
                <a:schemeClr val="tx1"/>
              </a:solidFill>
              <a:cs typeface="Helvetica"/>
            </a:endParaRPr>
          </a:p>
        </p:txBody>
      </p:sp>
      <p:pic>
        <p:nvPicPr>
          <p:cNvPr id="27" name="Picture 26" descr="A picture containing drawing&#10;&#10;Description automatically generated">
            <a:extLst>
              <a:ext uri="{FF2B5EF4-FFF2-40B4-BE49-F238E27FC236}">
                <a16:creationId xmlns:a16="http://schemas.microsoft.com/office/drawing/2014/main" id="{A2EC7EA5-842E-C256-33EB-4E2287581EBF}"/>
              </a:ext>
            </a:extLst>
          </p:cNvPr>
          <p:cNvPicPr>
            <a:picLocks noChangeAspect="1"/>
          </p:cNvPicPr>
          <p:nvPr/>
        </p:nvPicPr>
        <p:blipFill>
          <a:blip r:embed="rId2"/>
          <a:stretch>
            <a:fillRect/>
          </a:stretch>
        </p:blipFill>
        <p:spPr>
          <a:xfrm>
            <a:off x="3964581" y="4746596"/>
            <a:ext cx="595629" cy="640080"/>
          </a:xfrm>
          <a:prstGeom prst="rect">
            <a:avLst/>
          </a:prstGeom>
        </p:spPr>
      </p:pic>
      <p:pic>
        <p:nvPicPr>
          <p:cNvPr id="28" name="Picture 27" descr="A picture containing game, table, drawing&#10;&#10;Description automatically generated">
            <a:extLst>
              <a:ext uri="{FF2B5EF4-FFF2-40B4-BE49-F238E27FC236}">
                <a16:creationId xmlns:a16="http://schemas.microsoft.com/office/drawing/2014/main" id="{D689C1BD-584C-03FB-B854-8F06BD6D066D}"/>
              </a:ext>
            </a:extLst>
          </p:cNvPr>
          <p:cNvPicPr>
            <a:picLocks noChangeAspect="1"/>
          </p:cNvPicPr>
          <p:nvPr/>
        </p:nvPicPr>
        <p:blipFill>
          <a:blip r:embed="rId3"/>
          <a:stretch>
            <a:fillRect/>
          </a:stretch>
        </p:blipFill>
        <p:spPr>
          <a:xfrm>
            <a:off x="3921636" y="1586718"/>
            <a:ext cx="677220" cy="736476"/>
          </a:xfrm>
          <a:prstGeom prst="rect">
            <a:avLst/>
          </a:prstGeom>
        </p:spPr>
      </p:pic>
      <p:pic>
        <p:nvPicPr>
          <p:cNvPr id="29" name="Picture 28" descr="A close up of a logo&#10;&#10;Description automatically generated">
            <a:extLst>
              <a:ext uri="{FF2B5EF4-FFF2-40B4-BE49-F238E27FC236}">
                <a16:creationId xmlns:a16="http://schemas.microsoft.com/office/drawing/2014/main" id="{83FD0C47-DA25-EE8C-567A-DA91D5C5B6B0}"/>
              </a:ext>
            </a:extLst>
          </p:cNvPr>
          <p:cNvPicPr>
            <a:picLocks noChangeAspect="1"/>
          </p:cNvPicPr>
          <p:nvPr/>
        </p:nvPicPr>
        <p:blipFill>
          <a:blip r:embed="rId4"/>
          <a:stretch>
            <a:fillRect/>
          </a:stretch>
        </p:blipFill>
        <p:spPr>
          <a:xfrm>
            <a:off x="3897552" y="3193058"/>
            <a:ext cx="701304" cy="640080"/>
          </a:xfrm>
          <a:prstGeom prst="rect">
            <a:avLst/>
          </a:prstGeom>
        </p:spPr>
      </p:pic>
      <p:sp>
        <p:nvSpPr>
          <p:cNvPr id="33" name="TextBox 32">
            <a:extLst>
              <a:ext uri="{FF2B5EF4-FFF2-40B4-BE49-F238E27FC236}">
                <a16:creationId xmlns:a16="http://schemas.microsoft.com/office/drawing/2014/main" id="{BEFA9925-26E7-CB3E-03F5-3BA83A2D964D}"/>
              </a:ext>
            </a:extLst>
          </p:cNvPr>
          <p:cNvSpPr txBox="1"/>
          <p:nvPr/>
        </p:nvSpPr>
        <p:spPr>
          <a:xfrm>
            <a:off x="99181" y="1426029"/>
            <a:ext cx="3471333" cy="5062924"/>
          </a:xfrm>
          <a:prstGeom prst="rect">
            <a:avLst/>
          </a:prstGeom>
          <a:noFill/>
        </p:spPr>
        <p:txBody>
          <a:bodyPr wrap="square" lIns="91440" tIns="45720" rIns="91440" bIns="45720" rtlCol="0" anchor="t">
            <a:spAutoFit/>
          </a:bodyPr>
          <a:lstStyle/>
          <a:p>
            <a:r>
              <a:rPr lang="en-US" b="1" dirty="0"/>
              <a:t>Create action plan for Code implementation (2/2)</a:t>
            </a:r>
          </a:p>
          <a:p>
            <a:endParaRPr lang="en-US" b="1" dirty="0"/>
          </a:p>
          <a:p>
            <a:pPr marL="406400" lvl="1" indent="-285750">
              <a:spcBef>
                <a:spcPts val="600"/>
              </a:spcBef>
              <a:buFont typeface="Arial" panose="020B0604020202020204" pitchFamily="34" charset="0"/>
              <a:buChar char="•"/>
            </a:pPr>
            <a:r>
              <a:rPr lang="en-US" dirty="0">
                <a:solidFill>
                  <a:schemeClr val="bg1">
                    <a:lumMod val="50000"/>
                  </a:schemeClr>
                </a:solidFill>
              </a:rPr>
              <a:t>Establish reporting processes, develop data collection templates</a:t>
            </a:r>
            <a:endParaRPr lang="en-US" dirty="0">
              <a:solidFill>
                <a:schemeClr val="bg1">
                  <a:lumMod val="50000"/>
                </a:schemeClr>
              </a:solidFill>
              <a:cs typeface="Helvetica"/>
            </a:endParaRPr>
          </a:p>
          <a:p>
            <a:pPr marL="406400" lvl="1" indent="-285750">
              <a:spcBef>
                <a:spcPts val="600"/>
              </a:spcBef>
              <a:buFont typeface="Arial" panose="020B0604020202020204" pitchFamily="34" charset="0"/>
              <a:buChar char="•"/>
            </a:pPr>
            <a:r>
              <a:rPr lang="en-US" dirty="0">
                <a:solidFill>
                  <a:schemeClr val="bg1">
                    <a:lumMod val="50000"/>
                  </a:schemeClr>
                </a:solidFill>
              </a:rPr>
              <a:t>Define data outputs</a:t>
            </a:r>
            <a:endParaRPr lang="en-US" dirty="0">
              <a:solidFill>
                <a:schemeClr val="bg1">
                  <a:lumMod val="50000"/>
                </a:schemeClr>
              </a:solidFill>
              <a:cs typeface="Helvetica"/>
            </a:endParaRPr>
          </a:p>
          <a:p>
            <a:pPr marL="406400" lvl="1" indent="-285750">
              <a:spcBef>
                <a:spcPts val="600"/>
              </a:spcBef>
              <a:buFont typeface="Arial" panose="020B0604020202020204" pitchFamily="34" charset="0"/>
              <a:buChar char="•"/>
            </a:pPr>
            <a:r>
              <a:rPr lang="en-US" dirty="0"/>
              <a:t>Aggregator: data repository/storage regs, HR and system capabilities</a:t>
            </a:r>
            <a:endParaRPr lang="en-US" dirty="0">
              <a:cs typeface="Helvetica"/>
            </a:endParaRPr>
          </a:p>
          <a:p>
            <a:pPr marL="406400" lvl="1" indent="-285750">
              <a:spcBef>
                <a:spcPts val="600"/>
              </a:spcBef>
              <a:buFont typeface="Arial" panose="020B0604020202020204" pitchFamily="34" charset="0"/>
              <a:buChar char="•"/>
            </a:pPr>
            <a:r>
              <a:rPr lang="en-US" dirty="0"/>
              <a:t>Set timelines and targets</a:t>
            </a:r>
            <a:endParaRPr lang="en-US" dirty="0">
              <a:cs typeface="Helvetica"/>
            </a:endParaRPr>
          </a:p>
          <a:p>
            <a:pPr marL="406400" lvl="1" indent="-285750">
              <a:spcBef>
                <a:spcPts val="600"/>
              </a:spcBef>
              <a:buFont typeface="Arial" panose="020B0604020202020204" pitchFamily="34" charset="0"/>
              <a:buChar char="•"/>
            </a:pPr>
            <a:r>
              <a:rPr lang="en-US" dirty="0"/>
              <a:t>Secure resources, HR and financial</a:t>
            </a:r>
            <a:endParaRPr lang="en-US" dirty="0">
              <a:cs typeface="Helvetica"/>
            </a:endParaRPr>
          </a:p>
          <a:p>
            <a:pPr marL="406400" lvl="1" indent="-285750">
              <a:spcBef>
                <a:spcPts val="600"/>
              </a:spcBef>
              <a:buFont typeface="Arial" panose="020B0604020202020204" pitchFamily="34" charset="0"/>
              <a:buChar char="•"/>
            </a:pPr>
            <a:r>
              <a:rPr lang="en-US" dirty="0"/>
              <a:t>Define global reporting</a:t>
            </a:r>
            <a:endParaRPr lang="en-US" dirty="0">
              <a:cs typeface="Helvetica"/>
            </a:endParaRPr>
          </a:p>
          <a:p>
            <a:pPr>
              <a:spcBef>
                <a:spcPts val="600"/>
              </a:spcBef>
            </a:pPr>
            <a:endParaRPr lang="en-US" dirty="0"/>
          </a:p>
          <a:p>
            <a:pPr marL="285750" indent="-285750">
              <a:buFont typeface="Arial" panose="020B0604020202020204" pitchFamily="34" charset="0"/>
              <a:buChar char="•"/>
            </a:pPr>
            <a:endParaRPr lang="en-US" dirty="0"/>
          </a:p>
        </p:txBody>
      </p:sp>
      <p:cxnSp>
        <p:nvCxnSpPr>
          <p:cNvPr id="36" name="Straight Connector 35">
            <a:extLst>
              <a:ext uri="{FF2B5EF4-FFF2-40B4-BE49-F238E27FC236}">
                <a16:creationId xmlns:a16="http://schemas.microsoft.com/office/drawing/2014/main" id="{B82CA716-403B-1B5A-B9AF-C3A95458A2DA}"/>
              </a:ext>
            </a:extLst>
          </p:cNvPr>
          <p:cNvCxnSpPr>
            <a:cxnSpLocks/>
          </p:cNvCxnSpPr>
          <p:nvPr/>
        </p:nvCxnSpPr>
        <p:spPr>
          <a:xfrm>
            <a:off x="179294" y="2045355"/>
            <a:ext cx="3059206"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391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pPr marL="112395"/>
            <a:r>
              <a:rPr lang="en-US" b="1" noProof="0" dirty="0">
                <a:cs typeface="Helvetica"/>
                <a:sym typeface="Montserrat"/>
              </a:rPr>
              <a:t>Stage 4: </a:t>
            </a:r>
            <a:r>
              <a:rPr lang="en-US" sz="2400" b="1" dirty="0">
                <a:cs typeface="Helvetica"/>
              </a:rPr>
              <a:t>Set up and implement WE Finance Code platform</a:t>
            </a:r>
            <a:r>
              <a:rPr lang="en-US" b="1" dirty="0">
                <a:cs typeface="Helvetica"/>
              </a:rPr>
              <a:t> </a:t>
            </a:r>
            <a:r>
              <a:rPr lang="en-US" sz="2400" b="1" dirty="0">
                <a:cs typeface="Helvetica"/>
              </a:rPr>
              <a:t> </a:t>
            </a:r>
            <a:r>
              <a:rPr lang="en-US" b="1" dirty="0">
                <a:cs typeface="Helvetica"/>
              </a:rPr>
              <a:t>&amp; </a:t>
            </a:r>
            <a:r>
              <a:rPr lang="en-US" sz="2400" b="1" dirty="0">
                <a:cs typeface="Helvetica"/>
              </a:rPr>
              <a:t>structure (12-18 months)</a:t>
            </a:r>
            <a:endParaRPr lang="en-US" noProof="0" dirty="0">
              <a:cs typeface="Helvetica"/>
            </a:endParaRPr>
          </a:p>
        </p:txBody>
      </p:sp>
      <p:sp>
        <p:nvSpPr>
          <p:cNvPr id="3" name="TextBox 2">
            <a:extLst>
              <a:ext uri="{FF2B5EF4-FFF2-40B4-BE49-F238E27FC236}">
                <a16:creationId xmlns:a16="http://schemas.microsoft.com/office/drawing/2014/main" id="{5177A997-F5E7-75A4-C8E5-FDFFC9010621}"/>
              </a:ext>
            </a:extLst>
          </p:cNvPr>
          <p:cNvSpPr txBox="1"/>
          <p:nvPr/>
        </p:nvSpPr>
        <p:spPr>
          <a:xfrm>
            <a:off x="4905831" y="2281740"/>
            <a:ext cx="7014633"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a:t>Develop knowledge sharing plan</a:t>
            </a:r>
          </a:p>
          <a:p>
            <a:pPr marL="285750" indent="-285750">
              <a:buFont typeface="Arial" panose="020B0604020202020204" pitchFamily="34" charset="0"/>
              <a:buChar char="•"/>
            </a:pPr>
            <a:endParaRPr lang="en-US" b="1">
              <a:cs typeface="Helvetica"/>
            </a:endParaRPr>
          </a:p>
          <a:p>
            <a:pPr marL="742950" lvl="1" indent="-285750">
              <a:buFont typeface="Arial" panose="020B0604020202020204" pitchFamily="34" charset="0"/>
              <a:buChar char="•"/>
            </a:pPr>
            <a:r>
              <a:rPr lang="en-US"/>
              <a:t>Set up a website portal for sharing data and coalition news</a:t>
            </a:r>
            <a:endParaRPr lang="en-US">
              <a:cs typeface="Helvetica"/>
            </a:endParaRPr>
          </a:p>
          <a:p>
            <a:pPr marL="742950" lvl="1" indent="-285750">
              <a:buFont typeface="Arial" panose="020B0604020202020204" pitchFamily="34" charset="0"/>
              <a:buChar char="•"/>
            </a:pPr>
            <a:r>
              <a:rPr lang="en-US"/>
              <a:t>Convene stakeholders to share insights, and refine tools</a:t>
            </a:r>
          </a:p>
          <a:p>
            <a:pPr marL="285750" indent="-285750">
              <a:buFont typeface="Arial" panose="020B0604020202020204" pitchFamily="34" charset="0"/>
              <a:buChar char="•"/>
            </a:pPr>
            <a:endParaRPr lang="en-US">
              <a:cs typeface="Helvetica"/>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b="1"/>
              <a:t>Provide TA to signatories and aggregator, if required </a:t>
            </a:r>
          </a:p>
          <a:p>
            <a:pPr marL="285750" indent="-285750">
              <a:buFont typeface="Arial" panose="020B0604020202020204" pitchFamily="34" charset="0"/>
              <a:buChar char="•"/>
            </a:pPr>
            <a:endParaRPr lang="en-US" b="1">
              <a:cs typeface="Helvetica"/>
            </a:endParaRPr>
          </a:p>
          <a:p>
            <a:pPr marL="742950" lvl="1" indent="-285750">
              <a:buFont typeface="Arial" panose="020B0604020202020204" pitchFamily="34" charset="0"/>
              <a:buChar char="•"/>
            </a:pPr>
            <a:r>
              <a:rPr lang="en-US">
                <a:cs typeface="Helvetica"/>
              </a:rPr>
              <a:t>Data analytics and tools</a:t>
            </a:r>
          </a:p>
          <a:p>
            <a:pPr marL="742950" lvl="1" indent="-285750">
              <a:buFont typeface="Arial" panose="020B0604020202020204" pitchFamily="34" charset="0"/>
              <a:buChar char="•"/>
            </a:pPr>
            <a:r>
              <a:rPr lang="en-US">
                <a:cs typeface="Helvetica"/>
              </a:rPr>
              <a:t>Leveraging data for performance management </a:t>
            </a:r>
          </a:p>
        </p:txBody>
      </p:sp>
      <p:grpSp>
        <p:nvGrpSpPr>
          <p:cNvPr id="11" name="Group 10">
            <a:extLst>
              <a:ext uri="{FF2B5EF4-FFF2-40B4-BE49-F238E27FC236}">
                <a16:creationId xmlns:a16="http://schemas.microsoft.com/office/drawing/2014/main" id="{F8BAA24A-EE77-A517-F44F-419476D725B5}"/>
              </a:ext>
            </a:extLst>
          </p:cNvPr>
          <p:cNvGrpSpPr/>
          <p:nvPr/>
        </p:nvGrpSpPr>
        <p:grpSpPr>
          <a:xfrm rot="10800000">
            <a:off x="3909082" y="2369958"/>
            <a:ext cx="1212570" cy="182880"/>
            <a:chOff x="6540780" y="3695118"/>
            <a:chExt cx="1212570" cy="182880"/>
          </a:xfrm>
        </p:grpSpPr>
        <p:cxnSp>
          <p:nvCxnSpPr>
            <p:cNvPr id="12" name="Straight Connector 11">
              <a:extLst>
                <a:ext uri="{FF2B5EF4-FFF2-40B4-BE49-F238E27FC236}">
                  <a16:creationId xmlns:a16="http://schemas.microsoft.com/office/drawing/2014/main" id="{EE22443C-D232-B8BE-5E1C-2AEF3420D678}"/>
                </a:ext>
              </a:extLst>
            </p:cNvPr>
            <p:cNvCxnSpPr>
              <a:cxnSpLocks/>
            </p:cNvCxnSpPr>
            <p:nvPr/>
          </p:nvCxnSpPr>
          <p:spPr>
            <a:xfrm rot="10800000" flipH="1">
              <a:off x="6723660" y="3786559"/>
              <a:ext cx="1029690" cy="0"/>
            </a:xfrm>
            <a:prstGeom prst="line">
              <a:avLst/>
            </a:prstGeom>
            <a:ln w="19050">
              <a:solidFill>
                <a:srgbClr val="AD2D67"/>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C790D7E-4408-7F69-5595-1D62EC1C101A}"/>
                </a:ext>
              </a:extLst>
            </p:cNvPr>
            <p:cNvSpPr/>
            <p:nvPr/>
          </p:nvSpPr>
          <p:spPr>
            <a:xfrm>
              <a:off x="6540780" y="3695118"/>
              <a:ext cx="182880" cy="182880"/>
            </a:xfrm>
            <a:prstGeom prst="ellipse">
              <a:avLst/>
            </a:prstGeom>
            <a:noFill/>
            <a:ln w="19050">
              <a:solidFill>
                <a:srgbClr val="AD2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9468C36F-1128-623B-8151-3F0CE787944B}"/>
              </a:ext>
            </a:extLst>
          </p:cNvPr>
          <p:cNvPicPr>
            <a:picLocks noChangeAspect="1"/>
          </p:cNvPicPr>
          <p:nvPr/>
        </p:nvPicPr>
        <p:blipFill>
          <a:blip r:embed="rId5"/>
          <a:stretch>
            <a:fillRect/>
          </a:stretch>
        </p:blipFill>
        <p:spPr>
          <a:xfrm>
            <a:off x="172789" y="1449977"/>
            <a:ext cx="4202342" cy="5055325"/>
          </a:xfrm>
          <a:prstGeom prst="rect">
            <a:avLst/>
          </a:prstGeom>
          <a:ln w="19050">
            <a:solidFill>
              <a:srgbClr val="AD2D67"/>
            </a:solidFill>
          </a:ln>
        </p:spPr>
      </p:pic>
      <p:cxnSp>
        <p:nvCxnSpPr>
          <p:cNvPr id="15" name="Straight Connector 14">
            <a:extLst>
              <a:ext uri="{FF2B5EF4-FFF2-40B4-BE49-F238E27FC236}">
                <a16:creationId xmlns:a16="http://schemas.microsoft.com/office/drawing/2014/main" id="{3A2020D2-E68C-8F4D-17BC-A5A42365D082}"/>
              </a:ext>
            </a:extLst>
          </p:cNvPr>
          <p:cNvCxnSpPr>
            <a:cxnSpLocks/>
          </p:cNvCxnSpPr>
          <p:nvPr/>
        </p:nvCxnSpPr>
        <p:spPr>
          <a:xfrm>
            <a:off x="5233894" y="2693194"/>
            <a:ext cx="3656106"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FC7C991-15C4-F14F-A610-FA1D9A09981A}"/>
              </a:ext>
            </a:extLst>
          </p:cNvPr>
          <p:cNvCxnSpPr>
            <a:cxnSpLocks/>
          </p:cNvCxnSpPr>
          <p:nvPr/>
        </p:nvCxnSpPr>
        <p:spPr>
          <a:xfrm>
            <a:off x="5233894" y="4864894"/>
            <a:ext cx="5827806" cy="0"/>
          </a:xfrm>
          <a:prstGeom prst="line">
            <a:avLst/>
          </a:prstGeom>
          <a:ln>
            <a:solidFill>
              <a:srgbClr val="AD2D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27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D644F2-946C-44EC-A8BA-8A0EBDF79E9F}"/>
              </a:ext>
            </a:extLst>
          </p:cNvPr>
          <p:cNvSpPr/>
          <p:nvPr/>
        </p:nvSpPr>
        <p:spPr>
          <a:xfrm>
            <a:off x="0" y="849747"/>
            <a:ext cx="12192000" cy="3131126"/>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C000">
                  <a:lumMod val="40000"/>
                  <a:lumOff val="60000"/>
                </a:srgbClr>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96E23188-5E04-4A86-B54C-FEA0B0DA3A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93891" y="3307840"/>
            <a:ext cx="4498110" cy="3550160"/>
          </a:xfrm>
          <a:prstGeom prst="rect">
            <a:avLst/>
          </a:prstGeom>
        </p:spPr>
      </p:pic>
      <p:grpSp>
        <p:nvGrpSpPr>
          <p:cNvPr id="2" name="Group 1">
            <a:extLst>
              <a:ext uri="{FF2B5EF4-FFF2-40B4-BE49-F238E27FC236}">
                <a16:creationId xmlns:a16="http://schemas.microsoft.com/office/drawing/2014/main" id="{58CE7312-E3A9-4FBC-CD04-50EA7654A80A}"/>
              </a:ext>
            </a:extLst>
          </p:cNvPr>
          <p:cNvGrpSpPr/>
          <p:nvPr/>
        </p:nvGrpSpPr>
        <p:grpSpPr>
          <a:xfrm>
            <a:off x="475392" y="1395608"/>
            <a:ext cx="10277345" cy="2585266"/>
            <a:chOff x="475392" y="1395608"/>
            <a:chExt cx="10277345" cy="2585266"/>
          </a:xfrm>
        </p:grpSpPr>
        <p:sp>
          <p:nvSpPr>
            <p:cNvPr id="3" name="TextBox 2">
              <a:extLst>
                <a:ext uri="{FF2B5EF4-FFF2-40B4-BE49-F238E27FC236}">
                  <a16:creationId xmlns:a16="http://schemas.microsoft.com/office/drawing/2014/main" id="{36202326-E0FE-1C99-82B1-6C44A74BBEE8}"/>
                </a:ext>
              </a:extLst>
            </p:cNvPr>
            <p:cNvSpPr txBox="1"/>
            <p:nvPr/>
          </p:nvSpPr>
          <p:spPr>
            <a:xfrm>
              <a:off x="750445" y="1395608"/>
              <a:ext cx="10002292" cy="2585266"/>
            </a:xfrm>
            <a:prstGeom prst="rect">
              <a:avLst/>
            </a:prstGeom>
            <a:noFill/>
          </p:spPr>
          <p:txBody>
            <a:bodyPr wrap="square" rtlCol="0">
              <a:noAutofit/>
            </a:bodyPr>
            <a:lstStyle/>
            <a:p>
              <a:pPr marL="0" marR="0" lvl="0" indent="0" algn="l" defTabSz="380985" rtl="0" eaLnBrk="1" fontAlgn="auto" latinLnBrk="0" hangingPunct="0">
                <a:lnSpc>
                  <a:spcPct val="125000"/>
                </a:lnSpc>
                <a:spcBef>
                  <a:spcPts val="0"/>
                </a:spcBef>
                <a:spcAft>
                  <a:spcPts val="0"/>
                </a:spcAft>
                <a:buClrTx/>
                <a:buSzTx/>
                <a:buFontTx/>
                <a:buNone/>
                <a:tabLst/>
                <a:defRPr/>
              </a:pPr>
              <a:r>
                <a:rPr kumimoji="0" lang="en-US" sz="3333" b="0" i="0" u="none" strike="noStrike" kern="1200" cap="none" spc="0" normalizeH="0" baseline="0" noProof="0" dirty="0">
                  <a:ln>
                    <a:noFill/>
                  </a:ln>
                  <a:solidFill>
                    <a:srgbClr val="EC6359"/>
                  </a:solidFill>
                  <a:effectLst/>
                  <a:uLnTx/>
                  <a:uFillTx/>
                  <a:latin typeface="Helvetica" pitchFamily="2" charset="0"/>
                  <a:ea typeface="+mn-ea"/>
                  <a:cs typeface="Lato Light"/>
                </a:rPr>
                <a:t>Program Overview: </a:t>
              </a:r>
              <a:r>
                <a:rPr kumimoji="0" lang="en-US" sz="3333" b="0" i="0" u="none" strike="noStrike" kern="1200" cap="none" spc="0" normalizeH="0" baseline="0" noProof="0" dirty="0">
                  <a:ln>
                    <a:noFill/>
                  </a:ln>
                  <a:solidFill>
                    <a:prstClr val="white"/>
                  </a:solidFill>
                  <a:effectLst/>
                  <a:uLnTx/>
                  <a:uFillTx/>
                  <a:latin typeface="Helvetica" pitchFamily="2" charset="0"/>
                  <a:ea typeface="+mn-ea"/>
                  <a:cs typeface="Lato Light"/>
                </a:rPr>
                <a:t>WE Finance Code Concept, strategic rationale, key elements</a:t>
              </a: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3333" b="0" i="1" u="none" strike="noStrike" kern="1200" cap="none" spc="0" normalizeH="0" baseline="0" noProof="0" dirty="0">
                <a:ln>
                  <a:noFill/>
                </a:ln>
                <a:solidFill>
                  <a:prstClr val="white"/>
                </a:solidFill>
                <a:effectLst/>
                <a:uLnTx/>
                <a:uFillTx/>
                <a:latin typeface="Helvetica" pitchFamily="2" charset="0"/>
                <a:ea typeface="+mn-ea"/>
                <a:cs typeface="Lato Light"/>
                <a:sym typeface="Montserra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IN" sz="2800" b="0" i="1" u="none" strike="noStrike" kern="1200" cap="none" spc="0" normalizeH="0" baseline="0" noProof="0" dirty="0">
                <a:ln>
                  <a:noFill/>
                </a:ln>
                <a:solidFill>
                  <a:prstClr val="white"/>
                </a:solidFill>
                <a:effectLst/>
                <a:uLnTx/>
                <a:uFillTx/>
                <a:latin typeface="Helvetica" pitchFamily="2" charset="0"/>
                <a:ea typeface="+mn-ea"/>
                <a:cs typeface="Lato Light"/>
                <a:sym typeface="Montserra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IN" sz="2800" b="0" i="1" u="none" strike="noStrike" kern="1200" cap="none" spc="0" normalizeH="0" baseline="0" noProof="0" dirty="0">
                <a:ln>
                  <a:noFill/>
                </a:ln>
                <a:solidFill>
                  <a:prstClr val="white"/>
                </a:solidFill>
                <a:effectLst/>
                <a:uLnTx/>
                <a:uFillTx/>
                <a:latin typeface="Helvetica" pitchFamily="2" charset="0"/>
                <a:ea typeface="+mn-ea"/>
                <a:cs typeface="Lato Light"/>
                <a:sym typeface="Montserra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IN" sz="2800" b="0" i="1" u="none" strike="noStrike" kern="1200" cap="none" spc="0" normalizeH="0" baseline="0" noProof="0" dirty="0">
                <a:ln>
                  <a:noFill/>
                </a:ln>
                <a:solidFill>
                  <a:prstClr val="white"/>
                </a:solidFill>
                <a:effectLst/>
                <a:uLnTx/>
                <a:uFillTx/>
                <a:latin typeface="Helvetica" pitchFamily="2" charset="0"/>
                <a:ea typeface="+mn-ea"/>
                <a:cs typeface="Lato Light"/>
                <a:sym typeface="Montserra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Helvetica" pitchFamily="2" charset="0"/>
                <a:ea typeface="+mn-ea"/>
                <a:cs typeface="Lato Light"/>
                <a:sym typeface="Montserra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2800" b="0" i="1" u="none" strike="noStrike" kern="1200" cap="none" spc="0" normalizeH="0" baseline="0" noProof="0" dirty="0">
                <a:ln>
                  <a:noFill/>
                </a:ln>
                <a:solidFill>
                  <a:prstClr val="white"/>
                </a:solidFill>
                <a:effectLst/>
                <a:uLnTx/>
                <a:uFillTx/>
                <a:latin typeface="Helvetica" pitchFamily="2" charset="0"/>
                <a:ea typeface="+mn-ea"/>
                <a:cs typeface="Lato Ligh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Helvetica" pitchFamily="2" charset="0"/>
                <a:ea typeface="+mn-ea"/>
                <a:cs typeface="Lato Light"/>
                <a:sym typeface="Montserra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Helvetica" pitchFamily="2" charset="0"/>
                <a:ea typeface="+mn-ea"/>
                <a:cs typeface="Lato Light"/>
                <a:sym typeface="Montserrat"/>
              </a:endParaRPr>
            </a:p>
            <a:p>
              <a:pPr marL="0" marR="0" lvl="0" indent="0" algn="l" defTabSz="380985" rtl="0" eaLnBrk="1" fontAlgn="auto" latinLnBrk="0" hangingPunct="0">
                <a:lnSpc>
                  <a:spcPct val="125000"/>
                </a:lnSpc>
                <a:spcBef>
                  <a:spcPts val="0"/>
                </a:spcBef>
                <a:spcAft>
                  <a:spcPts val="0"/>
                </a:spcAft>
                <a:buClrTx/>
                <a:buSzTx/>
                <a:buFontTx/>
                <a:buNone/>
                <a:tabLst/>
                <a:defRPr/>
              </a:pPr>
              <a:endParaRPr kumimoji="0" lang="en-US" sz="3333" b="0" i="0" u="none" strike="noStrike" kern="1200" cap="none" spc="0" normalizeH="0" baseline="0" noProof="0" dirty="0">
                <a:ln>
                  <a:noFill/>
                </a:ln>
                <a:solidFill>
                  <a:prstClr val="white"/>
                </a:solidFill>
                <a:effectLst/>
                <a:uLnTx/>
                <a:uFillTx/>
                <a:latin typeface="Helvetica" pitchFamily="2" charset="0"/>
                <a:ea typeface="+mn-ea"/>
                <a:cs typeface="Lato Light"/>
              </a:endParaRPr>
            </a:p>
          </p:txBody>
        </p:sp>
        <p:sp>
          <p:nvSpPr>
            <p:cNvPr id="7" name="Rectangle 6">
              <a:extLst>
                <a:ext uri="{FF2B5EF4-FFF2-40B4-BE49-F238E27FC236}">
                  <a16:creationId xmlns:a16="http://schemas.microsoft.com/office/drawing/2014/main" id="{B53222CD-D395-6615-7236-39C29FD1B6A4}"/>
                </a:ext>
              </a:extLst>
            </p:cNvPr>
            <p:cNvSpPr/>
            <p:nvPr/>
          </p:nvSpPr>
          <p:spPr>
            <a:xfrm>
              <a:off x="475392" y="145993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80467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DB4E-5BB2-D7F7-D05F-EEC8CE830117}"/>
              </a:ext>
            </a:extLst>
          </p:cNvPr>
          <p:cNvSpPr>
            <a:spLocks noGrp="1"/>
          </p:cNvSpPr>
          <p:nvPr>
            <p:ph type="title"/>
          </p:nvPr>
        </p:nvSpPr>
        <p:spPr/>
        <p:txBody>
          <a:bodyPr/>
          <a:lstStyle/>
          <a:p>
            <a:pPr marL="112395"/>
            <a:r>
              <a:rPr lang="en-US" b="1" dirty="0">
                <a:cs typeface="Helvetica"/>
              </a:rPr>
              <a:t>Stage 4: Key Outcomes</a:t>
            </a:r>
            <a:endParaRPr lang="en-US" dirty="0"/>
          </a:p>
        </p:txBody>
      </p:sp>
      <p:sp>
        <p:nvSpPr>
          <p:cNvPr id="7" name="TextBox 6">
            <a:extLst>
              <a:ext uri="{FF2B5EF4-FFF2-40B4-BE49-F238E27FC236}">
                <a16:creationId xmlns:a16="http://schemas.microsoft.com/office/drawing/2014/main" id="{D5AC892A-B4E7-2A28-EC34-BB6FEDFE4A7E}"/>
              </a:ext>
            </a:extLst>
          </p:cNvPr>
          <p:cNvSpPr txBox="1"/>
          <p:nvPr/>
        </p:nvSpPr>
        <p:spPr>
          <a:xfrm>
            <a:off x="6237834" y="3019220"/>
            <a:ext cx="5094513" cy="40011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300"/>
              </a:spcAft>
              <a:buClrTx/>
              <a:buSzTx/>
              <a:tabLst/>
              <a:defRPr/>
            </a:pPr>
            <a:r>
              <a:rPr lang="en-US" sz="2000" b="1" kern="1200">
                <a:solidFill>
                  <a:schemeClr val="tx1">
                    <a:lumMod val="75000"/>
                    <a:lumOff val="25000"/>
                  </a:schemeClr>
                </a:solidFill>
                <a:latin typeface="Arial"/>
                <a:ea typeface="+mn-ea"/>
                <a:cs typeface="Arial"/>
              </a:rPr>
              <a:t>Action Plan in place</a:t>
            </a:r>
          </a:p>
        </p:txBody>
      </p:sp>
      <p:sp>
        <p:nvSpPr>
          <p:cNvPr id="11" name="TextBox 10">
            <a:extLst>
              <a:ext uri="{FF2B5EF4-FFF2-40B4-BE49-F238E27FC236}">
                <a16:creationId xmlns:a16="http://schemas.microsoft.com/office/drawing/2014/main" id="{00D5AAC2-495B-00D8-0A97-C52B8FFC83AB}"/>
              </a:ext>
            </a:extLst>
          </p:cNvPr>
          <p:cNvSpPr txBox="1"/>
          <p:nvPr/>
        </p:nvSpPr>
        <p:spPr>
          <a:xfrm>
            <a:off x="871442" y="3019220"/>
            <a:ext cx="5094513"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300"/>
              </a:spcAft>
              <a:buClrTx/>
              <a:buSzTx/>
              <a:tabLst/>
              <a:defRPr/>
            </a:pPr>
            <a:r>
              <a:rPr lang="en-US" sz="2000" kern="1200">
                <a:solidFill>
                  <a:schemeClr val="tx1">
                    <a:lumMod val="75000"/>
                    <a:lumOff val="25000"/>
                  </a:schemeClr>
                </a:solidFill>
                <a:latin typeface="Arial"/>
                <a:ea typeface="+mn-ea"/>
                <a:cs typeface="Arial"/>
              </a:rPr>
              <a:t>Initial coalition members become </a:t>
            </a:r>
            <a:r>
              <a:rPr lang="en-US" sz="2000" b="1" kern="1200">
                <a:solidFill>
                  <a:schemeClr val="tx1">
                    <a:lumMod val="75000"/>
                    <a:lumOff val="25000"/>
                  </a:schemeClr>
                </a:solidFill>
                <a:latin typeface="Arial"/>
                <a:ea typeface="+mn-ea"/>
                <a:cs typeface="Arial"/>
              </a:rPr>
              <a:t>signatories to the Code</a:t>
            </a:r>
          </a:p>
        </p:txBody>
      </p:sp>
      <p:sp>
        <p:nvSpPr>
          <p:cNvPr id="8" name="Oval 7">
            <a:extLst>
              <a:ext uri="{FF2B5EF4-FFF2-40B4-BE49-F238E27FC236}">
                <a16:creationId xmlns:a16="http://schemas.microsoft.com/office/drawing/2014/main" id="{D3EE7EE3-5EBB-BC09-632E-C8B5E4808908}"/>
              </a:ext>
            </a:extLst>
          </p:cNvPr>
          <p:cNvSpPr/>
          <p:nvPr/>
        </p:nvSpPr>
        <p:spPr>
          <a:xfrm>
            <a:off x="2734557" y="1706376"/>
            <a:ext cx="1326776" cy="1326776"/>
          </a:xfrm>
          <a:prstGeom prst="ellipse">
            <a:avLst/>
          </a:prstGeom>
          <a:solidFill>
            <a:srgbClr val="AD2D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91D549-FF20-AEEF-DFF2-171FA8941904}"/>
              </a:ext>
            </a:extLst>
          </p:cNvPr>
          <p:cNvSpPr/>
          <p:nvPr/>
        </p:nvSpPr>
        <p:spPr>
          <a:xfrm>
            <a:off x="8121703" y="1706376"/>
            <a:ext cx="1326776" cy="1326776"/>
          </a:xfrm>
          <a:prstGeom prst="ellipse">
            <a:avLst/>
          </a:prstGeom>
          <a:solidFill>
            <a:srgbClr val="EC635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drawing&#10;&#10;Description automatically generated">
            <a:extLst>
              <a:ext uri="{FF2B5EF4-FFF2-40B4-BE49-F238E27FC236}">
                <a16:creationId xmlns:a16="http://schemas.microsoft.com/office/drawing/2014/main" id="{29C97007-836C-8330-7A33-41182ECFDD76}"/>
              </a:ext>
            </a:extLst>
          </p:cNvPr>
          <p:cNvPicPr>
            <a:picLocks noChangeAspect="1"/>
          </p:cNvPicPr>
          <p:nvPr/>
        </p:nvPicPr>
        <p:blipFill>
          <a:blip r:embed="rId2">
            <a:lum bright="70000" contrast="-70000"/>
          </a:blip>
          <a:stretch>
            <a:fillRect/>
          </a:stretch>
        </p:blipFill>
        <p:spPr>
          <a:xfrm>
            <a:off x="2848115" y="1778902"/>
            <a:ext cx="1099659" cy="1181724"/>
          </a:xfrm>
          <a:prstGeom prst="rect">
            <a:avLst/>
          </a:prstGeom>
        </p:spPr>
      </p:pic>
      <p:grpSp>
        <p:nvGrpSpPr>
          <p:cNvPr id="35" name="Group 34">
            <a:extLst>
              <a:ext uri="{FF2B5EF4-FFF2-40B4-BE49-F238E27FC236}">
                <a16:creationId xmlns:a16="http://schemas.microsoft.com/office/drawing/2014/main" id="{45E13625-B6B0-CABD-DEB9-6AFE48739BAE}"/>
              </a:ext>
            </a:extLst>
          </p:cNvPr>
          <p:cNvGrpSpPr/>
          <p:nvPr/>
        </p:nvGrpSpPr>
        <p:grpSpPr>
          <a:xfrm>
            <a:off x="3659148" y="4128035"/>
            <a:ext cx="5157372" cy="2047178"/>
            <a:chOff x="840013" y="4076762"/>
            <a:chExt cx="5157372" cy="2047178"/>
          </a:xfrm>
        </p:grpSpPr>
        <p:sp>
          <p:nvSpPr>
            <p:cNvPr id="9" name="TextBox 8">
              <a:extLst>
                <a:ext uri="{FF2B5EF4-FFF2-40B4-BE49-F238E27FC236}">
                  <a16:creationId xmlns:a16="http://schemas.microsoft.com/office/drawing/2014/main" id="{759E8D0D-1CF5-8156-23C3-5F7B6EA50C59}"/>
                </a:ext>
              </a:extLst>
            </p:cNvPr>
            <p:cNvSpPr txBox="1"/>
            <p:nvPr/>
          </p:nvSpPr>
          <p:spPr>
            <a:xfrm>
              <a:off x="840013" y="5416054"/>
              <a:ext cx="5157372"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300"/>
                </a:spcAft>
                <a:buClrTx/>
                <a:buSzTx/>
                <a:tabLst/>
                <a:defRPr/>
              </a:pPr>
              <a:r>
                <a:rPr lang="en-US" sz="2000" b="1" kern="1200">
                  <a:solidFill>
                    <a:schemeClr val="tx1">
                      <a:lumMod val="75000"/>
                      <a:lumOff val="25000"/>
                    </a:schemeClr>
                  </a:solidFill>
                  <a:latin typeface="Arial"/>
                  <a:ea typeface="+mn-ea"/>
                  <a:cs typeface="Arial"/>
                </a:rPr>
                <a:t>Robust platform </a:t>
              </a:r>
              <a:r>
                <a:rPr lang="en-US" sz="2000" kern="1200">
                  <a:solidFill>
                    <a:schemeClr val="tx1">
                      <a:lumMod val="75000"/>
                      <a:lumOff val="25000"/>
                    </a:schemeClr>
                  </a:solidFill>
                  <a:latin typeface="Arial"/>
                  <a:ea typeface="+mn-ea"/>
                  <a:cs typeface="Arial"/>
                </a:rPr>
                <a:t>in place </a:t>
              </a:r>
              <a:r>
                <a:rPr lang="en-US" sz="2000" b="1" kern="1200">
                  <a:solidFill>
                    <a:schemeClr val="tx1">
                      <a:lumMod val="75000"/>
                      <a:lumOff val="25000"/>
                    </a:schemeClr>
                  </a:solidFill>
                  <a:latin typeface="Arial"/>
                  <a:ea typeface="+mn-ea"/>
                  <a:cs typeface="Arial"/>
                </a:rPr>
                <a:t>for data collection and analysi</a:t>
              </a:r>
              <a:r>
                <a:rPr lang="en-US" sz="2000" b="0" kern="1200">
                  <a:solidFill>
                    <a:schemeClr val="tx1">
                      <a:lumMod val="75000"/>
                      <a:lumOff val="25000"/>
                    </a:schemeClr>
                  </a:solidFill>
                  <a:latin typeface="Arial"/>
                  <a:ea typeface="+mn-ea"/>
                  <a:cs typeface="Arial"/>
                </a:rPr>
                <a:t>s</a:t>
              </a:r>
            </a:p>
          </p:txBody>
        </p:sp>
        <p:sp>
          <p:nvSpPr>
            <p:cNvPr id="12" name="Oval 11">
              <a:extLst>
                <a:ext uri="{FF2B5EF4-FFF2-40B4-BE49-F238E27FC236}">
                  <a16:creationId xmlns:a16="http://schemas.microsoft.com/office/drawing/2014/main" id="{FF286CE7-B473-BBD7-55A0-ABE50C517B0B}"/>
                </a:ext>
              </a:extLst>
            </p:cNvPr>
            <p:cNvSpPr/>
            <p:nvPr/>
          </p:nvSpPr>
          <p:spPr>
            <a:xfrm>
              <a:off x="2734557" y="4076762"/>
              <a:ext cx="1326776" cy="1326776"/>
            </a:xfrm>
            <a:prstGeom prst="ellipse">
              <a:avLst/>
            </a:prstGeom>
            <a:solidFill>
              <a:srgbClr val="ED7D3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E016643-A659-B786-0322-32688F59F5DA}"/>
                </a:ext>
              </a:extLst>
            </p:cNvPr>
            <p:cNvPicPr>
              <a:picLocks noChangeAspect="1"/>
            </p:cNvPicPr>
            <p:nvPr/>
          </p:nvPicPr>
          <p:blipFill>
            <a:blip r:embed="rId3">
              <a:lum bright="70000" contrast="-70000"/>
            </a:blip>
            <a:stretch>
              <a:fillRect/>
            </a:stretch>
          </p:blipFill>
          <p:spPr>
            <a:xfrm>
              <a:off x="2945750" y="4273470"/>
              <a:ext cx="993747" cy="963371"/>
            </a:xfrm>
            <a:prstGeom prst="rect">
              <a:avLst/>
            </a:prstGeom>
          </p:spPr>
        </p:pic>
      </p:grpSp>
      <p:pic>
        <p:nvPicPr>
          <p:cNvPr id="32" name="Picture 31" descr="A close up of a sign&#10;&#10;Description automatically generated">
            <a:extLst>
              <a:ext uri="{FF2B5EF4-FFF2-40B4-BE49-F238E27FC236}">
                <a16:creationId xmlns:a16="http://schemas.microsoft.com/office/drawing/2014/main" id="{CEEE44D8-8708-FA91-055B-D3172DF635E2}"/>
              </a:ext>
            </a:extLst>
          </p:cNvPr>
          <p:cNvPicPr>
            <a:picLocks noChangeAspect="1"/>
          </p:cNvPicPr>
          <p:nvPr/>
        </p:nvPicPr>
        <p:blipFill>
          <a:blip r:embed="rId4">
            <a:lum bright="70000" contrast="-70000"/>
          </a:blip>
          <a:stretch>
            <a:fillRect/>
          </a:stretch>
        </p:blipFill>
        <p:spPr>
          <a:xfrm>
            <a:off x="8402156" y="1864504"/>
            <a:ext cx="765868" cy="1010520"/>
          </a:xfrm>
          <a:prstGeom prst="rect">
            <a:avLst/>
          </a:prstGeom>
        </p:spPr>
      </p:pic>
    </p:spTree>
    <p:extLst>
      <p:ext uri="{BB962C8B-B14F-4D97-AF65-F5344CB8AC3E}">
        <p14:creationId xmlns:p14="http://schemas.microsoft.com/office/powerpoint/2010/main" val="3344035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
        <p:nvSpPr>
          <p:cNvPr id="13" name="TextBox 12">
            <a:extLst>
              <a:ext uri="{FF2B5EF4-FFF2-40B4-BE49-F238E27FC236}">
                <a16:creationId xmlns:a16="http://schemas.microsoft.com/office/drawing/2014/main" id="{165F713E-DFA9-0A75-4A5C-D6D3EC1861BF}"/>
              </a:ext>
            </a:extLst>
          </p:cNvPr>
          <p:cNvSpPr txBox="1"/>
          <p:nvPr/>
        </p:nvSpPr>
        <p:spPr>
          <a:xfrm>
            <a:off x="750446" y="1395607"/>
            <a:ext cx="8405352" cy="2491451"/>
          </a:xfrm>
          <a:prstGeom prst="rect">
            <a:avLst/>
          </a:prstGeom>
          <a:noFill/>
        </p:spPr>
        <p:txBody>
          <a:bodyPr wrap="square" lIns="91440" tIns="45720" rIns="91440" bIns="45720" rtlCol="0" anchor="t">
            <a:spAutoFit/>
          </a:bodyPr>
          <a:lstStyle/>
          <a:p>
            <a:pPr defTabSz="380985" hangingPunct="0">
              <a:lnSpc>
                <a:spcPct val="125000"/>
              </a:lnSpc>
            </a:pPr>
            <a:r>
              <a:rPr lang="en-US" sz="3300" b="1">
                <a:solidFill>
                  <a:srgbClr val="EC6359"/>
                </a:solidFill>
                <a:latin typeface="Helvetica"/>
                <a:cs typeface="Lato Light"/>
              </a:rPr>
              <a:t>Stage 5:</a:t>
            </a:r>
            <a:r>
              <a:rPr lang="en-US" sz="3300">
                <a:solidFill>
                  <a:schemeClr val="bg1"/>
                </a:solidFill>
                <a:latin typeface="Helvetica"/>
                <a:cs typeface="Lato Light"/>
              </a:rPr>
              <a:t> Generate insights for national and global WMSME advocacy campaigns </a:t>
            </a:r>
            <a:endParaRPr lang="en-US" i="1">
              <a:solidFill>
                <a:schemeClr val="bg1"/>
              </a:solidFill>
              <a:latin typeface="Helvetica" pitchFamily="2" charset="0"/>
              <a:cs typeface="Lato Light"/>
              <a:sym typeface="Montserrat"/>
            </a:endParaRPr>
          </a:p>
          <a:p>
            <a:pPr defTabSz="380985" hangingPunct="0">
              <a:lnSpc>
                <a:spcPct val="125000"/>
              </a:lnSpc>
            </a:pPr>
            <a:endParaRPr lang="en-US" sz="2800">
              <a:solidFill>
                <a:schemeClr val="bg1"/>
              </a:solidFill>
              <a:latin typeface="Helvetica" pitchFamily="2" charset="0"/>
              <a:cs typeface="Lato Light"/>
              <a:sym typeface="Montserrat"/>
            </a:endParaRPr>
          </a:p>
          <a:p>
            <a:pPr defTabSz="380985" hangingPunct="0">
              <a:lnSpc>
                <a:spcPct val="125000"/>
              </a:lnSpc>
            </a:pPr>
            <a:endParaRPr lang="en-US" sz="3333">
              <a:solidFill>
                <a:schemeClr val="bg1"/>
              </a:solidFill>
              <a:latin typeface="Helvetica" pitchFamily="2" charset="0"/>
              <a:cs typeface="Lato Light"/>
            </a:endParaRPr>
          </a:p>
        </p:txBody>
      </p:sp>
      <p:sp>
        <p:nvSpPr>
          <p:cNvPr id="8" name="Rectangle 7">
            <a:extLst>
              <a:ext uri="{FF2B5EF4-FFF2-40B4-BE49-F238E27FC236}">
                <a16:creationId xmlns:a16="http://schemas.microsoft.com/office/drawing/2014/main" id="{287036CA-5C39-F397-4806-F5109CC0FC71}"/>
              </a:ext>
            </a:extLst>
          </p:cNvPr>
          <p:cNvSpPr/>
          <p:nvPr/>
        </p:nvSpPr>
        <p:spPr>
          <a:xfrm>
            <a:off x="475392" y="145993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Tree>
    <p:extLst>
      <p:ext uri="{BB962C8B-B14F-4D97-AF65-F5344CB8AC3E}">
        <p14:creationId xmlns:p14="http://schemas.microsoft.com/office/powerpoint/2010/main" val="4161533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0" y="-1"/>
            <a:ext cx="12192815" cy="1046375"/>
          </a:xfrm>
        </p:spPr>
        <p:txBody>
          <a:bodyPr vert="horz">
            <a:normAutofit/>
          </a:bodyPr>
          <a:lstStyle/>
          <a:p>
            <a:pPr marL="112395"/>
            <a:r>
              <a:rPr lang="en-US" b="1" noProof="0">
                <a:cs typeface="Helvetica"/>
                <a:sym typeface="Montserrat"/>
              </a:rPr>
              <a:t>Stage 5: </a:t>
            </a:r>
            <a:r>
              <a:rPr lang="en-US" sz="2400" b="1">
                <a:cs typeface="Helvetica"/>
              </a:rPr>
              <a:t>Generate insights for national </a:t>
            </a:r>
            <a:r>
              <a:rPr lang="en-US" b="1">
                <a:cs typeface="Helvetica"/>
              </a:rPr>
              <a:t>WMSME </a:t>
            </a:r>
            <a:r>
              <a:rPr lang="en-US" sz="2400" b="1">
                <a:cs typeface="Helvetica"/>
              </a:rPr>
              <a:t>advocacy campaigns</a:t>
            </a:r>
            <a:r>
              <a:rPr lang="en-US" b="1">
                <a:cs typeface="Helvetica"/>
              </a:rPr>
              <a:t> </a:t>
            </a:r>
            <a:endParaRPr lang="en-US" noProof="0"/>
          </a:p>
        </p:txBody>
      </p:sp>
      <p:sp>
        <p:nvSpPr>
          <p:cNvPr id="3" name="TextBox 2">
            <a:extLst>
              <a:ext uri="{FF2B5EF4-FFF2-40B4-BE49-F238E27FC236}">
                <a16:creationId xmlns:a16="http://schemas.microsoft.com/office/drawing/2014/main" id="{5177A997-F5E7-75A4-C8E5-FDFFC9010621}"/>
              </a:ext>
            </a:extLst>
          </p:cNvPr>
          <p:cNvSpPr txBox="1"/>
          <p:nvPr/>
        </p:nvSpPr>
        <p:spPr>
          <a:xfrm>
            <a:off x="5625240" y="1989045"/>
            <a:ext cx="6400559" cy="3170099"/>
          </a:xfrm>
          <a:prstGeom prst="rect">
            <a:avLst/>
          </a:prstGeom>
          <a:noFill/>
        </p:spPr>
        <p:txBody>
          <a:bodyPr wrap="square" lIns="91440" tIns="45720" rIns="91440" bIns="45720" rtlCol="0" anchor="t">
            <a:spAutoFit/>
          </a:bodyPr>
          <a:lstStyle/>
          <a:p>
            <a:endParaRPr lang="en-US" dirty="0">
              <a:cs typeface="Helvetica"/>
            </a:endParaRPr>
          </a:p>
          <a:p>
            <a:pPr marL="285750" indent="-285750">
              <a:buFont typeface="Arial" panose="020B0604020202020204" pitchFamily="34" charset="0"/>
              <a:buChar char="•"/>
            </a:pPr>
            <a:endParaRPr lang="en-US" dirty="0">
              <a:cs typeface="Helvetica"/>
            </a:endParaRPr>
          </a:p>
          <a:p>
            <a:pPr marL="285750" indent="-285750">
              <a:spcAft>
                <a:spcPts val="600"/>
              </a:spcAft>
              <a:buFont typeface="Arial" panose="020B0604020202020204" pitchFamily="34" charset="0"/>
              <a:buChar char="•"/>
            </a:pPr>
            <a:r>
              <a:rPr lang="en-US" b="1" dirty="0">
                <a:cs typeface="Helvetica"/>
              </a:rPr>
              <a:t>Analyze data and publish reports</a:t>
            </a:r>
            <a:r>
              <a:rPr lang="en-US" dirty="0">
                <a:cs typeface="Helvetica"/>
              </a:rPr>
              <a:t> to strengthen private sector and government efforts to support WMSMEs </a:t>
            </a:r>
            <a:endParaRPr lang="en-US" dirty="0"/>
          </a:p>
          <a:p>
            <a:pPr marL="285750" indent="-285750">
              <a:spcAft>
                <a:spcPts val="600"/>
              </a:spcAft>
              <a:buFont typeface="Arial" panose="020B0604020202020204" pitchFamily="34" charset="0"/>
              <a:buChar char="•"/>
            </a:pPr>
            <a:r>
              <a:rPr lang="en-US" b="1" dirty="0"/>
              <a:t>Deliver peer learning engagements </a:t>
            </a:r>
            <a:r>
              <a:rPr lang="en-US" dirty="0"/>
              <a:t>to share knowledge and best practices </a:t>
            </a:r>
            <a:endParaRPr lang="en-US" dirty="0">
              <a:cs typeface="Helvetica"/>
            </a:endParaRPr>
          </a:p>
          <a:p>
            <a:pPr marL="285750" indent="-285750">
              <a:spcAft>
                <a:spcPts val="600"/>
              </a:spcAft>
              <a:buFont typeface="Arial" panose="020B0604020202020204" pitchFamily="34" charset="0"/>
              <a:buChar char="•"/>
            </a:pPr>
            <a:r>
              <a:rPr lang="en-US" dirty="0">
                <a:cs typeface="Helvetica"/>
              </a:rPr>
              <a:t>Report data to the global WE Finance Code aggregator to </a:t>
            </a:r>
            <a:r>
              <a:rPr lang="en-US" b="1" dirty="0">
                <a:cs typeface="Helvetica"/>
              </a:rPr>
              <a:t>promote global advocacy</a:t>
            </a:r>
          </a:p>
          <a:p>
            <a:pPr marL="285750" indent="-285750">
              <a:spcAft>
                <a:spcPts val="600"/>
              </a:spcAft>
              <a:buFont typeface="Arial" panose="020B0604020202020204" pitchFamily="34" charset="0"/>
              <a:buChar char="•"/>
            </a:pPr>
            <a:endParaRPr lang="en-US" dirty="0"/>
          </a:p>
          <a:p>
            <a:pPr marL="285750" indent="-285750">
              <a:buFont typeface="Arial" panose="020B0604020202020204" pitchFamily="34" charset="0"/>
              <a:buChar char="•"/>
            </a:pPr>
            <a:endParaRPr lang="en-US" dirty="0">
              <a:cs typeface="Helvetica"/>
            </a:endParaRPr>
          </a:p>
        </p:txBody>
      </p:sp>
      <p:pic>
        <p:nvPicPr>
          <p:cNvPr id="9" name="Picture 8" descr="A picture containing text, clothing, human face, person&#10;&#10;Description automatically generated">
            <a:extLst>
              <a:ext uri="{FF2B5EF4-FFF2-40B4-BE49-F238E27FC236}">
                <a16:creationId xmlns:a16="http://schemas.microsoft.com/office/drawing/2014/main" id="{C8A78FE9-691E-FCFE-4DD5-63A262C65359}"/>
              </a:ext>
            </a:extLst>
          </p:cNvPr>
          <p:cNvPicPr>
            <a:picLocks noChangeAspect="1"/>
          </p:cNvPicPr>
          <p:nvPr/>
        </p:nvPicPr>
        <p:blipFill>
          <a:blip r:embed="rId6"/>
          <a:stretch>
            <a:fillRect/>
          </a:stretch>
        </p:blipFill>
        <p:spPr>
          <a:xfrm>
            <a:off x="166201" y="1253581"/>
            <a:ext cx="4037089" cy="2810938"/>
          </a:xfrm>
          <a:prstGeom prst="rect">
            <a:avLst/>
          </a:prstGeom>
        </p:spPr>
      </p:pic>
      <p:pic>
        <p:nvPicPr>
          <p:cNvPr id="13" name="Picture 12" descr="A picture containing text, graphics, graphic design, screenshot&#10;&#10;Description automatically generated">
            <a:extLst>
              <a:ext uri="{FF2B5EF4-FFF2-40B4-BE49-F238E27FC236}">
                <a16:creationId xmlns:a16="http://schemas.microsoft.com/office/drawing/2014/main" id="{FBBFC333-7ECE-CD30-4C98-C86D543D068E}"/>
              </a:ext>
            </a:extLst>
          </p:cNvPr>
          <p:cNvPicPr>
            <a:picLocks noChangeAspect="1"/>
          </p:cNvPicPr>
          <p:nvPr/>
        </p:nvPicPr>
        <p:blipFill>
          <a:blip r:embed="rId7"/>
          <a:stretch>
            <a:fillRect/>
          </a:stretch>
        </p:blipFill>
        <p:spPr>
          <a:xfrm>
            <a:off x="2069598" y="2932137"/>
            <a:ext cx="3149213" cy="3716593"/>
          </a:xfrm>
          <a:prstGeom prst="rect">
            <a:avLst/>
          </a:prstGeom>
        </p:spPr>
      </p:pic>
    </p:spTree>
    <p:extLst>
      <p:ext uri="{BB962C8B-B14F-4D97-AF65-F5344CB8AC3E}">
        <p14:creationId xmlns:p14="http://schemas.microsoft.com/office/powerpoint/2010/main" val="2863083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9026E7-45E6-A180-DCDB-612FF91DA4D5}"/>
              </a:ext>
            </a:extLst>
          </p:cNvPr>
          <p:cNvSpPr>
            <a:spLocks noGrp="1"/>
          </p:cNvSpPr>
          <p:nvPr>
            <p:ph type="body" sz="quarter" idx="15"/>
          </p:nvPr>
        </p:nvSpPr>
        <p:spPr>
          <a:xfrm>
            <a:off x="0" y="66822"/>
            <a:ext cx="12192000" cy="1024285"/>
          </a:xfrm>
        </p:spPr>
        <p:txBody>
          <a:bodyPr/>
          <a:lstStyle/>
          <a:p>
            <a:r>
              <a:rPr lang="en-GB" b="1" dirty="0">
                <a:solidFill>
                  <a:schemeClr val="bg1"/>
                </a:solidFill>
                <a:latin typeface="+mj-lt"/>
              </a:rPr>
              <a:t>Develop data visualization mechanisms such as dashboards to promote data-driven policy decisions as well as private sector women's markets offerings</a:t>
            </a:r>
          </a:p>
          <a:p>
            <a:endParaRPr lang="en-GB" b="1" dirty="0">
              <a:solidFill>
                <a:schemeClr val="bg1"/>
              </a:solidFill>
              <a:latin typeface="+mj-lt"/>
            </a:endParaRPr>
          </a:p>
          <a:p>
            <a:endParaRPr lang="en-GB" dirty="0"/>
          </a:p>
        </p:txBody>
      </p:sp>
      <p:pic>
        <p:nvPicPr>
          <p:cNvPr id="6" name="Picture 5">
            <a:extLst>
              <a:ext uri="{FF2B5EF4-FFF2-40B4-BE49-F238E27FC236}">
                <a16:creationId xmlns:a16="http://schemas.microsoft.com/office/drawing/2014/main" id="{B6BF63DF-559E-2185-5357-6F5BA93C6DC9}"/>
              </a:ext>
            </a:extLst>
          </p:cNvPr>
          <p:cNvPicPr>
            <a:picLocks noChangeAspect="1"/>
          </p:cNvPicPr>
          <p:nvPr/>
        </p:nvPicPr>
        <p:blipFill>
          <a:blip r:embed="rId3"/>
          <a:srcRect/>
          <a:stretch/>
        </p:blipFill>
        <p:spPr>
          <a:xfrm>
            <a:off x="6418650" y="911277"/>
            <a:ext cx="5487670" cy="5975684"/>
          </a:xfrm>
          <a:prstGeom prst="rect">
            <a:avLst/>
          </a:prstGeom>
        </p:spPr>
      </p:pic>
      <p:pic>
        <p:nvPicPr>
          <p:cNvPr id="3" name="Picture 2">
            <a:extLst>
              <a:ext uri="{FF2B5EF4-FFF2-40B4-BE49-F238E27FC236}">
                <a16:creationId xmlns:a16="http://schemas.microsoft.com/office/drawing/2014/main" id="{CD228FB7-823B-2258-F4D4-2F58AE6B3F0B}"/>
              </a:ext>
            </a:extLst>
          </p:cNvPr>
          <p:cNvPicPr>
            <a:picLocks noChangeAspect="1"/>
          </p:cNvPicPr>
          <p:nvPr/>
        </p:nvPicPr>
        <p:blipFill>
          <a:blip r:embed="rId4"/>
          <a:srcRect/>
          <a:stretch/>
        </p:blipFill>
        <p:spPr>
          <a:xfrm>
            <a:off x="214193" y="1729717"/>
            <a:ext cx="5881807" cy="3398565"/>
          </a:xfrm>
          <a:prstGeom prst="rect">
            <a:avLst/>
          </a:prstGeom>
        </p:spPr>
      </p:pic>
      <p:sp>
        <p:nvSpPr>
          <p:cNvPr id="4" name="Arrow: Right 3">
            <a:extLst>
              <a:ext uri="{FF2B5EF4-FFF2-40B4-BE49-F238E27FC236}">
                <a16:creationId xmlns:a16="http://schemas.microsoft.com/office/drawing/2014/main" id="{7F7E0967-1D7E-B47F-18D3-AB91EF21CC95}"/>
              </a:ext>
            </a:extLst>
          </p:cNvPr>
          <p:cNvSpPr/>
          <p:nvPr/>
        </p:nvSpPr>
        <p:spPr>
          <a:xfrm>
            <a:off x="6042639" y="3003772"/>
            <a:ext cx="283032" cy="1485900"/>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940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DB4E-5BB2-D7F7-D05F-EEC8CE830117}"/>
              </a:ext>
            </a:extLst>
          </p:cNvPr>
          <p:cNvSpPr>
            <a:spLocks noGrp="1"/>
          </p:cNvSpPr>
          <p:nvPr>
            <p:ph type="title"/>
          </p:nvPr>
        </p:nvSpPr>
        <p:spPr/>
        <p:txBody>
          <a:bodyPr/>
          <a:lstStyle/>
          <a:p>
            <a:pPr marL="112395"/>
            <a:r>
              <a:rPr lang="en-US" b="1">
                <a:cs typeface="Helvetica"/>
              </a:rPr>
              <a:t>Stage 5: Key Outcomes</a:t>
            </a:r>
            <a:endParaRPr lang="en-US"/>
          </a:p>
        </p:txBody>
      </p:sp>
      <p:grpSp>
        <p:nvGrpSpPr>
          <p:cNvPr id="5" name="Group 4">
            <a:extLst>
              <a:ext uri="{FF2B5EF4-FFF2-40B4-BE49-F238E27FC236}">
                <a16:creationId xmlns:a16="http://schemas.microsoft.com/office/drawing/2014/main" id="{5EDC086D-DB8E-1DAE-70C8-381CC3121B75}"/>
              </a:ext>
            </a:extLst>
          </p:cNvPr>
          <p:cNvGrpSpPr/>
          <p:nvPr/>
        </p:nvGrpSpPr>
        <p:grpSpPr>
          <a:xfrm>
            <a:off x="861260" y="2166890"/>
            <a:ext cx="5094513" cy="2020730"/>
            <a:chOff x="871442" y="1706376"/>
            <a:chExt cx="5094513" cy="2020730"/>
          </a:xfrm>
        </p:grpSpPr>
        <p:sp>
          <p:nvSpPr>
            <p:cNvPr id="11" name="TextBox 10">
              <a:extLst>
                <a:ext uri="{FF2B5EF4-FFF2-40B4-BE49-F238E27FC236}">
                  <a16:creationId xmlns:a16="http://schemas.microsoft.com/office/drawing/2014/main" id="{00D5AAC2-495B-00D8-0A97-C52B8FFC83AB}"/>
                </a:ext>
              </a:extLst>
            </p:cNvPr>
            <p:cNvSpPr txBox="1"/>
            <p:nvPr/>
          </p:nvSpPr>
          <p:spPr>
            <a:xfrm>
              <a:off x="871442" y="3019220"/>
              <a:ext cx="5094513"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300"/>
                </a:spcAft>
                <a:buClrTx/>
                <a:buSzTx/>
                <a:tabLst/>
                <a:defRPr/>
              </a:pPr>
              <a:r>
                <a:rPr lang="en-US" sz="2000" b="1" kern="1200" dirty="0">
                  <a:solidFill>
                    <a:schemeClr val="tx1">
                      <a:lumMod val="75000"/>
                      <a:lumOff val="25000"/>
                    </a:schemeClr>
                  </a:solidFill>
                  <a:latin typeface="Arial"/>
                  <a:ea typeface="+mn-ea"/>
                  <a:cs typeface="Arial"/>
                </a:rPr>
                <a:t>Report published/visualized </a:t>
              </a:r>
              <a:r>
                <a:rPr lang="en-US" sz="2000" b="0" kern="1200" dirty="0">
                  <a:solidFill>
                    <a:schemeClr val="tx1">
                      <a:lumMod val="75000"/>
                      <a:lumOff val="25000"/>
                    </a:schemeClr>
                  </a:solidFill>
                  <a:latin typeface="Arial"/>
                  <a:ea typeface="+mn-ea"/>
                  <a:cs typeface="Arial"/>
                </a:rPr>
                <a:t>and discussed nationally</a:t>
              </a:r>
            </a:p>
          </p:txBody>
        </p:sp>
        <p:sp>
          <p:nvSpPr>
            <p:cNvPr id="8" name="Oval 7">
              <a:extLst>
                <a:ext uri="{FF2B5EF4-FFF2-40B4-BE49-F238E27FC236}">
                  <a16:creationId xmlns:a16="http://schemas.microsoft.com/office/drawing/2014/main" id="{D3EE7EE3-5EBB-BC09-632E-C8B5E4808908}"/>
                </a:ext>
              </a:extLst>
            </p:cNvPr>
            <p:cNvSpPr/>
            <p:nvPr/>
          </p:nvSpPr>
          <p:spPr>
            <a:xfrm>
              <a:off x="2734557" y="1706376"/>
              <a:ext cx="1326776" cy="1326776"/>
            </a:xfrm>
            <a:prstGeom prst="ellipse">
              <a:avLst/>
            </a:prstGeom>
            <a:solidFill>
              <a:srgbClr val="AD2D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drawing&#10;&#10;Description automatically generated">
              <a:extLst>
                <a:ext uri="{FF2B5EF4-FFF2-40B4-BE49-F238E27FC236}">
                  <a16:creationId xmlns:a16="http://schemas.microsoft.com/office/drawing/2014/main" id="{29C97007-836C-8330-7A33-41182ECFDD76}"/>
                </a:ext>
              </a:extLst>
            </p:cNvPr>
            <p:cNvPicPr>
              <a:picLocks noChangeAspect="1"/>
            </p:cNvPicPr>
            <p:nvPr/>
          </p:nvPicPr>
          <p:blipFill>
            <a:blip r:embed="rId3">
              <a:lum bright="70000" contrast="-70000"/>
            </a:blip>
            <a:stretch>
              <a:fillRect/>
            </a:stretch>
          </p:blipFill>
          <p:spPr>
            <a:xfrm>
              <a:off x="2848115" y="1778902"/>
              <a:ext cx="1099659" cy="1181724"/>
            </a:xfrm>
            <a:prstGeom prst="rect">
              <a:avLst/>
            </a:prstGeom>
          </p:spPr>
        </p:pic>
      </p:grpSp>
      <p:grpSp>
        <p:nvGrpSpPr>
          <p:cNvPr id="4" name="Group 3">
            <a:extLst>
              <a:ext uri="{FF2B5EF4-FFF2-40B4-BE49-F238E27FC236}">
                <a16:creationId xmlns:a16="http://schemas.microsoft.com/office/drawing/2014/main" id="{0B8166B1-0A5F-3790-BAD6-9B3CB91A72C8}"/>
              </a:ext>
            </a:extLst>
          </p:cNvPr>
          <p:cNvGrpSpPr/>
          <p:nvPr/>
        </p:nvGrpSpPr>
        <p:grpSpPr>
          <a:xfrm>
            <a:off x="6096000" y="2874776"/>
            <a:ext cx="5094513" cy="2020730"/>
            <a:chOff x="6237834" y="1706376"/>
            <a:chExt cx="5094513" cy="2020730"/>
          </a:xfrm>
        </p:grpSpPr>
        <p:grpSp>
          <p:nvGrpSpPr>
            <p:cNvPr id="3" name="Group 2">
              <a:extLst>
                <a:ext uri="{FF2B5EF4-FFF2-40B4-BE49-F238E27FC236}">
                  <a16:creationId xmlns:a16="http://schemas.microsoft.com/office/drawing/2014/main" id="{4F3C3714-A52B-347F-68FB-110430B3FAD8}"/>
                </a:ext>
              </a:extLst>
            </p:cNvPr>
            <p:cNvGrpSpPr/>
            <p:nvPr/>
          </p:nvGrpSpPr>
          <p:grpSpPr>
            <a:xfrm>
              <a:off x="6237834" y="1706376"/>
              <a:ext cx="5094513" cy="2020730"/>
              <a:chOff x="6237834" y="1706376"/>
              <a:chExt cx="5094513" cy="2020730"/>
            </a:xfrm>
          </p:grpSpPr>
          <p:sp>
            <p:nvSpPr>
              <p:cNvPr id="7" name="TextBox 6">
                <a:extLst>
                  <a:ext uri="{FF2B5EF4-FFF2-40B4-BE49-F238E27FC236}">
                    <a16:creationId xmlns:a16="http://schemas.microsoft.com/office/drawing/2014/main" id="{D5AC892A-B4E7-2A28-EC34-BB6FEDFE4A7E}"/>
                  </a:ext>
                </a:extLst>
              </p:cNvPr>
              <p:cNvSpPr txBox="1"/>
              <p:nvPr/>
            </p:nvSpPr>
            <p:spPr>
              <a:xfrm>
                <a:off x="6237834" y="3019220"/>
                <a:ext cx="5094513"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300"/>
                  </a:spcAft>
                  <a:buClrTx/>
                  <a:buSzTx/>
                  <a:tabLst/>
                  <a:defRPr/>
                </a:pPr>
                <a:r>
                  <a:rPr lang="en-US" sz="2000" b="0" kern="1200" dirty="0">
                    <a:solidFill>
                      <a:schemeClr val="tx1">
                        <a:lumMod val="75000"/>
                        <a:lumOff val="25000"/>
                      </a:schemeClr>
                    </a:solidFill>
                    <a:latin typeface="Arial"/>
                    <a:ea typeface="+mn-ea"/>
                    <a:cs typeface="Arial"/>
                  </a:rPr>
                  <a:t>Aggregate </a:t>
                </a:r>
                <a:r>
                  <a:rPr lang="en-US" sz="2000" b="1" kern="1200" dirty="0">
                    <a:solidFill>
                      <a:schemeClr val="tx1">
                        <a:lumMod val="75000"/>
                        <a:lumOff val="25000"/>
                      </a:schemeClr>
                    </a:solidFill>
                    <a:latin typeface="Arial"/>
                    <a:ea typeface="+mn-ea"/>
                    <a:cs typeface="Arial"/>
                  </a:rPr>
                  <a:t>data reported to </a:t>
                </a:r>
                <a:r>
                  <a:rPr lang="en-US" sz="2000" b="0" kern="1200" dirty="0">
                    <a:solidFill>
                      <a:schemeClr val="tx1">
                        <a:lumMod val="75000"/>
                        <a:lumOff val="25000"/>
                      </a:schemeClr>
                    </a:solidFill>
                    <a:latin typeface="Arial"/>
                    <a:ea typeface="+mn-ea"/>
                    <a:cs typeface="Arial"/>
                  </a:rPr>
                  <a:t>the global </a:t>
                </a:r>
                <a:r>
                  <a:rPr lang="en-US" sz="2000" b="1" kern="1200" dirty="0">
                    <a:solidFill>
                      <a:schemeClr val="tx1">
                        <a:lumMod val="75000"/>
                        <a:lumOff val="25000"/>
                      </a:schemeClr>
                    </a:solidFill>
                    <a:latin typeface="Arial"/>
                    <a:ea typeface="+mn-ea"/>
                    <a:cs typeface="Arial"/>
                  </a:rPr>
                  <a:t>WE Finance Code Aggregator</a:t>
                </a:r>
              </a:p>
            </p:txBody>
          </p:sp>
          <p:sp>
            <p:nvSpPr>
              <p:cNvPr id="10" name="Oval 9">
                <a:extLst>
                  <a:ext uri="{FF2B5EF4-FFF2-40B4-BE49-F238E27FC236}">
                    <a16:creationId xmlns:a16="http://schemas.microsoft.com/office/drawing/2014/main" id="{7791D549-FF20-AEEF-DFF2-171FA8941904}"/>
                  </a:ext>
                </a:extLst>
              </p:cNvPr>
              <p:cNvSpPr/>
              <p:nvPr/>
            </p:nvSpPr>
            <p:spPr>
              <a:xfrm>
                <a:off x="8121703" y="1706376"/>
                <a:ext cx="1326776" cy="1326776"/>
              </a:xfrm>
              <a:prstGeom prst="ellipse">
                <a:avLst/>
              </a:prstGeom>
              <a:solidFill>
                <a:srgbClr val="EC635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Picture 31" descr="A close up of a sign&#10;&#10;Description automatically generated">
              <a:extLst>
                <a:ext uri="{FF2B5EF4-FFF2-40B4-BE49-F238E27FC236}">
                  <a16:creationId xmlns:a16="http://schemas.microsoft.com/office/drawing/2014/main" id="{CEEE44D8-8708-FA91-055B-D3172DF635E2}"/>
                </a:ext>
              </a:extLst>
            </p:cNvPr>
            <p:cNvPicPr>
              <a:picLocks noChangeAspect="1"/>
            </p:cNvPicPr>
            <p:nvPr/>
          </p:nvPicPr>
          <p:blipFill>
            <a:blip r:embed="rId4">
              <a:lum bright="70000" contrast="-70000"/>
            </a:blip>
            <a:stretch>
              <a:fillRect/>
            </a:stretch>
          </p:blipFill>
          <p:spPr>
            <a:xfrm>
              <a:off x="8402156" y="1864504"/>
              <a:ext cx="765868" cy="1010520"/>
            </a:xfrm>
            <a:prstGeom prst="rect">
              <a:avLst/>
            </a:prstGeom>
          </p:spPr>
        </p:pic>
      </p:grpSp>
    </p:spTree>
    <p:extLst>
      <p:ext uri="{BB962C8B-B14F-4D97-AF65-F5344CB8AC3E}">
        <p14:creationId xmlns:p14="http://schemas.microsoft.com/office/powerpoint/2010/main" val="446070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4B6050-BFF6-7BB9-56D7-DE2EEC403AD5}"/>
              </a:ext>
            </a:extLst>
          </p:cNvPr>
          <p:cNvSpPr/>
          <p:nvPr/>
        </p:nvSpPr>
        <p:spPr>
          <a:xfrm>
            <a:off x="0" y="931333"/>
            <a:ext cx="12192000" cy="12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4FB05B-3B62-AC62-922A-DD8CEAC02706}"/>
              </a:ext>
            </a:extLst>
          </p:cNvPr>
          <p:cNvSpPr/>
          <p:nvPr/>
        </p:nvSpPr>
        <p:spPr>
          <a:xfrm>
            <a:off x="0" y="6096000"/>
            <a:ext cx="12192000" cy="618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48224" y="143841"/>
            <a:ext cx="11855636" cy="1325563"/>
          </a:xfrm>
        </p:spPr>
        <p:txBody>
          <a:bodyPr vert="horz" anchor="t">
            <a:normAutofit/>
          </a:bodyPr>
          <a:lstStyle/>
          <a:p>
            <a:r>
              <a:rPr lang="en-US" sz="2800" b="1" noProof="0" dirty="0">
                <a:sym typeface="Montserrat"/>
              </a:rPr>
              <a:t>National WE Finance Code Set-up and Implementation </a:t>
            </a:r>
          </a:p>
        </p:txBody>
      </p:sp>
      <p:graphicFrame>
        <p:nvGraphicFramePr>
          <p:cNvPr id="7" name="Table 4">
            <a:extLst>
              <a:ext uri="{FF2B5EF4-FFF2-40B4-BE49-F238E27FC236}">
                <a16:creationId xmlns:a16="http://schemas.microsoft.com/office/drawing/2014/main" id="{0FB569AE-FEC7-F05D-1E27-1F2B9E520DAE}"/>
              </a:ext>
            </a:extLst>
          </p:cNvPr>
          <p:cNvGraphicFramePr>
            <a:graphicFrameLocks noGrp="1"/>
          </p:cNvGraphicFramePr>
          <p:nvPr>
            <p:extLst>
              <p:ext uri="{D42A27DB-BD31-4B8C-83A1-F6EECF244321}">
                <p14:modId xmlns:p14="http://schemas.microsoft.com/office/powerpoint/2010/main" val="1190895667"/>
              </p:ext>
            </p:extLst>
          </p:nvPr>
        </p:nvGraphicFramePr>
        <p:xfrm>
          <a:off x="148107" y="1057834"/>
          <a:ext cx="11955753" cy="5546165"/>
        </p:xfrm>
        <a:graphic>
          <a:graphicData uri="http://schemas.openxmlformats.org/drawingml/2006/table">
            <a:tbl>
              <a:tblPr firstRow="1" bandRow="1">
                <a:tableStyleId>{2D5ABB26-0587-4C30-8999-92F81FD0307C}</a:tableStyleId>
              </a:tblPr>
              <a:tblGrid>
                <a:gridCol w="953572">
                  <a:extLst>
                    <a:ext uri="{9D8B030D-6E8A-4147-A177-3AD203B41FA5}">
                      <a16:colId xmlns:a16="http://schemas.microsoft.com/office/drawing/2014/main" val="1882582168"/>
                    </a:ext>
                  </a:extLst>
                </a:gridCol>
                <a:gridCol w="1837464">
                  <a:extLst>
                    <a:ext uri="{9D8B030D-6E8A-4147-A177-3AD203B41FA5}">
                      <a16:colId xmlns:a16="http://schemas.microsoft.com/office/drawing/2014/main" val="3427200345"/>
                    </a:ext>
                  </a:extLst>
                </a:gridCol>
                <a:gridCol w="2191657">
                  <a:extLst>
                    <a:ext uri="{9D8B030D-6E8A-4147-A177-3AD203B41FA5}">
                      <a16:colId xmlns:a16="http://schemas.microsoft.com/office/drawing/2014/main" val="2373460003"/>
                    </a:ext>
                  </a:extLst>
                </a:gridCol>
                <a:gridCol w="2226844">
                  <a:extLst>
                    <a:ext uri="{9D8B030D-6E8A-4147-A177-3AD203B41FA5}">
                      <a16:colId xmlns:a16="http://schemas.microsoft.com/office/drawing/2014/main" val="1418874664"/>
                    </a:ext>
                  </a:extLst>
                </a:gridCol>
                <a:gridCol w="2757325">
                  <a:extLst>
                    <a:ext uri="{9D8B030D-6E8A-4147-A177-3AD203B41FA5}">
                      <a16:colId xmlns:a16="http://schemas.microsoft.com/office/drawing/2014/main" val="2503830464"/>
                    </a:ext>
                  </a:extLst>
                </a:gridCol>
                <a:gridCol w="1988891">
                  <a:extLst>
                    <a:ext uri="{9D8B030D-6E8A-4147-A177-3AD203B41FA5}">
                      <a16:colId xmlns:a16="http://schemas.microsoft.com/office/drawing/2014/main" val="2705383602"/>
                    </a:ext>
                  </a:extLst>
                </a:gridCol>
              </a:tblGrid>
              <a:tr h="951448">
                <a:tc>
                  <a:txBody>
                    <a:bodyPr/>
                    <a:lstStyle/>
                    <a:p>
                      <a:pPr algn="l"/>
                      <a:r>
                        <a:rPr lang="en-US" sz="1200" b="1" dirty="0">
                          <a:solidFill>
                            <a:schemeClr val="tx1">
                              <a:lumMod val="75000"/>
                              <a:lumOff val="25000"/>
                            </a:schemeClr>
                          </a:solidFill>
                        </a:rPr>
                        <a:t>Stage/ duration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marL="398145" indent="0" algn="l"/>
                      <a:r>
                        <a:rPr lang="en-US" sz="1100" b="1" dirty="0">
                          <a:solidFill>
                            <a:schemeClr val="bg1"/>
                          </a:solidFill>
                        </a:rPr>
                        <a:t>Introduce WE Finance Code and identify in-country anchors (1 month)</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D2D67"/>
                    </a:solidFill>
                  </a:tcPr>
                </a:tc>
                <a:tc>
                  <a:txBody>
                    <a:bodyPr/>
                    <a:lstStyle/>
                    <a:p>
                      <a:pPr marL="398145" indent="0" algn="l"/>
                      <a:r>
                        <a:rPr lang="en-US" sz="1100" b="1">
                          <a:solidFill>
                            <a:schemeClr val="bg1"/>
                          </a:solidFill>
                        </a:rPr>
                        <a:t>Map WMSME ecosystem and assess market </a:t>
                      </a:r>
                      <a:r>
                        <a:rPr lang="en-US" sz="1100" b="1" spc="-30">
                          <a:solidFill>
                            <a:schemeClr val="bg1"/>
                          </a:solidFill>
                        </a:rPr>
                        <a:t> </a:t>
                      </a:r>
                      <a:r>
                        <a:rPr lang="en-US" sz="1100" b="1" spc="-30" baseline="0">
                          <a:solidFill>
                            <a:schemeClr val="bg1"/>
                          </a:solidFill>
                        </a:rPr>
                        <a:t>(3-6 months)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C6359"/>
                    </a:solidFill>
                  </a:tcPr>
                </a:tc>
                <a:tc>
                  <a:txBody>
                    <a:bodyPr/>
                    <a:lstStyle/>
                    <a:p>
                      <a:pPr marL="398145" indent="0" algn="l"/>
                      <a:r>
                        <a:rPr lang="en-US" sz="1100" b="1" dirty="0">
                          <a:solidFill>
                            <a:schemeClr val="bg1"/>
                          </a:solidFill>
                        </a:rPr>
                        <a:t>Form WE Finance Code coalition and launch awareness campaign</a:t>
                      </a:r>
                      <a:br>
                        <a:rPr lang="en-US" sz="1100" b="1" dirty="0">
                          <a:solidFill>
                            <a:srgbClr val="FFFFFF"/>
                          </a:solidFill>
                        </a:rPr>
                      </a:br>
                      <a:r>
                        <a:rPr lang="en-US" sz="1100" b="1" dirty="0">
                          <a:solidFill>
                            <a:schemeClr val="bg1"/>
                          </a:solidFill>
                        </a:rPr>
                        <a:t>(3-6 months)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D7D31"/>
                    </a:solidFill>
                  </a:tcPr>
                </a:tc>
                <a:tc>
                  <a:txBody>
                    <a:bodyPr/>
                    <a:lstStyle/>
                    <a:p>
                      <a:pPr marL="398145" indent="0" algn="l"/>
                      <a:r>
                        <a:rPr lang="en-US" sz="1100" b="1" dirty="0">
                          <a:solidFill>
                            <a:schemeClr val="bg1"/>
                          </a:solidFill>
                        </a:rPr>
                        <a:t>Set up and implement WE Finance Code platform /structure </a:t>
                      </a:r>
                      <a:br>
                        <a:rPr lang="en-US" sz="1100" b="1" dirty="0">
                          <a:solidFill>
                            <a:srgbClr val="FFFFFF"/>
                          </a:solidFill>
                        </a:rPr>
                      </a:br>
                      <a:r>
                        <a:rPr lang="en-US" sz="1100" b="1" dirty="0">
                          <a:solidFill>
                            <a:schemeClr val="bg1"/>
                          </a:solidFill>
                        </a:rPr>
                        <a:t>(12-18 months)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solidFill>
                  </a:tcPr>
                </a:tc>
                <a:tc>
                  <a:txBody>
                    <a:bodyPr/>
                    <a:lstStyle/>
                    <a:p>
                      <a:pPr marL="398145" indent="0" algn="l"/>
                      <a:r>
                        <a:rPr lang="en-US" sz="1100" b="1">
                          <a:solidFill>
                            <a:schemeClr val="bg1"/>
                          </a:solidFill>
                        </a:rPr>
                        <a:t>Generate insights for national and global WMSME advocacy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6C5A4"/>
                    </a:solidFill>
                  </a:tcPr>
                </a:tc>
                <a:extLst>
                  <a:ext uri="{0D108BD9-81ED-4DB2-BD59-A6C34878D82A}">
                    <a16:rowId xmlns:a16="http://schemas.microsoft.com/office/drawing/2014/main" val="3010578489"/>
                  </a:ext>
                </a:extLst>
              </a:tr>
              <a:tr h="30643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latin typeface="Arial"/>
                          <a:cs typeface="Arial"/>
                        </a:rPr>
                        <a:t>Key Activities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0" kern="1200">
                          <a:solidFill>
                            <a:schemeClr val="tx1">
                              <a:lumMod val="75000"/>
                              <a:lumOff val="25000"/>
                            </a:schemeClr>
                          </a:solidFill>
                          <a:latin typeface="Arial"/>
                          <a:ea typeface="+mn-ea"/>
                          <a:cs typeface="Arial"/>
                        </a:rPr>
                        <a:t>Create </a:t>
                      </a:r>
                      <a:r>
                        <a:rPr lang="en-US" sz="1000" b="1" kern="1200">
                          <a:solidFill>
                            <a:schemeClr val="tx1">
                              <a:lumMod val="75000"/>
                              <a:lumOff val="25000"/>
                            </a:schemeClr>
                          </a:solidFill>
                          <a:latin typeface="Arial"/>
                          <a:ea typeface="+mn-ea"/>
                          <a:cs typeface="Arial"/>
                        </a:rPr>
                        <a:t>initial pitch book</a:t>
                      </a:r>
                    </a:p>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1" kern="1200">
                          <a:solidFill>
                            <a:schemeClr val="tx1">
                              <a:lumMod val="75000"/>
                              <a:lumOff val="25000"/>
                            </a:schemeClr>
                          </a:solidFill>
                          <a:latin typeface="Arial"/>
                          <a:ea typeface="+mn-ea"/>
                          <a:cs typeface="Arial"/>
                        </a:rPr>
                        <a:t>Identify</a:t>
                      </a:r>
                      <a:r>
                        <a:rPr lang="en-US" sz="1000" b="0" kern="1200">
                          <a:solidFill>
                            <a:schemeClr val="tx1">
                              <a:lumMod val="75000"/>
                              <a:lumOff val="25000"/>
                            </a:schemeClr>
                          </a:solidFill>
                          <a:latin typeface="Arial"/>
                          <a:ea typeface="+mn-ea"/>
                          <a:cs typeface="Arial"/>
                        </a:rPr>
                        <a:t> </a:t>
                      </a:r>
                      <a:r>
                        <a:rPr lang="en-US" sz="1000" b="1" kern="1200">
                          <a:solidFill>
                            <a:schemeClr val="tx1">
                              <a:lumMod val="75000"/>
                              <a:lumOff val="25000"/>
                            </a:schemeClr>
                          </a:solidFill>
                          <a:latin typeface="Arial"/>
                          <a:ea typeface="+mn-ea"/>
                          <a:cs typeface="Arial"/>
                        </a:rPr>
                        <a:t>potential</a:t>
                      </a:r>
                      <a:r>
                        <a:rPr lang="en-US" sz="1000" b="0" kern="1200">
                          <a:solidFill>
                            <a:schemeClr val="tx1">
                              <a:lumMod val="75000"/>
                              <a:lumOff val="25000"/>
                            </a:schemeClr>
                          </a:solidFill>
                          <a:latin typeface="Arial"/>
                          <a:ea typeface="+mn-ea"/>
                          <a:cs typeface="Arial"/>
                        </a:rPr>
                        <a:t> in-country </a:t>
                      </a:r>
                      <a:r>
                        <a:rPr lang="en-US" sz="1000" b="1" kern="1200">
                          <a:solidFill>
                            <a:schemeClr val="tx1">
                              <a:lumMod val="75000"/>
                              <a:lumOff val="25000"/>
                            </a:schemeClr>
                          </a:solidFill>
                          <a:latin typeface="Arial"/>
                          <a:ea typeface="+mn-ea"/>
                          <a:cs typeface="Arial"/>
                        </a:rPr>
                        <a:t>anchors</a:t>
                      </a:r>
                    </a:p>
                    <a:p>
                      <a:pPr marL="53975" marR="0" lvl="0" indent="-53975" algn="l" rtl="0" eaLnBrk="1" fontAlgn="auto" latinLnBrk="0" hangingPunct="1">
                        <a:lnSpc>
                          <a:spcPct val="100000"/>
                        </a:lnSpc>
                        <a:spcBef>
                          <a:spcPts val="0"/>
                        </a:spcBef>
                        <a:spcAft>
                          <a:spcPts val="300"/>
                        </a:spcAft>
                        <a:buClrTx/>
                        <a:buSzTx/>
                        <a:buFont typeface="Arial" panose="020B0604020202020204" pitchFamily="34" charset="0"/>
                        <a:buChar char="•"/>
                      </a:pPr>
                      <a:r>
                        <a:rPr lang="en-US" sz="1000" b="1" kern="1200">
                          <a:solidFill>
                            <a:schemeClr val="tx1">
                              <a:lumMod val="75000"/>
                              <a:lumOff val="25000"/>
                            </a:schemeClr>
                          </a:solidFill>
                          <a:latin typeface="Arial"/>
                          <a:ea typeface="+mn-ea"/>
                          <a:cs typeface="Arial"/>
                        </a:rPr>
                        <a:t>Conduct initial stakeholder consultation </a:t>
                      </a:r>
                      <a:r>
                        <a:rPr lang="en-US" sz="1000" b="0" kern="1200">
                          <a:solidFill>
                            <a:schemeClr val="tx1">
                              <a:lumMod val="75000"/>
                              <a:lumOff val="25000"/>
                            </a:schemeClr>
                          </a:solidFill>
                          <a:latin typeface="Arial"/>
                          <a:ea typeface="+mn-ea"/>
                          <a:cs typeface="Arial"/>
                        </a:rPr>
                        <a:t>to align on scope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EFF3"/>
                    </a:solidFill>
                  </a:tcPr>
                </a:tc>
                <a:tc>
                  <a:txBody>
                    <a:bodyPr/>
                    <a:lstStyle/>
                    <a:p>
                      <a:pPr marL="53975" marR="0" lvl="0" indent="-53975" algn="l" rtl="0" eaLnBrk="1" fontAlgn="auto" latinLnBrk="0" hangingPunct="1">
                        <a:lnSpc>
                          <a:spcPct val="100000"/>
                        </a:lnSpc>
                        <a:spcBef>
                          <a:spcPts val="0"/>
                        </a:spcBef>
                        <a:spcAft>
                          <a:spcPts val="300"/>
                        </a:spcAft>
                        <a:buClrTx/>
                        <a:buSzTx/>
                        <a:buFont typeface="Arial" panose="020B0604020202020204" pitchFamily="34" charset="0"/>
                        <a:buChar char="•"/>
                      </a:pPr>
                      <a:r>
                        <a:rPr lang="en-GB" sz="1000" b="1" kern="1200">
                          <a:solidFill>
                            <a:schemeClr val="tx1">
                              <a:lumMod val="75000"/>
                              <a:lumOff val="25000"/>
                            </a:schemeClr>
                          </a:solidFill>
                          <a:latin typeface="Arial"/>
                          <a:ea typeface="+mn-ea"/>
                          <a:cs typeface="Arial"/>
                        </a:rPr>
                        <a:t>Assess the baseline state of </a:t>
                      </a:r>
                      <a:r>
                        <a:rPr lang="en-GB" sz="1000" b="1" kern="1200">
                          <a:solidFill>
                            <a:schemeClr val="tx1"/>
                          </a:solidFill>
                          <a:latin typeface="Arial"/>
                          <a:ea typeface="+mn-ea"/>
                          <a:cs typeface="Arial"/>
                        </a:rPr>
                        <a:t>WMSMEs </a:t>
                      </a:r>
                      <a:endParaRPr lang="en-US"/>
                    </a:p>
                    <a:p>
                      <a:pPr marL="53975" marR="0" lvl="0" indent="-53975" algn="l" defTabSz="914400">
                        <a:lnSpc>
                          <a:spcPct val="100000"/>
                        </a:lnSpc>
                        <a:spcBef>
                          <a:spcPts val="0"/>
                        </a:spcBef>
                        <a:spcAft>
                          <a:spcPts val="300"/>
                        </a:spcAft>
                        <a:buClrTx/>
                        <a:buSzTx/>
                        <a:buFont typeface="Arial" panose="020B0604020202020204" pitchFamily="34" charset="0"/>
                        <a:buChar char="•"/>
                        <a:tabLst/>
                        <a:defRPr/>
                      </a:pPr>
                      <a:r>
                        <a:rPr lang="en-GB" sz="1000" b="1" kern="1200">
                          <a:solidFill>
                            <a:schemeClr val="tx1"/>
                          </a:solidFill>
                          <a:latin typeface="Arial"/>
                          <a:ea typeface="+mn-ea"/>
                          <a:cs typeface="Arial"/>
                        </a:rPr>
                        <a:t>Survey FSPs</a:t>
                      </a:r>
                      <a:r>
                        <a:rPr lang="en-GB" sz="1000" b="0" kern="1200">
                          <a:solidFill>
                            <a:schemeClr val="tx1"/>
                          </a:solidFill>
                          <a:latin typeface="Arial"/>
                          <a:ea typeface="+mn-ea"/>
                          <a:cs typeface="Arial"/>
                        </a:rPr>
                        <a:t> on women-focused offerings and gender data</a:t>
                      </a:r>
                      <a:endParaRPr lang="en-US"/>
                    </a:p>
                    <a:p>
                      <a:pPr marL="0" marR="0" lvl="0" indent="0" algn="l" defTabSz="914400">
                        <a:lnSpc>
                          <a:spcPct val="100000"/>
                        </a:lnSpc>
                        <a:spcBef>
                          <a:spcPts val="0"/>
                        </a:spcBef>
                        <a:spcAft>
                          <a:spcPts val="300"/>
                        </a:spcAft>
                        <a:buClrTx/>
                        <a:buSzTx/>
                        <a:buFont typeface="Arial" panose="020B0604020202020204" pitchFamily="34" charset="0"/>
                        <a:buNone/>
                        <a:tabLst/>
                        <a:defRPr/>
                      </a:pPr>
                      <a:r>
                        <a:rPr lang="en-GB" sz="1000" b="0" kern="1200">
                          <a:solidFill>
                            <a:schemeClr val="tx1">
                              <a:lumMod val="75000"/>
                              <a:lumOff val="25000"/>
                            </a:schemeClr>
                          </a:solidFill>
                          <a:latin typeface="Arial"/>
                          <a:ea typeface="+mn-ea"/>
                          <a:cs typeface="Arial"/>
                        </a:rPr>
                        <a:t>- Conduct WMSME </a:t>
                      </a:r>
                      <a:r>
                        <a:rPr lang="en-GB" sz="1000" b="1" i="0" kern="1200">
                          <a:solidFill>
                            <a:schemeClr val="tx1">
                              <a:lumMod val="75000"/>
                              <a:lumOff val="25000"/>
                            </a:schemeClr>
                          </a:solidFill>
                          <a:latin typeface="Arial"/>
                          <a:ea typeface="+mn-ea"/>
                          <a:cs typeface="Arial"/>
                        </a:rPr>
                        <a:t>demand-side research </a:t>
                      </a:r>
                      <a:r>
                        <a:rPr lang="en-GB" sz="1000" b="0" kern="1200">
                          <a:solidFill>
                            <a:schemeClr val="tx1">
                              <a:lumMod val="75000"/>
                              <a:lumOff val="25000"/>
                            </a:schemeClr>
                          </a:solidFill>
                          <a:latin typeface="Arial"/>
                          <a:ea typeface="+mn-ea"/>
                          <a:cs typeface="Arial"/>
                        </a:rPr>
                        <a:t>(optional)</a:t>
                      </a:r>
                      <a:endParaRPr lang="en-GB">
                        <a:latin typeface="Arial"/>
                        <a:cs typeface="Arial"/>
                      </a:endParaRPr>
                    </a:p>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b="1" kern="1200">
                          <a:solidFill>
                            <a:schemeClr val="tx1">
                              <a:lumMod val="75000"/>
                              <a:lumOff val="25000"/>
                            </a:schemeClr>
                          </a:solidFill>
                          <a:latin typeface="Arial"/>
                          <a:ea typeface="+mn-ea"/>
                          <a:cs typeface="Arial"/>
                        </a:rPr>
                        <a:t>Size</a:t>
                      </a:r>
                      <a:r>
                        <a:rPr lang="en-GB" sz="1000" b="0" kern="1200">
                          <a:solidFill>
                            <a:schemeClr val="tx1">
                              <a:lumMod val="75000"/>
                              <a:lumOff val="25000"/>
                            </a:schemeClr>
                          </a:solidFill>
                          <a:latin typeface="Arial"/>
                          <a:ea typeface="+mn-ea"/>
                          <a:cs typeface="Arial"/>
                        </a:rPr>
                        <a:t> the </a:t>
                      </a:r>
                      <a:r>
                        <a:rPr lang="en-GB" sz="1000" b="1" kern="1200">
                          <a:solidFill>
                            <a:schemeClr val="tx1">
                              <a:lumMod val="75000"/>
                              <a:lumOff val="25000"/>
                            </a:schemeClr>
                          </a:solidFill>
                          <a:latin typeface="Arial"/>
                          <a:ea typeface="+mn-ea"/>
                          <a:cs typeface="Arial"/>
                        </a:rPr>
                        <a:t>market opportunity</a:t>
                      </a:r>
                    </a:p>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b="1" kern="1200">
                          <a:solidFill>
                            <a:schemeClr val="tx1">
                              <a:lumMod val="75000"/>
                              <a:lumOff val="25000"/>
                            </a:schemeClr>
                          </a:solidFill>
                          <a:latin typeface="Arial"/>
                          <a:ea typeface="+mn-ea"/>
                          <a:cs typeface="Arial"/>
                        </a:rPr>
                        <a:t>Map WMSME ecosystem</a:t>
                      </a:r>
                      <a:r>
                        <a:rPr lang="en-GB" sz="1000" b="0" kern="1200">
                          <a:solidFill>
                            <a:schemeClr val="tx1">
                              <a:lumMod val="75000"/>
                              <a:lumOff val="25000"/>
                            </a:schemeClr>
                          </a:solidFill>
                          <a:latin typeface="Arial"/>
                          <a:ea typeface="+mn-ea"/>
                          <a:cs typeface="Arial"/>
                        </a:rPr>
                        <a:t>, including data flows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CE2E0"/>
                    </a:solidFill>
                  </a:tcPr>
                </a:tc>
                <a:tc>
                  <a:txBody>
                    <a:bodyPr/>
                    <a:lstStyle/>
                    <a:p>
                      <a:pPr marL="53975" marR="0" lvl="0" indent="-53975" algn="l" rtl="0" eaLnBrk="1" fontAlgn="auto" latinLnBrk="0" hangingPunct="1">
                        <a:lnSpc>
                          <a:spcPct val="100000"/>
                        </a:lnSpc>
                        <a:spcBef>
                          <a:spcPts val="0"/>
                        </a:spcBef>
                        <a:spcAft>
                          <a:spcPts val="300"/>
                        </a:spcAft>
                        <a:buClrTx/>
                        <a:buSzTx/>
                        <a:buFont typeface="Arial" panose="020B0604020202020204" pitchFamily="34" charset="0"/>
                        <a:buChar char="•"/>
                      </a:pPr>
                      <a:r>
                        <a:rPr lang="en-GB" sz="1000" b="1" i="0" u="none" strike="noStrike" kern="1200" noProof="0" dirty="0">
                          <a:solidFill>
                            <a:schemeClr val="tx1">
                              <a:lumMod val="75000"/>
                              <a:lumOff val="25000"/>
                            </a:schemeClr>
                          </a:solidFill>
                          <a:latin typeface="Arial"/>
                        </a:rPr>
                        <a:t>Develop the vision and structure of the national coalition</a:t>
                      </a:r>
                      <a:endParaRPr lang="en-GB" sz="1000" b="0" i="0" u="none" strike="noStrike" kern="1200" noProof="0" dirty="0">
                        <a:solidFill>
                          <a:schemeClr val="tx1">
                            <a:lumMod val="75000"/>
                            <a:lumOff val="25000"/>
                          </a:schemeClr>
                        </a:solidFill>
                        <a:latin typeface="Arial"/>
                      </a:endParaRPr>
                    </a:p>
                    <a:p>
                      <a:pPr marL="53975" marR="0" lvl="0" indent="-53975" algn="l">
                        <a:lnSpc>
                          <a:spcPct val="100000"/>
                        </a:lnSpc>
                        <a:spcBef>
                          <a:spcPts val="0"/>
                        </a:spcBef>
                        <a:spcAft>
                          <a:spcPts val="300"/>
                        </a:spcAft>
                        <a:buClrTx/>
                        <a:buSzTx/>
                        <a:buFont typeface="Arial" panose="020B0604020202020204" pitchFamily="34" charset="0"/>
                        <a:buChar char="•"/>
                      </a:pPr>
                      <a:r>
                        <a:rPr lang="en-GB" sz="1000" b="1" i="0" u="none" strike="noStrike" kern="1200" noProof="0" dirty="0">
                          <a:solidFill>
                            <a:schemeClr val="tx1">
                              <a:lumMod val="75000"/>
                              <a:lumOff val="25000"/>
                            </a:schemeClr>
                          </a:solidFill>
                          <a:latin typeface="Arial"/>
                        </a:rPr>
                        <a:t>Develop communications plan and campaign</a:t>
                      </a:r>
                    </a:p>
                    <a:p>
                      <a:pPr marL="53975" marR="0" lvl="0" indent="-53975" algn="l">
                        <a:lnSpc>
                          <a:spcPct val="100000"/>
                        </a:lnSpc>
                        <a:spcBef>
                          <a:spcPts val="0"/>
                        </a:spcBef>
                        <a:spcAft>
                          <a:spcPts val="300"/>
                        </a:spcAft>
                        <a:buClrTx/>
                        <a:buSzTx/>
                        <a:buFont typeface="Arial" panose="020B0604020202020204" pitchFamily="34" charset="0"/>
                        <a:buChar char="•"/>
                      </a:pPr>
                      <a:r>
                        <a:rPr lang="en-GB" sz="1000" b="1" kern="1200" dirty="0">
                          <a:solidFill>
                            <a:schemeClr val="tx1">
                              <a:lumMod val="75000"/>
                              <a:lumOff val="25000"/>
                            </a:schemeClr>
                          </a:solidFill>
                          <a:latin typeface="Arial"/>
                          <a:ea typeface="+mn-ea"/>
                          <a:cs typeface="Arial"/>
                        </a:rPr>
                        <a:t>Convene key ecosystem stakeholders </a:t>
                      </a:r>
                      <a:r>
                        <a:rPr lang="en-GB" sz="1000" b="0" kern="1200" dirty="0">
                          <a:solidFill>
                            <a:schemeClr val="tx1">
                              <a:lumMod val="75000"/>
                              <a:lumOff val="25000"/>
                            </a:schemeClr>
                          </a:solidFill>
                          <a:latin typeface="Arial"/>
                          <a:ea typeface="+mn-ea"/>
                          <a:cs typeface="Arial"/>
                        </a:rPr>
                        <a:t>to share assessment insights </a:t>
                      </a:r>
                    </a:p>
                    <a:p>
                      <a:pPr marL="53975" marR="0" lvl="0" indent="-53975" algn="l" rtl="0" eaLnBrk="1" fontAlgn="auto" latinLnBrk="0" hangingPunct="1">
                        <a:lnSpc>
                          <a:spcPct val="100000"/>
                        </a:lnSpc>
                        <a:spcBef>
                          <a:spcPts val="0"/>
                        </a:spcBef>
                        <a:spcAft>
                          <a:spcPts val="300"/>
                        </a:spcAft>
                        <a:buClrTx/>
                        <a:buSzTx/>
                        <a:buFont typeface="Arial" panose="020B0604020202020204" pitchFamily="34" charset="0"/>
                        <a:buChar char="•"/>
                      </a:pPr>
                      <a:r>
                        <a:rPr lang="en-GB" sz="1000" b="1" kern="1200" dirty="0">
                          <a:solidFill>
                            <a:schemeClr val="tx1"/>
                          </a:solidFill>
                          <a:latin typeface="Arial"/>
                          <a:ea typeface="+mn-ea"/>
                          <a:cs typeface="Arial"/>
                        </a:rPr>
                        <a:t>Start signatory recruitment </a:t>
                      </a:r>
                      <a:endParaRPr lang="en-GB" sz="1000" b="0" kern="1200" dirty="0">
                        <a:solidFill>
                          <a:schemeClr val="tx1"/>
                        </a:solidFill>
                        <a:latin typeface="Arial"/>
                        <a:ea typeface="+mn-ea"/>
                        <a:cs typeface="Arial"/>
                      </a:endParaRPr>
                    </a:p>
                    <a:p>
                      <a:pPr marL="53975" marR="0" lvl="0" indent="-53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b="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8CCAE"/>
                    </a:solidFill>
                  </a:tcPr>
                </a:tc>
                <a:tc>
                  <a:txBody>
                    <a:bodyPr/>
                    <a:lstStyle/>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b="0" kern="1200">
                          <a:solidFill>
                            <a:schemeClr val="tx1">
                              <a:lumMod val="75000"/>
                              <a:lumOff val="25000"/>
                            </a:schemeClr>
                          </a:solidFill>
                          <a:latin typeface="Arial"/>
                          <a:ea typeface="+mn-ea"/>
                          <a:cs typeface="Arial"/>
                        </a:rPr>
                        <a:t>Create </a:t>
                      </a:r>
                      <a:r>
                        <a:rPr lang="en-GB" sz="1000" b="1" kern="1200">
                          <a:solidFill>
                            <a:schemeClr val="tx1">
                              <a:lumMod val="75000"/>
                              <a:lumOff val="25000"/>
                            </a:schemeClr>
                          </a:solidFill>
                          <a:latin typeface="Arial"/>
                          <a:ea typeface="+mn-ea"/>
                          <a:cs typeface="Arial"/>
                        </a:rPr>
                        <a:t>action plan for Code implementation</a:t>
                      </a:r>
                    </a:p>
                    <a:p>
                      <a:pPr marL="171450" marR="0" lvl="0" indent="-117475" algn="l" defTabSz="914400" rtl="0" eaLnBrk="1" fontAlgn="auto" latinLnBrk="0" hangingPunct="1">
                        <a:lnSpc>
                          <a:spcPct val="100000"/>
                        </a:lnSpc>
                        <a:spcBef>
                          <a:spcPts val="0"/>
                        </a:spcBef>
                        <a:spcAft>
                          <a:spcPts val="300"/>
                        </a:spcAft>
                        <a:buClrTx/>
                        <a:buSzTx/>
                        <a:buFontTx/>
                        <a:buChar char="-"/>
                        <a:tabLst/>
                        <a:defRPr/>
                      </a:pPr>
                      <a:r>
                        <a:rPr lang="en-GB" sz="1000" b="0" kern="1200">
                          <a:solidFill>
                            <a:schemeClr val="tx1">
                              <a:lumMod val="75000"/>
                              <a:lumOff val="25000"/>
                            </a:schemeClr>
                          </a:solidFill>
                          <a:latin typeface="Arial"/>
                          <a:ea typeface="+mn-ea"/>
                          <a:cs typeface="Arial"/>
                        </a:rPr>
                        <a:t>Set </a:t>
                      </a:r>
                      <a:r>
                        <a:rPr lang="en-GB" sz="1000" b="1" kern="1200">
                          <a:solidFill>
                            <a:schemeClr val="tx1">
                              <a:lumMod val="75000"/>
                              <a:lumOff val="25000"/>
                            </a:schemeClr>
                          </a:solidFill>
                          <a:latin typeface="Arial"/>
                          <a:ea typeface="+mn-ea"/>
                          <a:cs typeface="Arial"/>
                        </a:rPr>
                        <a:t>timelines and targets</a:t>
                      </a:r>
                    </a:p>
                    <a:p>
                      <a:pPr marL="171450" marR="0" lvl="0" indent="-117475" algn="l" defTabSz="914400" rtl="0" eaLnBrk="1" fontAlgn="auto" latinLnBrk="0" hangingPunct="1">
                        <a:lnSpc>
                          <a:spcPct val="100000"/>
                        </a:lnSpc>
                        <a:spcBef>
                          <a:spcPts val="0"/>
                        </a:spcBef>
                        <a:spcAft>
                          <a:spcPts val="300"/>
                        </a:spcAft>
                        <a:buClrTx/>
                        <a:buSzTx/>
                        <a:buFontTx/>
                        <a:buChar char="-"/>
                        <a:tabLst/>
                        <a:defRPr/>
                      </a:pPr>
                      <a:r>
                        <a:rPr lang="en-GB" sz="1000" b="0" kern="1200">
                          <a:solidFill>
                            <a:schemeClr val="tx1">
                              <a:lumMod val="75000"/>
                              <a:lumOff val="25000"/>
                            </a:schemeClr>
                          </a:solidFill>
                          <a:latin typeface="Arial"/>
                          <a:ea typeface="+mn-ea"/>
                          <a:cs typeface="Arial"/>
                        </a:rPr>
                        <a:t>Establish</a:t>
                      </a:r>
                      <a:r>
                        <a:rPr lang="en-GB" sz="1000" b="1" kern="1200">
                          <a:solidFill>
                            <a:schemeClr val="tx1">
                              <a:lumMod val="75000"/>
                              <a:lumOff val="25000"/>
                            </a:schemeClr>
                          </a:solidFill>
                          <a:latin typeface="Arial"/>
                          <a:ea typeface="+mn-ea"/>
                          <a:cs typeface="Arial"/>
                        </a:rPr>
                        <a:t> reporting processes and templates</a:t>
                      </a:r>
                    </a:p>
                    <a:p>
                      <a:pPr marL="171450" marR="0" lvl="0" indent="-117475" algn="l" defTabSz="914400" rtl="0" eaLnBrk="1" fontAlgn="auto" latinLnBrk="0" hangingPunct="1">
                        <a:lnSpc>
                          <a:spcPct val="100000"/>
                        </a:lnSpc>
                        <a:spcBef>
                          <a:spcPts val="0"/>
                        </a:spcBef>
                        <a:spcAft>
                          <a:spcPts val="300"/>
                        </a:spcAft>
                        <a:buClrTx/>
                        <a:buSzTx/>
                        <a:buFontTx/>
                        <a:buChar char="-"/>
                        <a:tabLst/>
                        <a:defRPr/>
                      </a:pPr>
                      <a:r>
                        <a:rPr lang="en-GB" sz="1000" b="1" kern="1200">
                          <a:solidFill>
                            <a:schemeClr val="tx1">
                              <a:lumMod val="75000"/>
                              <a:lumOff val="25000"/>
                            </a:schemeClr>
                          </a:solidFill>
                          <a:latin typeface="Arial"/>
                          <a:ea typeface="+mn-ea"/>
                          <a:cs typeface="Arial"/>
                        </a:rPr>
                        <a:t>Agree on hosting of data repository</a:t>
                      </a:r>
                    </a:p>
                    <a:p>
                      <a:pPr marL="171450" marR="0" lvl="0" indent="-117475" algn="l" defTabSz="914400" rtl="0" eaLnBrk="1" fontAlgn="auto" latinLnBrk="0" hangingPunct="1">
                        <a:lnSpc>
                          <a:spcPct val="100000"/>
                        </a:lnSpc>
                        <a:spcBef>
                          <a:spcPts val="0"/>
                        </a:spcBef>
                        <a:spcAft>
                          <a:spcPts val="300"/>
                        </a:spcAft>
                        <a:buClrTx/>
                        <a:buSzTx/>
                        <a:buFontTx/>
                        <a:buChar char="-"/>
                        <a:tabLst/>
                        <a:defRPr/>
                      </a:pPr>
                      <a:r>
                        <a:rPr lang="en-GB" sz="1000" b="1" kern="1200">
                          <a:solidFill>
                            <a:schemeClr val="tx1">
                              <a:lumMod val="75000"/>
                              <a:lumOff val="25000"/>
                            </a:schemeClr>
                          </a:solidFill>
                          <a:latin typeface="Arial"/>
                          <a:ea typeface="+mn-ea"/>
                          <a:cs typeface="Arial"/>
                        </a:rPr>
                        <a:t>Define data outputs</a:t>
                      </a:r>
                    </a:p>
                    <a:p>
                      <a:pPr marL="171450" marR="0" lvl="0" indent="-117475" algn="l" defTabSz="914400" rtl="0" eaLnBrk="1" fontAlgn="auto" latinLnBrk="0" hangingPunct="1">
                        <a:lnSpc>
                          <a:spcPct val="100000"/>
                        </a:lnSpc>
                        <a:spcBef>
                          <a:spcPts val="0"/>
                        </a:spcBef>
                        <a:spcAft>
                          <a:spcPts val="300"/>
                        </a:spcAft>
                        <a:buClrTx/>
                        <a:buSzTx/>
                        <a:buFontTx/>
                        <a:buChar char="-"/>
                        <a:tabLst/>
                        <a:defRPr/>
                      </a:pPr>
                      <a:r>
                        <a:rPr lang="en-GB" sz="1000" b="1" kern="1200">
                          <a:solidFill>
                            <a:schemeClr val="tx1">
                              <a:lumMod val="75000"/>
                              <a:lumOff val="25000"/>
                            </a:schemeClr>
                          </a:solidFill>
                          <a:latin typeface="Arial"/>
                          <a:ea typeface="+mn-ea"/>
                          <a:cs typeface="Arial"/>
                        </a:rPr>
                        <a:t>Secure resources</a:t>
                      </a:r>
                      <a:r>
                        <a:rPr lang="en-GB" sz="1000" b="0" kern="1200">
                          <a:solidFill>
                            <a:schemeClr val="tx1">
                              <a:lumMod val="75000"/>
                              <a:lumOff val="25000"/>
                            </a:schemeClr>
                          </a:solidFill>
                          <a:latin typeface="Arial"/>
                          <a:ea typeface="+mn-ea"/>
                          <a:cs typeface="Arial"/>
                        </a:rPr>
                        <a:t>, HR and financial</a:t>
                      </a:r>
                    </a:p>
                    <a:p>
                      <a:pPr marL="171450" marR="0" lvl="0" indent="-117475" algn="l" defTabSz="914400" rtl="0" eaLnBrk="1" fontAlgn="auto" latinLnBrk="0" hangingPunct="1">
                        <a:lnSpc>
                          <a:spcPct val="100000"/>
                        </a:lnSpc>
                        <a:spcBef>
                          <a:spcPts val="0"/>
                        </a:spcBef>
                        <a:spcAft>
                          <a:spcPts val="300"/>
                        </a:spcAft>
                        <a:buClrTx/>
                        <a:buSzTx/>
                        <a:buFontTx/>
                        <a:buChar char="-"/>
                        <a:tabLst/>
                        <a:defRPr/>
                      </a:pPr>
                      <a:r>
                        <a:rPr lang="en-GB" sz="1000" b="0" kern="1200">
                          <a:solidFill>
                            <a:schemeClr val="tx1">
                              <a:lumMod val="75000"/>
                              <a:lumOff val="25000"/>
                            </a:schemeClr>
                          </a:solidFill>
                          <a:latin typeface="Arial"/>
                          <a:ea typeface="+mn-ea"/>
                          <a:cs typeface="Arial"/>
                        </a:rPr>
                        <a:t>Define </a:t>
                      </a:r>
                      <a:r>
                        <a:rPr lang="en-GB" sz="1000" b="1" kern="1200">
                          <a:solidFill>
                            <a:schemeClr val="tx1">
                              <a:lumMod val="75000"/>
                              <a:lumOff val="25000"/>
                            </a:schemeClr>
                          </a:solidFill>
                          <a:latin typeface="Arial"/>
                          <a:ea typeface="+mn-ea"/>
                          <a:cs typeface="Arial"/>
                        </a:rPr>
                        <a:t>global reporting</a:t>
                      </a:r>
                    </a:p>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b="1" kern="1200">
                          <a:solidFill>
                            <a:schemeClr val="tx1">
                              <a:lumMod val="75000"/>
                              <a:lumOff val="25000"/>
                            </a:schemeClr>
                          </a:solidFill>
                          <a:latin typeface="Arial"/>
                          <a:ea typeface="+mn-ea"/>
                          <a:cs typeface="Arial"/>
                        </a:rPr>
                        <a:t>Provide TA to signatories </a:t>
                      </a:r>
                      <a:r>
                        <a:rPr lang="en-GB" sz="1000" b="0" kern="1200">
                          <a:solidFill>
                            <a:schemeClr val="tx1">
                              <a:lumMod val="75000"/>
                              <a:lumOff val="25000"/>
                            </a:schemeClr>
                          </a:solidFill>
                          <a:latin typeface="Arial"/>
                          <a:ea typeface="+mn-ea"/>
                          <a:cs typeface="Arial"/>
                        </a:rPr>
                        <a:t>as needed</a:t>
                      </a:r>
                    </a:p>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1000" b="1" kern="1200">
                          <a:solidFill>
                            <a:schemeClr val="tx1">
                              <a:lumMod val="75000"/>
                              <a:lumOff val="25000"/>
                            </a:schemeClr>
                          </a:solidFill>
                          <a:latin typeface="Arial"/>
                          <a:ea typeface="+mn-ea"/>
                          <a:cs typeface="Arial"/>
                        </a:rPr>
                        <a:t>Develop a knowledge management strategy</a:t>
                      </a:r>
                    </a:p>
                    <a:p>
                      <a:pPr marL="171450" marR="0" lvl="0" indent="-117475" algn="l" defTabSz="914400" rtl="0" eaLnBrk="1" fontAlgn="auto" latinLnBrk="0" hangingPunct="1">
                        <a:lnSpc>
                          <a:spcPct val="100000"/>
                        </a:lnSpc>
                        <a:spcBef>
                          <a:spcPts val="0"/>
                        </a:spcBef>
                        <a:spcAft>
                          <a:spcPts val="300"/>
                        </a:spcAft>
                        <a:buClrTx/>
                        <a:buSzTx/>
                        <a:buFontTx/>
                        <a:buChar char="-"/>
                        <a:tabLst/>
                        <a:defRPr/>
                      </a:pPr>
                      <a:r>
                        <a:rPr lang="en-GB" sz="1000" b="0" kern="1200">
                          <a:solidFill>
                            <a:schemeClr val="tx1">
                              <a:lumMod val="75000"/>
                              <a:lumOff val="25000"/>
                            </a:schemeClr>
                          </a:solidFill>
                          <a:latin typeface="Arial"/>
                          <a:ea typeface="+mn-ea"/>
                          <a:cs typeface="Arial"/>
                        </a:rPr>
                        <a:t>Set up a website portal for sharing data and coalition news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119063" marR="0" lvl="0" indent="-119063" algn="l">
                        <a:lnSpc>
                          <a:spcPct val="100000"/>
                        </a:lnSpc>
                        <a:spcBef>
                          <a:spcPts val="0"/>
                        </a:spcBef>
                        <a:spcAft>
                          <a:spcPts val="300"/>
                        </a:spcAft>
                        <a:buClr>
                          <a:srgbClr val="000000"/>
                        </a:buClr>
                        <a:buSzTx/>
                        <a:buFont typeface="Arial,Sans-Serif" panose="020B0604020202020204" pitchFamily="34" charset="0"/>
                        <a:buChar char="•"/>
                      </a:pPr>
                      <a:r>
                        <a:rPr lang="en-US" sz="1000" b="0" i="0" u="none" strike="noStrike" kern="1200" noProof="0" dirty="0">
                          <a:solidFill>
                            <a:srgbClr val="000000"/>
                          </a:solidFill>
                          <a:latin typeface="Helvetica"/>
                        </a:rPr>
                        <a:t>Analyze data and </a:t>
                      </a:r>
                      <a:r>
                        <a:rPr lang="en-US" sz="1000" b="1" i="0" u="none" strike="noStrike" kern="1200" noProof="0" dirty="0">
                          <a:solidFill>
                            <a:srgbClr val="000000"/>
                          </a:solidFill>
                          <a:latin typeface="Helvetica"/>
                        </a:rPr>
                        <a:t>publish reports </a:t>
                      </a:r>
                      <a:endParaRPr lang="en-GB" sz="1000" b="1" i="0" u="none" strike="noStrike" kern="1200" noProof="0" dirty="0">
                        <a:solidFill>
                          <a:srgbClr val="000000"/>
                        </a:solidFill>
                        <a:latin typeface="Helvetica"/>
                        <a:ea typeface="+mn-ea"/>
                        <a:cs typeface="Arial"/>
                      </a:endParaRPr>
                    </a:p>
                    <a:p>
                      <a:pPr marL="119063" marR="0" lvl="0" indent="-119063" algn="l">
                        <a:lnSpc>
                          <a:spcPct val="100000"/>
                        </a:lnSpc>
                        <a:spcBef>
                          <a:spcPts val="0"/>
                        </a:spcBef>
                        <a:spcAft>
                          <a:spcPts val="300"/>
                        </a:spcAft>
                        <a:buClr>
                          <a:srgbClr val="000000"/>
                        </a:buClr>
                        <a:buSzTx/>
                        <a:buFont typeface="Arial,Sans-Serif" panose="020B0604020202020204" pitchFamily="34" charset="0"/>
                        <a:buChar char="•"/>
                      </a:pPr>
                      <a:r>
                        <a:rPr lang="en-US" sz="1000" b="1" i="0" u="none" strike="noStrike" kern="1200" noProof="0" dirty="0">
                          <a:solidFill>
                            <a:srgbClr val="000000"/>
                          </a:solidFill>
                          <a:latin typeface="Helvetica"/>
                        </a:rPr>
                        <a:t>Develop data visualization mechanisms </a:t>
                      </a:r>
                      <a:r>
                        <a:rPr lang="en-US" sz="1000" b="0" i="0" u="none" strike="noStrike" kern="1200" noProof="0" dirty="0">
                          <a:solidFill>
                            <a:srgbClr val="000000"/>
                          </a:solidFill>
                          <a:latin typeface="Helvetica"/>
                        </a:rPr>
                        <a:t>such as dashboards </a:t>
                      </a:r>
                      <a:endParaRPr lang="en-GB" sz="1000" dirty="0"/>
                    </a:p>
                    <a:p>
                      <a:pPr marL="119063" marR="0" lvl="0" indent="-119063" algn="l">
                        <a:lnSpc>
                          <a:spcPct val="100000"/>
                        </a:lnSpc>
                        <a:spcBef>
                          <a:spcPts val="0"/>
                        </a:spcBef>
                        <a:spcAft>
                          <a:spcPts val="300"/>
                        </a:spcAft>
                        <a:buClr>
                          <a:srgbClr val="000000"/>
                        </a:buClr>
                        <a:buSzTx/>
                        <a:buFont typeface="Arial,Sans-Serif" panose="020B0604020202020204" pitchFamily="34" charset="0"/>
                        <a:buChar char="•"/>
                      </a:pPr>
                      <a:r>
                        <a:rPr lang="en-US" sz="1000" b="1" i="0" u="none" strike="noStrike" kern="1200" noProof="0" dirty="0">
                          <a:solidFill>
                            <a:srgbClr val="000000"/>
                          </a:solidFill>
                          <a:latin typeface="Helvetica"/>
                        </a:rPr>
                        <a:t>Deliver peer learning engagements </a:t>
                      </a:r>
                    </a:p>
                    <a:p>
                      <a:pPr marL="119063" marR="0" lvl="0" indent="-119063" algn="l" defTabSz="914363" rtl="0" eaLnBrk="1" fontAlgn="auto" latinLnBrk="0" hangingPunct="1">
                        <a:lnSpc>
                          <a:spcPct val="100000"/>
                        </a:lnSpc>
                        <a:spcBef>
                          <a:spcPts val="0"/>
                        </a:spcBef>
                        <a:spcAft>
                          <a:spcPts val="300"/>
                        </a:spcAft>
                        <a:buClr>
                          <a:srgbClr val="000000"/>
                        </a:buClr>
                        <a:buSzTx/>
                        <a:buFont typeface="Arial,Sans-Serif" panose="020B0604020202020204" pitchFamily="34" charset="0"/>
                        <a:buChar char="•"/>
                        <a:tabLst/>
                        <a:defRPr/>
                      </a:pPr>
                      <a:r>
                        <a:rPr lang="en-US" sz="1000" b="1" i="0" u="none" strike="noStrike" kern="1200" noProof="0" dirty="0">
                          <a:solidFill>
                            <a:srgbClr val="000000"/>
                          </a:solidFill>
                          <a:latin typeface="+mn-lt"/>
                        </a:rPr>
                        <a:t>Report data to the global WE Finance Code aggregator</a:t>
                      </a:r>
                      <a:r>
                        <a:rPr lang="en-US" sz="1000" b="0" i="0" u="none" strike="noStrike" kern="1200" noProof="0" dirty="0">
                          <a:solidFill>
                            <a:srgbClr val="000000"/>
                          </a:solidFill>
                          <a:latin typeface="+mn-lt"/>
                        </a:rPr>
                        <a:t>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712428737"/>
                  </a:ext>
                </a:extLst>
              </a:tr>
              <a:tr h="1530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lumMod val="75000"/>
                              <a:lumOff val="25000"/>
                            </a:schemeClr>
                          </a:solidFill>
                          <a:latin typeface="Arial"/>
                          <a:cs typeface="Arial"/>
                        </a:rPr>
                        <a:t>Outputs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marL="53975" marR="0" lvl="0" indent="-53975" algn="l" rtl="0" eaLnBrk="1" fontAlgn="auto" latinLnBrk="0" hangingPunct="1">
                        <a:lnSpc>
                          <a:spcPct val="100000"/>
                        </a:lnSpc>
                        <a:spcBef>
                          <a:spcPts val="0"/>
                        </a:spcBef>
                        <a:spcAft>
                          <a:spcPts val="300"/>
                        </a:spcAft>
                        <a:buClrTx/>
                        <a:buSzTx/>
                        <a:buFont typeface="Arial" panose="020B0604020202020204" pitchFamily="34" charset="0"/>
                        <a:buChar char="•"/>
                      </a:pPr>
                      <a:r>
                        <a:rPr lang="en-GB" sz="1000" b="1" i="0" u="none" strike="noStrike" kern="1200" noProof="0" dirty="0">
                          <a:solidFill>
                            <a:schemeClr val="tx1">
                              <a:lumMod val="75000"/>
                              <a:lumOff val="25000"/>
                            </a:schemeClr>
                          </a:solidFill>
                          <a:latin typeface="Arial"/>
                        </a:rPr>
                        <a:t>WE Finance Code pitch book tailored </a:t>
                      </a:r>
                      <a:r>
                        <a:rPr lang="en-GB" sz="1000" b="0" i="0" u="none" strike="noStrike" kern="1200" noProof="0" dirty="0">
                          <a:solidFill>
                            <a:schemeClr val="tx1">
                              <a:lumMod val="75000"/>
                              <a:lumOff val="25000"/>
                            </a:schemeClr>
                          </a:solidFill>
                          <a:latin typeface="Arial"/>
                        </a:rPr>
                        <a:t>to local context</a:t>
                      </a:r>
                      <a:endParaRPr lang="en-GB" sz="1000" b="1" kern="1200" dirty="0">
                        <a:solidFill>
                          <a:schemeClr val="tx1">
                            <a:lumMod val="75000"/>
                            <a:lumOff val="25000"/>
                          </a:schemeClr>
                        </a:solidFill>
                        <a:latin typeface="Arial"/>
                        <a:ea typeface="+mn-ea"/>
                        <a:cs typeface="Arial"/>
                      </a:endParaRPr>
                    </a:p>
                    <a:p>
                      <a:pPr marL="53975" marR="0" lvl="0" indent="-53975" algn="l" defTabSz="914400">
                        <a:lnSpc>
                          <a:spcPct val="100000"/>
                        </a:lnSpc>
                        <a:spcBef>
                          <a:spcPts val="0"/>
                        </a:spcBef>
                        <a:spcAft>
                          <a:spcPts val="300"/>
                        </a:spcAft>
                        <a:buClrTx/>
                        <a:buSzTx/>
                        <a:buFont typeface="Arial" panose="020B0604020202020204" pitchFamily="34" charset="0"/>
                        <a:buChar char="•"/>
                        <a:tabLst/>
                        <a:defRPr/>
                      </a:pPr>
                      <a:r>
                        <a:rPr lang="en-GB" sz="1000" b="1" kern="1200" dirty="0">
                          <a:solidFill>
                            <a:schemeClr val="tx1">
                              <a:lumMod val="75000"/>
                              <a:lumOff val="25000"/>
                            </a:schemeClr>
                          </a:solidFill>
                          <a:latin typeface="Arial"/>
                          <a:ea typeface="+mn-ea"/>
                          <a:cs typeface="Arial"/>
                        </a:rPr>
                        <a:t>Early champions/anchors in place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EFF3"/>
                    </a:solidFill>
                  </a:tcPr>
                </a:tc>
                <a:tc>
                  <a:txBody>
                    <a:bodyPr/>
                    <a:lstStyle/>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1" kern="1200">
                          <a:solidFill>
                            <a:schemeClr val="tx1">
                              <a:lumMod val="75000"/>
                              <a:lumOff val="25000"/>
                            </a:schemeClr>
                          </a:solidFill>
                          <a:latin typeface="Arial"/>
                          <a:ea typeface="+mn-ea"/>
                          <a:cs typeface="Arial"/>
                        </a:rPr>
                        <a:t>WMSME market opportunity defined</a:t>
                      </a:r>
                    </a:p>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0" kern="1200">
                          <a:solidFill>
                            <a:schemeClr val="tx1">
                              <a:lumMod val="75000"/>
                              <a:lumOff val="25000"/>
                            </a:schemeClr>
                          </a:solidFill>
                          <a:latin typeface="Arial"/>
                          <a:ea typeface="+mn-ea"/>
                          <a:cs typeface="Arial"/>
                        </a:rPr>
                        <a:t>Clear understanding of opportunities and gaps within the ecosystem</a:t>
                      </a:r>
                    </a:p>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0" kern="1200">
                          <a:solidFill>
                            <a:schemeClr val="tx1">
                              <a:lumMod val="75000"/>
                              <a:lumOff val="25000"/>
                            </a:schemeClr>
                          </a:solidFill>
                          <a:latin typeface="Arial"/>
                          <a:ea typeface="+mn-ea"/>
                          <a:cs typeface="Arial"/>
                        </a:rPr>
                        <a:t>Initial </a:t>
                      </a:r>
                      <a:r>
                        <a:rPr lang="en-US" sz="1000" b="1" kern="1200">
                          <a:solidFill>
                            <a:schemeClr val="tx1">
                              <a:lumMod val="75000"/>
                              <a:lumOff val="25000"/>
                            </a:schemeClr>
                          </a:solidFill>
                          <a:latin typeface="Arial"/>
                          <a:ea typeface="+mn-ea"/>
                          <a:cs typeface="Arial"/>
                        </a:rPr>
                        <a:t>action plan and budget</a:t>
                      </a:r>
                    </a:p>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0" kern="1200">
                          <a:solidFill>
                            <a:schemeClr val="tx1">
                              <a:lumMod val="75000"/>
                              <a:lumOff val="25000"/>
                            </a:schemeClr>
                          </a:solidFill>
                          <a:latin typeface="Arial"/>
                          <a:ea typeface="+mn-ea"/>
                          <a:cs typeface="Arial"/>
                        </a:rPr>
                        <a:t>Agreement on </a:t>
                      </a:r>
                      <a:r>
                        <a:rPr lang="en-US" sz="1000" b="1" kern="1200">
                          <a:solidFill>
                            <a:schemeClr val="tx1">
                              <a:lumMod val="75000"/>
                              <a:lumOff val="25000"/>
                            </a:schemeClr>
                          </a:solidFill>
                          <a:latin typeface="Arial"/>
                          <a:ea typeface="+mn-ea"/>
                          <a:cs typeface="Arial"/>
                        </a:rPr>
                        <a:t>in-country anchors and aggregators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CE2E0"/>
                    </a:solidFill>
                  </a:tcPr>
                </a:tc>
                <a:tc>
                  <a:txBody>
                    <a:bodyPr/>
                    <a:lstStyle/>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1" kern="1200" dirty="0">
                          <a:solidFill>
                            <a:schemeClr val="tx1">
                              <a:lumMod val="75000"/>
                              <a:lumOff val="25000"/>
                            </a:schemeClr>
                          </a:solidFill>
                          <a:latin typeface="Arial"/>
                          <a:ea typeface="+mn-ea"/>
                          <a:cs typeface="Arial"/>
                        </a:rPr>
                        <a:t>Initial group of WMSME key stakeholders</a:t>
                      </a:r>
                      <a:r>
                        <a:rPr lang="en-US" sz="1000" b="0" kern="1200" dirty="0">
                          <a:solidFill>
                            <a:schemeClr val="tx1">
                              <a:lumMod val="75000"/>
                              <a:lumOff val="25000"/>
                            </a:schemeClr>
                          </a:solidFill>
                          <a:latin typeface="Arial"/>
                          <a:ea typeface="+mn-ea"/>
                          <a:cs typeface="Arial"/>
                        </a:rPr>
                        <a:t>, including main financial sector providers, understand benefits of WE Finance Code and committed to joining the national coalition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8CCAE"/>
                    </a:solidFill>
                  </a:tcPr>
                </a:tc>
                <a:tc>
                  <a:txBody>
                    <a:bodyPr/>
                    <a:lstStyle/>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1" kern="1200">
                          <a:solidFill>
                            <a:schemeClr val="tx1">
                              <a:lumMod val="75000"/>
                              <a:lumOff val="25000"/>
                            </a:schemeClr>
                          </a:solidFill>
                          <a:latin typeface="Arial"/>
                          <a:ea typeface="+mn-ea"/>
                          <a:cs typeface="Arial"/>
                        </a:rPr>
                        <a:t>Initial coalition members become signatories to the Code</a:t>
                      </a:r>
                    </a:p>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1" kern="1200">
                          <a:solidFill>
                            <a:schemeClr val="tx1">
                              <a:lumMod val="75000"/>
                              <a:lumOff val="25000"/>
                            </a:schemeClr>
                          </a:solidFill>
                          <a:latin typeface="Arial"/>
                          <a:ea typeface="+mn-ea"/>
                          <a:cs typeface="Arial"/>
                        </a:rPr>
                        <a:t>Action Plan</a:t>
                      </a:r>
                    </a:p>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1" kern="1200">
                          <a:solidFill>
                            <a:schemeClr val="tx1">
                              <a:lumMod val="75000"/>
                              <a:lumOff val="25000"/>
                            </a:schemeClr>
                          </a:solidFill>
                          <a:latin typeface="Arial"/>
                          <a:ea typeface="+mn-ea"/>
                          <a:cs typeface="Arial"/>
                        </a:rPr>
                        <a:t>Robust platform in place for data collection and analysi</a:t>
                      </a:r>
                      <a:r>
                        <a:rPr lang="en-US" sz="1000" b="0" kern="1200">
                          <a:solidFill>
                            <a:schemeClr val="tx1">
                              <a:lumMod val="75000"/>
                              <a:lumOff val="25000"/>
                            </a:schemeClr>
                          </a:solidFill>
                          <a:latin typeface="Arial"/>
                          <a:ea typeface="+mn-ea"/>
                          <a:cs typeface="Arial"/>
                        </a:rPr>
                        <a:t>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1" kern="1200" dirty="0">
                          <a:solidFill>
                            <a:schemeClr val="tx1">
                              <a:lumMod val="75000"/>
                              <a:lumOff val="25000"/>
                            </a:schemeClr>
                          </a:solidFill>
                          <a:latin typeface="Arial"/>
                          <a:ea typeface="+mn-ea"/>
                          <a:cs typeface="Arial"/>
                        </a:rPr>
                        <a:t>Report published </a:t>
                      </a:r>
                      <a:r>
                        <a:rPr lang="en-US" sz="1000" b="0" kern="1200" dirty="0">
                          <a:solidFill>
                            <a:schemeClr val="tx1">
                              <a:lumMod val="75000"/>
                              <a:lumOff val="25000"/>
                            </a:schemeClr>
                          </a:solidFill>
                          <a:latin typeface="Arial"/>
                          <a:ea typeface="+mn-ea"/>
                          <a:cs typeface="Arial"/>
                        </a:rPr>
                        <a:t>and discussed nationally</a:t>
                      </a:r>
                    </a:p>
                    <a:p>
                      <a:pPr marL="53975" marR="0" lvl="0" indent="-5397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b="0" kern="1200" dirty="0">
                          <a:solidFill>
                            <a:schemeClr val="tx1">
                              <a:lumMod val="75000"/>
                              <a:lumOff val="25000"/>
                            </a:schemeClr>
                          </a:solidFill>
                          <a:latin typeface="Arial"/>
                          <a:ea typeface="+mn-ea"/>
                          <a:cs typeface="Arial"/>
                        </a:rPr>
                        <a:t>Aggregate </a:t>
                      </a:r>
                      <a:r>
                        <a:rPr lang="en-US" sz="1000" b="1" kern="1200" dirty="0">
                          <a:solidFill>
                            <a:schemeClr val="tx1">
                              <a:lumMod val="75000"/>
                              <a:lumOff val="25000"/>
                            </a:schemeClr>
                          </a:solidFill>
                          <a:latin typeface="Arial"/>
                          <a:ea typeface="+mn-ea"/>
                          <a:cs typeface="Arial"/>
                        </a:rPr>
                        <a:t>data reported to </a:t>
                      </a:r>
                      <a:r>
                        <a:rPr lang="en-US" sz="1000" b="0" kern="1200" dirty="0">
                          <a:solidFill>
                            <a:schemeClr val="tx1">
                              <a:lumMod val="75000"/>
                              <a:lumOff val="25000"/>
                            </a:schemeClr>
                          </a:solidFill>
                          <a:latin typeface="Arial"/>
                          <a:ea typeface="+mn-ea"/>
                          <a:cs typeface="Arial"/>
                        </a:rPr>
                        <a:t>the global </a:t>
                      </a:r>
                      <a:r>
                        <a:rPr lang="en-US" sz="1000" b="1" kern="1200" dirty="0">
                          <a:solidFill>
                            <a:schemeClr val="tx1">
                              <a:lumMod val="75000"/>
                              <a:lumOff val="25000"/>
                            </a:schemeClr>
                          </a:solidFill>
                          <a:latin typeface="Arial"/>
                          <a:ea typeface="+mn-ea"/>
                          <a:cs typeface="Arial"/>
                        </a:rPr>
                        <a:t>WE Finance Code Aggregator</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172799255"/>
                  </a:ext>
                </a:extLst>
              </a:tr>
            </a:tbl>
          </a:graphicData>
        </a:graphic>
      </p:graphicFrame>
      <p:grpSp>
        <p:nvGrpSpPr>
          <p:cNvPr id="15" name="Group 14">
            <a:extLst>
              <a:ext uri="{FF2B5EF4-FFF2-40B4-BE49-F238E27FC236}">
                <a16:creationId xmlns:a16="http://schemas.microsoft.com/office/drawing/2014/main" id="{913FF3FF-503E-0E35-4A7F-3537A81EF001}"/>
              </a:ext>
            </a:extLst>
          </p:cNvPr>
          <p:cNvGrpSpPr/>
          <p:nvPr/>
        </p:nvGrpSpPr>
        <p:grpSpPr>
          <a:xfrm>
            <a:off x="1133050" y="1146238"/>
            <a:ext cx="9534950" cy="646331"/>
            <a:chOff x="1133050" y="1146238"/>
            <a:chExt cx="9534950" cy="646331"/>
          </a:xfrm>
        </p:grpSpPr>
        <p:sp>
          <p:nvSpPr>
            <p:cNvPr id="9" name="TextBox 8">
              <a:extLst>
                <a:ext uri="{FF2B5EF4-FFF2-40B4-BE49-F238E27FC236}">
                  <a16:creationId xmlns:a16="http://schemas.microsoft.com/office/drawing/2014/main" id="{AD54A3AD-CEED-3755-463A-869E9BC5476C}"/>
                </a:ext>
              </a:extLst>
            </p:cNvPr>
            <p:cNvSpPr txBox="1"/>
            <p:nvPr/>
          </p:nvSpPr>
          <p:spPr>
            <a:xfrm>
              <a:off x="1133050" y="1146238"/>
              <a:ext cx="517950" cy="646331"/>
            </a:xfrm>
            <a:prstGeom prst="rect">
              <a:avLst/>
            </a:prstGeom>
            <a:noFill/>
          </p:spPr>
          <p:txBody>
            <a:bodyPr wrap="square" rtlCol="0">
              <a:spAutoFit/>
            </a:bodyPr>
            <a:lstStyle/>
            <a:p>
              <a:r>
                <a:rPr lang="en-US" sz="3600" b="1">
                  <a:solidFill>
                    <a:schemeClr val="bg1"/>
                  </a:solidFill>
                </a:rPr>
                <a:t>1</a:t>
              </a:r>
            </a:p>
          </p:txBody>
        </p:sp>
        <p:sp>
          <p:nvSpPr>
            <p:cNvPr id="10" name="TextBox 9">
              <a:extLst>
                <a:ext uri="{FF2B5EF4-FFF2-40B4-BE49-F238E27FC236}">
                  <a16:creationId xmlns:a16="http://schemas.microsoft.com/office/drawing/2014/main" id="{66AB6CC6-37AA-189F-8DE8-468FAAE6ED01}"/>
                </a:ext>
              </a:extLst>
            </p:cNvPr>
            <p:cNvSpPr txBox="1"/>
            <p:nvPr/>
          </p:nvSpPr>
          <p:spPr>
            <a:xfrm>
              <a:off x="2978783" y="1146238"/>
              <a:ext cx="517950" cy="646331"/>
            </a:xfrm>
            <a:prstGeom prst="rect">
              <a:avLst/>
            </a:prstGeom>
            <a:noFill/>
          </p:spPr>
          <p:txBody>
            <a:bodyPr wrap="square" rtlCol="0">
              <a:spAutoFit/>
            </a:bodyPr>
            <a:lstStyle/>
            <a:p>
              <a:r>
                <a:rPr lang="en-US" sz="3600" b="1">
                  <a:solidFill>
                    <a:schemeClr val="bg1"/>
                  </a:solidFill>
                </a:rPr>
                <a:t>2</a:t>
              </a:r>
            </a:p>
          </p:txBody>
        </p:sp>
        <p:sp>
          <p:nvSpPr>
            <p:cNvPr id="11" name="TextBox 10">
              <a:extLst>
                <a:ext uri="{FF2B5EF4-FFF2-40B4-BE49-F238E27FC236}">
                  <a16:creationId xmlns:a16="http://schemas.microsoft.com/office/drawing/2014/main" id="{B39022A0-6E15-C9CB-1F14-B8F4B4606055}"/>
                </a:ext>
              </a:extLst>
            </p:cNvPr>
            <p:cNvSpPr txBox="1"/>
            <p:nvPr/>
          </p:nvSpPr>
          <p:spPr>
            <a:xfrm>
              <a:off x="5181600" y="1146238"/>
              <a:ext cx="517950" cy="646331"/>
            </a:xfrm>
            <a:prstGeom prst="rect">
              <a:avLst/>
            </a:prstGeom>
            <a:noFill/>
          </p:spPr>
          <p:txBody>
            <a:bodyPr wrap="square" rtlCol="0">
              <a:spAutoFit/>
            </a:bodyPr>
            <a:lstStyle/>
            <a:p>
              <a:r>
                <a:rPr lang="en-US" sz="3600" b="1">
                  <a:solidFill>
                    <a:schemeClr val="bg1"/>
                  </a:solidFill>
                </a:rPr>
                <a:t>3</a:t>
              </a:r>
            </a:p>
          </p:txBody>
        </p:sp>
        <p:sp>
          <p:nvSpPr>
            <p:cNvPr id="13" name="TextBox 12">
              <a:extLst>
                <a:ext uri="{FF2B5EF4-FFF2-40B4-BE49-F238E27FC236}">
                  <a16:creationId xmlns:a16="http://schemas.microsoft.com/office/drawing/2014/main" id="{6870A52C-9869-3DAE-6F6F-1F09666E84AD}"/>
                </a:ext>
              </a:extLst>
            </p:cNvPr>
            <p:cNvSpPr txBox="1"/>
            <p:nvPr/>
          </p:nvSpPr>
          <p:spPr>
            <a:xfrm>
              <a:off x="7406850" y="1146238"/>
              <a:ext cx="517950" cy="646331"/>
            </a:xfrm>
            <a:prstGeom prst="rect">
              <a:avLst/>
            </a:prstGeom>
            <a:noFill/>
          </p:spPr>
          <p:txBody>
            <a:bodyPr wrap="square" rtlCol="0">
              <a:spAutoFit/>
            </a:bodyPr>
            <a:lstStyle/>
            <a:p>
              <a:r>
                <a:rPr lang="en-US" sz="3600" b="1">
                  <a:solidFill>
                    <a:schemeClr val="bg1"/>
                  </a:solidFill>
                </a:rPr>
                <a:t>4</a:t>
              </a:r>
            </a:p>
          </p:txBody>
        </p:sp>
        <p:sp>
          <p:nvSpPr>
            <p:cNvPr id="14" name="TextBox 13">
              <a:extLst>
                <a:ext uri="{FF2B5EF4-FFF2-40B4-BE49-F238E27FC236}">
                  <a16:creationId xmlns:a16="http://schemas.microsoft.com/office/drawing/2014/main" id="{8A5590F7-CD0E-8AC8-1935-19268E302ED7}"/>
                </a:ext>
              </a:extLst>
            </p:cNvPr>
            <p:cNvSpPr txBox="1"/>
            <p:nvPr/>
          </p:nvSpPr>
          <p:spPr>
            <a:xfrm>
              <a:off x="10150050" y="1146238"/>
              <a:ext cx="517950" cy="646331"/>
            </a:xfrm>
            <a:prstGeom prst="rect">
              <a:avLst/>
            </a:prstGeom>
            <a:noFill/>
          </p:spPr>
          <p:txBody>
            <a:bodyPr wrap="square" rtlCol="0">
              <a:spAutoFit/>
            </a:bodyPr>
            <a:lstStyle/>
            <a:p>
              <a:r>
                <a:rPr lang="en-US" sz="3600" b="1">
                  <a:solidFill>
                    <a:schemeClr val="bg1"/>
                  </a:solidFill>
                </a:rPr>
                <a:t>5</a:t>
              </a:r>
            </a:p>
          </p:txBody>
        </p:sp>
      </p:grpSp>
    </p:spTree>
    <p:extLst>
      <p:ext uri="{BB962C8B-B14F-4D97-AF65-F5344CB8AC3E}">
        <p14:creationId xmlns:p14="http://schemas.microsoft.com/office/powerpoint/2010/main" val="21614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
        <p:nvSpPr>
          <p:cNvPr id="13" name="TextBox 12">
            <a:extLst>
              <a:ext uri="{FF2B5EF4-FFF2-40B4-BE49-F238E27FC236}">
                <a16:creationId xmlns:a16="http://schemas.microsoft.com/office/drawing/2014/main" id="{165F713E-DFA9-0A75-4A5C-D6D3EC1861BF}"/>
              </a:ext>
            </a:extLst>
          </p:cNvPr>
          <p:cNvSpPr txBox="1"/>
          <p:nvPr/>
        </p:nvSpPr>
        <p:spPr>
          <a:xfrm>
            <a:off x="750446" y="1395607"/>
            <a:ext cx="8405352" cy="1850315"/>
          </a:xfrm>
          <a:prstGeom prst="rect">
            <a:avLst/>
          </a:prstGeom>
          <a:noFill/>
        </p:spPr>
        <p:txBody>
          <a:bodyPr wrap="square" lIns="91440" tIns="45720" rIns="91440" bIns="45720" rtlCol="0" anchor="t">
            <a:spAutoFit/>
          </a:bodyPr>
          <a:lstStyle/>
          <a:p>
            <a:pPr defTabSz="380985" hangingPunct="0">
              <a:lnSpc>
                <a:spcPct val="125000"/>
              </a:lnSpc>
            </a:pPr>
            <a:r>
              <a:rPr lang="en-US" sz="3300" b="1">
                <a:solidFill>
                  <a:srgbClr val="EC6359"/>
                </a:solidFill>
                <a:latin typeface="Helvetica"/>
                <a:cs typeface="Lato Light"/>
              </a:rPr>
              <a:t>Brainstorm:</a:t>
            </a:r>
            <a:r>
              <a:rPr lang="en-US" sz="3300">
                <a:solidFill>
                  <a:schemeClr val="bg1"/>
                </a:solidFill>
                <a:latin typeface="Helvetica"/>
                <a:cs typeface="Lato Light"/>
              </a:rPr>
              <a:t> Barriers And Solutions</a:t>
            </a:r>
            <a:endParaRPr lang="en-US" i="1">
              <a:solidFill>
                <a:schemeClr val="bg1"/>
              </a:solidFill>
              <a:latin typeface="Helvetica" pitchFamily="2" charset="0"/>
              <a:cs typeface="Lato Light"/>
              <a:sym typeface="Montserrat"/>
            </a:endParaRPr>
          </a:p>
          <a:p>
            <a:pPr defTabSz="380985" hangingPunct="0">
              <a:lnSpc>
                <a:spcPct val="125000"/>
              </a:lnSpc>
            </a:pPr>
            <a:endParaRPr lang="en-US" sz="2800">
              <a:solidFill>
                <a:schemeClr val="bg1"/>
              </a:solidFill>
              <a:latin typeface="Helvetica" pitchFamily="2" charset="0"/>
              <a:cs typeface="Lato Light"/>
              <a:sym typeface="Montserrat"/>
            </a:endParaRPr>
          </a:p>
          <a:p>
            <a:pPr defTabSz="380985" hangingPunct="0">
              <a:lnSpc>
                <a:spcPct val="125000"/>
              </a:lnSpc>
            </a:pPr>
            <a:endParaRPr lang="en-US" sz="3333">
              <a:solidFill>
                <a:schemeClr val="bg1"/>
              </a:solidFill>
              <a:latin typeface="Helvetica" pitchFamily="2" charset="0"/>
              <a:cs typeface="Lato Light"/>
            </a:endParaRPr>
          </a:p>
        </p:txBody>
      </p:sp>
      <p:sp>
        <p:nvSpPr>
          <p:cNvPr id="8" name="Rectangle 7">
            <a:extLst>
              <a:ext uri="{FF2B5EF4-FFF2-40B4-BE49-F238E27FC236}">
                <a16:creationId xmlns:a16="http://schemas.microsoft.com/office/drawing/2014/main" id="{287036CA-5C39-F397-4806-F5109CC0FC71}"/>
              </a:ext>
            </a:extLst>
          </p:cNvPr>
          <p:cNvSpPr/>
          <p:nvPr/>
        </p:nvSpPr>
        <p:spPr>
          <a:xfrm>
            <a:off x="475392" y="145993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Tree>
    <p:extLst>
      <p:ext uri="{BB962C8B-B14F-4D97-AF65-F5344CB8AC3E}">
        <p14:creationId xmlns:p14="http://schemas.microsoft.com/office/powerpoint/2010/main" val="1721934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9DF841-4C85-B20D-0DA7-12458344CA5C}"/>
              </a:ext>
            </a:extLst>
          </p:cNvPr>
          <p:cNvSpPr>
            <a:spLocks noGrp="1"/>
          </p:cNvSpPr>
          <p:nvPr>
            <p:ph idx="1"/>
          </p:nvPr>
        </p:nvSpPr>
        <p:spPr>
          <a:xfrm>
            <a:off x="432847" y="1511299"/>
            <a:ext cx="4800248" cy="4739948"/>
          </a:xfrm>
        </p:spPr>
        <p:txBody>
          <a:bodyPr vert="horz" lIns="91440" tIns="45720" rIns="91440" bIns="45720" rtlCol="0" anchor="t">
            <a:normAutofit/>
          </a:bodyPr>
          <a:lstStyle/>
          <a:p>
            <a:pPr marL="0" indent="0">
              <a:buNone/>
            </a:pPr>
            <a:r>
              <a:rPr lang="en-US" b="1">
                <a:cs typeface="Helvetica"/>
              </a:rPr>
              <a:t>Barriers:</a:t>
            </a:r>
          </a:p>
          <a:p>
            <a:pPr marL="227965" indent="-227965"/>
            <a:r>
              <a:rPr lang="en-US">
                <a:cs typeface="Helvetica"/>
              </a:rPr>
              <a:t>Competing commitments</a:t>
            </a:r>
          </a:p>
          <a:p>
            <a:pPr marL="227965" indent="-227965"/>
            <a:r>
              <a:rPr lang="en-US">
                <a:cs typeface="Helvetica"/>
              </a:rPr>
              <a:t>….</a:t>
            </a:r>
          </a:p>
          <a:p>
            <a:pPr marL="227965" indent="-227965"/>
            <a:r>
              <a:rPr lang="en-US">
                <a:cs typeface="Helvetica"/>
              </a:rPr>
              <a:t>….</a:t>
            </a:r>
          </a:p>
          <a:p>
            <a:pPr marL="227965" indent="-227965"/>
            <a:r>
              <a:rPr lang="en-US">
                <a:cs typeface="Helvetica"/>
              </a:rPr>
              <a:t>….</a:t>
            </a:r>
          </a:p>
        </p:txBody>
      </p:sp>
      <p:sp>
        <p:nvSpPr>
          <p:cNvPr id="3" name="Title 2">
            <a:extLst>
              <a:ext uri="{FF2B5EF4-FFF2-40B4-BE49-F238E27FC236}">
                <a16:creationId xmlns:a16="http://schemas.microsoft.com/office/drawing/2014/main" id="{A3F0AF29-5DFF-0AFA-D48E-1313EB12FC89}"/>
              </a:ext>
            </a:extLst>
          </p:cNvPr>
          <p:cNvSpPr>
            <a:spLocks noGrp="1"/>
          </p:cNvSpPr>
          <p:nvPr>
            <p:ph type="title"/>
          </p:nvPr>
        </p:nvSpPr>
        <p:spPr/>
        <p:txBody>
          <a:bodyPr/>
          <a:lstStyle/>
          <a:p>
            <a:pPr marL="112395"/>
            <a:r>
              <a:rPr lang="en-US" b="1">
                <a:cs typeface="Helvetica"/>
              </a:rPr>
              <a:t>Barriers and Solutions</a:t>
            </a:r>
            <a:endParaRPr lang="en-US" b="1"/>
          </a:p>
        </p:txBody>
      </p:sp>
      <p:sp>
        <p:nvSpPr>
          <p:cNvPr id="5" name="Content Placeholder 1">
            <a:extLst>
              <a:ext uri="{FF2B5EF4-FFF2-40B4-BE49-F238E27FC236}">
                <a16:creationId xmlns:a16="http://schemas.microsoft.com/office/drawing/2014/main" id="{69EEE763-05AB-3AB9-A692-5E5C8BDC78CA}"/>
              </a:ext>
            </a:extLst>
          </p:cNvPr>
          <p:cNvSpPr txBox="1">
            <a:spLocks/>
          </p:cNvSpPr>
          <p:nvPr/>
        </p:nvSpPr>
        <p:spPr>
          <a:xfrm>
            <a:off x="5748454" y="1512613"/>
            <a:ext cx="4800248" cy="4739948"/>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cs typeface="Helvetica"/>
              </a:rPr>
              <a:t>Solutions:</a:t>
            </a:r>
          </a:p>
          <a:p>
            <a:pPr marL="227965" indent="-227965"/>
            <a:r>
              <a:rPr lang="en-US">
                <a:cs typeface="Helvetica"/>
              </a:rPr>
              <a:t>…..</a:t>
            </a:r>
            <a:endParaRPr lang="en-US" dirty="0">
              <a:cs typeface="Helvetica"/>
            </a:endParaRPr>
          </a:p>
          <a:p>
            <a:pPr marL="227965" indent="-227965"/>
            <a:r>
              <a:rPr lang="en-US" dirty="0">
                <a:cs typeface="Helvetica"/>
              </a:rPr>
              <a:t>…..</a:t>
            </a:r>
          </a:p>
          <a:p>
            <a:pPr marL="227965" indent="-227965"/>
            <a:r>
              <a:rPr lang="en-US" dirty="0">
                <a:cs typeface="Helvetica"/>
              </a:rPr>
              <a:t>….</a:t>
            </a:r>
          </a:p>
          <a:p>
            <a:pPr marL="227965" indent="-227965"/>
            <a:r>
              <a:rPr lang="en-US" dirty="0">
                <a:cs typeface="Helvetica"/>
              </a:rPr>
              <a:t>….</a:t>
            </a:r>
          </a:p>
        </p:txBody>
      </p:sp>
    </p:spTree>
    <p:extLst>
      <p:ext uri="{BB962C8B-B14F-4D97-AF65-F5344CB8AC3E}">
        <p14:creationId xmlns:p14="http://schemas.microsoft.com/office/powerpoint/2010/main" val="596658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2A977-2A43-6674-7C09-9CD60A232343}"/>
              </a:ext>
            </a:extLst>
          </p:cNvPr>
          <p:cNvSpPr/>
          <p:nvPr/>
        </p:nvSpPr>
        <p:spPr>
          <a:xfrm>
            <a:off x="0" y="0"/>
            <a:ext cx="12192000" cy="6858000"/>
          </a:xfrm>
          <a:prstGeom prst="rect">
            <a:avLst/>
          </a:prstGeom>
          <a:solidFill>
            <a:srgbClr val="170E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
        <p:nvSpPr>
          <p:cNvPr id="13" name="TextBox 12">
            <a:extLst>
              <a:ext uri="{FF2B5EF4-FFF2-40B4-BE49-F238E27FC236}">
                <a16:creationId xmlns:a16="http://schemas.microsoft.com/office/drawing/2014/main" id="{165F713E-DFA9-0A75-4A5C-D6D3EC1861BF}"/>
              </a:ext>
            </a:extLst>
          </p:cNvPr>
          <p:cNvSpPr txBox="1"/>
          <p:nvPr/>
        </p:nvSpPr>
        <p:spPr>
          <a:xfrm>
            <a:off x="750446" y="1395607"/>
            <a:ext cx="8405352" cy="1850315"/>
          </a:xfrm>
          <a:prstGeom prst="rect">
            <a:avLst/>
          </a:prstGeom>
          <a:noFill/>
        </p:spPr>
        <p:txBody>
          <a:bodyPr wrap="square" lIns="91440" tIns="45720" rIns="91440" bIns="45720" rtlCol="0" anchor="t">
            <a:spAutoFit/>
          </a:bodyPr>
          <a:lstStyle/>
          <a:p>
            <a:pPr defTabSz="380985" hangingPunct="0">
              <a:lnSpc>
                <a:spcPct val="125000"/>
              </a:lnSpc>
            </a:pPr>
            <a:r>
              <a:rPr lang="en-US" sz="3300" b="1">
                <a:solidFill>
                  <a:srgbClr val="EC6359"/>
                </a:solidFill>
                <a:latin typeface="Helvetica"/>
                <a:cs typeface="Lato Light"/>
              </a:rPr>
              <a:t>Brainstorm:</a:t>
            </a:r>
            <a:r>
              <a:rPr lang="en-US" sz="3300">
                <a:solidFill>
                  <a:schemeClr val="bg1"/>
                </a:solidFill>
                <a:latin typeface="Helvetica"/>
                <a:cs typeface="Lato Light"/>
              </a:rPr>
              <a:t> Innovation &amp; Learning Agenda</a:t>
            </a:r>
            <a:endParaRPr lang="en-US" i="1">
              <a:solidFill>
                <a:schemeClr val="bg1"/>
              </a:solidFill>
              <a:latin typeface="Helvetica" pitchFamily="2" charset="0"/>
              <a:cs typeface="Lato Light"/>
              <a:sym typeface="Montserrat"/>
            </a:endParaRPr>
          </a:p>
          <a:p>
            <a:pPr defTabSz="380985" hangingPunct="0">
              <a:lnSpc>
                <a:spcPct val="125000"/>
              </a:lnSpc>
            </a:pPr>
            <a:endParaRPr lang="en-US" sz="2800">
              <a:solidFill>
                <a:schemeClr val="bg1"/>
              </a:solidFill>
              <a:latin typeface="Helvetica" pitchFamily="2" charset="0"/>
              <a:cs typeface="Lato Light"/>
              <a:sym typeface="Montserrat"/>
            </a:endParaRPr>
          </a:p>
          <a:p>
            <a:pPr defTabSz="380985" hangingPunct="0">
              <a:lnSpc>
                <a:spcPct val="125000"/>
              </a:lnSpc>
            </a:pPr>
            <a:endParaRPr lang="en-US" sz="3333">
              <a:solidFill>
                <a:schemeClr val="bg1"/>
              </a:solidFill>
              <a:latin typeface="Helvetica" pitchFamily="2" charset="0"/>
              <a:cs typeface="Lato Light"/>
            </a:endParaRPr>
          </a:p>
        </p:txBody>
      </p:sp>
      <p:sp>
        <p:nvSpPr>
          <p:cNvPr id="8" name="Rectangle 7">
            <a:extLst>
              <a:ext uri="{FF2B5EF4-FFF2-40B4-BE49-F238E27FC236}">
                <a16:creationId xmlns:a16="http://schemas.microsoft.com/office/drawing/2014/main" id="{287036CA-5C39-F397-4806-F5109CC0FC71}"/>
              </a:ext>
            </a:extLst>
          </p:cNvPr>
          <p:cNvSpPr/>
          <p:nvPr/>
        </p:nvSpPr>
        <p:spPr>
          <a:xfrm>
            <a:off x="475392" y="1459933"/>
            <a:ext cx="60672" cy="547123"/>
          </a:xfrm>
          <a:prstGeom prst="rect">
            <a:avLst/>
          </a:prstGeom>
          <a:solidFill>
            <a:srgbClr val="EC6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prstClr val="white"/>
              </a:solidFill>
              <a:latin typeface="Calibri" panose="020F0502020204030204"/>
            </a:endParaRPr>
          </a:p>
        </p:txBody>
      </p:sp>
    </p:spTree>
    <p:extLst>
      <p:ext uri="{BB962C8B-B14F-4D97-AF65-F5344CB8AC3E}">
        <p14:creationId xmlns:p14="http://schemas.microsoft.com/office/powerpoint/2010/main" val="3527498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0AF29-5DFF-0AFA-D48E-1313EB12FC89}"/>
              </a:ext>
            </a:extLst>
          </p:cNvPr>
          <p:cNvSpPr>
            <a:spLocks noGrp="1"/>
          </p:cNvSpPr>
          <p:nvPr>
            <p:ph type="title"/>
          </p:nvPr>
        </p:nvSpPr>
        <p:spPr/>
        <p:txBody>
          <a:bodyPr/>
          <a:lstStyle/>
          <a:p>
            <a:pPr marL="112395"/>
            <a:r>
              <a:rPr lang="en-US">
                <a:cs typeface="Helvetica"/>
              </a:rPr>
              <a:t>Innovation &amp; Learning Agenda</a:t>
            </a:r>
            <a:endParaRPr lang="en-US"/>
          </a:p>
        </p:txBody>
      </p:sp>
      <p:sp>
        <p:nvSpPr>
          <p:cNvPr id="5" name="Content Placeholder 1">
            <a:extLst>
              <a:ext uri="{FF2B5EF4-FFF2-40B4-BE49-F238E27FC236}">
                <a16:creationId xmlns:a16="http://schemas.microsoft.com/office/drawing/2014/main" id="{51DD9359-5AD0-E440-A4EB-CD7FAF7C20CC}"/>
              </a:ext>
            </a:extLst>
          </p:cNvPr>
          <p:cNvSpPr txBox="1">
            <a:spLocks/>
          </p:cNvSpPr>
          <p:nvPr/>
        </p:nvSpPr>
        <p:spPr>
          <a:xfrm>
            <a:off x="5748454" y="1512613"/>
            <a:ext cx="5990873" cy="4739948"/>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cs typeface="Helvetica"/>
              </a:rPr>
              <a:t>Ideas for Codifying and Sharing:</a:t>
            </a:r>
          </a:p>
          <a:p>
            <a:pPr marL="227965" indent="-227965"/>
            <a:r>
              <a:rPr lang="en-US" dirty="0">
                <a:cs typeface="Helvetica"/>
              </a:rPr>
              <a:t> ….</a:t>
            </a:r>
          </a:p>
          <a:p>
            <a:pPr marL="227965" indent="-227965"/>
            <a:r>
              <a:rPr lang="en-US" dirty="0">
                <a:cs typeface="Helvetica"/>
              </a:rPr>
              <a:t>….</a:t>
            </a:r>
          </a:p>
          <a:p>
            <a:pPr marL="227965" indent="-227965"/>
            <a:r>
              <a:rPr lang="en-US" dirty="0">
                <a:cs typeface="Helvetica"/>
              </a:rPr>
              <a:t>….</a:t>
            </a:r>
          </a:p>
          <a:p>
            <a:pPr marL="227965" indent="-227965"/>
            <a:r>
              <a:rPr lang="en-US" dirty="0">
                <a:cs typeface="Helvetica"/>
              </a:rPr>
              <a:t>….</a:t>
            </a:r>
          </a:p>
        </p:txBody>
      </p:sp>
      <p:sp>
        <p:nvSpPr>
          <p:cNvPr id="7" name="Content Placeholder 1">
            <a:extLst>
              <a:ext uri="{FF2B5EF4-FFF2-40B4-BE49-F238E27FC236}">
                <a16:creationId xmlns:a16="http://schemas.microsoft.com/office/drawing/2014/main" id="{7FD58FEC-57A0-8584-F103-70CB961B77A8}"/>
              </a:ext>
            </a:extLst>
          </p:cNvPr>
          <p:cNvSpPr txBox="1">
            <a:spLocks/>
          </p:cNvSpPr>
          <p:nvPr/>
        </p:nvSpPr>
        <p:spPr>
          <a:xfrm>
            <a:off x="448722" y="1558924"/>
            <a:ext cx="4800248" cy="4739948"/>
          </a:xfrm>
          <a:prstGeom prst="rect">
            <a:avLst/>
          </a:prstGeom>
        </p:spPr>
        <p:txBody>
          <a:bodyPr vert="horz" lIns="91440" tIns="45720" rIns="91440" bIns="4572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cs typeface="Helvetica"/>
              </a:rPr>
              <a:t>Expected Innovations:</a:t>
            </a:r>
          </a:p>
          <a:p>
            <a:pPr marL="227965" indent="-227965"/>
            <a:r>
              <a:rPr lang="en-US" dirty="0">
                <a:cs typeface="Helvetica"/>
              </a:rPr>
              <a:t>…..</a:t>
            </a:r>
          </a:p>
          <a:p>
            <a:pPr marL="227965" indent="-227965"/>
            <a:r>
              <a:rPr lang="en-US" dirty="0">
                <a:cs typeface="Helvetica"/>
              </a:rPr>
              <a:t>….</a:t>
            </a:r>
            <a:endParaRPr lang="en-US">
              <a:cs typeface="Helvetica"/>
            </a:endParaRPr>
          </a:p>
          <a:p>
            <a:pPr marL="227965" indent="-227965"/>
            <a:r>
              <a:rPr lang="en-US" dirty="0">
                <a:cs typeface="Helvetica"/>
              </a:rPr>
              <a:t>….</a:t>
            </a:r>
            <a:endParaRPr lang="en-US">
              <a:cs typeface="Helvetica"/>
            </a:endParaRPr>
          </a:p>
          <a:p>
            <a:pPr marL="227965" indent="-227965"/>
            <a:r>
              <a:rPr lang="en-US" dirty="0">
                <a:cs typeface="Helvetica"/>
              </a:rPr>
              <a:t>….</a:t>
            </a:r>
          </a:p>
        </p:txBody>
      </p:sp>
    </p:spTree>
    <p:extLst>
      <p:ext uri="{BB962C8B-B14F-4D97-AF65-F5344CB8AC3E}">
        <p14:creationId xmlns:p14="http://schemas.microsoft.com/office/powerpoint/2010/main" val="352997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2C12B3A-2EFF-166A-BD56-091AE8680D3E}"/>
              </a:ext>
            </a:extLst>
          </p:cNvPr>
          <p:cNvSpPr>
            <a:spLocks noGrp="1"/>
          </p:cNvSpPr>
          <p:nvPr>
            <p:ph type="title"/>
          </p:nvPr>
        </p:nvSpPr>
        <p:spPr>
          <a:xfrm>
            <a:off x="0" y="0"/>
            <a:ext cx="11768017" cy="1046375"/>
          </a:xfrm>
        </p:spPr>
        <p:txBody>
          <a:bodyPr vert="horz">
            <a:normAutofit/>
          </a:bodyPr>
          <a:lstStyle/>
          <a:p>
            <a:r>
              <a:rPr lang="en-US" b="1" dirty="0"/>
              <a:t>Multi-stakeholder approach of the WE Finance Code</a:t>
            </a:r>
          </a:p>
        </p:txBody>
      </p:sp>
      <p:sp>
        <p:nvSpPr>
          <p:cNvPr id="32" name="TextBox 31">
            <a:extLst>
              <a:ext uri="{FF2B5EF4-FFF2-40B4-BE49-F238E27FC236}">
                <a16:creationId xmlns:a16="http://schemas.microsoft.com/office/drawing/2014/main" id="{CAB419A1-7654-463F-B0F0-5113E23F7C70}"/>
              </a:ext>
            </a:extLst>
          </p:cNvPr>
          <p:cNvSpPr txBox="1"/>
          <p:nvPr/>
        </p:nvSpPr>
        <p:spPr>
          <a:xfrm>
            <a:off x="328258" y="1288280"/>
            <a:ext cx="11768016" cy="5155257"/>
          </a:xfrm>
          <a:prstGeom prst="rect">
            <a:avLst/>
          </a:prstGeom>
          <a:solidFill>
            <a:schemeClr val="bg1">
              <a:lumMod val="95000"/>
            </a:schemeClr>
          </a:solidFill>
        </p:spPr>
        <p:txBody>
          <a:bodyPr wrap="square" lIns="182880" tIns="91440" rIns="91440" bIns="9144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The WE Finance Code’s objective is to catalyze a global multi-stakeholder data-driven approach to systematically expand how women-led businesses are supported and financed.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By engaging with hundreds of FSPs and ecosystem partners, including development banks, regulators, investors, standard setters, in dozens of countries around the world the Code aims to create shared goals and align incentives.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Helvetica"/>
                <a:ea typeface="+mn-ea"/>
                <a:cs typeface="+mn-cs"/>
              </a:rPr>
              <a:t>The Code seeks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Identify leaders who will prompt action inside and outside of their organizations</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Improve the collection, analysis and use of supply-side data on the level and quality of funding to women-led MSMEs</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Catalyze new financial and non-financial mechanisms to meet the needs of WSMEs </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Mainstream standards, policies and regulations to improve sex-disaggregated data and address financing constraints</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mn-cs"/>
              </a:rPr>
              <a:t>Mobilize capital for financing and technical support for WMSMEs</a:t>
            </a:r>
          </a:p>
        </p:txBody>
      </p:sp>
    </p:spTree>
    <p:extLst>
      <p:ext uri="{BB962C8B-B14F-4D97-AF65-F5344CB8AC3E}">
        <p14:creationId xmlns:p14="http://schemas.microsoft.com/office/powerpoint/2010/main" val="314030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0" imgH="469" progId="TCLayout.ActiveDocument.1">
                  <p:embed/>
                </p:oleObj>
              </mc:Choice>
              <mc:Fallback>
                <p:oleObj name="think-cell Slide" r:id="rId4" imgW="470" imgH="469"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p:cNvSpPr txBox="1">
            <a:spLocks/>
          </p:cNvSpPr>
          <p:nvPr/>
        </p:nvSpPr>
        <p:spPr>
          <a:xfrm>
            <a:off x="0" y="37086"/>
            <a:ext cx="12264705" cy="1005840"/>
          </a:xfrm>
          <a:prstGeom prst="rect">
            <a:avLst/>
          </a:prstGeom>
        </p:spPr>
        <p:txBody>
          <a:bodyPr vert="horz" anchor="b"/>
          <a:lstStyle>
            <a:lvl1pPr algn="l" defTabSz="457200" rtl="0" eaLnBrk="1" latinLnBrk="0" hangingPunct="1">
              <a:spcBef>
                <a:spcPct val="0"/>
              </a:spcBef>
              <a:buNone/>
              <a:defRPr sz="3000" kern="1200">
                <a:solidFill>
                  <a:srgbClr val="005AAA"/>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IN" sz="3000" b="0" i="0" u="none" strike="noStrike" kern="1200" cap="none" spc="0" normalizeH="0" baseline="0" noProof="0" dirty="0">
                <a:ln>
                  <a:noFill/>
                </a:ln>
                <a:solidFill>
                  <a:prstClr val="white"/>
                </a:solidFill>
                <a:effectLst/>
                <a:uLnTx/>
                <a:uFillTx/>
                <a:latin typeface="Bahnschrift SemiBold" panose="020B0502040204020203" pitchFamily="34" charset="0"/>
                <a:ea typeface="+mj-ea"/>
                <a:cs typeface="+mj-cs"/>
              </a:rPr>
              <a:t>WE Finance Code Model Inspired by the Investing in Women UK Code</a:t>
            </a:r>
            <a:endParaRPr kumimoji="0" lang="en-GB" sz="3000" b="0" i="0" u="none" strike="noStrike" kern="1200" cap="none" spc="0" normalizeH="0" baseline="0" noProof="0" dirty="0">
              <a:ln>
                <a:noFill/>
              </a:ln>
              <a:solidFill>
                <a:prstClr val="white"/>
              </a:solidFill>
              <a:effectLst/>
              <a:uLnTx/>
              <a:uFillTx/>
              <a:latin typeface="Arial"/>
              <a:ea typeface="+mj-ea"/>
              <a:cs typeface="+mj-cs"/>
            </a:endParaRPr>
          </a:p>
        </p:txBody>
      </p:sp>
      <p:graphicFrame>
        <p:nvGraphicFramePr>
          <p:cNvPr id="8" name="Table 7"/>
          <p:cNvGraphicFramePr>
            <a:graphicFrameLocks noGrp="1"/>
          </p:cNvGraphicFramePr>
          <p:nvPr/>
        </p:nvGraphicFramePr>
        <p:xfrm>
          <a:off x="316412" y="1112413"/>
          <a:ext cx="7660639" cy="6398749"/>
        </p:xfrm>
        <a:graphic>
          <a:graphicData uri="http://schemas.openxmlformats.org/drawingml/2006/table">
            <a:tbl>
              <a:tblPr firstRow="1" bandRow="1">
                <a:tableStyleId>{5C22544A-7EE6-4342-B048-85BDC9FD1C3A}</a:tableStyleId>
              </a:tblPr>
              <a:tblGrid>
                <a:gridCol w="7660639">
                  <a:extLst>
                    <a:ext uri="{9D8B030D-6E8A-4147-A177-3AD203B41FA5}">
                      <a16:colId xmlns:a16="http://schemas.microsoft.com/office/drawing/2014/main" val="2482381468"/>
                    </a:ext>
                  </a:extLst>
                </a:gridCol>
              </a:tblGrid>
              <a:tr h="4290947">
                <a:tc>
                  <a:txBody>
                    <a:bodyPr/>
                    <a:lstStyle/>
                    <a:p>
                      <a:pPr>
                        <a:spcAft>
                          <a:spcPts val="600"/>
                        </a:spcAft>
                      </a:pPr>
                      <a:r>
                        <a:rPr lang="en-US" sz="1600" b="0" i="1" dirty="0">
                          <a:solidFill>
                            <a:schemeClr val="tx1"/>
                          </a:solidFill>
                          <a:latin typeface="+mn-lt"/>
                        </a:rPr>
                        <a:t>In the three years since its launch in June 2019, the UK Code has achieved:</a:t>
                      </a:r>
                    </a:p>
                    <a:p>
                      <a:pPr>
                        <a:spcAft>
                          <a:spcPts val="600"/>
                        </a:spcAft>
                      </a:pPr>
                      <a:endParaRPr lang="en-US" sz="1600" b="0" i="1" dirty="0">
                        <a:solidFill>
                          <a:schemeClr val="tx1"/>
                        </a:solidFill>
                        <a:latin typeface="+mn-lt"/>
                      </a:endParaRPr>
                    </a:p>
                    <a:p>
                      <a:pPr marL="285750" indent="-285750">
                        <a:spcAft>
                          <a:spcPts val="600"/>
                        </a:spcAft>
                        <a:buFont typeface="Arial" panose="020B0604020202020204" pitchFamily="34" charset="0"/>
                        <a:buChar char="•"/>
                      </a:pPr>
                      <a:r>
                        <a:rPr lang="en-US" sz="1800" b="1" dirty="0">
                          <a:solidFill>
                            <a:srgbClr val="005AAA"/>
                          </a:solidFill>
                          <a:latin typeface="+mn-lt"/>
                        </a:rPr>
                        <a:t>160 signatories </a:t>
                      </a:r>
                    </a:p>
                    <a:p>
                      <a:pPr marL="742950" lvl="1" indent="-285750">
                        <a:spcAft>
                          <a:spcPts val="600"/>
                        </a:spcAft>
                        <a:buFont typeface="Arial" panose="020B0604020202020204" pitchFamily="34" charset="0"/>
                        <a:buChar char="•"/>
                      </a:pPr>
                      <a:r>
                        <a:rPr lang="en-US" sz="1600" b="0" dirty="0">
                          <a:solidFill>
                            <a:schemeClr val="tx1"/>
                          </a:solidFill>
                          <a:latin typeface="+mn-lt"/>
                        </a:rPr>
                        <a:t>18 lenders (covering &gt;50% of total market, including four of the ‘big six’ banks &amp; Britain’s largest Building Society), 30 Angel syndicates and over 100 VC members</a:t>
                      </a:r>
                    </a:p>
                    <a:p>
                      <a:pPr marL="457200" lvl="1" indent="0">
                        <a:spcAft>
                          <a:spcPts val="600"/>
                        </a:spcAft>
                        <a:buFont typeface="Arial" panose="020B0604020202020204" pitchFamily="34" charset="0"/>
                        <a:buNone/>
                      </a:pPr>
                      <a:endParaRPr lang="en-US" sz="1400" b="0" dirty="0">
                        <a:solidFill>
                          <a:schemeClr val="tx1"/>
                        </a:solidFill>
                        <a:latin typeface="+mn-lt"/>
                      </a:endParaRPr>
                    </a:p>
                    <a:p>
                      <a:pPr marL="285750" indent="-285750">
                        <a:spcAft>
                          <a:spcPts val="600"/>
                        </a:spcAft>
                        <a:buFont typeface="Arial" panose="020B0604020202020204" pitchFamily="34" charset="0"/>
                        <a:buChar char="•"/>
                      </a:pPr>
                      <a:r>
                        <a:rPr lang="en-GB" sz="1800" b="1" dirty="0">
                          <a:solidFill>
                            <a:srgbClr val="005AAA"/>
                          </a:solidFill>
                          <a:latin typeface="+mn-lt"/>
                        </a:rPr>
                        <a:t>Sex-disaggregated data now available, such as (on lending side):</a:t>
                      </a:r>
                    </a:p>
                    <a:p>
                      <a:pPr marL="742950" lvl="1" indent="-285750">
                        <a:spcAft>
                          <a:spcPts val="600"/>
                        </a:spcAft>
                        <a:buFont typeface="Arial" panose="020B0604020202020204" pitchFamily="34" charset="0"/>
                        <a:buChar char="•"/>
                      </a:pPr>
                      <a:r>
                        <a:rPr lang="en-GB" sz="1600" b="0" dirty="0">
                          <a:solidFill>
                            <a:schemeClr val="tx1"/>
                          </a:solidFill>
                          <a:latin typeface="+mn-lt"/>
                        </a:rPr>
                        <a:t>Only 13% customer loan applications are from women-led businesses vs 51% male-led</a:t>
                      </a:r>
                    </a:p>
                    <a:p>
                      <a:pPr marL="742950" lvl="1" indent="-285750">
                        <a:spcAft>
                          <a:spcPts val="600"/>
                        </a:spcAft>
                        <a:buFont typeface="Arial" panose="020B0604020202020204" pitchFamily="34" charset="0"/>
                        <a:buChar char="•"/>
                      </a:pPr>
                      <a:r>
                        <a:rPr lang="en-US" sz="1600" b="0" dirty="0">
                          <a:solidFill>
                            <a:schemeClr val="tx1"/>
                          </a:solidFill>
                          <a:latin typeface="+mn-lt"/>
                        </a:rPr>
                        <a:t>Average loan approved for women-led businesses was £56,000 lower</a:t>
                      </a:r>
                    </a:p>
                    <a:p>
                      <a:pPr marL="742950" lvl="1" indent="-285750">
                        <a:spcAft>
                          <a:spcPts val="600"/>
                        </a:spcAft>
                        <a:buFont typeface="Arial" panose="020B0604020202020204" pitchFamily="34" charset="0"/>
                        <a:buChar char="•"/>
                      </a:pPr>
                      <a:r>
                        <a:rPr lang="en-US" sz="1600" b="0" dirty="0">
                          <a:solidFill>
                            <a:schemeClr val="tx1"/>
                          </a:solidFill>
                          <a:latin typeface="+mn-lt"/>
                        </a:rPr>
                        <a:t>Overall approval rates are similar (90% for women and 92% for men)</a:t>
                      </a:r>
                    </a:p>
                    <a:p>
                      <a:pPr marL="742950" lvl="1" indent="-285750">
                        <a:spcAft>
                          <a:spcPts val="600"/>
                        </a:spcAft>
                        <a:buFont typeface="Arial" panose="020B0604020202020204" pitchFamily="34" charset="0"/>
                        <a:buChar char="•"/>
                      </a:pPr>
                      <a:endParaRPr lang="en-GB" sz="1600" b="0" dirty="0">
                        <a:solidFill>
                          <a:schemeClr val="tx1"/>
                        </a:solidFill>
                        <a:latin typeface="+mn-lt"/>
                      </a:endParaRPr>
                    </a:p>
                    <a:p>
                      <a:pPr marL="285750" indent="-285750">
                        <a:spcAft>
                          <a:spcPts val="600"/>
                        </a:spcAft>
                        <a:buFont typeface="Arial" panose="020B0604020202020204" pitchFamily="34" charset="0"/>
                        <a:buChar char="•"/>
                      </a:pPr>
                      <a:r>
                        <a:rPr lang="en-US" sz="1800" b="1" dirty="0">
                          <a:solidFill>
                            <a:srgbClr val="005AAA"/>
                          </a:solidFill>
                          <a:latin typeface="+mn-lt"/>
                        </a:rPr>
                        <a:t>Boost to non-financial resources to support female entrepreneurs</a:t>
                      </a:r>
                    </a:p>
                    <a:p>
                      <a:pPr marL="742950" lvl="1" indent="-285750">
                        <a:spcAft>
                          <a:spcPts val="600"/>
                        </a:spcAft>
                        <a:buFont typeface="Arial" panose="020B0604020202020204" pitchFamily="34" charset="0"/>
                        <a:buChar char="•"/>
                      </a:pPr>
                      <a:r>
                        <a:rPr lang="en-US" sz="1600" b="0" dirty="0">
                          <a:solidFill>
                            <a:schemeClr val="tx1"/>
                          </a:solidFill>
                          <a:latin typeface="+mn-lt"/>
                        </a:rPr>
                        <a:t>Tens of thousands of entrepreneurs have benefited from new and expanded mentoring schemes and thousands of students have received enterprise training </a:t>
                      </a:r>
                    </a:p>
                  </a:txBody>
                  <a:tcPr>
                    <a:noFill/>
                  </a:tcPr>
                </a:tc>
                <a:extLst>
                  <a:ext uri="{0D108BD9-81ED-4DB2-BD59-A6C34878D82A}">
                    <a16:rowId xmlns:a16="http://schemas.microsoft.com/office/drawing/2014/main" val="2736397544"/>
                  </a:ext>
                </a:extLst>
              </a:tr>
              <a:tr h="1262869">
                <a:tc>
                  <a:txBody>
                    <a:bodyPr/>
                    <a:lstStyle/>
                    <a:p>
                      <a:endParaRPr lang="en-GB" sz="1600" b="0" dirty="0">
                        <a:latin typeface="+mn-lt"/>
                      </a:endParaRPr>
                    </a:p>
                  </a:txBody>
                  <a:tcPr>
                    <a:noFill/>
                  </a:tcPr>
                </a:tc>
                <a:extLst>
                  <a:ext uri="{0D108BD9-81ED-4DB2-BD59-A6C34878D82A}">
                    <a16:rowId xmlns:a16="http://schemas.microsoft.com/office/drawing/2014/main" val="2198671577"/>
                  </a:ext>
                </a:extLst>
              </a:tr>
            </a:tbl>
          </a:graphicData>
        </a:graphic>
      </p:graphicFrame>
      <p:graphicFrame>
        <p:nvGraphicFramePr>
          <p:cNvPr id="9" name="Table 8"/>
          <p:cNvGraphicFramePr>
            <a:graphicFrameLocks noGrp="1"/>
          </p:cNvGraphicFramePr>
          <p:nvPr/>
        </p:nvGraphicFramePr>
        <p:xfrm>
          <a:off x="8064137" y="1161452"/>
          <a:ext cx="3902924" cy="5343851"/>
        </p:xfrm>
        <a:graphic>
          <a:graphicData uri="http://schemas.openxmlformats.org/drawingml/2006/table">
            <a:tbl>
              <a:tblPr firstRow="1" bandRow="1">
                <a:tableStyleId>{5C22544A-7EE6-4342-B048-85BDC9FD1C3A}</a:tableStyleId>
              </a:tblPr>
              <a:tblGrid>
                <a:gridCol w="3902924">
                  <a:extLst>
                    <a:ext uri="{9D8B030D-6E8A-4147-A177-3AD203B41FA5}">
                      <a16:colId xmlns:a16="http://schemas.microsoft.com/office/drawing/2014/main" val="2482381468"/>
                    </a:ext>
                  </a:extLst>
                </a:gridCol>
              </a:tblGrid>
              <a:tr h="2904655">
                <a:tc>
                  <a:txBody>
                    <a:bodyPr/>
                    <a:lstStyle/>
                    <a:p>
                      <a:pPr algn="ctr"/>
                      <a:r>
                        <a:rPr lang="en-GB" sz="1400" b="1" dirty="0">
                          <a:solidFill>
                            <a:schemeClr val="tx1"/>
                          </a:solidFill>
                          <a:latin typeface="Bahnschrift" panose="020B0502040204020203" pitchFamily="34" charset="0"/>
                          <a:ea typeface="Microsoft YaHei UI Light" panose="020B0502040204020203" pitchFamily="34" charset="-122"/>
                        </a:rPr>
                        <a:t>UK Investing in Women code</a:t>
                      </a:r>
                    </a:p>
                    <a:p>
                      <a:endParaRPr lang="en-GB" sz="1400" dirty="0">
                        <a:solidFill>
                          <a:schemeClr val="tx1"/>
                        </a:solidFill>
                        <a:latin typeface="Bahnschrift" panose="020B0502040204020203" pitchFamily="34" charset="0"/>
                        <a:ea typeface="Microsoft YaHei UI Light" panose="020B0502040204020203" pitchFamily="34" charset="-122"/>
                      </a:endParaRPr>
                    </a:p>
                    <a:p>
                      <a:r>
                        <a:rPr lang="en-GB" sz="1400" b="1" i="1" dirty="0">
                          <a:solidFill>
                            <a:schemeClr val="tx1"/>
                          </a:solidFill>
                          <a:latin typeface="Bahnschrift" panose="020B0502040204020203" pitchFamily="34" charset="0"/>
                          <a:ea typeface="Microsoft YaHei UI Light" panose="020B0502040204020203" pitchFamily="34" charset="-122"/>
                        </a:rPr>
                        <a:t>Original Signatory Requirements</a:t>
                      </a:r>
                    </a:p>
                    <a:p>
                      <a:pPr marL="342900" indent="-342900">
                        <a:spcBef>
                          <a:spcPts val="600"/>
                        </a:spcBef>
                        <a:buFont typeface="+mj-lt"/>
                        <a:buAutoNum type="arabicPeriod"/>
                      </a:pPr>
                      <a:r>
                        <a:rPr lang="en-US" sz="1400" dirty="0">
                          <a:solidFill>
                            <a:schemeClr val="tx1"/>
                          </a:solidFill>
                          <a:latin typeface="Bahnschrift" panose="020B0502040204020203" pitchFamily="34" charset="0"/>
                          <a:ea typeface="Microsoft YaHei UI Light" panose="020B0502040204020203" pitchFamily="34" charset="-122"/>
                        </a:rPr>
                        <a:t>Have a member of the senior leadership team responsible for supporting equality.</a:t>
                      </a:r>
                      <a:endParaRPr lang="en-GB" sz="1400" dirty="0">
                        <a:solidFill>
                          <a:schemeClr val="tx1"/>
                        </a:solidFill>
                        <a:latin typeface="Bahnschrift" panose="020B0502040204020203" pitchFamily="34" charset="0"/>
                        <a:ea typeface="Microsoft YaHei UI Light" panose="020B0502040204020203" pitchFamily="34" charset="-122"/>
                      </a:endParaRPr>
                    </a:p>
                    <a:p>
                      <a:pPr marL="342900" indent="-342900">
                        <a:spcBef>
                          <a:spcPts val="600"/>
                        </a:spcBef>
                        <a:buFont typeface="+mj-lt"/>
                        <a:buAutoNum type="arabicPeriod"/>
                      </a:pPr>
                      <a:r>
                        <a:rPr lang="en-US" sz="1400" dirty="0">
                          <a:solidFill>
                            <a:schemeClr val="tx1"/>
                          </a:solidFill>
                          <a:latin typeface="Bahnschrift" panose="020B0502040204020203" pitchFamily="34" charset="0"/>
                          <a:ea typeface="Microsoft YaHei UI Light" panose="020B0502040204020203" pitchFamily="34" charset="-122"/>
                        </a:rPr>
                        <a:t>Provide HM Treasury, or a relevant industry body designated by HM Treasury, a commonly agreed set of data.</a:t>
                      </a:r>
                      <a:endParaRPr lang="en-GB" sz="1400" dirty="0">
                        <a:solidFill>
                          <a:schemeClr val="tx1"/>
                        </a:solidFill>
                        <a:latin typeface="Bahnschrift" panose="020B0502040204020203" pitchFamily="34" charset="0"/>
                        <a:ea typeface="Microsoft YaHei UI Light" panose="020B0502040204020203" pitchFamily="34" charset="-122"/>
                      </a:endParaRPr>
                    </a:p>
                    <a:p>
                      <a:pPr marL="342900" indent="-342900">
                        <a:spcBef>
                          <a:spcPts val="600"/>
                        </a:spcBef>
                        <a:buFont typeface="+mj-lt"/>
                        <a:buAutoNum type="arabicPeriod"/>
                      </a:pPr>
                      <a:r>
                        <a:rPr lang="en-US" sz="1400" dirty="0">
                          <a:solidFill>
                            <a:schemeClr val="tx1"/>
                          </a:solidFill>
                          <a:latin typeface="Bahnschrift" panose="020B0502040204020203" pitchFamily="34" charset="0"/>
                          <a:ea typeface="Microsoft YaHei UI Light" panose="020B0502040204020203" pitchFamily="34" charset="-122"/>
                        </a:rPr>
                        <a:t>Adopt internal practices which aim to improve the potential for female entrepreneurs.</a:t>
                      </a:r>
                      <a:endParaRPr lang="en-GB" sz="1400" dirty="0">
                        <a:solidFill>
                          <a:schemeClr val="tx1"/>
                        </a:solidFill>
                        <a:latin typeface="Bahnschrift" panose="020B0502040204020203" pitchFamily="34" charset="0"/>
                        <a:ea typeface="Microsoft YaHei UI Light" panose="020B0502040204020203" pitchFamily="34" charset="-122"/>
                      </a:endParaRPr>
                    </a:p>
                  </a:txBody>
                  <a:tcPr>
                    <a:solidFill>
                      <a:srgbClr val="DFEAF4"/>
                    </a:solidFill>
                  </a:tcPr>
                </a:tc>
                <a:extLst>
                  <a:ext uri="{0D108BD9-81ED-4DB2-BD59-A6C34878D82A}">
                    <a16:rowId xmlns:a16="http://schemas.microsoft.com/office/drawing/2014/main" val="2736397544"/>
                  </a:ext>
                </a:extLst>
              </a:tr>
              <a:tr h="2439196">
                <a:tc>
                  <a:txBody>
                    <a:bodyPr/>
                    <a:lstStyle/>
                    <a:p>
                      <a:endParaRPr lang="en-GB" dirty="0"/>
                    </a:p>
                  </a:txBody>
                  <a:tcPr>
                    <a:noFill/>
                  </a:tcPr>
                </a:tc>
                <a:extLst>
                  <a:ext uri="{0D108BD9-81ED-4DB2-BD59-A6C34878D82A}">
                    <a16:rowId xmlns:a16="http://schemas.microsoft.com/office/drawing/2014/main" val="2198671577"/>
                  </a:ext>
                </a:extLst>
              </a:tr>
            </a:tbl>
          </a:graphicData>
        </a:graphic>
      </p:graphicFrame>
      <p:pic>
        <p:nvPicPr>
          <p:cNvPr id="12" name="Picture 11">
            <a:extLst>
              <a:ext uri="{FF2B5EF4-FFF2-40B4-BE49-F238E27FC236}">
                <a16:creationId xmlns:a16="http://schemas.microsoft.com/office/drawing/2014/main" id="{8B17412D-AC77-1599-E72A-54F519B7618F}"/>
              </a:ext>
            </a:extLst>
          </p:cNvPr>
          <p:cNvPicPr>
            <a:picLocks noChangeAspect="1"/>
          </p:cNvPicPr>
          <p:nvPr/>
        </p:nvPicPr>
        <p:blipFill>
          <a:blip r:embed="rId6"/>
          <a:stretch>
            <a:fillRect/>
          </a:stretch>
        </p:blipFill>
        <p:spPr>
          <a:xfrm>
            <a:off x="7975188" y="4454238"/>
            <a:ext cx="2591860" cy="2051065"/>
          </a:xfrm>
          <a:prstGeom prst="rect">
            <a:avLst/>
          </a:prstGeom>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r="7788" b="33579"/>
          <a:stretch/>
        </p:blipFill>
        <p:spPr>
          <a:xfrm>
            <a:off x="10472606" y="4454238"/>
            <a:ext cx="1719394" cy="1981578"/>
          </a:xfrm>
          <a:prstGeom prst="rect">
            <a:avLst/>
          </a:prstGeom>
        </p:spPr>
      </p:pic>
      <p:sp>
        <p:nvSpPr>
          <p:cNvPr id="14" name="Rectangle 13">
            <a:extLst>
              <a:ext uri="{FF2B5EF4-FFF2-40B4-BE49-F238E27FC236}">
                <a16:creationId xmlns:a16="http://schemas.microsoft.com/office/drawing/2014/main" id="{8668C262-7FC5-C17F-5C7D-E114ABF1F690}"/>
              </a:ext>
            </a:extLst>
          </p:cNvPr>
          <p:cNvSpPr/>
          <p:nvPr/>
        </p:nvSpPr>
        <p:spPr>
          <a:xfrm>
            <a:off x="8065889" y="3909938"/>
            <a:ext cx="3901172" cy="54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Sex-Disaggregated Lending Data – Snapshots from the 2022 Report</a:t>
            </a:r>
          </a:p>
        </p:txBody>
      </p:sp>
    </p:spTree>
    <p:extLst>
      <p:ext uri="{BB962C8B-B14F-4D97-AF65-F5344CB8AC3E}">
        <p14:creationId xmlns:p14="http://schemas.microsoft.com/office/powerpoint/2010/main" val="334906301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a:bodyPr>
          <a:lstStyle/>
          <a:p>
            <a:r>
              <a:rPr lang="en-US" b="1" noProof="0" dirty="0">
                <a:sym typeface="Montserrat"/>
              </a:rPr>
              <a:t>Theory of Change</a:t>
            </a:r>
            <a:r>
              <a:rPr lang="en-US" noProof="0" dirty="0">
                <a:sym typeface="Montserrat"/>
              </a:rPr>
              <a:t>: Catalyze collaboration across the ecosystem through the WE Finance Code to increase financing to women entrepreneurs</a:t>
            </a:r>
            <a:endParaRPr lang="en-US" noProof="0" dirty="0"/>
          </a:p>
        </p:txBody>
      </p:sp>
      <p:graphicFrame>
        <p:nvGraphicFramePr>
          <p:cNvPr id="7" name="Table 4">
            <a:extLst>
              <a:ext uri="{FF2B5EF4-FFF2-40B4-BE49-F238E27FC236}">
                <a16:creationId xmlns:a16="http://schemas.microsoft.com/office/drawing/2014/main" id="{0FB569AE-FEC7-F05D-1E27-1F2B9E520DAE}"/>
              </a:ext>
            </a:extLst>
          </p:cNvPr>
          <p:cNvGraphicFramePr>
            <a:graphicFrameLocks noGrp="1"/>
          </p:cNvGraphicFramePr>
          <p:nvPr/>
        </p:nvGraphicFramePr>
        <p:xfrm>
          <a:off x="255682" y="1091750"/>
          <a:ext cx="11645512" cy="5556752"/>
        </p:xfrm>
        <a:graphic>
          <a:graphicData uri="http://schemas.openxmlformats.org/drawingml/2006/table">
            <a:tbl>
              <a:tblPr firstRow="1" bandRow="1">
                <a:tableStyleId>{2D5ABB26-0587-4C30-8999-92F81FD0307C}</a:tableStyleId>
              </a:tblPr>
              <a:tblGrid>
                <a:gridCol w="1882456">
                  <a:extLst>
                    <a:ext uri="{9D8B030D-6E8A-4147-A177-3AD203B41FA5}">
                      <a16:colId xmlns:a16="http://schemas.microsoft.com/office/drawing/2014/main" val="1882582168"/>
                    </a:ext>
                  </a:extLst>
                </a:gridCol>
                <a:gridCol w="2440764">
                  <a:extLst>
                    <a:ext uri="{9D8B030D-6E8A-4147-A177-3AD203B41FA5}">
                      <a16:colId xmlns:a16="http://schemas.microsoft.com/office/drawing/2014/main" val="3427200345"/>
                    </a:ext>
                  </a:extLst>
                </a:gridCol>
                <a:gridCol w="2440764">
                  <a:extLst>
                    <a:ext uri="{9D8B030D-6E8A-4147-A177-3AD203B41FA5}">
                      <a16:colId xmlns:a16="http://schemas.microsoft.com/office/drawing/2014/main" val="3707024729"/>
                    </a:ext>
                  </a:extLst>
                </a:gridCol>
                <a:gridCol w="2440764">
                  <a:extLst>
                    <a:ext uri="{9D8B030D-6E8A-4147-A177-3AD203B41FA5}">
                      <a16:colId xmlns:a16="http://schemas.microsoft.com/office/drawing/2014/main" val="765735766"/>
                    </a:ext>
                  </a:extLst>
                </a:gridCol>
                <a:gridCol w="2440764">
                  <a:extLst>
                    <a:ext uri="{9D8B030D-6E8A-4147-A177-3AD203B41FA5}">
                      <a16:colId xmlns:a16="http://schemas.microsoft.com/office/drawing/2014/main" val="3095466286"/>
                    </a:ext>
                  </a:extLst>
                </a:gridCol>
              </a:tblGrid>
              <a:tr h="3162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dirty="0">
                        <a:solidFill>
                          <a:schemeClr val="bg1"/>
                        </a:solidFill>
                        <a:latin typeface="Arial" panose="020B0604020202020204" pitchFamily="34" charset="0"/>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Output Metrics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Arial" panose="020B0604020202020204" pitchFamily="34" charset="0"/>
                          <a:cs typeface="Arial" panose="020B0604020202020204" pitchFamily="34" charset="0"/>
                        </a:rPr>
                        <a:t>Short-Term Outcomes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AD2D6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Arial" panose="020B0604020202020204" pitchFamily="34" charset="0"/>
                          <a:cs typeface="Arial" panose="020B0604020202020204" pitchFamily="34" charset="0"/>
                        </a:rPr>
                        <a:t>Medium/Long-Term Outcomes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EC635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Arial" panose="020B0604020202020204" pitchFamily="34" charset="0"/>
                          <a:cs typeface="Arial" panose="020B0604020202020204" pitchFamily="34" charset="0"/>
                        </a:rPr>
                        <a:t>Ultimate Goal</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rgbClr val="ED7D31"/>
                    </a:solidFill>
                  </a:tcPr>
                </a:tc>
                <a:extLst>
                  <a:ext uri="{0D108BD9-81ED-4DB2-BD59-A6C34878D82A}">
                    <a16:rowId xmlns:a16="http://schemas.microsoft.com/office/drawing/2014/main" val="3835926942"/>
                  </a:ext>
                </a:extLst>
              </a:tr>
              <a:tr h="258747">
                <a:tc>
                  <a:txBody>
                    <a:bodyPr/>
                    <a:lstStyle/>
                    <a:p>
                      <a:pPr algn="ctr"/>
                      <a:endParaRPr lang="en-GB" sz="1200" i="1" dirty="0">
                        <a:latin typeface="Arial" panose="020B0604020202020204" pitchFamily="34" charset="0"/>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a:endParaRPr lang="en-GB" sz="1200" i="1" dirty="0">
                        <a:latin typeface="Arial" panose="020B0604020202020204" pitchFamily="34" charset="0"/>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algn="ctr"/>
                      <a:endParaRPr lang="en-GB" sz="1200" i="1" dirty="0">
                        <a:latin typeface="Arial" panose="020B0604020202020204" pitchFamily="34" charset="0"/>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gridSpan="2">
                  <a:txBody>
                    <a:bodyPr/>
                    <a:lstStyle/>
                    <a:p>
                      <a:pPr algn="ctr"/>
                      <a:endParaRPr lang="en-GB" sz="1200" i="1" dirty="0">
                        <a:latin typeface="Arial" panose="020B0604020202020204" pitchFamily="34" charset="0"/>
                        <a:cs typeface="Arial" panose="020B0604020202020204" pitchFamily="34" charset="0"/>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hMerge="1">
                  <a:txBody>
                    <a:bodyPr/>
                    <a:lstStyle/>
                    <a:p>
                      <a:endParaRPr lang="en-GB" sz="1400" dirty="0"/>
                    </a:p>
                  </a:txBody>
                  <a:tcPr/>
                </a:tc>
                <a:extLst>
                  <a:ext uri="{0D108BD9-81ED-4DB2-BD59-A6C34878D82A}">
                    <a16:rowId xmlns:a16="http://schemas.microsoft.com/office/drawing/2014/main" val="3557884231"/>
                  </a:ext>
                </a:extLst>
              </a:tr>
              <a:tr h="1655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latin typeface="Arial" panose="020B0604020202020204" pitchFamily="34" charset="0"/>
                          <a:cs typeface="Arial" panose="020B0604020202020204" pitchFamily="34" charset="0"/>
                        </a:rPr>
                        <a:t>Financial Service Provider Signatories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marL="180975" marR="0" lvl="0" indent="-1809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0" kern="1200" dirty="0">
                          <a:solidFill>
                            <a:schemeClr val="tx1">
                              <a:lumMod val="75000"/>
                              <a:lumOff val="25000"/>
                            </a:schemeClr>
                          </a:solidFill>
                          <a:latin typeface="Arial" panose="020B0604020202020204" pitchFamily="34" charset="0"/>
                          <a:ea typeface="+mn-ea"/>
                          <a:cs typeface="Arial" panose="020B0604020202020204" pitchFamily="34" charset="0"/>
                        </a:rPr>
                        <a:t>Number of FSPs signed</a:t>
                      </a:r>
                      <a:r>
                        <a:rPr lang="en-US" sz="1200" b="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r>
                        <a:rPr lang="en-US" sz="1200" b="0" kern="1200" dirty="0">
                          <a:solidFill>
                            <a:schemeClr val="tx1">
                              <a:lumMod val="75000"/>
                              <a:lumOff val="25000"/>
                            </a:schemeClr>
                          </a:solidFill>
                          <a:latin typeface="Arial" panose="020B0604020202020204" pitchFamily="34" charset="0"/>
                          <a:ea typeface="+mn-ea"/>
                          <a:cs typeface="Arial" panose="020B0604020202020204" pitchFamily="34" charset="0"/>
                        </a:rPr>
                        <a:t>up</a:t>
                      </a:r>
                    </a:p>
                    <a:p>
                      <a:pPr marL="180975" marR="0" lvl="0" indent="-1809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0" kern="1200" dirty="0">
                          <a:solidFill>
                            <a:schemeClr val="tx1">
                              <a:lumMod val="75000"/>
                              <a:lumOff val="25000"/>
                            </a:schemeClr>
                          </a:solidFill>
                          <a:latin typeface="Arial" panose="020B0604020202020204" pitchFamily="34" charset="0"/>
                          <a:ea typeface="+mn-ea"/>
                          <a:cs typeface="Arial" panose="020B0604020202020204" pitchFamily="34" charset="0"/>
                        </a:rPr>
                        <a:t>Number of FSPs reporting on commitments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lumMod val="75000"/>
                              <a:lumOff val="25000"/>
                            </a:schemeClr>
                          </a:solidFill>
                          <a:latin typeface="Arial" panose="020B0604020202020204" pitchFamily="34" charset="0"/>
                          <a:cs typeface="Arial" panose="020B0604020202020204" pitchFamily="34" charset="0"/>
                        </a:rPr>
                        <a:t>Increased focus on and (financial and non-financial) investment in serving WMSME segment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lumMod val="75000"/>
                            <a:lumOff val="25000"/>
                          </a:scheme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lumMod val="75000"/>
                              <a:lumOff val="25000"/>
                            </a:schemeClr>
                          </a:solidFill>
                          <a:latin typeface="Arial" panose="020B0604020202020204" pitchFamily="34" charset="0"/>
                          <a:cs typeface="Arial" panose="020B0604020202020204" pitchFamily="34" charset="0"/>
                        </a:rPr>
                        <a:t>Data-driven decision-making, goal setting by FSPs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EFF3"/>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lumMod val="75000"/>
                              <a:lumOff val="25000"/>
                            </a:schemeClr>
                          </a:solidFill>
                          <a:latin typeface="Arial" panose="020B0604020202020204" pitchFamily="34" charset="0"/>
                          <a:cs typeface="Arial" panose="020B0604020202020204" pitchFamily="34" charset="0"/>
                        </a:rPr>
                        <a:t>Evidence-based</a:t>
                      </a:r>
                      <a:r>
                        <a:rPr lang="en-GB" sz="1200" baseline="0" dirty="0">
                          <a:solidFill>
                            <a:schemeClr val="tx1">
                              <a:lumMod val="75000"/>
                              <a:lumOff val="25000"/>
                            </a:schemeClr>
                          </a:solidFill>
                          <a:latin typeface="Arial" panose="020B0604020202020204" pitchFamily="34" charset="0"/>
                          <a:cs typeface="Arial" panose="020B0604020202020204" pitchFamily="34" charset="0"/>
                        </a:rPr>
                        <a:t> financial services</a:t>
                      </a:r>
                      <a:r>
                        <a:rPr lang="en-GB" sz="1200" dirty="0">
                          <a:solidFill>
                            <a:schemeClr val="tx1">
                              <a:lumMod val="75000"/>
                              <a:lumOff val="25000"/>
                            </a:schemeClr>
                          </a:solidFill>
                          <a:latin typeface="Arial" panose="020B0604020202020204" pitchFamily="34" charset="0"/>
                          <a:cs typeface="Arial" panose="020B0604020202020204" pitchFamily="34" charset="0"/>
                        </a:rPr>
                        <a:t> &amp; products for Women Entrepreneurs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CE2E0"/>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chemeClr val="tx1">
                              <a:lumMod val="75000"/>
                              <a:lumOff val="25000"/>
                            </a:schemeClr>
                          </a:solidFill>
                          <a:latin typeface="Arial" panose="020B0604020202020204" pitchFamily="34" charset="0"/>
                          <a:cs typeface="Arial" panose="020B0604020202020204" pitchFamily="34" charset="0"/>
                        </a:rPr>
                        <a:t>Increase in funding provided to Women Entrepreneurs </a:t>
                      </a:r>
                      <a:r>
                        <a:rPr lang="en-GB" sz="1200" b="0" dirty="0">
                          <a:solidFill>
                            <a:schemeClr val="tx1">
                              <a:lumMod val="75000"/>
                              <a:lumOff val="25000"/>
                            </a:schemeClr>
                          </a:solidFill>
                          <a:latin typeface="Arial" panose="020B0604020202020204" pitchFamily="34" charset="0"/>
                          <a:cs typeface="Arial" panose="020B0604020202020204" pitchFamily="34" charset="0"/>
                        </a:rPr>
                        <a:t>(volume and share)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solidFill>
                          <a:schemeClr val="tx1">
                            <a:lumMod val="75000"/>
                            <a:lumOff val="2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lumMod val="75000"/>
                              <a:lumOff val="25000"/>
                            </a:schemeClr>
                          </a:solidFill>
                          <a:latin typeface="Arial" panose="020B0604020202020204" pitchFamily="34" charset="0"/>
                          <a:ea typeface="+mn-ea"/>
                          <a:cs typeface="Arial" panose="020B0604020202020204" pitchFamily="34" charset="0"/>
                        </a:rPr>
                        <a:t>&amp;</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lumMod val="75000"/>
                              <a:lumOff val="25000"/>
                            </a:schemeClr>
                          </a:solidFill>
                          <a:latin typeface="Arial" panose="020B0604020202020204" pitchFamily="34" charset="0"/>
                          <a:ea typeface="+mn-ea"/>
                          <a:cs typeface="Arial" panose="020B0604020202020204" pitchFamily="34" charset="0"/>
                        </a:rPr>
                        <a:t>Greater number of women entrepreneurs thriving as a result of increased access to business financing and support globally</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lumMod val="75000"/>
                              <a:lumOff val="25000"/>
                            </a:schemeClr>
                          </a:solidFill>
                          <a:latin typeface="Arial" panose="020B0604020202020204" pitchFamily="34" charset="0"/>
                          <a:ea typeface="+mn-ea"/>
                          <a:cs typeface="Arial" panose="020B0604020202020204" pitchFamily="34" charset="0"/>
                        </a:rPr>
                        <a:t>&amp;</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lumMod val="75000"/>
                              <a:lumOff val="25000"/>
                            </a:schemeClr>
                          </a:solidFill>
                          <a:latin typeface="Arial" panose="020B0604020202020204" pitchFamily="34" charset="0"/>
                          <a:ea typeface="+mn-ea"/>
                          <a:cs typeface="Arial" panose="020B0604020202020204" pitchFamily="34" charset="0"/>
                        </a:rPr>
                        <a:t>Value addition to economy </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0578489"/>
                  </a:ext>
                </a:extLst>
              </a:tr>
              <a:tr h="1547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latin typeface="Arial" panose="020B0604020202020204" pitchFamily="34" charset="0"/>
                          <a:cs typeface="Arial" panose="020B0604020202020204" pitchFamily="34" charset="0"/>
                        </a:rPr>
                        <a:t>National Code Coalitions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marL="180975" marR="0" lvl="0" indent="-1809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0" kern="1200" dirty="0">
                          <a:solidFill>
                            <a:schemeClr val="tx1">
                              <a:lumMod val="75000"/>
                              <a:lumOff val="25000"/>
                            </a:schemeClr>
                          </a:solidFill>
                          <a:latin typeface="Arial" panose="020B0604020202020204" pitchFamily="34" charset="0"/>
                          <a:ea typeface="+mn-ea"/>
                          <a:cs typeface="Arial" panose="020B0604020202020204" pitchFamily="34" charset="0"/>
                        </a:rPr>
                        <a:t>Number of National Code Coalitions making a Declaration of  Intent</a:t>
                      </a:r>
                    </a:p>
                    <a:p>
                      <a:pPr marL="180975" marR="0" lvl="0" indent="-1809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0" kern="1200" dirty="0">
                          <a:solidFill>
                            <a:schemeClr val="tx1">
                              <a:lumMod val="75000"/>
                              <a:lumOff val="25000"/>
                            </a:schemeClr>
                          </a:solidFill>
                          <a:latin typeface="Arial" panose="020B0604020202020204" pitchFamily="34" charset="0"/>
                          <a:ea typeface="+mn-ea"/>
                          <a:cs typeface="Arial" panose="020B0604020202020204" pitchFamily="34" charset="0"/>
                        </a:rPr>
                        <a:t>Number of countries </a:t>
                      </a:r>
                      <a:r>
                        <a:rPr lang="en-GB" sz="1200" b="0" kern="1200" dirty="0">
                          <a:solidFill>
                            <a:schemeClr val="tx1">
                              <a:lumMod val="75000"/>
                              <a:lumOff val="25000"/>
                            </a:schemeClr>
                          </a:solidFill>
                          <a:latin typeface="Arial" panose="020B0604020202020204" pitchFamily="34" charset="0"/>
                          <a:ea typeface="+mn-ea"/>
                          <a:cs typeface="Arial" panose="020B0604020202020204" pitchFamily="34" charset="0"/>
                        </a:rPr>
                        <a:t>reporting to Global Code</a:t>
                      </a:r>
                      <a:endParaRPr lang="en-US" sz="1200" b="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180975" marR="0" lvl="0" indent="-1809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0" kern="1200" dirty="0">
                          <a:solidFill>
                            <a:schemeClr val="tx1">
                              <a:lumMod val="75000"/>
                              <a:lumOff val="25000"/>
                            </a:schemeClr>
                          </a:solidFill>
                          <a:latin typeface="Arial" panose="020B0604020202020204" pitchFamily="34" charset="0"/>
                          <a:ea typeface="+mn-ea"/>
                          <a:cs typeface="Arial" panose="020B0604020202020204" pitchFamily="34" charset="0"/>
                        </a:rPr>
                        <a:t>Number of countries </a:t>
                      </a:r>
                      <a:r>
                        <a:rPr lang="en-GB" sz="1200" b="0" kern="1200" dirty="0">
                          <a:solidFill>
                            <a:schemeClr val="tx1">
                              <a:lumMod val="75000"/>
                              <a:lumOff val="25000"/>
                            </a:schemeClr>
                          </a:solidFill>
                          <a:latin typeface="Arial" panose="020B0604020202020204" pitchFamily="34" charset="0"/>
                          <a:ea typeface="+mn-ea"/>
                          <a:cs typeface="Arial" panose="020B0604020202020204" pitchFamily="34" charset="0"/>
                        </a:rPr>
                        <a:t>reporting to OECD/FAS </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lumMod val="75000"/>
                              <a:lumOff val="25000"/>
                            </a:schemeClr>
                          </a:solidFill>
                          <a:latin typeface="Arial" panose="020B0604020202020204" pitchFamily="34" charset="0"/>
                          <a:cs typeface="Arial" panose="020B0604020202020204" pitchFamily="34" charset="0"/>
                        </a:rPr>
                        <a:t>More</a:t>
                      </a:r>
                      <a:r>
                        <a:rPr lang="en-GB" sz="1200" baseline="0" dirty="0">
                          <a:solidFill>
                            <a:schemeClr val="tx1">
                              <a:lumMod val="75000"/>
                              <a:lumOff val="25000"/>
                            </a:schemeClr>
                          </a:solidFill>
                          <a:latin typeface="Arial" panose="020B0604020202020204" pitchFamily="34" charset="0"/>
                          <a:cs typeface="Arial" panose="020B0604020202020204" pitchFamily="34" charset="0"/>
                        </a:rPr>
                        <a:t> </a:t>
                      </a:r>
                      <a:r>
                        <a:rPr lang="en-GB" sz="1200" dirty="0">
                          <a:solidFill>
                            <a:schemeClr val="tx1">
                              <a:lumMod val="75000"/>
                              <a:lumOff val="25000"/>
                            </a:schemeClr>
                          </a:solidFill>
                          <a:latin typeface="Arial" panose="020B0604020202020204" pitchFamily="34" charset="0"/>
                          <a:cs typeface="Arial" panose="020B0604020202020204" pitchFamily="34" charset="0"/>
                        </a:rPr>
                        <a:t>gender-disaggregated data available publicly at an aggregate level</a:t>
                      </a:r>
                      <a:endParaRPr lang="en-US" sz="1200" b="1"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lumMod val="75000"/>
                              <a:lumOff val="25000"/>
                            </a:schemeClr>
                          </a:solidFill>
                          <a:latin typeface="Arial" panose="020B0604020202020204" pitchFamily="34" charset="0"/>
                          <a:ea typeface="+mn-ea"/>
                          <a:cs typeface="Arial" panose="020B0604020202020204" pitchFamily="34" charset="0"/>
                        </a:rPr>
                        <a:t>Increase in number of policies and programs in place to support women entrepreneurs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EFF3"/>
                    </a:solidFill>
                  </a:tcPr>
                </a:tc>
                <a:tc row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lumMod val="75000"/>
                              <a:lumOff val="25000"/>
                            </a:schemeClr>
                          </a:solidFill>
                          <a:latin typeface="Arial" panose="020B0604020202020204" pitchFamily="34" charset="0"/>
                          <a:ea typeface="+mn-ea"/>
                          <a:cs typeface="Arial" panose="020B0604020202020204" pitchFamily="34" charset="0"/>
                        </a:rPr>
                        <a:t>Mainstreaming of gender-disaggregated data collection and 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lumMod val="75000"/>
                              <a:lumOff val="25000"/>
                            </a:schemeClr>
                          </a:solidFill>
                          <a:latin typeface="Arial" panose="020B0604020202020204" pitchFamily="34" charset="0"/>
                          <a:ea typeface="+mn-ea"/>
                          <a:cs typeface="Arial" panose="020B0604020202020204" pitchFamily="34" charset="0"/>
                        </a:rPr>
                        <a:t>Improved</a:t>
                      </a:r>
                      <a:r>
                        <a:rPr lang="en-US" sz="1200" kern="1200" baseline="0" dirty="0">
                          <a:solidFill>
                            <a:schemeClr val="tx1">
                              <a:lumMod val="75000"/>
                              <a:lumOff val="25000"/>
                            </a:schemeClr>
                          </a:solidFill>
                          <a:latin typeface="Arial" panose="020B0604020202020204" pitchFamily="34" charset="0"/>
                          <a:ea typeface="+mn-ea"/>
                          <a:cs typeface="Arial" panose="020B0604020202020204" pitchFamily="34" charset="0"/>
                        </a:rPr>
                        <a:t> h</a:t>
                      </a:r>
                      <a:r>
                        <a:rPr lang="en-US" sz="1200" kern="1200" dirty="0">
                          <a:solidFill>
                            <a:schemeClr val="tx1">
                              <a:lumMod val="75000"/>
                              <a:lumOff val="25000"/>
                            </a:schemeClr>
                          </a:solidFill>
                          <a:latin typeface="Arial" panose="020B0604020202020204" pitchFamily="34" charset="0"/>
                          <a:ea typeface="+mn-ea"/>
                          <a:cs typeface="Arial" panose="020B0604020202020204" pitchFamily="34" charset="0"/>
                        </a:rPr>
                        <a:t>armonization of data and definitions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CE2E0"/>
                    </a:solidFill>
                  </a:tcPr>
                </a:tc>
                <a:tc vMerge="1">
                  <a:txBody>
                    <a:bodyPr/>
                    <a:lstStyle/>
                    <a:p>
                      <a:endParaRPr lang="en-US"/>
                    </a:p>
                  </a:txBody>
                  <a:tcPr/>
                </a:tc>
                <a:extLst>
                  <a:ext uri="{0D108BD9-81ED-4DB2-BD59-A6C34878D82A}">
                    <a16:rowId xmlns:a16="http://schemas.microsoft.com/office/drawing/2014/main" val="712428737"/>
                  </a:ext>
                </a:extLst>
              </a:tr>
              <a:tr h="109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latin typeface="Arial" panose="020B0604020202020204" pitchFamily="34" charset="0"/>
                          <a:cs typeface="Arial" panose="020B0604020202020204" pitchFamily="34" charset="0"/>
                        </a:rPr>
                        <a:t>Partners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75000"/>
                      </a:schemeClr>
                    </a:solidFill>
                  </a:tcPr>
                </a:tc>
                <a:tc>
                  <a:txBody>
                    <a:bodyPr/>
                    <a:lstStyle/>
                    <a:p>
                      <a:pPr marL="180975" marR="0" lvl="0" indent="-1809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0" kern="1200" dirty="0">
                          <a:solidFill>
                            <a:schemeClr val="tx1">
                              <a:lumMod val="75000"/>
                              <a:lumOff val="25000"/>
                            </a:schemeClr>
                          </a:solidFill>
                          <a:latin typeface="Arial" panose="020B0604020202020204" pitchFamily="34" charset="0"/>
                          <a:ea typeface="+mn-ea"/>
                          <a:cs typeface="Arial" panose="020B0604020202020204" pitchFamily="34" charset="0"/>
                        </a:rPr>
                        <a:t>Number of partners submitting Letter of Intent</a:t>
                      </a:r>
                    </a:p>
                    <a:p>
                      <a:pPr marL="180975" marR="0" lvl="0" indent="-180975"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200" b="0" kern="1200" dirty="0">
                          <a:solidFill>
                            <a:schemeClr val="tx1">
                              <a:lumMod val="75000"/>
                              <a:lumOff val="25000"/>
                            </a:schemeClr>
                          </a:solidFill>
                          <a:latin typeface="Arial" panose="020B0604020202020204" pitchFamily="34" charset="0"/>
                          <a:ea typeface="+mn-ea"/>
                          <a:cs typeface="Arial" panose="020B0604020202020204" pitchFamily="34" charset="0"/>
                        </a:rPr>
                        <a:t>Number of Partners reporting on commitments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lumMod val="75000"/>
                              <a:lumOff val="25000"/>
                            </a:schemeClr>
                          </a:solidFill>
                          <a:latin typeface="Arial" panose="020B0604020202020204" pitchFamily="34" charset="0"/>
                          <a:ea typeface="+mn-ea"/>
                          <a:cs typeface="Arial" panose="020B0604020202020204" pitchFamily="34" charset="0"/>
                        </a:rPr>
                        <a:t>Increased incentives/support to Signatories &amp; National Code Coalitions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lumMod val="75000"/>
                            <a:lumOff val="25000"/>
                          </a:schemeClr>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lumMod val="75000"/>
                              <a:lumOff val="25000"/>
                            </a:schemeClr>
                          </a:solidFill>
                          <a:latin typeface="Arial" panose="020B0604020202020204" pitchFamily="34" charset="0"/>
                          <a:ea typeface="+mn-ea"/>
                          <a:cs typeface="Arial" panose="020B0604020202020204" pitchFamily="34" charset="0"/>
                        </a:rPr>
                        <a:t>Increased coordination &amp; alignment amongst key players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BEFF3"/>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solidFill>
                          <a:schemeClr val="tx1">
                            <a:lumMod val="85000"/>
                            <a:lumOff val="15000"/>
                          </a:schemeClr>
                        </a:solidFill>
                        <a:latin typeface="Arial" panose="020B0604020202020204" pitchFamily="34" charset="0"/>
                        <a:cs typeface="Arial" panose="020B0604020202020204" pitchFamily="34" charset="0"/>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FCE2E0"/>
                    </a:solidFill>
                  </a:tcPr>
                </a:tc>
                <a:tc vMerge="1">
                  <a:txBody>
                    <a:bodyPr/>
                    <a:lstStyle/>
                    <a:p>
                      <a:endParaRPr lang="en-US"/>
                    </a:p>
                  </a:txBody>
                  <a:tcPr/>
                </a:tc>
                <a:extLst>
                  <a:ext uri="{0D108BD9-81ED-4DB2-BD59-A6C34878D82A}">
                    <a16:rowId xmlns:a16="http://schemas.microsoft.com/office/drawing/2014/main" val="1172799255"/>
                  </a:ext>
                </a:extLst>
              </a:tr>
            </a:tbl>
          </a:graphicData>
        </a:graphic>
      </p:graphicFrame>
      <p:cxnSp>
        <p:nvCxnSpPr>
          <p:cNvPr id="18" name="Straight Arrow Connector 17">
            <a:extLst>
              <a:ext uri="{FF2B5EF4-FFF2-40B4-BE49-F238E27FC236}">
                <a16:creationId xmlns:a16="http://schemas.microsoft.com/office/drawing/2014/main" id="{CC272EB0-85B0-A772-688C-91D97DA401D9}"/>
              </a:ext>
            </a:extLst>
          </p:cNvPr>
          <p:cNvCxnSpPr>
            <a:cxnSpLocks/>
          </p:cNvCxnSpPr>
          <p:nvPr/>
        </p:nvCxnSpPr>
        <p:spPr>
          <a:xfrm flipH="1">
            <a:off x="4620608" y="1794715"/>
            <a:ext cx="4572000" cy="1250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964903" y="1655248"/>
            <a:ext cx="4495731" cy="286499"/>
            <a:chOff x="4198938" y="1670476"/>
            <a:chExt cx="4958299" cy="297329"/>
          </a:xfrm>
        </p:grpSpPr>
        <p:cxnSp>
          <p:nvCxnSpPr>
            <p:cNvPr id="8" name="Straight Arrow Connector 7">
              <a:extLst>
                <a:ext uri="{FF2B5EF4-FFF2-40B4-BE49-F238E27FC236}">
                  <a16:creationId xmlns:a16="http://schemas.microsoft.com/office/drawing/2014/main" id="{CC272EB0-85B0-A772-688C-91D97DA401D9}"/>
                </a:ext>
              </a:extLst>
            </p:cNvPr>
            <p:cNvCxnSpPr>
              <a:cxnSpLocks/>
            </p:cNvCxnSpPr>
            <p:nvPr/>
          </p:nvCxnSpPr>
          <p:spPr>
            <a:xfrm>
              <a:off x="8521971" y="1814210"/>
              <a:ext cx="635266" cy="5"/>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27540" y="1670476"/>
              <a:ext cx="1843312" cy="28747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 Year Horizon</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4198938" y="1670690"/>
              <a:ext cx="1997701" cy="29711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 Year Horizon</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 name="Rectangle 4">
            <a:extLst>
              <a:ext uri="{FF2B5EF4-FFF2-40B4-BE49-F238E27FC236}">
                <a16:creationId xmlns:a16="http://schemas.microsoft.com/office/drawing/2014/main" id="{6770DA8D-CC9F-12EE-77FF-06737247402E}"/>
              </a:ext>
            </a:extLst>
          </p:cNvPr>
          <p:cNvSpPr/>
          <p:nvPr/>
        </p:nvSpPr>
        <p:spPr>
          <a:xfrm>
            <a:off x="290806" y="1467478"/>
            <a:ext cx="1738265" cy="261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prstClr val="black"/>
                </a:solidFill>
                <a:effectLst/>
                <a:uLnTx/>
                <a:uFillTx/>
                <a:latin typeface="Helvetica"/>
                <a:ea typeface="+mn-ea"/>
                <a:cs typeface="+mn-cs"/>
              </a:rPr>
              <a:t>Ways to Commit  to the Code:</a:t>
            </a:r>
          </a:p>
        </p:txBody>
      </p:sp>
    </p:spTree>
    <p:extLst>
      <p:ext uri="{BB962C8B-B14F-4D97-AF65-F5344CB8AC3E}">
        <p14:creationId xmlns:p14="http://schemas.microsoft.com/office/powerpoint/2010/main" val="259855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A2FCA8E-1D96-72A8-5649-09BE345C5389}"/>
              </a:ext>
            </a:extLst>
          </p:cNvPr>
          <p:cNvSpPr>
            <a:spLocks noGrp="1"/>
          </p:cNvSpPr>
          <p:nvPr>
            <p:ph type="title"/>
          </p:nvPr>
        </p:nvSpPr>
        <p:spPr/>
        <p:txBody>
          <a:bodyPr vert="horz">
            <a:normAutofit/>
          </a:bodyPr>
          <a:lstStyle/>
          <a:p>
            <a:r>
              <a:rPr lang="en-US" b="1" noProof="0" dirty="0">
                <a:latin typeface="+mn-lt"/>
                <a:cs typeface="Arial" panose="020B0604020202020204" pitchFamily="34" charset="0"/>
              </a:rPr>
              <a:t>Country Code Pilots</a:t>
            </a:r>
            <a:br>
              <a:rPr lang="en-US" b="1" dirty="0">
                <a:latin typeface="+mn-lt"/>
                <a:cs typeface="Arial" panose="020B0604020202020204" pitchFamily="34" charset="0"/>
              </a:rPr>
            </a:br>
            <a:r>
              <a:rPr lang="en-US" dirty="0">
                <a:latin typeface="+mn-lt"/>
                <a:cs typeface="Arial" panose="020B0604020202020204" pitchFamily="34" charset="0"/>
              </a:rPr>
              <a:t>Simply make a public declaration of local implementation</a:t>
            </a:r>
            <a:endParaRPr lang="en-US" noProof="0" dirty="0">
              <a:latin typeface="+mn-lt"/>
              <a:cs typeface="Arial" panose="020B0604020202020204" pitchFamily="34" charset="0"/>
            </a:endParaRPr>
          </a:p>
        </p:txBody>
      </p:sp>
      <p:sp>
        <p:nvSpPr>
          <p:cNvPr id="9" name="TextBox 8"/>
          <p:cNvSpPr txBox="1"/>
          <p:nvPr/>
        </p:nvSpPr>
        <p:spPr>
          <a:xfrm>
            <a:off x="246077" y="1434565"/>
            <a:ext cx="11590789" cy="4555093"/>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Helvetica"/>
                <a:ea typeface="+mn-ea"/>
                <a:cs typeface="Arial" panose="020B0604020202020204" pitchFamily="34" charset="0"/>
              </a:rPr>
              <a:t>An essential feature of the Code are national coalitions </a:t>
            </a:r>
            <a:r>
              <a:rPr kumimoji="0" lang="en-GB"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rPr>
              <a:t>to drive adoption and mainstreaming across national financial systems. Regulators and other public entities and private sector champions showing commitment to achieving the objectives of the Code.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Helvetica"/>
                <a:ea typeface="+mn-ea"/>
                <a:cs typeface="Arial" panose="020B0604020202020204" pitchFamily="34" charset="0"/>
              </a:rPr>
              <a:t>A flexible framework allows for adjustments to suit national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rPr>
              <a:t>Recognized National Code Coalitions have four common characteristics: </a:t>
            </a:r>
            <a:endParaRPr kumimoji="0" lang="en-US"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rPr>
              <a:t>Governance that creates accountability for and oversees local adoption of the Code</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rPr>
              <a:t>Designated coordinator for local Code implementation and reporting</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rPr>
              <a:t>A mechanism to aggregate data with integrity, in a format that will facilitate mainstreaming over time</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rPr>
              <a:t>Reports on progress for the Global Report (and Annual National Code Progress Report preferable)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rPr>
              <a:t>National Code Coalitions will make a public Declaration of Intent indicating their intent to adopt the Code in their given country. </a:t>
            </a:r>
            <a:endParaRPr kumimoji="0" lang="en-US" sz="1800" b="0" i="0" u="none" strike="noStrike" kern="1200" cap="none" spc="0" normalizeH="0" baseline="0" noProof="0" dirty="0">
              <a:ln>
                <a:noFill/>
              </a:ln>
              <a:solidFill>
                <a:prstClr val="black"/>
              </a:solidFill>
              <a:effectLst/>
              <a:uLnTx/>
              <a:uFillTx/>
              <a:latin typeface="Helvetica"/>
              <a:ea typeface="+mn-ea"/>
              <a:cs typeface="Arial" panose="020B0604020202020204" pitchFamily="34" charset="0"/>
            </a:endParaRPr>
          </a:p>
        </p:txBody>
      </p:sp>
    </p:spTree>
    <p:extLst>
      <p:ext uri="{BB962C8B-B14F-4D97-AF65-F5344CB8AC3E}">
        <p14:creationId xmlns:p14="http://schemas.microsoft.com/office/powerpoint/2010/main" val="139860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10" name="Object 9"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4E6FE43D-C5B0-4643-A396-71E4928777E8}"/>
              </a:ext>
            </a:extLst>
          </p:cNvPr>
          <p:cNvSpPr/>
          <p:nvPr/>
        </p:nvSpPr>
        <p:spPr>
          <a:xfrm>
            <a:off x="529388" y="1443789"/>
            <a:ext cx="11376010" cy="1219200"/>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2" name="Title 11">
            <a:extLst>
              <a:ext uri="{FF2B5EF4-FFF2-40B4-BE49-F238E27FC236}">
                <a16:creationId xmlns:a16="http://schemas.microsoft.com/office/drawing/2014/main" id="{0FE442BA-F36C-E622-8CE4-FFAD7E10AE04}"/>
              </a:ext>
            </a:extLst>
          </p:cNvPr>
          <p:cNvSpPr>
            <a:spLocks noGrp="1"/>
          </p:cNvSpPr>
          <p:nvPr>
            <p:ph type="title"/>
          </p:nvPr>
        </p:nvSpPr>
        <p:spPr>
          <a:xfrm>
            <a:off x="0" y="11137"/>
            <a:ext cx="12191999" cy="1046375"/>
          </a:xfrm>
        </p:spPr>
        <p:txBody>
          <a:bodyPr vert="horz">
            <a:normAutofit/>
          </a:bodyPr>
          <a:lstStyle/>
          <a:p>
            <a:r>
              <a:rPr lang="en-US" b="1" dirty="0"/>
              <a:t>Financial sector ecosystem partners </a:t>
            </a:r>
            <a:r>
              <a:rPr lang="en-US" dirty="0"/>
              <a:t>will contribute in a variety of ways</a:t>
            </a:r>
          </a:p>
        </p:txBody>
      </p:sp>
      <p:sp>
        <p:nvSpPr>
          <p:cNvPr id="2" name="Rectangle 1">
            <a:extLst>
              <a:ext uri="{FF2B5EF4-FFF2-40B4-BE49-F238E27FC236}">
                <a16:creationId xmlns:a16="http://schemas.microsoft.com/office/drawing/2014/main" id="{609E1242-4258-4A07-B325-D45B80EBE12F}"/>
              </a:ext>
            </a:extLst>
          </p:cNvPr>
          <p:cNvSpPr/>
          <p:nvPr/>
        </p:nvSpPr>
        <p:spPr>
          <a:xfrm rot="10800000" flipV="1">
            <a:off x="2691449" y="3929615"/>
            <a:ext cx="2286000" cy="2477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83876"/>
                </a:solidFill>
                <a:effectLst/>
                <a:uLnTx/>
                <a:uFillTx/>
                <a:latin typeface="Helvetica"/>
                <a:ea typeface="+mn-ea"/>
                <a:cs typeface="+mn-cs"/>
              </a:rPr>
              <a:t>Champion Code, embed in financial inclusion strategy, policies and programs</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83876"/>
                </a:solidFill>
                <a:effectLst/>
                <a:uLnTx/>
                <a:uFillTx/>
                <a:latin typeface="Helvetica"/>
                <a:ea typeface="+mn-ea"/>
                <a:cs typeface="+mn-cs"/>
              </a:rPr>
              <a:t>Promote Code through public-private alliance</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83876"/>
                </a:solidFill>
                <a:effectLst/>
                <a:uLnTx/>
                <a:uFillTx/>
                <a:latin typeface="Helvetica"/>
                <a:ea typeface="+mn-ea"/>
                <a:cs typeface="+mn-cs"/>
              </a:rPr>
              <a:t>Enable data collection &amp; reporting</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83876"/>
                </a:solidFill>
                <a:effectLst/>
                <a:uLnTx/>
                <a:uFillTx/>
                <a:latin typeface="Helvetica"/>
                <a:ea typeface="+mn-ea"/>
                <a:cs typeface="+mn-cs"/>
              </a:rPr>
              <a:t>Create incentives for FIs</a:t>
            </a:r>
          </a:p>
          <a:p>
            <a:pPr marL="0" marR="0" lvl="0" indent="0" algn="l" defTabSz="38098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lumMod val="65000"/>
                  <a:lumOff val="35000"/>
                </a:prstClr>
              </a:solidFill>
              <a:effectLst/>
              <a:uLnTx/>
              <a:uFillTx/>
              <a:latin typeface="Helvetica"/>
              <a:ea typeface="+mn-ea"/>
              <a:cs typeface="+mn-cs"/>
            </a:endParaRPr>
          </a:p>
        </p:txBody>
      </p:sp>
      <p:sp>
        <p:nvSpPr>
          <p:cNvPr id="31" name="TextBox 30">
            <a:extLst>
              <a:ext uri="{FF2B5EF4-FFF2-40B4-BE49-F238E27FC236}">
                <a16:creationId xmlns:a16="http://schemas.microsoft.com/office/drawing/2014/main" id="{728C0B99-E425-CC38-6693-A1AD7F3E880E}"/>
              </a:ext>
            </a:extLst>
          </p:cNvPr>
          <p:cNvSpPr txBox="1"/>
          <p:nvPr/>
        </p:nvSpPr>
        <p:spPr>
          <a:xfrm>
            <a:off x="2691449" y="2100561"/>
            <a:ext cx="2286000" cy="1777656"/>
          </a:xfrm>
          <a:prstGeom prst="rect">
            <a:avLst/>
          </a:prstGeom>
          <a:noFill/>
          <a:ln>
            <a:noFill/>
          </a:ln>
        </p:spPr>
        <p:txBody>
          <a:bodyPr wrap="square">
            <a:noAutofit/>
          </a:bodyP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EC6359"/>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EC6359"/>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EC6359"/>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EC6359"/>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EC6359"/>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EC6359"/>
                </a:solidFill>
                <a:effectLst/>
                <a:uLnTx/>
                <a:uFillTx/>
                <a:latin typeface="Helvetica"/>
                <a:ea typeface="+mn-ea"/>
                <a:cs typeface="+mn-cs"/>
              </a:rPr>
              <a:t>National Actors</a:t>
            </a:r>
            <a:endParaRPr kumimoji="0" lang="en-US" sz="1167" b="1" i="0" u="none" strike="noStrike" kern="1200" cap="none" spc="0" normalizeH="0" baseline="0" noProof="0">
              <a:ln>
                <a:noFill/>
              </a:ln>
              <a:solidFill>
                <a:srgbClr val="EC6359"/>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083" b="0" i="0" u="none" strike="noStrike" kern="1200" cap="none" spc="0" normalizeH="0" baseline="0" noProof="0">
                <a:ln>
                  <a:noFill/>
                </a:ln>
                <a:solidFill>
                  <a:srgbClr val="EC6359"/>
                </a:solidFill>
                <a:effectLst/>
                <a:uLnTx/>
                <a:uFillTx/>
                <a:latin typeface="Helvetica"/>
                <a:ea typeface="+mn-ea"/>
                <a:cs typeface="+mn-cs"/>
              </a:rPr>
              <a:t>Regulators, Policymakers, </a:t>
            </a: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083" b="0" i="0" u="none" strike="noStrike" kern="1200" cap="none" spc="0" normalizeH="0" baseline="0" noProof="0">
                <a:ln>
                  <a:noFill/>
                </a:ln>
                <a:solidFill>
                  <a:srgbClr val="EC6359"/>
                </a:solidFill>
                <a:effectLst/>
                <a:uLnTx/>
                <a:uFillTx/>
                <a:latin typeface="Helvetica"/>
                <a:ea typeface="+mn-ea"/>
                <a:cs typeface="+mn-cs"/>
              </a:rPr>
              <a:t>Ind. Associations</a:t>
            </a:r>
          </a:p>
        </p:txBody>
      </p:sp>
      <p:pic>
        <p:nvPicPr>
          <p:cNvPr id="13" name="Picture 12">
            <a:extLst>
              <a:ext uri="{FF2B5EF4-FFF2-40B4-BE49-F238E27FC236}">
                <a16:creationId xmlns:a16="http://schemas.microsoft.com/office/drawing/2014/main" id="{C1CA73DA-C2D9-B387-26E4-47D600393530}"/>
              </a:ext>
            </a:extLst>
          </p:cNvPr>
          <p:cNvPicPr>
            <a:picLocks noChangeAspect="1"/>
          </p:cNvPicPr>
          <p:nvPr/>
        </p:nvPicPr>
        <p:blipFill>
          <a:blip r:embed="rId6"/>
          <a:stretch>
            <a:fillRect/>
          </a:stretch>
        </p:blipFill>
        <p:spPr>
          <a:xfrm>
            <a:off x="3419956" y="2246377"/>
            <a:ext cx="828987" cy="774128"/>
          </a:xfrm>
          <a:prstGeom prst="rect">
            <a:avLst/>
          </a:prstGeom>
          <a:noFill/>
          <a:ln>
            <a:noFill/>
          </a:ln>
        </p:spPr>
      </p:pic>
      <p:sp>
        <p:nvSpPr>
          <p:cNvPr id="28" name="Rectangle 27">
            <a:extLst>
              <a:ext uri="{FF2B5EF4-FFF2-40B4-BE49-F238E27FC236}">
                <a16:creationId xmlns:a16="http://schemas.microsoft.com/office/drawing/2014/main" id="{78F49520-5EC9-4141-BBC2-901E6CD34139}"/>
              </a:ext>
            </a:extLst>
          </p:cNvPr>
          <p:cNvSpPr/>
          <p:nvPr/>
        </p:nvSpPr>
        <p:spPr>
          <a:xfrm rot="10800000" flipV="1">
            <a:off x="7501152" y="3979695"/>
            <a:ext cx="2286000" cy="237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Support data collection efforts</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Promote data standards &amp; harmonization</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Improve use of data &amp; analytics for business case &amp; financial inclusion policy  </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83876"/>
              </a:solidFill>
              <a:effectLst/>
              <a:uLnTx/>
              <a:uFillTx/>
              <a:latin typeface="Helvetica"/>
              <a:ea typeface="+mn-ea"/>
              <a:cs typeface="+mn-cs"/>
            </a:endParaRPr>
          </a:p>
        </p:txBody>
      </p:sp>
      <p:sp>
        <p:nvSpPr>
          <p:cNvPr id="6" name="Rectangle 5">
            <a:extLst>
              <a:ext uri="{FF2B5EF4-FFF2-40B4-BE49-F238E27FC236}">
                <a16:creationId xmlns:a16="http://schemas.microsoft.com/office/drawing/2014/main" id="{64F31FCE-7B7E-94BA-08B0-6904B250A514}"/>
              </a:ext>
            </a:extLst>
          </p:cNvPr>
          <p:cNvSpPr/>
          <p:nvPr/>
        </p:nvSpPr>
        <p:spPr>
          <a:xfrm>
            <a:off x="7501151" y="2100561"/>
            <a:ext cx="2286000" cy="1777656"/>
          </a:xfrm>
          <a:prstGeom prst="rect">
            <a:avLst/>
          </a:prstGeom>
          <a:noFill/>
          <a:ln>
            <a:noFill/>
          </a:ln>
        </p:spPr>
        <p:txBody>
          <a:bodyPr wrap="square">
            <a:noAutofit/>
          </a:bodyP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rPr>
              <a:t>Ecosystem</a:t>
            </a:r>
            <a:endParaRPr kumimoji="0" lang="en-US" sz="1167" b="1" i="0" u="none" strike="noStrike" kern="1200" cap="none" spc="0" normalizeH="0" baseline="0" noProof="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083" b="0" i="0" u="none" strike="noStrike" kern="1200" cap="none" spc="0" normalizeH="0" baseline="0" noProof="0">
                <a:ln>
                  <a:noFill/>
                </a:ln>
                <a:solidFill>
                  <a:srgbClr val="4472C4">
                    <a:lumMod val="75000"/>
                  </a:srgbClr>
                </a:solidFill>
                <a:effectLst/>
                <a:uLnTx/>
                <a:uFillTx/>
                <a:latin typeface="Helvetica"/>
                <a:ea typeface="+mn-ea"/>
                <a:cs typeface="+mn-cs"/>
              </a:rPr>
              <a:t>Standard Setters, </a:t>
            </a: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083" b="0" i="0" u="none" strike="noStrike" kern="1200" cap="none" spc="0" normalizeH="0" baseline="0" noProof="0">
                <a:ln>
                  <a:noFill/>
                </a:ln>
                <a:solidFill>
                  <a:srgbClr val="4472C4">
                    <a:lumMod val="75000"/>
                  </a:srgbClr>
                </a:solidFill>
                <a:effectLst/>
                <a:uLnTx/>
                <a:uFillTx/>
                <a:latin typeface="Helvetica"/>
                <a:ea typeface="+mn-ea"/>
                <a:cs typeface="+mn-cs"/>
              </a:rPr>
              <a:t>Global Organizations</a:t>
            </a: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083" b="0" i="0" u="none" strike="noStrike" kern="1200" cap="none" spc="0" normalizeH="0" baseline="0" noProof="0">
                <a:ln>
                  <a:noFill/>
                </a:ln>
                <a:solidFill>
                  <a:srgbClr val="4472C4">
                    <a:lumMod val="75000"/>
                  </a:srgbClr>
                </a:solidFill>
                <a:effectLst/>
                <a:uLnTx/>
                <a:uFillTx/>
                <a:latin typeface="Helvetica"/>
                <a:ea typeface="+mn-ea"/>
                <a:cs typeface="+mn-cs"/>
              </a:rPr>
              <a:t> and Advocates </a:t>
            </a:r>
          </a:p>
        </p:txBody>
      </p:sp>
      <p:pic>
        <p:nvPicPr>
          <p:cNvPr id="15" name="Picture 14">
            <a:extLst>
              <a:ext uri="{FF2B5EF4-FFF2-40B4-BE49-F238E27FC236}">
                <a16:creationId xmlns:a16="http://schemas.microsoft.com/office/drawing/2014/main" id="{AEB78BC7-9332-55BA-77E5-132EECD826CE}"/>
              </a:ext>
            </a:extLst>
          </p:cNvPr>
          <p:cNvPicPr>
            <a:picLocks noChangeAspect="1"/>
          </p:cNvPicPr>
          <p:nvPr/>
        </p:nvPicPr>
        <p:blipFill>
          <a:blip r:embed="rId7"/>
          <a:stretch>
            <a:fillRect/>
          </a:stretch>
        </p:blipFill>
        <p:spPr>
          <a:xfrm>
            <a:off x="8266231" y="2279902"/>
            <a:ext cx="755841" cy="707078"/>
          </a:xfrm>
          <a:prstGeom prst="rect">
            <a:avLst/>
          </a:prstGeom>
          <a:noFill/>
          <a:ln>
            <a:noFill/>
          </a:ln>
        </p:spPr>
      </p:pic>
      <p:sp>
        <p:nvSpPr>
          <p:cNvPr id="4" name="Rectangle 3">
            <a:extLst>
              <a:ext uri="{FF2B5EF4-FFF2-40B4-BE49-F238E27FC236}">
                <a16:creationId xmlns:a16="http://schemas.microsoft.com/office/drawing/2014/main" id="{2D4FF2A6-CF77-2970-D2FF-0088B1148539}"/>
              </a:ext>
            </a:extLst>
          </p:cNvPr>
          <p:cNvSpPr/>
          <p:nvPr/>
        </p:nvSpPr>
        <p:spPr>
          <a:xfrm>
            <a:off x="5096300" y="2100561"/>
            <a:ext cx="2286000" cy="1777656"/>
          </a:xfrm>
          <a:prstGeom prst="rect">
            <a:avLst/>
          </a:prstGeom>
          <a:noFill/>
          <a:ln>
            <a:noFill/>
          </a:ln>
        </p:spPr>
        <p:txBody>
          <a:bodyPr wrap="square">
            <a:noAutofit/>
          </a:bodyP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rgbClr val="4472C4">
                    <a:lumMod val="75000"/>
                  </a:srgbClr>
                </a:solidFill>
                <a:effectLst/>
                <a:uLnTx/>
                <a:uFillTx/>
                <a:latin typeface="Helvetica"/>
                <a:ea typeface="+mn-ea"/>
                <a:cs typeface="+mn-cs"/>
              </a:rPr>
              <a:t>Investors and Development Finance Institutions</a:t>
            </a:r>
          </a:p>
        </p:txBody>
      </p:sp>
      <p:sp>
        <p:nvSpPr>
          <p:cNvPr id="27" name="Rectangle 26">
            <a:extLst>
              <a:ext uri="{FF2B5EF4-FFF2-40B4-BE49-F238E27FC236}">
                <a16:creationId xmlns:a16="http://schemas.microsoft.com/office/drawing/2014/main" id="{272F53E2-2453-48A3-B1CE-95FACC82CD24}"/>
              </a:ext>
            </a:extLst>
          </p:cNvPr>
          <p:cNvSpPr/>
          <p:nvPr/>
        </p:nvSpPr>
        <p:spPr>
          <a:xfrm rot="10800000" flipV="1">
            <a:off x="5096300" y="3979695"/>
            <a:ext cx="2286000" cy="237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Encourage clients to adopt the Code </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Support on-boarding </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Provide capacity building for FIs, Regulators &amp; SSBs.</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Engage in high level advocacy for the Code </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83876"/>
              </a:solidFill>
              <a:effectLst/>
              <a:uLnTx/>
              <a:uFillTx/>
              <a:latin typeface="Helvetica"/>
              <a:ea typeface="+mn-ea"/>
              <a:cs typeface="+mn-cs"/>
            </a:endParaRPr>
          </a:p>
        </p:txBody>
      </p:sp>
      <p:pic>
        <p:nvPicPr>
          <p:cNvPr id="17" name="Picture 16">
            <a:extLst>
              <a:ext uri="{FF2B5EF4-FFF2-40B4-BE49-F238E27FC236}">
                <a16:creationId xmlns:a16="http://schemas.microsoft.com/office/drawing/2014/main" id="{6ECE14DC-A8F4-6046-8690-0EF429F8CA80}"/>
              </a:ext>
            </a:extLst>
          </p:cNvPr>
          <p:cNvPicPr>
            <a:picLocks noChangeAspect="1"/>
          </p:cNvPicPr>
          <p:nvPr/>
        </p:nvPicPr>
        <p:blipFill>
          <a:blip r:embed="rId8"/>
          <a:stretch>
            <a:fillRect/>
          </a:stretch>
        </p:blipFill>
        <p:spPr>
          <a:xfrm>
            <a:off x="5858332" y="2279902"/>
            <a:ext cx="761937" cy="707078"/>
          </a:xfrm>
          <a:prstGeom prst="rect">
            <a:avLst/>
          </a:prstGeom>
          <a:noFill/>
          <a:ln>
            <a:noFill/>
          </a:ln>
        </p:spPr>
      </p:pic>
      <p:sp>
        <p:nvSpPr>
          <p:cNvPr id="30" name="Rectangle 29">
            <a:extLst>
              <a:ext uri="{FF2B5EF4-FFF2-40B4-BE49-F238E27FC236}">
                <a16:creationId xmlns:a16="http://schemas.microsoft.com/office/drawing/2014/main" id="{1F527411-B5FD-4719-BE59-D3783E94B579}"/>
              </a:ext>
            </a:extLst>
          </p:cNvPr>
          <p:cNvSpPr/>
          <p:nvPr/>
        </p:nvSpPr>
        <p:spPr>
          <a:xfrm rot="10800000" flipV="1">
            <a:off x="9906000" y="3979695"/>
            <a:ext cx="2286000" cy="237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Support Code rollout &amp; reporting </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Support national pilots </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Support data collection, analysis, strengthen business case.  </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83876"/>
              </a:solidFill>
              <a:effectLst/>
              <a:uLnTx/>
              <a:uFillTx/>
              <a:latin typeface="Helvetica"/>
              <a:ea typeface="+mn-ea"/>
              <a:cs typeface="+mn-cs"/>
            </a:endParaRPr>
          </a:p>
        </p:txBody>
      </p:sp>
      <p:sp>
        <p:nvSpPr>
          <p:cNvPr id="5" name="Rectangle 4">
            <a:extLst>
              <a:ext uri="{FF2B5EF4-FFF2-40B4-BE49-F238E27FC236}">
                <a16:creationId xmlns:a16="http://schemas.microsoft.com/office/drawing/2014/main" id="{772C4408-15A9-4107-DB5C-D8D39156F66C}"/>
              </a:ext>
            </a:extLst>
          </p:cNvPr>
          <p:cNvSpPr/>
          <p:nvPr/>
        </p:nvSpPr>
        <p:spPr>
          <a:xfrm>
            <a:off x="9906000" y="2100561"/>
            <a:ext cx="2286000" cy="1777656"/>
          </a:xfrm>
          <a:prstGeom prst="rect">
            <a:avLst/>
          </a:prstGeom>
          <a:noFill/>
          <a:ln>
            <a:noFill/>
          </a:ln>
        </p:spPr>
        <p:txBody>
          <a:bodyPr wrap="square">
            <a:noAutofit/>
          </a:bodyP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4472C4">
                  <a:lumMod val="75000"/>
                </a:srgbClr>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4472C4">
                    <a:lumMod val="75000"/>
                  </a:srgbClr>
                </a:solidFill>
                <a:effectLst/>
                <a:uLnTx/>
                <a:uFillTx/>
                <a:latin typeface="Helvetica"/>
                <a:ea typeface="+mn-ea"/>
                <a:cs typeface="+mn-cs"/>
              </a:rPr>
              <a:t>Donors &amp;</a:t>
            </a: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4472C4">
                    <a:lumMod val="75000"/>
                  </a:srgbClr>
                </a:solidFill>
                <a:effectLst/>
                <a:uLnTx/>
                <a:uFillTx/>
                <a:latin typeface="Helvetica"/>
                <a:ea typeface="+mn-ea"/>
                <a:cs typeface="+mn-cs"/>
              </a:rPr>
              <a:t> Knowledge Partners </a:t>
            </a:r>
          </a:p>
        </p:txBody>
      </p:sp>
      <p:pic>
        <p:nvPicPr>
          <p:cNvPr id="19" name="Picture 18">
            <a:extLst>
              <a:ext uri="{FF2B5EF4-FFF2-40B4-BE49-F238E27FC236}">
                <a16:creationId xmlns:a16="http://schemas.microsoft.com/office/drawing/2014/main" id="{17A8917D-835D-FB37-30BF-057DBD9B35FB}"/>
              </a:ext>
            </a:extLst>
          </p:cNvPr>
          <p:cNvPicPr>
            <a:picLocks noChangeAspect="1"/>
          </p:cNvPicPr>
          <p:nvPr/>
        </p:nvPicPr>
        <p:blipFill>
          <a:blip r:embed="rId9"/>
          <a:stretch>
            <a:fillRect/>
          </a:stretch>
        </p:blipFill>
        <p:spPr>
          <a:xfrm>
            <a:off x="10668032" y="2279902"/>
            <a:ext cx="761937" cy="707078"/>
          </a:xfrm>
          <a:prstGeom prst="rect">
            <a:avLst/>
          </a:prstGeom>
          <a:noFill/>
          <a:ln>
            <a:noFill/>
          </a:ln>
        </p:spPr>
      </p:pic>
      <p:sp>
        <p:nvSpPr>
          <p:cNvPr id="29" name="Rectangle 28">
            <a:extLst>
              <a:ext uri="{FF2B5EF4-FFF2-40B4-BE49-F238E27FC236}">
                <a16:creationId xmlns:a16="http://schemas.microsoft.com/office/drawing/2014/main" id="{D0CB78A3-BB35-4FAA-BCD5-212BD3B13901}"/>
              </a:ext>
            </a:extLst>
          </p:cNvPr>
          <p:cNvSpPr/>
          <p:nvPr/>
        </p:nvSpPr>
        <p:spPr>
          <a:xfrm rot="10800000" flipV="1">
            <a:off x="224630" y="3979695"/>
            <a:ext cx="2528786" cy="2377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380985"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Code Signatories commit to:</a:t>
            </a:r>
          </a:p>
          <a:p>
            <a:pPr marL="288925" marR="0" lvl="0" indent="-288925" algn="l" defTabSz="380985" rtl="0" eaLnBrk="1" fontAlgn="auto" latinLnBrk="0" hangingPunct="1">
              <a:lnSpc>
                <a:spcPct val="100000"/>
              </a:lnSpc>
              <a:spcBef>
                <a:spcPts val="6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Name a Senior Advocate </a:t>
            </a:r>
          </a:p>
          <a:p>
            <a:pPr marL="288925" marR="0" lvl="0" indent="-288925" algn="l" defTabSz="380985" rtl="0" eaLnBrk="1" fontAlgn="auto" latinLnBrk="0" hangingPunct="1">
              <a:lnSpc>
                <a:spcPct val="100000"/>
              </a:lnSpc>
              <a:spcBef>
                <a:spcPts val="6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Collect, report and use WMSME data</a:t>
            </a:r>
          </a:p>
          <a:p>
            <a:pPr marL="288925" marR="0" lvl="0" indent="-288925" algn="l" defTabSz="380985" rtl="0" eaLnBrk="1" fontAlgn="auto" latinLnBrk="0" hangingPunct="1">
              <a:lnSpc>
                <a:spcPct val="100000"/>
              </a:lnSpc>
              <a:spcBef>
                <a:spcPts val="6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Support WMSMEs through data-driven actions</a:t>
            </a:r>
          </a:p>
          <a:p>
            <a:pPr marL="0" marR="0" lvl="0" indent="0" algn="l" defTabSz="380985"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783876"/>
                </a:solidFill>
                <a:effectLst/>
                <a:uLnTx/>
                <a:uFillTx/>
                <a:latin typeface="Helvetica"/>
                <a:ea typeface="+mn-ea"/>
                <a:cs typeface="+mn-cs"/>
              </a:rPr>
              <a:t>Champion Code in their markets</a:t>
            </a: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83876"/>
              </a:solidFill>
              <a:effectLst/>
              <a:uLnTx/>
              <a:uFillTx/>
              <a:latin typeface="Helvetica"/>
              <a:ea typeface="+mn-ea"/>
              <a:cs typeface="+mn-cs"/>
            </a:endParaRPr>
          </a:p>
          <a:p>
            <a:pPr marL="171450" marR="0" lvl="0" indent="-171450" algn="l" defTabSz="380985"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83876"/>
              </a:solidFill>
              <a:effectLst/>
              <a:uLnTx/>
              <a:uFillTx/>
              <a:latin typeface="Helvetica"/>
              <a:ea typeface="+mn-ea"/>
              <a:cs typeface="+mn-cs"/>
            </a:endParaRPr>
          </a:p>
        </p:txBody>
      </p:sp>
      <p:sp>
        <p:nvSpPr>
          <p:cNvPr id="3" name="Rectangle 2">
            <a:extLst>
              <a:ext uri="{FF2B5EF4-FFF2-40B4-BE49-F238E27FC236}">
                <a16:creationId xmlns:a16="http://schemas.microsoft.com/office/drawing/2014/main" id="{BEEE7043-F76F-F2BE-080D-CA49E9324EE9}"/>
              </a:ext>
            </a:extLst>
          </p:cNvPr>
          <p:cNvSpPr/>
          <p:nvPr/>
        </p:nvSpPr>
        <p:spPr>
          <a:xfrm>
            <a:off x="286597" y="2100561"/>
            <a:ext cx="2286000" cy="1777656"/>
          </a:xfrm>
          <a:prstGeom prst="rect">
            <a:avLst/>
          </a:prstGeom>
          <a:noFill/>
          <a:ln>
            <a:noFill/>
          </a:ln>
        </p:spPr>
        <p:txBody>
          <a:bodyPr wrap="square">
            <a:noAutofit/>
          </a:bodyPr>
          <a:lstStyle/>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EC6359"/>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EC6359"/>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EC6359"/>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EC6359"/>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EC6359"/>
              </a:solidFill>
              <a:effectLst/>
              <a:uLnTx/>
              <a:uFillTx/>
              <a:latin typeface="Helvetica"/>
              <a:ea typeface="+mn-ea"/>
              <a:cs typeface="+mn-cs"/>
            </a:endParaRP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srgbClr val="EC6359"/>
                </a:solidFill>
                <a:effectLst/>
                <a:uLnTx/>
                <a:uFillTx/>
                <a:latin typeface="Helvetica"/>
                <a:ea typeface="+mn-ea"/>
                <a:cs typeface="+mn-cs"/>
              </a:rPr>
              <a:t>Financial Institutions</a:t>
            </a:r>
          </a:p>
          <a:p>
            <a:pPr marL="0" marR="0" lvl="0" indent="0" algn="ctr" defTabSz="380985" rtl="0" eaLnBrk="1" fontAlgn="auto" latinLnBrk="0" hangingPunct="1">
              <a:lnSpc>
                <a:spcPct val="100000"/>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EC6359"/>
                </a:solidFill>
                <a:effectLst/>
                <a:uLnTx/>
                <a:uFillTx/>
                <a:latin typeface="Helvetica"/>
                <a:ea typeface="+mn-ea"/>
                <a:cs typeface="+mn-cs"/>
              </a:rPr>
              <a:t>Banks, MFIs, FinTechs, VCs</a:t>
            </a:r>
          </a:p>
        </p:txBody>
      </p:sp>
      <p:pic>
        <p:nvPicPr>
          <p:cNvPr id="24" name="Picture 23">
            <a:extLst>
              <a:ext uri="{FF2B5EF4-FFF2-40B4-BE49-F238E27FC236}">
                <a16:creationId xmlns:a16="http://schemas.microsoft.com/office/drawing/2014/main" id="{EB7587D5-6543-38C4-4DD8-095C9F9CA629}"/>
              </a:ext>
            </a:extLst>
          </p:cNvPr>
          <p:cNvPicPr>
            <a:picLocks noChangeAspect="1"/>
          </p:cNvPicPr>
          <p:nvPr/>
        </p:nvPicPr>
        <p:blipFill>
          <a:blip r:embed="rId10"/>
          <a:stretch>
            <a:fillRect/>
          </a:stretch>
        </p:blipFill>
        <p:spPr>
          <a:xfrm>
            <a:off x="1015104" y="2246377"/>
            <a:ext cx="828987" cy="774128"/>
          </a:xfrm>
          <a:prstGeom prst="rect">
            <a:avLst/>
          </a:prstGeom>
          <a:noFill/>
          <a:ln>
            <a:noFill/>
          </a:ln>
        </p:spPr>
      </p:pic>
      <p:cxnSp>
        <p:nvCxnSpPr>
          <p:cNvPr id="42" name="Straight Connector 41">
            <a:extLst>
              <a:ext uri="{FF2B5EF4-FFF2-40B4-BE49-F238E27FC236}">
                <a16:creationId xmlns:a16="http://schemas.microsoft.com/office/drawing/2014/main" id="{4126647A-CE20-143D-133E-87718590E16B}"/>
              </a:ext>
            </a:extLst>
          </p:cNvPr>
          <p:cNvCxnSpPr>
            <a:cxnSpLocks/>
          </p:cNvCxnSpPr>
          <p:nvPr/>
        </p:nvCxnSpPr>
        <p:spPr>
          <a:xfrm flipH="1">
            <a:off x="2632023" y="2246377"/>
            <a:ext cx="1" cy="419196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01E5C56-E3AA-F639-4FD8-B9F7DD96EF07}"/>
              </a:ext>
            </a:extLst>
          </p:cNvPr>
          <p:cNvCxnSpPr>
            <a:cxnSpLocks/>
          </p:cNvCxnSpPr>
          <p:nvPr/>
        </p:nvCxnSpPr>
        <p:spPr>
          <a:xfrm flipH="1">
            <a:off x="5036874" y="2246377"/>
            <a:ext cx="1" cy="419196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489C71-E712-4336-4F95-DC213DD7DFB0}"/>
              </a:ext>
            </a:extLst>
          </p:cNvPr>
          <p:cNvCxnSpPr>
            <a:cxnSpLocks/>
          </p:cNvCxnSpPr>
          <p:nvPr/>
        </p:nvCxnSpPr>
        <p:spPr>
          <a:xfrm flipH="1">
            <a:off x="7441725" y="2246377"/>
            <a:ext cx="1" cy="419196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FCCDE54-82E4-D560-9E52-99C410F437BC}"/>
              </a:ext>
            </a:extLst>
          </p:cNvPr>
          <p:cNvCxnSpPr>
            <a:cxnSpLocks/>
          </p:cNvCxnSpPr>
          <p:nvPr/>
        </p:nvCxnSpPr>
        <p:spPr>
          <a:xfrm flipH="1">
            <a:off x="9846577" y="2246377"/>
            <a:ext cx="1" cy="419196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DADCAD0-176C-4783-91BB-18F80626F198}"/>
              </a:ext>
            </a:extLst>
          </p:cNvPr>
          <p:cNvSpPr txBox="1"/>
          <p:nvPr/>
        </p:nvSpPr>
        <p:spPr>
          <a:xfrm>
            <a:off x="2815388" y="1203328"/>
            <a:ext cx="6360691"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783876"/>
                </a:solidFill>
                <a:effectLst/>
                <a:uLnTx/>
                <a:uFillTx/>
                <a:latin typeface="Helvetica"/>
                <a:ea typeface="+mn-ea"/>
                <a:cs typeface="+mn-cs"/>
              </a:rPr>
              <a:t>Alignment and Reinforcing Incentives </a:t>
            </a:r>
          </a:p>
        </p:txBody>
      </p:sp>
    </p:spTree>
    <p:extLst>
      <p:ext uri="{BB962C8B-B14F-4D97-AF65-F5344CB8AC3E}">
        <p14:creationId xmlns:p14="http://schemas.microsoft.com/office/powerpoint/2010/main" val="4984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B18D6DA-D570-EC75-554D-3BFCFBA8FF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6" name="Object 5" hidden="1">
                        <a:extLst>
                          <a:ext uri="{FF2B5EF4-FFF2-40B4-BE49-F238E27FC236}">
                            <a16:creationId xmlns:a16="http://schemas.microsoft.com/office/drawing/2014/main" id="{FB18D6DA-D570-EC75-554D-3BFCFBA8FF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3" name="Title 32">
            <a:extLst>
              <a:ext uri="{FF2B5EF4-FFF2-40B4-BE49-F238E27FC236}">
                <a16:creationId xmlns:a16="http://schemas.microsoft.com/office/drawing/2014/main" id="{39FB9F51-9EBC-B305-E765-53DD9AFC7826}"/>
              </a:ext>
            </a:extLst>
          </p:cNvPr>
          <p:cNvSpPr>
            <a:spLocks noGrp="1"/>
          </p:cNvSpPr>
          <p:nvPr>
            <p:ph type="title"/>
          </p:nvPr>
        </p:nvSpPr>
        <p:spPr/>
        <p:txBody>
          <a:bodyPr vert="horz"/>
          <a:lstStyle/>
          <a:p>
            <a:r>
              <a:rPr lang="en-US" noProof="0" dirty="0"/>
              <a:t>Flexibility in Design - several design choices exist to roll out the Code nationally</a:t>
            </a:r>
          </a:p>
        </p:txBody>
      </p:sp>
      <p:sp>
        <p:nvSpPr>
          <p:cNvPr id="29" name="TextBox 28">
            <a:extLst>
              <a:ext uri="{FF2B5EF4-FFF2-40B4-BE49-F238E27FC236}">
                <a16:creationId xmlns:a16="http://schemas.microsoft.com/office/drawing/2014/main" id="{D77B38E3-130B-40D0-AEF7-FDFBB54EB9AB}"/>
              </a:ext>
            </a:extLst>
          </p:cNvPr>
          <p:cNvSpPr txBox="1"/>
          <p:nvPr/>
        </p:nvSpPr>
        <p:spPr>
          <a:xfrm>
            <a:off x="67369" y="1868115"/>
            <a:ext cx="5326782" cy="564000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What types of Financial Intermediaries?</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What standards should be required?</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What MSME definitions should be used?</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What Incentives can FIs expect by joining</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Who is/are the National Champion(s)? </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What is the role of the Regulator vis-a-vis the Code?</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Who plays the role of National Data Aggregator?</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rPr>
              <a:t>Who coordinates &amp; issues annual report?</a:t>
            </a:r>
          </a:p>
          <a:p>
            <a:pPr marL="342900" marR="0" lvl="0" indent="-342900" algn="l" defTabSz="914400" rtl="0" eaLnBrk="1" fontAlgn="auto" latinLnBrk="0" hangingPunct="1">
              <a:lnSpc>
                <a:spcPct val="100000"/>
              </a:lnSpc>
              <a:spcBef>
                <a:spcPts val="500"/>
              </a:spcBef>
              <a:spcAft>
                <a:spcPts val="0"/>
              </a:spcAft>
              <a:buClrTx/>
              <a:buSzTx/>
              <a:buFont typeface="+mj-lt"/>
              <a:buAutoNum type="arabicParen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a:p>
            <a:pPr marL="0" marR="0" lvl="0" indent="0" algn="l" defTabSz="914400" rtl="0" eaLnBrk="1" fontAlgn="auto" latinLnBrk="0" hangingPunct="1">
              <a:lnSpc>
                <a:spcPct val="100000"/>
              </a:lnSpc>
              <a:spcBef>
                <a:spcPts val="500"/>
              </a:spcBef>
              <a:spcAft>
                <a:spcPts val="0"/>
              </a:spcAft>
              <a:buClrTx/>
              <a:buSzTx/>
              <a:buFontTx/>
              <a:buNone/>
              <a:tabLst/>
              <a:defRPr/>
            </a:pPr>
            <a:endParaRPr kumimoji="0" lang="en-US" sz="1600" b="0" i="0" u="none" strike="noStrike" kern="1200" cap="none" spc="0" normalizeH="0" baseline="0" noProof="0" dirty="0">
              <a:ln>
                <a:noFill/>
              </a:ln>
              <a:solidFill>
                <a:srgbClr val="4472C4">
                  <a:lumMod val="50000"/>
                </a:srgbClr>
              </a:solidFill>
              <a:effectLst/>
              <a:uLnTx/>
              <a:uFillTx/>
              <a:latin typeface="Helvetica"/>
              <a:ea typeface="+mn-ea"/>
              <a:cs typeface="+mn-cs"/>
            </a:endParaRPr>
          </a:p>
          <a:p>
            <a:pPr marL="0" marR="0" lvl="0" indent="0" algn="l" defTabSz="914400" rtl="0" eaLnBrk="1" fontAlgn="auto" latinLnBrk="0" hangingPunct="1">
              <a:lnSpc>
                <a:spcPct val="100000"/>
              </a:lnSpc>
              <a:spcBef>
                <a:spcPts val="650"/>
              </a:spcBef>
              <a:spcAft>
                <a:spcPts val="0"/>
              </a:spcAft>
              <a:buClrTx/>
              <a:buSzTx/>
              <a:buFontTx/>
              <a:buNone/>
              <a:tabLst/>
              <a:defRPr/>
            </a:pPr>
            <a:endParaRPr kumimoji="0" lang="en-US" sz="1600" b="0" i="0" u="none" strike="noStrike" kern="1200" cap="none" spc="0" normalizeH="0" baseline="0" noProof="0" dirty="0">
              <a:ln>
                <a:noFill/>
              </a:ln>
              <a:solidFill>
                <a:srgbClr val="4472C4">
                  <a:lumMod val="50000"/>
                </a:srgbClr>
              </a:solidFill>
              <a:effectLst/>
              <a:uLnTx/>
              <a:uFillTx/>
              <a:latin typeface="Helvetica"/>
              <a:ea typeface="+mn-ea"/>
              <a:cs typeface="+mn-cs"/>
            </a:endParaRPr>
          </a:p>
        </p:txBody>
      </p:sp>
      <p:sp>
        <p:nvSpPr>
          <p:cNvPr id="31" name="TextBox 30">
            <a:extLst>
              <a:ext uri="{FF2B5EF4-FFF2-40B4-BE49-F238E27FC236}">
                <a16:creationId xmlns:a16="http://schemas.microsoft.com/office/drawing/2014/main" id="{709EB09B-C948-44B6-A1EB-36AEC4648E6E}"/>
              </a:ext>
            </a:extLst>
          </p:cNvPr>
          <p:cNvSpPr txBox="1"/>
          <p:nvPr/>
        </p:nvSpPr>
        <p:spPr>
          <a:xfrm>
            <a:off x="66033" y="1231811"/>
            <a:ext cx="60978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Helvetica"/>
                <a:ea typeface="+mn-ea"/>
                <a:cs typeface="+mn-cs"/>
              </a:rPr>
              <a:t>Strategic questions</a:t>
            </a:r>
            <a:endParaRPr kumimoji="0" lang="en-US" sz="18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p:txBody>
      </p:sp>
      <p:sp>
        <p:nvSpPr>
          <p:cNvPr id="32" name="TextBox 31">
            <a:extLst>
              <a:ext uri="{FF2B5EF4-FFF2-40B4-BE49-F238E27FC236}">
                <a16:creationId xmlns:a16="http://schemas.microsoft.com/office/drawing/2014/main" id="{352769B0-4F5D-45F3-9F28-EE4877C75505}"/>
              </a:ext>
            </a:extLst>
          </p:cNvPr>
          <p:cNvSpPr txBox="1"/>
          <p:nvPr/>
        </p:nvSpPr>
        <p:spPr>
          <a:xfrm>
            <a:off x="5291059" y="1233776"/>
            <a:ext cx="661204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Helvetica"/>
                <a:ea typeface="+mn-ea"/>
                <a:cs typeface="+mn-cs"/>
              </a:rPr>
              <a:t>Which option is best suited to the country context?</a:t>
            </a:r>
            <a:endParaRPr kumimoji="0" lang="en-US" sz="1800" b="0" i="0" u="none" strike="noStrike" kern="1200" cap="none" spc="0" normalizeH="0" baseline="0" noProof="0" dirty="0">
              <a:ln>
                <a:noFill/>
              </a:ln>
              <a:solidFill>
                <a:prstClr val="black">
                  <a:lumMod val="75000"/>
                  <a:lumOff val="25000"/>
                </a:prstClr>
              </a:solidFill>
              <a:effectLst/>
              <a:uLnTx/>
              <a:uFillTx/>
              <a:latin typeface="Helvetica"/>
              <a:ea typeface="+mn-ea"/>
              <a:cs typeface="+mn-cs"/>
            </a:endParaRPr>
          </a:p>
        </p:txBody>
      </p:sp>
      <p:sp>
        <p:nvSpPr>
          <p:cNvPr id="48" name="TextBox 47">
            <a:extLst>
              <a:ext uri="{FF2B5EF4-FFF2-40B4-BE49-F238E27FC236}">
                <a16:creationId xmlns:a16="http://schemas.microsoft.com/office/drawing/2014/main" id="{4DCACF04-6C49-F07C-D796-0ACFE5F55BD0}"/>
              </a:ext>
            </a:extLst>
          </p:cNvPr>
          <p:cNvSpPr txBox="1"/>
          <p:nvPr/>
        </p:nvSpPr>
        <p:spPr>
          <a:xfrm>
            <a:off x="5260485" y="4411112"/>
            <a:ext cx="10128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Regulator </a:t>
            </a:r>
          </a:p>
        </p:txBody>
      </p:sp>
      <p:cxnSp>
        <p:nvCxnSpPr>
          <p:cNvPr id="4" name="Straight Connector 3">
            <a:extLst>
              <a:ext uri="{FF2B5EF4-FFF2-40B4-BE49-F238E27FC236}">
                <a16:creationId xmlns:a16="http://schemas.microsoft.com/office/drawing/2014/main" id="{4426A8C4-118D-4AF0-9A92-9A489A25053F}"/>
              </a:ext>
            </a:extLst>
          </p:cNvPr>
          <p:cNvCxnSpPr>
            <a:cxnSpLocks/>
          </p:cNvCxnSpPr>
          <p:nvPr/>
        </p:nvCxnSpPr>
        <p:spPr>
          <a:xfrm flipV="1">
            <a:off x="5304729" y="4400042"/>
            <a:ext cx="6492240" cy="11071"/>
          </a:xfrm>
          <a:prstGeom prst="line">
            <a:avLst/>
          </a:prstGeom>
          <a:ln>
            <a:solidFill>
              <a:srgbClr val="8B356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6187AB6A-9C01-4BF4-A85B-E54BF0186294}"/>
              </a:ext>
            </a:extLst>
          </p:cNvPr>
          <p:cNvSpPr txBox="1"/>
          <p:nvPr/>
        </p:nvSpPr>
        <p:spPr>
          <a:xfrm>
            <a:off x="8036850" y="4435583"/>
            <a:ext cx="10128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Joint</a:t>
            </a:r>
          </a:p>
        </p:txBody>
      </p:sp>
      <p:sp>
        <p:nvSpPr>
          <p:cNvPr id="73" name="TextBox 72">
            <a:extLst>
              <a:ext uri="{FF2B5EF4-FFF2-40B4-BE49-F238E27FC236}">
                <a16:creationId xmlns:a16="http://schemas.microsoft.com/office/drawing/2014/main" id="{D5C51777-21BF-4447-BA3B-E65076ADAE79}"/>
              </a:ext>
            </a:extLst>
          </p:cNvPr>
          <p:cNvSpPr txBox="1"/>
          <p:nvPr/>
        </p:nvSpPr>
        <p:spPr>
          <a:xfrm>
            <a:off x="10936543" y="4398215"/>
            <a:ext cx="101282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Private FIs</a:t>
            </a:r>
          </a:p>
        </p:txBody>
      </p:sp>
      <p:sp>
        <p:nvSpPr>
          <p:cNvPr id="75" name="TextBox 74">
            <a:extLst>
              <a:ext uri="{FF2B5EF4-FFF2-40B4-BE49-F238E27FC236}">
                <a16:creationId xmlns:a16="http://schemas.microsoft.com/office/drawing/2014/main" id="{E6100D06-B1CE-4E0E-A6A3-88597DA3066B}"/>
              </a:ext>
            </a:extLst>
          </p:cNvPr>
          <p:cNvSpPr txBox="1"/>
          <p:nvPr/>
        </p:nvSpPr>
        <p:spPr>
          <a:xfrm>
            <a:off x="5260484" y="5068555"/>
            <a:ext cx="20547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Encourage Participation</a:t>
            </a:r>
          </a:p>
        </p:txBody>
      </p:sp>
      <p:cxnSp>
        <p:nvCxnSpPr>
          <p:cNvPr id="76" name="Straight Connector 75">
            <a:extLst>
              <a:ext uri="{FF2B5EF4-FFF2-40B4-BE49-F238E27FC236}">
                <a16:creationId xmlns:a16="http://schemas.microsoft.com/office/drawing/2014/main" id="{DFC03581-B4F7-48B8-9ADB-BBBB87FDBC54}"/>
              </a:ext>
            </a:extLst>
          </p:cNvPr>
          <p:cNvCxnSpPr>
            <a:cxnSpLocks/>
          </p:cNvCxnSpPr>
          <p:nvPr/>
        </p:nvCxnSpPr>
        <p:spPr>
          <a:xfrm flipV="1">
            <a:off x="5304729" y="5057484"/>
            <a:ext cx="6492240" cy="11071"/>
          </a:xfrm>
          <a:prstGeom prst="line">
            <a:avLst/>
          </a:prstGeom>
          <a:ln>
            <a:solidFill>
              <a:srgbClr val="8B356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F339FFAE-5FD3-463E-8FA8-9BC2E864DDCA}"/>
              </a:ext>
            </a:extLst>
          </p:cNvPr>
          <p:cNvSpPr txBox="1"/>
          <p:nvPr/>
        </p:nvSpPr>
        <p:spPr>
          <a:xfrm>
            <a:off x="7746640" y="5067357"/>
            <a:ext cx="159324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Create Incentives</a:t>
            </a:r>
          </a:p>
        </p:txBody>
      </p:sp>
      <p:sp>
        <p:nvSpPr>
          <p:cNvPr id="78" name="TextBox 77">
            <a:extLst>
              <a:ext uri="{FF2B5EF4-FFF2-40B4-BE49-F238E27FC236}">
                <a16:creationId xmlns:a16="http://schemas.microsoft.com/office/drawing/2014/main" id="{DD7EA703-1E66-4118-9EF7-BA51CA70CD86}"/>
              </a:ext>
            </a:extLst>
          </p:cNvPr>
          <p:cNvSpPr txBox="1"/>
          <p:nvPr/>
        </p:nvSpPr>
        <p:spPr>
          <a:xfrm>
            <a:off x="9668389" y="5055657"/>
            <a:ext cx="228098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Align Regulatory Reporting</a:t>
            </a:r>
          </a:p>
        </p:txBody>
      </p:sp>
      <p:sp>
        <p:nvSpPr>
          <p:cNvPr id="80" name="TextBox 79">
            <a:extLst>
              <a:ext uri="{FF2B5EF4-FFF2-40B4-BE49-F238E27FC236}">
                <a16:creationId xmlns:a16="http://schemas.microsoft.com/office/drawing/2014/main" id="{620602FC-9E6F-4679-89AD-1D57B7AE957C}"/>
              </a:ext>
            </a:extLst>
          </p:cNvPr>
          <p:cNvSpPr txBox="1"/>
          <p:nvPr/>
        </p:nvSpPr>
        <p:spPr>
          <a:xfrm>
            <a:off x="9246335" y="5682727"/>
            <a:ext cx="2630402"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Regulatory Channels </a:t>
            </a:r>
          </a:p>
        </p:txBody>
      </p:sp>
      <p:cxnSp>
        <p:nvCxnSpPr>
          <p:cNvPr id="81" name="Straight Connector 80">
            <a:extLst>
              <a:ext uri="{FF2B5EF4-FFF2-40B4-BE49-F238E27FC236}">
                <a16:creationId xmlns:a16="http://schemas.microsoft.com/office/drawing/2014/main" id="{D4F94B91-5054-4770-83F0-2382E16C8788}"/>
              </a:ext>
            </a:extLst>
          </p:cNvPr>
          <p:cNvCxnSpPr>
            <a:cxnSpLocks/>
          </p:cNvCxnSpPr>
          <p:nvPr/>
        </p:nvCxnSpPr>
        <p:spPr>
          <a:xfrm flipV="1">
            <a:off x="5322510" y="5670566"/>
            <a:ext cx="6492240" cy="11071"/>
          </a:xfrm>
          <a:prstGeom prst="line">
            <a:avLst/>
          </a:prstGeom>
          <a:ln>
            <a:solidFill>
              <a:srgbClr val="8B356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CCC7656C-BAE2-4FA1-8509-FE1CDD099F94}"/>
              </a:ext>
            </a:extLst>
          </p:cNvPr>
          <p:cNvSpPr txBox="1"/>
          <p:nvPr/>
        </p:nvSpPr>
        <p:spPr>
          <a:xfrm>
            <a:off x="8020542" y="5681385"/>
            <a:ext cx="15170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endParaRPr>
          </a:p>
        </p:txBody>
      </p:sp>
      <p:sp>
        <p:nvSpPr>
          <p:cNvPr id="83" name="TextBox 82">
            <a:extLst>
              <a:ext uri="{FF2B5EF4-FFF2-40B4-BE49-F238E27FC236}">
                <a16:creationId xmlns:a16="http://schemas.microsoft.com/office/drawing/2014/main" id="{035FCB01-3B01-48D5-8246-D8CB59BACC6C}"/>
              </a:ext>
            </a:extLst>
          </p:cNvPr>
          <p:cNvSpPr txBox="1"/>
          <p:nvPr/>
        </p:nvSpPr>
        <p:spPr>
          <a:xfrm>
            <a:off x="5291059" y="5657302"/>
            <a:ext cx="26527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Private/Industry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Association</a:t>
            </a:r>
          </a:p>
        </p:txBody>
      </p:sp>
      <p:sp>
        <p:nvSpPr>
          <p:cNvPr id="85" name="TextBox 84">
            <a:extLst>
              <a:ext uri="{FF2B5EF4-FFF2-40B4-BE49-F238E27FC236}">
                <a16:creationId xmlns:a16="http://schemas.microsoft.com/office/drawing/2014/main" id="{81D38B36-23F5-4D8F-A080-B6A0D86EB68B}"/>
              </a:ext>
            </a:extLst>
          </p:cNvPr>
          <p:cNvSpPr txBox="1"/>
          <p:nvPr/>
        </p:nvSpPr>
        <p:spPr>
          <a:xfrm>
            <a:off x="5260158" y="3806502"/>
            <a:ext cx="13203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Recognition </a:t>
            </a:r>
          </a:p>
        </p:txBody>
      </p:sp>
      <p:cxnSp>
        <p:nvCxnSpPr>
          <p:cNvPr id="86" name="Straight Connector 85">
            <a:extLst>
              <a:ext uri="{FF2B5EF4-FFF2-40B4-BE49-F238E27FC236}">
                <a16:creationId xmlns:a16="http://schemas.microsoft.com/office/drawing/2014/main" id="{F5733441-6157-401A-94D1-1FB697EC9AA2}"/>
              </a:ext>
            </a:extLst>
          </p:cNvPr>
          <p:cNvCxnSpPr>
            <a:cxnSpLocks/>
          </p:cNvCxnSpPr>
          <p:nvPr/>
        </p:nvCxnSpPr>
        <p:spPr>
          <a:xfrm flipV="1">
            <a:off x="5304402" y="3795432"/>
            <a:ext cx="6492240" cy="11071"/>
          </a:xfrm>
          <a:prstGeom prst="line">
            <a:avLst/>
          </a:prstGeom>
          <a:ln>
            <a:solidFill>
              <a:srgbClr val="8B356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B610E4BF-E864-42B7-B0B2-2840EDC944F8}"/>
              </a:ext>
            </a:extLst>
          </p:cNvPr>
          <p:cNvSpPr txBox="1"/>
          <p:nvPr/>
        </p:nvSpPr>
        <p:spPr>
          <a:xfrm>
            <a:off x="6086437" y="3806546"/>
            <a:ext cx="238225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 Knowledge Sharing</a:t>
            </a:r>
          </a:p>
        </p:txBody>
      </p:sp>
      <p:sp>
        <p:nvSpPr>
          <p:cNvPr id="88" name="TextBox 87">
            <a:extLst>
              <a:ext uri="{FF2B5EF4-FFF2-40B4-BE49-F238E27FC236}">
                <a16:creationId xmlns:a16="http://schemas.microsoft.com/office/drawing/2014/main" id="{F24B4D7B-BC1C-4EF8-A96B-0F517122E51F}"/>
              </a:ext>
            </a:extLst>
          </p:cNvPr>
          <p:cNvSpPr txBox="1"/>
          <p:nvPr/>
        </p:nvSpPr>
        <p:spPr>
          <a:xfrm>
            <a:off x="7927886" y="3819071"/>
            <a:ext cx="22809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 Technical Assistance</a:t>
            </a:r>
          </a:p>
        </p:txBody>
      </p:sp>
      <p:sp>
        <p:nvSpPr>
          <p:cNvPr id="100" name="TextBox 99">
            <a:extLst>
              <a:ext uri="{FF2B5EF4-FFF2-40B4-BE49-F238E27FC236}">
                <a16:creationId xmlns:a16="http://schemas.microsoft.com/office/drawing/2014/main" id="{DEC64A35-5BBC-4F85-84A2-822F747F0AD7}"/>
              </a:ext>
            </a:extLst>
          </p:cNvPr>
          <p:cNvSpPr txBox="1"/>
          <p:nvPr/>
        </p:nvSpPr>
        <p:spPr>
          <a:xfrm>
            <a:off x="5260158" y="2027536"/>
            <a:ext cx="101282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Banks</a:t>
            </a:r>
          </a:p>
        </p:txBody>
      </p:sp>
      <p:cxnSp>
        <p:nvCxnSpPr>
          <p:cNvPr id="101" name="Straight Connector 100">
            <a:extLst>
              <a:ext uri="{FF2B5EF4-FFF2-40B4-BE49-F238E27FC236}">
                <a16:creationId xmlns:a16="http://schemas.microsoft.com/office/drawing/2014/main" id="{6418F6BF-1E60-49E7-A903-727E790798F6}"/>
              </a:ext>
            </a:extLst>
          </p:cNvPr>
          <p:cNvCxnSpPr>
            <a:cxnSpLocks/>
          </p:cNvCxnSpPr>
          <p:nvPr/>
        </p:nvCxnSpPr>
        <p:spPr>
          <a:xfrm flipV="1">
            <a:off x="5304402" y="2016466"/>
            <a:ext cx="6492240" cy="11071"/>
          </a:xfrm>
          <a:prstGeom prst="line">
            <a:avLst/>
          </a:prstGeom>
          <a:ln>
            <a:solidFill>
              <a:srgbClr val="8B356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93AC3C80-24E8-4582-A403-E73D62E3A6D0}"/>
              </a:ext>
            </a:extLst>
          </p:cNvPr>
          <p:cNvSpPr txBox="1"/>
          <p:nvPr/>
        </p:nvSpPr>
        <p:spPr>
          <a:xfrm>
            <a:off x="6860847" y="2027536"/>
            <a:ext cx="322293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 FinTechs	 	+ MFIs</a:t>
            </a:r>
          </a:p>
        </p:txBody>
      </p:sp>
      <p:sp>
        <p:nvSpPr>
          <p:cNvPr id="103" name="TextBox 102">
            <a:extLst>
              <a:ext uri="{FF2B5EF4-FFF2-40B4-BE49-F238E27FC236}">
                <a16:creationId xmlns:a16="http://schemas.microsoft.com/office/drawing/2014/main" id="{93DF707D-928F-4685-B596-E1CD3BA889F5}"/>
              </a:ext>
            </a:extLst>
          </p:cNvPr>
          <p:cNvSpPr txBox="1"/>
          <p:nvPr/>
        </p:nvSpPr>
        <p:spPr>
          <a:xfrm>
            <a:off x="10431384" y="2014639"/>
            <a:ext cx="151765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 Equity providers</a:t>
            </a:r>
          </a:p>
        </p:txBody>
      </p:sp>
      <p:sp>
        <p:nvSpPr>
          <p:cNvPr id="105" name="TextBox 104">
            <a:extLst>
              <a:ext uri="{FF2B5EF4-FFF2-40B4-BE49-F238E27FC236}">
                <a16:creationId xmlns:a16="http://schemas.microsoft.com/office/drawing/2014/main" id="{81C70C63-5FDB-4170-A4A8-E00DD7C0EAD6}"/>
              </a:ext>
            </a:extLst>
          </p:cNvPr>
          <p:cNvSpPr txBox="1"/>
          <p:nvPr/>
        </p:nvSpPr>
        <p:spPr>
          <a:xfrm>
            <a:off x="5260157" y="2577853"/>
            <a:ext cx="22114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Minimum Requirements</a:t>
            </a:r>
          </a:p>
        </p:txBody>
      </p:sp>
      <p:cxnSp>
        <p:nvCxnSpPr>
          <p:cNvPr id="106" name="Straight Connector 105">
            <a:extLst>
              <a:ext uri="{FF2B5EF4-FFF2-40B4-BE49-F238E27FC236}">
                <a16:creationId xmlns:a16="http://schemas.microsoft.com/office/drawing/2014/main" id="{CDDCC8C6-5354-4E75-8F21-07DAFC56522A}"/>
              </a:ext>
            </a:extLst>
          </p:cNvPr>
          <p:cNvCxnSpPr>
            <a:cxnSpLocks/>
          </p:cNvCxnSpPr>
          <p:nvPr/>
        </p:nvCxnSpPr>
        <p:spPr>
          <a:xfrm flipV="1">
            <a:off x="5304402" y="2566783"/>
            <a:ext cx="6492240" cy="11071"/>
          </a:xfrm>
          <a:prstGeom prst="line">
            <a:avLst/>
          </a:prstGeom>
          <a:ln>
            <a:solidFill>
              <a:srgbClr val="8B356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8A887C37-381E-4900-80FE-8D99EDECE4CD}"/>
              </a:ext>
            </a:extLst>
          </p:cNvPr>
          <p:cNvSpPr txBox="1"/>
          <p:nvPr/>
        </p:nvSpPr>
        <p:spPr>
          <a:xfrm>
            <a:off x="7201533" y="2589905"/>
            <a:ext cx="268280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Advanced</a:t>
            </a:r>
          </a:p>
        </p:txBody>
      </p:sp>
      <p:sp>
        <p:nvSpPr>
          <p:cNvPr id="108" name="TextBox 107">
            <a:extLst>
              <a:ext uri="{FF2B5EF4-FFF2-40B4-BE49-F238E27FC236}">
                <a16:creationId xmlns:a16="http://schemas.microsoft.com/office/drawing/2014/main" id="{AF811CD9-C626-4AEA-8F11-C145163F2CE4}"/>
              </a:ext>
            </a:extLst>
          </p:cNvPr>
          <p:cNvSpPr txBox="1"/>
          <p:nvPr/>
        </p:nvSpPr>
        <p:spPr>
          <a:xfrm>
            <a:off x="10601018" y="2564956"/>
            <a:ext cx="134802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Best in Class</a:t>
            </a:r>
          </a:p>
        </p:txBody>
      </p:sp>
      <p:sp>
        <p:nvSpPr>
          <p:cNvPr id="110" name="TextBox 109">
            <a:extLst>
              <a:ext uri="{FF2B5EF4-FFF2-40B4-BE49-F238E27FC236}">
                <a16:creationId xmlns:a16="http://schemas.microsoft.com/office/drawing/2014/main" id="{C0AE08C2-9411-488E-8FD3-C022024BA414}"/>
              </a:ext>
            </a:extLst>
          </p:cNvPr>
          <p:cNvSpPr txBox="1"/>
          <p:nvPr/>
        </p:nvSpPr>
        <p:spPr>
          <a:xfrm>
            <a:off x="5260157" y="3205292"/>
            <a:ext cx="176628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FIs own definitions </a:t>
            </a:r>
          </a:p>
        </p:txBody>
      </p:sp>
      <p:cxnSp>
        <p:nvCxnSpPr>
          <p:cNvPr id="111" name="Straight Connector 110">
            <a:extLst>
              <a:ext uri="{FF2B5EF4-FFF2-40B4-BE49-F238E27FC236}">
                <a16:creationId xmlns:a16="http://schemas.microsoft.com/office/drawing/2014/main" id="{71BFD770-0864-4C1E-A3F4-57545E6D384F}"/>
              </a:ext>
            </a:extLst>
          </p:cNvPr>
          <p:cNvCxnSpPr>
            <a:cxnSpLocks/>
          </p:cNvCxnSpPr>
          <p:nvPr/>
        </p:nvCxnSpPr>
        <p:spPr>
          <a:xfrm flipV="1">
            <a:off x="5304402" y="3194222"/>
            <a:ext cx="6492240" cy="11071"/>
          </a:xfrm>
          <a:prstGeom prst="line">
            <a:avLst/>
          </a:prstGeom>
          <a:ln>
            <a:solidFill>
              <a:srgbClr val="8B356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80E8EED6-9ED2-4EFE-9124-0B07C48D4811}"/>
              </a:ext>
            </a:extLst>
          </p:cNvPr>
          <p:cNvSpPr txBox="1"/>
          <p:nvPr/>
        </p:nvSpPr>
        <p:spPr>
          <a:xfrm>
            <a:off x="10560464" y="3179494"/>
            <a:ext cx="1369619"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Harmonized with global standards</a:t>
            </a:r>
          </a:p>
        </p:txBody>
      </p:sp>
      <p:sp>
        <p:nvSpPr>
          <p:cNvPr id="2" name="Diamond 1">
            <a:extLst>
              <a:ext uri="{FF2B5EF4-FFF2-40B4-BE49-F238E27FC236}">
                <a16:creationId xmlns:a16="http://schemas.microsoft.com/office/drawing/2014/main" id="{A3052015-BA0B-4C80-BAD7-0100949B590B}"/>
              </a:ext>
            </a:extLst>
          </p:cNvPr>
          <p:cNvSpPr/>
          <p:nvPr/>
        </p:nvSpPr>
        <p:spPr>
          <a:xfrm>
            <a:off x="8491138" y="4361591"/>
            <a:ext cx="108285" cy="102700"/>
          </a:xfrm>
          <a:prstGeom prst="diamond">
            <a:avLst/>
          </a:prstGeom>
          <a:solidFill>
            <a:srgbClr val="5A2757"/>
          </a:solidFill>
          <a:ln>
            <a:solidFill>
              <a:srgbClr val="5A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60000"/>
                  <a:lumOff val="40000"/>
                </a:srgbClr>
              </a:solidFill>
              <a:effectLst/>
              <a:uLnTx/>
              <a:uFillTx/>
              <a:latin typeface="Helvetica"/>
              <a:ea typeface="+mn-ea"/>
              <a:cs typeface="+mn-cs"/>
            </a:endParaRPr>
          </a:p>
        </p:txBody>
      </p:sp>
      <p:sp>
        <p:nvSpPr>
          <p:cNvPr id="55" name="Diamond 54">
            <a:extLst>
              <a:ext uri="{FF2B5EF4-FFF2-40B4-BE49-F238E27FC236}">
                <a16:creationId xmlns:a16="http://schemas.microsoft.com/office/drawing/2014/main" id="{28639FAF-E124-417B-8955-1978801E1B24}"/>
              </a:ext>
            </a:extLst>
          </p:cNvPr>
          <p:cNvSpPr/>
          <p:nvPr/>
        </p:nvSpPr>
        <p:spPr>
          <a:xfrm>
            <a:off x="8489121" y="4996827"/>
            <a:ext cx="108285" cy="102700"/>
          </a:xfrm>
          <a:prstGeom prst="diamond">
            <a:avLst/>
          </a:prstGeom>
          <a:solidFill>
            <a:srgbClr val="5A2757"/>
          </a:solidFill>
          <a:ln>
            <a:solidFill>
              <a:srgbClr val="5A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60000"/>
                  <a:lumOff val="40000"/>
                </a:srgbClr>
              </a:solidFill>
              <a:effectLst/>
              <a:uLnTx/>
              <a:uFillTx/>
              <a:latin typeface="Helvetica"/>
              <a:ea typeface="+mn-ea"/>
              <a:cs typeface="+mn-cs"/>
            </a:endParaRPr>
          </a:p>
        </p:txBody>
      </p:sp>
      <p:sp>
        <p:nvSpPr>
          <p:cNvPr id="56" name="Diamond 55">
            <a:extLst>
              <a:ext uri="{FF2B5EF4-FFF2-40B4-BE49-F238E27FC236}">
                <a16:creationId xmlns:a16="http://schemas.microsoft.com/office/drawing/2014/main" id="{27D1267F-BAB9-4AE8-92B9-1A05FDA0D5CC}"/>
              </a:ext>
            </a:extLst>
          </p:cNvPr>
          <p:cNvSpPr/>
          <p:nvPr/>
        </p:nvSpPr>
        <p:spPr>
          <a:xfrm>
            <a:off x="7527502" y="5629071"/>
            <a:ext cx="108285" cy="102700"/>
          </a:xfrm>
          <a:prstGeom prst="diamond">
            <a:avLst/>
          </a:prstGeom>
          <a:solidFill>
            <a:srgbClr val="5A2757"/>
          </a:solidFill>
          <a:ln>
            <a:solidFill>
              <a:srgbClr val="5A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60000"/>
                  <a:lumOff val="40000"/>
                </a:srgbClr>
              </a:solidFill>
              <a:effectLst/>
              <a:uLnTx/>
              <a:uFillTx/>
              <a:latin typeface="Helvetica"/>
              <a:ea typeface="+mn-ea"/>
              <a:cs typeface="+mn-cs"/>
            </a:endParaRPr>
          </a:p>
        </p:txBody>
      </p:sp>
      <p:sp>
        <p:nvSpPr>
          <p:cNvPr id="57" name="Diamond 56">
            <a:extLst>
              <a:ext uri="{FF2B5EF4-FFF2-40B4-BE49-F238E27FC236}">
                <a16:creationId xmlns:a16="http://schemas.microsoft.com/office/drawing/2014/main" id="{FC8EDCA5-F45C-4196-95E1-9093E19C83B7}"/>
              </a:ext>
            </a:extLst>
          </p:cNvPr>
          <p:cNvSpPr/>
          <p:nvPr/>
        </p:nvSpPr>
        <p:spPr>
          <a:xfrm>
            <a:off x="8490811" y="3761367"/>
            <a:ext cx="108285" cy="102700"/>
          </a:xfrm>
          <a:prstGeom prst="diamond">
            <a:avLst/>
          </a:prstGeom>
          <a:solidFill>
            <a:srgbClr val="5A2757"/>
          </a:solidFill>
          <a:ln>
            <a:solidFill>
              <a:srgbClr val="5A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60000"/>
                  <a:lumOff val="40000"/>
                </a:srgbClr>
              </a:solidFill>
              <a:effectLst/>
              <a:uLnTx/>
              <a:uFillTx/>
              <a:latin typeface="Helvetica"/>
              <a:ea typeface="+mn-ea"/>
              <a:cs typeface="+mn-cs"/>
            </a:endParaRPr>
          </a:p>
        </p:txBody>
      </p:sp>
      <p:sp>
        <p:nvSpPr>
          <p:cNvPr id="59" name="Diamond 58">
            <a:extLst>
              <a:ext uri="{FF2B5EF4-FFF2-40B4-BE49-F238E27FC236}">
                <a16:creationId xmlns:a16="http://schemas.microsoft.com/office/drawing/2014/main" id="{D0EBF4BA-2AE9-4041-BB04-F0BAC18F8A52}"/>
              </a:ext>
            </a:extLst>
          </p:cNvPr>
          <p:cNvSpPr/>
          <p:nvPr/>
        </p:nvSpPr>
        <p:spPr>
          <a:xfrm>
            <a:off x="8478659" y="1970651"/>
            <a:ext cx="108285" cy="102700"/>
          </a:xfrm>
          <a:prstGeom prst="diamond">
            <a:avLst/>
          </a:prstGeom>
          <a:solidFill>
            <a:srgbClr val="5A2757"/>
          </a:solidFill>
          <a:ln>
            <a:solidFill>
              <a:srgbClr val="5A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60000"/>
                  <a:lumOff val="40000"/>
                </a:srgbClr>
              </a:solidFill>
              <a:effectLst/>
              <a:uLnTx/>
              <a:uFillTx/>
              <a:latin typeface="Helvetica"/>
              <a:ea typeface="+mn-ea"/>
              <a:cs typeface="+mn-cs"/>
            </a:endParaRPr>
          </a:p>
        </p:txBody>
      </p:sp>
      <p:sp>
        <p:nvSpPr>
          <p:cNvPr id="60" name="Diamond 59">
            <a:extLst>
              <a:ext uri="{FF2B5EF4-FFF2-40B4-BE49-F238E27FC236}">
                <a16:creationId xmlns:a16="http://schemas.microsoft.com/office/drawing/2014/main" id="{5290B289-0792-484B-8216-FCF6BED02A76}"/>
              </a:ext>
            </a:extLst>
          </p:cNvPr>
          <p:cNvSpPr/>
          <p:nvPr/>
        </p:nvSpPr>
        <p:spPr>
          <a:xfrm>
            <a:off x="8478779" y="2520968"/>
            <a:ext cx="108285" cy="102700"/>
          </a:xfrm>
          <a:prstGeom prst="diamond">
            <a:avLst/>
          </a:prstGeom>
          <a:solidFill>
            <a:srgbClr val="5A2757"/>
          </a:solidFill>
          <a:ln>
            <a:solidFill>
              <a:srgbClr val="5A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60000"/>
                  <a:lumOff val="40000"/>
                </a:srgbClr>
              </a:solidFill>
              <a:effectLst/>
              <a:uLnTx/>
              <a:uFillTx/>
              <a:latin typeface="Helvetica"/>
              <a:ea typeface="+mn-ea"/>
              <a:cs typeface="+mn-cs"/>
            </a:endParaRPr>
          </a:p>
        </p:txBody>
      </p:sp>
      <p:sp>
        <p:nvSpPr>
          <p:cNvPr id="61" name="Diamond 60">
            <a:extLst>
              <a:ext uri="{FF2B5EF4-FFF2-40B4-BE49-F238E27FC236}">
                <a16:creationId xmlns:a16="http://schemas.microsoft.com/office/drawing/2014/main" id="{D0997B1C-22B8-4DA3-98D6-CA7BD51F9D4F}"/>
              </a:ext>
            </a:extLst>
          </p:cNvPr>
          <p:cNvSpPr/>
          <p:nvPr/>
        </p:nvSpPr>
        <p:spPr>
          <a:xfrm>
            <a:off x="8472315" y="3162969"/>
            <a:ext cx="108285" cy="102700"/>
          </a:xfrm>
          <a:prstGeom prst="diamond">
            <a:avLst/>
          </a:prstGeom>
          <a:solidFill>
            <a:srgbClr val="5A2757"/>
          </a:solidFill>
          <a:ln>
            <a:solidFill>
              <a:srgbClr val="5A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60000"/>
                  <a:lumOff val="40000"/>
                </a:srgbClr>
              </a:solidFill>
              <a:effectLst/>
              <a:uLnTx/>
              <a:uFillTx/>
              <a:latin typeface="Helvetica"/>
              <a:ea typeface="+mn-ea"/>
              <a:cs typeface="+mn-cs"/>
            </a:endParaRPr>
          </a:p>
        </p:txBody>
      </p:sp>
      <p:sp>
        <p:nvSpPr>
          <p:cNvPr id="63" name="TextBox 62">
            <a:extLst>
              <a:ext uri="{FF2B5EF4-FFF2-40B4-BE49-F238E27FC236}">
                <a16:creationId xmlns:a16="http://schemas.microsoft.com/office/drawing/2014/main" id="{62885CD8-258D-4CD6-917F-7EB7333339CE}"/>
              </a:ext>
            </a:extLst>
          </p:cNvPr>
          <p:cNvSpPr txBox="1"/>
          <p:nvPr/>
        </p:nvSpPr>
        <p:spPr>
          <a:xfrm>
            <a:off x="8269578" y="5686103"/>
            <a:ext cx="20913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Public, Non-regulatory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body </a:t>
            </a:r>
          </a:p>
        </p:txBody>
      </p:sp>
      <p:sp>
        <p:nvSpPr>
          <p:cNvPr id="64" name="TextBox 63">
            <a:extLst>
              <a:ext uri="{FF2B5EF4-FFF2-40B4-BE49-F238E27FC236}">
                <a16:creationId xmlns:a16="http://schemas.microsoft.com/office/drawing/2014/main" id="{04F6CEA4-BE56-4F12-B449-5E096744BCD6}"/>
              </a:ext>
            </a:extLst>
          </p:cNvPr>
          <p:cNvSpPr txBox="1"/>
          <p:nvPr/>
        </p:nvSpPr>
        <p:spPr>
          <a:xfrm>
            <a:off x="7185054" y="3211773"/>
            <a:ext cx="268280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National Definition</a:t>
            </a:r>
          </a:p>
        </p:txBody>
      </p:sp>
      <p:sp>
        <p:nvSpPr>
          <p:cNvPr id="65" name="TextBox 64">
            <a:extLst>
              <a:ext uri="{FF2B5EF4-FFF2-40B4-BE49-F238E27FC236}">
                <a16:creationId xmlns:a16="http://schemas.microsoft.com/office/drawing/2014/main" id="{05C07B03-925A-42A3-9107-B56AD8676605}"/>
              </a:ext>
            </a:extLst>
          </p:cNvPr>
          <p:cNvSpPr txBox="1"/>
          <p:nvPr/>
        </p:nvSpPr>
        <p:spPr>
          <a:xfrm>
            <a:off x="6410638" y="4406712"/>
            <a:ext cx="148501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Other Public Body</a:t>
            </a:r>
          </a:p>
        </p:txBody>
      </p:sp>
      <p:sp>
        <p:nvSpPr>
          <p:cNvPr id="66" name="TextBox 65">
            <a:extLst>
              <a:ext uri="{FF2B5EF4-FFF2-40B4-BE49-F238E27FC236}">
                <a16:creationId xmlns:a16="http://schemas.microsoft.com/office/drawing/2014/main" id="{E20FE082-FDA0-45C6-96E1-990DA1EB4FEF}"/>
              </a:ext>
            </a:extLst>
          </p:cNvPr>
          <p:cNvSpPr txBox="1"/>
          <p:nvPr/>
        </p:nvSpPr>
        <p:spPr>
          <a:xfrm>
            <a:off x="8883775" y="4419968"/>
            <a:ext cx="1840605"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Industry Associations</a:t>
            </a:r>
          </a:p>
        </p:txBody>
      </p:sp>
      <p:sp>
        <p:nvSpPr>
          <p:cNvPr id="67" name="TextBox 66">
            <a:extLst>
              <a:ext uri="{FF2B5EF4-FFF2-40B4-BE49-F238E27FC236}">
                <a16:creationId xmlns:a16="http://schemas.microsoft.com/office/drawing/2014/main" id="{6165C046-97FD-478B-9676-3DAF1A6A55D6}"/>
              </a:ext>
            </a:extLst>
          </p:cNvPr>
          <p:cNvSpPr txBox="1"/>
          <p:nvPr/>
        </p:nvSpPr>
        <p:spPr>
          <a:xfrm>
            <a:off x="9668062" y="3812362"/>
            <a:ext cx="228098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 Access to Funding</a:t>
            </a:r>
          </a:p>
        </p:txBody>
      </p:sp>
      <p:sp>
        <p:nvSpPr>
          <p:cNvPr id="69" name="TextBox 68">
            <a:extLst>
              <a:ext uri="{FF2B5EF4-FFF2-40B4-BE49-F238E27FC236}">
                <a16:creationId xmlns:a16="http://schemas.microsoft.com/office/drawing/2014/main" id="{030183FB-DE83-489F-9838-0BFD7EEBB946}"/>
              </a:ext>
            </a:extLst>
          </p:cNvPr>
          <p:cNvSpPr txBox="1"/>
          <p:nvPr/>
        </p:nvSpPr>
        <p:spPr>
          <a:xfrm>
            <a:off x="9242324" y="6256241"/>
            <a:ext cx="2630402"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Regulator</a:t>
            </a:r>
          </a:p>
        </p:txBody>
      </p:sp>
      <p:cxnSp>
        <p:nvCxnSpPr>
          <p:cNvPr id="70" name="Straight Connector 69">
            <a:extLst>
              <a:ext uri="{FF2B5EF4-FFF2-40B4-BE49-F238E27FC236}">
                <a16:creationId xmlns:a16="http://schemas.microsoft.com/office/drawing/2014/main" id="{AED88D86-9EC4-404F-B51B-36E38A96F6B6}"/>
              </a:ext>
            </a:extLst>
          </p:cNvPr>
          <p:cNvCxnSpPr>
            <a:cxnSpLocks/>
          </p:cNvCxnSpPr>
          <p:nvPr/>
        </p:nvCxnSpPr>
        <p:spPr>
          <a:xfrm flipV="1">
            <a:off x="5318499" y="6244080"/>
            <a:ext cx="6492240" cy="11071"/>
          </a:xfrm>
          <a:prstGeom prst="line">
            <a:avLst/>
          </a:prstGeom>
          <a:ln>
            <a:solidFill>
              <a:srgbClr val="8B356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C178999-4537-4495-B205-124E799FF5F0}"/>
              </a:ext>
            </a:extLst>
          </p:cNvPr>
          <p:cNvSpPr txBox="1"/>
          <p:nvPr/>
        </p:nvSpPr>
        <p:spPr>
          <a:xfrm>
            <a:off x="8016531" y="6254899"/>
            <a:ext cx="15170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endParaRPr>
          </a:p>
        </p:txBody>
      </p:sp>
      <p:sp>
        <p:nvSpPr>
          <p:cNvPr id="94" name="TextBox 93">
            <a:extLst>
              <a:ext uri="{FF2B5EF4-FFF2-40B4-BE49-F238E27FC236}">
                <a16:creationId xmlns:a16="http://schemas.microsoft.com/office/drawing/2014/main" id="{0F3A75DD-39F0-41D1-9C77-64810B29C83F}"/>
              </a:ext>
            </a:extLst>
          </p:cNvPr>
          <p:cNvSpPr txBox="1"/>
          <p:nvPr/>
        </p:nvSpPr>
        <p:spPr>
          <a:xfrm>
            <a:off x="5287048" y="6230816"/>
            <a:ext cx="26527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Private/Industry Association</a:t>
            </a:r>
          </a:p>
        </p:txBody>
      </p:sp>
      <p:sp>
        <p:nvSpPr>
          <p:cNvPr id="95" name="Diamond 94">
            <a:extLst>
              <a:ext uri="{FF2B5EF4-FFF2-40B4-BE49-F238E27FC236}">
                <a16:creationId xmlns:a16="http://schemas.microsoft.com/office/drawing/2014/main" id="{2DFDB43E-DBEB-408A-9620-9DED35D0D050}"/>
              </a:ext>
            </a:extLst>
          </p:cNvPr>
          <p:cNvSpPr/>
          <p:nvPr/>
        </p:nvSpPr>
        <p:spPr>
          <a:xfrm>
            <a:off x="8512802" y="6202585"/>
            <a:ext cx="108285" cy="102700"/>
          </a:xfrm>
          <a:prstGeom prst="diamond">
            <a:avLst/>
          </a:prstGeom>
          <a:solidFill>
            <a:srgbClr val="5A2757"/>
          </a:solidFill>
          <a:ln>
            <a:solidFill>
              <a:srgbClr val="5A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60000"/>
                  <a:lumOff val="40000"/>
                </a:srgbClr>
              </a:solidFill>
              <a:effectLst/>
              <a:uLnTx/>
              <a:uFillTx/>
              <a:latin typeface="Helvetica"/>
              <a:ea typeface="+mn-ea"/>
              <a:cs typeface="+mn-cs"/>
            </a:endParaRPr>
          </a:p>
        </p:txBody>
      </p:sp>
      <p:sp>
        <p:nvSpPr>
          <p:cNvPr id="96" name="TextBox 95">
            <a:extLst>
              <a:ext uri="{FF2B5EF4-FFF2-40B4-BE49-F238E27FC236}">
                <a16:creationId xmlns:a16="http://schemas.microsoft.com/office/drawing/2014/main" id="{AB86CE03-C1E8-43D8-9183-6CF6211F2108}"/>
              </a:ext>
            </a:extLst>
          </p:cNvPr>
          <p:cNvSpPr txBox="1"/>
          <p:nvPr/>
        </p:nvSpPr>
        <p:spPr>
          <a:xfrm>
            <a:off x="7534917" y="6241635"/>
            <a:ext cx="20913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Public, Non-regulatory body </a:t>
            </a:r>
          </a:p>
        </p:txBody>
      </p:sp>
      <p:sp>
        <p:nvSpPr>
          <p:cNvPr id="58" name="TextBox 57">
            <a:extLst>
              <a:ext uri="{FF2B5EF4-FFF2-40B4-BE49-F238E27FC236}">
                <a16:creationId xmlns:a16="http://schemas.microsoft.com/office/drawing/2014/main" id="{62885CD8-258D-4CD6-917F-7EB7333339CE}"/>
              </a:ext>
            </a:extLst>
          </p:cNvPr>
          <p:cNvSpPr txBox="1"/>
          <p:nvPr/>
        </p:nvSpPr>
        <p:spPr>
          <a:xfrm>
            <a:off x="6516360" y="5680043"/>
            <a:ext cx="20913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lumMod val="60000"/>
                    <a:lumOff val="40000"/>
                  </a:srgbClr>
                </a:solidFill>
                <a:effectLst/>
                <a:uLnTx/>
                <a:uFillTx/>
                <a:latin typeface="Helvetica"/>
                <a:ea typeface="+mn-ea"/>
                <a:cs typeface="+mn-cs"/>
              </a:rPr>
              <a:t>Joint</a:t>
            </a:r>
          </a:p>
        </p:txBody>
      </p:sp>
      <p:sp>
        <p:nvSpPr>
          <p:cNvPr id="62" name="Diamond 61">
            <a:extLst>
              <a:ext uri="{FF2B5EF4-FFF2-40B4-BE49-F238E27FC236}">
                <a16:creationId xmlns:a16="http://schemas.microsoft.com/office/drawing/2014/main" id="{27D1267F-BAB9-4AE8-92B9-1A05FDA0D5CC}"/>
              </a:ext>
            </a:extLst>
          </p:cNvPr>
          <p:cNvSpPr/>
          <p:nvPr/>
        </p:nvSpPr>
        <p:spPr>
          <a:xfrm>
            <a:off x="9220567" y="5625378"/>
            <a:ext cx="108285" cy="102700"/>
          </a:xfrm>
          <a:prstGeom prst="diamond">
            <a:avLst/>
          </a:prstGeom>
          <a:solidFill>
            <a:srgbClr val="5A2757"/>
          </a:solidFill>
          <a:ln>
            <a:solidFill>
              <a:srgbClr val="5A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lumMod val="60000"/>
                  <a:lumOff val="40000"/>
                </a:srgbClr>
              </a:solidFill>
              <a:effectLst/>
              <a:uLnTx/>
              <a:uFillTx/>
              <a:latin typeface="Helvetica"/>
              <a:ea typeface="+mn-ea"/>
              <a:cs typeface="+mn-cs"/>
            </a:endParaRPr>
          </a:p>
        </p:txBody>
      </p:sp>
    </p:spTree>
    <p:extLst>
      <p:ext uri="{BB962C8B-B14F-4D97-AF65-F5344CB8AC3E}">
        <p14:creationId xmlns:p14="http://schemas.microsoft.com/office/powerpoint/2010/main" val="744828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NZR0mbpfsgcEv6Z2x0jDZ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nrfVjY59Q4WrrICwS5TlM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wKd0EHUh1sxRDBULL3ME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d4ltK4dWlM5_YYSk6Sx4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q5k5kkCZsDIn5Kf4YDfw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Dz3WlGmKSvRKw5KMVg7e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ZR0mbpfsgcEv6Z2x0jDZ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nrfVjY59Q4WrrICwS5TlM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vwKd0EHUh1sxRDBULL3ME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d4ltK4dWlM5_YYSk6Sx4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z3WlGmKSvRKw5KMVg7ea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q5k5kkCZsDIn5Kf4YDfw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e-fi Helvetica">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6" ma:contentTypeDescription="Create a new document." ma:contentTypeScope="" ma:versionID="cac65b90517b0d5d0419d16b66a395ad">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200b689632e6dc747ec8081b58d40bf2"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96DC17-9CC9-4614-9608-7FC5B7396D6D}">
  <ds:schemaRefs>
    <ds:schemaRef ds:uri="http://schemas.microsoft.com/sharepoint/v3/contenttype/forms"/>
  </ds:schemaRefs>
</ds:datastoreItem>
</file>

<file path=customXml/itemProps2.xml><?xml version="1.0" encoding="utf-8"?>
<ds:datastoreItem xmlns:ds="http://schemas.openxmlformats.org/officeDocument/2006/customXml" ds:itemID="{DEFD5303-4BDC-44B3-8432-C9C6BDCA1EE9}">
  <ds:schemaRefs>
    <ds:schemaRef ds:uri="df7e9b35-0aed-49ac-a827-23680c015a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9B12D4E-F2D3-42EA-8451-F108EEE00FE9}"/>
</file>

<file path=docProps/app.xml><?xml version="1.0" encoding="utf-8"?>
<Properties xmlns="http://schemas.openxmlformats.org/officeDocument/2006/extended-properties" xmlns:vt="http://schemas.openxmlformats.org/officeDocument/2006/docPropsVTypes">
  <Template/>
  <TotalTime>2290</TotalTime>
  <Words>4871</Words>
  <Application>Microsoft Office PowerPoint</Application>
  <PresentationFormat>Widescreen</PresentationFormat>
  <Paragraphs>715</Paragraphs>
  <Slides>39</Slides>
  <Notes>27</Notes>
  <HiddenSlides>1</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5" baseType="lpstr">
      <vt:lpstr>Arial</vt:lpstr>
      <vt:lpstr>Arial,Sans-Serif</vt:lpstr>
      <vt:lpstr>Bahnschrift</vt:lpstr>
      <vt:lpstr>Bahnschrift SemiBold</vt:lpstr>
      <vt:lpstr>Calibri</vt:lpstr>
      <vt:lpstr>Calibri Light</vt:lpstr>
      <vt:lpstr>Courier New</vt:lpstr>
      <vt:lpstr>FUTURA MEDIUM</vt:lpstr>
      <vt:lpstr>Georgia</vt:lpstr>
      <vt:lpstr>Gotham Book</vt:lpstr>
      <vt:lpstr>Helvetica</vt:lpstr>
      <vt:lpstr>Helvetica (Body)</vt:lpstr>
      <vt:lpstr>Wingdings</vt:lpstr>
      <vt:lpstr>1_Office Theme</vt:lpstr>
      <vt:lpstr>Office Theme</vt:lpstr>
      <vt:lpstr>think-cell Slide</vt:lpstr>
      <vt:lpstr>PowerPoint Presentation</vt:lpstr>
      <vt:lpstr>Workshop Agenda</vt:lpstr>
      <vt:lpstr>PowerPoint Presentation</vt:lpstr>
      <vt:lpstr>Multi-stakeholder approach of the WE Finance Code</vt:lpstr>
      <vt:lpstr>PowerPoint Presentation</vt:lpstr>
      <vt:lpstr>Theory of Change: Catalyze collaboration across the ecosystem through the WE Finance Code to increase financing to women entrepreneurs</vt:lpstr>
      <vt:lpstr>Country Code Pilots Simply make a public declaration of local implementation</vt:lpstr>
      <vt:lpstr>Financial sector ecosystem partners will contribute in a variety of ways</vt:lpstr>
      <vt:lpstr>Flexibility in Design - several design choices exist to roll out the Code nationally</vt:lpstr>
      <vt:lpstr>Timeline </vt:lpstr>
      <vt:lpstr>PowerPoint Presentation</vt:lpstr>
      <vt:lpstr>National WE Finance Code Set-up and Implementation </vt:lpstr>
      <vt:lpstr>PowerPoint Presentation</vt:lpstr>
      <vt:lpstr>Stage 1: Introduce WE Finance Code and identify in-country anchors</vt:lpstr>
      <vt:lpstr>Stage 1: Introduce WE Finance Code and identify in-country anchors</vt:lpstr>
      <vt:lpstr>Stage 1: Key Outcomes</vt:lpstr>
      <vt:lpstr>PowerPoint Presentation</vt:lpstr>
      <vt:lpstr>Stage 2: Map WMSME ecosystem and assess market opportunity (3-6 months) </vt:lpstr>
      <vt:lpstr>Stage 2: Map WMSME ecosystem and assess market opportunity (3-6 months) </vt:lpstr>
      <vt:lpstr>Stage 2: Key Outcomes</vt:lpstr>
      <vt:lpstr>PowerPoint Presentation</vt:lpstr>
      <vt:lpstr>Stage 3: Form national WE Finance Code coalition and launch awareness campaign</vt:lpstr>
      <vt:lpstr>PowerPoint Presentation</vt:lpstr>
      <vt:lpstr>Stage 3: Launch awareness campaign and WE Finance Code coalition </vt:lpstr>
      <vt:lpstr>Stage 3: Key Outcomes</vt:lpstr>
      <vt:lpstr>PowerPoint Presentation</vt:lpstr>
      <vt:lpstr>Stage 4: Set up and implement WE Finance Code platform /structure (12-18 months)</vt:lpstr>
      <vt:lpstr>Stage 4: Set up and implement WE Finance Code platform /structure (12-18 months)</vt:lpstr>
      <vt:lpstr>Stage 4: Set up and implement WE Finance Code platform  &amp; structure (12-18 months)</vt:lpstr>
      <vt:lpstr>Stage 4: Key Outcomes</vt:lpstr>
      <vt:lpstr>PowerPoint Presentation</vt:lpstr>
      <vt:lpstr>Stage 5: Generate insights for national WMSME advocacy campaigns </vt:lpstr>
      <vt:lpstr>PowerPoint Presentation</vt:lpstr>
      <vt:lpstr>Stage 5: Key Outcomes</vt:lpstr>
      <vt:lpstr>National WE Finance Code Set-up and Implementation </vt:lpstr>
      <vt:lpstr>PowerPoint Presentation</vt:lpstr>
      <vt:lpstr>Barriers and Solutions</vt:lpstr>
      <vt:lpstr>PowerPoint Presentation</vt:lpstr>
      <vt:lpstr>Innovation &amp; Learning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Benedikt Wahler</dc:creator>
  <cp:lastModifiedBy>Aurica Balmus</cp:lastModifiedBy>
  <cp:revision>52</cp:revision>
  <cp:lastPrinted>2023-06-07T22:42:04Z</cp:lastPrinted>
  <dcterms:created xsi:type="dcterms:W3CDTF">2020-01-27T21:47:36Z</dcterms:created>
  <dcterms:modified xsi:type="dcterms:W3CDTF">2023-06-14T14:38:30Z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y fmtid="{D5CDD505-2E9C-101B-9397-08002B2CF9AE}" pid="3" name="MediaServiceImageTags">
    <vt:lpwstr/>
  </property>
</Properties>
</file>