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1"/>
  </p:notesMasterIdLst>
  <p:sldIdLst>
    <p:sldId id="2146848233" r:id="rId3"/>
    <p:sldId id="839" r:id="rId4"/>
    <p:sldId id="2146848241" r:id="rId5"/>
    <p:sldId id="865" r:id="rId6"/>
    <p:sldId id="856" r:id="rId7"/>
    <p:sldId id="2146848264" r:id="rId8"/>
    <p:sldId id="2146848249" r:id="rId9"/>
    <p:sldId id="214684825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0" d="100"/>
          <a:sy n="110"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ca Balmus" userId="6ced275c-8f26-4151-a9fa-58ab8d94c012" providerId="ADAL" clId="{CF0D6C56-3A0C-42FD-8A4D-14A2E0CFDC04}"/>
    <pc:docChg chg="modSld">
      <pc:chgData name="Aurica Balmus" userId="6ced275c-8f26-4151-a9fa-58ab8d94c012" providerId="ADAL" clId="{CF0D6C56-3A0C-42FD-8A4D-14A2E0CFDC04}" dt="2023-06-14T12:57:58.050" v="5" actId="20577"/>
      <pc:docMkLst>
        <pc:docMk/>
      </pc:docMkLst>
      <pc:sldChg chg="modSp mod">
        <pc:chgData name="Aurica Balmus" userId="6ced275c-8f26-4151-a9fa-58ab8d94c012" providerId="ADAL" clId="{CF0D6C56-3A0C-42FD-8A4D-14A2E0CFDC04}" dt="2023-06-14T12:57:58.050" v="5" actId="20577"/>
        <pc:sldMkLst>
          <pc:docMk/>
          <pc:sldMk cId="3963719968" sldId="2146848233"/>
        </pc:sldMkLst>
        <pc:spChg chg="mod">
          <ac:chgData name="Aurica Balmus" userId="6ced275c-8f26-4151-a9fa-58ab8d94c012" providerId="ADAL" clId="{CF0D6C56-3A0C-42FD-8A4D-14A2E0CFDC04}" dt="2023-06-14T12:57:58.050" v="5" actId="20577"/>
          <ac:spMkLst>
            <pc:docMk/>
            <pc:sldMk cId="3963719968" sldId="2146848233"/>
            <ac:spMk id="8" creationId="{C28265B1-990B-5A62-F242-0F38847B4E8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800"/>
              <a:t>Highest Priority Products and Services Procured by Corporations in Bangladesh</a:t>
            </a:r>
          </a:p>
        </c:rich>
      </c:tx>
      <c:layout>
        <c:manualLayout>
          <c:xMode val="edge"/>
          <c:yMode val="edge"/>
          <c:x val="0.19340701291965687"/>
          <c:y val="3.2078321621799113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4.6730028169428679E-2"/>
          <c:y val="0.26428154096399059"/>
          <c:w val="0.92656709859089781"/>
          <c:h val="0.51722249747597504"/>
        </c:manualLayout>
      </c:layout>
      <c:barChart>
        <c:barDir val="col"/>
        <c:grouping val="clustered"/>
        <c:varyColors val="0"/>
        <c:ser>
          <c:idx val="0"/>
          <c:order val="0"/>
          <c:tx>
            <c:strRef>
              <c:f>Sheet1!$B$1</c:f>
              <c:strCache>
                <c:ptCount val="1"/>
                <c:pt idx="0">
                  <c:v>Corporations indicating high priority product or service</c:v>
                </c:pt>
              </c:strCache>
            </c:strRef>
          </c:tx>
          <c:spPr>
            <a:solidFill>
              <a:srgbClr val="1B73B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ICT Services</c:v>
                </c:pt>
                <c:pt idx="1">
                  <c:v>Agriculture</c:v>
                </c:pt>
                <c:pt idx="2">
                  <c:v>Marketing and PR Services</c:v>
                </c:pt>
                <c:pt idx="3">
                  <c:v>Financial Services</c:v>
                </c:pt>
                <c:pt idx="4">
                  <c:v>ICT Equipment</c:v>
                </c:pt>
              </c:strCache>
            </c:strRef>
          </c:cat>
          <c:val>
            <c:numRef>
              <c:f>Sheet1!$B$2:$B$6</c:f>
              <c:numCache>
                <c:formatCode>General</c:formatCode>
                <c:ptCount val="5"/>
                <c:pt idx="0">
                  <c:v>0.32</c:v>
                </c:pt>
                <c:pt idx="1">
                  <c:v>0.28999999999999998</c:v>
                </c:pt>
                <c:pt idx="2">
                  <c:v>0.21</c:v>
                </c:pt>
                <c:pt idx="3">
                  <c:v>0.21</c:v>
                </c:pt>
                <c:pt idx="4">
                  <c:v>0.18</c:v>
                </c:pt>
              </c:numCache>
            </c:numRef>
          </c:val>
          <c:extLst>
            <c:ext xmlns:c16="http://schemas.microsoft.com/office/drawing/2014/chart" uri="{C3380CC4-5D6E-409C-BE32-E72D297353CC}">
              <c16:uniqueId val="{00000000-20C9-4068-A8DD-938863F1F298}"/>
            </c:ext>
          </c:extLst>
        </c:ser>
        <c:dLbls>
          <c:showLegendKey val="0"/>
          <c:showVal val="0"/>
          <c:showCatName val="0"/>
          <c:showSerName val="0"/>
          <c:showPercent val="0"/>
          <c:showBubbleSize val="0"/>
        </c:dLbls>
        <c:gapWidth val="219"/>
        <c:overlap val="-27"/>
        <c:axId val="78189720"/>
        <c:axId val="78189064"/>
      </c:barChart>
      <c:catAx>
        <c:axId val="78189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8189064"/>
        <c:crossesAt val="0"/>
        <c:auto val="1"/>
        <c:lblAlgn val="ctr"/>
        <c:lblOffset val="100"/>
        <c:noMultiLvlLbl val="0"/>
      </c:catAx>
      <c:valAx>
        <c:axId val="78189064"/>
        <c:scaling>
          <c:orientation val="minMax"/>
        </c:scaling>
        <c:delete val="1"/>
        <c:axPos val="l"/>
        <c:numFmt formatCode="0%" sourceLinked="0"/>
        <c:majorTickMark val="none"/>
        <c:minorTickMark val="none"/>
        <c:tickLblPos val="nextTo"/>
        <c:crossAx val="78189720"/>
        <c:crosses val="autoZero"/>
        <c:crossBetween val="between"/>
      </c:valAx>
      <c:spPr>
        <a:noFill/>
        <a:ln>
          <a:noFill/>
        </a:ln>
        <a:effectLst/>
      </c:spPr>
    </c:plotArea>
    <c:legend>
      <c:legendPos val="b"/>
      <c:layout>
        <c:manualLayout>
          <c:xMode val="edge"/>
          <c:yMode val="edge"/>
          <c:x val="6.5253257952506152E-2"/>
          <c:y val="0.92278116646507491"/>
          <c:w val="0.87642936488085033"/>
          <c:h val="7.7218833534925091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800"/>
              <a:t>Products and Services Corporations Believe WOBs Can Provide Competitively</a:t>
            </a:r>
          </a:p>
        </c:rich>
      </c:tx>
      <c:layout>
        <c:manualLayout>
          <c:xMode val="edge"/>
          <c:yMode val="edge"/>
          <c:x val="0.11764450739961568"/>
          <c:y val="5.16387230245274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Corporations indicating products and services they believe WOBs can provide competitively</c:v>
                </c:pt>
              </c:strCache>
            </c:strRef>
          </c:tx>
          <c:spPr>
            <a:solidFill>
              <a:srgbClr val="1B73B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Agriculture</c:v>
                </c:pt>
                <c:pt idx="1">
                  <c:v>Handicrafts</c:v>
                </c:pt>
                <c:pt idx="2">
                  <c:v>Block and Batic Works</c:v>
                </c:pt>
                <c:pt idx="3">
                  <c:v>Jute</c:v>
                </c:pt>
                <c:pt idx="4">
                  <c:v>Tailoring Services</c:v>
                </c:pt>
                <c:pt idx="5">
                  <c:v>Wearables (i.e. Jewelry)</c:v>
                </c:pt>
              </c:strCache>
            </c:strRef>
          </c:cat>
          <c:val>
            <c:numRef>
              <c:f>Sheet1!$B$2:$B$7</c:f>
              <c:numCache>
                <c:formatCode>General</c:formatCode>
                <c:ptCount val="6"/>
                <c:pt idx="0">
                  <c:v>0.32</c:v>
                </c:pt>
                <c:pt idx="1">
                  <c:v>0.28999999999999998</c:v>
                </c:pt>
                <c:pt idx="2">
                  <c:v>0.24</c:v>
                </c:pt>
                <c:pt idx="3">
                  <c:v>0.24</c:v>
                </c:pt>
                <c:pt idx="4">
                  <c:v>0.24</c:v>
                </c:pt>
                <c:pt idx="5">
                  <c:v>0.24</c:v>
                </c:pt>
              </c:numCache>
            </c:numRef>
          </c:val>
          <c:extLst>
            <c:ext xmlns:c16="http://schemas.microsoft.com/office/drawing/2014/chart" uri="{C3380CC4-5D6E-409C-BE32-E72D297353CC}">
              <c16:uniqueId val="{00000000-D5BC-496E-B86A-8D553A7F4861}"/>
            </c:ext>
          </c:extLst>
        </c:ser>
        <c:dLbls>
          <c:showLegendKey val="0"/>
          <c:showVal val="0"/>
          <c:showCatName val="0"/>
          <c:showSerName val="0"/>
          <c:showPercent val="0"/>
          <c:showBubbleSize val="0"/>
        </c:dLbls>
        <c:gapWidth val="219"/>
        <c:overlap val="-27"/>
        <c:axId val="78189720"/>
        <c:axId val="78189064"/>
      </c:barChart>
      <c:catAx>
        <c:axId val="78189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8189064"/>
        <c:crossesAt val="0"/>
        <c:auto val="1"/>
        <c:lblAlgn val="ctr"/>
        <c:lblOffset val="100"/>
        <c:noMultiLvlLbl val="0"/>
      </c:catAx>
      <c:valAx>
        <c:axId val="78189064"/>
        <c:scaling>
          <c:orientation val="minMax"/>
        </c:scaling>
        <c:delete val="1"/>
        <c:axPos val="l"/>
        <c:numFmt formatCode="0%" sourceLinked="0"/>
        <c:majorTickMark val="none"/>
        <c:minorTickMark val="none"/>
        <c:tickLblPos val="nextTo"/>
        <c:crossAx val="78189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GB" sz="1800" b="1">
                <a:solidFill>
                  <a:schemeClr val="tx1"/>
                </a:solidFill>
              </a:rPr>
              <a:t>Actions women-owned businesses can take to do more business with or start doing business with corporations</a:t>
            </a:r>
            <a:endParaRPr lang="en-US" sz="1800" b="1">
              <a:solidFill>
                <a:schemeClr val="tx1"/>
              </a:solidFill>
            </a:endParaRPr>
          </a:p>
        </c:rich>
      </c:tx>
      <c:layout>
        <c:manualLayout>
          <c:xMode val="edge"/>
          <c:yMode val="edge"/>
          <c:x val="7.9770054774712135E-2"/>
          <c:y val="1.0504135072700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spPr>
            <a:solidFill>
              <a:srgbClr val="1B73BB"/>
            </a:solidFill>
            <a:ln>
              <a:noFill/>
            </a:ln>
            <a:effectLst/>
          </c:spPr>
          <c:invertIfNegative val="0"/>
          <c:dLbls>
            <c:dLbl>
              <c:idx val="3"/>
              <c:layout>
                <c:manualLayout>
                  <c:x val="0"/>
                  <c:y val="-3.77924338165739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E7-4191-B90A-2A89ACE9CFE3}"/>
                </c:ext>
              </c:extLst>
            </c:dLbl>
            <c:spPr>
              <a:noFill/>
              <a:ln>
                <a:noFill/>
              </a:ln>
              <a:effectLst/>
            </c:spPr>
            <c:txPr>
              <a:bodyPr rot="0" spcFirstLastPara="1" vertOverflow="ellipsis" vert="horz" wrap="square" anchor="ctr" anchorCtr="1"/>
              <a:lstStyle/>
              <a:p>
                <a:pPr>
                  <a:defRPr sz="1500" b="0" i="0" u="none" strike="noStrike" kern="1200" baseline="0">
                    <a:solidFill>
                      <a:srgbClr val="012D74"/>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Graphs'!$R$223:$R$226</c:f>
              <c:strCache>
                <c:ptCount val="4"/>
                <c:pt idx="0">
                  <c:v>Attend sourcing events and/or respond to RFPs</c:v>
                </c:pt>
                <c:pt idx="1">
                  <c:v>Adjust pricing points to be competitive</c:v>
                </c:pt>
                <c:pt idx="2">
                  <c:v>Clarify the offering and added value</c:v>
                </c:pt>
                <c:pt idx="3">
                  <c:v>Improve quality of offering</c:v>
                </c:pt>
              </c:strCache>
            </c:strRef>
          </c:cat>
          <c:val>
            <c:numRef>
              <c:f>'Charts and Graphs'!$S$223:$S$226</c:f>
              <c:numCache>
                <c:formatCode>0%</c:formatCode>
                <c:ptCount val="4"/>
                <c:pt idx="0">
                  <c:v>0.32</c:v>
                </c:pt>
                <c:pt idx="1">
                  <c:v>0.42</c:v>
                </c:pt>
                <c:pt idx="2">
                  <c:v>0.45</c:v>
                </c:pt>
                <c:pt idx="3">
                  <c:v>0.53</c:v>
                </c:pt>
              </c:numCache>
            </c:numRef>
          </c:val>
          <c:extLst>
            <c:ext xmlns:c16="http://schemas.microsoft.com/office/drawing/2014/chart" uri="{C3380CC4-5D6E-409C-BE32-E72D297353CC}">
              <c16:uniqueId val="{00000000-5A99-4A5D-B24F-F5BB0C888653}"/>
            </c:ext>
          </c:extLst>
        </c:ser>
        <c:dLbls>
          <c:showLegendKey val="0"/>
          <c:showVal val="0"/>
          <c:showCatName val="0"/>
          <c:showSerName val="0"/>
          <c:showPercent val="0"/>
          <c:showBubbleSize val="0"/>
        </c:dLbls>
        <c:gapWidth val="182"/>
        <c:axId val="798955648"/>
        <c:axId val="798949088"/>
      </c:barChart>
      <c:catAx>
        <c:axId val="79895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98949088"/>
        <c:crosses val="autoZero"/>
        <c:auto val="1"/>
        <c:lblAlgn val="ctr"/>
        <c:lblOffset val="100"/>
        <c:noMultiLvlLbl val="0"/>
      </c:catAx>
      <c:valAx>
        <c:axId val="798949088"/>
        <c:scaling>
          <c:orientation val="minMax"/>
        </c:scaling>
        <c:delete val="1"/>
        <c:axPos val="b"/>
        <c:numFmt formatCode="0%" sourceLinked="1"/>
        <c:majorTickMark val="none"/>
        <c:minorTickMark val="none"/>
        <c:tickLblPos val="nextTo"/>
        <c:crossAx val="79895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rgbClr val="012D74"/>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600"/>
              <a:t>Challenges faced by WOBs in all sectors when considering doing business with a multinational corporation (% of respondents)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spPr>
            <a:solidFill>
              <a:srgbClr val="1B73BB"/>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Graphs'!$Q$132:$Q$135</c:f>
              <c:strCache>
                <c:ptCount val="4"/>
                <c:pt idx="0">
                  <c:v>Communicating and negotiating the 
value of products &amp; services</c:v>
                </c:pt>
                <c:pt idx="1">
                  <c:v>Access to capital other than microfinance</c:v>
                </c:pt>
                <c:pt idx="2">
                  <c:v>Connections to corporate buyers</c:v>
                </c:pt>
                <c:pt idx="3">
                  <c:v>Financial strength</c:v>
                </c:pt>
              </c:strCache>
            </c:strRef>
          </c:cat>
          <c:val>
            <c:numRef>
              <c:f>'Charts and Graphs'!$R$132:$R$135</c:f>
              <c:numCache>
                <c:formatCode>0%</c:formatCode>
                <c:ptCount val="4"/>
                <c:pt idx="0">
                  <c:v>0.26666666666666666</c:v>
                </c:pt>
                <c:pt idx="1">
                  <c:v>0.3</c:v>
                </c:pt>
                <c:pt idx="2">
                  <c:v>0.48333333333333334</c:v>
                </c:pt>
                <c:pt idx="3">
                  <c:v>0.51666666666666672</c:v>
                </c:pt>
              </c:numCache>
            </c:numRef>
          </c:val>
          <c:extLst>
            <c:ext xmlns:c16="http://schemas.microsoft.com/office/drawing/2014/chart" uri="{C3380CC4-5D6E-409C-BE32-E72D297353CC}">
              <c16:uniqueId val="{00000000-D48E-4F0F-9BB7-77748648E65F}"/>
            </c:ext>
          </c:extLst>
        </c:ser>
        <c:dLbls>
          <c:showLegendKey val="0"/>
          <c:showVal val="0"/>
          <c:showCatName val="0"/>
          <c:showSerName val="0"/>
          <c:showPercent val="0"/>
          <c:showBubbleSize val="0"/>
        </c:dLbls>
        <c:gapWidth val="182"/>
        <c:axId val="539336472"/>
        <c:axId val="539341064"/>
      </c:barChart>
      <c:catAx>
        <c:axId val="539336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9341064"/>
        <c:crosses val="autoZero"/>
        <c:auto val="1"/>
        <c:lblAlgn val="ctr"/>
        <c:lblOffset val="100"/>
        <c:noMultiLvlLbl val="0"/>
      </c:catAx>
      <c:valAx>
        <c:axId val="539341064"/>
        <c:scaling>
          <c:orientation val="minMax"/>
        </c:scaling>
        <c:delete val="1"/>
        <c:axPos val="b"/>
        <c:numFmt formatCode="0%" sourceLinked="1"/>
        <c:majorTickMark val="none"/>
        <c:minorTickMark val="none"/>
        <c:tickLblPos val="nextTo"/>
        <c:crossAx val="5393364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5C26D-6293-4EAF-B5C5-3B8181F40BBC}" type="doc">
      <dgm:prSet loTypeId="urn:microsoft.com/office/officeart/2005/8/layout/arrow2" loCatId="process" qsTypeId="urn:microsoft.com/office/officeart/2005/8/quickstyle/simple1" qsCatId="simple" csTypeId="urn:microsoft.com/office/officeart/2005/8/colors/accent1_4" csCatId="accent1" phldr="1"/>
      <dgm:spPr/>
    </dgm:pt>
    <dgm:pt modelId="{1B43B737-C0B7-4C90-872B-0C1A1F35A679}">
      <dgm:prSet phldrT="[Text]" custT="1"/>
      <dgm:spPr/>
      <dgm:t>
        <a:bodyPr/>
        <a:lstStyle/>
        <a:p>
          <a:r>
            <a:rPr lang="en-US" sz="2000" i="1"/>
            <a:t>Stakeholder Mapping</a:t>
          </a:r>
        </a:p>
      </dgm:t>
    </dgm:pt>
    <dgm:pt modelId="{3D0D1D0E-C822-4F6C-AA7F-F43427F0D2C8}" type="parTrans" cxnId="{88C491B0-24DF-400D-8AA6-6E6A57C096AF}">
      <dgm:prSet/>
      <dgm:spPr/>
      <dgm:t>
        <a:bodyPr/>
        <a:lstStyle/>
        <a:p>
          <a:endParaRPr lang="en-US"/>
        </a:p>
      </dgm:t>
    </dgm:pt>
    <dgm:pt modelId="{8172323A-8B63-48EF-BF93-54BFED38384C}" type="sibTrans" cxnId="{88C491B0-24DF-400D-8AA6-6E6A57C096AF}">
      <dgm:prSet/>
      <dgm:spPr/>
      <dgm:t>
        <a:bodyPr/>
        <a:lstStyle/>
        <a:p>
          <a:endParaRPr lang="en-US"/>
        </a:p>
      </dgm:t>
    </dgm:pt>
    <dgm:pt modelId="{41BAFDC5-0200-4027-BA65-4B739C44D45F}">
      <dgm:prSet phldrT="[Text]" custT="1"/>
      <dgm:spPr/>
      <dgm:t>
        <a:bodyPr/>
        <a:lstStyle/>
        <a:p>
          <a:r>
            <a:rPr lang="en-US" sz="2000" i="0"/>
            <a:t>Awareness Campaign</a:t>
          </a:r>
        </a:p>
        <a:p>
          <a:r>
            <a:rPr lang="en-US" sz="2000" i="0"/>
            <a:t>Capacity Building</a:t>
          </a:r>
        </a:p>
        <a:p>
          <a:r>
            <a:rPr lang="en-US" sz="2000" b="0" i="0">
              <a:solidFill>
                <a:schemeClr val="tx1"/>
              </a:solidFill>
            </a:rPr>
            <a:t>- Online training</a:t>
          </a:r>
        </a:p>
        <a:p>
          <a:r>
            <a:rPr lang="en-US" sz="2000" b="0" i="0">
              <a:solidFill>
                <a:schemeClr val="tx1"/>
              </a:solidFill>
            </a:rPr>
            <a:t>- In-person training </a:t>
          </a:r>
        </a:p>
      </dgm:t>
    </dgm:pt>
    <dgm:pt modelId="{36E3CED0-4739-46AF-8BB4-4F77BB9A56B5}" type="parTrans" cxnId="{23058DE8-A4CE-44E2-8EFB-7AC30327168E}">
      <dgm:prSet/>
      <dgm:spPr/>
      <dgm:t>
        <a:bodyPr/>
        <a:lstStyle/>
        <a:p>
          <a:endParaRPr lang="en-US"/>
        </a:p>
      </dgm:t>
    </dgm:pt>
    <dgm:pt modelId="{3B7BA728-D2A9-457D-9640-3E2C0A6D291D}" type="sibTrans" cxnId="{23058DE8-A4CE-44E2-8EFB-7AC30327168E}">
      <dgm:prSet/>
      <dgm:spPr/>
      <dgm:t>
        <a:bodyPr/>
        <a:lstStyle/>
        <a:p>
          <a:endParaRPr lang="en-US"/>
        </a:p>
      </dgm:t>
    </dgm:pt>
    <dgm:pt modelId="{FAE73DA4-8F4B-46A6-8A6F-1E3D2B819C29}">
      <dgm:prSet phldrT="[Text]" custT="1"/>
      <dgm:spPr>
        <a:solidFill>
          <a:schemeClr val="bg1"/>
        </a:solidFill>
      </dgm:spPr>
      <dgm:t>
        <a:bodyPr/>
        <a:lstStyle/>
        <a:p>
          <a:endParaRPr lang="en-US" sz="1700" i="1"/>
        </a:p>
        <a:p>
          <a:r>
            <a:rPr lang="en-US" sz="2000" i="1"/>
            <a:t>Corporate Commitments</a:t>
          </a:r>
        </a:p>
        <a:p>
          <a:r>
            <a:rPr lang="en-US" sz="2000" i="1"/>
            <a:t> Meet-the-Buyer Sessions</a:t>
          </a:r>
        </a:p>
        <a:p>
          <a:r>
            <a:rPr lang="en-US" sz="2000" i="1"/>
            <a:t> Business Forum </a:t>
          </a:r>
        </a:p>
        <a:p>
          <a:r>
            <a:rPr lang="en-US" sz="2000" i="1"/>
            <a:t>Supplier platform</a:t>
          </a:r>
        </a:p>
      </dgm:t>
    </dgm:pt>
    <dgm:pt modelId="{6141E838-C925-4812-B2A6-861778829E5C}" type="parTrans" cxnId="{578DEC66-669E-4A28-9FB4-CE1E37975338}">
      <dgm:prSet/>
      <dgm:spPr/>
      <dgm:t>
        <a:bodyPr/>
        <a:lstStyle/>
        <a:p>
          <a:endParaRPr lang="en-US"/>
        </a:p>
      </dgm:t>
    </dgm:pt>
    <dgm:pt modelId="{8724C7B6-3257-4792-9AB6-B0A18E21469E}" type="sibTrans" cxnId="{578DEC66-669E-4A28-9FB4-CE1E37975338}">
      <dgm:prSet/>
      <dgm:spPr/>
      <dgm:t>
        <a:bodyPr/>
        <a:lstStyle/>
        <a:p>
          <a:endParaRPr lang="en-US"/>
        </a:p>
      </dgm:t>
    </dgm:pt>
    <dgm:pt modelId="{BDC49819-3D9E-4A74-B9DC-83693E400903}" type="pres">
      <dgm:prSet presAssocID="{DA25C26D-6293-4EAF-B5C5-3B8181F40BBC}" presName="arrowDiagram" presStyleCnt="0">
        <dgm:presLayoutVars>
          <dgm:chMax val="5"/>
          <dgm:dir/>
          <dgm:resizeHandles val="exact"/>
        </dgm:presLayoutVars>
      </dgm:prSet>
      <dgm:spPr/>
    </dgm:pt>
    <dgm:pt modelId="{AE32207D-71B2-4431-AF03-C1D88CB640EA}" type="pres">
      <dgm:prSet presAssocID="{DA25C26D-6293-4EAF-B5C5-3B8181F40BBC}" presName="arrow" presStyleLbl="bgShp" presStyleIdx="0" presStyleCnt="1" custScaleX="105664" custScaleY="81088" custLinFactNeighborX="0" custLinFactNeighborY="-9780"/>
      <dgm:spPr/>
    </dgm:pt>
    <dgm:pt modelId="{07DC43B5-9592-4F1C-AFE1-1F9A180B899F}" type="pres">
      <dgm:prSet presAssocID="{DA25C26D-6293-4EAF-B5C5-3B8181F40BBC}" presName="arrowDiagram3" presStyleCnt="0"/>
      <dgm:spPr/>
    </dgm:pt>
    <dgm:pt modelId="{C3E15EEE-B771-4F38-906F-1E9011DAD346}" type="pres">
      <dgm:prSet presAssocID="{1B43B737-C0B7-4C90-872B-0C1A1F35A679}" presName="bullet3a" presStyleLbl="node1" presStyleIdx="0" presStyleCnt="3" custLinFactX="-73171" custLinFactY="-95887" custLinFactNeighborX="-100000" custLinFactNeighborY="-100000"/>
      <dgm:spPr>
        <a:solidFill>
          <a:srgbClr val="002060"/>
        </a:solidFill>
      </dgm:spPr>
    </dgm:pt>
    <dgm:pt modelId="{9E7AC566-0B7B-49C6-902C-621E5AC67B89}" type="pres">
      <dgm:prSet presAssocID="{1B43B737-C0B7-4C90-872B-0C1A1F35A679}" presName="textBox3a" presStyleLbl="revTx" presStyleIdx="0" presStyleCnt="3" custScaleX="84278" custScaleY="66103" custLinFactNeighborX="-26714" custLinFactNeighborY="-24149">
        <dgm:presLayoutVars>
          <dgm:bulletEnabled val="1"/>
        </dgm:presLayoutVars>
      </dgm:prSet>
      <dgm:spPr/>
    </dgm:pt>
    <dgm:pt modelId="{F39A5588-8363-4309-9CD5-C414EC50FF20}" type="pres">
      <dgm:prSet presAssocID="{41BAFDC5-0200-4027-BA65-4B739C44D45F}" presName="bullet3b" presStyleLbl="node1" presStyleIdx="1" presStyleCnt="3" custLinFactNeighborX="20396" custLinFactNeighborY="-70656"/>
      <dgm:spPr>
        <a:solidFill>
          <a:srgbClr val="002060"/>
        </a:solidFill>
      </dgm:spPr>
    </dgm:pt>
    <dgm:pt modelId="{2D54FC90-B1C9-44AF-9231-051933EAD04B}" type="pres">
      <dgm:prSet presAssocID="{41BAFDC5-0200-4027-BA65-4B739C44D45F}" presName="textBox3b" presStyleLbl="revTx" presStyleIdx="1" presStyleCnt="3" custScaleX="148412" custScaleY="70775" custLinFactNeighborX="-14555" custLinFactNeighborY="-5308">
        <dgm:presLayoutVars>
          <dgm:bulletEnabled val="1"/>
        </dgm:presLayoutVars>
      </dgm:prSet>
      <dgm:spPr/>
    </dgm:pt>
    <dgm:pt modelId="{F2B166C1-414F-4EDF-BFE2-15D0A1DB420D}" type="pres">
      <dgm:prSet presAssocID="{FAE73DA4-8F4B-46A6-8A6F-1E3D2B819C29}" presName="bullet3c" presStyleLbl="node1" presStyleIdx="2" presStyleCnt="3" custLinFactX="59352" custLinFactNeighborX="100000" custLinFactNeighborY="-26548"/>
      <dgm:spPr>
        <a:solidFill>
          <a:srgbClr val="002060"/>
        </a:solidFill>
      </dgm:spPr>
    </dgm:pt>
    <dgm:pt modelId="{F2F96D78-69E7-4FB8-B221-904DDF634FDA}" type="pres">
      <dgm:prSet presAssocID="{FAE73DA4-8F4B-46A6-8A6F-1E3D2B819C29}" presName="textBox3c" presStyleLbl="revTx" presStyleIdx="2" presStyleCnt="3" custScaleX="170671" custScaleY="46787" custLinFactNeighborX="71462" custLinFactNeighborY="-7033">
        <dgm:presLayoutVars>
          <dgm:bulletEnabled val="1"/>
        </dgm:presLayoutVars>
      </dgm:prSet>
      <dgm:spPr/>
    </dgm:pt>
  </dgm:ptLst>
  <dgm:cxnLst>
    <dgm:cxn modelId="{4765B51D-6C37-4D28-9A7B-F06784A4CF00}" type="presOf" srcId="{FAE73DA4-8F4B-46A6-8A6F-1E3D2B819C29}" destId="{F2F96D78-69E7-4FB8-B221-904DDF634FDA}" srcOrd="0" destOrd="0" presId="urn:microsoft.com/office/officeart/2005/8/layout/arrow2"/>
    <dgm:cxn modelId="{578DEC66-669E-4A28-9FB4-CE1E37975338}" srcId="{DA25C26D-6293-4EAF-B5C5-3B8181F40BBC}" destId="{FAE73DA4-8F4B-46A6-8A6F-1E3D2B819C29}" srcOrd="2" destOrd="0" parTransId="{6141E838-C925-4812-B2A6-861778829E5C}" sibTransId="{8724C7B6-3257-4792-9AB6-B0A18E21469E}"/>
    <dgm:cxn modelId="{293F226A-16BE-41B3-A827-EB76E395418F}" type="presOf" srcId="{DA25C26D-6293-4EAF-B5C5-3B8181F40BBC}" destId="{BDC49819-3D9E-4A74-B9DC-83693E400903}" srcOrd="0" destOrd="0" presId="urn:microsoft.com/office/officeart/2005/8/layout/arrow2"/>
    <dgm:cxn modelId="{288C7B4C-D9A0-4368-B280-75D3EAE25753}" type="presOf" srcId="{41BAFDC5-0200-4027-BA65-4B739C44D45F}" destId="{2D54FC90-B1C9-44AF-9231-051933EAD04B}" srcOrd="0" destOrd="0" presId="urn:microsoft.com/office/officeart/2005/8/layout/arrow2"/>
    <dgm:cxn modelId="{7C313BA9-F14F-4D35-BA41-3EC94781B581}" type="presOf" srcId="{1B43B737-C0B7-4C90-872B-0C1A1F35A679}" destId="{9E7AC566-0B7B-49C6-902C-621E5AC67B89}" srcOrd="0" destOrd="0" presId="urn:microsoft.com/office/officeart/2005/8/layout/arrow2"/>
    <dgm:cxn modelId="{88C491B0-24DF-400D-8AA6-6E6A57C096AF}" srcId="{DA25C26D-6293-4EAF-B5C5-3B8181F40BBC}" destId="{1B43B737-C0B7-4C90-872B-0C1A1F35A679}" srcOrd="0" destOrd="0" parTransId="{3D0D1D0E-C822-4F6C-AA7F-F43427F0D2C8}" sibTransId="{8172323A-8B63-48EF-BF93-54BFED38384C}"/>
    <dgm:cxn modelId="{23058DE8-A4CE-44E2-8EFB-7AC30327168E}" srcId="{DA25C26D-6293-4EAF-B5C5-3B8181F40BBC}" destId="{41BAFDC5-0200-4027-BA65-4B739C44D45F}" srcOrd="1" destOrd="0" parTransId="{36E3CED0-4739-46AF-8BB4-4F77BB9A56B5}" sibTransId="{3B7BA728-D2A9-457D-9640-3E2C0A6D291D}"/>
    <dgm:cxn modelId="{D84FF4A0-CF95-4FD5-BC95-5237211B35A9}" type="presParOf" srcId="{BDC49819-3D9E-4A74-B9DC-83693E400903}" destId="{AE32207D-71B2-4431-AF03-C1D88CB640EA}" srcOrd="0" destOrd="0" presId="urn:microsoft.com/office/officeart/2005/8/layout/arrow2"/>
    <dgm:cxn modelId="{932C9F62-3386-457F-9D5A-942DED33063A}" type="presParOf" srcId="{BDC49819-3D9E-4A74-B9DC-83693E400903}" destId="{07DC43B5-9592-4F1C-AFE1-1F9A180B899F}" srcOrd="1" destOrd="0" presId="urn:microsoft.com/office/officeart/2005/8/layout/arrow2"/>
    <dgm:cxn modelId="{0A3E2206-11A7-480D-A934-AEF6F3932E74}" type="presParOf" srcId="{07DC43B5-9592-4F1C-AFE1-1F9A180B899F}" destId="{C3E15EEE-B771-4F38-906F-1E9011DAD346}" srcOrd="0" destOrd="0" presId="urn:microsoft.com/office/officeart/2005/8/layout/arrow2"/>
    <dgm:cxn modelId="{F327ADCA-8C50-4229-A136-9936BB29AC09}" type="presParOf" srcId="{07DC43B5-9592-4F1C-AFE1-1F9A180B899F}" destId="{9E7AC566-0B7B-49C6-902C-621E5AC67B89}" srcOrd="1" destOrd="0" presId="urn:microsoft.com/office/officeart/2005/8/layout/arrow2"/>
    <dgm:cxn modelId="{9EFA52D3-E7FB-48F2-B979-EB82D38C6C93}" type="presParOf" srcId="{07DC43B5-9592-4F1C-AFE1-1F9A180B899F}" destId="{F39A5588-8363-4309-9CD5-C414EC50FF20}" srcOrd="2" destOrd="0" presId="urn:microsoft.com/office/officeart/2005/8/layout/arrow2"/>
    <dgm:cxn modelId="{210F571A-9634-4BBC-8786-C89E6A0F3544}" type="presParOf" srcId="{07DC43B5-9592-4F1C-AFE1-1F9A180B899F}" destId="{2D54FC90-B1C9-44AF-9231-051933EAD04B}" srcOrd="3" destOrd="0" presId="urn:microsoft.com/office/officeart/2005/8/layout/arrow2"/>
    <dgm:cxn modelId="{4DABE41B-90B6-4402-AE55-AC16886DD809}" type="presParOf" srcId="{07DC43B5-9592-4F1C-AFE1-1F9A180B899F}" destId="{F2B166C1-414F-4EDF-BFE2-15D0A1DB420D}" srcOrd="4" destOrd="0" presId="urn:microsoft.com/office/officeart/2005/8/layout/arrow2"/>
    <dgm:cxn modelId="{D37D35CD-CA05-4F44-A5C5-A03186A56D03}" type="presParOf" srcId="{07DC43B5-9592-4F1C-AFE1-1F9A180B899F}" destId="{F2F96D78-69E7-4FB8-B221-904DDF634FD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5ECB0-FA64-4E80-BD78-9F05BE0E664D}"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73681483-F94A-4DEE-AAA1-B910E8301E66}">
      <dgm:prSet phldrT="[Text]"/>
      <dgm:spPr>
        <a:xfrm>
          <a:off x="3295" y="632660"/>
          <a:ext cx="3212799" cy="1051259"/>
        </a:xfrm>
        <a:prstGeom prst="rect">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n-US" b="1">
              <a:solidFill>
                <a:sysClr val="window" lastClr="FFFFFF"/>
              </a:solidFill>
              <a:latin typeface="Calibri" panose="020F0502020204030204" pitchFamily="34" charset="0"/>
              <a:ea typeface="+mn-ea"/>
              <a:cs typeface="Calibri" panose="020F0502020204030204" pitchFamily="34" charset="0"/>
            </a:rPr>
            <a:t>Component 1: Facilitating WSMEs’ participation in value chains</a:t>
          </a:r>
          <a:endParaRPr lang="en-US" b="1">
            <a:solidFill>
              <a:sysClr val="window" lastClr="FFFFFF"/>
            </a:solidFill>
            <a:latin typeface="Calibri" panose="020F0502020204030204"/>
            <a:ea typeface="+mn-ea"/>
            <a:cs typeface="+mn-cs"/>
          </a:endParaRPr>
        </a:p>
      </dgm:t>
    </dgm:pt>
    <dgm:pt modelId="{CE1615BF-6B6D-473E-8F1F-6A28F92DD526}" type="parTrans" cxnId="{F87B430A-B0C1-4979-A4E2-ED2F654A8F32}">
      <dgm:prSet/>
      <dgm:spPr/>
      <dgm:t>
        <a:bodyPr/>
        <a:lstStyle/>
        <a:p>
          <a:endParaRPr lang="en-US"/>
        </a:p>
      </dgm:t>
    </dgm:pt>
    <dgm:pt modelId="{966BD297-DB57-4BDA-95F5-2B5FA9AECC42}" type="sibTrans" cxnId="{F87B430A-B0C1-4979-A4E2-ED2F654A8F32}">
      <dgm:prSet/>
      <dgm:spPr/>
      <dgm:t>
        <a:bodyPr/>
        <a:lstStyle/>
        <a:p>
          <a:endParaRPr lang="en-US"/>
        </a:p>
      </dgm:t>
    </dgm:pt>
    <dgm:pt modelId="{251523AF-4B5A-41B8-81F3-994E2E628E62}">
      <dgm:prSet phldrT="[Text]"/>
      <dgm:spPr>
        <a:xfrm>
          <a:off x="3295" y="1683920"/>
          <a:ext cx="3212799" cy="2190510"/>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Corporate awareness and engagement </a:t>
          </a:r>
          <a:endParaRPr lang="en-US" b="1">
            <a:solidFill>
              <a:sysClr val="windowText" lastClr="000000">
                <a:hueOff val="0"/>
                <a:satOff val="0"/>
                <a:lumOff val="0"/>
                <a:alphaOff val="0"/>
              </a:sysClr>
            </a:solidFill>
            <a:latin typeface="Calibri" panose="020F0502020204030204"/>
            <a:ea typeface="+mn-ea"/>
            <a:cs typeface="+mn-cs"/>
          </a:endParaRPr>
        </a:p>
      </dgm:t>
    </dgm:pt>
    <dgm:pt modelId="{D9D4B3D7-44FD-47BE-A02E-43CB6AAE5443}" type="parTrans" cxnId="{531F4449-2297-42D2-9E75-C75639D36557}">
      <dgm:prSet/>
      <dgm:spPr/>
      <dgm:t>
        <a:bodyPr/>
        <a:lstStyle/>
        <a:p>
          <a:endParaRPr lang="en-US"/>
        </a:p>
      </dgm:t>
    </dgm:pt>
    <dgm:pt modelId="{E8030F79-988C-4F12-B03F-E443B90D6009}" type="sibTrans" cxnId="{531F4449-2297-42D2-9E75-C75639D36557}">
      <dgm:prSet/>
      <dgm:spPr/>
      <dgm:t>
        <a:bodyPr/>
        <a:lstStyle/>
        <a:p>
          <a:endParaRPr lang="en-US"/>
        </a:p>
      </dgm:t>
    </dgm:pt>
    <dgm:pt modelId="{EC458D8B-C29D-4A83-B7C3-27226B5ED7EF}">
      <dgm:prSet phldrT="[Text]"/>
      <dgm:spPr>
        <a:xfrm>
          <a:off x="3665887" y="632660"/>
          <a:ext cx="3212799" cy="1051259"/>
        </a:xfrm>
        <a:prstGeom prst="rect">
          <a:avLst/>
        </a:prstGeom>
        <a:solidFill>
          <a:srgbClr val="A5A5A5">
            <a:hueOff val="1355300"/>
            <a:satOff val="50000"/>
            <a:lumOff val="-7353"/>
            <a:alphaOff val="0"/>
          </a:srgbClr>
        </a:solidFill>
        <a:ln w="12700" cap="flat" cmpd="sng" algn="ctr">
          <a:solidFill>
            <a:srgbClr val="A5A5A5">
              <a:hueOff val="1355300"/>
              <a:satOff val="50000"/>
              <a:lumOff val="-7353"/>
              <a:alphaOff val="0"/>
            </a:srgbClr>
          </a:solidFill>
          <a:prstDash val="solid"/>
          <a:miter lim="800000"/>
        </a:ln>
        <a:effectLst/>
      </dgm:spPr>
      <dgm:t>
        <a:bodyPr/>
        <a:lstStyle/>
        <a:p>
          <a:pPr>
            <a:buNone/>
          </a:pPr>
          <a:r>
            <a:rPr lang="en-US" b="1">
              <a:solidFill>
                <a:sysClr val="window" lastClr="FFFFFF"/>
              </a:solidFill>
              <a:latin typeface="Calibri" panose="020F0502020204030204"/>
              <a:ea typeface="+mn-ea"/>
              <a:cs typeface="+mn-cs"/>
            </a:rPr>
            <a:t>Component 2: Enhancing database</a:t>
          </a:r>
        </a:p>
      </dgm:t>
    </dgm:pt>
    <dgm:pt modelId="{736C2D27-C926-4C89-BCA5-821D9E7FECC1}" type="parTrans" cxnId="{C4CACAA8-D73A-42A7-88AB-2EDFACD7C2B3}">
      <dgm:prSet/>
      <dgm:spPr/>
      <dgm:t>
        <a:bodyPr/>
        <a:lstStyle/>
        <a:p>
          <a:endParaRPr lang="en-US"/>
        </a:p>
      </dgm:t>
    </dgm:pt>
    <dgm:pt modelId="{D1E6619F-4D26-40EC-A102-1A7317007C95}" type="sibTrans" cxnId="{C4CACAA8-D73A-42A7-88AB-2EDFACD7C2B3}">
      <dgm:prSet/>
      <dgm:spPr/>
      <dgm:t>
        <a:bodyPr/>
        <a:lstStyle/>
        <a:p>
          <a:endParaRPr lang="en-US"/>
        </a:p>
      </dgm:t>
    </dgm:pt>
    <dgm:pt modelId="{C20960BD-C2A0-43A3-A82B-73007EFFE2C1}">
      <dgm:prSet phldrT="[Text]"/>
      <dgm:spPr>
        <a:xfrm>
          <a:off x="3665887" y="1683920"/>
          <a:ext cx="3212799" cy="2190510"/>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gm:spPr>
      <dgm:t>
        <a:bodyPr/>
        <a:lstStyle/>
        <a:p>
          <a:pPr marL="228600" lvl="1" indent="0" algn="l" defTabSz="933450">
            <a:lnSpc>
              <a:spcPct val="90000"/>
            </a:lnSpc>
            <a:spcBef>
              <a:spcPct val="0"/>
            </a:spcBef>
            <a:spcAft>
              <a:spcPct val="15000"/>
            </a:spcAft>
            <a:buChar char="•"/>
          </a:pPr>
          <a:r>
            <a:rPr lang="en-US" sz="2100" b="1" kern="1200">
              <a:solidFill>
                <a:sysClr val="windowText" lastClr="000000">
                  <a:hueOff val="0"/>
                  <a:satOff val="0"/>
                  <a:lumOff val="0"/>
                  <a:alphaOff val="0"/>
                </a:sysClr>
              </a:solidFill>
              <a:latin typeface="Calibri" panose="020F0502020204030204"/>
              <a:ea typeface="+mn-ea"/>
              <a:cs typeface="+mn-cs"/>
            </a:rPr>
            <a:t>Link WSMEs with Corporations</a:t>
          </a:r>
          <a:endParaRPr lang="en-US" sz="2100" kern="1200">
            <a:solidFill>
              <a:sysClr val="windowText" lastClr="000000">
                <a:hueOff val="0"/>
                <a:satOff val="0"/>
                <a:lumOff val="0"/>
                <a:alphaOff val="0"/>
              </a:sysClr>
            </a:solidFill>
            <a:latin typeface="Calibri" panose="020F0502020204030204"/>
            <a:ea typeface="+mn-ea"/>
            <a:cs typeface="+mn-cs"/>
          </a:endParaRPr>
        </a:p>
      </dgm:t>
    </dgm:pt>
    <dgm:pt modelId="{33444024-A4F3-41F9-BD8E-B39868DAE799}" type="parTrans" cxnId="{97154596-5EEC-4D1D-A507-54F5F6B1FD52}">
      <dgm:prSet/>
      <dgm:spPr/>
      <dgm:t>
        <a:bodyPr/>
        <a:lstStyle/>
        <a:p>
          <a:endParaRPr lang="en-US"/>
        </a:p>
      </dgm:t>
    </dgm:pt>
    <dgm:pt modelId="{572B016F-B0CD-470E-A575-8A09A32949DC}" type="sibTrans" cxnId="{97154596-5EEC-4D1D-A507-54F5F6B1FD52}">
      <dgm:prSet/>
      <dgm:spPr/>
      <dgm:t>
        <a:bodyPr/>
        <a:lstStyle/>
        <a:p>
          <a:endParaRPr lang="en-US"/>
        </a:p>
      </dgm:t>
    </dgm:pt>
    <dgm:pt modelId="{CD794DC0-F66F-42A8-B533-007D06A0F817}">
      <dgm:prSet phldrT="[Text]"/>
      <dgm:spPr>
        <a:xfrm>
          <a:off x="7328478" y="632660"/>
          <a:ext cx="3212799" cy="1051259"/>
        </a:xfrm>
        <a:prstGeom prst="rect">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gm:spPr>
      <dgm:t>
        <a:bodyPr/>
        <a:lstStyle/>
        <a:p>
          <a:pPr>
            <a:buNone/>
          </a:pPr>
          <a:r>
            <a:rPr lang="en-US" b="1">
              <a:solidFill>
                <a:sysClr val="window" lastClr="FFFFFF"/>
              </a:solidFill>
              <a:latin typeface="Calibri" panose="020F0502020204030204"/>
              <a:ea typeface="+mn-ea"/>
              <a:cs typeface="+mn-cs"/>
            </a:rPr>
            <a:t>Component 3: Enabling environment</a:t>
          </a:r>
        </a:p>
      </dgm:t>
    </dgm:pt>
    <dgm:pt modelId="{3BE2D4C4-3D14-4933-AC11-48D7465977B5}" type="parTrans" cxnId="{8EA3ED5F-84BB-472D-BE86-9A85BD3ACEB1}">
      <dgm:prSet/>
      <dgm:spPr/>
      <dgm:t>
        <a:bodyPr/>
        <a:lstStyle/>
        <a:p>
          <a:endParaRPr lang="en-US"/>
        </a:p>
      </dgm:t>
    </dgm:pt>
    <dgm:pt modelId="{D98A6FC0-DB2C-428F-B865-1C7559402A8A}" type="sibTrans" cxnId="{8EA3ED5F-84BB-472D-BE86-9A85BD3ACEB1}">
      <dgm:prSet/>
      <dgm:spPr/>
      <dgm:t>
        <a:bodyPr/>
        <a:lstStyle/>
        <a:p>
          <a:endParaRPr lang="en-US"/>
        </a:p>
      </dgm:t>
    </dgm:pt>
    <dgm:pt modelId="{85B2F04E-0A90-4DDB-9CAC-1193C9E3CF0E}">
      <dgm:prSet phldrT="[Text]"/>
      <dgm:spPr>
        <a:xfrm>
          <a:off x="7328478" y="1683920"/>
          <a:ext cx="3212799" cy="2190510"/>
        </a:xfrm>
        <a:prstGeom prst="rect">
          <a:avLst/>
        </a:prstGeo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mn-cs"/>
            </a:rPr>
            <a:t>Policy advocacy</a:t>
          </a:r>
        </a:p>
      </dgm:t>
    </dgm:pt>
    <dgm:pt modelId="{702FB1FC-F9E6-4313-9183-6465427A30A1}" type="parTrans" cxnId="{8F9C547C-C5A9-451D-835B-47697683A513}">
      <dgm:prSet/>
      <dgm:spPr/>
      <dgm:t>
        <a:bodyPr/>
        <a:lstStyle/>
        <a:p>
          <a:endParaRPr lang="en-US"/>
        </a:p>
      </dgm:t>
    </dgm:pt>
    <dgm:pt modelId="{54AD1A8D-89CA-4A4A-9654-A0602897444C}" type="sibTrans" cxnId="{8F9C547C-C5A9-451D-835B-47697683A513}">
      <dgm:prSet/>
      <dgm:spPr/>
      <dgm:t>
        <a:bodyPr/>
        <a:lstStyle/>
        <a:p>
          <a:endParaRPr lang="en-US"/>
        </a:p>
      </dgm:t>
    </dgm:pt>
    <dgm:pt modelId="{3A2927F1-4EF0-465B-9401-BD771EDA58D9}">
      <dgm:prSet phldrT="[Text]"/>
      <dgm:spPr>
        <a:xfrm>
          <a:off x="3295" y="1683920"/>
          <a:ext cx="3212799" cy="2190510"/>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Enhancing WSMEs'  capacity </a:t>
          </a:r>
          <a:endParaRPr lang="en-US" b="1">
            <a:solidFill>
              <a:sysClr val="windowText" lastClr="000000">
                <a:hueOff val="0"/>
                <a:satOff val="0"/>
                <a:lumOff val="0"/>
                <a:alphaOff val="0"/>
              </a:sysClr>
            </a:solidFill>
            <a:latin typeface="Calibri" panose="020F0502020204030204"/>
            <a:ea typeface="+mn-ea"/>
            <a:cs typeface="+mn-cs"/>
          </a:endParaRPr>
        </a:p>
      </dgm:t>
    </dgm:pt>
    <dgm:pt modelId="{CDF06229-C3EE-4105-8DCA-F9F7E4CBECC1}" type="parTrans" cxnId="{125C00BA-62FA-4321-A77C-B2468D9D0BAF}">
      <dgm:prSet/>
      <dgm:spPr/>
      <dgm:t>
        <a:bodyPr/>
        <a:lstStyle/>
        <a:p>
          <a:endParaRPr lang="en-US"/>
        </a:p>
      </dgm:t>
    </dgm:pt>
    <dgm:pt modelId="{656F3D41-09B3-4E8D-8A19-74884EE52891}" type="sibTrans" cxnId="{125C00BA-62FA-4321-A77C-B2468D9D0BAF}">
      <dgm:prSet/>
      <dgm:spPr/>
      <dgm:t>
        <a:bodyPr/>
        <a:lstStyle/>
        <a:p>
          <a:endParaRPr lang="en-US"/>
        </a:p>
      </dgm:t>
    </dgm:pt>
    <dgm:pt modelId="{A38B7929-C67A-436D-A849-015AB470F551}">
      <dgm:prSet phldrT="[Text]"/>
      <dgm:spPr>
        <a:xfrm>
          <a:off x="3665887" y="1683920"/>
          <a:ext cx="3212799" cy="2190510"/>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gm:spPr>
      <dgm:t>
        <a:bodyPr/>
        <a:lstStyle/>
        <a:p>
          <a:pPr marL="228600" lvl="1" indent="0" algn="l" defTabSz="933450">
            <a:lnSpc>
              <a:spcPct val="90000"/>
            </a:lnSpc>
            <a:spcBef>
              <a:spcPct val="0"/>
            </a:spcBef>
            <a:spcAft>
              <a:spcPct val="15000"/>
            </a:spcAft>
            <a:buChar char="•"/>
          </a:pPr>
          <a:r>
            <a:rPr lang="en-US" sz="2100" b="1" kern="1200">
              <a:solidFill>
                <a:sysClr val="windowText" lastClr="000000">
                  <a:hueOff val="0"/>
                  <a:satOff val="0"/>
                  <a:lumOff val="0"/>
                  <a:alphaOff val="0"/>
                </a:sysClr>
              </a:solidFill>
              <a:latin typeface="Calibri" panose="020F0502020204030204"/>
              <a:ea typeface="+mn-ea"/>
              <a:cs typeface="+mn-cs"/>
            </a:rPr>
            <a:t>Link WSMEs with Financial Institutions</a:t>
          </a:r>
          <a:endParaRPr lang="en-US" sz="2100" kern="1200">
            <a:solidFill>
              <a:sysClr val="windowText" lastClr="000000">
                <a:hueOff val="0"/>
                <a:satOff val="0"/>
                <a:lumOff val="0"/>
                <a:alphaOff val="0"/>
              </a:sysClr>
            </a:solidFill>
            <a:latin typeface="Calibri" panose="020F0502020204030204"/>
            <a:ea typeface="+mn-ea"/>
            <a:cs typeface="+mn-cs"/>
          </a:endParaRPr>
        </a:p>
      </dgm:t>
    </dgm:pt>
    <dgm:pt modelId="{887C78DE-6EF4-4CDA-8E70-2C66D201614C}" type="parTrans" cxnId="{B91EC312-5AB8-4782-949C-5D989382F670}">
      <dgm:prSet/>
      <dgm:spPr/>
      <dgm:t>
        <a:bodyPr/>
        <a:lstStyle/>
        <a:p>
          <a:endParaRPr lang="en-US"/>
        </a:p>
      </dgm:t>
    </dgm:pt>
    <dgm:pt modelId="{7CB31A95-47AB-4C7C-8E81-F34B7A6143E1}" type="sibTrans" cxnId="{B91EC312-5AB8-4782-949C-5D989382F670}">
      <dgm:prSet/>
      <dgm:spPr/>
      <dgm:t>
        <a:bodyPr/>
        <a:lstStyle/>
        <a:p>
          <a:endParaRPr lang="en-US"/>
        </a:p>
      </dgm:t>
    </dgm:pt>
    <dgm:pt modelId="{132F72E2-E532-413B-92E0-11FACA86118A}">
      <dgm:prSet phldrT="[Text]"/>
      <dgm:spPr>
        <a:xfrm>
          <a:off x="3295" y="1683920"/>
          <a:ext cx="3212799" cy="2190510"/>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mn-cs"/>
            </a:rPr>
            <a:t>Business network events</a:t>
          </a:r>
        </a:p>
      </dgm:t>
    </dgm:pt>
    <dgm:pt modelId="{DA91FCC4-B678-457E-B422-B3B27A19BAF4}" type="parTrans" cxnId="{7CF443E2-34ED-46F4-B83A-9BF757712BCE}">
      <dgm:prSet/>
      <dgm:spPr/>
      <dgm:t>
        <a:bodyPr/>
        <a:lstStyle/>
        <a:p>
          <a:endParaRPr lang="en-US"/>
        </a:p>
      </dgm:t>
    </dgm:pt>
    <dgm:pt modelId="{CC069083-A221-4150-880E-04AD9FA8C67C}" type="sibTrans" cxnId="{7CF443E2-34ED-46F4-B83A-9BF757712BCE}">
      <dgm:prSet/>
      <dgm:spPr/>
      <dgm:t>
        <a:bodyPr/>
        <a:lstStyle/>
        <a:p>
          <a:endParaRPr lang="en-US"/>
        </a:p>
      </dgm:t>
    </dgm:pt>
    <dgm:pt modelId="{7D1E3EA3-A9CE-4DDE-8D79-CC2ADF8A44BE}">
      <dgm:prSet phldrT="[Text]"/>
      <dgm:spPr>
        <a:xfrm>
          <a:off x="7328478" y="1683920"/>
          <a:ext cx="3212799" cy="2190510"/>
        </a:xfrm>
        <a:prstGeom prst="rect">
          <a:avLst/>
        </a:prstGeo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mn-cs"/>
            </a:rPr>
            <a:t>Enable e-commerce platforms</a:t>
          </a:r>
        </a:p>
      </dgm:t>
    </dgm:pt>
    <dgm:pt modelId="{3F9ED578-C478-4BEE-96FF-D8755CF784F0}" type="parTrans" cxnId="{776C948F-0CE7-4C6F-8E37-3C642D0813C8}">
      <dgm:prSet/>
      <dgm:spPr/>
      <dgm:t>
        <a:bodyPr/>
        <a:lstStyle/>
        <a:p>
          <a:endParaRPr lang="en-US"/>
        </a:p>
      </dgm:t>
    </dgm:pt>
    <dgm:pt modelId="{6389AF22-7569-4CFB-9BF8-EEC15D884470}" type="sibTrans" cxnId="{776C948F-0CE7-4C6F-8E37-3C642D0813C8}">
      <dgm:prSet/>
      <dgm:spPr/>
      <dgm:t>
        <a:bodyPr/>
        <a:lstStyle/>
        <a:p>
          <a:endParaRPr lang="en-US"/>
        </a:p>
      </dgm:t>
    </dgm:pt>
    <dgm:pt modelId="{D0620806-3CA3-415E-927A-A56B347D5169}">
      <dgm:prSet phldrT="[Text]" custT="1"/>
      <dgm:spPr>
        <a:xfrm>
          <a:off x="3665887" y="1683920"/>
          <a:ext cx="3212799" cy="2190510"/>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gm:spPr>
      <dgm:t>
        <a:bodyPr/>
        <a:lstStyle/>
        <a:p>
          <a:pPr marL="228600" lvl="1" indent="-228600" algn="l" defTabSz="933450">
            <a:lnSpc>
              <a:spcPct val="90000"/>
            </a:lnSpc>
            <a:spcBef>
              <a:spcPct val="0"/>
            </a:spcBef>
            <a:spcAft>
              <a:spcPct val="15000"/>
            </a:spcAft>
            <a:buChar char="•"/>
          </a:pPr>
          <a:r>
            <a:rPr lang="en-US" sz="2100" b="1" kern="1200">
              <a:solidFill>
                <a:prstClr val="black">
                  <a:hueOff val="0"/>
                  <a:satOff val="0"/>
                  <a:lumOff val="0"/>
                  <a:alphaOff val="0"/>
                </a:prstClr>
              </a:solidFill>
              <a:latin typeface="Calibri" panose="020F0502020204030204"/>
              <a:ea typeface="+mn-ea"/>
              <a:cs typeface="+mn-cs"/>
            </a:rPr>
            <a:t>Supplier platform development</a:t>
          </a:r>
        </a:p>
      </dgm:t>
    </dgm:pt>
    <dgm:pt modelId="{A4D58857-5310-48BF-B3B8-F7C6C4306928}" type="parTrans" cxnId="{66CA2FA9-319C-4CFF-96AC-67259CD0867A}">
      <dgm:prSet/>
      <dgm:spPr/>
      <dgm:t>
        <a:bodyPr/>
        <a:lstStyle/>
        <a:p>
          <a:endParaRPr lang="en-US"/>
        </a:p>
      </dgm:t>
    </dgm:pt>
    <dgm:pt modelId="{BEE28948-51E4-4E05-ACBD-208C04A708D3}" type="sibTrans" cxnId="{66CA2FA9-319C-4CFF-96AC-67259CD0867A}">
      <dgm:prSet/>
      <dgm:spPr/>
      <dgm:t>
        <a:bodyPr/>
        <a:lstStyle/>
        <a:p>
          <a:endParaRPr lang="en-US"/>
        </a:p>
      </dgm:t>
    </dgm:pt>
    <dgm:pt modelId="{B6C889E1-E64B-4BB6-B144-6365588C8B31}" type="pres">
      <dgm:prSet presAssocID="{2705ECB0-FA64-4E80-BD78-9F05BE0E664D}" presName="Name0" presStyleCnt="0">
        <dgm:presLayoutVars>
          <dgm:dir/>
          <dgm:animLvl val="lvl"/>
          <dgm:resizeHandles val="exact"/>
        </dgm:presLayoutVars>
      </dgm:prSet>
      <dgm:spPr/>
    </dgm:pt>
    <dgm:pt modelId="{E647B3E3-4484-4AEE-9EBF-F9B5A5E357FA}" type="pres">
      <dgm:prSet presAssocID="{73681483-F94A-4DEE-AAA1-B910E8301E66}" presName="composite" presStyleCnt="0"/>
      <dgm:spPr/>
    </dgm:pt>
    <dgm:pt modelId="{AFF74E4C-28EA-4B28-953A-057A4511451C}" type="pres">
      <dgm:prSet presAssocID="{73681483-F94A-4DEE-AAA1-B910E8301E66}" presName="parTx" presStyleLbl="alignNode1" presStyleIdx="0" presStyleCnt="3">
        <dgm:presLayoutVars>
          <dgm:chMax val="0"/>
          <dgm:chPref val="0"/>
          <dgm:bulletEnabled val="1"/>
        </dgm:presLayoutVars>
      </dgm:prSet>
      <dgm:spPr/>
    </dgm:pt>
    <dgm:pt modelId="{0ED23CFB-3961-43C3-89AC-343AFB798B99}" type="pres">
      <dgm:prSet presAssocID="{73681483-F94A-4DEE-AAA1-B910E8301E66}" presName="desTx" presStyleLbl="alignAccFollowNode1" presStyleIdx="0" presStyleCnt="3">
        <dgm:presLayoutVars>
          <dgm:bulletEnabled val="1"/>
        </dgm:presLayoutVars>
      </dgm:prSet>
      <dgm:spPr/>
    </dgm:pt>
    <dgm:pt modelId="{809C7B7A-F4C6-463E-9101-EDF246E2E1DC}" type="pres">
      <dgm:prSet presAssocID="{966BD297-DB57-4BDA-95F5-2B5FA9AECC42}" presName="space" presStyleCnt="0"/>
      <dgm:spPr/>
    </dgm:pt>
    <dgm:pt modelId="{DCCAF1F6-8A12-4DFC-B0B8-69B6CA886368}" type="pres">
      <dgm:prSet presAssocID="{EC458D8B-C29D-4A83-B7C3-27226B5ED7EF}" presName="composite" presStyleCnt="0"/>
      <dgm:spPr/>
    </dgm:pt>
    <dgm:pt modelId="{B0B6DC46-A248-4966-8A47-21EA50D7DC66}" type="pres">
      <dgm:prSet presAssocID="{EC458D8B-C29D-4A83-B7C3-27226B5ED7EF}" presName="parTx" presStyleLbl="alignNode1" presStyleIdx="1" presStyleCnt="3">
        <dgm:presLayoutVars>
          <dgm:chMax val="0"/>
          <dgm:chPref val="0"/>
          <dgm:bulletEnabled val="1"/>
        </dgm:presLayoutVars>
      </dgm:prSet>
      <dgm:spPr/>
    </dgm:pt>
    <dgm:pt modelId="{B355F11F-FDE2-4158-9FA7-70D98D87AF7C}" type="pres">
      <dgm:prSet presAssocID="{EC458D8B-C29D-4A83-B7C3-27226B5ED7EF}" presName="desTx" presStyleLbl="alignAccFollowNode1" presStyleIdx="1" presStyleCnt="3">
        <dgm:presLayoutVars>
          <dgm:bulletEnabled val="1"/>
        </dgm:presLayoutVars>
      </dgm:prSet>
      <dgm:spPr/>
    </dgm:pt>
    <dgm:pt modelId="{D5412073-4130-4B4B-BF15-45EE99EBA82C}" type="pres">
      <dgm:prSet presAssocID="{D1E6619F-4D26-40EC-A102-1A7317007C95}" presName="space" presStyleCnt="0"/>
      <dgm:spPr/>
    </dgm:pt>
    <dgm:pt modelId="{0AB00723-D047-40E1-82ED-E8B830763FF2}" type="pres">
      <dgm:prSet presAssocID="{CD794DC0-F66F-42A8-B533-007D06A0F817}" presName="composite" presStyleCnt="0"/>
      <dgm:spPr/>
    </dgm:pt>
    <dgm:pt modelId="{7689FD3E-7A59-4272-A0DD-3E4309845F52}" type="pres">
      <dgm:prSet presAssocID="{CD794DC0-F66F-42A8-B533-007D06A0F817}" presName="parTx" presStyleLbl="alignNode1" presStyleIdx="2" presStyleCnt="3">
        <dgm:presLayoutVars>
          <dgm:chMax val="0"/>
          <dgm:chPref val="0"/>
          <dgm:bulletEnabled val="1"/>
        </dgm:presLayoutVars>
      </dgm:prSet>
      <dgm:spPr/>
    </dgm:pt>
    <dgm:pt modelId="{60993115-BF03-4C1E-9AF2-44EF786CBC77}" type="pres">
      <dgm:prSet presAssocID="{CD794DC0-F66F-42A8-B533-007D06A0F817}" presName="desTx" presStyleLbl="alignAccFollowNode1" presStyleIdx="2" presStyleCnt="3">
        <dgm:presLayoutVars>
          <dgm:bulletEnabled val="1"/>
        </dgm:presLayoutVars>
      </dgm:prSet>
      <dgm:spPr/>
    </dgm:pt>
  </dgm:ptLst>
  <dgm:cxnLst>
    <dgm:cxn modelId="{3F0A6F01-CC84-4615-B9D0-DA939282C4E9}" type="presOf" srcId="{CD794DC0-F66F-42A8-B533-007D06A0F817}" destId="{7689FD3E-7A59-4272-A0DD-3E4309845F52}" srcOrd="0" destOrd="0" presId="urn:microsoft.com/office/officeart/2005/8/layout/hList1"/>
    <dgm:cxn modelId="{F87B430A-B0C1-4979-A4E2-ED2F654A8F32}" srcId="{2705ECB0-FA64-4E80-BD78-9F05BE0E664D}" destId="{73681483-F94A-4DEE-AAA1-B910E8301E66}" srcOrd="0" destOrd="0" parTransId="{CE1615BF-6B6D-473E-8F1F-6A28F92DD526}" sibTransId="{966BD297-DB57-4BDA-95F5-2B5FA9AECC42}"/>
    <dgm:cxn modelId="{1E6AA40D-0818-4015-8FC8-FB1C6B02B1AD}" type="presOf" srcId="{7D1E3EA3-A9CE-4DDE-8D79-CC2ADF8A44BE}" destId="{60993115-BF03-4C1E-9AF2-44EF786CBC77}" srcOrd="0" destOrd="1" presId="urn:microsoft.com/office/officeart/2005/8/layout/hList1"/>
    <dgm:cxn modelId="{B91EC312-5AB8-4782-949C-5D989382F670}" srcId="{EC458D8B-C29D-4A83-B7C3-27226B5ED7EF}" destId="{A38B7929-C67A-436D-A849-015AB470F551}" srcOrd="1" destOrd="0" parTransId="{887C78DE-6EF4-4CDA-8E70-2C66D201614C}" sibTransId="{7CB31A95-47AB-4C7C-8E81-F34B7A6143E1}"/>
    <dgm:cxn modelId="{67430128-2107-4BC2-A86F-BC8688529AF0}" type="presOf" srcId="{C20960BD-C2A0-43A3-A82B-73007EFFE2C1}" destId="{B355F11F-FDE2-4158-9FA7-70D98D87AF7C}" srcOrd="0" destOrd="0" presId="urn:microsoft.com/office/officeart/2005/8/layout/hList1"/>
    <dgm:cxn modelId="{8EA3ED5F-84BB-472D-BE86-9A85BD3ACEB1}" srcId="{2705ECB0-FA64-4E80-BD78-9F05BE0E664D}" destId="{CD794DC0-F66F-42A8-B533-007D06A0F817}" srcOrd="2" destOrd="0" parTransId="{3BE2D4C4-3D14-4933-AC11-48D7465977B5}" sibTransId="{D98A6FC0-DB2C-428F-B865-1C7559402A8A}"/>
    <dgm:cxn modelId="{3DDCD645-BF0F-4A01-BC2D-21C865D35472}" type="presOf" srcId="{2705ECB0-FA64-4E80-BD78-9F05BE0E664D}" destId="{B6C889E1-E64B-4BB6-B144-6365588C8B31}" srcOrd="0" destOrd="0" presId="urn:microsoft.com/office/officeart/2005/8/layout/hList1"/>
    <dgm:cxn modelId="{531F4449-2297-42D2-9E75-C75639D36557}" srcId="{73681483-F94A-4DEE-AAA1-B910E8301E66}" destId="{251523AF-4B5A-41B8-81F3-994E2E628E62}" srcOrd="0" destOrd="0" parTransId="{D9D4B3D7-44FD-47BE-A02E-43CB6AAE5443}" sibTransId="{E8030F79-988C-4F12-B03F-E443B90D6009}"/>
    <dgm:cxn modelId="{8F9C547C-C5A9-451D-835B-47697683A513}" srcId="{CD794DC0-F66F-42A8-B533-007D06A0F817}" destId="{85B2F04E-0A90-4DDB-9CAC-1193C9E3CF0E}" srcOrd="0" destOrd="0" parTransId="{702FB1FC-F9E6-4313-9183-6465427A30A1}" sibTransId="{54AD1A8D-89CA-4A4A-9654-A0602897444C}"/>
    <dgm:cxn modelId="{3ED5957C-7B78-47A3-B2B8-D9C13C441B2E}" type="presOf" srcId="{3A2927F1-4EF0-465B-9401-BD771EDA58D9}" destId="{0ED23CFB-3961-43C3-89AC-343AFB798B99}" srcOrd="0" destOrd="2" presId="urn:microsoft.com/office/officeart/2005/8/layout/hList1"/>
    <dgm:cxn modelId="{776C948F-0CE7-4C6F-8E37-3C642D0813C8}" srcId="{CD794DC0-F66F-42A8-B533-007D06A0F817}" destId="{7D1E3EA3-A9CE-4DDE-8D79-CC2ADF8A44BE}" srcOrd="1" destOrd="0" parTransId="{3F9ED578-C478-4BEE-96FF-D8755CF784F0}" sibTransId="{6389AF22-7569-4CFB-9BF8-EEC15D884470}"/>
    <dgm:cxn modelId="{97154596-5EEC-4D1D-A507-54F5F6B1FD52}" srcId="{EC458D8B-C29D-4A83-B7C3-27226B5ED7EF}" destId="{C20960BD-C2A0-43A3-A82B-73007EFFE2C1}" srcOrd="0" destOrd="0" parTransId="{33444024-A4F3-41F9-BD8E-B39868DAE799}" sibTransId="{572B016F-B0CD-470E-A575-8A09A32949DC}"/>
    <dgm:cxn modelId="{C4CACAA8-D73A-42A7-88AB-2EDFACD7C2B3}" srcId="{2705ECB0-FA64-4E80-BD78-9F05BE0E664D}" destId="{EC458D8B-C29D-4A83-B7C3-27226B5ED7EF}" srcOrd="1" destOrd="0" parTransId="{736C2D27-C926-4C89-BCA5-821D9E7FECC1}" sibTransId="{D1E6619F-4D26-40EC-A102-1A7317007C95}"/>
    <dgm:cxn modelId="{66CA2FA9-319C-4CFF-96AC-67259CD0867A}" srcId="{EC458D8B-C29D-4A83-B7C3-27226B5ED7EF}" destId="{D0620806-3CA3-415E-927A-A56B347D5169}" srcOrd="2" destOrd="0" parTransId="{A4D58857-5310-48BF-B3B8-F7C6C4306928}" sibTransId="{BEE28948-51E4-4E05-ACBD-208C04A708D3}"/>
    <dgm:cxn modelId="{1BE1FDAC-EFCA-4E84-A391-5927F253E22B}" type="presOf" srcId="{A38B7929-C67A-436D-A849-015AB470F551}" destId="{B355F11F-FDE2-4158-9FA7-70D98D87AF7C}" srcOrd="0" destOrd="1" presId="urn:microsoft.com/office/officeart/2005/8/layout/hList1"/>
    <dgm:cxn modelId="{C3A1DCAE-4A2B-46A0-9F3C-3C8A179A3766}" type="presOf" srcId="{73681483-F94A-4DEE-AAA1-B910E8301E66}" destId="{AFF74E4C-28EA-4B28-953A-057A4511451C}" srcOrd="0" destOrd="0" presId="urn:microsoft.com/office/officeart/2005/8/layout/hList1"/>
    <dgm:cxn modelId="{125C00BA-62FA-4321-A77C-B2468D9D0BAF}" srcId="{73681483-F94A-4DEE-AAA1-B910E8301E66}" destId="{3A2927F1-4EF0-465B-9401-BD771EDA58D9}" srcOrd="2" destOrd="0" parTransId="{CDF06229-C3EE-4105-8DCA-F9F7E4CBECC1}" sibTransId="{656F3D41-09B3-4E8D-8A19-74884EE52891}"/>
    <dgm:cxn modelId="{2BCB98C5-2074-4014-A88A-7364F61F028A}" type="presOf" srcId="{251523AF-4B5A-41B8-81F3-994E2E628E62}" destId="{0ED23CFB-3961-43C3-89AC-343AFB798B99}" srcOrd="0" destOrd="0" presId="urn:microsoft.com/office/officeart/2005/8/layout/hList1"/>
    <dgm:cxn modelId="{C4B98FD1-6901-48A3-B5F3-77DF137AF52A}" type="presOf" srcId="{85B2F04E-0A90-4DDB-9CAC-1193C9E3CF0E}" destId="{60993115-BF03-4C1E-9AF2-44EF786CBC77}" srcOrd="0" destOrd="0" presId="urn:microsoft.com/office/officeart/2005/8/layout/hList1"/>
    <dgm:cxn modelId="{33DB9DE0-D08F-4222-87BA-966E016DF229}" type="presOf" srcId="{D0620806-3CA3-415E-927A-A56B347D5169}" destId="{B355F11F-FDE2-4158-9FA7-70D98D87AF7C}" srcOrd="0" destOrd="2" presId="urn:microsoft.com/office/officeart/2005/8/layout/hList1"/>
    <dgm:cxn modelId="{7CF443E2-34ED-46F4-B83A-9BF757712BCE}" srcId="{73681483-F94A-4DEE-AAA1-B910E8301E66}" destId="{132F72E2-E532-413B-92E0-11FACA86118A}" srcOrd="1" destOrd="0" parTransId="{DA91FCC4-B678-457E-B422-B3B27A19BAF4}" sibTransId="{CC069083-A221-4150-880E-04AD9FA8C67C}"/>
    <dgm:cxn modelId="{7C02C6F9-54EE-410A-8CDB-867861E99417}" type="presOf" srcId="{EC458D8B-C29D-4A83-B7C3-27226B5ED7EF}" destId="{B0B6DC46-A248-4966-8A47-21EA50D7DC66}" srcOrd="0" destOrd="0" presId="urn:microsoft.com/office/officeart/2005/8/layout/hList1"/>
    <dgm:cxn modelId="{EECE30FA-1679-4510-8071-21773F19D6D3}" type="presOf" srcId="{132F72E2-E532-413B-92E0-11FACA86118A}" destId="{0ED23CFB-3961-43C3-89AC-343AFB798B99}" srcOrd="0" destOrd="1" presId="urn:microsoft.com/office/officeart/2005/8/layout/hList1"/>
    <dgm:cxn modelId="{9D85AD57-6144-4688-AA16-A19D901A24AA}" type="presParOf" srcId="{B6C889E1-E64B-4BB6-B144-6365588C8B31}" destId="{E647B3E3-4484-4AEE-9EBF-F9B5A5E357FA}" srcOrd="0" destOrd="0" presId="urn:microsoft.com/office/officeart/2005/8/layout/hList1"/>
    <dgm:cxn modelId="{9B05CF67-AC6F-4D0D-AFF4-2F94E74DB7C6}" type="presParOf" srcId="{E647B3E3-4484-4AEE-9EBF-F9B5A5E357FA}" destId="{AFF74E4C-28EA-4B28-953A-057A4511451C}" srcOrd="0" destOrd="0" presId="urn:microsoft.com/office/officeart/2005/8/layout/hList1"/>
    <dgm:cxn modelId="{D6169B9D-270F-4873-B06B-7DADFB186390}" type="presParOf" srcId="{E647B3E3-4484-4AEE-9EBF-F9B5A5E357FA}" destId="{0ED23CFB-3961-43C3-89AC-343AFB798B99}" srcOrd="1" destOrd="0" presId="urn:microsoft.com/office/officeart/2005/8/layout/hList1"/>
    <dgm:cxn modelId="{957F2FDA-714F-4871-9BDD-78B98CF27D2C}" type="presParOf" srcId="{B6C889E1-E64B-4BB6-B144-6365588C8B31}" destId="{809C7B7A-F4C6-463E-9101-EDF246E2E1DC}" srcOrd="1" destOrd="0" presId="urn:microsoft.com/office/officeart/2005/8/layout/hList1"/>
    <dgm:cxn modelId="{EB1F808D-D8AF-41E5-B445-B5B4D3633E59}" type="presParOf" srcId="{B6C889E1-E64B-4BB6-B144-6365588C8B31}" destId="{DCCAF1F6-8A12-4DFC-B0B8-69B6CA886368}" srcOrd="2" destOrd="0" presId="urn:microsoft.com/office/officeart/2005/8/layout/hList1"/>
    <dgm:cxn modelId="{457BE169-9795-40FB-A9E9-D91536453FF6}" type="presParOf" srcId="{DCCAF1F6-8A12-4DFC-B0B8-69B6CA886368}" destId="{B0B6DC46-A248-4966-8A47-21EA50D7DC66}" srcOrd="0" destOrd="0" presId="urn:microsoft.com/office/officeart/2005/8/layout/hList1"/>
    <dgm:cxn modelId="{865B3A6D-0342-46AA-A14A-1F8DD6FF80EB}" type="presParOf" srcId="{DCCAF1F6-8A12-4DFC-B0B8-69B6CA886368}" destId="{B355F11F-FDE2-4158-9FA7-70D98D87AF7C}" srcOrd="1" destOrd="0" presId="urn:microsoft.com/office/officeart/2005/8/layout/hList1"/>
    <dgm:cxn modelId="{47E43454-827C-48E5-8D2F-A537AFDA6CFC}" type="presParOf" srcId="{B6C889E1-E64B-4BB6-B144-6365588C8B31}" destId="{D5412073-4130-4B4B-BF15-45EE99EBA82C}" srcOrd="3" destOrd="0" presId="urn:microsoft.com/office/officeart/2005/8/layout/hList1"/>
    <dgm:cxn modelId="{679C46EB-6F37-4B74-8CB8-EB44630B944A}" type="presParOf" srcId="{B6C889E1-E64B-4BB6-B144-6365588C8B31}" destId="{0AB00723-D047-40E1-82ED-E8B830763FF2}" srcOrd="4" destOrd="0" presId="urn:microsoft.com/office/officeart/2005/8/layout/hList1"/>
    <dgm:cxn modelId="{0007F01B-15B6-4AC8-B978-4D20894E384D}" type="presParOf" srcId="{0AB00723-D047-40E1-82ED-E8B830763FF2}" destId="{7689FD3E-7A59-4272-A0DD-3E4309845F52}" srcOrd="0" destOrd="0" presId="urn:microsoft.com/office/officeart/2005/8/layout/hList1"/>
    <dgm:cxn modelId="{06278B95-A005-41F9-A483-727B38055DC1}" type="presParOf" srcId="{0AB00723-D047-40E1-82ED-E8B830763FF2}" destId="{60993115-BF03-4C1E-9AF2-44EF786CBC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17773E-39A4-4A0E-B5FE-5CDE6D893175}"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7CE3F794-F46A-4458-86A1-CB676B0936A2}">
      <dgm:prSet phldrT="[Text]"/>
      <dgm:spPr>
        <a:xfrm>
          <a:off x="992" y="194138"/>
          <a:ext cx="3869531" cy="2321718"/>
        </a:xfrm>
        <a:prstGeom prst="rect">
          <a:avLst/>
        </a:prstGeom>
        <a:solidFill>
          <a:srgbClr val="4472C4">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2000 WSMEs benefitted from the project's capacity building programs</a:t>
          </a:r>
        </a:p>
      </dgm:t>
    </dgm:pt>
    <dgm:pt modelId="{2D493B33-7AFA-4604-9AF9-C99BEA84CB38}" type="parTrans" cxnId="{752CFDF9-449B-47DA-8BFC-B3878757B4AD}">
      <dgm:prSet/>
      <dgm:spPr/>
      <dgm:t>
        <a:bodyPr/>
        <a:lstStyle/>
        <a:p>
          <a:endParaRPr lang="en-US"/>
        </a:p>
      </dgm:t>
    </dgm:pt>
    <dgm:pt modelId="{5A8FEA81-8D0B-482C-87B4-6D5009F6477B}" type="sibTrans" cxnId="{752CFDF9-449B-47DA-8BFC-B3878757B4AD}">
      <dgm:prSet/>
      <dgm:spPr/>
      <dgm:t>
        <a:bodyPr/>
        <a:lstStyle/>
        <a:p>
          <a:endParaRPr lang="en-US"/>
        </a:p>
      </dgm:t>
    </dgm:pt>
    <dgm:pt modelId="{0B7495A5-71D9-4EE0-BC69-2B0540A0106A}">
      <dgm:prSet phldrT="[Text]"/>
      <dgm:spPr>
        <a:xfrm>
          <a:off x="4257476" y="194138"/>
          <a:ext cx="3869531" cy="2321718"/>
        </a:xfrm>
        <a:prstGeom prst="rect">
          <a:avLst/>
        </a:prstGeom>
        <a:solidFill>
          <a:srgbClr val="4472C4">
            <a:shade val="80000"/>
            <a:hueOff val="116428"/>
            <a:satOff val="-2085"/>
            <a:lumOff val="886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1000+ WSMEs with increased access to digital services and tools</a:t>
          </a:r>
        </a:p>
      </dgm:t>
    </dgm:pt>
    <dgm:pt modelId="{465BFC32-06B1-4185-8CFC-8BEFF1CE4AF4}" type="parTrans" cxnId="{00D98DF8-2233-43C3-A6AA-1868AF2E3DD3}">
      <dgm:prSet/>
      <dgm:spPr/>
      <dgm:t>
        <a:bodyPr/>
        <a:lstStyle/>
        <a:p>
          <a:endParaRPr lang="en-US"/>
        </a:p>
      </dgm:t>
    </dgm:pt>
    <dgm:pt modelId="{71DFD1AE-1ABC-4D77-8681-2384D19738D8}" type="sibTrans" cxnId="{00D98DF8-2233-43C3-A6AA-1868AF2E3DD3}">
      <dgm:prSet/>
      <dgm:spPr/>
      <dgm:t>
        <a:bodyPr/>
        <a:lstStyle/>
        <a:p>
          <a:endParaRPr lang="en-US"/>
        </a:p>
      </dgm:t>
    </dgm:pt>
    <dgm:pt modelId="{537305CE-D910-4599-BB38-785C1CA14132}">
      <dgm:prSet phldrT="[Text]"/>
      <dgm:spPr>
        <a:xfrm>
          <a:off x="992" y="2902810"/>
          <a:ext cx="3869531" cy="2321718"/>
        </a:xfrm>
        <a:prstGeom prst="rect">
          <a:avLst/>
        </a:prstGeom>
        <a:solidFill>
          <a:srgbClr val="4472C4">
            <a:shade val="80000"/>
            <a:hueOff val="232855"/>
            <a:satOff val="-4171"/>
            <a:lumOff val="1772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214 leads generated</a:t>
          </a:r>
        </a:p>
      </dgm:t>
    </dgm:pt>
    <dgm:pt modelId="{1D6F04ED-050F-49DB-AA75-99B49D06C615}" type="parTrans" cxnId="{A5AD61EB-6488-4F0E-858E-976EBAF69DC6}">
      <dgm:prSet/>
      <dgm:spPr/>
      <dgm:t>
        <a:bodyPr/>
        <a:lstStyle/>
        <a:p>
          <a:endParaRPr lang="en-US"/>
        </a:p>
      </dgm:t>
    </dgm:pt>
    <dgm:pt modelId="{7E92647B-C00E-4A60-A663-0E534A3E0411}" type="sibTrans" cxnId="{A5AD61EB-6488-4F0E-858E-976EBAF69DC6}">
      <dgm:prSet/>
      <dgm:spPr/>
      <dgm:t>
        <a:bodyPr/>
        <a:lstStyle/>
        <a:p>
          <a:endParaRPr lang="en-US"/>
        </a:p>
      </dgm:t>
    </dgm:pt>
    <dgm:pt modelId="{5D9C0F92-BDBC-4AB6-BFA8-F77F5F5A0212}">
      <dgm:prSet phldrT="[Text]"/>
      <dgm:spPr>
        <a:xfrm>
          <a:off x="4257476" y="2902810"/>
          <a:ext cx="3869531" cy="2321718"/>
        </a:xfrm>
        <a:prstGeom prst="rect">
          <a:avLst/>
        </a:prstGeom>
        <a:solidFill>
          <a:srgbClr val="4472C4">
            <a:shade val="80000"/>
            <a:hueOff val="349283"/>
            <a:satOff val="-6256"/>
            <a:lumOff val="2658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30+ institutions adopted measures to include WSMES in supply chain</a:t>
          </a:r>
        </a:p>
      </dgm:t>
    </dgm:pt>
    <dgm:pt modelId="{536B713C-3B89-4D5B-827E-5C727B164B0F}" type="parTrans" cxnId="{8F720C60-7561-4031-9DA7-8D576B45B8C4}">
      <dgm:prSet/>
      <dgm:spPr/>
      <dgm:t>
        <a:bodyPr/>
        <a:lstStyle/>
        <a:p>
          <a:endParaRPr lang="en-US"/>
        </a:p>
      </dgm:t>
    </dgm:pt>
    <dgm:pt modelId="{1109BBAB-B20F-4EB7-A88B-C1B84DA836B8}" type="sibTrans" cxnId="{8F720C60-7561-4031-9DA7-8D576B45B8C4}">
      <dgm:prSet/>
      <dgm:spPr/>
      <dgm:t>
        <a:bodyPr/>
        <a:lstStyle/>
        <a:p>
          <a:endParaRPr lang="en-US"/>
        </a:p>
      </dgm:t>
    </dgm:pt>
    <dgm:pt modelId="{0545A8C6-24AB-403F-9277-0DF008F09BB9}" type="pres">
      <dgm:prSet presAssocID="{4317773E-39A4-4A0E-B5FE-5CDE6D893175}" presName="diagram" presStyleCnt="0">
        <dgm:presLayoutVars>
          <dgm:dir/>
          <dgm:resizeHandles val="exact"/>
        </dgm:presLayoutVars>
      </dgm:prSet>
      <dgm:spPr/>
    </dgm:pt>
    <dgm:pt modelId="{B4A47E0A-15B0-4763-98A7-2004EF0AFB20}" type="pres">
      <dgm:prSet presAssocID="{7CE3F794-F46A-4458-86A1-CB676B0936A2}" presName="node" presStyleLbl="node1" presStyleIdx="0" presStyleCnt="4">
        <dgm:presLayoutVars>
          <dgm:bulletEnabled val="1"/>
        </dgm:presLayoutVars>
      </dgm:prSet>
      <dgm:spPr/>
    </dgm:pt>
    <dgm:pt modelId="{10B1DFC5-7CD3-44F0-AF69-2AD18AA02F28}" type="pres">
      <dgm:prSet presAssocID="{5A8FEA81-8D0B-482C-87B4-6D5009F6477B}" presName="sibTrans" presStyleCnt="0"/>
      <dgm:spPr/>
    </dgm:pt>
    <dgm:pt modelId="{B86475FA-97BC-4B7B-B438-95A12087DB63}" type="pres">
      <dgm:prSet presAssocID="{0B7495A5-71D9-4EE0-BC69-2B0540A0106A}" presName="node" presStyleLbl="node1" presStyleIdx="1" presStyleCnt="4">
        <dgm:presLayoutVars>
          <dgm:bulletEnabled val="1"/>
        </dgm:presLayoutVars>
      </dgm:prSet>
      <dgm:spPr/>
    </dgm:pt>
    <dgm:pt modelId="{5DF4153C-CF6C-41ED-A671-01E9679DAE3F}" type="pres">
      <dgm:prSet presAssocID="{71DFD1AE-1ABC-4D77-8681-2384D19738D8}" presName="sibTrans" presStyleCnt="0"/>
      <dgm:spPr/>
    </dgm:pt>
    <dgm:pt modelId="{008DD30C-5DCF-41CC-8E52-972422524BCE}" type="pres">
      <dgm:prSet presAssocID="{537305CE-D910-4599-BB38-785C1CA14132}" presName="node" presStyleLbl="node1" presStyleIdx="2" presStyleCnt="4">
        <dgm:presLayoutVars>
          <dgm:bulletEnabled val="1"/>
        </dgm:presLayoutVars>
      </dgm:prSet>
      <dgm:spPr/>
    </dgm:pt>
    <dgm:pt modelId="{13598C0A-1733-425D-A940-052D60C2F4E0}" type="pres">
      <dgm:prSet presAssocID="{7E92647B-C00E-4A60-A663-0E534A3E0411}" presName="sibTrans" presStyleCnt="0"/>
      <dgm:spPr/>
    </dgm:pt>
    <dgm:pt modelId="{3E371B6A-BD57-4FFC-A84F-87DC65A23121}" type="pres">
      <dgm:prSet presAssocID="{5D9C0F92-BDBC-4AB6-BFA8-F77F5F5A0212}" presName="node" presStyleLbl="node1" presStyleIdx="3" presStyleCnt="4">
        <dgm:presLayoutVars>
          <dgm:bulletEnabled val="1"/>
        </dgm:presLayoutVars>
      </dgm:prSet>
      <dgm:spPr/>
    </dgm:pt>
  </dgm:ptLst>
  <dgm:cxnLst>
    <dgm:cxn modelId="{8CD34E0A-95D6-4122-B779-4D3D0793EB52}" type="presOf" srcId="{537305CE-D910-4599-BB38-785C1CA14132}" destId="{008DD30C-5DCF-41CC-8E52-972422524BCE}" srcOrd="0" destOrd="0" presId="urn:microsoft.com/office/officeart/2005/8/layout/default"/>
    <dgm:cxn modelId="{8F720C60-7561-4031-9DA7-8D576B45B8C4}" srcId="{4317773E-39A4-4A0E-B5FE-5CDE6D893175}" destId="{5D9C0F92-BDBC-4AB6-BFA8-F77F5F5A0212}" srcOrd="3" destOrd="0" parTransId="{536B713C-3B89-4D5B-827E-5C727B164B0F}" sibTransId="{1109BBAB-B20F-4EB7-A88B-C1B84DA836B8}"/>
    <dgm:cxn modelId="{65538B43-350C-469E-9B05-FCBD5ACF175C}" type="presOf" srcId="{7CE3F794-F46A-4458-86A1-CB676B0936A2}" destId="{B4A47E0A-15B0-4763-98A7-2004EF0AFB20}" srcOrd="0" destOrd="0" presId="urn:microsoft.com/office/officeart/2005/8/layout/default"/>
    <dgm:cxn modelId="{D6B2B877-E3F2-42C0-864D-423FBDD0A1F4}" type="presOf" srcId="{4317773E-39A4-4A0E-B5FE-5CDE6D893175}" destId="{0545A8C6-24AB-403F-9277-0DF008F09BB9}" srcOrd="0" destOrd="0" presId="urn:microsoft.com/office/officeart/2005/8/layout/default"/>
    <dgm:cxn modelId="{3987477C-C6E1-4EBB-A48E-ADC39EBC95D7}" type="presOf" srcId="{5D9C0F92-BDBC-4AB6-BFA8-F77F5F5A0212}" destId="{3E371B6A-BD57-4FFC-A84F-87DC65A23121}" srcOrd="0" destOrd="0" presId="urn:microsoft.com/office/officeart/2005/8/layout/default"/>
    <dgm:cxn modelId="{D43497A1-DD8A-4A06-A77E-9EEF34B565D9}" type="presOf" srcId="{0B7495A5-71D9-4EE0-BC69-2B0540A0106A}" destId="{B86475FA-97BC-4B7B-B438-95A12087DB63}" srcOrd="0" destOrd="0" presId="urn:microsoft.com/office/officeart/2005/8/layout/default"/>
    <dgm:cxn modelId="{A5AD61EB-6488-4F0E-858E-976EBAF69DC6}" srcId="{4317773E-39A4-4A0E-B5FE-5CDE6D893175}" destId="{537305CE-D910-4599-BB38-785C1CA14132}" srcOrd="2" destOrd="0" parTransId="{1D6F04ED-050F-49DB-AA75-99B49D06C615}" sibTransId="{7E92647B-C00E-4A60-A663-0E534A3E0411}"/>
    <dgm:cxn modelId="{00D98DF8-2233-43C3-A6AA-1868AF2E3DD3}" srcId="{4317773E-39A4-4A0E-B5FE-5CDE6D893175}" destId="{0B7495A5-71D9-4EE0-BC69-2B0540A0106A}" srcOrd="1" destOrd="0" parTransId="{465BFC32-06B1-4185-8CFC-8BEFF1CE4AF4}" sibTransId="{71DFD1AE-1ABC-4D77-8681-2384D19738D8}"/>
    <dgm:cxn modelId="{752CFDF9-449B-47DA-8BFC-B3878757B4AD}" srcId="{4317773E-39A4-4A0E-B5FE-5CDE6D893175}" destId="{7CE3F794-F46A-4458-86A1-CB676B0936A2}" srcOrd="0" destOrd="0" parTransId="{2D493B33-7AFA-4604-9AF9-C99BEA84CB38}" sibTransId="{5A8FEA81-8D0B-482C-87B4-6D5009F6477B}"/>
    <dgm:cxn modelId="{494C5FA5-E014-457B-85A0-B86197F4A8A8}" type="presParOf" srcId="{0545A8C6-24AB-403F-9277-0DF008F09BB9}" destId="{B4A47E0A-15B0-4763-98A7-2004EF0AFB20}" srcOrd="0" destOrd="0" presId="urn:microsoft.com/office/officeart/2005/8/layout/default"/>
    <dgm:cxn modelId="{5AEB3207-5AC6-4F52-B188-B8BA4E7A1528}" type="presParOf" srcId="{0545A8C6-24AB-403F-9277-0DF008F09BB9}" destId="{10B1DFC5-7CD3-44F0-AF69-2AD18AA02F28}" srcOrd="1" destOrd="0" presId="urn:microsoft.com/office/officeart/2005/8/layout/default"/>
    <dgm:cxn modelId="{8F3BED74-42B6-4B31-A60D-5A78558DF65D}" type="presParOf" srcId="{0545A8C6-24AB-403F-9277-0DF008F09BB9}" destId="{B86475FA-97BC-4B7B-B438-95A12087DB63}" srcOrd="2" destOrd="0" presId="urn:microsoft.com/office/officeart/2005/8/layout/default"/>
    <dgm:cxn modelId="{16D1EF1C-EED5-414A-A66E-8C5DF097686D}" type="presParOf" srcId="{0545A8C6-24AB-403F-9277-0DF008F09BB9}" destId="{5DF4153C-CF6C-41ED-A671-01E9679DAE3F}" srcOrd="3" destOrd="0" presId="urn:microsoft.com/office/officeart/2005/8/layout/default"/>
    <dgm:cxn modelId="{83A1D122-5037-44E7-A671-2EF2E09304CF}" type="presParOf" srcId="{0545A8C6-24AB-403F-9277-0DF008F09BB9}" destId="{008DD30C-5DCF-41CC-8E52-972422524BCE}" srcOrd="4" destOrd="0" presId="urn:microsoft.com/office/officeart/2005/8/layout/default"/>
    <dgm:cxn modelId="{33E6C2E8-CB8F-49A1-8813-98C6A7E3A998}" type="presParOf" srcId="{0545A8C6-24AB-403F-9277-0DF008F09BB9}" destId="{13598C0A-1733-425D-A940-052D60C2F4E0}" srcOrd="5" destOrd="0" presId="urn:microsoft.com/office/officeart/2005/8/layout/default"/>
    <dgm:cxn modelId="{0B7528F6-9878-443C-B002-300C6C3512C1}" type="presParOf" srcId="{0545A8C6-24AB-403F-9277-0DF008F09BB9}" destId="{3E371B6A-BD57-4FFC-A84F-87DC65A2312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207D-71B2-4431-AF03-C1D88CB640EA}">
      <dsp:nvSpPr>
        <dsp:cNvPr id="0" name=""/>
        <dsp:cNvSpPr/>
      </dsp:nvSpPr>
      <dsp:spPr>
        <a:xfrm>
          <a:off x="3" y="0"/>
          <a:ext cx="8001621" cy="3837846"/>
        </a:xfrm>
        <a:prstGeom prst="swooshArrow">
          <a:avLst>
            <a:gd name="adj1" fmla="val 25000"/>
            <a:gd name="adj2" fmla="val 25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E15EEE-B771-4F38-906F-1E9011DAD346}">
      <dsp:nvSpPr>
        <dsp:cNvPr id="0" name=""/>
        <dsp:cNvSpPr/>
      </dsp:nvSpPr>
      <dsp:spPr>
        <a:xfrm>
          <a:off x="835238" y="2773131"/>
          <a:ext cx="196890" cy="196890"/>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AC566-0B7B-49C6-902C-621E5AC67B89}">
      <dsp:nvSpPr>
        <dsp:cNvPr id="0" name=""/>
        <dsp:cNvSpPr/>
      </dsp:nvSpPr>
      <dsp:spPr>
        <a:xfrm>
          <a:off x="941990" y="3158769"/>
          <a:ext cx="1487034" cy="90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28" tIns="0" rIns="0" bIns="0" numCol="1" spcCol="1270" anchor="t" anchorCtr="0">
          <a:noAutofit/>
        </a:bodyPr>
        <a:lstStyle/>
        <a:p>
          <a:pPr marL="0" lvl="0" indent="0" algn="l" defTabSz="889000">
            <a:lnSpc>
              <a:spcPct val="90000"/>
            </a:lnSpc>
            <a:spcBef>
              <a:spcPct val="0"/>
            </a:spcBef>
            <a:spcAft>
              <a:spcPct val="35000"/>
            </a:spcAft>
            <a:buNone/>
          </a:pPr>
          <a:r>
            <a:rPr lang="en-US" sz="2000" i="1" kern="1200"/>
            <a:t>Stakeholder Mapping</a:t>
          </a:r>
        </a:p>
      </dsp:txBody>
      <dsp:txXfrm>
        <a:off x="941990" y="3158769"/>
        <a:ext cx="1487034" cy="904169"/>
      </dsp:txXfrm>
    </dsp:sp>
    <dsp:sp modelId="{F39A5588-8363-4309-9CD5-C414EC50FF20}">
      <dsp:nvSpPr>
        <dsp:cNvPr id="0" name=""/>
        <dsp:cNvSpPr/>
      </dsp:nvSpPr>
      <dsp:spPr>
        <a:xfrm>
          <a:off x="2986723" y="1620924"/>
          <a:ext cx="355917" cy="355917"/>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4FC90-B1C9-44AF-9231-051933EAD04B}">
      <dsp:nvSpPr>
        <dsp:cNvPr id="0" name=""/>
        <dsp:cNvSpPr/>
      </dsp:nvSpPr>
      <dsp:spPr>
        <a:xfrm>
          <a:off x="2387628" y="2289924"/>
          <a:ext cx="2697312" cy="182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593" tIns="0" rIns="0" bIns="0" numCol="1" spcCol="1270" anchor="t" anchorCtr="0">
          <a:noAutofit/>
        </a:bodyPr>
        <a:lstStyle/>
        <a:p>
          <a:pPr marL="0" lvl="0" indent="0" algn="l" defTabSz="889000">
            <a:lnSpc>
              <a:spcPct val="90000"/>
            </a:lnSpc>
            <a:spcBef>
              <a:spcPct val="0"/>
            </a:spcBef>
            <a:spcAft>
              <a:spcPct val="35000"/>
            </a:spcAft>
            <a:buNone/>
          </a:pPr>
          <a:r>
            <a:rPr lang="en-US" sz="2000" i="0" kern="1200"/>
            <a:t>Awareness Campaign</a:t>
          </a:r>
        </a:p>
        <a:p>
          <a:pPr marL="0" lvl="0" indent="0" algn="l" defTabSz="889000">
            <a:lnSpc>
              <a:spcPct val="90000"/>
            </a:lnSpc>
            <a:spcBef>
              <a:spcPct val="0"/>
            </a:spcBef>
            <a:spcAft>
              <a:spcPct val="35000"/>
            </a:spcAft>
            <a:buNone/>
          </a:pPr>
          <a:r>
            <a:rPr lang="en-US" sz="2000" i="0" kern="1200"/>
            <a:t>Capacity Building</a:t>
          </a:r>
        </a:p>
        <a:p>
          <a:pPr marL="0" lvl="0" indent="0" algn="l" defTabSz="889000">
            <a:lnSpc>
              <a:spcPct val="90000"/>
            </a:lnSpc>
            <a:spcBef>
              <a:spcPct val="0"/>
            </a:spcBef>
            <a:spcAft>
              <a:spcPct val="35000"/>
            </a:spcAft>
            <a:buNone/>
          </a:pPr>
          <a:r>
            <a:rPr lang="en-US" sz="2000" b="0" i="0" kern="1200">
              <a:solidFill>
                <a:schemeClr val="tx1"/>
              </a:solidFill>
            </a:rPr>
            <a:t>- Online training</a:t>
          </a:r>
        </a:p>
        <a:p>
          <a:pPr marL="0" lvl="0" indent="0" algn="l" defTabSz="889000">
            <a:lnSpc>
              <a:spcPct val="90000"/>
            </a:lnSpc>
            <a:spcBef>
              <a:spcPct val="0"/>
            </a:spcBef>
            <a:spcAft>
              <a:spcPct val="35000"/>
            </a:spcAft>
            <a:buNone/>
          </a:pPr>
          <a:r>
            <a:rPr lang="en-US" sz="2000" b="0" i="0" kern="1200">
              <a:solidFill>
                <a:schemeClr val="tx1"/>
              </a:solidFill>
            </a:rPr>
            <a:t>- In-person training </a:t>
          </a:r>
        </a:p>
      </dsp:txBody>
      <dsp:txXfrm>
        <a:off x="2387628" y="2289924"/>
        <a:ext cx="2697312" cy="1822257"/>
      </dsp:txXfrm>
    </dsp:sp>
    <dsp:sp modelId="{F2B166C1-414F-4EDF-BFE2-15D0A1DB420D}">
      <dsp:nvSpPr>
        <dsp:cNvPr id="0" name=""/>
        <dsp:cNvSpPr/>
      </dsp:nvSpPr>
      <dsp:spPr>
        <a:xfrm>
          <a:off x="5788568" y="958896"/>
          <a:ext cx="492225" cy="49222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96D78-69E7-4FB8-B221-904DDF634FDA}">
      <dsp:nvSpPr>
        <dsp:cNvPr id="0" name=""/>
        <dsp:cNvSpPr/>
      </dsp:nvSpPr>
      <dsp:spPr>
        <a:xfrm>
          <a:off x="4899769" y="1979535"/>
          <a:ext cx="3101858" cy="1539008"/>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60820" tIns="0" rIns="0" bIns="0" numCol="1" spcCol="1270" anchor="t" anchorCtr="0">
          <a:noAutofit/>
        </a:bodyPr>
        <a:lstStyle/>
        <a:p>
          <a:pPr marL="0" lvl="0" indent="0" algn="l" defTabSz="755650">
            <a:lnSpc>
              <a:spcPct val="90000"/>
            </a:lnSpc>
            <a:spcBef>
              <a:spcPct val="0"/>
            </a:spcBef>
            <a:spcAft>
              <a:spcPct val="35000"/>
            </a:spcAft>
            <a:buNone/>
          </a:pPr>
          <a:endParaRPr lang="en-US" sz="1700" i="1" kern="1200"/>
        </a:p>
        <a:p>
          <a:pPr marL="0" lvl="0" indent="0" algn="l" defTabSz="755650">
            <a:lnSpc>
              <a:spcPct val="90000"/>
            </a:lnSpc>
            <a:spcBef>
              <a:spcPct val="0"/>
            </a:spcBef>
            <a:spcAft>
              <a:spcPct val="35000"/>
            </a:spcAft>
            <a:buNone/>
          </a:pPr>
          <a:r>
            <a:rPr lang="en-US" sz="2000" i="1" kern="1200"/>
            <a:t>Corporate Commitments</a:t>
          </a:r>
        </a:p>
        <a:p>
          <a:pPr marL="0" lvl="0" indent="0" algn="l" defTabSz="755650">
            <a:lnSpc>
              <a:spcPct val="90000"/>
            </a:lnSpc>
            <a:spcBef>
              <a:spcPct val="0"/>
            </a:spcBef>
            <a:spcAft>
              <a:spcPct val="35000"/>
            </a:spcAft>
            <a:buNone/>
          </a:pPr>
          <a:r>
            <a:rPr lang="en-US" sz="2000" i="1" kern="1200"/>
            <a:t> Meet-the-Buyer Sessions</a:t>
          </a:r>
        </a:p>
        <a:p>
          <a:pPr marL="0" lvl="0" indent="0" algn="l" defTabSz="755650">
            <a:lnSpc>
              <a:spcPct val="90000"/>
            </a:lnSpc>
            <a:spcBef>
              <a:spcPct val="0"/>
            </a:spcBef>
            <a:spcAft>
              <a:spcPct val="35000"/>
            </a:spcAft>
            <a:buNone/>
          </a:pPr>
          <a:r>
            <a:rPr lang="en-US" sz="2000" i="1" kern="1200"/>
            <a:t> Business Forum </a:t>
          </a:r>
        </a:p>
        <a:p>
          <a:pPr marL="0" lvl="0" indent="0" algn="l" defTabSz="755650">
            <a:lnSpc>
              <a:spcPct val="90000"/>
            </a:lnSpc>
            <a:spcBef>
              <a:spcPct val="0"/>
            </a:spcBef>
            <a:spcAft>
              <a:spcPct val="35000"/>
            </a:spcAft>
            <a:buNone/>
          </a:pPr>
          <a:r>
            <a:rPr lang="en-US" sz="2000" i="1" kern="1200"/>
            <a:t>Supplier platform</a:t>
          </a:r>
        </a:p>
      </dsp:txBody>
      <dsp:txXfrm>
        <a:off x="4899769" y="1979535"/>
        <a:ext cx="3101858" cy="1539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74E4C-28EA-4B28-953A-057A4511451C}">
      <dsp:nvSpPr>
        <dsp:cNvPr id="0" name=""/>
        <dsp:cNvSpPr/>
      </dsp:nvSpPr>
      <dsp:spPr>
        <a:xfrm>
          <a:off x="3295" y="632660"/>
          <a:ext cx="3212799" cy="1051259"/>
        </a:xfrm>
        <a:prstGeom prst="rect">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solidFill>
                <a:sysClr val="window" lastClr="FFFFFF"/>
              </a:solidFill>
              <a:latin typeface="Calibri" panose="020F0502020204030204" pitchFamily="34" charset="0"/>
              <a:ea typeface="+mn-ea"/>
              <a:cs typeface="Calibri" panose="020F0502020204030204" pitchFamily="34" charset="0"/>
            </a:rPr>
            <a:t>Component 1: Facilitating WSMEs’ participation in value chains</a:t>
          </a:r>
          <a:endParaRPr lang="en-US" sz="2100" b="1" kern="1200">
            <a:solidFill>
              <a:sysClr val="window" lastClr="FFFFFF"/>
            </a:solidFill>
            <a:latin typeface="Calibri" panose="020F0502020204030204"/>
            <a:ea typeface="+mn-ea"/>
            <a:cs typeface="+mn-cs"/>
          </a:endParaRPr>
        </a:p>
      </dsp:txBody>
      <dsp:txXfrm>
        <a:off x="3295" y="632660"/>
        <a:ext cx="3212799" cy="1051259"/>
      </dsp:txXfrm>
    </dsp:sp>
    <dsp:sp modelId="{0ED23CFB-3961-43C3-89AC-343AFB798B99}">
      <dsp:nvSpPr>
        <dsp:cNvPr id="0" name=""/>
        <dsp:cNvSpPr/>
      </dsp:nvSpPr>
      <dsp:spPr>
        <a:xfrm>
          <a:off x="3295" y="1683920"/>
          <a:ext cx="3212799" cy="2190510"/>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1" kern="120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Corporate awareness and engagement </a:t>
          </a:r>
          <a:endParaRPr lang="en-US" sz="2100" b="1" kern="1200">
            <a:solidFill>
              <a:sysClr val="windowText" lastClr="000000">
                <a:hueOff val="0"/>
                <a:satOff val="0"/>
                <a:lumOff val="0"/>
                <a:alphaOff val="0"/>
              </a:sysClr>
            </a:solidFill>
            <a:latin typeface="Calibri" panose="020F0502020204030204"/>
            <a:ea typeface="+mn-ea"/>
            <a:cs typeface="+mn-cs"/>
          </a:endParaRPr>
        </a:p>
        <a:p>
          <a:pPr marL="228600" lvl="1" indent="-228600" algn="l" defTabSz="933450">
            <a:lnSpc>
              <a:spcPct val="90000"/>
            </a:lnSpc>
            <a:spcBef>
              <a:spcPct val="0"/>
            </a:spcBef>
            <a:spcAft>
              <a:spcPct val="15000"/>
            </a:spcAft>
            <a:buChar char="•"/>
          </a:pPr>
          <a:r>
            <a:rPr lang="en-US" sz="2100" b="1" kern="1200">
              <a:solidFill>
                <a:sysClr val="windowText" lastClr="000000">
                  <a:hueOff val="0"/>
                  <a:satOff val="0"/>
                  <a:lumOff val="0"/>
                  <a:alphaOff val="0"/>
                </a:sysClr>
              </a:solidFill>
              <a:latin typeface="Calibri" panose="020F0502020204030204"/>
              <a:ea typeface="+mn-ea"/>
              <a:cs typeface="+mn-cs"/>
            </a:rPr>
            <a:t>Business network events</a:t>
          </a:r>
        </a:p>
        <a:p>
          <a:pPr marL="228600" lvl="1" indent="-228600" algn="l" defTabSz="933450">
            <a:lnSpc>
              <a:spcPct val="90000"/>
            </a:lnSpc>
            <a:spcBef>
              <a:spcPct val="0"/>
            </a:spcBef>
            <a:spcAft>
              <a:spcPct val="15000"/>
            </a:spcAft>
            <a:buChar char="•"/>
          </a:pPr>
          <a:r>
            <a:rPr lang="en-US" sz="2100" b="1" kern="120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Enhancing WSMEs'  capacity </a:t>
          </a:r>
          <a:endParaRPr lang="en-US" sz="2100" b="1" kern="1200">
            <a:solidFill>
              <a:sysClr val="windowText" lastClr="000000">
                <a:hueOff val="0"/>
                <a:satOff val="0"/>
                <a:lumOff val="0"/>
                <a:alphaOff val="0"/>
              </a:sysClr>
            </a:solidFill>
            <a:latin typeface="Calibri" panose="020F0502020204030204"/>
            <a:ea typeface="+mn-ea"/>
            <a:cs typeface="+mn-cs"/>
          </a:endParaRPr>
        </a:p>
      </dsp:txBody>
      <dsp:txXfrm>
        <a:off x="3295" y="1683920"/>
        <a:ext cx="3212799" cy="2190510"/>
      </dsp:txXfrm>
    </dsp:sp>
    <dsp:sp modelId="{B0B6DC46-A248-4966-8A47-21EA50D7DC66}">
      <dsp:nvSpPr>
        <dsp:cNvPr id="0" name=""/>
        <dsp:cNvSpPr/>
      </dsp:nvSpPr>
      <dsp:spPr>
        <a:xfrm>
          <a:off x="3665887" y="632660"/>
          <a:ext cx="3212799" cy="1051259"/>
        </a:xfrm>
        <a:prstGeom prst="rect">
          <a:avLst/>
        </a:prstGeom>
        <a:solidFill>
          <a:srgbClr val="A5A5A5">
            <a:hueOff val="1355300"/>
            <a:satOff val="50000"/>
            <a:lumOff val="-7353"/>
            <a:alphaOff val="0"/>
          </a:srgbClr>
        </a:solidFill>
        <a:ln w="12700" cap="flat" cmpd="sng" algn="ctr">
          <a:solidFill>
            <a:srgbClr val="A5A5A5">
              <a:hueOff val="1355300"/>
              <a:satOff val="50000"/>
              <a:lumOff val="-735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solidFill>
                <a:sysClr val="window" lastClr="FFFFFF"/>
              </a:solidFill>
              <a:latin typeface="Calibri" panose="020F0502020204030204"/>
              <a:ea typeface="+mn-ea"/>
              <a:cs typeface="+mn-cs"/>
            </a:rPr>
            <a:t>Component 2: Enhancing database</a:t>
          </a:r>
        </a:p>
      </dsp:txBody>
      <dsp:txXfrm>
        <a:off x="3665887" y="632660"/>
        <a:ext cx="3212799" cy="1051259"/>
      </dsp:txXfrm>
    </dsp:sp>
    <dsp:sp modelId="{B355F11F-FDE2-4158-9FA7-70D98D87AF7C}">
      <dsp:nvSpPr>
        <dsp:cNvPr id="0" name=""/>
        <dsp:cNvSpPr/>
      </dsp:nvSpPr>
      <dsp:spPr>
        <a:xfrm>
          <a:off x="3665887" y="1683920"/>
          <a:ext cx="3212799" cy="2190510"/>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0" algn="l" defTabSz="933450">
            <a:lnSpc>
              <a:spcPct val="90000"/>
            </a:lnSpc>
            <a:spcBef>
              <a:spcPct val="0"/>
            </a:spcBef>
            <a:spcAft>
              <a:spcPct val="15000"/>
            </a:spcAft>
            <a:buChar char="•"/>
          </a:pPr>
          <a:r>
            <a:rPr lang="en-US" sz="2100" b="1" kern="1200">
              <a:solidFill>
                <a:sysClr val="windowText" lastClr="000000">
                  <a:hueOff val="0"/>
                  <a:satOff val="0"/>
                  <a:lumOff val="0"/>
                  <a:alphaOff val="0"/>
                </a:sysClr>
              </a:solidFill>
              <a:latin typeface="Calibri" panose="020F0502020204030204"/>
              <a:ea typeface="+mn-ea"/>
              <a:cs typeface="+mn-cs"/>
            </a:rPr>
            <a:t>Link WSMEs with Corporations</a:t>
          </a:r>
          <a:endParaRPr lang="en-US" sz="2100" kern="1200">
            <a:solidFill>
              <a:sysClr val="windowText" lastClr="000000">
                <a:hueOff val="0"/>
                <a:satOff val="0"/>
                <a:lumOff val="0"/>
                <a:alphaOff val="0"/>
              </a:sysClr>
            </a:solidFill>
            <a:latin typeface="Calibri" panose="020F0502020204030204"/>
            <a:ea typeface="+mn-ea"/>
            <a:cs typeface="+mn-cs"/>
          </a:endParaRPr>
        </a:p>
        <a:p>
          <a:pPr marL="228600" lvl="1" indent="0" algn="l" defTabSz="933450">
            <a:lnSpc>
              <a:spcPct val="90000"/>
            </a:lnSpc>
            <a:spcBef>
              <a:spcPct val="0"/>
            </a:spcBef>
            <a:spcAft>
              <a:spcPct val="15000"/>
            </a:spcAft>
            <a:buChar char="•"/>
          </a:pPr>
          <a:r>
            <a:rPr lang="en-US" sz="2100" b="1" kern="1200">
              <a:solidFill>
                <a:sysClr val="windowText" lastClr="000000">
                  <a:hueOff val="0"/>
                  <a:satOff val="0"/>
                  <a:lumOff val="0"/>
                  <a:alphaOff val="0"/>
                </a:sysClr>
              </a:solidFill>
              <a:latin typeface="Calibri" panose="020F0502020204030204"/>
              <a:ea typeface="+mn-ea"/>
              <a:cs typeface="+mn-cs"/>
            </a:rPr>
            <a:t>Link WSMEs with Financial Institutions</a:t>
          </a:r>
          <a:endParaRPr lang="en-US" sz="2100" kern="1200">
            <a:solidFill>
              <a:sysClr val="windowText" lastClr="000000">
                <a:hueOff val="0"/>
                <a:satOff val="0"/>
                <a:lumOff val="0"/>
                <a:alphaOff val="0"/>
              </a:sysClr>
            </a:solidFill>
            <a:latin typeface="Calibri" panose="020F0502020204030204"/>
            <a:ea typeface="+mn-ea"/>
            <a:cs typeface="+mn-cs"/>
          </a:endParaRPr>
        </a:p>
        <a:p>
          <a:pPr marL="228600" lvl="1" indent="-228600" algn="l" defTabSz="933450">
            <a:lnSpc>
              <a:spcPct val="90000"/>
            </a:lnSpc>
            <a:spcBef>
              <a:spcPct val="0"/>
            </a:spcBef>
            <a:spcAft>
              <a:spcPct val="15000"/>
            </a:spcAft>
            <a:buChar char="•"/>
          </a:pPr>
          <a:r>
            <a:rPr lang="en-US" sz="2100" b="1" kern="1200">
              <a:solidFill>
                <a:prstClr val="black">
                  <a:hueOff val="0"/>
                  <a:satOff val="0"/>
                  <a:lumOff val="0"/>
                  <a:alphaOff val="0"/>
                </a:prstClr>
              </a:solidFill>
              <a:latin typeface="Calibri" panose="020F0502020204030204"/>
              <a:ea typeface="+mn-ea"/>
              <a:cs typeface="+mn-cs"/>
            </a:rPr>
            <a:t>Supplier platform development</a:t>
          </a:r>
        </a:p>
      </dsp:txBody>
      <dsp:txXfrm>
        <a:off x="3665887" y="1683920"/>
        <a:ext cx="3212799" cy="2190510"/>
      </dsp:txXfrm>
    </dsp:sp>
    <dsp:sp modelId="{7689FD3E-7A59-4272-A0DD-3E4309845F52}">
      <dsp:nvSpPr>
        <dsp:cNvPr id="0" name=""/>
        <dsp:cNvSpPr/>
      </dsp:nvSpPr>
      <dsp:spPr>
        <a:xfrm>
          <a:off x="7328478" y="632660"/>
          <a:ext cx="3212799" cy="1051259"/>
        </a:xfrm>
        <a:prstGeom prst="rect">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solidFill>
                <a:sysClr val="window" lastClr="FFFFFF"/>
              </a:solidFill>
              <a:latin typeface="Calibri" panose="020F0502020204030204"/>
              <a:ea typeface="+mn-ea"/>
              <a:cs typeface="+mn-cs"/>
            </a:rPr>
            <a:t>Component 3: Enabling environment</a:t>
          </a:r>
        </a:p>
      </dsp:txBody>
      <dsp:txXfrm>
        <a:off x="7328478" y="632660"/>
        <a:ext cx="3212799" cy="1051259"/>
      </dsp:txXfrm>
    </dsp:sp>
    <dsp:sp modelId="{60993115-BF03-4C1E-9AF2-44EF786CBC77}">
      <dsp:nvSpPr>
        <dsp:cNvPr id="0" name=""/>
        <dsp:cNvSpPr/>
      </dsp:nvSpPr>
      <dsp:spPr>
        <a:xfrm>
          <a:off x="7328478" y="1683920"/>
          <a:ext cx="3212799" cy="2190510"/>
        </a:xfrm>
        <a:prstGeom prst="rect">
          <a:avLst/>
        </a:prstGeo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1" kern="1200">
              <a:solidFill>
                <a:sysClr val="windowText" lastClr="000000">
                  <a:hueOff val="0"/>
                  <a:satOff val="0"/>
                  <a:lumOff val="0"/>
                  <a:alphaOff val="0"/>
                </a:sysClr>
              </a:solidFill>
              <a:latin typeface="Calibri" panose="020F0502020204030204"/>
              <a:ea typeface="+mn-ea"/>
              <a:cs typeface="+mn-cs"/>
            </a:rPr>
            <a:t>Policy advocacy</a:t>
          </a:r>
        </a:p>
        <a:p>
          <a:pPr marL="228600" lvl="1" indent="-228600" algn="l" defTabSz="933450">
            <a:lnSpc>
              <a:spcPct val="90000"/>
            </a:lnSpc>
            <a:spcBef>
              <a:spcPct val="0"/>
            </a:spcBef>
            <a:spcAft>
              <a:spcPct val="15000"/>
            </a:spcAft>
            <a:buChar char="•"/>
          </a:pPr>
          <a:r>
            <a:rPr lang="en-US" sz="2100" b="1" kern="1200">
              <a:solidFill>
                <a:sysClr val="windowText" lastClr="000000">
                  <a:hueOff val="0"/>
                  <a:satOff val="0"/>
                  <a:lumOff val="0"/>
                  <a:alphaOff val="0"/>
                </a:sysClr>
              </a:solidFill>
              <a:latin typeface="Calibri" panose="020F0502020204030204"/>
              <a:ea typeface="+mn-ea"/>
              <a:cs typeface="+mn-cs"/>
            </a:rPr>
            <a:t>Enable e-commerce platforms</a:t>
          </a:r>
        </a:p>
      </dsp:txBody>
      <dsp:txXfrm>
        <a:off x="7328478" y="1683920"/>
        <a:ext cx="3212799" cy="2190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47E0A-15B0-4763-98A7-2004EF0AFB20}">
      <dsp:nvSpPr>
        <dsp:cNvPr id="0" name=""/>
        <dsp:cNvSpPr/>
      </dsp:nvSpPr>
      <dsp:spPr>
        <a:xfrm>
          <a:off x="992" y="194138"/>
          <a:ext cx="3869531" cy="2321718"/>
        </a:xfrm>
        <a:prstGeom prst="rect">
          <a:avLst/>
        </a:prstGeom>
        <a:solidFill>
          <a:srgbClr val="4472C4">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Calibri" panose="020F0502020204030204"/>
              <a:ea typeface="+mn-ea"/>
              <a:cs typeface="+mn-cs"/>
            </a:rPr>
            <a:t>2000 WSMEs benefitted from the project's capacity building programs</a:t>
          </a:r>
        </a:p>
      </dsp:txBody>
      <dsp:txXfrm>
        <a:off x="992" y="194138"/>
        <a:ext cx="3869531" cy="2321718"/>
      </dsp:txXfrm>
    </dsp:sp>
    <dsp:sp modelId="{B86475FA-97BC-4B7B-B438-95A12087DB63}">
      <dsp:nvSpPr>
        <dsp:cNvPr id="0" name=""/>
        <dsp:cNvSpPr/>
      </dsp:nvSpPr>
      <dsp:spPr>
        <a:xfrm>
          <a:off x="4257476" y="194138"/>
          <a:ext cx="3869531" cy="2321718"/>
        </a:xfrm>
        <a:prstGeom prst="rect">
          <a:avLst/>
        </a:prstGeom>
        <a:solidFill>
          <a:srgbClr val="4472C4">
            <a:shade val="80000"/>
            <a:hueOff val="116428"/>
            <a:satOff val="-2085"/>
            <a:lumOff val="886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Calibri" panose="020F0502020204030204"/>
              <a:ea typeface="+mn-ea"/>
              <a:cs typeface="+mn-cs"/>
            </a:rPr>
            <a:t>1000+ WSMEs with increased access to digital services and tools</a:t>
          </a:r>
        </a:p>
      </dsp:txBody>
      <dsp:txXfrm>
        <a:off x="4257476" y="194138"/>
        <a:ext cx="3869531" cy="2321718"/>
      </dsp:txXfrm>
    </dsp:sp>
    <dsp:sp modelId="{008DD30C-5DCF-41CC-8E52-972422524BCE}">
      <dsp:nvSpPr>
        <dsp:cNvPr id="0" name=""/>
        <dsp:cNvSpPr/>
      </dsp:nvSpPr>
      <dsp:spPr>
        <a:xfrm>
          <a:off x="992" y="2902810"/>
          <a:ext cx="3869531" cy="2321718"/>
        </a:xfrm>
        <a:prstGeom prst="rect">
          <a:avLst/>
        </a:prstGeom>
        <a:solidFill>
          <a:srgbClr val="4472C4">
            <a:shade val="80000"/>
            <a:hueOff val="232855"/>
            <a:satOff val="-4171"/>
            <a:lumOff val="1772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Calibri" panose="020F0502020204030204"/>
              <a:ea typeface="+mn-ea"/>
              <a:cs typeface="+mn-cs"/>
            </a:rPr>
            <a:t>214 leads generated</a:t>
          </a:r>
        </a:p>
      </dsp:txBody>
      <dsp:txXfrm>
        <a:off x="992" y="2902810"/>
        <a:ext cx="3869531" cy="2321718"/>
      </dsp:txXfrm>
    </dsp:sp>
    <dsp:sp modelId="{3E371B6A-BD57-4FFC-A84F-87DC65A23121}">
      <dsp:nvSpPr>
        <dsp:cNvPr id="0" name=""/>
        <dsp:cNvSpPr/>
      </dsp:nvSpPr>
      <dsp:spPr>
        <a:xfrm>
          <a:off x="4257476" y="2902810"/>
          <a:ext cx="3869531" cy="2321718"/>
        </a:xfrm>
        <a:prstGeom prst="rect">
          <a:avLst/>
        </a:prstGeom>
        <a:solidFill>
          <a:srgbClr val="4472C4">
            <a:shade val="80000"/>
            <a:hueOff val="349283"/>
            <a:satOff val="-6256"/>
            <a:lumOff val="2658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Calibri" panose="020F0502020204030204"/>
              <a:ea typeface="+mn-ea"/>
              <a:cs typeface="+mn-cs"/>
            </a:rPr>
            <a:t>30+ institutions adopted measures to include WSMES in supply chain</a:t>
          </a:r>
        </a:p>
      </dsp:txBody>
      <dsp:txXfrm>
        <a:off x="4257476" y="2902810"/>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DC3AA-7E3A-496A-80E2-B8D973823B01}"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D92F7-20BF-4BFD-B0C3-B064A5CF498A}" type="slidenum">
              <a:rPr lang="en-US" smtClean="0"/>
              <a:t>‹#›</a:t>
            </a:fld>
            <a:endParaRPr lang="en-US"/>
          </a:p>
        </p:txBody>
      </p:sp>
    </p:spTree>
    <p:extLst>
      <p:ext uri="{BB962C8B-B14F-4D97-AF65-F5344CB8AC3E}">
        <p14:creationId xmlns:p14="http://schemas.microsoft.com/office/powerpoint/2010/main" val="338250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63638"/>
            <a:ext cx="5583237" cy="3141662"/>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The objectives were:</a:t>
            </a:r>
          </a:p>
          <a:p>
            <a:pPr marL="229377" indent="-229377">
              <a:buFont typeface="+mj-lt"/>
              <a:buAutoNum type="arabicPeriod"/>
            </a:pPr>
            <a:r>
              <a:rPr lang="en-US"/>
              <a:t>Determine financing needs of WSMEs and the current shortfall in bank financing</a:t>
            </a:r>
          </a:p>
          <a:p>
            <a:pPr marL="229377" indent="-229377">
              <a:buFont typeface="+mj-lt"/>
              <a:buAutoNum type="arabicPeriod"/>
            </a:pPr>
            <a:r>
              <a:rPr lang="en-US"/>
              <a:t>Support banks in gaining a better understanding of WSME profiles (number of such businesses, annual revenues generated, number of employees, and contribution to the economy, etc.) in order to develop focused financial services strategies</a:t>
            </a:r>
          </a:p>
          <a:p>
            <a:pPr marL="229377" indent="-229377">
              <a:buFont typeface="+mj-lt"/>
              <a:buAutoNum type="arabicPeriod"/>
            </a:pPr>
            <a:r>
              <a:rPr lang="en-US"/>
              <a:t>Identify the non-financial needs of WSME owners in starting, running, and growing their business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E3D54-731B-1B47-B5E8-D6CF9E4FCA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53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9FF7A-D7DE-4873-B402-8E56A818F940}"/>
              </a:ext>
            </a:extLst>
          </p:cNvPr>
          <p:cNvSpPr>
            <a:spLocks noGrp="1"/>
          </p:cNvSpPr>
          <p:nvPr>
            <p:ph type="dt" sz="half" idx="10"/>
          </p:nvPr>
        </p:nvSpPr>
        <p:spPr/>
        <p:txBody>
          <a:bodyPr/>
          <a:lstStyle/>
          <a:p>
            <a:fld id="{22F229C4-579B-410D-ADF4-31D84ECFEA5F}" type="datetime1">
              <a:rPr lang="en-US" smtClean="0"/>
              <a:t>6/14/2023</a:t>
            </a:fld>
            <a:endParaRPr lang="en-US"/>
          </a:p>
        </p:txBody>
      </p:sp>
      <p:sp>
        <p:nvSpPr>
          <p:cNvPr id="3" name="Footer Placeholder 2">
            <a:extLst>
              <a:ext uri="{FF2B5EF4-FFF2-40B4-BE49-F238E27FC236}">
                <a16:creationId xmlns:a16="http://schemas.microsoft.com/office/drawing/2014/main" id="{DF74B712-7785-41E8-BE0A-ED409EB59A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61E9FC-D7F7-4DE4-8F60-D54059AD8E7C}"/>
              </a:ext>
            </a:extLst>
          </p:cNvPr>
          <p:cNvSpPr>
            <a:spLocks noGrp="1"/>
          </p:cNvSpPr>
          <p:nvPr>
            <p:ph type="sldNum" sz="quarter" idx="12"/>
          </p:nvPr>
        </p:nvSpPr>
        <p:spPr/>
        <p:txBody>
          <a:bodyPr/>
          <a:lstStyle/>
          <a:p>
            <a:fld id="{8EFEFF3B-99AB-4392-AB7E-AE8F15289D4F}" type="slidenum">
              <a:rPr lang="en-US" smtClean="0"/>
              <a:t>‹#›</a:t>
            </a:fld>
            <a:endParaRPr lang="en-US"/>
          </a:p>
        </p:txBody>
      </p:sp>
    </p:spTree>
    <p:extLst>
      <p:ext uri="{BB962C8B-B14F-4D97-AF65-F5344CB8AC3E}">
        <p14:creationId xmlns:p14="http://schemas.microsoft.com/office/powerpoint/2010/main" val="839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E1D19045-5779-4758-9D4C-F1CAF597C164}" type="datetime1">
              <a:rPr lang="en-US" smtClean="0"/>
              <a:t>6/14/2023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246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B524D8FF-9874-4078-BB5C-9A34E08E5739}" type="datetime1">
              <a:rPr lang="en-US" smtClean="0"/>
              <a:t>6/14/2023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104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1194"/>
            <a:ext cx="2743200" cy="365125"/>
          </a:xfrm>
          <a:prstGeom prst="rect">
            <a:avLst/>
          </a:prstGeom>
        </p:spPr>
        <p:txBody>
          <a:bodyPr/>
          <a:lstStyle/>
          <a:p>
            <a:fld id="{E5018F58-BEB5-438C-AF0F-4F9F91AF6260}" type="datetime1">
              <a:rPr lang="en-US" smtClean="0"/>
              <a:t>6/14/2023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
        <p:nvSpPr>
          <p:cNvPr id="7" name="Picture Placeholder 16">
            <a:extLst>
              <a:ext uri="{FF2B5EF4-FFF2-40B4-BE49-F238E27FC236}">
                <a16:creationId xmlns:a16="http://schemas.microsoft.com/office/drawing/2014/main" id="{20977910-5929-427F-9394-52074BEF8E8F}"/>
              </a:ext>
            </a:extLst>
          </p:cNvPr>
          <p:cNvSpPr>
            <a:spLocks noGrp="1"/>
          </p:cNvSpPr>
          <p:nvPr>
            <p:ph type="pic" sz="quarter" idx="14"/>
          </p:nvPr>
        </p:nvSpPr>
        <p:spPr>
          <a:xfrm>
            <a:off x="0" y="1638300"/>
            <a:ext cx="12192000" cy="255632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291766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1194"/>
            <a:ext cx="2743200" cy="365125"/>
          </a:xfrm>
          <a:prstGeom prst="rect">
            <a:avLst/>
          </a:prstGeom>
        </p:spPr>
        <p:txBody>
          <a:bodyPr/>
          <a:lstStyle/>
          <a:p>
            <a:fld id="{270667A5-8191-4EC5-BB5D-A29E45BF8884}" type="datetime1">
              <a:rPr lang="en-US" smtClean="0"/>
              <a:t>6/14/2023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353800" y="6577939"/>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
        <p:nvSpPr>
          <p:cNvPr id="8" name="Picture Placeholder 12">
            <a:extLst>
              <a:ext uri="{FF2B5EF4-FFF2-40B4-BE49-F238E27FC236}">
                <a16:creationId xmlns:a16="http://schemas.microsoft.com/office/drawing/2014/main" id="{F5F8F02A-160E-47B1-AF4D-ECFA2847A232}"/>
              </a:ext>
            </a:extLst>
          </p:cNvPr>
          <p:cNvSpPr>
            <a:spLocks noGrp="1"/>
          </p:cNvSpPr>
          <p:nvPr>
            <p:ph type="pic" sz="quarter" idx="13"/>
          </p:nvPr>
        </p:nvSpPr>
        <p:spPr>
          <a:xfrm>
            <a:off x="-1" y="0"/>
            <a:ext cx="6101543" cy="6858000"/>
          </a:xfrm>
          <a:custGeom>
            <a:avLst/>
            <a:gdLst>
              <a:gd name="connsiteX0" fmla="*/ 0 w 6105525"/>
              <a:gd name="connsiteY0" fmla="*/ 0 h 6858000"/>
              <a:gd name="connsiteX1" fmla="*/ 6105525 w 6105525"/>
              <a:gd name="connsiteY1" fmla="*/ 0 h 6858000"/>
              <a:gd name="connsiteX2" fmla="*/ 6105525 w 6105525"/>
              <a:gd name="connsiteY2" fmla="*/ 6858000 h 6858000"/>
              <a:gd name="connsiteX3" fmla="*/ 0 w 61055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05525" h="6858000">
                <a:moveTo>
                  <a:pt x="0" y="0"/>
                </a:moveTo>
                <a:lnTo>
                  <a:pt x="6105525" y="0"/>
                </a:lnTo>
                <a:lnTo>
                  <a:pt x="61055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415412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4826A05B-BD23-4466-B2A9-06D959A9CCC6}" type="datetime1">
              <a:rPr lang="en-US" smtClean="0"/>
              <a:t>6/14/2023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25697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6BD24DD5-CB11-47A4-B006-FEC4E5C0F1DC}" type="datetime1">
              <a:rPr lang="en-US" smtClean="0"/>
              <a:t>6/14/2023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1535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4311" y="6424612"/>
            <a:ext cx="2743200" cy="365125"/>
          </a:xfrm>
          <a:prstGeom prst="rect">
            <a:avLst/>
          </a:prstGeom>
        </p:spPr>
        <p:txBody>
          <a:bodyPr/>
          <a:lstStyle/>
          <a:p>
            <a:fld id="{1AF70AEA-DC90-46F3-9737-4189E5E1B5E5}" type="datetime1">
              <a:rPr lang="en-US" smtClean="0"/>
              <a:t>6/14/2023</a:t>
            </a:fld>
            <a:endParaRPr lang="en-US"/>
          </a:p>
        </p:txBody>
      </p:sp>
      <p:sp>
        <p:nvSpPr>
          <p:cNvPr id="8" name="Footer Placeholder 7"/>
          <p:cNvSpPr>
            <a:spLocks noGrp="1"/>
          </p:cNvSpPr>
          <p:nvPr>
            <p:ph type="ftr" sz="quarter" idx="11"/>
          </p:nvPr>
        </p:nvSpPr>
        <p:spPr>
          <a:xfrm>
            <a:off x="4038600" y="642461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292716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0242" y="1626781"/>
            <a:ext cx="12012706" cy="1046375"/>
          </a:xfrm>
        </p:spPr>
        <p:txBody>
          <a:bodyPr/>
          <a:lstStyle/>
          <a:p>
            <a:r>
              <a:rPr lang="en-US"/>
              <a:t>Click to edit Master title style</a:t>
            </a:r>
          </a:p>
        </p:txBody>
      </p:sp>
      <p:sp>
        <p:nvSpPr>
          <p:cNvPr id="3" name="Date Placeholder 2"/>
          <p:cNvSpPr>
            <a:spLocks noGrp="1"/>
          </p:cNvSpPr>
          <p:nvPr>
            <p:ph type="dt" sz="half" idx="10"/>
          </p:nvPr>
        </p:nvSpPr>
        <p:spPr>
          <a:xfrm>
            <a:off x="244311" y="6424612"/>
            <a:ext cx="2743200" cy="365125"/>
          </a:xfrm>
          <a:prstGeom prst="rect">
            <a:avLst/>
          </a:prstGeom>
        </p:spPr>
        <p:txBody>
          <a:bodyPr/>
          <a:lstStyle/>
          <a:p>
            <a:fld id="{AED31C20-B076-4A98-BF84-69C6643C5738}" type="datetime1">
              <a:rPr lang="en-US" smtClean="0"/>
              <a:t>6/14/2023</a:t>
            </a:fld>
            <a:endParaRPr lang="en-US"/>
          </a:p>
        </p:txBody>
      </p:sp>
      <p:sp>
        <p:nvSpPr>
          <p:cNvPr id="4" name="Footer Placeholder 3"/>
          <p:cNvSpPr>
            <a:spLocks noGrp="1"/>
          </p:cNvSpPr>
          <p:nvPr>
            <p:ph type="ftr" sz="quarter" idx="11"/>
          </p:nvPr>
        </p:nvSpPr>
        <p:spPr>
          <a:xfrm>
            <a:off x="4038600" y="6574238"/>
            <a:ext cx="4114800" cy="365125"/>
          </a:xfrm>
          <a:prstGeom prst="rect">
            <a:avLst/>
          </a:prstGeom>
        </p:spPr>
        <p:txBody>
          <a:bodyPr/>
          <a:lstStyle>
            <a:lvl1pPr>
              <a:defRPr b="1">
                <a:solidFill>
                  <a:schemeClr val="tx1"/>
                </a:solidFill>
              </a:defRPr>
            </a:lvl1pPr>
          </a:lstStyle>
          <a:p>
            <a:endParaRPr lang="en-US"/>
          </a:p>
        </p:txBody>
      </p:sp>
      <p:sp>
        <p:nvSpPr>
          <p:cNvPr id="5" name="Slide Number Placeholder 4"/>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723436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66BBC5DC-F7B7-4C04-845F-4798D0EB587C}" type="datetime1">
              <a:rPr lang="en-US" smtClean="0"/>
              <a:t>6/14/2023</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207650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2D113934-0672-426B-A9DD-1BC16CDD5F9C}" type="datetime1">
              <a:rPr lang="en-US" smtClean="0"/>
              <a:t>6/14/2023</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
        <p:nvSpPr>
          <p:cNvPr id="5" name="Picture Placeholder 12">
            <a:extLst>
              <a:ext uri="{FF2B5EF4-FFF2-40B4-BE49-F238E27FC236}">
                <a16:creationId xmlns:a16="http://schemas.microsoft.com/office/drawing/2014/main" id="{F67F4276-3500-4F03-B420-8C9B59959AB6}"/>
              </a:ext>
            </a:extLst>
          </p:cNvPr>
          <p:cNvSpPr>
            <a:spLocks noGrp="1"/>
          </p:cNvSpPr>
          <p:nvPr>
            <p:ph type="pic" sz="quarter" idx="13"/>
          </p:nvPr>
        </p:nvSpPr>
        <p:spPr>
          <a:xfrm>
            <a:off x="6084917" y="0"/>
            <a:ext cx="6107084" cy="6858000"/>
          </a:xfrm>
          <a:custGeom>
            <a:avLst/>
            <a:gdLst>
              <a:gd name="connsiteX0" fmla="*/ 0 w 6105525"/>
              <a:gd name="connsiteY0" fmla="*/ 0 h 6858000"/>
              <a:gd name="connsiteX1" fmla="*/ 6105525 w 6105525"/>
              <a:gd name="connsiteY1" fmla="*/ 0 h 6858000"/>
              <a:gd name="connsiteX2" fmla="*/ 6105525 w 6105525"/>
              <a:gd name="connsiteY2" fmla="*/ 6858000 h 6858000"/>
              <a:gd name="connsiteX3" fmla="*/ 0 w 61055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05525" h="6858000">
                <a:moveTo>
                  <a:pt x="0" y="0"/>
                </a:moveTo>
                <a:lnTo>
                  <a:pt x="6105525" y="0"/>
                </a:lnTo>
                <a:lnTo>
                  <a:pt x="61055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208835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E1D19045-5779-4758-9D4C-F1CAF597C164}" type="datetime1">
              <a:rPr lang="en-US" smtClean="0"/>
              <a:t>6/14/2023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21028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EE360F6E-9E26-4101-BCA2-ED8F24FD74CB}" type="datetime1">
              <a:rPr lang="en-US" smtClean="0"/>
              <a:t>6/14/2023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347182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B684C10F-4DD0-4B6E-8525-0190C7238900}" type="datetime1">
              <a:rPr lang="en-US" smtClean="0"/>
              <a:t>6/14/2023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234238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63147B1C-CC2E-4C25-B35D-FE975E43D85E}" type="datetime1">
              <a:rPr lang="en-US" smtClean="0"/>
              <a:t>6/14/2023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570961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472C7A1B-8B58-4B14-825D-7553D7C4403B}" type="datetime1">
              <a:rPr lang="en-US" smtClean="0"/>
              <a:t>6/14/2023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847389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9200560" y="6424612"/>
            <a:ext cx="2743200" cy="365125"/>
          </a:xfrm>
          <a:prstGeom prst="rect">
            <a:avLst/>
          </a:prstGeom>
        </p:spPr>
        <p:txBody>
          <a:bodyPr/>
          <a:lstStyle/>
          <a:p>
            <a:fld id="{11EAE1A9-8E7E-D04D-9670-8269DAC153D9}" type="slidenum">
              <a:rPr lang="fr-FR" smtClean="0"/>
              <a:pPr/>
              <a:t>‹#›</a:t>
            </a:fld>
            <a:endParaRPr lang="fr-FR"/>
          </a:p>
        </p:txBody>
      </p:sp>
      <p:sp>
        <p:nvSpPr>
          <p:cNvPr id="7" name="Table Placeholder 6"/>
          <p:cNvSpPr>
            <a:spLocks noGrp="1"/>
          </p:cNvSpPr>
          <p:nvPr>
            <p:ph type="tbl" sz="quarter" idx="11"/>
          </p:nvPr>
        </p:nvSpPr>
        <p:spPr>
          <a:xfrm>
            <a:off x="336551" y="1658607"/>
            <a:ext cx="11518900" cy="4404784"/>
          </a:xfrm>
          <a:prstGeom prst="rect">
            <a:avLst/>
          </a:prstGeom>
        </p:spPr>
        <p:txBody>
          <a:bodyPr/>
          <a:lstStyle/>
          <a:p>
            <a:r>
              <a:rPr lang="en-US"/>
              <a:t>Click icon to add table</a:t>
            </a:r>
            <a:endParaRPr lang="en-GB"/>
          </a:p>
        </p:txBody>
      </p:sp>
      <p:sp>
        <p:nvSpPr>
          <p:cNvPr id="5" name="Content Placeholder 2"/>
          <p:cNvSpPr>
            <a:spLocks noGrp="1"/>
          </p:cNvSpPr>
          <p:nvPr>
            <p:ph sz="quarter" idx="14" hasCustomPrompt="1"/>
          </p:nvPr>
        </p:nvSpPr>
        <p:spPr>
          <a:xfrm>
            <a:off x="7157492" y="6411763"/>
            <a:ext cx="3149600" cy="363483"/>
          </a:xfrm>
          <a:prstGeom prst="rect">
            <a:avLst/>
          </a:prstGeom>
        </p:spPr>
        <p:txBody>
          <a:bodyPr/>
          <a:lstStyle>
            <a:lvl1pPr marL="0" indent="0">
              <a:buNone/>
              <a:defRPr lang="en-US" sz="1600" kern="1200" baseline="0" smtClean="0">
                <a:solidFill>
                  <a:schemeClr val="tx1"/>
                </a:solidFill>
                <a:latin typeface="+mj-lt"/>
                <a:ea typeface="+mn-ea"/>
                <a:cs typeface="+mn-cs"/>
              </a:defRPr>
            </a:lvl1pPr>
          </a:lstStyle>
          <a:p>
            <a:pPr lvl="0"/>
            <a:r>
              <a:rPr lang="de-DE">
                <a:solidFill>
                  <a:schemeClr val="tx1"/>
                </a:solidFill>
                <a:latin typeface="+mj-lt"/>
              </a:rPr>
              <a:t># </a:t>
            </a:r>
            <a:r>
              <a:rPr lang="en-US"/>
              <a:t>Edit Hashtag here</a:t>
            </a:r>
          </a:p>
        </p:txBody>
      </p:sp>
    </p:spTree>
    <p:extLst>
      <p:ext uri="{BB962C8B-B14F-4D97-AF65-F5344CB8AC3E}">
        <p14:creationId xmlns:p14="http://schemas.microsoft.com/office/powerpoint/2010/main" val="38341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16676CD0-77A9-4FB1-A31B-90379624AF6B}" type="datetime1">
              <a:rPr lang="en-US" smtClean="0"/>
              <a:t>6/14/2023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011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5123AECB-4A5F-4FF7-BE37-5518A57854C5}" type="datetime1">
              <a:rPr lang="en-US" smtClean="0"/>
              <a:t>6/14/2023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474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_Gender">
    <p:bg>
      <p:bgPr>
        <a:solidFill>
          <a:srgbClr val="10355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15A065-6112-2431-897A-EA55B7959CB8}"/>
              </a:ext>
            </a:extLst>
          </p:cNvPr>
          <p:cNvPicPr>
            <a:picLocks noChangeAspect="1"/>
          </p:cNvPicPr>
          <p:nvPr userDrawn="1"/>
        </p:nvPicPr>
        <p:blipFill>
          <a:blip r:embed="rId2" cstate="screen">
            <a:alphaModFix amt="14000"/>
            <a:extLst>
              <a:ext uri="{28A0092B-C50C-407E-A947-70E740481C1C}">
                <a14:useLocalDpi xmlns:a14="http://schemas.microsoft.com/office/drawing/2010/main"/>
              </a:ext>
            </a:extLst>
          </a:blip>
          <a:srcRect/>
          <a:stretch/>
        </p:blipFill>
        <p:spPr>
          <a:xfrm>
            <a:off x="0" y="20025"/>
            <a:ext cx="12192000" cy="6837976"/>
          </a:xfrm>
          <a:prstGeom prst="rect">
            <a:avLst/>
          </a:prstGeom>
        </p:spPr>
      </p:pic>
      <p:grpSp>
        <p:nvGrpSpPr>
          <p:cNvPr id="7" name="Group 6">
            <a:extLst>
              <a:ext uri="{FF2B5EF4-FFF2-40B4-BE49-F238E27FC236}">
                <a16:creationId xmlns:a16="http://schemas.microsoft.com/office/drawing/2014/main" id="{45D12F3D-BCA9-4E91-3D27-1EE043666087}"/>
              </a:ext>
            </a:extLst>
          </p:cNvPr>
          <p:cNvGrpSpPr/>
          <p:nvPr userDrawn="1"/>
        </p:nvGrpSpPr>
        <p:grpSpPr>
          <a:xfrm>
            <a:off x="9998839" y="6249743"/>
            <a:ext cx="1964234" cy="547770"/>
            <a:chOff x="1481136" y="5558344"/>
            <a:chExt cx="4051300" cy="1129794"/>
          </a:xfrm>
        </p:grpSpPr>
        <p:pic>
          <p:nvPicPr>
            <p:cNvPr id="8" name="Picture 7">
              <a:extLst>
                <a:ext uri="{FF2B5EF4-FFF2-40B4-BE49-F238E27FC236}">
                  <a16:creationId xmlns:a16="http://schemas.microsoft.com/office/drawing/2014/main" id="{795E528E-13C6-025B-2129-1716999404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5816" y="5558344"/>
              <a:ext cx="3566259" cy="631627"/>
            </a:xfrm>
            <a:prstGeom prst="rect">
              <a:avLst/>
            </a:prstGeom>
          </p:spPr>
        </p:pic>
        <p:pic>
          <p:nvPicPr>
            <p:cNvPr id="9" name="Picture 8">
              <a:extLst>
                <a:ext uri="{FF2B5EF4-FFF2-40B4-BE49-F238E27FC236}">
                  <a16:creationId xmlns:a16="http://schemas.microsoft.com/office/drawing/2014/main" id="{4FAC6899-5352-E5BD-8E32-4E09BE955C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1136" y="6256338"/>
              <a:ext cx="4051300" cy="431800"/>
            </a:xfrm>
            <a:prstGeom prst="rect">
              <a:avLst/>
            </a:prstGeom>
          </p:spPr>
        </p:pic>
      </p:grpSp>
    </p:spTree>
    <p:extLst>
      <p:ext uri="{BB962C8B-B14F-4D97-AF65-F5344CB8AC3E}">
        <p14:creationId xmlns:p14="http://schemas.microsoft.com/office/powerpoint/2010/main" val="204029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Marcador de contenido 22">
            <a:extLst>
              <a:ext uri="{FF2B5EF4-FFF2-40B4-BE49-F238E27FC236}">
                <a16:creationId xmlns:a16="http://schemas.microsoft.com/office/drawing/2014/main" id="{AA952B89-18A9-824A-89FA-AFCBD14CF71E}"/>
              </a:ext>
            </a:extLst>
          </p:cNvPr>
          <p:cNvSpPr>
            <a:spLocks noGrp="1"/>
          </p:cNvSpPr>
          <p:nvPr>
            <p:ph sz="quarter" idx="11" hasCustomPrompt="1"/>
          </p:nvPr>
        </p:nvSpPr>
        <p:spPr>
          <a:xfrm>
            <a:off x="479550" y="657225"/>
            <a:ext cx="10604292" cy="582612"/>
          </a:xfrm>
          <a:prstGeom prst="rect">
            <a:avLst/>
          </a:prstGeom>
        </p:spPr>
        <p:txBody>
          <a:bodyPr>
            <a:normAutofit/>
          </a:bodyPr>
          <a:lstStyle>
            <a:lvl1pPr marL="0" indent="0">
              <a:buFont typeface="Arial" panose="020B0604020202020204" pitchFamily="34" charset="0"/>
              <a:buNone/>
              <a:defRPr sz="2400" b="1" i="0">
                <a:solidFill>
                  <a:srgbClr val="004F71"/>
                </a:solidFill>
                <a:latin typeface="Gotham Book" pitchFamily="2" charset="0"/>
                <a:cs typeface="Gotham Book" pitchFamily="2" charset="0"/>
              </a:defRPr>
            </a:lvl1pPr>
          </a:lstStyle>
          <a:p>
            <a:r>
              <a:rPr lang="es-ES_tradnl"/>
              <a:t>Texto principal</a:t>
            </a:r>
          </a:p>
        </p:txBody>
      </p:sp>
      <p:sp>
        <p:nvSpPr>
          <p:cNvPr id="2" name="Slide Number Placeholder 1">
            <a:extLst>
              <a:ext uri="{FF2B5EF4-FFF2-40B4-BE49-F238E27FC236}">
                <a16:creationId xmlns:a16="http://schemas.microsoft.com/office/drawing/2014/main" id="{DE6172B8-AF01-14B8-70F2-FA8A73E760E8}"/>
              </a:ext>
            </a:extLst>
          </p:cNvPr>
          <p:cNvSpPr txBox="1">
            <a:spLocks/>
          </p:cNvSpPr>
          <p:nvPr userDrawn="1"/>
        </p:nvSpPr>
        <p:spPr>
          <a:xfrm>
            <a:off x="11628268" y="6509727"/>
            <a:ext cx="724355" cy="229646"/>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24FE341A-D776-B44C-8E11-A595977E71A8}" type="slidenum">
              <a:rPr lang="en-US" sz="1100" b="0" i="0" smtClean="0">
                <a:solidFill>
                  <a:srgbClr val="63666A"/>
                </a:solidFill>
                <a:latin typeface="Gotham Book" pitchFamily="2" charset="0"/>
                <a:cs typeface="Gotham Book" pitchFamily="2" charset="0"/>
              </a:rPr>
              <a:pPr defTabSz="914377">
                <a:defRPr/>
              </a:pPr>
              <a:t>‹#›</a:t>
            </a:fld>
            <a:endParaRPr lang="en-US" sz="1100" b="0" i="0">
              <a:solidFill>
                <a:srgbClr val="63666A"/>
              </a:solidFill>
              <a:latin typeface="Gotham Book" pitchFamily="2" charset="0"/>
              <a:cs typeface="Gotham Book" pitchFamily="2" charset="0"/>
            </a:endParaRPr>
          </a:p>
        </p:txBody>
      </p:sp>
      <p:cxnSp>
        <p:nvCxnSpPr>
          <p:cNvPr id="3" name="Conector recto 7">
            <a:extLst>
              <a:ext uri="{FF2B5EF4-FFF2-40B4-BE49-F238E27FC236}">
                <a16:creationId xmlns:a16="http://schemas.microsoft.com/office/drawing/2014/main" id="{6DB753C3-2ACB-904C-04FC-7C1202727AA8}"/>
              </a:ext>
            </a:extLst>
          </p:cNvPr>
          <p:cNvCxnSpPr>
            <a:cxnSpLocks/>
          </p:cNvCxnSpPr>
          <p:nvPr userDrawn="1"/>
        </p:nvCxnSpPr>
        <p:spPr>
          <a:xfrm>
            <a:off x="11640341" y="6508800"/>
            <a:ext cx="0" cy="244442"/>
          </a:xfrm>
          <a:prstGeom prst="line">
            <a:avLst/>
          </a:prstGeom>
          <a:ln w="952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239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57868" y="301626"/>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indent="-285750">
              <a:lnSpc>
                <a:spcPct val="130000"/>
              </a:lnSpc>
              <a:spcBef>
                <a:spcPts val="0"/>
              </a:spcBef>
              <a:buClr>
                <a:schemeClr val="tx2">
                  <a:lumMod val="50000"/>
                  <a:lumOff val="50000"/>
                </a:schemeClr>
              </a:buClr>
              <a:buFont typeface="Courier New" panose="02070309020205020404" pitchFamily="49" charset="0"/>
              <a:buChar char="o"/>
              <a:defRPr>
                <a:solidFill>
                  <a:srgbClr val="7F7F7F"/>
                </a:solidFill>
              </a:defRPr>
            </a:lvl3pPr>
            <a:lvl4pPr marL="831850" indent="-285750">
              <a:lnSpc>
                <a:spcPct val="130000"/>
              </a:lnSpc>
              <a:spcBef>
                <a:spcPts val="0"/>
              </a:spcBef>
              <a:buClr>
                <a:schemeClr val="tx2">
                  <a:lumMod val="50000"/>
                  <a:lumOff val="50000"/>
                </a:schemeClr>
              </a:buClr>
              <a:buFont typeface="Wingdings" panose="05000000000000000000" pitchFamily="2" charset="2"/>
              <a:buChar char="§"/>
              <a:defRPr>
                <a:solidFill>
                  <a:srgbClr val="7F7F7F"/>
                </a:solidFill>
              </a:defRPr>
            </a:lvl4pPr>
            <a:lvl5pPr marL="1196975" indent="-285750">
              <a:lnSpc>
                <a:spcPct val="130000"/>
              </a:lnSpc>
              <a:spcBef>
                <a:spcPts val="0"/>
              </a:spcBef>
              <a:buClr>
                <a:schemeClr val="tx2">
                  <a:lumMod val="50000"/>
                  <a:lumOff val="50000"/>
                </a:schemeClr>
              </a:buClr>
              <a:buFont typeface="Wingdings" panose="05000000000000000000" pitchFamily="2" charset="2"/>
              <a:buChar char="q"/>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6"/>
          <p:cNvSpPr>
            <a:spLocks noGrp="1"/>
          </p:cNvSpPr>
          <p:nvPr>
            <p:ph type="ftr" sz="quarter" idx="11"/>
          </p:nvPr>
        </p:nvSpPr>
        <p:spPr/>
        <p:txBody>
          <a:bodyPr/>
          <a:lstStyle>
            <a:lvl1pPr>
              <a:defRPr/>
            </a:lvl1pPr>
          </a:lstStyle>
          <a:p>
            <a:pPr>
              <a:defRPr/>
            </a:pPr>
            <a:r>
              <a:rPr lang="en-US"/>
              <a:t>Footer</a:t>
            </a:r>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a:p>
        </p:txBody>
      </p:sp>
    </p:spTree>
    <p:extLst>
      <p:ext uri="{BB962C8B-B14F-4D97-AF65-F5344CB8AC3E}">
        <p14:creationId xmlns:p14="http://schemas.microsoft.com/office/powerpoint/2010/main" val="299772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E740-EA4C-47C2-A67E-B113607157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4B071-4EE7-4797-B26E-A77DAEC628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ED483-2F1E-4A31-A11E-6AF3ABC13A25}"/>
              </a:ext>
            </a:extLst>
          </p:cNvPr>
          <p:cNvSpPr>
            <a:spLocks noGrp="1"/>
          </p:cNvSpPr>
          <p:nvPr>
            <p:ph type="dt" sz="half" idx="10"/>
          </p:nvPr>
        </p:nvSpPr>
        <p:spPr/>
        <p:txBody>
          <a:bodyPr/>
          <a:lstStyle/>
          <a:p>
            <a:fld id="{69BC3A13-B6ED-4B46-80F8-B95A344BFC26}" type="datetimeFigureOut">
              <a:rPr lang="en-US" smtClean="0"/>
              <a:t>6/14/2023</a:t>
            </a:fld>
            <a:endParaRPr lang="en-US"/>
          </a:p>
        </p:txBody>
      </p:sp>
      <p:sp>
        <p:nvSpPr>
          <p:cNvPr id="5" name="Footer Placeholder 4">
            <a:extLst>
              <a:ext uri="{FF2B5EF4-FFF2-40B4-BE49-F238E27FC236}">
                <a16:creationId xmlns:a16="http://schemas.microsoft.com/office/drawing/2014/main" id="{FE8E8909-2E0B-47FE-9910-C3386B743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25A45-E621-4CA6-BF72-FEA6944067D2}"/>
              </a:ext>
            </a:extLst>
          </p:cNvPr>
          <p:cNvSpPr>
            <a:spLocks noGrp="1"/>
          </p:cNvSpPr>
          <p:nvPr>
            <p:ph type="sldNum" sz="quarter" idx="12"/>
          </p:nvPr>
        </p:nvSpPr>
        <p:spPr/>
        <p:txBody>
          <a:bodyPr/>
          <a:lstStyle/>
          <a:p>
            <a:fld id="{85AE4DD9-9218-4E10-936F-09787F59E804}" type="slidenum">
              <a:rPr lang="en-US" smtClean="0"/>
              <a:t>‹#›</a:t>
            </a:fld>
            <a:endParaRPr lang="en-US"/>
          </a:p>
        </p:txBody>
      </p:sp>
    </p:spTree>
    <p:extLst>
      <p:ext uri="{BB962C8B-B14F-4D97-AF65-F5344CB8AC3E}">
        <p14:creationId xmlns:p14="http://schemas.microsoft.com/office/powerpoint/2010/main" val="94171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86892D-0D2F-1A49-9C95-B19F04BC65B8}"/>
              </a:ext>
            </a:extLst>
          </p:cNvPr>
          <p:cNvPicPr>
            <a:picLocks noChangeAspect="1"/>
          </p:cNvPicPr>
          <p:nvPr userDrawn="1"/>
        </p:nvPicPr>
        <p:blipFill>
          <a:blip r:embed="rId2"/>
          <a:stretch>
            <a:fillRect/>
          </a:stretch>
        </p:blipFill>
        <p:spPr>
          <a:xfrm>
            <a:off x="1805" y="0"/>
            <a:ext cx="12188389" cy="6858000"/>
          </a:xfrm>
          <a:prstGeom prst="rect">
            <a:avLst/>
          </a:prstGeom>
        </p:spPr>
      </p:pic>
    </p:spTree>
    <p:extLst>
      <p:ext uri="{BB962C8B-B14F-4D97-AF65-F5344CB8AC3E}">
        <p14:creationId xmlns:p14="http://schemas.microsoft.com/office/powerpoint/2010/main" val="291649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2C80F62E-024A-8F46-BE92-7CB8533395F4}"/>
              </a:ext>
            </a:extLst>
          </p:cNvPr>
          <p:cNvPicPr>
            <a:picLocks noChangeAspect="1"/>
          </p:cNvPicPr>
          <p:nvPr userDrawn="1"/>
        </p:nvPicPr>
        <p:blipFill>
          <a:blip r:embed="rId2"/>
          <a:stretch>
            <a:fillRect/>
          </a:stretch>
        </p:blipFill>
        <p:spPr>
          <a:xfrm>
            <a:off x="1805" y="0"/>
            <a:ext cx="12188389" cy="6858000"/>
          </a:xfrm>
          <a:prstGeom prst="rect">
            <a:avLst/>
          </a:prstGeom>
        </p:spPr>
      </p:pic>
    </p:spTree>
    <p:extLst>
      <p:ext uri="{BB962C8B-B14F-4D97-AF65-F5344CB8AC3E}">
        <p14:creationId xmlns:p14="http://schemas.microsoft.com/office/powerpoint/2010/main" val="72025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96"/>
        <p:cNvGrpSpPr/>
        <p:nvPr/>
      </p:nvGrpSpPr>
      <p:grpSpPr>
        <a:xfrm>
          <a:off x="0" y="0"/>
          <a:ext cx="0" cy="0"/>
          <a:chOff x="0" y="0"/>
          <a:chExt cx="0" cy="0"/>
        </a:xfrm>
      </p:grpSpPr>
      <p:sp>
        <p:nvSpPr>
          <p:cNvPr id="321" name="Google Shape;321;p16"/>
          <p:cNvSpPr txBox="1">
            <a:spLocks noGrp="1"/>
          </p:cNvSpPr>
          <p:nvPr>
            <p:ph type="title"/>
          </p:nvPr>
        </p:nvSpPr>
        <p:spPr>
          <a:xfrm>
            <a:off x="1011700" y="505660"/>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200"/>
              <a:buNone/>
              <a:defRPr>
                <a:solidFill>
                  <a:schemeClr val="dk2"/>
                </a:solidFill>
              </a:defRPr>
            </a:lvl1pPr>
            <a:lvl2pPr lvl="1" rtl="0">
              <a:spcBef>
                <a:spcPts val="0"/>
              </a:spcBef>
              <a:spcAft>
                <a:spcPts val="0"/>
              </a:spcAft>
              <a:buClr>
                <a:schemeClr val="dk2"/>
              </a:buClr>
              <a:buSzPts val="3200"/>
              <a:buNone/>
              <a:defRPr>
                <a:solidFill>
                  <a:schemeClr val="dk2"/>
                </a:solidFill>
              </a:defRPr>
            </a:lvl2pPr>
            <a:lvl3pPr lvl="2" rtl="0">
              <a:spcBef>
                <a:spcPts val="0"/>
              </a:spcBef>
              <a:spcAft>
                <a:spcPts val="0"/>
              </a:spcAft>
              <a:buClr>
                <a:schemeClr val="dk2"/>
              </a:buClr>
              <a:buSzPts val="3200"/>
              <a:buNone/>
              <a:defRPr>
                <a:solidFill>
                  <a:schemeClr val="dk2"/>
                </a:solidFill>
              </a:defRPr>
            </a:lvl3pPr>
            <a:lvl4pPr lvl="3" rtl="0">
              <a:spcBef>
                <a:spcPts val="0"/>
              </a:spcBef>
              <a:spcAft>
                <a:spcPts val="0"/>
              </a:spcAft>
              <a:buClr>
                <a:schemeClr val="dk2"/>
              </a:buClr>
              <a:buSzPts val="3200"/>
              <a:buNone/>
              <a:defRPr>
                <a:solidFill>
                  <a:schemeClr val="dk2"/>
                </a:solidFill>
              </a:defRPr>
            </a:lvl4pPr>
            <a:lvl5pPr lvl="4" rtl="0">
              <a:spcBef>
                <a:spcPts val="0"/>
              </a:spcBef>
              <a:spcAft>
                <a:spcPts val="0"/>
              </a:spcAft>
              <a:buClr>
                <a:schemeClr val="dk2"/>
              </a:buClr>
              <a:buSzPts val="3200"/>
              <a:buNone/>
              <a:defRPr>
                <a:solidFill>
                  <a:schemeClr val="dk2"/>
                </a:solidFill>
              </a:defRPr>
            </a:lvl5pPr>
            <a:lvl6pPr lvl="5" rtl="0">
              <a:spcBef>
                <a:spcPts val="0"/>
              </a:spcBef>
              <a:spcAft>
                <a:spcPts val="0"/>
              </a:spcAft>
              <a:buClr>
                <a:schemeClr val="dk2"/>
              </a:buClr>
              <a:buSzPts val="3200"/>
              <a:buNone/>
              <a:defRPr>
                <a:solidFill>
                  <a:schemeClr val="dk2"/>
                </a:solidFill>
              </a:defRPr>
            </a:lvl6pPr>
            <a:lvl7pPr lvl="6" rtl="0">
              <a:spcBef>
                <a:spcPts val="0"/>
              </a:spcBef>
              <a:spcAft>
                <a:spcPts val="0"/>
              </a:spcAft>
              <a:buClr>
                <a:schemeClr val="dk2"/>
              </a:buClr>
              <a:buSzPts val="3200"/>
              <a:buNone/>
              <a:defRPr>
                <a:solidFill>
                  <a:schemeClr val="dk2"/>
                </a:solidFill>
              </a:defRPr>
            </a:lvl7pPr>
            <a:lvl8pPr lvl="7" rtl="0">
              <a:spcBef>
                <a:spcPts val="0"/>
              </a:spcBef>
              <a:spcAft>
                <a:spcPts val="0"/>
              </a:spcAft>
              <a:buClr>
                <a:schemeClr val="dk2"/>
              </a:buClr>
              <a:buSzPts val="3200"/>
              <a:buNone/>
              <a:defRPr>
                <a:solidFill>
                  <a:schemeClr val="dk2"/>
                </a:solidFill>
              </a:defRPr>
            </a:lvl8pPr>
            <a:lvl9pPr lvl="8" rtl="0">
              <a:spcBef>
                <a:spcPts val="0"/>
              </a:spcBef>
              <a:spcAft>
                <a:spcPts val="0"/>
              </a:spcAft>
              <a:buClr>
                <a:schemeClr val="dk2"/>
              </a:buClr>
              <a:buSzPts val="3200"/>
              <a:buNone/>
              <a:defRPr>
                <a:solidFill>
                  <a:schemeClr val="dk2"/>
                </a:solidFill>
              </a:defRPr>
            </a:lvl9pPr>
          </a:lstStyle>
          <a:p>
            <a:endParaRPr/>
          </a:p>
        </p:txBody>
      </p:sp>
    </p:spTree>
    <p:extLst>
      <p:ext uri="{BB962C8B-B14F-4D97-AF65-F5344CB8AC3E}">
        <p14:creationId xmlns:p14="http://schemas.microsoft.com/office/powerpoint/2010/main" val="358226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43DA1-8DDA-4B4A-818C-621729FFE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AED279-730F-4CE0-8546-5F68E8A20E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744B1-EA6A-4AEB-90C1-2533E794E1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64383-90AB-4458-ACED-2D12D9FE2841}" type="datetime1">
              <a:rPr lang="en-US" smtClean="0"/>
              <a:t>6/14/2023</a:t>
            </a:fld>
            <a:endParaRPr lang="en-US"/>
          </a:p>
        </p:txBody>
      </p:sp>
      <p:sp>
        <p:nvSpPr>
          <p:cNvPr id="5" name="Footer Placeholder 4">
            <a:extLst>
              <a:ext uri="{FF2B5EF4-FFF2-40B4-BE49-F238E27FC236}">
                <a16:creationId xmlns:a16="http://schemas.microsoft.com/office/drawing/2014/main" id="{842CF1E4-06BF-4356-9284-3F4660F9B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49449C-97D5-4918-87DF-8AA575F8B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EFF3B-99AB-4392-AB7E-AE8F15289D4F}" type="slidenum">
              <a:rPr lang="en-US" smtClean="0"/>
              <a:t>‹#›</a:t>
            </a:fld>
            <a:endParaRPr lang="en-US"/>
          </a:p>
        </p:txBody>
      </p:sp>
    </p:spTree>
    <p:extLst>
      <p:ext uri="{BB962C8B-B14F-4D97-AF65-F5344CB8AC3E}">
        <p14:creationId xmlns:p14="http://schemas.microsoft.com/office/powerpoint/2010/main" val="65144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43DE36-CCA6-07E3-0D93-6A11F5E7065C}"/>
              </a:ext>
            </a:extLst>
          </p:cNvPr>
          <p:cNvSpPr txBox="1">
            <a:spLocks/>
          </p:cNvSpPr>
          <p:nvPr userDrawn="1"/>
        </p:nvSpPr>
        <p:spPr>
          <a:xfrm>
            <a:off x="0" y="6645897"/>
            <a:ext cx="12192000" cy="212103"/>
          </a:xfrm>
          <a:prstGeom prst="rect">
            <a:avLst/>
          </a:prstGeom>
          <a:solidFill>
            <a:schemeClr val="accent2"/>
          </a:solidFill>
        </p:spPr>
        <p:txBody>
          <a:bodyPr vert="horz" lIns="91440" tIns="45720" rIns="91440" bIns="45720" rtlCol="0" anchor="ctr">
            <a:normAutofit fontScale="25000" lnSpcReduction="20000"/>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756E47BD-EDA0-8127-BF95-8E0C11CB519B}"/>
              </a:ext>
            </a:extLst>
          </p:cNvPr>
          <p:cNvSpPr txBox="1">
            <a:spLocks/>
          </p:cNvSpPr>
          <p:nvPr userDrawn="1"/>
        </p:nvSpPr>
        <p:spPr>
          <a:xfrm>
            <a:off x="0" y="0"/>
            <a:ext cx="12192000" cy="1046375"/>
          </a:xfrm>
          <a:prstGeom prst="rect">
            <a:avLst/>
          </a:prstGeom>
          <a:solidFill>
            <a:schemeClr val="tx2">
              <a:lumMod val="50000"/>
            </a:schemeClr>
          </a:solidFill>
        </p:spPr>
        <p:txBody>
          <a:bodyPr vert="horz" lIns="91440" tIns="45720" rIns="91440" bIns="45720" rtlCol="0" anchor="ctr">
            <a:normAutofit/>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2" name="Title Placeholder 1"/>
          <p:cNvSpPr>
            <a:spLocks noGrp="1"/>
          </p:cNvSpPr>
          <p:nvPr>
            <p:ph type="title"/>
          </p:nvPr>
        </p:nvSpPr>
        <p:spPr>
          <a:xfrm>
            <a:off x="0" y="-1"/>
            <a:ext cx="12012706" cy="1046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4311" y="1253330"/>
            <a:ext cx="11699449" cy="5103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659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hdr="0" ftr="0" dt="0"/>
  <p:txStyles>
    <p:title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D644F2-946C-44EC-A8BA-8A0EBDF79E9F}"/>
              </a:ext>
            </a:extLst>
          </p:cNvPr>
          <p:cNvSpPr/>
          <p:nvPr/>
        </p:nvSpPr>
        <p:spPr>
          <a:xfrm>
            <a:off x="0" y="849747"/>
            <a:ext cx="12192000" cy="3131126"/>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C000">
                  <a:lumMod val="40000"/>
                  <a:lumOff val="60000"/>
                </a:srgbClr>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96E23188-5E04-4A86-B54C-FEA0B0DA3A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93891" y="3307840"/>
            <a:ext cx="4498110" cy="3550160"/>
          </a:xfrm>
          <a:prstGeom prst="rect">
            <a:avLst/>
          </a:prstGeom>
        </p:spPr>
      </p:pic>
      <p:sp>
        <p:nvSpPr>
          <p:cNvPr id="6" name="Title 3">
            <a:extLst>
              <a:ext uri="{FF2B5EF4-FFF2-40B4-BE49-F238E27FC236}">
                <a16:creationId xmlns:a16="http://schemas.microsoft.com/office/drawing/2014/main" id="{E6D1E476-B1D5-458A-8FEB-1A3230C04BC1}"/>
              </a:ext>
            </a:extLst>
          </p:cNvPr>
          <p:cNvSpPr txBox="1">
            <a:spLocks/>
          </p:cNvSpPr>
          <p:nvPr/>
        </p:nvSpPr>
        <p:spPr>
          <a:xfrm>
            <a:off x="256628" y="1567743"/>
            <a:ext cx="11526877" cy="10221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World Bank</a:t>
            </a:r>
          </a:p>
        </p:txBody>
      </p:sp>
      <p:sp>
        <p:nvSpPr>
          <p:cNvPr id="8" name="TextBox 7">
            <a:extLst>
              <a:ext uri="{FF2B5EF4-FFF2-40B4-BE49-F238E27FC236}">
                <a16:creationId xmlns:a16="http://schemas.microsoft.com/office/drawing/2014/main" id="{C28265B1-990B-5A62-F242-0F38847B4E86}"/>
              </a:ext>
            </a:extLst>
          </p:cNvPr>
          <p:cNvSpPr txBox="1"/>
          <p:nvPr/>
        </p:nvSpPr>
        <p:spPr>
          <a:xfrm>
            <a:off x="408495" y="2277276"/>
            <a:ext cx="971217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Integrating WSMEs </a:t>
            </a:r>
            <a:r>
              <a:rPr kumimoji="0" lang="en-US" sz="3600" b="0" i="0" u="none" strike="noStrike" kern="1200" cap="none" spc="0" normalizeH="0" baseline="0" noProof="0">
                <a:ln>
                  <a:noFill/>
                </a:ln>
                <a:solidFill>
                  <a:prstClr val="white"/>
                </a:solidFill>
                <a:effectLst/>
                <a:uLnTx/>
                <a:uFillTx/>
                <a:latin typeface="Calibri Light" panose="020F0302020204030204"/>
                <a:ea typeface="+mn-ea"/>
                <a:cs typeface="+mn-cs"/>
              </a:rPr>
              <a:t>in corporate supply chains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Light" panose="020F0302020204030204"/>
                <a:ea typeface="+mn-ea"/>
                <a:cs typeface="+mn-cs"/>
              </a:rPr>
              <a:t> </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Bangladesh case</a:t>
            </a: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71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DC25DA8-B42C-4DFF-B9E5-4CF1FDDA8545}"/>
              </a:ext>
            </a:extLst>
          </p:cNvPr>
          <p:cNvSpPr txBox="1">
            <a:spLocks/>
          </p:cNvSpPr>
          <p:nvPr/>
        </p:nvSpPr>
        <p:spPr bwMode="auto">
          <a:xfrm>
            <a:off x="399917" y="110587"/>
            <a:ext cx="8461375" cy="75723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buFont typeface="Arial" charset="0"/>
              <a:defRPr sz="2200" b="0" i="0" cap="none" baseline="0">
                <a:solidFill>
                  <a:srgbClr val="021F43"/>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800" b="0" i="0" u="none" strike="noStrike" kern="1200" cap="none" spc="0" normalizeH="0" baseline="0" noProof="0">
                <a:ln>
                  <a:noFill/>
                </a:ln>
                <a:solidFill>
                  <a:prstClr val="white"/>
                </a:solidFill>
                <a:effectLst/>
                <a:uLnTx/>
                <a:uFillTx/>
                <a:latin typeface="Helvetica"/>
                <a:ea typeface="ＭＳ Ｐゴシック" charset="0"/>
                <a:cs typeface="+mn-cs"/>
              </a:rPr>
              <a:t>Large buyers – the DEMAND side</a:t>
            </a:r>
          </a:p>
        </p:txBody>
      </p:sp>
      <p:sp>
        <p:nvSpPr>
          <p:cNvPr id="8" name="TextBox 6">
            <a:extLst>
              <a:ext uri="{FF2B5EF4-FFF2-40B4-BE49-F238E27FC236}">
                <a16:creationId xmlns:a16="http://schemas.microsoft.com/office/drawing/2014/main" id="{2733D7DF-31EF-4B57-9F80-77802CF3759C}"/>
              </a:ext>
            </a:extLst>
          </p:cNvPr>
          <p:cNvSpPr txBox="1"/>
          <p:nvPr/>
        </p:nvSpPr>
        <p:spPr>
          <a:xfrm>
            <a:off x="2632307" y="5424915"/>
            <a:ext cx="91165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Corporations perceive Women SMEs should improve quality of offerings </a:t>
            </a:r>
            <a:r>
              <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to be eligible supplier, and better communicate the value propositions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85E16D44-5FB3-37F4-DB83-B7E071EE26E2}"/>
              </a:ext>
            </a:extLst>
          </p:cNvPr>
          <p:cNvGrpSpPr/>
          <p:nvPr/>
        </p:nvGrpSpPr>
        <p:grpSpPr>
          <a:xfrm>
            <a:off x="399917" y="1544999"/>
            <a:ext cx="1899893" cy="739082"/>
            <a:chOff x="882383" y="1574370"/>
            <a:chExt cx="1899893" cy="739082"/>
          </a:xfrm>
        </p:grpSpPr>
        <p:sp>
          <p:nvSpPr>
            <p:cNvPr id="4" name="Rectangle: Diagonal Corners Rounded 3">
              <a:extLst>
                <a:ext uri="{FF2B5EF4-FFF2-40B4-BE49-F238E27FC236}">
                  <a16:creationId xmlns:a16="http://schemas.microsoft.com/office/drawing/2014/main" id="{AACF68FE-353E-9EB7-3EA4-6B9E7DCE26ED}"/>
                </a:ext>
              </a:extLst>
            </p:cNvPr>
            <p:cNvSpPr/>
            <p:nvPr/>
          </p:nvSpPr>
          <p:spPr>
            <a:xfrm>
              <a:off x="882383" y="1574370"/>
              <a:ext cx="1899893" cy="739082"/>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7" name="TextBox 6">
              <a:extLst>
                <a:ext uri="{FF2B5EF4-FFF2-40B4-BE49-F238E27FC236}">
                  <a16:creationId xmlns:a16="http://schemas.microsoft.com/office/drawing/2014/main" id="{3CE10306-0961-C127-4B45-5FB74495C479}"/>
                </a:ext>
              </a:extLst>
            </p:cNvPr>
            <p:cNvSpPr txBox="1"/>
            <p:nvPr/>
          </p:nvSpPr>
          <p:spPr>
            <a:xfrm>
              <a:off x="1048800" y="1682301"/>
              <a:ext cx="156705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a:ea typeface="+mn-ea"/>
                  <a:cs typeface="+mn-cs"/>
                </a:rPr>
                <a:t>1 </a:t>
              </a:r>
            </a:p>
          </p:txBody>
        </p:sp>
      </p:grpSp>
      <p:grpSp>
        <p:nvGrpSpPr>
          <p:cNvPr id="12" name="Group 11">
            <a:extLst>
              <a:ext uri="{FF2B5EF4-FFF2-40B4-BE49-F238E27FC236}">
                <a16:creationId xmlns:a16="http://schemas.microsoft.com/office/drawing/2014/main" id="{CD8C6B16-4F8E-0F7A-60A2-FEC718ED693B}"/>
              </a:ext>
            </a:extLst>
          </p:cNvPr>
          <p:cNvGrpSpPr/>
          <p:nvPr/>
        </p:nvGrpSpPr>
        <p:grpSpPr>
          <a:xfrm>
            <a:off x="393946" y="3643604"/>
            <a:ext cx="1899892" cy="739082"/>
            <a:chOff x="876413" y="2400726"/>
            <a:chExt cx="1899892" cy="739082"/>
          </a:xfrm>
        </p:grpSpPr>
        <p:sp>
          <p:nvSpPr>
            <p:cNvPr id="13" name="Rectangle: Diagonal Corners Rounded 12">
              <a:extLst>
                <a:ext uri="{FF2B5EF4-FFF2-40B4-BE49-F238E27FC236}">
                  <a16:creationId xmlns:a16="http://schemas.microsoft.com/office/drawing/2014/main" id="{36163131-9860-328D-BC60-845DBB2FC6DD}"/>
                </a:ext>
              </a:extLst>
            </p:cNvPr>
            <p:cNvSpPr/>
            <p:nvPr/>
          </p:nvSpPr>
          <p:spPr>
            <a:xfrm>
              <a:off x="876413" y="2400726"/>
              <a:ext cx="1899892" cy="739082"/>
            </a:xfrm>
            <a:prstGeom prst="round2DiagRect">
              <a:avLst>
                <a:gd name="adj1" fmla="val 29727"/>
                <a:gd name="adj2" fmla="val 0"/>
              </a:avLst>
            </a:prstGeom>
            <a:solidFill>
              <a:srgbClr val="EC6359"/>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4" name="TextBox 13">
              <a:extLst>
                <a:ext uri="{FF2B5EF4-FFF2-40B4-BE49-F238E27FC236}">
                  <a16:creationId xmlns:a16="http://schemas.microsoft.com/office/drawing/2014/main" id="{0A3AFB76-F54A-7432-0A9D-5BC18DE6D57D}"/>
                </a:ext>
              </a:extLst>
            </p:cNvPr>
            <p:cNvSpPr txBox="1"/>
            <p:nvPr/>
          </p:nvSpPr>
          <p:spPr>
            <a:xfrm>
              <a:off x="1072459" y="2469719"/>
              <a:ext cx="156705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a:ea typeface="+mn-ea"/>
                  <a:cs typeface="+mn-cs"/>
                </a:rPr>
                <a:t>2</a:t>
              </a:r>
            </a:p>
          </p:txBody>
        </p:sp>
      </p:grpSp>
      <p:grpSp>
        <p:nvGrpSpPr>
          <p:cNvPr id="15" name="Group 14">
            <a:extLst>
              <a:ext uri="{FF2B5EF4-FFF2-40B4-BE49-F238E27FC236}">
                <a16:creationId xmlns:a16="http://schemas.microsoft.com/office/drawing/2014/main" id="{3EC1B01B-554E-1E81-31F8-1DD387F83C85}"/>
              </a:ext>
            </a:extLst>
          </p:cNvPr>
          <p:cNvGrpSpPr/>
          <p:nvPr/>
        </p:nvGrpSpPr>
        <p:grpSpPr>
          <a:xfrm>
            <a:off x="399917" y="5429401"/>
            <a:ext cx="1893921" cy="739082"/>
            <a:chOff x="885367" y="3418671"/>
            <a:chExt cx="1893921" cy="739082"/>
          </a:xfrm>
        </p:grpSpPr>
        <p:sp>
          <p:nvSpPr>
            <p:cNvPr id="18" name="Rectangle: Diagonal Corners Rounded 17">
              <a:extLst>
                <a:ext uri="{FF2B5EF4-FFF2-40B4-BE49-F238E27FC236}">
                  <a16:creationId xmlns:a16="http://schemas.microsoft.com/office/drawing/2014/main" id="{5D02B6B7-75BB-75CE-EBD4-F5C9B1B64F7B}"/>
                </a:ext>
              </a:extLst>
            </p:cNvPr>
            <p:cNvSpPr/>
            <p:nvPr/>
          </p:nvSpPr>
          <p:spPr>
            <a:xfrm>
              <a:off x="885367" y="3418671"/>
              <a:ext cx="1893921" cy="739082"/>
            </a:xfrm>
            <a:prstGeom prst="round2DiagRect">
              <a:avLst>
                <a:gd name="adj1" fmla="val 29727"/>
                <a:gd name="adj2" fmla="val 0"/>
              </a:avLst>
            </a:prstGeom>
            <a:solidFill>
              <a:srgbClr val="D54773"/>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19" name="TextBox 18">
              <a:extLst>
                <a:ext uri="{FF2B5EF4-FFF2-40B4-BE49-F238E27FC236}">
                  <a16:creationId xmlns:a16="http://schemas.microsoft.com/office/drawing/2014/main" id="{4CA2CB17-A233-5B93-8D99-1316F5D486CA}"/>
                </a:ext>
              </a:extLst>
            </p:cNvPr>
            <p:cNvSpPr txBox="1"/>
            <p:nvPr/>
          </p:nvSpPr>
          <p:spPr>
            <a:xfrm>
              <a:off x="1141874" y="3526602"/>
              <a:ext cx="156705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a:ea typeface="+mn-ea"/>
                  <a:cs typeface="+mn-cs"/>
                </a:rPr>
                <a:t>3</a:t>
              </a:r>
            </a:p>
          </p:txBody>
        </p:sp>
      </p:grpSp>
      <p:sp>
        <p:nvSpPr>
          <p:cNvPr id="21" name="TextBox 20">
            <a:extLst>
              <a:ext uri="{FF2B5EF4-FFF2-40B4-BE49-F238E27FC236}">
                <a16:creationId xmlns:a16="http://schemas.microsoft.com/office/drawing/2014/main" id="{68EAF1B8-0681-17EF-B991-ED028F6EE1A8}"/>
              </a:ext>
            </a:extLst>
          </p:cNvPr>
          <p:cNvSpPr txBox="1"/>
          <p:nvPr/>
        </p:nvSpPr>
        <p:spPr>
          <a:xfrm>
            <a:off x="2466227" y="1170977"/>
            <a:ext cx="9448683" cy="15234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Strong misalignment between corporate perceptions of WOBs and procurement priorities</a:t>
            </a:r>
            <a:endParaRPr kumimoji="0" lang="en-US" sz="1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Large Buyers do not believe that women-owned businesses can competitively provide the highest-priority products and services that are procured locally by corporations.</a:t>
            </a:r>
          </a:p>
        </p:txBody>
      </p:sp>
      <p:sp>
        <p:nvSpPr>
          <p:cNvPr id="23" name="TextBox 22">
            <a:extLst>
              <a:ext uri="{FF2B5EF4-FFF2-40B4-BE49-F238E27FC236}">
                <a16:creationId xmlns:a16="http://schemas.microsoft.com/office/drawing/2014/main" id="{BBA77B96-6203-EBF6-A222-94914741AFA2}"/>
              </a:ext>
            </a:extLst>
          </p:cNvPr>
          <p:cNvSpPr txBox="1"/>
          <p:nvPr/>
        </p:nvSpPr>
        <p:spPr>
          <a:xfrm>
            <a:off x="2544744" y="3013878"/>
            <a:ext cx="9239348" cy="21390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Procurement practices and policies do not always encourage to do business with WOBs</a:t>
            </a:r>
            <a:endParaRPr kumimoji="0" lang="en-US" sz="24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Corporate policy encouraged sourcing from women, however, may not translate to implementation. (Corporates do not know if they had women suppliers, how to buy more from women suppliers, do not have access to information on women suppliers and considers buying from women as CSR.)</a:t>
            </a:r>
          </a:p>
        </p:txBody>
      </p:sp>
    </p:spTree>
    <p:extLst>
      <p:ext uri="{BB962C8B-B14F-4D97-AF65-F5344CB8AC3E}">
        <p14:creationId xmlns:p14="http://schemas.microsoft.com/office/powerpoint/2010/main" val="121124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C60A-537B-40AA-C216-950A0D4023E0}"/>
              </a:ext>
            </a:extLst>
          </p:cNvPr>
          <p:cNvSpPr txBox="1">
            <a:spLocks/>
          </p:cNvSpPr>
          <p:nvPr/>
        </p:nvSpPr>
        <p:spPr bwMode="auto">
          <a:xfrm>
            <a:off x="147786" y="4766621"/>
            <a:ext cx="12044214" cy="757238"/>
          </a:xfrm>
          <a:prstGeom prst="rect">
            <a:avLst/>
          </a:prstGeom>
          <a:solidFill>
            <a:schemeClr val="bg1"/>
          </a:solidFill>
          <a:ln w="9525">
            <a:solidFill>
              <a:schemeClr val="bg1"/>
            </a:solid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buFont typeface="Arial" charset="0"/>
              <a:defRPr sz="2200" b="0" i="0" cap="none" baseline="0">
                <a:solidFill>
                  <a:srgbClr val="021F43"/>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800" b="0" i="0" u="none" strike="noStrike" kern="1200" cap="none" spc="0" normalizeH="0" baseline="0" noProof="0">
                <a:ln>
                  <a:noFill/>
                </a:ln>
                <a:solidFill>
                  <a:prstClr val="white"/>
                </a:solidFill>
                <a:effectLst/>
                <a:uLnTx/>
                <a:uFillTx/>
                <a:latin typeface="Helvetica"/>
                <a:ea typeface="ＭＳ Ｐゴシック" charset="0"/>
                <a:cs typeface="+mn-cs"/>
              </a:rPr>
              <a:t>Large buyers-the demand side</a:t>
            </a:r>
          </a:p>
        </p:txBody>
      </p:sp>
      <p:sp>
        <p:nvSpPr>
          <p:cNvPr id="5" name="Title 1">
            <a:extLst>
              <a:ext uri="{FF2B5EF4-FFF2-40B4-BE49-F238E27FC236}">
                <a16:creationId xmlns:a16="http://schemas.microsoft.com/office/drawing/2014/main" id="{DDC25DA8-B42C-4DFF-B9E5-4CF1FDDA8545}"/>
              </a:ext>
            </a:extLst>
          </p:cNvPr>
          <p:cNvSpPr txBox="1">
            <a:spLocks/>
          </p:cNvSpPr>
          <p:nvPr/>
        </p:nvSpPr>
        <p:spPr bwMode="auto">
          <a:xfrm>
            <a:off x="399917" y="110587"/>
            <a:ext cx="8461375" cy="75723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buFont typeface="Arial" charset="0"/>
              <a:defRPr sz="2200" b="0" i="0" cap="none" baseline="0">
                <a:solidFill>
                  <a:srgbClr val="021F43"/>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800" b="0" i="0" u="none" strike="noStrike" kern="1200" cap="none" spc="0" normalizeH="0" baseline="0" noProof="0">
                <a:ln>
                  <a:noFill/>
                </a:ln>
                <a:solidFill>
                  <a:prstClr val="white"/>
                </a:solidFill>
                <a:effectLst/>
                <a:uLnTx/>
                <a:uFillTx/>
                <a:latin typeface="Helvetica"/>
                <a:ea typeface="ＭＳ Ｐゴシック" charset="0"/>
                <a:cs typeface="+mn-cs"/>
              </a:rPr>
              <a:t>Large buyers – the DEMAND side</a:t>
            </a:r>
          </a:p>
        </p:txBody>
      </p:sp>
      <p:graphicFrame>
        <p:nvGraphicFramePr>
          <p:cNvPr id="9" name="Chart 8">
            <a:extLst>
              <a:ext uri="{FF2B5EF4-FFF2-40B4-BE49-F238E27FC236}">
                <a16:creationId xmlns:a16="http://schemas.microsoft.com/office/drawing/2014/main" id="{617910FE-1E1B-43F5-832A-E2D4BB3CC84C}"/>
              </a:ext>
            </a:extLst>
          </p:cNvPr>
          <p:cNvGraphicFramePr/>
          <p:nvPr/>
        </p:nvGraphicFramePr>
        <p:xfrm>
          <a:off x="0" y="1334142"/>
          <a:ext cx="3944919" cy="4278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37C1328B-6157-41A4-99FC-A6C1AE0D42A9}"/>
              </a:ext>
            </a:extLst>
          </p:cNvPr>
          <p:cNvGraphicFramePr/>
          <p:nvPr/>
        </p:nvGraphicFramePr>
        <p:xfrm>
          <a:off x="4109428" y="2002031"/>
          <a:ext cx="3987536" cy="386665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75E62F22-6C63-46E9-8C80-47B00C9A7485}"/>
              </a:ext>
            </a:extLst>
          </p:cNvPr>
          <p:cNvCxnSpPr>
            <a:cxnSpLocks/>
          </p:cNvCxnSpPr>
          <p:nvPr/>
        </p:nvCxnSpPr>
        <p:spPr bwMode="auto">
          <a:xfrm>
            <a:off x="8232043" y="2002031"/>
            <a:ext cx="0" cy="2630078"/>
          </a:xfrm>
          <a:prstGeom prst="line">
            <a:avLst/>
          </a:prstGeom>
          <a:noFill/>
          <a:ln w="9525" cap="flat" cmpd="sng" algn="ctr">
            <a:solidFill>
              <a:schemeClr val="tx2">
                <a:lumMod val="75000"/>
                <a:lumOff val="25000"/>
              </a:schemeClr>
            </a:solidFill>
            <a:prstDash val="solid"/>
            <a:round/>
            <a:headEnd type="none" w="med" len="med"/>
            <a:tailEnd type="none" w="med" len="med"/>
          </a:ln>
          <a:effectLst/>
        </p:spPr>
      </p:cxnSp>
      <p:graphicFrame>
        <p:nvGraphicFramePr>
          <p:cNvPr id="16" name="Content Placeholder 3">
            <a:extLst>
              <a:ext uri="{FF2B5EF4-FFF2-40B4-BE49-F238E27FC236}">
                <a16:creationId xmlns:a16="http://schemas.microsoft.com/office/drawing/2014/main" id="{A5F764F4-8562-4292-8B35-4CE34A7DC4A9}"/>
              </a:ext>
            </a:extLst>
          </p:cNvPr>
          <p:cNvGraphicFramePr>
            <a:graphicFrameLocks/>
          </p:cNvGraphicFramePr>
          <p:nvPr/>
        </p:nvGraphicFramePr>
        <p:xfrm>
          <a:off x="8195742" y="1967027"/>
          <a:ext cx="3923891" cy="3981191"/>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a:extLst>
              <a:ext uri="{FF2B5EF4-FFF2-40B4-BE49-F238E27FC236}">
                <a16:creationId xmlns:a16="http://schemas.microsoft.com/office/drawing/2014/main" id="{03F4D04B-F64C-4988-8A4C-260A05D8DFFD}"/>
              </a:ext>
            </a:extLst>
          </p:cNvPr>
          <p:cNvCxnSpPr>
            <a:cxnSpLocks/>
          </p:cNvCxnSpPr>
          <p:nvPr/>
        </p:nvCxnSpPr>
        <p:spPr bwMode="auto">
          <a:xfrm>
            <a:off x="4027173" y="2347551"/>
            <a:ext cx="0" cy="2630078"/>
          </a:xfrm>
          <a:prstGeom prst="line">
            <a:avLst/>
          </a:prstGeom>
          <a:noFill/>
          <a:ln w="9525" cap="flat" cmpd="sng" algn="ctr">
            <a:solidFill>
              <a:schemeClr val="tx2">
                <a:lumMod val="75000"/>
                <a:lumOff val="25000"/>
              </a:schemeClr>
            </a:solidFill>
            <a:prstDash val="solid"/>
            <a:round/>
            <a:headEnd type="none" w="med" len="med"/>
            <a:tailEnd type="none" w="med" len="med"/>
          </a:ln>
          <a:effectLst/>
        </p:spPr>
      </p:cxnSp>
    </p:spTree>
    <p:extLst>
      <p:ext uri="{BB962C8B-B14F-4D97-AF65-F5344CB8AC3E}">
        <p14:creationId xmlns:p14="http://schemas.microsoft.com/office/powerpoint/2010/main" val="9558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E4347CF-741D-44CC-BCFC-3BC90C2614C3}"/>
              </a:ext>
            </a:extLst>
          </p:cNvPr>
          <p:cNvSpPr txBox="1">
            <a:spLocks/>
          </p:cNvSpPr>
          <p:nvPr/>
        </p:nvSpPr>
        <p:spPr bwMode="auto">
          <a:xfrm>
            <a:off x="546536" y="-77082"/>
            <a:ext cx="8461375" cy="75723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buFont typeface="Arial" charset="0"/>
              <a:defRPr sz="2200" b="0" i="0" cap="none" baseline="0">
                <a:solidFill>
                  <a:srgbClr val="021F43"/>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800" b="0" i="0" u="none" strike="noStrike" kern="1200" cap="none" spc="0" normalizeH="0" baseline="0" noProof="0">
                <a:ln>
                  <a:noFill/>
                </a:ln>
                <a:solidFill>
                  <a:prstClr val="white"/>
                </a:solidFill>
                <a:effectLst/>
                <a:uLnTx/>
                <a:uFillTx/>
                <a:latin typeface="Helvetica"/>
                <a:ea typeface="ＭＳ Ｐゴシック" charset="0"/>
                <a:cs typeface="+mn-cs"/>
              </a:rPr>
              <a:t>Women entrepreneurs - the SUPPLY side</a:t>
            </a:r>
          </a:p>
        </p:txBody>
      </p:sp>
      <p:sp>
        <p:nvSpPr>
          <p:cNvPr id="13" name="Rectangle 3">
            <a:extLst>
              <a:ext uri="{FF2B5EF4-FFF2-40B4-BE49-F238E27FC236}">
                <a16:creationId xmlns:a16="http://schemas.microsoft.com/office/drawing/2014/main" id="{220914A7-F89B-453A-A156-103CDF1608B0}"/>
              </a:ext>
            </a:extLst>
          </p:cNvPr>
          <p:cNvSpPr>
            <a:spLocks noChangeArrowheads="1"/>
          </p:cNvSpPr>
          <p:nvPr/>
        </p:nvSpPr>
        <p:spPr bwMode="auto">
          <a:xfrm>
            <a:off x="297565" y="1318510"/>
            <a:ext cx="7943186"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auto" latinLnBrk="0" hangingPunct="0">
              <a:lnSpc>
                <a:spcPct val="100000"/>
              </a:lnSpc>
              <a:spcBef>
                <a:spcPts val="0"/>
              </a:spcBef>
              <a:spcAft>
                <a:spcPts val="600"/>
              </a:spcAft>
              <a:buClrTx/>
              <a:buSzTx/>
              <a:buFontTx/>
              <a:buAutoNum type="arabicPeriod"/>
              <a:tabLst/>
              <a:defRPr/>
            </a:pPr>
            <a:r>
              <a:rPr kumimoji="0" lang="en-US" altLang="en-US" sz="1800" b="1"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Establishing networks with large corporations is complex and non-transparent</a:t>
            </a:r>
          </a:p>
          <a:p>
            <a:pPr marL="0" marR="0" lvl="0" indent="0" algn="l" defTabSz="914400" rtl="0" eaLnBrk="0" fontAlgn="auto" latinLnBrk="0" hangingPunct="0">
              <a:lnSpc>
                <a:spcPct val="100000"/>
              </a:lnSpc>
              <a:spcBef>
                <a:spcPts val="0"/>
              </a:spcBef>
              <a:spcAft>
                <a:spcPts val="12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difficulty in making connections to corporate buyers</a:t>
            </a:r>
          </a:p>
          <a:p>
            <a:pPr marL="0" marR="0" lvl="0" indent="0" algn="l" defTabSz="914400" rtl="0" eaLnBrk="0" fontAlgn="auto" latinLnBrk="0" hangingPunct="0">
              <a:lnSpc>
                <a:spcPct val="100000"/>
              </a:lnSpc>
              <a:spcBef>
                <a:spcPts val="0"/>
              </a:spcBef>
              <a:spcAft>
                <a:spcPts val="1200"/>
              </a:spcAft>
              <a:buClrTx/>
              <a:buSzTx/>
              <a:buFontTx/>
              <a:buNone/>
              <a:tabLst/>
              <a:defRPr/>
            </a:pPr>
            <a:r>
              <a:rPr kumimoji="0" lang="en-US" altLang="en-US" sz="1800" b="0"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US" altLang="en-US" sz="1800" b="1"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Women lack proper tools and capacity to communicate and negotiate value propositions</a:t>
            </a:r>
          </a:p>
          <a:p>
            <a:pPr marL="0" marR="0" lvl="0" indent="0" algn="l" defTabSz="914400" rtl="0" eaLnBrk="0" fontAlgn="auto" latinLnBrk="0" hangingPunct="0">
              <a:lnSpc>
                <a:spcPct val="100000"/>
              </a:lnSpc>
              <a:spcBef>
                <a:spcPts val="0"/>
              </a:spcBef>
              <a:spcAft>
                <a:spcPts val="12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Need o better communicate and negotiate the value of their products and services</a:t>
            </a:r>
          </a:p>
          <a:p>
            <a:pPr marL="0" marR="0" lvl="0" indent="0" algn="l" defTabSz="914400" rtl="0" eaLnBrk="0" fontAlgn="auto" latinLnBrk="0" hangingPunct="0">
              <a:lnSpc>
                <a:spcPct val="100000"/>
              </a:lnSpc>
              <a:spcBef>
                <a:spcPts val="0"/>
              </a:spcBef>
              <a:spcAft>
                <a:spcPts val="1200"/>
              </a:spcAft>
              <a:buClrTx/>
              <a:buSzTx/>
              <a:buFontTx/>
              <a:buNone/>
              <a:tabLst/>
              <a:defRPr/>
            </a:pPr>
            <a:r>
              <a:rPr kumimoji="0" lang="en-US" altLang="en-US" sz="1800" b="0"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3. </a:t>
            </a:r>
            <a:r>
              <a:rPr kumimoji="0" lang="en-US" altLang="en-US" sz="1800" b="1"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Business environment for women is additionally complicated</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Acquiring and maintaining business insurance, a trade license, or tax certification is costly and time-consuming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Applying for a business loan was perceived as complicated, with few lending institutions willing to offer the amount of financing at the terms and conditions</a:t>
            </a:r>
          </a:p>
        </p:txBody>
      </p:sp>
      <p:graphicFrame>
        <p:nvGraphicFramePr>
          <p:cNvPr id="16" name="Chart 15">
            <a:extLst>
              <a:ext uri="{FF2B5EF4-FFF2-40B4-BE49-F238E27FC236}">
                <a16:creationId xmlns:a16="http://schemas.microsoft.com/office/drawing/2014/main" id="{68AEFF5A-4A29-494B-8963-1B5CC0C00CB7}"/>
              </a:ext>
            </a:extLst>
          </p:cNvPr>
          <p:cNvGraphicFramePr/>
          <p:nvPr/>
        </p:nvGraphicFramePr>
        <p:xfrm>
          <a:off x="7890235" y="1186365"/>
          <a:ext cx="3964229" cy="3323997"/>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AA8BC8C5-495B-4E52-B9E9-835FE9F234EC}"/>
              </a:ext>
            </a:extLst>
          </p:cNvPr>
          <p:cNvSpPr/>
          <p:nvPr/>
        </p:nvSpPr>
        <p:spPr>
          <a:xfrm>
            <a:off x="297565" y="5248442"/>
            <a:ext cx="1115600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800" b="0"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4. </a:t>
            </a:r>
            <a:r>
              <a:rPr kumimoji="0" lang="en-US" altLang="en-US" sz="1800" b="1" i="1"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Social barriers limit women entrepreneurs’ ability to connect to markets</a:t>
            </a:r>
          </a:p>
        </p:txBody>
      </p:sp>
    </p:spTree>
    <p:extLst>
      <p:ext uri="{BB962C8B-B14F-4D97-AF65-F5344CB8AC3E}">
        <p14:creationId xmlns:p14="http://schemas.microsoft.com/office/powerpoint/2010/main" val="16142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00544" y="476170"/>
            <a:ext cx="6102139" cy="1031875"/>
          </a:xfrm>
        </p:spPr>
        <p:txBody>
          <a:bodyPr anchor="t">
            <a:normAutofit/>
          </a:bodyPr>
          <a:lstStyle/>
          <a:p>
            <a:r>
              <a:rPr lang="en-US" sz="3600" b="1" i="1" dirty="0">
                <a:solidFill>
                  <a:srgbClr val="0070C0"/>
                </a:solidFill>
              </a:rPr>
              <a:t>What was done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27B49-D039-FE4C-A413-C655E1463EE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Diagram 3">
            <a:extLst>
              <a:ext uri="{FF2B5EF4-FFF2-40B4-BE49-F238E27FC236}">
                <a16:creationId xmlns:a16="http://schemas.microsoft.com/office/drawing/2014/main" id="{22AD4612-9FE1-48CD-B5C5-DE1D70B7605E}"/>
              </a:ext>
            </a:extLst>
          </p:cNvPr>
          <p:cNvGraphicFramePr/>
          <p:nvPr/>
        </p:nvGraphicFramePr>
        <p:xfrm>
          <a:off x="487120" y="408129"/>
          <a:ext cx="8001628" cy="4732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F00AF0A1-6061-4B51-8AEE-C372C9FFE78E}"/>
              </a:ext>
            </a:extLst>
          </p:cNvPr>
          <p:cNvSpPr/>
          <p:nvPr/>
        </p:nvSpPr>
        <p:spPr>
          <a:xfrm>
            <a:off x="8902172" y="893994"/>
            <a:ext cx="3206751" cy="2042867"/>
          </a:xfrm>
          <a:prstGeom prst="rect">
            <a:avLst/>
          </a:prstGeom>
        </p:spPr>
        <p:txBody>
          <a:bodyPr wrap="square">
            <a:sp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1" i="1"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Women business owners connect to corporations, Financial Institutions each other, new market opportunities, and procurement orders </a:t>
            </a:r>
          </a:p>
        </p:txBody>
      </p:sp>
      <p:pic>
        <p:nvPicPr>
          <p:cNvPr id="1026" name="Picture 2" descr="Image may contain: 1 person, sitting">
            <a:extLst>
              <a:ext uri="{FF2B5EF4-FFF2-40B4-BE49-F238E27FC236}">
                <a16:creationId xmlns:a16="http://schemas.microsoft.com/office/drawing/2014/main" id="{4E25B6B6-DC37-4B46-AE00-4B33837BE9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3652" y="4217213"/>
            <a:ext cx="2529489" cy="1897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2 people, people smiling, people sitting, table, child and indoor">
            <a:extLst>
              <a:ext uri="{FF2B5EF4-FFF2-40B4-BE49-F238E27FC236}">
                <a16:creationId xmlns:a16="http://schemas.microsoft.com/office/drawing/2014/main" id="{788C6670-DD37-41CB-8D92-9F1718540C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5439" y="3178881"/>
            <a:ext cx="2743201" cy="18288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may contain: 20 people, people smiling, people standing, people sitting, table and indoor">
            <a:extLst>
              <a:ext uri="{FF2B5EF4-FFF2-40B4-BE49-F238E27FC236}">
                <a16:creationId xmlns:a16="http://schemas.microsoft.com/office/drawing/2014/main" id="{97D12BCF-DF54-4997-AE33-81F9A50273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705" y="5059709"/>
            <a:ext cx="3255909" cy="17441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may contain: 4 people, including Rageeb Kibria Gohin, people smiling, people standing">
            <a:extLst>
              <a:ext uri="{FF2B5EF4-FFF2-40B4-BE49-F238E27FC236}">
                <a16:creationId xmlns:a16="http://schemas.microsoft.com/office/drawing/2014/main" id="{020DFB66-1231-4F27-B4B8-0689700745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0374" y="4910307"/>
            <a:ext cx="2325489" cy="174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CD48873-7A47-1863-3488-980C1A93419E}"/>
              </a:ext>
            </a:extLst>
          </p:cNvPr>
          <p:cNvSpPr/>
          <p:nvPr/>
        </p:nvSpPr>
        <p:spPr>
          <a:xfrm>
            <a:off x="527735" y="1875049"/>
            <a:ext cx="11374244" cy="3663278"/>
          </a:xfrm>
          <a:prstGeom prst="round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64485B35-946B-F3A1-4A8F-A5B20DEACC56}"/>
              </a:ext>
            </a:extLst>
          </p:cNvPr>
          <p:cNvSpPr/>
          <p:nvPr/>
        </p:nvSpPr>
        <p:spPr>
          <a:xfrm>
            <a:off x="1330623" y="5801881"/>
            <a:ext cx="9768468" cy="789738"/>
          </a:xfrm>
          <a:prstGeom prst="roundRect">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itle 7">
            <a:extLst>
              <a:ext uri="{FF2B5EF4-FFF2-40B4-BE49-F238E27FC236}">
                <a16:creationId xmlns:a16="http://schemas.microsoft.com/office/drawing/2014/main" id="{096964CB-E25E-206C-6D72-4C3CFD53CED9}"/>
              </a:ext>
            </a:extLst>
          </p:cNvPr>
          <p:cNvSpPr txBox="1">
            <a:spLocks/>
          </p:cNvSpPr>
          <p:nvPr/>
        </p:nvSpPr>
        <p:spPr>
          <a:xfrm>
            <a:off x="527735" y="324358"/>
            <a:ext cx="11156337" cy="657071"/>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Franklin Gothic Book"/>
                <a:ea typeface="ＭＳ Ｐゴシック"/>
                <a:cs typeface="Helvetica" panose="020B0604020202020204" pitchFamily="34" charset="0"/>
              </a:rPr>
              <a:t>Bangladesh: Women Entrepreneurs’ Finance Initiative </a:t>
            </a:r>
            <a:r>
              <a:rPr kumimoji="0" lang="en-US" sz="2400" b="1" i="0" u="none" strike="noStrike" kern="1200" cap="none" spc="0" normalizeH="0" baseline="0" noProof="0">
                <a:ln>
                  <a:noFill/>
                </a:ln>
                <a:solidFill>
                  <a:srgbClr val="E7E6E6">
                    <a:lumMod val="10000"/>
                  </a:srgbClr>
                </a:solidFill>
                <a:effectLst/>
                <a:uLnTx/>
                <a:uFillTx/>
                <a:latin typeface="Franklin Gothic Book"/>
                <a:ea typeface="ＭＳ Ｐゴシック"/>
                <a:cs typeface="Helvetica" panose="020B0604020202020204" pitchFamily="34" charset="0"/>
              </a:rPr>
              <a:t>project-Corporate Connect</a:t>
            </a:r>
          </a:p>
        </p:txBody>
      </p:sp>
      <p:graphicFrame>
        <p:nvGraphicFramePr>
          <p:cNvPr id="17" name="Diagram 16">
            <a:extLst>
              <a:ext uri="{FF2B5EF4-FFF2-40B4-BE49-F238E27FC236}">
                <a16:creationId xmlns:a16="http://schemas.microsoft.com/office/drawing/2014/main" id="{F5144BA2-3E5E-9689-B498-82369AB82F2C}"/>
              </a:ext>
            </a:extLst>
          </p:cNvPr>
          <p:cNvGraphicFramePr/>
          <p:nvPr/>
        </p:nvGraphicFramePr>
        <p:xfrm>
          <a:off x="962632" y="1519843"/>
          <a:ext cx="10544574" cy="4507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a:extLst>
              <a:ext uri="{FF2B5EF4-FFF2-40B4-BE49-F238E27FC236}">
                <a16:creationId xmlns:a16="http://schemas.microsoft.com/office/drawing/2014/main" id="{37B156C9-4A56-CC13-64C6-5BCC166E5A61}"/>
              </a:ext>
            </a:extLst>
          </p:cNvPr>
          <p:cNvSpPr/>
          <p:nvPr/>
        </p:nvSpPr>
        <p:spPr>
          <a:xfrm>
            <a:off x="1470777" y="5824183"/>
            <a:ext cx="3405934" cy="61895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472C4">
                    <a:lumMod val="50000"/>
                  </a:srgbClr>
                </a:solidFill>
                <a:effectLst/>
                <a:uLnTx/>
                <a:uFillTx/>
                <a:latin typeface="Calibri" panose="020F0502020204030204"/>
                <a:ea typeface="+mn-ea"/>
                <a:cs typeface="+mn-cs"/>
              </a:rPr>
              <a:t>WSMEs benefitted through linkage and training</a:t>
            </a:r>
          </a:p>
        </p:txBody>
      </p:sp>
      <p:sp>
        <p:nvSpPr>
          <p:cNvPr id="19" name="Rectangle 18">
            <a:extLst>
              <a:ext uri="{FF2B5EF4-FFF2-40B4-BE49-F238E27FC236}">
                <a16:creationId xmlns:a16="http://schemas.microsoft.com/office/drawing/2014/main" id="{14BD9C1E-D4D7-7DE9-D2B7-D75B45992B21}"/>
              </a:ext>
            </a:extLst>
          </p:cNvPr>
          <p:cNvSpPr/>
          <p:nvPr/>
        </p:nvSpPr>
        <p:spPr>
          <a:xfrm>
            <a:off x="4723000" y="5801881"/>
            <a:ext cx="3023839" cy="61895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472C4">
                    <a:lumMod val="50000"/>
                  </a:srgbClr>
                </a:solidFill>
                <a:effectLst/>
                <a:uLnTx/>
                <a:uFillTx/>
                <a:latin typeface="Calibri" panose="020F0502020204030204"/>
                <a:ea typeface="+mn-ea"/>
                <a:cs typeface="+mn-cs"/>
              </a:rPr>
              <a:t>Corporations have inclusive supply chain </a:t>
            </a:r>
          </a:p>
        </p:txBody>
      </p:sp>
      <p:sp>
        <p:nvSpPr>
          <p:cNvPr id="20" name="Rectangle 19">
            <a:extLst>
              <a:ext uri="{FF2B5EF4-FFF2-40B4-BE49-F238E27FC236}">
                <a16:creationId xmlns:a16="http://schemas.microsoft.com/office/drawing/2014/main" id="{A86E52A8-C950-8930-494D-13082D32870D}"/>
              </a:ext>
            </a:extLst>
          </p:cNvPr>
          <p:cNvSpPr/>
          <p:nvPr/>
        </p:nvSpPr>
        <p:spPr>
          <a:xfrm>
            <a:off x="7746839" y="5824183"/>
            <a:ext cx="2635405" cy="61895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472C4">
                    <a:lumMod val="50000"/>
                  </a:srgbClr>
                </a:solidFill>
                <a:effectLst/>
                <a:uLnTx/>
                <a:uFillTx/>
                <a:latin typeface="Calibri" panose="020F0502020204030204"/>
                <a:ea typeface="+mn-ea"/>
                <a:cs typeface="+mn-cs"/>
              </a:rPr>
              <a:t>Financial Institutions lend to WSMEs</a:t>
            </a:r>
          </a:p>
        </p:txBody>
      </p:sp>
      <p:sp>
        <p:nvSpPr>
          <p:cNvPr id="21" name="Arrow: Down 20">
            <a:extLst>
              <a:ext uri="{FF2B5EF4-FFF2-40B4-BE49-F238E27FC236}">
                <a16:creationId xmlns:a16="http://schemas.microsoft.com/office/drawing/2014/main" id="{6A1CDD92-ABD3-A311-08B3-1668DB2CC200}"/>
              </a:ext>
            </a:extLst>
          </p:cNvPr>
          <p:cNvSpPr/>
          <p:nvPr/>
        </p:nvSpPr>
        <p:spPr>
          <a:xfrm>
            <a:off x="5996269" y="5312248"/>
            <a:ext cx="477300" cy="622946"/>
          </a:xfrm>
          <a:prstGeom prst="downArrow">
            <a:avLst/>
          </a:prstGeom>
          <a:solidFill>
            <a:srgbClr val="A5A5A5">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E00120C-C8C2-A65E-7705-C9E632C72466}"/>
              </a:ext>
            </a:extLst>
          </p:cNvPr>
          <p:cNvSpPr txBox="1"/>
          <p:nvPr/>
        </p:nvSpPr>
        <p:spPr>
          <a:xfrm>
            <a:off x="540286" y="1194153"/>
            <a:ext cx="1114378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Objective: Improve access to markets and formal finance for WSMEs in Bangladesh</a:t>
            </a:r>
          </a:p>
        </p:txBody>
      </p:sp>
    </p:spTree>
    <p:extLst>
      <p:ext uri="{BB962C8B-B14F-4D97-AF65-F5344CB8AC3E}">
        <p14:creationId xmlns:p14="http://schemas.microsoft.com/office/powerpoint/2010/main" val="177461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7">
            <a:extLst>
              <a:ext uri="{FF2B5EF4-FFF2-40B4-BE49-F238E27FC236}">
                <a16:creationId xmlns:a16="http://schemas.microsoft.com/office/drawing/2014/main" id="{0DBA335C-AC82-0F6B-6859-00BE2456775F}"/>
              </a:ext>
            </a:extLst>
          </p:cNvPr>
          <p:cNvSpPr txBox="1">
            <a:spLocks/>
          </p:cNvSpPr>
          <p:nvPr/>
        </p:nvSpPr>
        <p:spPr>
          <a:xfrm>
            <a:off x="263210" y="230785"/>
            <a:ext cx="11156337" cy="657071"/>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Book"/>
                <a:ea typeface="ＭＳ Ｐゴシック"/>
                <a:cs typeface="Helvetica" panose="020B0604020202020204" pitchFamily="34" charset="0"/>
              </a:rPr>
              <a:t>Implementation</a:t>
            </a:r>
            <a:r>
              <a:rPr kumimoji="0" lang="en-US" sz="2800" b="1" i="1" u="none" strike="noStrike" kern="1200" cap="none" spc="0" normalizeH="0" baseline="0" noProof="0">
                <a:ln>
                  <a:noFill/>
                </a:ln>
                <a:solidFill>
                  <a:srgbClr val="263A48"/>
                </a:solidFill>
                <a:effectLst/>
                <a:uLnTx/>
                <a:uFillTx/>
                <a:latin typeface="Calibri" panose="020F0502020204030204" pitchFamily="34" charset="0"/>
                <a:ea typeface="+mj-ea"/>
                <a:cs typeface="Calibri" panose="020F0502020204030204" pitchFamily="34" charset="0"/>
              </a:rPr>
              <a:t> </a:t>
            </a:r>
            <a:r>
              <a:rPr kumimoji="0" lang="en-US" sz="2400" b="1" i="0" u="none" strike="noStrike" kern="1200" cap="none" spc="0" normalizeH="0" baseline="0" noProof="0">
                <a:ln>
                  <a:noFill/>
                </a:ln>
                <a:solidFill>
                  <a:prstClr val="white"/>
                </a:solidFill>
                <a:effectLst/>
                <a:uLnTx/>
                <a:uFillTx/>
                <a:latin typeface="Franklin Gothic Book"/>
                <a:ea typeface="ＭＳ Ｐゴシック"/>
                <a:cs typeface="Helvetica" panose="020B0604020202020204" pitchFamily="34" charset="0"/>
              </a:rPr>
              <a:t>Model</a:t>
            </a:r>
          </a:p>
        </p:txBody>
      </p:sp>
      <p:sp>
        <p:nvSpPr>
          <p:cNvPr id="76" name="Rectangle: Rounded Corners 75">
            <a:extLst>
              <a:ext uri="{FF2B5EF4-FFF2-40B4-BE49-F238E27FC236}">
                <a16:creationId xmlns:a16="http://schemas.microsoft.com/office/drawing/2014/main" id="{371ABEBF-E150-35D3-B10C-163B4B2D97E7}"/>
              </a:ext>
            </a:extLst>
          </p:cNvPr>
          <p:cNvSpPr/>
          <p:nvPr/>
        </p:nvSpPr>
        <p:spPr>
          <a:xfrm>
            <a:off x="7193474" y="1348064"/>
            <a:ext cx="4356072" cy="804217"/>
          </a:xfrm>
          <a:prstGeom prst="roundRect">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Rectangle: Rounded Corners 76">
            <a:extLst>
              <a:ext uri="{FF2B5EF4-FFF2-40B4-BE49-F238E27FC236}">
                <a16:creationId xmlns:a16="http://schemas.microsoft.com/office/drawing/2014/main" id="{28E7A9F6-EBD5-AAE3-CD42-9A62D5EA32CB}"/>
              </a:ext>
            </a:extLst>
          </p:cNvPr>
          <p:cNvSpPr/>
          <p:nvPr/>
        </p:nvSpPr>
        <p:spPr>
          <a:xfrm>
            <a:off x="263210" y="1324093"/>
            <a:ext cx="5244189" cy="832756"/>
          </a:xfrm>
          <a:prstGeom prst="roundRect">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441089DF-7BC0-D71B-3320-B7862BA189E0}"/>
              </a:ext>
            </a:extLst>
          </p:cNvPr>
          <p:cNvSpPr txBox="1"/>
          <p:nvPr/>
        </p:nvSpPr>
        <p:spPr>
          <a:xfrm rot="878683">
            <a:off x="1526425" y="4543349"/>
            <a:ext cx="7848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mn-ea"/>
                <a:cs typeface="+mn-cs"/>
              </a:rPr>
              <a:t>Fintech</a:t>
            </a:r>
          </a:p>
        </p:txBody>
      </p:sp>
      <p:grpSp>
        <p:nvGrpSpPr>
          <p:cNvPr id="79" name="Group 78">
            <a:extLst>
              <a:ext uri="{FF2B5EF4-FFF2-40B4-BE49-F238E27FC236}">
                <a16:creationId xmlns:a16="http://schemas.microsoft.com/office/drawing/2014/main" id="{2FC505F6-FAD2-F50A-CF1E-066045F9F3A8}"/>
              </a:ext>
            </a:extLst>
          </p:cNvPr>
          <p:cNvGrpSpPr/>
          <p:nvPr/>
        </p:nvGrpSpPr>
        <p:grpSpPr>
          <a:xfrm>
            <a:off x="7327199" y="1540976"/>
            <a:ext cx="4012675" cy="364493"/>
            <a:chOff x="7354057" y="1219975"/>
            <a:chExt cx="3522071" cy="364493"/>
          </a:xfrm>
        </p:grpSpPr>
        <p:sp>
          <p:nvSpPr>
            <p:cNvPr id="80" name="TextBox 79">
              <a:extLst>
                <a:ext uri="{FF2B5EF4-FFF2-40B4-BE49-F238E27FC236}">
                  <a16:creationId xmlns:a16="http://schemas.microsoft.com/office/drawing/2014/main" id="{7993CC1A-DBD1-DD94-8839-255D0B858C7B}"/>
                </a:ext>
              </a:extLst>
            </p:cNvPr>
            <p:cNvSpPr txBox="1"/>
            <p:nvPr/>
          </p:nvSpPr>
          <p:spPr>
            <a:xfrm>
              <a:off x="8598667" y="1219975"/>
              <a:ext cx="1078302" cy="364493"/>
            </a:xfrm>
            <a:prstGeom prst="rect">
              <a:avLst/>
            </a:prstGeom>
            <a:noFill/>
            <a:ln>
              <a:solidFill>
                <a:sysClr val="windowText" lastClr="000000"/>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mn-cs"/>
                </a:rPr>
                <a:t>Bank &amp; FI</a:t>
              </a:r>
            </a:p>
          </p:txBody>
        </p:sp>
        <p:sp>
          <p:nvSpPr>
            <p:cNvPr id="81" name="TextBox 80">
              <a:extLst>
                <a:ext uri="{FF2B5EF4-FFF2-40B4-BE49-F238E27FC236}">
                  <a16:creationId xmlns:a16="http://schemas.microsoft.com/office/drawing/2014/main" id="{F8567FC5-8970-72F8-53BA-667C402DE835}"/>
                </a:ext>
              </a:extLst>
            </p:cNvPr>
            <p:cNvSpPr txBox="1"/>
            <p:nvPr/>
          </p:nvSpPr>
          <p:spPr>
            <a:xfrm>
              <a:off x="7354057" y="1219975"/>
              <a:ext cx="1070390" cy="364493"/>
            </a:xfrm>
            <a:prstGeom prst="rect">
              <a:avLst/>
            </a:prstGeom>
            <a:noFill/>
            <a:ln>
              <a:solidFill>
                <a:sysClr val="windowText" lastClr="000000"/>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mn-cs"/>
                </a:rPr>
                <a:t>Bank &amp; FI</a:t>
              </a:r>
            </a:p>
          </p:txBody>
        </p:sp>
        <p:sp>
          <p:nvSpPr>
            <p:cNvPr id="82" name="TextBox 81">
              <a:extLst>
                <a:ext uri="{FF2B5EF4-FFF2-40B4-BE49-F238E27FC236}">
                  <a16:creationId xmlns:a16="http://schemas.microsoft.com/office/drawing/2014/main" id="{7CAE1DE8-31A8-1A3D-095E-538C40F2AAA8}"/>
                </a:ext>
              </a:extLst>
            </p:cNvPr>
            <p:cNvSpPr txBox="1"/>
            <p:nvPr/>
          </p:nvSpPr>
          <p:spPr>
            <a:xfrm>
              <a:off x="9797826" y="1219975"/>
              <a:ext cx="1078302" cy="364493"/>
            </a:xfrm>
            <a:prstGeom prst="rect">
              <a:avLst/>
            </a:prstGeom>
            <a:noFill/>
            <a:ln>
              <a:solidFill>
                <a:sysClr val="windowText" lastClr="000000"/>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mn-cs"/>
                </a:rPr>
                <a:t>Bank &amp; FI</a:t>
              </a:r>
            </a:p>
          </p:txBody>
        </p:sp>
      </p:grpSp>
      <p:grpSp>
        <p:nvGrpSpPr>
          <p:cNvPr id="83" name="Group 82">
            <a:extLst>
              <a:ext uri="{FF2B5EF4-FFF2-40B4-BE49-F238E27FC236}">
                <a16:creationId xmlns:a16="http://schemas.microsoft.com/office/drawing/2014/main" id="{E517B7D5-4495-6278-4273-8A304CEE0FF7}"/>
              </a:ext>
            </a:extLst>
          </p:cNvPr>
          <p:cNvGrpSpPr/>
          <p:nvPr/>
        </p:nvGrpSpPr>
        <p:grpSpPr>
          <a:xfrm>
            <a:off x="435849" y="1496494"/>
            <a:ext cx="4926305" cy="2741509"/>
            <a:chOff x="621443" y="1240065"/>
            <a:chExt cx="4926305" cy="2741509"/>
          </a:xfrm>
        </p:grpSpPr>
        <p:sp>
          <p:nvSpPr>
            <p:cNvPr id="84" name="TextBox 83">
              <a:extLst>
                <a:ext uri="{FF2B5EF4-FFF2-40B4-BE49-F238E27FC236}">
                  <a16:creationId xmlns:a16="http://schemas.microsoft.com/office/drawing/2014/main" id="{63DA008C-B2CA-8DD3-C828-501FB9D70799}"/>
                </a:ext>
              </a:extLst>
            </p:cNvPr>
            <p:cNvSpPr txBox="1"/>
            <p:nvPr/>
          </p:nvSpPr>
          <p:spPr>
            <a:xfrm>
              <a:off x="3158594" y="2965911"/>
              <a:ext cx="2087369" cy="1015663"/>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Calibri" panose="020F0502020204030204"/>
                  <a:ea typeface="+mn-ea"/>
                  <a:cs typeface="+mn-cs"/>
                </a:rPr>
                <a:t> International Database on WSMEs</a:t>
              </a:r>
            </a:p>
          </p:txBody>
        </p:sp>
        <p:sp>
          <p:nvSpPr>
            <p:cNvPr id="85" name="TextBox 84">
              <a:extLst>
                <a:ext uri="{FF2B5EF4-FFF2-40B4-BE49-F238E27FC236}">
                  <a16:creationId xmlns:a16="http://schemas.microsoft.com/office/drawing/2014/main" id="{BDAD8FC2-F181-ACD2-CEF0-16106636E0EA}"/>
                </a:ext>
              </a:extLst>
            </p:cNvPr>
            <p:cNvSpPr txBox="1"/>
            <p:nvPr/>
          </p:nvSpPr>
          <p:spPr>
            <a:xfrm>
              <a:off x="621443" y="1242560"/>
              <a:ext cx="1648984" cy="400110"/>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mn-cs"/>
                </a:rPr>
                <a:t>Corporation</a:t>
              </a:r>
            </a:p>
          </p:txBody>
        </p:sp>
        <p:sp>
          <p:nvSpPr>
            <p:cNvPr id="86" name="TextBox 85">
              <a:extLst>
                <a:ext uri="{FF2B5EF4-FFF2-40B4-BE49-F238E27FC236}">
                  <a16:creationId xmlns:a16="http://schemas.microsoft.com/office/drawing/2014/main" id="{796A5001-151B-CD34-CB04-ABF1BB72369D}"/>
                </a:ext>
              </a:extLst>
            </p:cNvPr>
            <p:cNvSpPr txBox="1"/>
            <p:nvPr/>
          </p:nvSpPr>
          <p:spPr>
            <a:xfrm>
              <a:off x="2249778" y="1240065"/>
              <a:ext cx="1618806" cy="400110"/>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mn-cs"/>
                </a:rPr>
                <a:t>Corporation</a:t>
              </a:r>
            </a:p>
          </p:txBody>
        </p:sp>
        <p:sp>
          <p:nvSpPr>
            <p:cNvPr id="87" name="TextBox 86">
              <a:extLst>
                <a:ext uri="{FF2B5EF4-FFF2-40B4-BE49-F238E27FC236}">
                  <a16:creationId xmlns:a16="http://schemas.microsoft.com/office/drawing/2014/main" id="{6DF788AA-D8C4-C586-E737-B63378C16D6B}"/>
                </a:ext>
              </a:extLst>
            </p:cNvPr>
            <p:cNvSpPr txBox="1"/>
            <p:nvPr/>
          </p:nvSpPr>
          <p:spPr>
            <a:xfrm>
              <a:off x="3898764" y="1240065"/>
              <a:ext cx="1648984" cy="400110"/>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mn-cs"/>
                </a:rPr>
                <a:t>Corporation</a:t>
              </a:r>
            </a:p>
          </p:txBody>
        </p:sp>
      </p:grpSp>
      <p:grpSp>
        <p:nvGrpSpPr>
          <p:cNvPr id="88" name="Group 87">
            <a:extLst>
              <a:ext uri="{FF2B5EF4-FFF2-40B4-BE49-F238E27FC236}">
                <a16:creationId xmlns:a16="http://schemas.microsoft.com/office/drawing/2014/main" id="{2091B5E7-40EB-395B-7A05-419AEDF4DB15}"/>
              </a:ext>
            </a:extLst>
          </p:cNvPr>
          <p:cNvGrpSpPr/>
          <p:nvPr/>
        </p:nvGrpSpPr>
        <p:grpSpPr>
          <a:xfrm>
            <a:off x="5495854" y="3217661"/>
            <a:ext cx="5527562" cy="2791642"/>
            <a:chOff x="3100380" y="2541519"/>
            <a:chExt cx="5527562" cy="2791642"/>
          </a:xfrm>
        </p:grpSpPr>
        <p:grpSp>
          <p:nvGrpSpPr>
            <p:cNvPr id="89" name="Group 88">
              <a:extLst>
                <a:ext uri="{FF2B5EF4-FFF2-40B4-BE49-F238E27FC236}">
                  <a16:creationId xmlns:a16="http://schemas.microsoft.com/office/drawing/2014/main" id="{4A7D2D4D-30C2-BFA1-55D0-9A69C8130579}"/>
                </a:ext>
              </a:extLst>
            </p:cNvPr>
            <p:cNvGrpSpPr/>
            <p:nvPr/>
          </p:nvGrpSpPr>
          <p:grpSpPr>
            <a:xfrm>
              <a:off x="3100380" y="2541519"/>
              <a:ext cx="4188216" cy="2791642"/>
              <a:chOff x="3198978" y="2004420"/>
              <a:chExt cx="3943619" cy="2791642"/>
            </a:xfrm>
          </p:grpSpPr>
          <p:sp>
            <p:nvSpPr>
              <p:cNvPr id="92" name="TextBox 91">
                <a:extLst>
                  <a:ext uri="{FF2B5EF4-FFF2-40B4-BE49-F238E27FC236}">
                    <a16:creationId xmlns:a16="http://schemas.microsoft.com/office/drawing/2014/main" id="{50692582-A6FD-8076-4586-F35DB21BA4E8}"/>
                  </a:ext>
                </a:extLst>
              </p:cNvPr>
              <p:cNvSpPr txBox="1"/>
              <p:nvPr/>
            </p:nvSpPr>
            <p:spPr>
              <a:xfrm>
                <a:off x="3198978" y="2004420"/>
                <a:ext cx="1906431" cy="1200329"/>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Calibri" panose="020F0502020204030204"/>
                    <a:ea typeface="+mn-ea"/>
                    <a:cs typeface="+mn-cs"/>
                  </a:rPr>
                  <a:t>SME Supplier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Calibri" panose="020F0502020204030204"/>
                    <a:ea typeface="+mn-ea"/>
                    <a:cs typeface="+mn-cs"/>
                  </a:rPr>
                  <a:t>Database</a:t>
                </a:r>
              </a:p>
            </p:txBody>
          </p:sp>
          <p:sp>
            <p:nvSpPr>
              <p:cNvPr id="93" name="TextBox 92">
                <a:extLst>
                  <a:ext uri="{FF2B5EF4-FFF2-40B4-BE49-F238E27FC236}">
                    <a16:creationId xmlns:a16="http://schemas.microsoft.com/office/drawing/2014/main" id="{CEA0CC40-0449-4F65-74BE-558518052C6A}"/>
                  </a:ext>
                </a:extLst>
              </p:cNvPr>
              <p:cNvSpPr txBox="1"/>
              <p:nvPr/>
            </p:nvSpPr>
            <p:spPr>
              <a:xfrm>
                <a:off x="3372676" y="4149731"/>
                <a:ext cx="1215064" cy="646331"/>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a:ea typeface="+mn-ea"/>
                    <a:cs typeface="+mn-cs"/>
                  </a:rPr>
                  <a:t>Women Association</a:t>
                </a:r>
              </a:p>
            </p:txBody>
          </p:sp>
          <p:sp>
            <p:nvSpPr>
              <p:cNvPr id="94" name="TextBox 93">
                <a:extLst>
                  <a:ext uri="{FF2B5EF4-FFF2-40B4-BE49-F238E27FC236}">
                    <a16:creationId xmlns:a16="http://schemas.microsoft.com/office/drawing/2014/main" id="{04D5E8E8-131C-2A6D-835D-106B71C1E653}"/>
                  </a:ext>
                </a:extLst>
              </p:cNvPr>
              <p:cNvSpPr txBox="1"/>
              <p:nvPr/>
            </p:nvSpPr>
            <p:spPr>
              <a:xfrm>
                <a:off x="4667476" y="4149730"/>
                <a:ext cx="1215064" cy="646331"/>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a:ea typeface="+mn-ea"/>
                    <a:cs typeface="+mn-cs"/>
                  </a:rPr>
                  <a:t>Women Association</a:t>
                </a:r>
              </a:p>
            </p:txBody>
          </p:sp>
          <p:sp>
            <p:nvSpPr>
              <p:cNvPr id="95" name="TextBox 94">
                <a:extLst>
                  <a:ext uri="{FF2B5EF4-FFF2-40B4-BE49-F238E27FC236}">
                    <a16:creationId xmlns:a16="http://schemas.microsoft.com/office/drawing/2014/main" id="{DE4E165C-1227-BD41-63AE-9398FBE4D64D}"/>
                  </a:ext>
                </a:extLst>
              </p:cNvPr>
              <p:cNvSpPr txBox="1"/>
              <p:nvPr/>
            </p:nvSpPr>
            <p:spPr>
              <a:xfrm>
                <a:off x="6064295" y="4141810"/>
                <a:ext cx="1078302" cy="369332"/>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a:ea typeface="+mn-ea"/>
                    <a:cs typeface="+mn-cs"/>
                  </a:rPr>
                  <a:t>WSMEs</a:t>
                </a:r>
              </a:p>
            </p:txBody>
          </p:sp>
          <p:cxnSp>
            <p:nvCxnSpPr>
              <p:cNvPr id="96" name="Connector: Elbow 95">
                <a:extLst>
                  <a:ext uri="{FF2B5EF4-FFF2-40B4-BE49-F238E27FC236}">
                    <a16:creationId xmlns:a16="http://schemas.microsoft.com/office/drawing/2014/main" id="{B235DAA7-2125-B452-1289-93CB9CD5CB7F}"/>
                  </a:ext>
                </a:extLst>
              </p:cNvPr>
              <p:cNvCxnSpPr>
                <a:cxnSpLocks/>
                <a:stCxn id="93" idx="0"/>
                <a:endCxn id="92" idx="2"/>
              </p:cNvCxnSpPr>
              <p:nvPr/>
            </p:nvCxnSpPr>
            <p:spPr>
              <a:xfrm rot="5400000" flipH="1" flipV="1">
                <a:off x="3593710" y="3591248"/>
                <a:ext cx="944982" cy="171985"/>
              </a:xfrm>
              <a:prstGeom prst="bentConnector3">
                <a:avLst>
                  <a:gd name="adj1" fmla="val 50000"/>
                </a:avLst>
              </a:prstGeom>
              <a:noFill/>
              <a:ln w="6350" cap="flat" cmpd="sng" algn="ctr">
                <a:solidFill>
                  <a:srgbClr val="4472C4"/>
                </a:solidFill>
                <a:prstDash val="solid"/>
                <a:miter lim="800000"/>
                <a:tailEnd type="triangle"/>
              </a:ln>
              <a:effectLst/>
            </p:spPr>
          </p:cxnSp>
          <p:cxnSp>
            <p:nvCxnSpPr>
              <p:cNvPr id="97" name="Connector: Elbow 96">
                <a:extLst>
                  <a:ext uri="{FF2B5EF4-FFF2-40B4-BE49-F238E27FC236}">
                    <a16:creationId xmlns:a16="http://schemas.microsoft.com/office/drawing/2014/main" id="{36B61B44-C5DE-6B5E-B7E3-078BA1FCE5ED}"/>
                  </a:ext>
                </a:extLst>
              </p:cNvPr>
              <p:cNvCxnSpPr>
                <a:cxnSpLocks/>
                <a:stCxn id="94" idx="0"/>
                <a:endCxn id="92" idx="2"/>
              </p:cNvCxnSpPr>
              <p:nvPr/>
            </p:nvCxnSpPr>
            <p:spPr>
              <a:xfrm rot="16200000" flipV="1">
                <a:off x="4241111" y="3115832"/>
                <a:ext cx="944981" cy="1122815"/>
              </a:xfrm>
              <a:prstGeom prst="bentConnector3">
                <a:avLst>
                  <a:gd name="adj1" fmla="val 50000"/>
                </a:avLst>
              </a:prstGeom>
              <a:noFill/>
              <a:ln w="6350" cap="flat" cmpd="sng" algn="ctr">
                <a:solidFill>
                  <a:srgbClr val="4472C4"/>
                </a:solidFill>
                <a:prstDash val="solid"/>
                <a:miter lim="800000"/>
                <a:tailEnd type="triangle"/>
              </a:ln>
              <a:effectLst/>
            </p:spPr>
          </p:cxnSp>
          <p:cxnSp>
            <p:nvCxnSpPr>
              <p:cNvPr id="98" name="Connector: Elbow 97">
                <a:extLst>
                  <a:ext uri="{FF2B5EF4-FFF2-40B4-BE49-F238E27FC236}">
                    <a16:creationId xmlns:a16="http://schemas.microsoft.com/office/drawing/2014/main" id="{BE9F039F-E830-E4F8-F105-2EA8F350C0CB}"/>
                  </a:ext>
                </a:extLst>
              </p:cNvPr>
              <p:cNvCxnSpPr>
                <a:stCxn id="95" idx="0"/>
                <a:endCxn id="92" idx="2"/>
              </p:cNvCxnSpPr>
              <p:nvPr/>
            </p:nvCxnSpPr>
            <p:spPr>
              <a:xfrm rot="16200000" flipV="1">
                <a:off x="4909290" y="2447654"/>
                <a:ext cx="937061" cy="2451253"/>
              </a:xfrm>
              <a:prstGeom prst="bentConnector3">
                <a:avLst>
                  <a:gd name="adj1" fmla="val 50000"/>
                </a:avLst>
              </a:prstGeom>
              <a:noFill/>
              <a:ln w="6350" cap="flat" cmpd="sng" algn="ctr">
                <a:solidFill>
                  <a:srgbClr val="4472C4"/>
                </a:solidFill>
                <a:prstDash val="solid"/>
                <a:miter lim="800000"/>
                <a:tailEnd type="triangle"/>
              </a:ln>
              <a:effectLst/>
            </p:spPr>
          </p:cxnSp>
        </p:grpSp>
        <p:sp>
          <p:nvSpPr>
            <p:cNvPr id="90" name="TextBox 89">
              <a:extLst>
                <a:ext uri="{FF2B5EF4-FFF2-40B4-BE49-F238E27FC236}">
                  <a16:creationId xmlns:a16="http://schemas.microsoft.com/office/drawing/2014/main" id="{F50C282C-AC29-7930-D6AA-2E1D7A3E6E3B}"/>
                </a:ext>
              </a:extLst>
            </p:cNvPr>
            <p:cNvSpPr txBox="1"/>
            <p:nvPr/>
          </p:nvSpPr>
          <p:spPr>
            <a:xfrm>
              <a:off x="7482760" y="4692553"/>
              <a:ext cx="1145182" cy="369332"/>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a:ea typeface="+mn-ea"/>
                  <a:cs typeface="+mn-cs"/>
                </a:rPr>
                <a:t>WSMEs</a:t>
              </a:r>
            </a:p>
          </p:txBody>
        </p:sp>
        <p:cxnSp>
          <p:nvCxnSpPr>
            <p:cNvPr id="91" name="Connector: Elbow 90">
              <a:extLst>
                <a:ext uri="{FF2B5EF4-FFF2-40B4-BE49-F238E27FC236}">
                  <a16:creationId xmlns:a16="http://schemas.microsoft.com/office/drawing/2014/main" id="{FF897203-82D0-6EB1-E54A-50179D3E93A6}"/>
                </a:ext>
              </a:extLst>
            </p:cNvPr>
            <p:cNvCxnSpPr>
              <a:stCxn id="90" idx="0"/>
              <a:endCxn id="92" idx="2"/>
            </p:cNvCxnSpPr>
            <p:nvPr/>
          </p:nvCxnSpPr>
          <p:spPr>
            <a:xfrm rot="16200000" flipV="1">
              <a:off x="5608682" y="2245884"/>
              <a:ext cx="950705" cy="3942634"/>
            </a:xfrm>
            <a:prstGeom prst="bentConnector3">
              <a:avLst>
                <a:gd name="adj1" fmla="val 50000"/>
              </a:avLst>
            </a:prstGeom>
            <a:noFill/>
            <a:ln w="6350" cap="flat" cmpd="sng" algn="ctr">
              <a:solidFill>
                <a:srgbClr val="4472C4"/>
              </a:solidFill>
              <a:prstDash val="solid"/>
              <a:miter lim="800000"/>
              <a:tailEnd type="triangle"/>
            </a:ln>
            <a:effectLst/>
          </p:spPr>
        </p:cxnSp>
      </p:grpSp>
      <p:sp>
        <p:nvSpPr>
          <p:cNvPr id="99" name="TextBox 98">
            <a:extLst>
              <a:ext uri="{FF2B5EF4-FFF2-40B4-BE49-F238E27FC236}">
                <a16:creationId xmlns:a16="http://schemas.microsoft.com/office/drawing/2014/main" id="{3B813F60-1BD1-C30B-7974-23BB1FAD4495}"/>
              </a:ext>
            </a:extLst>
          </p:cNvPr>
          <p:cNvSpPr txBox="1"/>
          <p:nvPr/>
        </p:nvSpPr>
        <p:spPr>
          <a:xfrm>
            <a:off x="894713" y="4452083"/>
            <a:ext cx="2264433" cy="830997"/>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Calibri" panose="020F0502020204030204"/>
                <a:ea typeface="+mn-ea"/>
                <a:cs typeface="+mn-cs"/>
              </a:rPr>
              <a:t>North South University</a:t>
            </a:r>
          </a:p>
        </p:txBody>
      </p:sp>
      <p:sp>
        <p:nvSpPr>
          <p:cNvPr id="101" name="TextBox 100">
            <a:extLst>
              <a:ext uri="{FF2B5EF4-FFF2-40B4-BE49-F238E27FC236}">
                <a16:creationId xmlns:a16="http://schemas.microsoft.com/office/drawing/2014/main" id="{6729E87A-E23C-5FA7-B0E6-7FE6FEEADE0F}"/>
              </a:ext>
            </a:extLst>
          </p:cNvPr>
          <p:cNvSpPr txBox="1"/>
          <p:nvPr/>
        </p:nvSpPr>
        <p:spPr>
          <a:xfrm>
            <a:off x="589067" y="5405220"/>
            <a:ext cx="29502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Training of WSMEs </a:t>
            </a:r>
          </a:p>
        </p:txBody>
      </p:sp>
      <p:cxnSp>
        <p:nvCxnSpPr>
          <p:cNvPr id="102" name="Connector: Elbow 101">
            <a:extLst>
              <a:ext uri="{FF2B5EF4-FFF2-40B4-BE49-F238E27FC236}">
                <a16:creationId xmlns:a16="http://schemas.microsoft.com/office/drawing/2014/main" id="{BA1A8883-516C-3ED9-CAF7-CC3E90E2F2C7}"/>
              </a:ext>
            </a:extLst>
          </p:cNvPr>
          <p:cNvCxnSpPr>
            <a:cxnSpLocks/>
          </p:cNvCxnSpPr>
          <p:nvPr/>
        </p:nvCxnSpPr>
        <p:spPr>
          <a:xfrm rot="5400000" flipH="1" flipV="1">
            <a:off x="1087106" y="2870711"/>
            <a:ext cx="2295234" cy="858375"/>
          </a:xfrm>
          <a:prstGeom prst="bentConnector3">
            <a:avLst>
              <a:gd name="adj1" fmla="val 50000"/>
            </a:avLst>
          </a:prstGeom>
          <a:noFill/>
          <a:ln w="6350" cap="flat" cmpd="sng" algn="ctr">
            <a:solidFill>
              <a:srgbClr val="4472C4"/>
            </a:solidFill>
            <a:prstDash val="solid"/>
            <a:miter lim="800000"/>
            <a:headEnd type="triangle"/>
            <a:tailEnd type="triangle"/>
          </a:ln>
          <a:effectLst/>
        </p:spPr>
      </p:cxnSp>
      <p:sp>
        <p:nvSpPr>
          <p:cNvPr id="103" name="TextBox 102">
            <a:extLst>
              <a:ext uri="{FF2B5EF4-FFF2-40B4-BE49-F238E27FC236}">
                <a16:creationId xmlns:a16="http://schemas.microsoft.com/office/drawing/2014/main" id="{4E65C9C0-09E8-1425-0CEC-CA54D198F829}"/>
              </a:ext>
            </a:extLst>
          </p:cNvPr>
          <p:cNvSpPr txBox="1"/>
          <p:nvPr/>
        </p:nvSpPr>
        <p:spPr>
          <a:xfrm>
            <a:off x="2456117" y="2210588"/>
            <a:ext cx="29502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Networking </a:t>
            </a:r>
          </a:p>
        </p:txBody>
      </p:sp>
      <p:sp>
        <p:nvSpPr>
          <p:cNvPr id="104" name="TextBox 103">
            <a:extLst>
              <a:ext uri="{FF2B5EF4-FFF2-40B4-BE49-F238E27FC236}">
                <a16:creationId xmlns:a16="http://schemas.microsoft.com/office/drawing/2014/main" id="{C7F577F6-3EE5-C14A-D1EF-332BE47CE28D}"/>
              </a:ext>
            </a:extLst>
          </p:cNvPr>
          <p:cNvSpPr txBox="1"/>
          <p:nvPr/>
        </p:nvSpPr>
        <p:spPr>
          <a:xfrm>
            <a:off x="-91157" y="2156850"/>
            <a:ext cx="29502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Awareness </a:t>
            </a:r>
          </a:p>
        </p:txBody>
      </p:sp>
      <p:sp>
        <p:nvSpPr>
          <p:cNvPr id="105" name="TextBox 104">
            <a:extLst>
              <a:ext uri="{FF2B5EF4-FFF2-40B4-BE49-F238E27FC236}">
                <a16:creationId xmlns:a16="http://schemas.microsoft.com/office/drawing/2014/main" id="{283F8D12-FD6E-EDBE-41E5-115EC027A6A4}"/>
              </a:ext>
            </a:extLst>
          </p:cNvPr>
          <p:cNvSpPr txBox="1"/>
          <p:nvPr/>
        </p:nvSpPr>
        <p:spPr>
          <a:xfrm>
            <a:off x="7533508" y="4255147"/>
            <a:ext cx="29502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Data base on WSMEs </a:t>
            </a:r>
          </a:p>
        </p:txBody>
      </p:sp>
      <p:sp>
        <p:nvSpPr>
          <p:cNvPr id="109" name="Rectángulo 8">
            <a:extLst>
              <a:ext uri="{FF2B5EF4-FFF2-40B4-BE49-F238E27FC236}">
                <a16:creationId xmlns:a16="http://schemas.microsoft.com/office/drawing/2014/main" id="{179C051C-BD5B-49BD-3FDE-DE75CABB4D7D}"/>
              </a:ext>
            </a:extLst>
          </p:cNvPr>
          <p:cNvSpPr/>
          <p:nvPr/>
        </p:nvSpPr>
        <p:spPr bwMode="auto">
          <a:xfrm>
            <a:off x="0" y="1021151"/>
            <a:ext cx="12192000" cy="182563"/>
          </a:xfrm>
          <a:prstGeom prst="rect">
            <a:avLst/>
          </a:prstGeom>
          <a:solidFill>
            <a:srgbClr val="1B73B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s-MX"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11" name="Straight Arrow Connector 110">
            <a:extLst>
              <a:ext uri="{FF2B5EF4-FFF2-40B4-BE49-F238E27FC236}">
                <a16:creationId xmlns:a16="http://schemas.microsoft.com/office/drawing/2014/main" id="{2AF485B5-41B3-CEE2-A09D-756E0AF9CB72}"/>
              </a:ext>
            </a:extLst>
          </p:cNvPr>
          <p:cNvCxnSpPr>
            <a:cxnSpLocks/>
            <a:stCxn id="99" idx="3"/>
          </p:cNvCxnSpPr>
          <p:nvPr/>
        </p:nvCxnSpPr>
        <p:spPr>
          <a:xfrm>
            <a:off x="3159146" y="4867582"/>
            <a:ext cx="3387013" cy="25761"/>
          </a:xfrm>
          <a:prstGeom prst="straightConnector1">
            <a:avLst/>
          </a:prstGeom>
          <a:noFill/>
          <a:ln w="6350" cap="flat" cmpd="sng" algn="ctr">
            <a:solidFill>
              <a:srgbClr val="4472C4"/>
            </a:solidFill>
            <a:prstDash val="solid"/>
            <a:miter lim="800000"/>
            <a:headEnd type="triangle"/>
            <a:tailEnd type="triangle"/>
          </a:ln>
          <a:effectLst/>
        </p:spPr>
      </p:cxnSp>
      <p:cxnSp>
        <p:nvCxnSpPr>
          <p:cNvPr id="123" name="Connector: Elbow 122">
            <a:extLst>
              <a:ext uri="{FF2B5EF4-FFF2-40B4-BE49-F238E27FC236}">
                <a16:creationId xmlns:a16="http://schemas.microsoft.com/office/drawing/2014/main" id="{9EBB208C-A6EE-6307-E28F-C12CE290A067}"/>
              </a:ext>
            </a:extLst>
          </p:cNvPr>
          <p:cNvCxnSpPr/>
          <p:nvPr/>
        </p:nvCxnSpPr>
        <p:spPr>
          <a:xfrm rot="5400000">
            <a:off x="7257613" y="1144499"/>
            <a:ext cx="913580" cy="3048765"/>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1FE65EAC-2D15-21EC-45A3-0481454119B5}"/>
              </a:ext>
            </a:extLst>
          </p:cNvPr>
          <p:cNvCxnSpPr>
            <a:cxnSpLocks/>
          </p:cNvCxnSpPr>
          <p:nvPr/>
        </p:nvCxnSpPr>
        <p:spPr>
          <a:xfrm rot="16200000" flipH="1">
            <a:off x="3924815" y="869701"/>
            <a:ext cx="996333" cy="3534077"/>
          </a:xfrm>
          <a:prstGeom prst="bentConnector3">
            <a:avLst>
              <a:gd name="adj1" fmla="val 50000"/>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25" name="Connector: Elbow 124">
            <a:extLst>
              <a:ext uri="{FF2B5EF4-FFF2-40B4-BE49-F238E27FC236}">
                <a16:creationId xmlns:a16="http://schemas.microsoft.com/office/drawing/2014/main" id="{9EF5F68B-8713-CE30-07BF-0A47C9675D00}"/>
              </a:ext>
            </a:extLst>
          </p:cNvPr>
          <p:cNvCxnSpPr>
            <a:cxnSpLocks/>
          </p:cNvCxnSpPr>
          <p:nvPr/>
        </p:nvCxnSpPr>
        <p:spPr>
          <a:xfrm rot="5400000" flipH="1" flipV="1">
            <a:off x="7449848" y="1317639"/>
            <a:ext cx="885248" cy="2692625"/>
          </a:xfrm>
          <a:prstGeom prst="bentConnector3">
            <a:avLst>
              <a:gd name="adj1" fmla="val 50000"/>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28" name="Straight Arrow Connector 127">
            <a:extLst>
              <a:ext uri="{FF2B5EF4-FFF2-40B4-BE49-F238E27FC236}">
                <a16:creationId xmlns:a16="http://schemas.microsoft.com/office/drawing/2014/main" id="{560AB759-02A5-52E0-4CFD-F857AAADC17C}"/>
              </a:ext>
            </a:extLst>
          </p:cNvPr>
          <p:cNvCxnSpPr>
            <a:cxnSpLocks/>
          </p:cNvCxnSpPr>
          <p:nvPr/>
        </p:nvCxnSpPr>
        <p:spPr>
          <a:xfrm flipV="1">
            <a:off x="3159146" y="3656287"/>
            <a:ext cx="2328153" cy="1118962"/>
          </a:xfrm>
          <a:prstGeom prst="straightConnector1">
            <a:avLst/>
          </a:prstGeom>
          <a:noFill/>
          <a:ln w="6350" cap="flat" cmpd="sng" algn="ctr">
            <a:solidFill>
              <a:srgbClr val="4472C4"/>
            </a:solidFill>
            <a:prstDash val="solid"/>
            <a:miter lim="800000"/>
            <a:headEnd type="triangle"/>
            <a:tailEnd type="triangle"/>
          </a:ln>
          <a:effectLst/>
        </p:spPr>
      </p:cxnSp>
      <p:cxnSp>
        <p:nvCxnSpPr>
          <p:cNvPr id="129" name="Connector: Elbow 128">
            <a:extLst>
              <a:ext uri="{FF2B5EF4-FFF2-40B4-BE49-F238E27FC236}">
                <a16:creationId xmlns:a16="http://schemas.microsoft.com/office/drawing/2014/main" id="{1AB92F13-0535-67D9-0BBF-7AC5962595B1}"/>
              </a:ext>
            </a:extLst>
          </p:cNvPr>
          <p:cNvCxnSpPr/>
          <p:nvPr/>
        </p:nvCxnSpPr>
        <p:spPr>
          <a:xfrm>
            <a:off x="5029919" y="3622804"/>
            <a:ext cx="477480" cy="865"/>
          </a:xfrm>
          <a:prstGeom prst="bentConnector3">
            <a:avLst/>
          </a:prstGeom>
          <a:noFill/>
          <a:ln w="6350" cap="flat" cmpd="sng" algn="ctr">
            <a:solidFill>
              <a:srgbClr val="4472C4"/>
            </a:solidFill>
            <a:prstDash val="solid"/>
            <a:miter lim="800000"/>
            <a:headEnd type="triangle"/>
            <a:tailEnd type="triangle"/>
          </a:ln>
          <a:effectLst/>
        </p:spPr>
      </p:cxnSp>
    </p:spTree>
    <p:extLst>
      <p:ext uri="{BB962C8B-B14F-4D97-AF65-F5344CB8AC3E}">
        <p14:creationId xmlns:p14="http://schemas.microsoft.com/office/powerpoint/2010/main" val="130051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6DD89733-CE68-9EB8-5A66-35C8A879E648}"/>
              </a:ext>
            </a:extLst>
          </p:cNvPr>
          <p:cNvSpPr txBox="1">
            <a:spLocks/>
          </p:cNvSpPr>
          <p:nvPr/>
        </p:nvSpPr>
        <p:spPr>
          <a:xfrm>
            <a:off x="632665" y="378567"/>
            <a:ext cx="11156337" cy="657071"/>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Book"/>
                <a:ea typeface="ＭＳ Ｐゴシック"/>
                <a:cs typeface="Helvetica" panose="020B0604020202020204" pitchFamily="34" charset="0"/>
              </a:rPr>
              <a:t>Results to date</a:t>
            </a:r>
          </a:p>
        </p:txBody>
      </p:sp>
      <p:graphicFrame>
        <p:nvGraphicFramePr>
          <p:cNvPr id="8" name="Diagram 7">
            <a:extLst>
              <a:ext uri="{FF2B5EF4-FFF2-40B4-BE49-F238E27FC236}">
                <a16:creationId xmlns:a16="http://schemas.microsoft.com/office/drawing/2014/main" id="{2CDF7914-3AD0-28A1-D0D5-B121BE4A7411}"/>
              </a:ext>
            </a:extLst>
          </p:cNvPr>
          <p:cNvGraphicFramePr/>
          <p:nvPr/>
        </p:nvGraphicFramePr>
        <p:xfrm>
          <a:off x="1740432" y="113052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9566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fontScheme name="we-fi 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697A1445-11C0-41EC-A607-2349CDE58780}"/>
</file>

<file path=customXml/itemProps2.xml><?xml version="1.0" encoding="utf-8"?>
<ds:datastoreItem xmlns:ds="http://schemas.openxmlformats.org/officeDocument/2006/customXml" ds:itemID="{76B9CA24-5A3A-4A9F-A1EE-B6F9D29CFAB1}"/>
</file>

<file path=customXml/itemProps3.xml><?xml version="1.0" encoding="utf-8"?>
<ds:datastoreItem xmlns:ds="http://schemas.openxmlformats.org/officeDocument/2006/customXml" ds:itemID="{93A9DEBC-01B9-4010-B310-7930E5842692}"/>
</file>

<file path=docProps/app.xml><?xml version="1.0" encoding="utf-8"?>
<Properties xmlns="http://schemas.openxmlformats.org/officeDocument/2006/extended-properties" xmlns:vt="http://schemas.openxmlformats.org/officeDocument/2006/docPropsVTypes">
  <TotalTime>2</TotalTime>
  <Words>602</Words>
  <Application>Microsoft Office PowerPoint</Application>
  <PresentationFormat>Widescreen</PresentationFormat>
  <Paragraphs>89</Paragraphs>
  <Slides>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Calibri Light</vt:lpstr>
      <vt:lpstr>Courier New</vt:lpstr>
      <vt:lpstr>Franklin Gothic Book</vt:lpstr>
      <vt:lpstr>Gotham Book</vt:lpstr>
      <vt:lpstr>Helvetica</vt:lpstr>
      <vt:lpstr>Wingdings</vt:lpstr>
      <vt:lpstr>1_Office Theme</vt:lpstr>
      <vt:lpstr>2_Office Theme</vt:lpstr>
      <vt:lpstr>PowerPoint Presentation</vt:lpstr>
      <vt:lpstr>PowerPoint Presentation</vt:lpstr>
      <vt:lpstr>PowerPoint Presentation</vt:lpstr>
      <vt:lpstr>PowerPoint Presentation</vt:lpstr>
      <vt:lpstr>What was done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Aurica Balmus</dc:creator>
  <cp:lastModifiedBy>Aurica Balmus</cp:lastModifiedBy>
  <cp:revision>1</cp:revision>
  <dcterms:created xsi:type="dcterms:W3CDTF">2023-06-14T12:56:00Z</dcterms:created>
  <dcterms:modified xsi:type="dcterms:W3CDTF">2023-06-14T12:58:02Z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ies>
</file>