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146848243" r:id="rId3"/>
    <p:sldId id="262" r:id="rId4"/>
    <p:sldId id="214684824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3.xml"/><Relationship Id="rId1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5ECB0-FA64-4E80-BD78-9F05BE0E664D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3681483-F94A-4DEE-AAA1-B910E8301E66}">
      <dgm:prSet phldrT="[Text]"/>
      <dgm:spPr>
        <a:xfrm>
          <a:off x="3295" y="632660"/>
          <a:ext cx="3212799" cy="1051259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Component 1: Facilitating WSMEs’ participation in value chains</a:t>
          </a:r>
          <a:endParaRPr lang="en-US" b="1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E1615BF-6B6D-473E-8F1F-6A28F92DD526}" type="parTrans" cxnId="{F87B430A-B0C1-4979-A4E2-ED2F654A8F32}">
      <dgm:prSet/>
      <dgm:spPr/>
      <dgm:t>
        <a:bodyPr/>
        <a:lstStyle/>
        <a:p>
          <a:endParaRPr lang="en-US"/>
        </a:p>
      </dgm:t>
    </dgm:pt>
    <dgm:pt modelId="{966BD297-DB57-4BDA-95F5-2B5FA9AECC42}" type="sibTrans" cxnId="{F87B430A-B0C1-4979-A4E2-ED2F654A8F32}">
      <dgm:prSet/>
      <dgm:spPr/>
      <dgm:t>
        <a:bodyPr/>
        <a:lstStyle/>
        <a:p>
          <a:endParaRPr lang="en-US"/>
        </a:p>
      </dgm:t>
    </dgm:pt>
    <dgm:pt modelId="{251523AF-4B5A-41B8-81F3-994E2E628E62}">
      <dgm:prSet phldrT="[Text]"/>
      <dgm:spPr>
        <a:xfrm>
          <a:off x="3295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Corporate awareness and engagement </a:t>
          </a:r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9D4B3D7-44FD-47BE-A02E-43CB6AAE5443}" type="parTrans" cxnId="{531F4449-2297-42D2-9E75-C75639D36557}">
      <dgm:prSet/>
      <dgm:spPr/>
      <dgm:t>
        <a:bodyPr/>
        <a:lstStyle/>
        <a:p>
          <a:endParaRPr lang="en-US"/>
        </a:p>
      </dgm:t>
    </dgm:pt>
    <dgm:pt modelId="{E8030F79-988C-4F12-B03F-E443B90D6009}" type="sibTrans" cxnId="{531F4449-2297-42D2-9E75-C75639D36557}">
      <dgm:prSet/>
      <dgm:spPr/>
      <dgm:t>
        <a:bodyPr/>
        <a:lstStyle/>
        <a:p>
          <a:endParaRPr lang="en-US"/>
        </a:p>
      </dgm:t>
    </dgm:pt>
    <dgm:pt modelId="{EC458D8B-C29D-4A83-B7C3-27226B5ED7EF}">
      <dgm:prSet phldrT="[Text]"/>
      <dgm:spPr>
        <a:xfrm>
          <a:off x="3665887" y="632660"/>
          <a:ext cx="3212799" cy="1051259"/>
        </a:xfrm>
        <a:prstGeom prst="rect">
          <a:avLst/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2700" cap="flat" cmpd="sng" algn="ctr">
          <a:solidFill>
            <a:srgbClr val="A5A5A5">
              <a:hueOff val="1355300"/>
              <a:satOff val="50000"/>
              <a:lumOff val="-735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Component 2: Enhancing database</a:t>
          </a:r>
        </a:p>
      </dgm:t>
    </dgm:pt>
    <dgm:pt modelId="{736C2D27-C926-4C89-BCA5-821D9E7FECC1}" type="parTrans" cxnId="{C4CACAA8-D73A-42A7-88AB-2EDFACD7C2B3}">
      <dgm:prSet/>
      <dgm:spPr/>
      <dgm:t>
        <a:bodyPr/>
        <a:lstStyle/>
        <a:p>
          <a:endParaRPr lang="en-US"/>
        </a:p>
      </dgm:t>
    </dgm:pt>
    <dgm:pt modelId="{D1E6619F-4D26-40EC-A102-1A7317007C95}" type="sibTrans" cxnId="{C4CACAA8-D73A-42A7-88AB-2EDFACD7C2B3}">
      <dgm:prSet/>
      <dgm:spPr/>
      <dgm:t>
        <a:bodyPr/>
        <a:lstStyle/>
        <a:p>
          <a:endParaRPr lang="en-US"/>
        </a:p>
      </dgm:t>
    </dgm:pt>
    <dgm:pt modelId="{C20960BD-C2A0-43A3-A82B-73007EFFE2C1}">
      <dgm:prSet phldrT="[Text]"/>
      <dgm:spPr>
        <a:xfrm>
          <a:off x="3665887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1014570"/>
            <a:satOff val="50000"/>
            <a:lumOff val="89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014570"/>
              <a:satOff val="50000"/>
              <a:lumOff val="89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Link WSMEs with Corporations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3444024-A4F3-41F9-BD8E-B39868DAE799}" type="parTrans" cxnId="{97154596-5EEC-4D1D-A507-54F5F6B1FD52}">
      <dgm:prSet/>
      <dgm:spPr/>
      <dgm:t>
        <a:bodyPr/>
        <a:lstStyle/>
        <a:p>
          <a:endParaRPr lang="en-US"/>
        </a:p>
      </dgm:t>
    </dgm:pt>
    <dgm:pt modelId="{572B016F-B0CD-470E-A575-8A09A32949DC}" type="sibTrans" cxnId="{97154596-5EEC-4D1D-A507-54F5F6B1FD52}">
      <dgm:prSet/>
      <dgm:spPr/>
      <dgm:t>
        <a:bodyPr/>
        <a:lstStyle/>
        <a:p>
          <a:endParaRPr lang="en-US"/>
        </a:p>
      </dgm:t>
    </dgm:pt>
    <dgm:pt modelId="{CD794DC0-F66F-42A8-B533-007D06A0F817}">
      <dgm:prSet phldrT="[Text]"/>
      <dgm:spPr>
        <a:xfrm>
          <a:off x="7328478" y="632660"/>
          <a:ext cx="3212799" cy="1051259"/>
        </a:xfrm>
        <a:prstGeom prst="rect">
          <a:avLst/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Component 3: Enabling environment</a:t>
          </a:r>
        </a:p>
      </dgm:t>
    </dgm:pt>
    <dgm:pt modelId="{3BE2D4C4-3D14-4933-AC11-48D7465977B5}" type="parTrans" cxnId="{8EA3ED5F-84BB-472D-BE86-9A85BD3ACEB1}">
      <dgm:prSet/>
      <dgm:spPr/>
      <dgm:t>
        <a:bodyPr/>
        <a:lstStyle/>
        <a:p>
          <a:endParaRPr lang="en-US"/>
        </a:p>
      </dgm:t>
    </dgm:pt>
    <dgm:pt modelId="{D98A6FC0-DB2C-428F-B865-1C7559402A8A}" type="sibTrans" cxnId="{8EA3ED5F-84BB-472D-BE86-9A85BD3ACEB1}">
      <dgm:prSet/>
      <dgm:spPr/>
      <dgm:t>
        <a:bodyPr/>
        <a:lstStyle/>
        <a:p>
          <a:endParaRPr lang="en-US"/>
        </a:p>
      </dgm:t>
    </dgm:pt>
    <dgm:pt modelId="{85B2F04E-0A90-4DDB-9CAC-1193C9E3CF0E}">
      <dgm:prSet phldrT="[Text]"/>
      <dgm:spPr>
        <a:xfrm>
          <a:off x="7328478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Policy advocacy</a:t>
          </a:r>
        </a:p>
      </dgm:t>
    </dgm:pt>
    <dgm:pt modelId="{702FB1FC-F9E6-4313-9183-6465427A30A1}" type="parTrans" cxnId="{8F9C547C-C5A9-451D-835B-47697683A513}">
      <dgm:prSet/>
      <dgm:spPr/>
      <dgm:t>
        <a:bodyPr/>
        <a:lstStyle/>
        <a:p>
          <a:endParaRPr lang="en-US"/>
        </a:p>
      </dgm:t>
    </dgm:pt>
    <dgm:pt modelId="{54AD1A8D-89CA-4A4A-9654-A0602897444C}" type="sibTrans" cxnId="{8F9C547C-C5A9-451D-835B-47697683A513}">
      <dgm:prSet/>
      <dgm:spPr/>
      <dgm:t>
        <a:bodyPr/>
        <a:lstStyle/>
        <a:p>
          <a:endParaRPr lang="en-US"/>
        </a:p>
      </dgm:t>
    </dgm:pt>
    <dgm:pt modelId="{3A2927F1-4EF0-465B-9401-BD771EDA58D9}">
      <dgm:prSet phldrT="[Text]"/>
      <dgm:spPr>
        <a:xfrm>
          <a:off x="3295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Enhancing WSMEs'  capacity </a:t>
          </a:r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DF06229-C3EE-4105-8DCA-F9F7E4CBECC1}" type="parTrans" cxnId="{125C00BA-62FA-4321-A77C-B2468D9D0BAF}">
      <dgm:prSet/>
      <dgm:spPr/>
      <dgm:t>
        <a:bodyPr/>
        <a:lstStyle/>
        <a:p>
          <a:endParaRPr lang="en-US"/>
        </a:p>
      </dgm:t>
    </dgm:pt>
    <dgm:pt modelId="{656F3D41-09B3-4E8D-8A19-74884EE52891}" type="sibTrans" cxnId="{125C00BA-62FA-4321-A77C-B2468D9D0BAF}">
      <dgm:prSet/>
      <dgm:spPr/>
      <dgm:t>
        <a:bodyPr/>
        <a:lstStyle/>
        <a:p>
          <a:endParaRPr lang="en-US"/>
        </a:p>
      </dgm:t>
    </dgm:pt>
    <dgm:pt modelId="{A38B7929-C67A-436D-A849-015AB470F551}">
      <dgm:prSet phldrT="[Text]"/>
      <dgm:spPr>
        <a:xfrm>
          <a:off x="3665887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1014570"/>
            <a:satOff val="50000"/>
            <a:lumOff val="89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014570"/>
              <a:satOff val="50000"/>
              <a:lumOff val="89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Link WSMEs with Financial Institutions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87C78DE-6EF4-4CDA-8E70-2C66D201614C}" type="parTrans" cxnId="{B91EC312-5AB8-4782-949C-5D989382F670}">
      <dgm:prSet/>
      <dgm:spPr/>
      <dgm:t>
        <a:bodyPr/>
        <a:lstStyle/>
        <a:p>
          <a:endParaRPr lang="en-US"/>
        </a:p>
      </dgm:t>
    </dgm:pt>
    <dgm:pt modelId="{7CB31A95-47AB-4C7C-8E81-F34B7A6143E1}" type="sibTrans" cxnId="{B91EC312-5AB8-4782-949C-5D989382F670}">
      <dgm:prSet/>
      <dgm:spPr/>
      <dgm:t>
        <a:bodyPr/>
        <a:lstStyle/>
        <a:p>
          <a:endParaRPr lang="en-US"/>
        </a:p>
      </dgm:t>
    </dgm:pt>
    <dgm:pt modelId="{132F72E2-E532-413B-92E0-11FACA86118A}">
      <dgm:prSet phldrT="[Text]"/>
      <dgm:spPr>
        <a:xfrm>
          <a:off x="3295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Business network events</a:t>
          </a:r>
        </a:p>
      </dgm:t>
    </dgm:pt>
    <dgm:pt modelId="{DA91FCC4-B678-457E-B422-B3B27A19BAF4}" type="parTrans" cxnId="{7CF443E2-34ED-46F4-B83A-9BF757712BCE}">
      <dgm:prSet/>
      <dgm:spPr/>
      <dgm:t>
        <a:bodyPr/>
        <a:lstStyle/>
        <a:p>
          <a:endParaRPr lang="en-US"/>
        </a:p>
      </dgm:t>
    </dgm:pt>
    <dgm:pt modelId="{CC069083-A221-4150-880E-04AD9FA8C67C}" type="sibTrans" cxnId="{7CF443E2-34ED-46F4-B83A-9BF757712BCE}">
      <dgm:prSet/>
      <dgm:spPr/>
      <dgm:t>
        <a:bodyPr/>
        <a:lstStyle/>
        <a:p>
          <a:endParaRPr lang="en-US"/>
        </a:p>
      </dgm:t>
    </dgm:pt>
    <dgm:pt modelId="{7D1E3EA3-A9CE-4DDE-8D79-CC2ADF8A44BE}">
      <dgm:prSet phldrT="[Text]"/>
      <dgm:spPr>
        <a:xfrm>
          <a:off x="7328478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Enable e-commerce platforms</a:t>
          </a:r>
        </a:p>
      </dgm:t>
    </dgm:pt>
    <dgm:pt modelId="{3F9ED578-C478-4BEE-96FF-D8755CF784F0}" type="parTrans" cxnId="{776C948F-0CE7-4C6F-8E37-3C642D0813C8}">
      <dgm:prSet/>
      <dgm:spPr/>
      <dgm:t>
        <a:bodyPr/>
        <a:lstStyle/>
        <a:p>
          <a:endParaRPr lang="en-US"/>
        </a:p>
      </dgm:t>
    </dgm:pt>
    <dgm:pt modelId="{6389AF22-7569-4CFB-9BF8-EEC15D884470}" type="sibTrans" cxnId="{776C948F-0CE7-4C6F-8E37-3C642D0813C8}">
      <dgm:prSet/>
      <dgm:spPr/>
      <dgm:t>
        <a:bodyPr/>
        <a:lstStyle/>
        <a:p>
          <a:endParaRPr lang="en-US"/>
        </a:p>
      </dgm:t>
    </dgm:pt>
    <dgm:pt modelId="{D0620806-3CA3-415E-927A-A56B347D5169}">
      <dgm:prSet phldrT="[Text]" custT="1"/>
      <dgm:spPr>
        <a:xfrm>
          <a:off x="3665887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1014570"/>
            <a:satOff val="50000"/>
            <a:lumOff val="89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014570"/>
              <a:satOff val="50000"/>
              <a:lumOff val="89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Supplier platform development</a:t>
          </a:r>
        </a:p>
      </dgm:t>
    </dgm:pt>
    <dgm:pt modelId="{A4D58857-5310-48BF-B3B8-F7C6C4306928}" type="parTrans" cxnId="{66CA2FA9-319C-4CFF-96AC-67259CD0867A}">
      <dgm:prSet/>
      <dgm:spPr/>
      <dgm:t>
        <a:bodyPr/>
        <a:lstStyle/>
        <a:p>
          <a:endParaRPr lang="en-US"/>
        </a:p>
      </dgm:t>
    </dgm:pt>
    <dgm:pt modelId="{BEE28948-51E4-4E05-ACBD-208C04A708D3}" type="sibTrans" cxnId="{66CA2FA9-319C-4CFF-96AC-67259CD0867A}">
      <dgm:prSet/>
      <dgm:spPr/>
      <dgm:t>
        <a:bodyPr/>
        <a:lstStyle/>
        <a:p>
          <a:endParaRPr lang="en-US"/>
        </a:p>
      </dgm:t>
    </dgm:pt>
    <dgm:pt modelId="{B6C889E1-E64B-4BB6-B144-6365588C8B31}" type="pres">
      <dgm:prSet presAssocID="{2705ECB0-FA64-4E80-BD78-9F05BE0E664D}" presName="Name0" presStyleCnt="0">
        <dgm:presLayoutVars>
          <dgm:dir/>
          <dgm:animLvl val="lvl"/>
          <dgm:resizeHandles val="exact"/>
        </dgm:presLayoutVars>
      </dgm:prSet>
      <dgm:spPr/>
    </dgm:pt>
    <dgm:pt modelId="{E647B3E3-4484-4AEE-9EBF-F9B5A5E357FA}" type="pres">
      <dgm:prSet presAssocID="{73681483-F94A-4DEE-AAA1-B910E8301E66}" presName="composite" presStyleCnt="0"/>
      <dgm:spPr/>
    </dgm:pt>
    <dgm:pt modelId="{AFF74E4C-28EA-4B28-953A-057A4511451C}" type="pres">
      <dgm:prSet presAssocID="{73681483-F94A-4DEE-AAA1-B910E8301E6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ED23CFB-3961-43C3-89AC-343AFB798B99}" type="pres">
      <dgm:prSet presAssocID="{73681483-F94A-4DEE-AAA1-B910E8301E66}" presName="desTx" presStyleLbl="alignAccFollowNode1" presStyleIdx="0" presStyleCnt="3">
        <dgm:presLayoutVars>
          <dgm:bulletEnabled val="1"/>
        </dgm:presLayoutVars>
      </dgm:prSet>
      <dgm:spPr/>
    </dgm:pt>
    <dgm:pt modelId="{809C7B7A-F4C6-463E-9101-EDF246E2E1DC}" type="pres">
      <dgm:prSet presAssocID="{966BD297-DB57-4BDA-95F5-2B5FA9AECC42}" presName="space" presStyleCnt="0"/>
      <dgm:spPr/>
    </dgm:pt>
    <dgm:pt modelId="{DCCAF1F6-8A12-4DFC-B0B8-69B6CA886368}" type="pres">
      <dgm:prSet presAssocID="{EC458D8B-C29D-4A83-B7C3-27226B5ED7EF}" presName="composite" presStyleCnt="0"/>
      <dgm:spPr/>
    </dgm:pt>
    <dgm:pt modelId="{B0B6DC46-A248-4966-8A47-21EA50D7DC66}" type="pres">
      <dgm:prSet presAssocID="{EC458D8B-C29D-4A83-B7C3-27226B5ED7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55F11F-FDE2-4158-9FA7-70D98D87AF7C}" type="pres">
      <dgm:prSet presAssocID="{EC458D8B-C29D-4A83-B7C3-27226B5ED7EF}" presName="desTx" presStyleLbl="alignAccFollowNode1" presStyleIdx="1" presStyleCnt="3">
        <dgm:presLayoutVars>
          <dgm:bulletEnabled val="1"/>
        </dgm:presLayoutVars>
      </dgm:prSet>
      <dgm:spPr/>
    </dgm:pt>
    <dgm:pt modelId="{D5412073-4130-4B4B-BF15-45EE99EBA82C}" type="pres">
      <dgm:prSet presAssocID="{D1E6619F-4D26-40EC-A102-1A7317007C95}" presName="space" presStyleCnt="0"/>
      <dgm:spPr/>
    </dgm:pt>
    <dgm:pt modelId="{0AB00723-D047-40E1-82ED-E8B830763FF2}" type="pres">
      <dgm:prSet presAssocID="{CD794DC0-F66F-42A8-B533-007D06A0F817}" presName="composite" presStyleCnt="0"/>
      <dgm:spPr/>
    </dgm:pt>
    <dgm:pt modelId="{7689FD3E-7A59-4272-A0DD-3E4309845F52}" type="pres">
      <dgm:prSet presAssocID="{CD794DC0-F66F-42A8-B533-007D06A0F8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0993115-BF03-4C1E-9AF2-44EF786CBC77}" type="pres">
      <dgm:prSet presAssocID="{CD794DC0-F66F-42A8-B533-007D06A0F81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F0A6F01-CC84-4615-B9D0-DA939282C4E9}" type="presOf" srcId="{CD794DC0-F66F-42A8-B533-007D06A0F817}" destId="{7689FD3E-7A59-4272-A0DD-3E4309845F52}" srcOrd="0" destOrd="0" presId="urn:microsoft.com/office/officeart/2005/8/layout/hList1"/>
    <dgm:cxn modelId="{F87B430A-B0C1-4979-A4E2-ED2F654A8F32}" srcId="{2705ECB0-FA64-4E80-BD78-9F05BE0E664D}" destId="{73681483-F94A-4DEE-AAA1-B910E8301E66}" srcOrd="0" destOrd="0" parTransId="{CE1615BF-6B6D-473E-8F1F-6A28F92DD526}" sibTransId="{966BD297-DB57-4BDA-95F5-2B5FA9AECC42}"/>
    <dgm:cxn modelId="{1E6AA40D-0818-4015-8FC8-FB1C6B02B1AD}" type="presOf" srcId="{7D1E3EA3-A9CE-4DDE-8D79-CC2ADF8A44BE}" destId="{60993115-BF03-4C1E-9AF2-44EF786CBC77}" srcOrd="0" destOrd="1" presId="urn:microsoft.com/office/officeart/2005/8/layout/hList1"/>
    <dgm:cxn modelId="{B91EC312-5AB8-4782-949C-5D989382F670}" srcId="{EC458D8B-C29D-4A83-B7C3-27226B5ED7EF}" destId="{A38B7929-C67A-436D-A849-015AB470F551}" srcOrd="1" destOrd="0" parTransId="{887C78DE-6EF4-4CDA-8E70-2C66D201614C}" sibTransId="{7CB31A95-47AB-4C7C-8E81-F34B7A6143E1}"/>
    <dgm:cxn modelId="{67430128-2107-4BC2-A86F-BC8688529AF0}" type="presOf" srcId="{C20960BD-C2A0-43A3-A82B-73007EFFE2C1}" destId="{B355F11F-FDE2-4158-9FA7-70D98D87AF7C}" srcOrd="0" destOrd="0" presId="urn:microsoft.com/office/officeart/2005/8/layout/hList1"/>
    <dgm:cxn modelId="{8EA3ED5F-84BB-472D-BE86-9A85BD3ACEB1}" srcId="{2705ECB0-FA64-4E80-BD78-9F05BE0E664D}" destId="{CD794DC0-F66F-42A8-B533-007D06A0F817}" srcOrd="2" destOrd="0" parTransId="{3BE2D4C4-3D14-4933-AC11-48D7465977B5}" sibTransId="{D98A6FC0-DB2C-428F-B865-1C7559402A8A}"/>
    <dgm:cxn modelId="{3DDCD645-BF0F-4A01-BC2D-21C865D35472}" type="presOf" srcId="{2705ECB0-FA64-4E80-BD78-9F05BE0E664D}" destId="{B6C889E1-E64B-4BB6-B144-6365588C8B31}" srcOrd="0" destOrd="0" presId="urn:microsoft.com/office/officeart/2005/8/layout/hList1"/>
    <dgm:cxn modelId="{531F4449-2297-42D2-9E75-C75639D36557}" srcId="{73681483-F94A-4DEE-AAA1-B910E8301E66}" destId="{251523AF-4B5A-41B8-81F3-994E2E628E62}" srcOrd="0" destOrd="0" parTransId="{D9D4B3D7-44FD-47BE-A02E-43CB6AAE5443}" sibTransId="{E8030F79-988C-4F12-B03F-E443B90D6009}"/>
    <dgm:cxn modelId="{8F9C547C-C5A9-451D-835B-47697683A513}" srcId="{CD794DC0-F66F-42A8-B533-007D06A0F817}" destId="{85B2F04E-0A90-4DDB-9CAC-1193C9E3CF0E}" srcOrd="0" destOrd="0" parTransId="{702FB1FC-F9E6-4313-9183-6465427A30A1}" sibTransId="{54AD1A8D-89CA-4A4A-9654-A0602897444C}"/>
    <dgm:cxn modelId="{3ED5957C-7B78-47A3-B2B8-D9C13C441B2E}" type="presOf" srcId="{3A2927F1-4EF0-465B-9401-BD771EDA58D9}" destId="{0ED23CFB-3961-43C3-89AC-343AFB798B99}" srcOrd="0" destOrd="2" presId="urn:microsoft.com/office/officeart/2005/8/layout/hList1"/>
    <dgm:cxn modelId="{776C948F-0CE7-4C6F-8E37-3C642D0813C8}" srcId="{CD794DC0-F66F-42A8-B533-007D06A0F817}" destId="{7D1E3EA3-A9CE-4DDE-8D79-CC2ADF8A44BE}" srcOrd="1" destOrd="0" parTransId="{3F9ED578-C478-4BEE-96FF-D8755CF784F0}" sibTransId="{6389AF22-7569-4CFB-9BF8-EEC15D884470}"/>
    <dgm:cxn modelId="{97154596-5EEC-4D1D-A507-54F5F6B1FD52}" srcId="{EC458D8B-C29D-4A83-B7C3-27226B5ED7EF}" destId="{C20960BD-C2A0-43A3-A82B-73007EFFE2C1}" srcOrd="0" destOrd="0" parTransId="{33444024-A4F3-41F9-BD8E-B39868DAE799}" sibTransId="{572B016F-B0CD-470E-A575-8A09A32949DC}"/>
    <dgm:cxn modelId="{C4CACAA8-D73A-42A7-88AB-2EDFACD7C2B3}" srcId="{2705ECB0-FA64-4E80-BD78-9F05BE0E664D}" destId="{EC458D8B-C29D-4A83-B7C3-27226B5ED7EF}" srcOrd="1" destOrd="0" parTransId="{736C2D27-C926-4C89-BCA5-821D9E7FECC1}" sibTransId="{D1E6619F-4D26-40EC-A102-1A7317007C95}"/>
    <dgm:cxn modelId="{66CA2FA9-319C-4CFF-96AC-67259CD0867A}" srcId="{EC458D8B-C29D-4A83-B7C3-27226B5ED7EF}" destId="{D0620806-3CA3-415E-927A-A56B347D5169}" srcOrd="2" destOrd="0" parTransId="{A4D58857-5310-48BF-B3B8-F7C6C4306928}" sibTransId="{BEE28948-51E4-4E05-ACBD-208C04A708D3}"/>
    <dgm:cxn modelId="{1BE1FDAC-EFCA-4E84-A391-5927F253E22B}" type="presOf" srcId="{A38B7929-C67A-436D-A849-015AB470F551}" destId="{B355F11F-FDE2-4158-9FA7-70D98D87AF7C}" srcOrd="0" destOrd="1" presId="urn:microsoft.com/office/officeart/2005/8/layout/hList1"/>
    <dgm:cxn modelId="{C3A1DCAE-4A2B-46A0-9F3C-3C8A179A3766}" type="presOf" srcId="{73681483-F94A-4DEE-AAA1-B910E8301E66}" destId="{AFF74E4C-28EA-4B28-953A-057A4511451C}" srcOrd="0" destOrd="0" presId="urn:microsoft.com/office/officeart/2005/8/layout/hList1"/>
    <dgm:cxn modelId="{125C00BA-62FA-4321-A77C-B2468D9D0BAF}" srcId="{73681483-F94A-4DEE-AAA1-B910E8301E66}" destId="{3A2927F1-4EF0-465B-9401-BD771EDA58D9}" srcOrd="2" destOrd="0" parTransId="{CDF06229-C3EE-4105-8DCA-F9F7E4CBECC1}" sibTransId="{656F3D41-09B3-4E8D-8A19-74884EE52891}"/>
    <dgm:cxn modelId="{2BCB98C5-2074-4014-A88A-7364F61F028A}" type="presOf" srcId="{251523AF-4B5A-41B8-81F3-994E2E628E62}" destId="{0ED23CFB-3961-43C3-89AC-343AFB798B99}" srcOrd="0" destOrd="0" presId="urn:microsoft.com/office/officeart/2005/8/layout/hList1"/>
    <dgm:cxn modelId="{C4B98FD1-6901-48A3-B5F3-77DF137AF52A}" type="presOf" srcId="{85B2F04E-0A90-4DDB-9CAC-1193C9E3CF0E}" destId="{60993115-BF03-4C1E-9AF2-44EF786CBC77}" srcOrd="0" destOrd="0" presId="urn:microsoft.com/office/officeart/2005/8/layout/hList1"/>
    <dgm:cxn modelId="{33DB9DE0-D08F-4222-87BA-966E016DF229}" type="presOf" srcId="{D0620806-3CA3-415E-927A-A56B347D5169}" destId="{B355F11F-FDE2-4158-9FA7-70D98D87AF7C}" srcOrd="0" destOrd="2" presId="urn:microsoft.com/office/officeart/2005/8/layout/hList1"/>
    <dgm:cxn modelId="{7CF443E2-34ED-46F4-B83A-9BF757712BCE}" srcId="{73681483-F94A-4DEE-AAA1-B910E8301E66}" destId="{132F72E2-E532-413B-92E0-11FACA86118A}" srcOrd="1" destOrd="0" parTransId="{DA91FCC4-B678-457E-B422-B3B27A19BAF4}" sibTransId="{CC069083-A221-4150-880E-04AD9FA8C67C}"/>
    <dgm:cxn modelId="{7C02C6F9-54EE-410A-8CDB-867861E99417}" type="presOf" srcId="{EC458D8B-C29D-4A83-B7C3-27226B5ED7EF}" destId="{B0B6DC46-A248-4966-8A47-21EA50D7DC66}" srcOrd="0" destOrd="0" presId="urn:microsoft.com/office/officeart/2005/8/layout/hList1"/>
    <dgm:cxn modelId="{EECE30FA-1679-4510-8071-21773F19D6D3}" type="presOf" srcId="{132F72E2-E532-413B-92E0-11FACA86118A}" destId="{0ED23CFB-3961-43C3-89AC-343AFB798B99}" srcOrd="0" destOrd="1" presId="urn:microsoft.com/office/officeart/2005/8/layout/hList1"/>
    <dgm:cxn modelId="{9D85AD57-6144-4688-AA16-A19D901A24AA}" type="presParOf" srcId="{B6C889E1-E64B-4BB6-B144-6365588C8B31}" destId="{E647B3E3-4484-4AEE-9EBF-F9B5A5E357FA}" srcOrd="0" destOrd="0" presId="urn:microsoft.com/office/officeart/2005/8/layout/hList1"/>
    <dgm:cxn modelId="{9B05CF67-AC6F-4D0D-AFF4-2F94E74DB7C6}" type="presParOf" srcId="{E647B3E3-4484-4AEE-9EBF-F9B5A5E357FA}" destId="{AFF74E4C-28EA-4B28-953A-057A4511451C}" srcOrd="0" destOrd="0" presId="urn:microsoft.com/office/officeart/2005/8/layout/hList1"/>
    <dgm:cxn modelId="{D6169B9D-270F-4873-B06B-7DADFB186390}" type="presParOf" srcId="{E647B3E3-4484-4AEE-9EBF-F9B5A5E357FA}" destId="{0ED23CFB-3961-43C3-89AC-343AFB798B99}" srcOrd="1" destOrd="0" presId="urn:microsoft.com/office/officeart/2005/8/layout/hList1"/>
    <dgm:cxn modelId="{957F2FDA-714F-4871-9BDD-78B98CF27D2C}" type="presParOf" srcId="{B6C889E1-E64B-4BB6-B144-6365588C8B31}" destId="{809C7B7A-F4C6-463E-9101-EDF246E2E1DC}" srcOrd="1" destOrd="0" presId="urn:microsoft.com/office/officeart/2005/8/layout/hList1"/>
    <dgm:cxn modelId="{EB1F808D-D8AF-41E5-B445-B5B4D3633E59}" type="presParOf" srcId="{B6C889E1-E64B-4BB6-B144-6365588C8B31}" destId="{DCCAF1F6-8A12-4DFC-B0B8-69B6CA886368}" srcOrd="2" destOrd="0" presId="urn:microsoft.com/office/officeart/2005/8/layout/hList1"/>
    <dgm:cxn modelId="{457BE169-9795-40FB-A9E9-D91536453FF6}" type="presParOf" srcId="{DCCAF1F6-8A12-4DFC-B0B8-69B6CA886368}" destId="{B0B6DC46-A248-4966-8A47-21EA50D7DC66}" srcOrd="0" destOrd="0" presId="urn:microsoft.com/office/officeart/2005/8/layout/hList1"/>
    <dgm:cxn modelId="{865B3A6D-0342-46AA-A14A-1F8DD6FF80EB}" type="presParOf" srcId="{DCCAF1F6-8A12-4DFC-B0B8-69B6CA886368}" destId="{B355F11F-FDE2-4158-9FA7-70D98D87AF7C}" srcOrd="1" destOrd="0" presId="urn:microsoft.com/office/officeart/2005/8/layout/hList1"/>
    <dgm:cxn modelId="{47E43454-827C-48E5-8D2F-A537AFDA6CFC}" type="presParOf" srcId="{B6C889E1-E64B-4BB6-B144-6365588C8B31}" destId="{D5412073-4130-4B4B-BF15-45EE99EBA82C}" srcOrd="3" destOrd="0" presId="urn:microsoft.com/office/officeart/2005/8/layout/hList1"/>
    <dgm:cxn modelId="{679C46EB-6F37-4B74-8CB8-EB44630B944A}" type="presParOf" srcId="{B6C889E1-E64B-4BB6-B144-6365588C8B31}" destId="{0AB00723-D047-40E1-82ED-E8B830763FF2}" srcOrd="4" destOrd="0" presId="urn:microsoft.com/office/officeart/2005/8/layout/hList1"/>
    <dgm:cxn modelId="{0007F01B-15B6-4AC8-B978-4D20894E384D}" type="presParOf" srcId="{0AB00723-D047-40E1-82ED-E8B830763FF2}" destId="{7689FD3E-7A59-4272-A0DD-3E4309845F52}" srcOrd="0" destOrd="0" presId="urn:microsoft.com/office/officeart/2005/8/layout/hList1"/>
    <dgm:cxn modelId="{06278B95-A005-41F9-A483-727B38055DC1}" type="presParOf" srcId="{0AB00723-D047-40E1-82ED-E8B830763FF2}" destId="{60993115-BF03-4C1E-9AF2-44EF786CBC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74E4C-28EA-4B28-953A-057A4511451C}">
      <dsp:nvSpPr>
        <dsp:cNvPr id="0" name=""/>
        <dsp:cNvSpPr/>
      </dsp:nvSpPr>
      <dsp:spPr>
        <a:xfrm>
          <a:off x="3295" y="632660"/>
          <a:ext cx="3212799" cy="1051259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Component 1: Facilitating WSMEs’ participation in value chains</a:t>
          </a:r>
          <a:endParaRPr lang="en-US" sz="2100" b="1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295" y="632660"/>
        <a:ext cx="3212799" cy="1051259"/>
      </dsp:txXfrm>
    </dsp:sp>
    <dsp:sp modelId="{0ED23CFB-3961-43C3-89AC-343AFB798B99}">
      <dsp:nvSpPr>
        <dsp:cNvPr id="0" name=""/>
        <dsp:cNvSpPr/>
      </dsp:nvSpPr>
      <dsp:spPr>
        <a:xfrm>
          <a:off x="3295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Corporate awareness and engagement </a:t>
          </a:r>
          <a:endParaRPr lang="en-US" sz="21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Business network events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Enhancing WSMEs'  capacity </a:t>
          </a:r>
          <a:endParaRPr lang="en-US" sz="21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95" y="1683920"/>
        <a:ext cx="3212799" cy="2190510"/>
      </dsp:txXfrm>
    </dsp:sp>
    <dsp:sp modelId="{B0B6DC46-A248-4966-8A47-21EA50D7DC66}">
      <dsp:nvSpPr>
        <dsp:cNvPr id="0" name=""/>
        <dsp:cNvSpPr/>
      </dsp:nvSpPr>
      <dsp:spPr>
        <a:xfrm>
          <a:off x="3665887" y="632660"/>
          <a:ext cx="3212799" cy="1051259"/>
        </a:xfrm>
        <a:prstGeom prst="rect">
          <a:avLst/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2700" cap="flat" cmpd="sng" algn="ctr">
          <a:solidFill>
            <a:srgbClr val="A5A5A5">
              <a:hueOff val="1355300"/>
              <a:satOff val="50000"/>
              <a:lumOff val="-735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Component 2: Enhancing database</a:t>
          </a:r>
        </a:p>
      </dsp:txBody>
      <dsp:txXfrm>
        <a:off x="3665887" y="632660"/>
        <a:ext cx="3212799" cy="1051259"/>
      </dsp:txXfrm>
    </dsp:sp>
    <dsp:sp modelId="{B355F11F-FDE2-4158-9FA7-70D98D87AF7C}">
      <dsp:nvSpPr>
        <dsp:cNvPr id="0" name=""/>
        <dsp:cNvSpPr/>
      </dsp:nvSpPr>
      <dsp:spPr>
        <a:xfrm>
          <a:off x="3665887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1014570"/>
            <a:satOff val="50000"/>
            <a:lumOff val="89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1014570"/>
              <a:satOff val="50000"/>
              <a:lumOff val="89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Link WSMEs with Corporations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Link WSMEs with Financial Institutions</a:t>
          </a:r>
          <a:endParaRPr lang="en-US" sz="2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Supplier platform development</a:t>
          </a:r>
        </a:p>
      </dsp:txBody>
      <dsp:txXfrm>
        <a:off x="3665887" y="1683920"/>
        <a:ext cx="3212799" cy="2190510"/>
      </dsp:txXfrm>
    </dsp:sp>
    <dsp:sp modelId="{7689FD3E-7A59-4272-A0DD-3E4309845F52}">
      <dsp:nvSpPr>
        <dsp:cNvPr id="0" name=""/>
        <dsp:cNvSpPr/>
      </dsp:nvSpPr>
      <dsp:spPr>
        <a:xfrm>
          <a:off x="7328478" y="632660"/>
          <a:ext cx="3212799" cy="1051259"/>
        </a:xfrm>
        <a:prstGeom prst="rect">
          <a:avLst/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Component 3: Enabling environment</a:t>
          </a:r>
        </a:p>
      </dsp:txBody>
      <dsp:txXfrm>
        <a:off x="7328478" y="632660"/>
        <a:ext cx="3212799" cy="1051259"/>
      </dsp:txXfrm>
    </dsp:sp>
    <dsp:sp modelId="{60993115-BF03-4C1E-9AF2-44EF786CBC77}">
      <dsp:nvSpPr>
        <dsp:cNvPr id="0" name=""/>
        <dsp:cNvSpPr/>
      </dsp:nvSpPr>
      <dsp:spPr>
        <a:xfrm>
          <a:off x="7328478" y="1683920"/>
          <a:ext cx="3212799" cy="2190510"/>
        </a:xfrm>
        <a:prstGeom prst="rect">
          <a:avLst/>
        </a:prstGeo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Policy advocacy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Enable e-commerce platforms</a:t>
          </a:r>
        </a:p>
      </dsp:txBody>
      <dsp:txXfrm>
        <a:off x="7328478" y="1683920"/>
        <a:ext cx="3212799" cy="219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9FF7A-D7DE-4873-B402-8E56A818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29C4-579B-410D-ADF4-31D84ECFEA5F}" type="datetime1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4B712-7785-41E8-BE0A-ED409EB5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1E9FC-D7F7-4DE4-8F60-D54059AD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FF3B-99AB-4392-AB7E-AE8F1528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E1D19045-5779-4758-9D4C-F1CAF597C164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4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47" y="1511299"/>
            <a:ext cx="11303523" cy="4845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B524D8FF-9874-4078-BB5C-9A34E08E5739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25A898-6215-1738-F4EF-48FA290B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304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E5018F58-BEB5-438C-AF0F-4F9F91AF6260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25A898-6215-1738-F4EF-48FA290B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20977910-5929-427F-9394-52074BEF8E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38300"/>
            <a:ext cx="12192000" cy="2556329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270667A5-8191-4EC5-BB5D-A29E45BF8884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577939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25A898-6215-1738-F4EF-48FA290B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5F8F02A-160E-47B1-AF4D-ECFA2847A2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101543" cy="68580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1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4826A05B-BD23-4466-B2A9-06D959A9CCC6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5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6BD24DD5-CB11-47A4-B006-FEC4E5C0F1DC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61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1AF70AEA-DC90-46F3-9737-4189E5E1B5E5}" type="datetime1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6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1626781"/>
            <a:ext cx="12012706" cy="1046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AED31C20-B076-4A98-BF84-69C6643C5738}" type="datetime1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7423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66BBC5DC-F7B7-4C04-845F-4798D0EB587C}" type="datetime1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8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2D113934-0672-426B-A9DD-1BC16CDD5F9C}" type="datetime1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F67F4276-3500-4F03-B420-8C9B59959A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917" y="0"/>
            <a:ext cx="6107084" cy="68580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E1D19045-5779-4758-9D4C-F1CAF597C164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EE360F6E-9E26-4101-BCA2-ED8F24FD74CB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45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B684C10F-4DD0-4B6E-8525-0190C7238900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63147B1C-CC2E-4C25-B35D-FE975E43D85E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2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472C7A1B-8B58-4B14-825D-7553D7C4403B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3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11EAE1A9-8E7E-D04D-9670-8269DAC153D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336551" y="1658607"/>
            <a:ext cx="11518900" cy="44047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7157492" y="6411763"/>
            <a:ext cx="3149600" cy="363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>
                <a:solidFill>
                  <a:schemeClr val="tx1"/>
                </a:solidFill>
                <a:latin typeface="+mj-lt"/>
              </a:rPr>
              <a:t># </a:t>
            </a:r>
            <a:r>
              <a:rPr lang="en-US"/>
              <a:t>Edit Hashtag here</a:t>
            </a:r>
          </a:p>
        </p:txBody>
      </p:sp>
    </p:spTree>
    <p:extLst>
      <p:ext uri="{BB962C8B-B14F-4D97-AF65-F5344CB8AC3E}">
        <p14:creationId xmlns:p14="http://schemas.microsoft.com/office/powerpoint/2010/main" val="164217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47" y="1511299"/>
            <a:ext cx="11303523" cy="4845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16676CD0-77A9-4FB1-A31B-90379624AF6B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25A898-6215-1738-F4EF-48FA290B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971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47" y="1511299"/>
            <a:ext cx="11303523" cy="4845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5123AECB-4A5F-4FF7-BE37-5518A57854C5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25A898-6215-1738-F4EF-48FA290B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04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_Gender">
    <p:bg>
      <p:bgPr>
        <a:solidFill>
          <a:srgbClr val="103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15A065-6112-2431-897A-EA55B7959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25"/>
            <a:ext cx="12192000" cy="68379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D12F3D-BCA9-4E91-3D27-1EE043666087}"/>
              </a:ext>
            </a:extLst>
          </p:cNvPr>
          <p:cNvGrpSpPr/>
          <p:nvPr userDrawn="1"/>
        </p:nvGrpSpPr>
        <p:grpSpPr>
          <a:xfrm>
            <a:off x="9998839" y="6249743"/>
            <a:ext cx="1964234" cy="547770"/>
            <a:chOff x="1481136" y="5558344"/>
            <a:chExt cx="4051300" cy="11297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5E528E-13C6-025B-2129-171699940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816" y="5558344"/>
              <a:ext cx="3566259" cy="63162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AC6899-5352-E5BD-8E32-4E09BE955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136" y="6256338"/>
              <a:ext cx="40513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11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2">
            <a:extLst>
              <a:ext uri="{FF2B5EF4-FFF2-40B4-BE49-F238E27FC236}">
                <a16:creationId xmlns:a16="http://schemas.microsoft.com/office/drawing/2014/main" id="{AA952B89-18A9-824A-89FA-AFCBD14CF7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550" y="657225"/>
            <a:ext cx="10604292" cy="582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rgbClr val="004F71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s-ES_tradnl"/>
              <a:t>Texto principal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172B8-AF01-14B8-70F2-FA8A73E760E8}"/>
              </a:ext>
            </a:extLst>
          </p:cNvPr>
          <p:cNvSpPr txBox="1">
            <a:spLocks/>
          </p:cNvSpPr>
          <p:nvPr userDrawn="1"/>
        </p:nvSpPr>
        <p:spPr>
          <a:xfrm>
            <a:off x="11628268" y="6509727"/>
            <a:ext cx="724355" cy="229646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fld id="{24FE341A-D776-B44C-8E11-A595977E71A8}" type="slidenum">
              <a:rPr lang="en-US" sz="1100" b="0" i="0" smtClean="0">
                <a:solidFill>
                  <a:srgbClr val="63666A"/>
                </a:solidFill>
                <a:latin typeface="Gotham Book" pitchFamily="2" charset="0"/>
                <a:cs typeface="Gotham Book" pitchFamily="2" charset="0"/>
              </a:rPr>
              <a:pPr defTabSz="914377">
                <a:defRPr/>
              </a:pPr>
              <a:t>‹#›</a:t>
            </a:fld>
            <a:endParaRPr lang="en-US" sz="1100" b="0" i="0">
              <a:solidFill>
                <a:srgbClr val="63666A"/>
              </a:solidFill>
              <a:latin typeface="Gotham Book" pitchFamily="2" charset="0"/>
              <a:cs typeface="Gotham Book" pitchFamily="2" charset="0"/>
            </a:endParaRPr>
          </a:p>
        </p:txBody>
      </p:sp>
      <p:cxnSp>
        <p:nvCxnSpPr>
          <p:cNvPr id="3" name="Conector recto 7">
            <a:extLst>
              <a:ext uri="{FF2B5EF4-FFF2-40B4-BE49-F238E27FC236}">
                <a16:creationId xmlns:a16="http://schemas.microsoft.com/office/drawing/2014/main" id="{6DB753C3-2ACB-904C-04FC-7C1202727AA8}"/>
              </a:ext>
            </a:extLst>
          </p:cNvPr>
          <p:cNvCxnSpPr>
            <a:cxnSpLocks/>
          </p:cNvCxnSpPr>
          <p:nvPr userDrawn="1"/>
        </p:nvCxnSpPr>
        <p:spPr>
          <a:xfrm>
            <a:off x="11640341" y="6508800"/>
            <a:ext cx="0" cy="24444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9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 indent="-285750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>
                <a:solidFill>
                  <a:srgbClr val="7F7F7F"/>
                </a:solidFill>
              </a:defRPr>
            </a:lvl3pPr>
            <a:lvl4pPr marL="831850" indent="-285750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</a:defRPr>
            </a:lvl4pPr>
            <a:lvl5pPr marL="1196975" indent="-285750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buFont typeface="Wingdings" panose="05000000000000000000" pitchFamily="2" charset="2"/>
              <a:buChar char="q"/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E740-EA4C-47C2-A67E-B1136071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B071-4EE7-4797-B26E-A77DAEC6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ED483-2F1E-4A31-A11E-6AF3ABC1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3A13-B6ED-4B46-80F8-B95A344BFC2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E8909-2E0B-47FE-9910-C3386B74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25A45-E621-4CA6-BF72-FEA69440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E4DD9-9218-4E10-936F-09787F59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4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86892D-0D2F-1A49-9C95-B19F04BC65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2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C80F62E-024A-8F46-BE92-7CB853339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9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>
            <a:spLocks noGrp="1"/>
          </p:cNvSpPr>
          <p:nvPr>
            <p:ph type="title"/>
          </p:nvPr>
        </p:nvSpPr>
        <p:spPr>
          <a:xfrm>
            <a:off x="1011700" y="505660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48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43DA1-8DDA-4B4A-818C-621729FF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ED279-730F-4CE0-8546-5F68E8A2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744B1-EA6A-4AEB-90C1-2533E794E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4383-90AB-4458-ACED-2D12D9FE2841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F1E4-06BF-4356-9284-3F4660F9B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9449C-97D5-4918-87DF-8AA575F8B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FF3B-99AB-4392-AB7E-AE8F1528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543DE36-CCA6-07E3-0D93-6A11F5E7065C}"/>
              </a:ext>
            </a:extLst>
          </p:cNvPr>
          <p:cNvSpPr txBox="1">
            <a:spLocks/>
          </p:cNvSpPr>
          <p:nvPr userDrawn="1"/>
        </p:nvSpPr>
        <p:spPr>
          <a:xfrm>
            <a:off x="0" y="6645897"/>
            <a:ext cx="12192000" cy="21210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7013" indent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6E47BD-EDA0-8127-BF95-8E0C11CB519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0463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7013" indent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12012706" cy="104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311" y="1253330"/>
            <a:ext cx="11699449" cy="5103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75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hdr="0" ftr="0" dt="0"/>
  <p:txStyles>
    <p:titleStyle>
      <a:lvl1pPr marL="112713" indent="0" algn="l" defTabSz="914363" rtl="0" eaLnBrk="1" latinLnBrk="0" hangingPunct="1">
        <a:lnSpc>
          <a:spcPct val="12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Helvetica" panose="020B0604020202020204" pitchFamily="34" charset="0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644F2-946C-44EC-A8BA-8A0EBDF79E9F}"/>
              </a:ext>
            </a:extLst>
          </p:cNvPr>
          <p:cNvSpPr/>
          <p:nvPr/>
        </p:nvSpPr>
        <p:spPr>
          <a:xfrm>
            <a:off x="0" y="849747"/>
            <a:ext cx="12192000" cy="3131126"/>
          </a:xfrm>
          <a:prstGeom prst="rect">
            <a:avLst/>
          </a:prstGeom>
          <a:solidFill>
            <a:srgbClr val="170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6E23188-5E04-4A86-B54C-FEA0B0DA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3891" y="3307840"/>
            <a:ext cx="4498110" cy="355016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E6D1E476-B1D5-458A-8FEB-1A3230C04BC1}"/>
              </a:ext>
            </a:extLst>
          </p:cNvPr>
          <p:cNvSpPr txBox="1">
            <a:spLocks/>
          </p:cNvSpPr>
          <p:nvPr/>
        </p:nvSpPr>
        <p:spPr>
          <a:xfrm>
            <a:off x="256628" y="1567743"/>
            <a:ext cx="11526877" cy="1022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World Bank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265B1-990B-5A62-F242-0F38847B4E86}"/>
              </a:ext>
            </a:extLst>
          </p:cNvPr>
          <p:cNvSpPr txBox="1"/>
          <p:nvPr/>
        </p:nvSpPr>
        <p:spPr>
          <a:xfrm>
            <a:off x="408495" y="2277276"/>
            <a:ext cx="9712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Bringing More Businesses to Women Entrepreneurs – Bangladesh case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64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717-4033-4CE7-8DDD-67C6FCA7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4" y="219491"/>
            <a:ext cx="10613571" cy="878116"/>
          </a:xfrm>
        </p:spPr>
        <p:txBody>
          <a:bodyPr>
            <a:no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Product &amp; Services Women Businesses offer, scale &amp; Capacity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8">
            <a:extLst>
              <a:ext uri="{FF2B5EF4-FFF2-40B4-BE49-F238E27FC236}">
                <a16:creationId xmlns:a16="http://schemas.microsoft.com/office/drawing/2014/main" id="{297A565C-F60C-41D2-A010-7A6623BE6575}"/>
              </a:ext>
            </a:extLst>
          </p:cNvPr>
          <p:cNvSpPr/>
          <p:nvPr/>
        </p:nvSpPr>
        <p:spPr bwMode="auto">
          <a:xfrm>
            <a:off x="0" y="1152362"/>
            <a:ext cx="12192000" cy="182563"/>
          </a:xfrm>
          <a:prstGeom prst="rect">
            <a:avLst/>
          </a:prstGeom>
          <a:solidFill>
            <a:srgbClr val="1B7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MX" sz="1300" b="0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8F4FFD-5B28-4E66-BDD2-EB4AFBB26C29}"/>
              </a:ext>
            </a:extLst>
          </p:cNvPr>
          <p:cNvGrpSpPr/>
          <p:nvPr/>
        </p:nvGrpSpPr>
        <p:grpSpPr>
          <a:xfrm>
            <a:off x="553893" y="2047830"/>
            <a:ext cx="5423662" cy="3626855"/>
            <a:chOff x="411981" y="3223620"/>
            <a:chExt cx="4787077" cy="2638158"/>
          </a:xfr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1B49B12-9889-45A5-9E45-C18A4B0CE049}"/>
                </a:ext>
              </a:extLst>
            </p:cNvPr>
            <p:cNvSpPr/>
            <p:nvPr/>
          </p:nvSpPr>
          <p:spPr bwMode="auto">
            <a:xfrm>
              <a:off x="844551" y="3223620"/>
              <a:ext cx="2162600" cy="60331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C530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Calibri" panose="020F0502020204030204" pitchFamily="34" charset="0"/>
                </a:rPr>
                <a:t>Agribusiness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00D296-08F4-4388-9BDF-99A101E5DA3A}"/>
                </a:ext>
              </a:extLst>
            </p:cNvPr>
            <p:cNvSpPr/>
            <p:nvPr/>
          </p:nvSpPr>
          <p:spPr bwMode="auto">
            <a:xfrm>
              <a:off x="1348279" y="3884760"/>
              <a:ext cx="2368418" cy="60331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B5A37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Calibri" panose="020F0502020204030204" pitchFamily="34" charset="0"/>
                </a:rPr>
                <a:t>Handicrafts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B435B11-2AD8-45F2-9CFF-36F98E306EC1}"/>
                </a:ext>
              </a:extLst>
            </p:cNvPr>
            <p:cNvSpPr/>
            <p:nvPr/>
          </p:nvSpPr>
          <p:spPr bwMode="auto">
            <a:xfrm>
              <a:off x="3233225" y="3282233"/>
              <a:ext cx="1539595" cy="70367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420088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Calibri" panose="020F0502020204030204" pitchFamily="34" charset="0"/>
                </a:rPr>
                <a:t>IT enabling services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72A6FE3-1F96-49A4-AEAF-9FBD1F330389}"/>
                </a:ext>
              </a:extLst>
            </p:cNvPr>
            <p:cNvSpPr/>
            <p:nvPr/>
          </p:nvSpPr>
          <p:spPr bwMode="auto">
            <a:xfrm>
              <a:off x="411981" y="4653047"/>
              <a:ext cx="1677479" cy="60331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21F43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Calibri" panose="020F0502020204030204" pitchFamily="34" charset="0"/>
                </a:rPr>
                <a:t>Tailoring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E0CD217-B715-43FC-8EFF-D92D25836788}"/>
                </a:ext>
              </a:extLst>
            </p:cNvPr>
            <p:cNvSpPr/>
            <p:nvPr/>
          </p:nvSpPr>
          <p:spPr bwMode="auto">
            <a:xfrm>
              <a:off x="2109490" y="4376786"/>
              <a:ext cx="1571493" cy="60331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Calibri" panose="020F0502020204030204" pitchFamily="34" charset="0"/>
                </a:rPr>
                <a:t>Wearables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535347B-56F1-4E70-A2D3-3059C9F386C4}"/>
                </a:ext>
              </a:extLst>
            </p:cNvPr>
            <p:cNvSpPr/>
            <p:nvPr/>
          </p:nvSpPr>
          <p:spPr bwMode="auto">
            <a:xfrm>
              <a:off x="3756757" y="4166649"/>
              <a:ext cx="1442301" cy="60331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21F43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Calibri" panose="020F0502020204030204" pitchFamily="34" charset="0"/>
                </a:rPr>
                <a:t>Leather goods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F2E0A82-FF99-44AC-8760-772422DDFE17}"/>
                </a:ext>
              </a:extLst>
            </p:cNvPr>
            <p:cNvSpPr/>
            <p:nvPr/>
          </p:nvSpPr>
          <p:spPr bwMode="auto">
            <a:xfrm>
              <a:off x="509540" y="3924299"/>
              <a:ext cx="831793" cy="60331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C530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Calibri" panose="020F0502020204030204" pitchFamily="34" charset="0"/>
                </a:rPr>
                <a:t>Jute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8312F0A-EF06-4A89-9363-2805087440BC}"/>
                </a:ext>
              </a:extLst>
            </p:cNvPr>
            <p:cNvSpPr/>
            <p:nvPr/>
          </p:nvSpPr>
          <p:spPr bwMode="auto">
            <a:xfrm>
              <a:off x="1946415" y="4892651"/>
              <a:ext cx="2217201" cy="969127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C530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9C2951A-46E7-4B03-8E8B-AC7A32429328}"/>
              </a:ext>
            </a:extLst>
          </p:cNvPr>
          <p:cNvGrpSpPr/>
          <p:nvPr/>
        </p:nvGrpSpPr>
        <p:grpSpPr>
          <a:xfrm>
            <a:off x="6374990" y="1637759"/>
            <a:ext cx="4943368" cy="2334656"/>
            <a:chOff x="320199" y="954962"/>
            <a:chExt cx="3405099" cy="291877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65FF4B5-9888-46D8-A78C-A91FDBBA8C9B}"/>
                </a:ext>
              </a:extLst>
            </p:cNvPr>
            <p:cNvGrpSpPr/>
            <p:nvPr/>
          </p:nvGrpSpPr>
          <p:grpSpPr>
            <a:xfrm>
              <a:off x="320199" y="1683307"/>
              <a:ext cx="3405099" cy="2190428"/>
              <a:chOff x="2906050" y="2035959"/>
              <a:chExt cx="3258690" cy="1435242"/>
            </a:xfrm>
          </p:grpSpPr>
          <p:sp>
            <p:nvSpPr>
              <p:cNvPr id="56" name="Rounded Rectangle 8">
                <a:extLst>
                  <a:ext uri="{FF2B5EF4-FFF2-40B4-BE49-F238E27FC236}">
                    <a16:creationId xmlns:a16="http://schemas.microsoft.com/office/drawing/2014/main" id="{1E569199-330D-424A-9992-9CA83C26FD79}"/>
                  </a:ext>
                </a:extLst>
              </p:cNvPr>
              <p:cNvSpPr/>
              <p:nvPr/>
            </p:nvSpPr>
            <p:spPr bwMode="auto">
              <a:xfrm>
                <a:off x="2906050" y="2035959"/>
                <a:ext cx="1032899" cy="662850"/>
              </a:xfrm>
              <a:prstGeom prst="roundRect">
                <a:avLst/>
              </a:prstGeom>
              <a:solidFill>
                <a:srgbClr val="1B73BB"/>
              </a:solidFill>
              <a:ln w="31750" cap="flat" cmpd="sng" algn="ctr">
                <a:solidFill>
                  <a:srgbClr val="1B73B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Calibri" panose="020F0502020204030204" pitchFamily="34" charset="0"/>
                  </a:rPr>
                  <a:t>Limited Access to Finance</a:t>
                </a:r>
              </a:p>
            </p:txBody>
          </p:sp>
          <p:sp>
            <p:nvSpPr>
              <p:cNvPr id="57" name="Rounded Rectangle 10">
                <a:extLst>
                  <a:ext uri="{FF2B5EF4-FFF2-40B4-BE49-F238E27FC236}">
                    <a16:creationId xmlns:a16="http://schemas.microsoft.com/office/drawing/2014/main" id="{FB63A6F8-F42D-43B9-AAAA-8B9E7375921C}"/>
                  </a:ext>
                </a:extLst>
              </p:cNvPr>
              <p:cNvSpPr/>
              <p:nvPr/>
            </p:nvSpPr>
            <p:spPr bwMode="auto">
              <a:xfrm>
                <a:off x="4025619" y="2040461"/>
                <a:ext cx="1031827" cy="678387"/>
              </a:xfrm>
              <a:prstGeom prst="roundRect">
                <a:avLst/>
              </a:prstGeom>
              <a:solidFill>
                <a:srgbClr val="1B73BB"/>
              </a:solidFill>
              <a:ln w="31750" cap="flat" cmpd="sng" algn="ctr">
                <a:solidFill>
                  <a:srgbClr val="1B73B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Calibri" panose="020F0502020204030204" pitchFamily="34" charset="0"/>
                  </a:rPr>
                  <a:t>Institutional Challenges</a:t>
                </a: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CA90D3EA-7AD5-4A02-9CBB-6F3FBC2EDF6E}"/>
                  </a:ext>
                </a:extLst>
              </p:cNvPr>
              <p:cNvSpPr/>
              <p:nvPr/>
            </p:nvSpPr>
            <p:spPr bwMode="auto">
              <a:xfrm>
                <a:off x="2918480" y="2796262"/>
                <a:ext cx="1005057" cy="654721"/>
              </a:xfrm>
              <a:prstGeom prst="roundRect">
                <a:avLst/>
              </a:prstGeom>
              <a:solidFill>
                <a:srgbClr val="1B73BB"/>
              </a:solidFill>
              <a:ln w="31750" cap="flat" cmpd="sng" algn="ctr">
                <a:solidFill>
                  <a:srgbClr val="1B73B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Calibri" panose="020F0502020204030204" pitchFamily="34" charset="0"/>
                  </a:rPr>
                  <a:t>Limited Access to Market Network</a:t>
                </a:r>
              </a:p>
            </p:txBody>
          </p:sp>
          <p:sp>
            <p:nvSpPr>
              <p:cNvPr id="59" name="Rounded Rectangle 13">
                <a:extLst>
                  <a:ext uri="{FF2B5EF4-FFF2-40B4-BE49-F238E27FC236}">
                    <a16:creationId xmlns:a16="http://schemas.microsoft.com/office/drawing/2014/main" id="{3BF19791-3808-4369-AF4A-A60F14B2331E}"/>
                  </a:ext>
                </a:extLst>
              </p:cNvPr>
              <p:cNvSpPr/>
              <p:nvPr/>
            </p:nvSpPr>
            <p:spPr bwMode="auto">
              <a:xfrm>
                <a:off x="5137896" y="2043143"/>
                <a:ext cx="1026844" cy="654721"/>
              </a:xfrm>
              <a:prstGeom prst="roundRect">
                <a:avLst/>
              </a:prstGeom>
              <a:solidFill>
                <a:srgbClr val="1B73BB"/>
              </a:solidFill>
              <a:ln w="31750" cap="flat" cmpd="sng" algn="ctr">
                <a:solidFill>
                  <a:srgbClr val="1B73B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Calibri" panose="020F0502020204030204" pitchFamily="34" charset="0"/>
                  </a:rPr>
                  <a:t>Lack of Technical Skills</a:t>
                </a:r>
              </a:p>
            </p:txBody>
          </p:sp>
          <p:sp>
            <p:nvSpPr>
              <p:cNvPr id="60" name="Rounded Rectangle 31">
                <a:extLst>
                  <a:ext uri="{FF2B5EF4-FFF2-40B4-BE49-F238E27FC236}">
                    <a16:creationId xmlns:a16="http://schemas.microsoft.com/office/drawing/2014/main" id="{789748B6-4188-4B4E-9A3B-3E26F9791AB2}"/>
                  </a:ext>
                </a:extLst>
              </p:cNvPr>
              <p:cNvSpPr/>
              <p:nvPr/>
            </p:nvSpPr>
            <p:spPr bwMode="auto">
              <a:xfrm>
                <a:off x="4025619" y="2805457"/>
                <a:ext cx="1031827" cy="662850"/>
              </a:xfrm>
              <a:prstGeom prst="roundRect">
                <a:avLst/>
              </a:prstGeom>
              <a:solidFill>
                <a:srgbClr val="1B73BB"/>
              </a:solidFill>
              <a:ln w="31750" cap="flat" cmpd="sng" algn="ctr">
                <a:solidFill>
                  <a:srgbClr val="1B73B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Calibri" panose="020F0502020204030204" pitchFamily="34" charset="0"/>
                  </a:rPr>
                  <a:t>Lack of Prior Experience</a:t>
                </a:r>
              </a:p>
            </p:txBody>
          </p:sp>
          <p:sp>
            <p:nvSpPr>
              <p:cNvPr id="61" name="Rounded Rectangle 32">
                <a:extLst>
                  <a:ext uri="{FF2B5EF4-FFF2-40B4-BE49-F238E27FC236}">
                    <a16:creationId xmlns:a16="http://schemas.microsoft.com/office/drawing/2014/main" id="{3F9EEA44-97EB-4F82-ADFC-FB1ACF59F0B9}"/>
                  </a:ext>
                </a:extLst>
              </p:cNvPr>
              <p:cNvSpPr/>
              <p:nvPr/>
            </p:nvSpPr>
            <p:spPr bwMode="auto">
              <a:xfrm>
                <a:off x="5126549" y="2808351"/>
                <a:ext cx="1038191" cy="662850"/>
              </a:xfrm>
              <a:prstGeom prst="roundRect">
                <a:avLst/>
              </a:prstGeom>
              <a:solidFill>
                <a:srgbClr val="1B73BB"/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Calibri" panose="020F0502020204030204" pitchFamily="34" charset="0"/>
                  </a:rPr>
                  <a:t>Limited Access to Technology </a:t>
                </a:r>
              </a:p>
            </p:txBody>
          </p:sp>
        </p:grpSp>
        <p:sp>
          <p:nvSpPr>
            <p:cNvPr id="54" name="Rounded Rectangle 25">
              <a:extLst>
                <a:ext uri="{FF2B5EF4-FFF2-40B4-BE49-F238E27FC236}">
                  <a16:creationId xmlns:a16="http://schemas.microsoft.com/office/drawing/2014/main" id="{3D85AA51-C3A8-4C4E-AE70-DA33C826960B}"/>
                </a:ext>
              </a:extLst>
            </p:cNvPr>
            <p:cNvSpPr/>
            <p:nvPr/>
          </p:nvSpPr>
          <p:spPr bwMode="auto">
            <a:xfrm>
              <a:off x="931939" y="954962"/>
              <a:ext cx="2194445" cy="529308"/>
            </a:xfrm>
            <a:prstGeom prst="roundRect">
              <a:avLst/>
            </a:prstGeom>
            <a:noFill/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Economic Factors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E145F4-E593-497E-8106-05EB7267B84D}"/>
              </a:ext>
            </a:extLst>
          </p:cNvPr>
          <p:cNvGrpSpPr/>
          <p:nvPr/>
        </p:nvGrpSpPr>
        <p:grpSpPr>
          <a:xfrm>
            <a:off x="6477627" y="4186457"/>
            <a:ext cx="4771565" cy="1771223"/>
            <a:chOff x="420213" y="4094507"/>
            <a:chExt cx="3277973" cy="222551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20FD87E-1694-41A9-854E-EAAF74AF2A0A}"/>
                </a:ext>
              </a:extLst>
            </p:cNvPr>
            <p:cNvGrpSpPr/>
            <p:nvPr/>
          </p:nvGrpSpPr>
          <p:grpSpPr>
            <a:xfrm>
              <a:off x="420213" y="4766660"/>
              <a:ext cx="3277973" cy="1553364"/>
              <a:chOff x="3084978" y="4304289"/>
              <a:chExt cx="3039958" cy="1180275"/>
            </a:xfrm>
          </p:grpSpPr>
          <p:sp>
            <p:nvSpPr>
              <p:cNvPr id="66" name="Rounded Rectangle 9">
                <a:extLst>
                  <a:ext uri="{FF2B5EF4-FFF2-40B4-BE49-F238E27FC236}">
                    <a16:creationId xmlns:a16="http://schemas.microsoft.com/office/drawing/2014/main" id="{A3B1EFC1-5692-42CE-9D0F-99DF141FCA50}"/>
                  </a:ext>
                </a:extLst>
              </p:cNvPr>
              <p:cNvSpPr/>
              <p:nvPr/>
            </p:nvSpPr>
            <p:spPr bwMode="auto">
              <a:xfrm>
                <a:off x="3084978" y="4304289"/>
                <a:ext cx="1439758" cy="488764"/>
              </a:xfrm>
              <a:prstGeom prst="roundRect">
                <a:avLst/>
              </a:prstGeom>
              <a:solidFill>
                <a:srgbClr val="1B73BB"/>
              </a:solidFill>
              <a:ln w="31750" cap="flat" cmpd="sng" algn="ctr">
                <a:solidFill>
                  <a:srgbClr val="1B73B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Calibri" panose="020F0502020204030204" pitchFamily="34" charset="0"/>
                  </a:rPr>
                  <a:t>Family Matters</a:t>
                </a:r>
              </a:p>
            </p:txBody>
          </p:sp>
          <p:sp>
            <p:nvSpPr>
              <p:cNvPr id="67" name="Rounded Rectangle 12">
                <a:extLst>
                  <a:ext uri="{FF2B5EF4-FFF2-40B4-BE49-F238E27FC236}">
                    <a16:creationId xmlns:a16="http://schemas.microsoft.com/office/drawing/2014/main" id="{2DF84933-A099-4E61-8846-D64839268D52}"/>
                  </a:ext>
                </a:extLst>
              </p:cNvPr>
              <p:cNvSpPr/>
              <p:nvPr/>
            </p:nvSpPr>
            <p:spPr bwMode="auto">
              <a:xfrm>
                <a:off x="4685178" y="4304289"/>
                <a:ext cx="1439758" cy="488764"/>
              </a:xfrm>
              <a:prstGeom prst="roundRect">
                <a:avLst/>
              </a:prstGeom>
              <a:solidFill>
                <a:srgbClr val="1B73BB"/>
              </a:solidFill>
              <a:ln w="31750" cap="flat" cmpd="sng" algn="ctr">
                <a:solidFill>
                  <a:srgbClr val="1B73B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Calibri" panose="020F0502020204030204" pitchFamily="34" charset="0"/>
                  </a:rPr>
                  <a:t>Restriction of Mobility</a:t>
                </a:r>
              </a:p>
            </p:txBody>
          </p:sp>
          <p:sp>
            <p:nvSpPr>
              <p:cNvPr id="68" name="Rounded Rectangle 28">
                <a:extLst>
                  <a:ext uri="{FF2B5EF4-FFF2-40B4-BE49-F238E27FC236}">
                    <a16:creationId xmlns:a16="http://schemas.microsoft.com/office/drawing/2014/main" id="{16352BE9-35DB-4094-A451-C1F0BD0BECDE}"/>
                  </a:ext>
                </a:extLst>
              </p:cNvPr>
              <p:cNvSpPr/>
              <p:nvPr/>
            </p:nvSpPr>
            <p:spPr bwMode="auto">
              <a:xfrm>
                <a:off x="3084978" y="4865631"/>
                <a:ext cx="1439758" cy="618933"/>
              </a:xfrm>
              <a:prstGeom prst="roundRect">
                <a:avLst/>
              </a:prstGeom>
              <a:solidFill>
                <a:srgbClr val="1B73BB"/>
              </a:solidFill>
              <a:ln w="31750" cap="flat" cmpd="sng" algn="ctr">
                <a:solidFill>
                  <a:srgbClr val="1B73B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Calibri" panose="020F0502020204030204" pitchFamily="34" charset="0"/>
                  </a:rPr>
                  <a:t>Gender Biased Economic Role</a:t>
                </a:r>
              </a:p>
            </p:txBody>
          </p:sp>
          <p:sp>
            <p:nvSpPr>
              <p:cNvPr id="69" name="Rounded Rectangle 29">
                <a:extLst>
                  <a:ext uri="{FF2B5EF4-FFF2-40B4-BE49-F238E27FC236}">
                    <a16:creationId xmlns:a16="http://schemas.microsoft.com/office/drawing/2014/main" id="{1265F695-64A9-4522-9E0A-016310955A68}"/>
                  </a:ext>
                </a:extLst>
              </p:cNvPr>
              <p:cNvSpPr/>
              <p:nvPr/>
            </p:nvSpPr>
            <p:spPr bwMode="auto">
              <a:xfrm>
                <a:off x="4685178" y="4865549"/>
                <a:ext cx="1439758" cy="588666"/>
              </a:xfrm>
              <a:prstGeom prst="roundRect">
                <a:avLst/>
              </a:prstGeom>
              <a:solidFill>
                <a:srgbClr val="1B73BB"/>
              </a:solidFill>
              <a:ln w="31750" cap="flat" cmpd="sng" algn="ctr">
                <a:solidFill>
                  <a:srgbClr val="1B73B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Calibri" panose="020F0502020204030204" pitchFamily="34" charset="0"/>
                  </a:rPr>
                  <a:t>Poor Security Conditions</a:t>
                </a:r>
              </a:p>
            </p:txBody>
          </p:sp>
        </p:grpSp>
        <p:sp>
          <p:nvSpPr>
            <p:cNvPr id="64" name="Rounded Rectangle 26">
              <a:extLst>
                <a:ext uri="{FF2B5EF4-FFF2-40B4-BE49-F238E27FC236}">
                  <a16:creationId xmlns:a16="http://schemas.microsoft.com/office/drawing/2014/main" id="{ADD5C90A-F510-4013-9BCA-9B85559EF9B6}"/>
                </a:ext>
              </a:extLst>
            </p:cNvPr>
            <p:cNvSpPr/>
            <p:nvPr/>
          </p:nvSpPr>
          <p:spPr bwMode="auto">
            <a:xfrm>
              <a:off x="668668" y="4094507"/>
              <a:ext cx="2915784" cy="531971"/>
            </a:xfrm>
            <a:prstGeom prst="roundRect">
              <a:avLst/>
            </a:prstGeom>
            <a:noFill/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Socio-cultural Factors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2E5CB43E-779E-418E-B087-388B87CF26CF}"/>
              </a:ext>
            </a:extLst>
          </p:cNvPr>
          <p:cNvSpPr/>
          <p:nvPr/>
        </p:nvSpPr>
        <p:spPr bwMode="auto">
          <a:xfrm>
            <a:off x="3709023" y="5257007"/>
            <a:ext cx="1875685" cy="926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Calibri" panose="020F0502020204030204" pitchFamily="34" charset="0"/>
              </a:rPr>
              <a:t>Architectural design &amp; Office fit-out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77F3FD-0F59-4FE8-B8D0-3FE49977DFAA}"/>
              </a:ext>
            </a:extLst>
          </p:cNvPr>
          <p:cNvSpPr/>
          <p:nvPr/>
        </p:nvSpPr>
        <p:spPr bwMode="auto">
          <a:xfrm>
            <a:off x="3744430" y="4268015"/>
            <a:ext cx="1804873" cy="542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Calibri" panose="020F0502020204030204" pitchFamily="34" charset="0"/>
              </a:rPr>
              <a:t>Manufacturing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0FA2E3-6CA2-4E54-95EB-00C62ACA9B2B}"/>
              </a:ext>
            </a:extLst>
          </p:cNvPr>
          <p:cNvSpPr/>
          <p:nvPr/>
        </p:nvSpPr>
        <p:spPr bwMode="auto">
          <a:xfrm>
            <a:off x="500777" y="5090647"/>
            <a:ext cx="2052038" cy="542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Calibri" panose="020F0502020204030204" pitchFamily="34" charset="0"/>
              </a:rPr>
              <a:t>Event Management</a:t>
            </a:r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0D656F4C-E9C9-4901-9E8A-8B04B2E1F4D1}"/>
              </a:ext>
            </a:extLst>
          </p:cNvPr>
          <p:cNvSpPr/>
          <p:nvPr/>
        </p:nvSpPr>
        <p:spPr bwMode="auto">
          <a:xfrm>
            <a:off x="789214" y="1437061"/>
            <a:ext cx="4957245" cy="485014"/>
          </a:xfrm>
          <a:prstGeom prst="round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Product &amp; Services WSMEs offer</a:t>
            </a:r>
          </a:p>
        </p:txBody>
      </p:sp>
      <p:sp>
        <p:nvSpPr>
          <p:cNvPr id="36" name="Rounded Rectangle 25">
            <a:extLst>
              <a:ext uri="{FF2B5EF4-FFF2-40B4-BE49-F238E27FC236}">
                <a16:creationId xmlns:a16="http://schemas.microsoft.com/office/drawing/2014/main" id="{70B6E9E4-52DF-4588-9C32-8A6C4B453D56}"/>
              </a:ext>
            </a:extLst>
          </p:cNvPr>
          <p:cNvSpPr/>
          <p:nvPr/>
        </p:nvSpPr>
        <p:spPr bwMode="auto">
          <a:xfrm>
            <a:off x="411062" y="2179612"/>
            <a:ext cx="5405949" cy="3933469"/>
          </a:xfrm>
          <a:prstGeom prst="roundRect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11E1E4-91EC-4FCB-9784-8B645D8E688D}"/>
              </a:ext>
            </a:extLst>
          </p:cNvPr>
          <p:cNvSpPr/>
          <p:nvPr/>
        </p:nvSpPr>
        <p:spPr>
          <a:xfrm>
            <a:off x="1923206" y="4635778"/>
            <a:ext cx="2580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02E0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Food processing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5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D48873-7A47-1863-3488-980C1A93419E}"/>
              </a:ext>
            </a:extLst>
          </p:cNvPr>
          <p:cNvSpPr/>
          <p:nvPr/>
        </p:nvSpPr>
        <p:spPr>
          <a:xfrm>
            <a:off x="527735" y="1875049"/>
            <a:ext cx="11374244" cy="3663278"/>
          </a:xfrm>
          <a:prstGeom prst="round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485B35-946B-F3A1-4A8F-A5B20DEACC56}"/>
              </a:ext>
            </a:extLst>
          </p:cNvPr>
          <p:cNvSpPr/>
          <p:nvPr/>
        </p:nvSpPr>
        <p:spPr>
          <a:xfrm>
            <a:off x="1330623" y="5801881"/>
            <a:ext cx="9768468" cy="78973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096964CB-E25E-206C-6D72-4C3CFD53CED9}"/>
              </a:ext>
            </a:extLst>
          </p:cNvPr>
          <p:cNvSpPr txBox="1">
            <a:spLocks/>
          </p:cNvSpPr>
          <p:nvPr/>
        </p:nvSpPr>
        <p:spPr>
          <a:xfrm>
            <a:off x="527735" y="324358"/>
            <a:ext cx="11156337" cy="6570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ＭＳ Ｐゴシック"/>
                <a:cs typeface="Helvetica" panose="020B0604020202020204" pitchFamily="34" charset="0"/>
              </a:rPr>
              <a:t>Bangladesh: Women Entrepreneurs’ Finance Initiative project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5144BA2-3E5E-9689-B498-82369AB82F2C}"/>
              </a:ext>
            </a:extLst>
          </p:cNvPr>
          <p:cNvGraphicFramePr/>
          <p:nvPr/>
        </p:nvGraphicFramePr>
        <p:xfrm>
          <a:off x="962632" y="1519843"/>
          <a:ext cx="10544574" cy="450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7B156C9-4A56-CC13-64C6-5BCC166E5A61}"/>
              </a:ext>
            </a:extLst>
          </p:cNvPr>
          <p:cNvSpPr/>
          <p:nvPr/>
        </p:nvSpPr>
        <p:spPr>
          <a:xfrm>
            <a:off x="1470777" y="5824183"/>
            <a:ext cx="3405934" cy="618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WSMEs benefitted through linkage and training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BD9C1E-D4D7-7DE9-D2B7-D75B45992B21}"/>
              </a:ext>
            </a:extLst>
          </p:cNvPr>
          <p:cNvSpPr/>
          <p:nvPr/>
        </p:nvSpPr>
        <p:spPr>
          <a:xfrm>
            <a:off x="4723000" y="5801881"/>
            <a:ext cx="3023839" cy="618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Corporations have inclusive supply chain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6E52A8-C950-8930-494D-13082D32870D}"/>
              </a:ext>
            </a:extLst>
          </p:cNvPr>
          <p:cNvSpPr/>
          <p:nvPr/>
        </p:nvSpPr>
        <p:spPr>
          <a:xfrm>
            <a:off x="7746839" y="5824183"/>
            <a:ext cx="2635405" cy="618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Institutions lend to WSMEs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A1CDD92-ABD3-A311-08B3-1668DB2CC200}"/>
              </a:ext>
            </a:extLst>
          </p:cNvPr>
          <p:cNvSpPr/>
          <p:nvPr/>
        </p:nvSpPr>
        <p:spPr>
          <a:xfrm>
            <a:off x="5996269" y="5312248"/>
            <a:ext cx="477300" cy="622946"/>
          </a:xfrm>
          <a:prstGeom prst="downArrow">
            <a:avLst/>
          </a:prstGeom>
          <a:solidFill>
            <a:srgbClr val="A5A5A5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0120C-C8C2-A65E-7705-C9E632C72466}"/>
              </a:ext>
            </a:extLst>
          </p:cNvPr>
          <p:cNvSpPr txBox="1"/>
          <p:nvPr/>
        </p:nvSpPr>
        <p:spPr>
          <a:xfrm>
            <a:off x="540286" y="1194153"/>
            <a:ext cx="11143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Objective: Improve access to markets and formal finance for WSMEs in Bangladesh</a:t>
            </a:r>
          </a:p>
        </p:txBody>
      </p:sp>
    </p:spTree>
    <p:extLst>
      <p:ext uri="{BB962C8B-B14F-4D97-AF65-F5344CB8AC3E}">
        <p14:creationId xmlns:p14="http://schemas.microsoft.com/office/powerpoint/2010/main" val="19655873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783876"/>
      </a:dk2>
      <a:lt2>
        <a:srgbClr val="EAE5EB"/>
      </a:lt2>
      <a:accent1>
        <a:srgbClr val="92278F"/>
      </a:accent1>
      <a:accent2>
        <a:srgbClr val="F0913A"/>
      </a:accent2>
      <a:accent3>
        <a:srgbClr val="CF2F8A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e-fi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578C4F266F345BC9CA4E571ADCDC3" ma:contentTypeVersion="16" ma:contentTypeDescription="Create a new document." ma:contentTypeScope="" ma:versionID="cac65b90517b0d5d0419d16b66a395ad">
  <xsd:schema xmlns:xsd="http://www.w3.org/2001/XMLSchema" xmlns:xs="http://www.w3.org/2001/XMLSchema" xmlns:p="http://schemas.microsoft.com/office/2006/metadata/properties" xmlns:ns2="fc5acc4e-0c25-495a-afe8-cebdbe1b35e5" xmlns:ns3="8c652d72-a731-4ede-abc3-d9bc4a2de092" xmlns:ns4="3e02667f-0271-471b-bd6e-11a2e16def1d" targetNamespace="http://schemas.microsoft.com/office/2006/metadata/properties" ma:root="true" ma:fieldsID="200b689632e6dc747ec8081b58d40bf2" ns2:_="" ns3:_="" ns4:_="">
    <xsd:import namespace="fc5acc4e-0c25-495a-afe8-cebdbe1b35e5"/>
    <xsd:import namespace="8c652d72-a731-4ede-abc3-d9bc4a2de092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acc4e-0c25-495a-afe8-cebdbe1b3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52d72-a731-4ede-abc3-d9bc4a2de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926b564-27c1-41a1-8131-4b8895b467a0}" ma:internalName="TaxCatchAll" ma:showField="CatchAllData" ma:web="8c652d72-a731-4ede-abc3-d9bc4a2de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acc4e-0c25-495a-afe8-cebdbe1b35e5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CD5B2C5F-5661-4739-823C-04DF291439B4}"/>
</file>

<file path=customXml/itemProps2.xml><?xml version="1.0" encoding="utf-8"?>
<ds:datastoreItem xmlns:ds="http://schemas.openxmlformats.org/officeDocument/2006/customXml" ds:itemID="{80B597D6-4C6B-4CAD-A1CE-9FCBF74D039B}"/>
</file>

<file path=customXml/itemProps3.xml><?xml version="1.0" encoding="utf-8"?>
<ds:datastoreItem xmlns:ds="http://schemas.openxmlformats.org/officeDocument/2006/customXml" ds:itemID="{52708291-0895-44B2-A2DB-96554F0A03F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Widescreen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Franklin Gothic Book</vt:lpstr>
      <vt:lpstr>Gotham Book</vt:lpstr>
      <vt:lpstr>Helvetica</vt:lpstr>
      <vt:lpstr>Times New Roman</vt:lpstr>
      <vt:lpstr>Trebuchet MS</vt:lpstr>
      <vt:lpstr>Wingdings</vt:lpstr>
      <vt:lpstr>1_Office Theme</vt:lpstr>
      <vt:lpstr>2_Office Theme</vt:lpstr>
      <vt:lpstr>PowerPoint Presentation</vt:lpstr>
      <vt:lpstr>Product &amp; Services Women Businesses offer, scale &amp; Capacity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Aurica Balmus</dc:creator>
  <cp:lastModifiedBy>Aurica Balmus</cp:lastModifiedBy>
  <cp:revision>1</cp:revision>
  <dcterms:created xsi:type="dcterms:W3CDTF">2023-06-14T14:34:21Z</dcterms:created>
  <dcterms:modified xsi:type="dcterms:W3CDTF">2023-06-14T14:34:45Z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0x010100AF4578C4F266F345BC9CA4E571ADCDC3</vt:lpwstr>
  </property>
</Properties>
</file>