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75" r:id="rId3"/>
    <p:sldId id="296" r:id="rId4"/>
    <p:sldId id="316" r:id="rId5"/>
    <p:sldId id="298" r:id="rId6"/>
    <p:sldId id="307" r:id="rId7"/>
    <p:sldId id="299" r:id="rId8"/>
    <p:sldId id="310" r:id="rId9"/>
    <p:sldId id="301" r:id="rId10"/>
    <p:sldId id="317" r:id="rId11"/>
    <p:sldId id="338" r:id="rId12"/>
    <p:sldId id="339" r:id="rId13"/>
    <p:sldId id="337" r:id="rId14"/>
  </p:sldIdLst>
  <p:sldSz cx="12192000" cy="6858000"/>
  <p:notesSz cx="7010400" cy="92964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yeche E. Agbiti-Douglas" initials="OEAD" lastIdx="1" clrIdx="0">
    <p:extLst>
      <p:ext uri="{19B8F6BF-5375-455C-9EA6-DF929625EA0E}">
        <p15:presenceInfo xmlns:p15="http://schemas.microsoft.com/office/powerpoint/2012/main" userId="S::oagbiti-douglas@boi.ng::7615bd38-62b9-4f61-ae42-162b9ff72d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ica Balmus" userId="6ced275c-8f26-4151-a9fa-58ab8d94c012" providerId="ADAL" clId="{ED6A93F2-A047-434C-ABD6-28D2D4903CE0}"/>
    <pc:docChg chg="custSel delSld modSld">
      <pc:chgData name="Aurica Balmus" userId="6ced275c-8f26-4151-a9fa-58ab8d94c012" providerId="ADAL" clId="{ED6A93F2-A047-434C-ABD6-28D2D4903CE0}" dt="2023-06-14T14:33:20.002" v="1" actId="47"/>
      <pc:docMkLst>
        <pc:docMk/>
      </pc:docMkLst>
      <pc:sldChg chg="delSp mod">
        <pc:chgData name="Aurica Balmus" userId="6ced275c-8f26-4151-a9fa-58ab8d94c012" providerId="ADAL" clId="{ED6A93F2-A047-434C-ABD6-28D2D4903CE0}" dt="2023-06-14T14:33:04.317" v="0" actId="478"/>
        <pc:sldMkLst>
          <pc:docMk/>
          <pc:sldMk cId="948477412" sldId="256"/>
        </pc:sldMkLst>
        <pc:spChg chg="del">
          <ac:chgData name="Aurica Balmus" userId="6ced275c-8f26-4151-a9fa-58ab8d94c012" providerId="ADAL" clId="{ED6A93F2-A047-434C-ABD6-28D2D4903CE0}" dt="2023-06-14T14:33:04.317" v="0" actId="478"/>
          <ac:spMkLst>
            <pc:docMk/>
            <pc:sldMk cId="948477412" sldId="256"/>
            <ac:spMk id="4" creationId="{E7A3C659-6D6C-4521-84CA-96687D03AE4C}"/>
          </ac:spMkLst>
        </pc:spChg>
      </pc:sldChg>
      <pc:sldChg chg="del">
        <pc:chgData name="Aurica Balmus" userId="6ced275c-8f26-4151-a9fa-58ab8d94c012" providerId="ADAL" clId="{ED6A93F2-A047-434C-ABD6-28D2D4903CE0}" dt="2023-06-14T14:33:20.002" v="1" actId="47"/>
        <pc:sldMkLst>
          <pc:docMk/>
          <pc:sldMk cId="2327757300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8F54C7-85C5-4CBA-BBDB-21E519CC4471}" type="datetimeFigureOut">
              <a:rPr lang="en-NG" smtClean="0"/>
              <a:t>06/14/2023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0D6D41-E6D3-44C3-A3C1-286243ED19C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2068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097-E200-4D84-9148-C8BE96AD7120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5035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3791-E424-47FF-88D8-21C06D0A3558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4535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ED98-6A9B-4822-BF53-B0CE164F266E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52121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47A0-14A6-4922-90CA-FFEA3AED412F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2322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4BAD-55C7-4EF8-B9D3-1498EF895E21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69300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E1B-4AD7-4DE1-BFED-F3C9A487E5C8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75134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9A6E-8CC2-484A-9108-079A6F7D5229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7316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6FBB-79AB-4122-BE43-1DEE6C100AEC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14052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63E0-D316-48D9-81A5-E5FA0C12FDB2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47036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2816-D17D-4678-836E-098FC0F852C1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69909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1C4F-9832-4137-A0DF-C394898CC2CB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0913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C83C-8267-4FF9-AB75-991A69D66765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BE92-2117-4F23-899D-C94EB2F9191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03998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pp.bravewomenng.com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bravewomen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pp.bravewomenng.com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0FF4-E5FD-4D14-AE85-EB405F23C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81" y="1377085"/>
            <a:ext cx="10958051" cy="1501026"/>
          </a:xfrm>
        </p:spPr>
        <p:txBody>
          <a:bodyPr>
            <a:normAutofit fontScale="90000"/>
          </a:bodyPr>
          <a:lstStyle/>
          <a:p>
            <a:br>
              <a:rPr lang="en-US" sz="4800" dirty="0">
                <a:latin typeface="Century Gothic" panose="020B0502020202020204" pitchFamily="34" charset="0"/>
              </a:rPr>
            </a:br>
            <a:br>
              <a:rPr lang="en-US" sz="4800" b="1" dirty="0">
                <a:latin typeface="Century Gothic" panose="020B0502020202020204" pitchFamily="34" charset="0"/>
              </a:rPr>
            </a:br>
            <a:r>
              <a:rPr lang="en-US" sz="4800" b="1" dirty="0">
                <a:latin typeface="Century Gothic" panose="020B0502020202020204" pitchFamily="34" charset="0"/>
              </a:rPr>
              <a:t>Helping WSMEs in Value Chains:</a:t>
            </a:r>
            <a:br>
              <a:rPr lang="en-US" sz="4800" b="1" dirty="0">
                <a:latin typeface="Century Gothic" panose="020B0502020202020204" pitchFamily="34" charset="0"/>
              </a:rPr>
            </a:br>
            <a:r>
              <a:rPr lang="en-US" sz="4400" b="1" dirty="0">
                <a:latin typeface="Century Gothic" panose="020B0502020202020204" pitchFamily="34" charset="0"/>
              </a:rPr>
              <a:t>Experiences from t</a:t>
            </a:r>
            <a:r>
              <a:rPr lang="en-US" sz="4000" b="1" dirty="0">
                <a:latin typeface="Century Gothic" panose="020B0502020202020204" pitchFamily="34" charset="0"/>
              </a:rPr>
              <a:t>he BRAVE Women Program</a:t>
            </a:r>
            <a:endParaRPr lang="en-NG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BE919-22DF-45A2-AF1E-78BF139B2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206" y="3143086"/>
            <a:ext cx="9144000" cy="187546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Onyeche Elisabeth Agbiti-Douglas</a:t>
            </a:r>
          </a:p>
          <a:p>
            <a:r>
              <a:rPr lang="en-US" dirty="0">
                <a:latin typeface="Century Gothic" panose="020B0502020202020204" pitchFamily="34" charset="0"/>
              </a:rPr>
              <a:t>Project Manager- BRAVE Women Nigeria</a:t>
            </a:r>
          </a:p>
          <a:p>
            <a:r>
              <a:rPr lang="en-US" dirty="0">
                <a:latin typeface="Century Gothic" panose="020B0502020202020204" pitchFamily="34" charset="0"/>
              </a:rPr>
              <a:t>We-FI Program Managers Technical Exchange</a:t>
            </a:r>
          </a:p>
          <a:p>
            <a:r>
              <a:rPr lang="en-US" dirty="0">
                <a:latin typeface="Century Gothic" panose="020B0502020202020204" pitchFamily="34" charset="0"/>
              </a:rPr>
              <a:t>7-9 June 2023</a:t>
            </a:r>
          </a:p>
          <a:p>
            <a:r>
              <a:rPr lang="en-US" dirty="0">
                <a:latin typeface="Century Gothic" panose="020B0502020202020204" pitchFamily="34" charset="0"/>
              </a:rPr>
              <a:t>Marrakech, Morocco</a:t>
            </a:r>
            <a:endParaRPr lang="en-NG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6A903-68DD-4411-9454-0408B50E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pPr/>
              <a:t>1</a:t>
            </a:fld>
            <a:endParaRPr lang="en-NG"/>
          </a:p>
        </p:txBody>
      </p:sp>
      <p:grpSp>
        <p:nvGrpSpPr>
          <p:cNvPr id="10" name="Group 9"/>
          <p:cNvGrpSpPr/>
          <p:nvPr/>
        </p:nvGrpSpPr>
        <p:grpSpPr>
          <a:xfrm>
            <a:off x="3521649" y="5112002"/>
            <a:ext cx="4464111" cy="1349356"/>
            <a:chOff x="3643569" y="4964663"/>
            <a:chExt cx="4904862" cy="17922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569" y="6086587"/>
              <a:ext cx="2140975" cy="5395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591" y="5810412"/>
              <a:ext cx="820840" cy="9465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94" y="5715000"/>
              <a:ext cx="1006475" cy="10064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456" y="4964663"/>
              <a:ext cx="1831273" cy="677189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284474"/>
            <a:ext cx="2056621" cy="103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47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3720" y="284474"/>
            <a:ext cx="8077200" cy="1325563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IT Platform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4380" y="2308861"/>
            <a:ext cx="10515600" cy="31623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Website (</a:t>
            </a:r>
            <a:r>
              <a:rPr lang="en-US" dirty="0">
                <a:latin typeface="Century Gothic" panose="020B0502020202020204" pitchFamily="34" charset="0"/>
                <a:hlinkClick r:id="rId2"/>
              </a:rPr>
              <a:t>www.bravewomenng.com</a:t>
            </a:r>
            <a:r>
              <a:rPr lang="en-US" dirty="0">
                <a:latin typeface="Century Gothic" panose="020B0502020202020204" pitchFamily="34" charset="0"/>
              </a:rPr>
              <a:t>) </a:t>
            </a:r>
          </a:p>
          <a:p>
            <a:r>
              <a:rPr lang="en-US" dirty="0">
                <a:latin typeface="Century Gothic" panose="020B0502020202020204" pitchFamily="34" charset="0"/>
              </a:rPr>
              <a:t>CRM and Dashboard (</a:t>
            </a:r>
            <a:r>
              <a:rPr lang="en-US" dirty="0">
                <a:latin typeface="Century Gothic" panose="020B0502020202020204" pitchFamily="34" charset="0"/>
                <a:hlinkClick r:id="rId3"/>
              </a:rPr>
              <a:t>https://app.bravewomenng.com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  <a:p>
            <a:r>
              <a:rPr lang="en-US" dirty="0">
                <a:latin typeface="Century Gothic" panose="020B0502020202020204" pitchFamily="34" charset="0"/>
              </a:rPr>
              <a:t>The platform for the implementation for the Project (applications, trainings, grants application, grant utilization, project progress, results)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63E0-D316-48D9-81A5-E5FA0C12FDB2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10</a:t>
            </a:fld>
            <a:endParaRPr lang="en-NG"/>
          </a:p>
        </p:txBody>
      </p:sp>
      <p:grpSp>
        <p:nvGrpSpPr>
          <p:cNvPr id="6" name="Group 5"/>
          <p:cNvGrpSpPr/>
          <p:nvPr/>
        </p:nvGrpSpPr>
        <p:grpSpPr>
          <a:xfrm>
            <a:off x="4019550" y="5532120"/>
            <a:ext cx="4152900" cy="1189355"/>
            <a:chOff x="3643569" y="4964663"/>
            <a:chExt cx="4904862" cy="17922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569" y="6086587"/>
              <a:ext cx="2140975" cy="5395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591" y="5810412"/>
              <a:ext cx="820840" cy="9465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94" y="5715000"/>
              <a:ext cx="1006475" cy="1006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456" y="4964663"/>
              <a:ext cx="1831273" cy="677189"/>
            </a:xfrm>
            <a:prstGeom prst="rect">
              <a:avLst/>
            </a:prstGeom>
          </p:spPr>
        </p:pic>
      </p:grpSp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284474"/>
            <a:ext cx="2056621" cy="103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49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9139" y="304958"/>
            <a:ext cx="8488680" cy="132556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Value Chain Resilience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76612"/>
            <a:ext cx="10515600" cy="321354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Targeted at Business Associations, Cooperatives, Lead Firms</a:t>
            </a:r>
          </a:p>
          <a:p>
            <a:r>
              <a:rPr lang="en-US" dirty="0">
                <a:latin typeface="Century Gothic" panose="020B0502020202020204" pitchFamily="34" charset="0"/>
              </a:rPr>
              <a:t>Training on Business Continuity Management </a:t>
            </a:r>
          </a:p>
          <a:p>
            <a:r>
              <a:rPr lang="en-US" dirty="0">
                <a:latin typeface="Century Gothic" panose="020B0502020202020204" pitchFamily="34" charset="0"/>
              </a:rPr>
              <a:t>Preparation of Business Continuity Plans and grant applications</a:t>
            </a:r>
          </a:p>
          <a:p>
            <a:r>
              <a:rPr lang="en-US" dirty="0">
                <a:latin typeface="Century Gothic" panose="020B0502020202020204" pitchFamily="34" charset="0"/>
              </a:rPr>
              <a:t>Business Advisory Support</a:t>
            </a:r>
          </a:p>
          <a:p>
            <a:r>
              <a:rPr lang="en-US" dirty="0">
                <a:latin typeface="Century Gothic" panose="020B0502020202020204" pitchFamily="34" charset="0"/>
              </a:rPr>
              <a:t>Matching funds (loan to grant) 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LFs and BAs- 40,000- 50,000 USD </a:t>
            </a:r>
          </a:p>
          <a:p>
            <a:r>
              <a:rPr lang="en-US" dirty="0">
                <a:latin typeface="Century Gothic" panose="020B0502020202020204" pitchFamily="34" charset="0"/>
              </a:rPr>
              <a:t>Facilitate improved engagement between partner banks and beneficiaries.</a:t>
            </a:r>
          </a:p>
          <a:p>
            <a:r>
              <a:rPr lang="en-US" dirty="0">
                <a:latin typeface="Century Gothic" panose="020B0502020202020204" pitchFamily="34" charset="0"/>
              </a:rPr>
              <a:t>Promote B2B, B2G linkages through business clinics, events, trainings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63E0-D316-48D9-81A5-E5FA0C12FDB2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11</a:t>
            </a:fld>
            <a:endParaRPr lang="en-NG"/>
          </a:p>
        </p:txBody>
      </p:sp>
      <p:grpSp>
        <p:nvGrpSpPr>
          <p:cNvPr id="6" name="Group 5"/>
          <p:cNvGrpSpPr/>
          <p:nvPr/>
        </p:nvGrpSpPr>
        <p:grpSpPr>
          <a:xfrm>
            <a:off x="4072890" y="5668645"/>
            <a:ext cx="4152900" cy="1189355"/>
            <a:chOff x="3643569" y="4964663"/>
            <a:chExt cx="4904862" cy="17922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569" y="6086587"/>
              <a:ext cx="2140975" cy="5395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591" y="5810412"/>
              <a:ext cx="820840" cy="9465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94" y="5715000"/>
              <a:ext cx="1006475" cy="1006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456" y="4964663"/>
              <a:ext cx="1831273" cy="677189"/>
            </a:xfrm>
            <a:prstGeom prst="rect">
              <a:avLst/>
            </a:prstGeom>
          </p:spPr>
        </p:pic>
      </p:grp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284474"/>
            <a:ext cx="2056621" cy="103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78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9139" y="304958"/>
            <a:ext cx="8488680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Value Chain Resilience Support – Case Study (Jan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Jersuit</a:t>
            </a:r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 Limited)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63E0-D316-48D9-81A5-E5FA0C12FDB2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12</a:t>
            </a:fld>
            <a:endParaRPr lang="en-NG"/>
          </a:p>
        </p:txBody>
      </p:sp>
      <p:grpSp>
        <p:nvGrpSpPr>
          <p:cNvPr id="6" name="Group 5"/>
          <p:cNvGrpSpPr/>
          <p:nvPr/>
        </p:nvGrpSpPr>
        <p:grpSpPr>
          <a:xfrm>
            <a:off x="4072890" y="5668645"/>
            <a:ext cx="4152900" cy="1189355"/>
            <a:chOff x="3643569" y="4964663"/>
            <a:chExt cx="4904862" cy="17922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569" y="6086587"/>
              <a:ext cx="2140975" cy="5395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591" y="5810412"/>
              <a:ext cx="820840" cy="9465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94" y="5715000"/>
              <a:ext cx="1006475" cy="1006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456" y="4964663"/>
              <a:ext cx="1831273" cy="677189"/>
            </a:xfrm>
            <a:prstGeom prst="rect">
              <a:avLst/>
            </a:prstGeom>
          </p:spPr>
        </p:pic>
      </p:grp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284474"/>
            <a:ext cx="2056621" cy="10375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750B63-8A85-1CF4-2642-5B9DA733E30A}"/>
              </a:ext>
            </a:extLst>
          </p:cNvPr>
          <p:cNvSpPr txBox="1"/>
          <p:nvPr/>
        </p:nvSpPr>
        <p:spPr>
          <a:xfrm>
            <a:off x="3752264" y="3284571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hlinkClick r:id="rId7"/>
              </a:rPr>
              <a:t>https://app.bravewomenng.com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71450" y="-259556"/>
            <a:ext cx="1114425" cy="1114425"/>
          </a:xfrm>
          <a:prstGeom prst="ellipse">
            <a:avLst/>
          </a:prstGeom>
          <a:gradFill>
            <a:gsLst>
              <a:gs pos="32000">
                <a:srgbClr val="AE2E64"/>
              </a:gs>
              <a:gs pos="0">
                <a:srgbClr val="9B1F68"/>
              </a:gs>
              <a:gs pos="100000">
                <a:srgbClr val="EE6258"/>
              </a:gs>
            </a:gsLst>
            <a:lin ang="5400000" scaled="1"/>
          </a:gradFill>
          <a:ln>
            <a:noFill/>
          </a:ln>
          <a:effectLst>
            <a:outerShdw blurRad="50800" dist="73124" dir="708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815511" y="4638674"/>
            <a:ext cx="3076577" cy="3076577"/>
          </a:xfrm>
          <a:prstGeom prst="ellipse">
            <a:avLst/>
          </a:prstGeom>
          <a:gradFill>
            <a:gsLst>
              <a:gs pos="32000">
                <a:srgbClr val="AE2E64"/>
              </a:gs>
              <a:gs pos="0">
                <a:srgbClr val="9B1F68"/>
              </a:gs>
              <a:gs pos="100000">
                <a:srgbClr val="EE6258"/>
              </a:gs>
            </a:gsLst>
            <a:lin ang="5400000" scaled="1"/>
          </a:gradFill>
          <a:ln>
            <a:noFill/>
          </a:ln>
          <a:effectLst>
            <a:outerShdw blurRad="50800" dist="73124" dir="708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C483F5D-68FF-9E19-5542-2666E5F426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90" y="1026036"/>
            <a:ext cx="1873500" cy="1405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7D9445-C4B3-AFAF-9E28-DE61440F78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121" y="1055552"/>
            <a:ext cx="1834144" cy="1375608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71BBFDA2-6C50-C314-43EA-18F9B725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7720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Success Stories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19DED48-3EBE-5B19-C4FC-857471435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9092" y="1026036"/>
            <a:ext cx="1946085" cy="14051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3DF9B12-23EB-1F67-7100-B1A313488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940" y="2551194"/>
            <a:ext cx="5234408" cy="39258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080252B-7F5C-2967-E8C9-E3FA5236B2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00" y="2551194"/>
            <a:ext cx="2934365" cy="234639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486C1E4-BE68-E95A-2346-7E6BBF46C8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492" y="2551194"/>
            <a:ext cx="1749636" cy="23262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DE9D67A-979D-F116-4EF2-F0AA9F433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833" y="2551194"/>
            <a:ext cx="1629633" cy="234639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41E6A17-9103-ADB5-2D6E-8F38D8B5DB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09" y="4972677"/>
            <a:ext cx="2293878" cy="14720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204A15C-B3CB-30C1-B1E6-09D0817EF8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586" y="1036976"/>
            <a:ext cx="1834145" cy="137560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407095-5B14-A0C4-2ACA-E77C9BEC4B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6791" y="5016763"/>
            <a:ext cx="2228337" cy="144263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37121E2-B7D3-86B5-3101-1DD8D4A0F6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2375" y="4987371"/>
            <a:ext cx="1695744" cy="14720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DDA878-16A0-01E2-7A5E-73905124F96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666" y="1026035"/>
            <a:ext cx="2089613" cy="14051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83ABB21-BAFF-CB64-F09D-EA3E1E3918B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548" y="1036976"/>
            <a:ext cx="1868617" cy="13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7AE102-E053-453C-81F6-EFF522ADDC3F}"/>
              </a:ext>
            </a:extLst>
          </p:cNvPr>
          <p:cNvSpPr txBox="1"/>
          <p:nvPr/>
        </p:nvSpPr>
        <p:spPr>
          <a:xfrm>
            <a:off x="560937" y="1086530"/>
            <a:ext cx="110701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Business Resilience Assistance for Value-Adding Enterprises for Women (BRAVE Women</a:t>
            </a:r>
            <a:r>
              <a:rPr lang="en-US" sz="1400" dirty="0">
                <a:latin typeface="Century Gothic" panose="020B0502020202020204" pitchFamily="34" charset="0"/>
              </a:rPr>
              <a:t>) </a:t>
            </a:r>
            <a:r>
              <a:rPr lang="en-US" sz="1400" b="0" i="0" u="none" strike="noStrike" baseline="0" dirty="0">
                <a:latin typeface="Century Gothic" panose="020B0502020202020204" pitchFamily="34" charset="0"/>
              </a:rPr>
              <a:t>is part</a:t>
            </a:r>
            <a:r>
              <a:rPr lang="en-US" sz="1400" b="0" i="0" u="none" strike="noStrike" dirty="0">
                <a:latin typeface="Century Gothic" panose="020B0502020202020204" pitchFamily="34" charset="0"/>
              </a:rPr>
              <a:t> of the Women Entrepreneurs Finance Initiative (We-Fi) funded through the</a:t>
            </a:r>
            <a:r>
              <a:rPr lang="en-US" sz="1400" b="0" i="0" u="none" strike="noStrike" baseline="0" dirty="0">
                <a:latin typeface="Century Gothic" panose="020B0502020202020204" pitchFamily="34" charset="0"/>
              </a:rPr>
              <a:t> Islamic Development Bank-funded.</a:t>
            </a:r>
            <a:r>
              <a:rPr lang="en-US" sz="1400" b="0" i="0" u="none" strike="noStrike" dirty="0">
                <a:latin typeface="Century Gothic" panose="020B0502020202020204" pitchFamily="34" charset="0"/>
              </a:rPr>
              <a:t> It is </a:t>
            </a:r>
            <a:r>
              <a:rPr lang="en-US" sz="1400" b="0" i="0" u="none" strike="noStrike" baseline="0" dirty="0">
                <a:latin typeface="Century Gothic" panose="020B0502020202020204" pitchFamily="34" charset="0"/>
              </a:rPr>
              <a:t>being executed </a:t>
            </a:r>
            <a:r>
              <a:rPr lang="en-US" sz="1400" dirty="0">
                <a:latin typeface="Century Gothic" panose="020B0502020202020204" pitchFamily="34" charset="0"/>
              </a:rPr>
              <a:t>by Nigeria’s Bank of Industry</a:t>
            </a:r>
            <a:r>
              <a:rPr lang="en-US" sz="1400" b="0" i="0" u="none" strike="noStrike" baseline="0" dirty="0">
                <a:latin typeface="Century Gothic" panose="020B0502020202020204" pitchFamily="34" charset="0"/>
              </a:rPr>
              <a:t>. It combines elements of training and grant-matching for women-led </a:t>
            </a:r>
            <a:r>
              <a:rPr lang="en-US" sz="1400" dirty="0">
                <a:latin typeface="Century Gothic" panose="020B0502020202020204" pitchFamily="34" charset="0"/>
              </a:rPr>
              <a:t>SMEs, lead firms and business associations </a:t>
            </a:r>
            <a:r>
              <a:rPr lang="en-US" sz="1400" b="0" i="0" u="none" strike="noStrike" baseline="0" dirty="0">
                <a:latin typeface="Century Gothic" panose="020B0502020202020204" pitchFamily="34" charset="0"/>
              </a:rPr>
              <a:t>with the aim of supporting them for growth and resilience. </a:t>
            </a:r>
            <a:r>
              <a:rPr lang="en-US" sz="1400" dirty="0">
                <a:latin typeface="Century Gothic" panose="020B0502020202020204" pitchFamily="34" charset="0"/>
              </a:rPr>
              <a:t>The project</a:t>
            </a:r>
            <a:r>
              <a:rPr lang="en-US" sz="1400" b="0" i="0" u="none" strike="noStrike" baseline="0" dirty="0">
                <a:latin typeface="Century Gothic" panose="020B0502020202020204" pitchFamily="34" charset="0"/>
              </a:rPr>
              <a:t> seeks to enable an empowering business environment for women entrepreneurs and strengthen their resilience. </a:t>
            </a:r>
            <a:endParaRPr lang="en-NG" sz="1400" dirty="0">
              <a:latin typeface="Century Gothic" panose="020B0502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0CB74D-121F-4440-933A-CD16719C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37" y="135990"/>
            <a:ext cx="11070125" cy="83417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BRAVE Women</a:t>
            </a:r>
            <a:endParaRPr lang="en-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5141B1A4-15C9-4F62-82FE-B4C89466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925" y="5918200"/>
            <a:ext cx="2743200" cy="365125"/>
          </a:xfrm>
        </p:spPr>
        <p:txBody>
          <a:bodyPr/>
          <a:lstStyle/>
          <a:p>
            <a:fld id="{C4885AA7-C8CA-4175-BA3F-B16D80B7919C}" type="datetime8">
              <a:rPr lang="en-NG" sz="1400" smtClean="0">
                <a:latin typeface="Century Gothic" panose="020B0502020202020204" pitchFamily="34" charset="0"/>
              </a:rPr>
              <a:t>06/14/2023 10:32</a:t>
            </a:fld>
            <a:endParaRPr lang="en-NG" sz="1400">
              <a:latin typeface="Century Gothic" panose="020B0502020202020204" pitchFamily="34" charset="0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7F1A4B3-59AC-4E26-B4BF-9C77CCAA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6325" y="5918200"/>
            <a:ext cx="2743200" cy="365125"/>
          </a:xfrm>
        </p:spPr>
        <p:txBody>
          <a:bodyPr/>
          <a:lstStyle/>
          <a:p>
            <a:fld id="{6985C7FD-B03B-443F-B8A2-5D758156C60A}" type="slidenum">
              <a:rPr lang="en-NG" sz="1400" smtClean="0">
                <a:latin typeface="Century Gothic" panose="020B0502020202020204" pitchFamily="34" charset="0"/>
              </a:rPr>
              <a:t>2</a:t>
            </a:fld>
            <a:endParaRPr lang="en-NG" sz="14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5F36AC-2B07-408B-967E-1C0B7C7F9D79}"/>
              </a:ext>
            </a:extLst>
          </p:cNvPr>
          <p:cNvSpPr/>
          <p:nvPr/>
        </p:nvSpPr>
        <p:spPr>
          <a:xfrm>
            <a:off x="1081037" y="2241631"/>
            <a:ext cx="1718521" cy="34163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140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335D6F-3503-495D-BC0D-191152B45393}"/>
              </a:ext>
            </a:extLst>
          </p:cNvPr>
          <p:cNvSpPr/>
          <p:nvPr/>
        </p:nvSpPr>
        <p:spPr>
          <a:xfrm>
            <a:off x="9279564" y="2256081"/>
            <a:ext cx="1634628" cy="3416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Platform</a:t>
            </a:r>
            <a:endParaRPr lang="en-US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NG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7B344-A16D-4C24-886A-8AA79426024B}"/>
              </a:ext>
            </a:extLst>
          </p:cNvPr>
          <p:cNvSpPr txBox="1"/>
          <p:nvPr/>
        </p:nvSpPr>
        <p:spPr>
          <a:xfrm>
            <a:off x="1113743" y="2472628"/>
            <a:ext cx="16209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Business Resilience Capacity Building</a:t>
            </a:r>
          </a:p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(BRCB)</a:t>
            </a:r>
          </a:p>
          <a:p>
            <a:pPr algn="ctr"/>
            <a:endParaRPr lang="en-US" sz="1600" b="1" i="0" u="none" strike="noStrike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NG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F96508-550C-F827-9CCB-B014FADEE55E}"/>
              </a:ext>
            </a:extLst>
          </p:cNvPr>
          <p:cNvGrpSpPr/>
          <p:nvPr/>
        </p:nvGrpSpPr>
        <p:grpSpPr>
          <a:xfrm>
            <a:off x="3667125" y="2252992"/>
            <a:ext cx="1718521" cy="3404958"/>
            <a:chOff x="2478011" y="2282620"/>
            <a:chExt cx="1542837" cy="34049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3DBE9A-6101-418B-BA86-563B6292BEF6}"/>
                </a:ext>
              </a:extLst>
            </p:cNvPr>
            <p:cNvSpPr/>
            <p:nvPr/>
          </p:nvSpPr>
          <p:spPr>
            <a:xfrm>
              <a:off x="2494624" y="2282620"/>
              <a:ext cx="1526224" cy="3404958"/>
            </a:xfrm>
            <a:prstGeom prst="rect">
              <a:avLst/>
            </a:prstGeom>
            <a:solidFill>
              <a:srgbClr val="16745A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37620A-FE09-42D2-A0F0-02845D127714}"/>
                </a:ext>
              </a:extLst>
            </p:cNvPr>
            <p:cNvSpPr txBox="1"/>
            <p:nvPr/>
          </p:nvSpPr>
          <p:spPr>
            <a:xfrm>
              <a:off x="2478011" y="2339370"/>
              <a:ext cx="1537558" cy="2757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5000"/>
                </a:lnSpc>
              </a:pPr>
              <a:endParaRPr lang="en-US" sz="1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15000"/>
                </a:lnSpc>
              </a:pP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15000"/>
                </a:lnSpc>
              </a:pPr>
              <a:endParaRPr lang="en-US" sz="1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15000"/>
                </a:lnSpc>
              </a:pPr>
              <a:endParaRPr lang="en-US" sz="1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en-US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Business Recovery Support (BRS) </a:t>
              </a:r>
            </a:p>
            <a:p>
              <a:pPr lvl="0" algn="ctr">
                <a:lnSpc>
                  <a:spcPct val="115000"/>
                </a:lnSpc>
              </a:pPr>
              <a:endPara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F76A5A7-8F22-4950-D736-BFA6EA56C91C}"/>
              </a:ext>
            </a:extLst>
          </p:cNvPr>
          <p:cNvGrpSpPr/>
          <p:nvPr/>
        </p:nvGrpSpPr>
        <p:grpSpPr>
          <a:xfrm>
            <a:off x="6558726" y="2270577"/>
            <a:ext cx="1526223" cy="3416319"/>
            <a:chOff x="4216455" y="2284527"/>
            <a:chExt cx="1526223" cy="3416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723660-0F00-42EA-8461-CA19F2BF7003}"/>
                </a:ext>
              </a:extLst>
            </p:cNvPr>
            <p:cNvSpPr/>
            <p:nvPr/>
          </p:nvSpPr>
          <p:spPr>
            <a:xfrm>
              <a:off x="4216455" y="2284527"/>
              <a:ext cx="1526223" cy="34163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472B0F-985E-467E-A27E-1FF1E8E3A960}"/>
                </a:ext>
              </a:extLst>
            </p:cNvPr>
            <p:cNvSpPr txBox="1"/>
            <p:nvPr/>
          </p:nvSpPr>
          <p:spPr>
            <a:xfrm>
              <a:off x="4221735" y="2501575"/>
              <a:ext cx="1489962" cy="2612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5000"/>
                </a:lnSpc>
              </a:pPr>
              <a:endPara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15000"/>
                </a:lnSpc>
              </a:pP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15000"/>
                </a:lnSpc>
              </a:pPr>
              <a:endPara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en-US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 Chain Resilience</a:t>
              </a:r>
            </a:p>
            <a:p>
              <a:pPr lvl="0" algn="ctr">
                <a:lnSpc>
                  <a:spcPct val="115000"/>
                </a:lnSpc>
              </a:pPr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Support</a:t>
              </a:r>
            </a:p>
            <a:p>
              <a:pPr lvl="0" algn="just">
                <a:lnSpc>
                  <a:spcPct val="115000"/>
                </a:lnSpc>
              </a:pPr>
              <a:endPara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5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5022"/>
            <a:ext cx="10515600" cy="3469198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BRAVE Women Program is a global initiative that includes Burkina Faso, Nigeria and Yemen</a:t>
            </a:r>
          </a:p>
          <a:p>
            <a:r>
              <a:rPr lang="en-US" dirty="0">
                <a:latin typeface="Century Gothic" panose="020B0502020202020204" pitchFamily="34" charset="0"/>
              </a:rPr>
              <a:t>Current Phase of the Project running from 2017- 2024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47A0-14A6-4922-90CA-FFEA3AED412F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3</a:t>
            </a:fld>
            <a:endParaRPr lang="en-NG"/>
          </a:p>
        </p:txBody>
      </p:sp>
      <p:grpSp>
        <p:nvGrpSpPr>
          <p:cNvPr id="6" name="Group 5"/>
          <p:cNvGrpSpPr/>
          <p:nvPr/>
        </p:nvGrpSpPr>
        <p:grpSpPr>
          <a:xfrm>
            <a:off x="3788349" y="5372119"/>
            <a:ext cx="4464111" cy="1349356"/>
            <a:chOff x="3643569" y="4964663"/>
            <a:chExt cx="4904862" cy="17922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569" y="6086587"/>
              <a:ext cx="2140975" cy="5395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591" y="5810412"/>
              <a:ext cx="820840" cy="9465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94" y="5715000"/>
              <a:ext cx="1006475" cy="1006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456" y="4964663"/>
              <a:ext cx="1831273" cy="677189"/>
            </a:xfrm>
            <a:prstGeom prst="rect">
              <a:avLst/>
            </a:prstGeom>
          </p:spPr>
        </p:pic>
      </p:grpSp>
      <p:sp>
        <p:nvSpPr>
          <p:cNvPr id="2" name="Title 9">
            <a:extLst>
              <a:ext uri="{FF2B5EF4-FFF2-40B4-BE49-F238E27FC236}">
                <a16:creationId xmlns:a16="http://schemas.microsoft.com/office/drawing/2014/main" id="{113B14F6-43BB-B2E0-35A5-E97E9AB2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854"/>
            <a:ext cx="10823342" cy="127533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BRAVE Women</a:t>
            </a:r>
            <a:endParaRPr lang="en-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0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5318"/>
            <a:ext cx="10888980" cy="427387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Targeting of businesses in organized private sector (WSMEs)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Including private sector bodies (business associations, cooperatives, </a:t>
            </a:r>
            <a:r>
              <a:rPr lang="en-US" dirty="0" err="1">
                <a:latin typeface="Century Gothic" panose="020B0502020202020204" pitchFamily="34" charset="0"/>
              </a:rPr>
              <a:t>etc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Including lead firms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47A0-14A6-4922-90CA-FFEA3AED412F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4</a:t>
            </a:fld>
            <a:endParaRPr lang="en-NG"/>
          </a:p>
        </p:txBody>
      </p:sp>
      <p:grpSp>
        <p:nvGrpSpPr>
          <p:cNvPr id="6" name="Group 5"/>
          <p:cNvGrpSpPr/>
          <p:nvPr/>
        </p:nvGrpSpPr>
        <p:grpSpPr>
          <a:xfrm>
            <a:off x="4377690" y="5604510"/>
            <a:ext cx="4152900" cy="1189355"/>
            <a:chOff x="3643569" y="4964663"/>
            <a:chExt cx="4904862" cy="17922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569" y="6086587"/>
              <a:ext cx="2140975" cy="5395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591" y="5810412"/>
              <a:ext cx="820840" cy="9465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94" y="5715000"/>
              <a:ext cx="1006475" cy="1006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456" y="4964663"/>
              <a:ext cx="1831273" cy="677189"/>
            </a:xfrm>
            <a:prstGeom prst="rect">
              <a:avLst/>
            </a:prstGeom>
          </p:spPr>
        </p:pic>
      </p:grp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284474"/>
            <a:ext cx="2056621" cy="1037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627BB8E6-0BB3-49D8-136D-235AEE44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354854"/>
            <a:ext cx="8727842" cy="1275337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BRAVE Women: Helping WSMEs in Value Chains</a:t>
            </a:r>
            <a:endParaRPr lang="en-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5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63E0-D316-48D9-81A5-E5FA0C12FDB2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5</a:t>
            </a:fld>
            <a:endParaRPr lang="en-N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7B344-A16D-4C24-886A-8AA79426024B}"/>
              </a:ext>
            </a:extLst>
          </p:cNvPr>
          <p:cNvSpPr txBox="1"/>
          <p:nvPr/>
        </p:nvSpPr>
        <p:spPr>
          <a:xfrm>
            <a:off x="607923" y="2501575"/>
            <a:ext cx="16209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Business Resilience Capacity Building</a:t>
            </a:r>
          </a:p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(BRCB)</a:t>
            </a:r>
          </a:p>
          <a:p>
            <a:pPr algn="ctr"/>
            <a:endParaRPr lang="en-US" sz="1600" b="1" i="0" u="none" strike="noStrike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NG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F36AC-2B07-408B-967E-1C0B7C7F9D79}"/>
              </a:ext>
            </a:extLst>
          </p:cNvPr>
          <p:cNvSpPr/>
          <p:nvPr/>
        </p:nvSpPr>
        <p:spPr>
          <a:xfrm>
            <a:off x="346587" y="1737178"/>
            <a:ext cx="11534842" cy="34163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140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B344-A16D-4C24-886A-8AA79426024B}"/>
              </a:ext>
            </a:extLst>
          </p:cNvPr>
          <p:cNvSpPr txBox="1"/>
          <p:nvPr/>
        </p:nvSpPr>
        <p:spPr>
          <a:xfrm>
            <a:off x="653454" y="1968175"/>
            <a:ext cx="108797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Business Resilience Capacity Building</a:t>
            </a:r>
          </a:p>
          <a:p>
            <a:pPr algn="ctr"/>
            <a:r>
              <a:rPr lang="en-US" sz="44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(BRCB)</a:t>
            </a:r>
          </a:p>
          <a:p>
            <a:pPr algn="ctr"/>
            <a:endParaRPr lang="en-US" sz="1600" b="1" i="0" u="none" strike="noStrike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NG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25668" y="5317742"/>
            <a:ext cx="4464111" cy="1349356"/>
            <a:chOff x="3643569" y="4964663"/>
            <a:chExt cx="4904862" cy="17922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569" y="6086587"/>
              <a:ext cx="2140975" cy="5395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591" y="5810412"/>
              <a:ext cx="820840" cy="9465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94" y="5715000"/>
              <a:ext cx="1006475" cy="10064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456" y="4964663"/>
              <a:ext cx="1831273" cy="677189"/>
            </a:xfrm>
            <a:prstGeom prst="rect">
              <a:avLst/>
            </a:prstGeom>
          </p:spPr>
        </p:pic>
      </p:grpSp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0214"/>
            <a:ext cx="2056621" cy="103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35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Resilience Capacity Building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Development of a Curriculum on Business Continuity Management</a:t>
            </a:r>
          </a:p>
          <a:p>
            <a:r>
              <a:rPr lang="en-US" dirty="0">
                <a:latin typeface="Century Gothic" panose="020B0502020202020204" pitchFamily="34" charset="0"/>
              </a:rPr>
              <a:t>Trainings for eligible SMEs</a:t>
            </a:r>
          </a:p>
          <a:p>
            <a:r>
              <a:rPr lang="en-US" dirty="0">
                <a:latin typeface="Century Gothic" panose="020B0502020202020204" pitchFamily="34" charset="0"/>
              </a:rPr>
              <a:t>Business Development Support to SMEs with preparing and implementing Business Continuity Plans</a:t>
            </a:r>
          </a:p>
          <a:p>
            <a:r>
              <a:rPr lang="en-US" dirty="0">
                <a:latin typeface="Century Gothic" panose="020B0502020202020204" pitchFamily="34" charset="0"/>
              </a:rPr>
              <a:t>Business Clinics</a:t>
            </a:r>
          </a:p>
          <a:p>
            <a:r>
              <a:rPr lang="en-US" dirty="0">
                <a:latin typeface="Century Gothic" panose="020B0502020202020204" pitchFamily="34" charset="0"/>
              </a:rPr>
              <a:t>B2B events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63E0-D316-48D9-81A5-E5FA0C12FDB2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6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4809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63E0-D316-48D9-81A5-E5FA0C12FDB2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7</a:t>
            </a:fld>
            <a:endParaRPr lang="en-N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7B344-A16D-4C24-886A-8AA79426024B}"/>
              </a:ext>
            </a:extLst>
          </p:cNvPr>
          <p:cNvSpPr txBox="1"/>
          <p:nvPr/>
        </p:nvSpPr>
        <p:spPr>
          <a:xfrm>
            <a:off x="607923" y="2501575"/>
            <a:ext cx="16209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Business Resilience Capacity Building</a:t>
            </a:r>
          </a:p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(BRCB)</a:t>
            </a:r>
          </a:p>
          <a:p>
            <a:pPr algn="ctr"/>
            <a:endParaRPr lang="en-US" sz="1600" b="1" i="0" u="none" strike="noStrike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NG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F36AC-2B07-408B-967E-1C0B7C7F9D79}"/>
              </a:ext>
            </a:extLst>
          </p:cNvPr>
          <p:cNvSpPr/>
          <p:nvPr/>
        </p:nvSpPr>
        <p:spPr>
          <a:xfrm>
            <a:off x="346587" y="1737178"/>
            <a:ext cx="11534842" cy="3416319"/>
          </a:xfrm>
          <a:prstGeom prst="rect">
            <a:avLst/>
          </a:prstGeom>
          <a:solidFill>
            <a:srgbClr val="16745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140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B344-A16D-4C24-886A-8AA79426024B}"/>
              </a:ext>
            </a:extLst>
          </p:cNvPr>
          <p:cNvSpPr txBox="1"/>
          <p:nvPr/>
        </p:nvSpPr>
        <p:spPr>
          <a:xfrm>
            <a:off x="674116" y="2051995"/>
            <a:ext cx="10879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Business Resilience and Value Chain Resilience Support</a:t>
            </a:r>
          </a:p>
          <a:p>
            <a:pPr algn="ctr"/>
            <a:endParaRPr lang="en-US" sz="1600" b="1" i="0" u="none" strike="noStrike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NG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8960" y="5372119"/>
            <a:ext cx="4464111" cy="1349356"/>
            <a:chOff x="3643569" y="4964663"/>
            <a:chExt cx="4904862" cy="17922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569" y="6086587"/>
              <a:ext cx="2140975" cy="5395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591" y="5810412"/>
              <a:ext cx="820840" cy="9465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94" y="5715000"/>
              <a:ext cx="1006475" cy="10064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456" y="4964663"/>
              <a:ext cx="1831273" cy="677189"/>
            </a:xfrm>
            <a:prstGeom prst="rect">
              <a:avLst/>
            </a:prstGeom>
          </p:spPr>
        </p:pic>
      </p:grpSp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2" y="544591"/>
            <a:ext cx="2056621" cy="103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88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9139" y="304958"/>
            <a:ext cx="8488680" cy="1325563"/>
          </a:xfrm>
          <a:solidFill>
            <a:srgbClr val="16745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Resilience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41220"/>
            <a:ext cx="10515600" cy="29489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Grant-matching funds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 WSMEs- 5,000 -15,000 USD 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LFs and BAs- 40,000- 50,000 USD </a:t>
            </a:r>
          </a:p>
          <a:p>
            <a:r>
              <a:rPr lang="en-US" dirty="0">
                <a:latin typeface="Century Gothic" panose="020B0502020202020204" pitchFamily="34" charset="0"/>
              </a:rPr>
              <a:t>Used for CAPEX</a:t>
            </a:r>
          </a:p>
          <a:p>
            <a:r>
              <a:rPr lang="en-US" dirty="0">
                <a:latin typeface="Century Gothic" panose="020B0502020202020204" pitchFamily="34" charset="0"/>
              </a:rPr>
              <a:t>Approved made by Grant Judging Panel</a:t>
            </a:r>
          </a:p>
          <a:p>
            <a:r>
              <a:rPr lang="en-US" dirty="0">
                <a:latin typeface="Century Gothic" panose="020B0502020202020204" pitchFamily="34" charset="0"/>
              </a:rPr>
              <a:t>Project engages partner banks and facilitate improved interactions between them and beneficiaries.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63E0-D316-48D9-81A5-E5FA0C12FDB2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8</a:t>
            </a:fld>
            <a:endParaRPr lang="en-NG"/>
          </a:p>
        </p:txBody>
      </p:sp>
      <p:grpSp>
        <p:nvGrpSpPr>
          <p:cNvPr id="6" name="Group 5"/>
          <p:cNvGrpSpPr/>
          <p:nvPr/>
        </p:nvGrpSpPr>
        <p:grpSpPr>
          <a:xfrm>
            <a:off x="4072890" y="5668645"/>
            <a:ext cx="4152900" cy="1189355"/>
            <a:chOff x="3643569" y="4964663"/>
            <a:chExt cx="4904862" cy="17922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569" y="6086587"/>
              <a:ext cx="2140975" cy="5395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591" y="5810412"/>
              <a:ext cx="820840" cy="9465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94" y="5715000"/>
              <a:ext cx="1006475" cy="1006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456" y="4964663"/>
              <a:ext cx="1831273" cy="677189"/>
            </a:xfrm>
            <a:prstGeom prst="rect">
              <a:avLst/>
            </a:prstGeom>
          </p:spPr>
        </p:pic>
      </p:grp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284474"/>
            <a:ext cx="2056621" cy="103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23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63E0-D316-48D9-81A5-E5FA0C12FDB2}" type="datetime8">
              <a:rPr lang="en-NG" smtClean="0"/>
              <a:t>06/14/2023 10:32</a:t>
            </a:fld>
            <a:endParaRPr lang="en-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BE92-2117-4F23-899D-C94EB2F91911}" type="slidenum">
              <a:rPr lang="en-NG" smtClean="0"/>
              <a:t>9</a:t>
            </a:fld>
            <a:endParaRPr lang="en-N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7B344-A16D-4C24-886A-8AA79426024B}"/>
              </a:ext>
            </a:extLst>
          </p:cNvPr>
          <p:cNvSpPr txBox="1"/>
          <p:nvPr/>
        </p:nvSpPr>
        <p:spPr>
          <a:xfrm>
            <a:off x="607923" y="2501575"/>
            <a:ext cx="16209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Business Resilience Capacity Building</a:t>
            </a:r>
          </a:p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(BRCB)</a:t>
            </a:r>
          </a:p>
          <a:p>
            <a:pPr algn="ctr"/>
            <a:endParaRPr lang="en-US" sz="1600" b="1" i="0" u="none" strike="noStrike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NG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F36AC-2B07-408B-967E-1C0B7C7F9D79}"/>
              </a:ext>
            </a:extLst>
          </p:cNvPr>
          <p:cNvSpPr/>
          <p:nvPr/>
        </p:nvSpPr>
        <p:spPr>
          <a:xfrm>
            <a:off x="346587" y="1737178"/>
            <a:ext cx="11534842" cy="34163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sz="140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B344-A16D-4C24-886A-8AA79426024B}"/>
              </a:ext>
            </a:extLst>
          </p:cNvPr>
          <p:cNvSpPr txBox="1"/>
          <p:nvPr/>
        </p:nvSpPr>
        <p:spPr>
          <a:xfrm>
            <a:off x="653454" y="1968175"/>
            <a:ext cx="10879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IT Platform</a:t>
            </a:r>
            <a:endParaRPr lang="en-US" sz="4400" b="1" i="0" u="none" strike="noStrike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b="1" i="0" u="none" strike="noStrike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NG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98298" y="5256782"/>
            <a:ext cx="4464111" cy="1349356"/>
            <a:chOff x="3643569" y="4964663"/>
            <a:chExt cx="4904862" cy="17922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569" y="6086587"/>
              <a:ext cx="2140975" cy="5395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591" y="5810412"/>
              <a:ext cx="820840" cy="9465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94" y="5715000"/>
              <a:ext cx="1006475" cy="10064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456" y="4964663"/>
              <a:ext cx="1831273" cy="677189"/>
            </a:xfrm>
            <a:prstGeom prst="rect">
              <a:avLst/>
            </a:prstGeom>
          </p:spPr>
        </p:pic>
      </p:grpSp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30" y="429254"/>
            <a:ext cx="2056621" cy="103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99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578C4F266F345BC9CA4E571ADCDC3" ma:contentTypeVersion="16" ma:contentTypeDescription="Create a new document." ma:contentTypeScope="" ma:versionID="cac65b90517b0d5d0419d16b66a395ad">
  <xsd:schema xmlns:xsd="http://www.w3.org/2001/XMLSchema" xmlns:xs="http://www.w3.org/2001/XMLSchema" xmlns:p="http://schemas.microsoft.com/office/2006/metadata/properties" xmlns:ns2="fc5acc4e-0c25-495a-afe8-cebdbe1b35e5" xmlns:ns3="8c652d72-a731-4ede-abc3-d9bc4a2de092" xmlns:ns4="3e02667f-0271-471b-bd6e-11a2e16def1d" targetNamespace="http://schemas.microsoft.com/office/2006/metadata/properties" ma:root="true" ma:fieldsID="200b689632e6dc747ec8081b58d40bf2" ns2:_="" ns3:_="" ns4:_="">
    <xsd:import namespace="fc5acc4e-0c25-495a-afe8-cebdbe1b35e5"/>
    <xsd:import namespace="8c652d72-a731-4ede-abc3-d9bc4a2de092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acc4e-0c25-495a-afe8-cebdbe1b3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52d72-a731-4ede-abc3-d9bc4a2de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926b564-27c1-41a1-8131-4b8895b467a0}" ma:internalName="TaxCatchAll" ma:showField="CatchAllData" ma:web="8c652d72-a731-4ede-abc3-d9bc4a2de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acc4e-0c25-495a-afe8-cebdbe1b35e5">
      <Terms xmlns="http://schemas.microsoft.com/office/infopath/2007/PartnerControls"/>
    </lcf76f155ced4ddcb4097134ff3c332f>
    <TaxCatchAll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62C48221-686E-434B-BA12-EACF1171C468}"/>
</file>

<file path=customXml/itemProps2.xml><?xml version="1.0" encoding="utf-8"?>
<ds:datastoreItem xmlns:ds="http://schemas.openxmlformats.org/officeDocument/2006/customXml" ds:itemID="{FEFDA08F-F258-4C7F-B01D-B133B30BB662}"/>
</file>

<file path=customXml/itemProps3.xml><?xml version="1.0" encoding="utf-8"?>
<ds:datastoreItem xmlns:ds="http://schemas.openxmlformats.org/officeDocument/2006/customXml" ds:itemID="{DC46E9CE-3B40-47B4-ACE2-F0C8ECE5D91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30761</TotalTime>
  <Words>459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  Helping WSMEs in Value Chains: Experiences from the BRAVE Women Program</vt:lpstr>
      <vt:lpstr>BRAVE Women</vt:lpstr>
      <vt:lpstr>BRAVE Women</vt:lpstr>
      <vt:lpstr>BRAVE Women: Helping WSMEs in Value Chains</vt:lpstr>
      <vt:lpstr>PowerPoint Presentation</vt:lpstr>
      <vt:lpstr>Business Resilience Capacity Building</vt:lpstr>
      <vt:lpstr>PowerPoint Presentation</vt:lpstr>
      <vt:lpstr>Business Resilience Support</vt:lpstr>
      <vt:lpstr>PowerPoint Presentation</vt:lpstr>
      <vt:lpstr>IT Platform</vt:lpstr>
      <vt:lpstr>Value Chain Resilience Support</vt:lpstr>
      <vt:lpstr>Value Chain Resilience Support – Case Study (Jan Jersuit Limited)</vt:lpstr>
      <vt:lpstr>Success Stories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BRAVE Women Nigeria: Proposed PMU Structure and Considerations for Project Viability</dc:title>
  <dc:creator>Onyeche Elisabeth Agbiti-Douglas</dc:creator>
  <cp:lastModifiedBy>Aurica Balmus</cp:lastModifiedBy>
  <cp:revision>60</cp:revision>
  <dcterms:created xsi:type="dcterms:W3CDTF">2020-09-29T20:45:58Z</dcterms:created>
  <dcterms:modified xsi:type="dcterms:W3CDTF">2023-06-14T14:33:25Z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0x010100AF4578C4F266F345BC9CA4E571ADCDC3</vt:lpwstr>
  </property>
</Properties>
</file>