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4" r:id="rId5"/>
    <p:sldMasterId id="2147483783" r:id="rId6"/>
  </p:sldMasterIdLst>
  <p:notesMasterIdLst>
    <p:notesMasterId r:id="rId22"/>
  </p:notesMasterIdLst>
  <p:sldIdLst>
    <p:sldId id="3742" r:id="rId7"/>
    <p:sldId id="3749" r:id="rId8"/>
    <p:sldId id="3752" r:id="rId9"/>
    <p:sldId id="1283" r:id="rId10"/>
    <p:sldId id="2134803896" r:id="rId11"/>
    <p:sldId id="3747" r:id="rId12"/>
    <p:sldId id="3753" r:id="rId13"/>
    <p:sldId id="2134803921" r:id="rId14"/>
    <p:sldId id="2134803884" r:id="rId15"/>
    <p:sldId id="3748" r:id="rId16"/>
    <p:sldId id="4375" r:id="rId17"/>
    <p:sldId id="2134803913" r:id="rId18"/>
    <p:sldId id="2134803862" r:id="rId19"/>
    <p:sldId id="2134803917" r:id="rId20"/>
    <p:sldId id="37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E40F04-51A1-A69C-3D74-877FC22EFC05}" name="Erin Elizabeth Baldwin" initials="EEB" userId="S::ebaldwin@ifc.org::60e7df89-fce7-4c4a-9289-1f86748bde4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BCBE6"/>
    <a:srgbClr val="FFFFFF"/>
    <a:srgbClr val="3C1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4775" autoAdjust="0"/>
  </p:normalViewPr>
  <p:slideViewPr>
    <p:cSldViewPr snapToGrid="0">
      <p:cViewPr varScale="1">
        <p:scale>
          <a:sx n="93" d="100"/>
          <a:sy n="93" d="100"/>
        </p:scale>
        <p:origin x="13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solidFill>
                  <a:schemeClr val="bg1"/>
                </a:solidFill>
              </a:rPr>
              <a:t>US$69</a:t>
            </a:r>
            <a:r>
              <a:rPr lang="en-US" baseline="0" dirty="0">
                <a:solidFill>
                  <a:schemeClr val="bg1"/>
                </a:solidFill>
              </a:rPr>
              <a:t> million</a:t>
            </a:r>
            <a:endParaRPr lang="en-US" dirty="0">
              <a:solidFill>
                <a:schemeClr val="bg1"/>
              </a:solidFill>
            </a:endParaRP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4">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8B5-43A5-B04B-663C8B84C4F1}"/>
              </c:ext>
            </c:extLst>
          </c:dPt>
          <c:dPt>
            <c:idx val="1"/>
            <c:bubble3D val="0"/>
            <c:spPr>
              <a:solidFill>
                <a:schemeClr val="accent4">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E8B5-43A5-B04B-663C8B84C4F1}"/>
              </c:ext>
            </c:extLst>
          </c:dPt>
          <c:dLbls>
            <c:dLbl>
              <c:idx val="0"/>
              <c:delete val="1"/>
              <c:extLst>
                <c:ext xmlns:c15="http://schemas.microsoft.com/office/drawing/2012/chart" uri="{CE6537A1-D6FC-4f65-9D91-7224C49458BB}"/>
                <c:ext xmlns:c16="http://schemas.microsoft.com/office/drawing/2014/chart" uri="{C3380CC4-5D6E-409C-BE32-E72D297353CC}">
                  <c16:uniqueId val="{00000003-E8B5-43A5-B04B-663C8B84C4F1}"/>
                </c:ext>
              </c:extLst>
            </c:dLbl>
            <c:dLbl>
              <c:idx val="1"/>
              <c:layout>
                <c:manualLayout>
                  <c:x val="4.9100477426044092E-3"/>
                  <c:y val="-9.0942754497678156E-3"/>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fld id="{E05CDC0D-F98E-4C9E-9CD3-6A671AE771B2}" type="CATEGORYNAME">
                      <a:rPr lang="en-US" sz="1800" dirty="0"/>
                      <a:pPr>
                        <a:defRPr>
                          <a:solidFill>
                            <a:schemeClr val="bg1"/>
                          </a:solidFill>
                        </a:defRPr>
                      </a:pPr>
                      <a:t>[CATEGORY NAME]</a:t>
                    </a:fld>
                    <a:r>
                      <a:rPr lang="en-US" sz="1800" baseline="0" dirty="0"/>
                      <a:t>
US$30.6 million</a:t>
                    </a:r>
                  </a:p>
                  <a:p>
                    <a:pPr>
                      <a:defRPr>
                        <a:solidFill>
                          <a:schemeClr val="bg1"/>
                        </a:solidFill>
                      </a:defRPr>
                    </a:pPr>
                    <a:fld id="{792F6469-6EB6-4111-B839-3CDE5E986855}" type="PERCENTAGE">
                      <a:rPr lang="en-US" sz="1400" baseline="0" smtClean="0"/>
                      <a:pPr>
                        <a:defRPr>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5934106933291449"/>
                      <c:h val="0.35863727609600926"/>
                    </c:manualLayout>
                  </c15:layout>
                  <c15:dlblFieldTable/>
                  <c15:showDataLabelsRange val="0"/>
                </c:ext>
                <c:ext xmlns:c16="http://schemas.microsoft.com/office/drawing/2014/chart" uri="{C3380CC4-5D6E-409C-BE32-E72D297353CC}">
                  <c16:uniqueId val="{00000002-E8B5-43A5-B04B-663C8B84C4F1}"/>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Total </c:v>
                </c:pt>
                <c:pt idx="1">
                  <c:v>Blended Finance</c:v>
                </c:pt>
              </c:strCache>
            </c:strRef>
          </c:cat>
          <c:val>
            <c:numRef>
              <c:f>Sheet1!$B$2:$B$3</c:f>
              <c:numCache>
                <c:formatCode>General</c:formatCode>
                <c:ptCount val="2"/>
                <c:pt idx="0">
                  <c:v>39.299999999999997</c:v>
                </c:pt>
                <c:pt idx="1">
                  <c:v>30.6</c:v>
                </c:pt>
              </c:numCache>
            </c:numRef>
          </c:val>
          <c:extLst>
            <c:ext xmlns:c16="http://schemas.microsoft.com/office/drawing/2014/chart" uri="{C3380CC4-5D6E-409C-BE32-E72D297353CC}">
              <c16:uniqueId val="{00000000-E8B5-43A5-B04B-663C8B84C4F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479907-9C5A-4C69-8783-890F4B2858B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E96B8354-B1B8-4CCA-975B-10C0BA88A8B6}">
      <dgm:prSet phldrT="[Text]"/>
      <dgm:spPr/>
      <dgm:t>
        <a:bodyPr/>
        <a:lstStyle/>
        <a:p>
          <a:pPr algn="l"/>
          <a:r>
            <a:rPr lang="en-US" b="1" dirty="0">
              <a:solidFill>
                <a:schemeClr val="bg1"/>
              </a:solidFill>
            </a:rPr>
            <a:t>Project Design</a:t>
          </a:r>
        </a:p>
      </dgm:t>
    </dgm:pt>
    <dgm:pt modelId="{3AD2BAE6-E4F4-4E2B-98EA-13ECDC2381DA}" type="parTrans" cxnId="{9D47F906-68BB-43E3-9A07-303DC1EF33F8}">
      <dgm:prSet/>
      <dgm:spPr/>
      <dgm:t>
        <a:bodyPr/>
        <a:lstStyle/>
        <a:p>
          <a:endParaRPr lang="en-US"/>
        </a:p>
      </dgm:t>
    </dgm:pt>
    <dgm:pt modelId="{A2E2A16C-A1B4-455C-9544-245AB537015C}" type="sibTrans" cxnId="{9D47F906-68BB-43E3-9A07-303DC1EF33F8}">
      <dgm:prSet/>
      <dgm:spPr/>
      <dgm:t>
        <a:bodyPr/>
        <a:lstStyle/>
        <a:p>
          <a:endParaRPr lang="en-US"/>
        </a:p>
      </dgm:t>
    </dgm:pt>
    <dgm:pt modelId="{E31E4BDE-E234-4777-ABBF-F31A356C55B3}">
      <dgm:prSet phldrT="[Text]"/>
      <dgm:spPr/>
      <dgm:t>
        <a:bodyPr/>
        <a:lstStyle/>
        <a:p>
          <a:r>
            <a:rPr lang="en-US" dirty="0">
              <a:solidFill>
                <a:schemeClr val="bg1"/>
              </a:solidFill>
            </a:rPr>
            <a:t>Setting-up baselines and targets can be a challenge</a:t>
          </a:r>
        </a:p>
      </dgm:t>
    </dgm:pt>
    <dgm:pt modelId="{DA9A29EC-0819-49B9-8A4F-BA93F68526E3}" type="parTrans" cxnId="{38368B02-C837-4BB8-BDD7-22CDCEE86248}">
      <dgm:prSet/>
      <dgm:spPr/>
      <dgm:t>
        <a:bodyPr/>
        <a:lstStyle/>
        <a:p>
          <a:endParaRPr lang="en-US"/>
        </a:p>
      </dgm:t>
    </dgm:pt>
    <dgm:pt modelId="{BBE99C13-EB88-463A-BB33-4B31B756E480}" type="sibTrans" cxnId="{38368B02-C837-4BB8-BDD7-22CDCEE86248}">
      <dgm:prSet/>
      <dgm:spPr/>
      <dgm:t>
        <a:bodyPr/>
        <a:lstStyle/>
        <a:p>
          <a:endParaRPr lang="en-US"/>
        </a:p>
      </dgm:t>
    </dgm:pt>
    <dgm:pt modelId="{45FF198F-6885-416C-B754-BD009D392325}">
      <dgm:prSet phldrT="[Text]"/>
      <dgm:spPr/>
      <dgm:t>
        <a:bodyPr/>
        <a:lstStyle/>
        <a:p>
          <a:r>
            <a:rPr lang="en-US" dirty="0">
              <a:solidFill>
                <a:schemeClr val="bg1"/>
              </a:solidFill>
            </a:rPr>
            <a:t>Advisory is sometimes needed before an incentive can be introduced</a:t>
          </a:r>
        </a:p>
      </dgm:t>
    </dgm:pt>
    <dgm:pt modelId="{681DCCDB-B59D-4329-9F66-36F0516733A8}" type="parTrans" cxnId="{846E54EC-AD75-48AF-BBA0-DB19C5B62F55}">
      <dgm:prSet/>
      <dgm:spPr/>
      <dgm:t>
        <a:bodyPr/>
        <a:lstStyle/>
        <a:p>
          <a:endParaRPr lang="en-US"/>
        </a:p>
      </dgm:t>
    </dgm:pt>
    <dgm:pt modelId="{6D531F2A-3561-442D-8B50-E9E6A2CCE748}" type="sibTrans" cxnId="{846E54EC-AD75-48AF-BBA0-DB19C5B62F55}">
      <dgm:prSet/>
      <dgm:spPr/>
      <dgm:t>
        <a:bodyPr/>
        <a:lstStyle/>
        <a:p>
          <a:endParaRPr lang="en-US"/>
        </a:p>
      </dgm:t>
    </dgm:pt>
    <dgm:pt modelId="{5F3910A5-B128-4C9C-8F9C-4AB7EBF0306B}">
      <dgm:prSet phldrT="[Text]"/>
      <dgm:spPr/>
      <dgm:t>
        <a:bodyPr/>
        <a:lstStyle/>
        <a:p>
          <a:pPr algn="l"/>
          <a:r>
            <a:rPr lang="en-US" b="1" dirty="0">
              <a:solidFill>
                <a:schemeClr val="bg1"/>
              </a:solidFill>
            </a:rPr>
            <a:t>Implementation</a:t>
          </a:r>
        </a:p>
      </dgm:t>
    </dgm:pt>
    <dgm:pt modelId="{B7C172B3-624E-4262-832B-69576D56FC01}" type="parTrans" cxnId="{3078511A-B756-4A4D-9E59-6B2151ED442D}">
      <dgm:prSet/>
      <dgm:spPr/>
      <dgm:t>
        <a:bodyPr/>
        <a:lstStyle/>
        <a:p>
          <a:endParaRPr lang="en-US"/>
        </a:p>
      </dgm:t>
    </dgm:pt>
    <dgm:pt modelId="{687B4FF8-64CF-4784-9876-CF89F7C2314B}" type="sibTrans" cxnId="{3078511A-B756-4A4D-9E59-6B2151ED442D}">
      <dgm:prSet/>
      <dgm:spPr/>
      <dgm:t>
        <a:bodyPr/>
        <a:lstStyle/>
        <a:p>
          <a:endParaRPr lang="en-US"/>
        </a:p>
      </dgm:t>
    </dgm:pt>
    <dgm:pt modelId="{F77EC472-DC7C-4F1D-B236-0A7CD4132FC5}">
      <dgm:prSet phldrT="[Text]"/>
      <dgm:spPr/>
      <dgm:t>
        <a:bodyPr/>
        <a:lstStyle/>
        <a:p>
          <a:r>
            <a:rPr lang="en-US" dirty="0">
              <a:solidFill>
                <a:schemeClr val="bg1"/>
              </a:solidFill>
            </a:rPr>
            <a:t>Reporting standardization, processes and procedures</a:t>
          </a:r>
        </a:p>
      </dgm:t>
    </dgm:pt>
    <dgm:pt modelId="{016EF0B2-230F-42AC-8D5F-102CC12175A0}" type="parTrans" cxnId="{874A1E74-1A46-4118-AC87-34CF051DD2C2}">
      <dgm:prSet/>
      <dgm:spPr/>
      <dgm:t>
        <a:bodyPr/>
        <a:lstStyle/>
        <a:p>
          <a:endParaRPr lang="en-US"/>
        </a:p>
      </dgm:t>
    </dgm:pt>
    <dgm:pt modelId="{BF24482A-BA4C-4FE7-9727-8645B813A10F}" type="sibTrans" cxnId="{874A1E74-1A46-4118-AC87-34CF051DD2C2}">
      <dgm:prSet/>
      <dgm:spPr/>
      <dgm:t>
        <a:bodyPr/>
        <a:lstStyle/>
        <a:p>
          <a:endParaRPr lang="en-US"/>
        </a:p>
      </dgm:t>
    </dgm:pt>
    <dgm:pt modelId="{09260A1F-8664-45D2-AF3A-25FEBE1B8A28}">
      <dgm:prSet phldrT="[Text]"/>
      <dgm:spPr/>
      <dgm:t>
        <a:bodyPr/>
        <a:lstStyle/>
        <a:p>
          <a:r>
            <a:rPr lang="en-US" dirty="0">
              <a:solidFill>
                <a:schemeClr val="bg1"/>
              </a:solidFill>
            </a:rPr>
            <a:t>Portfolio management requires effort</a:t>
          </a:r>
        </a:p>
      </dgm:t>
    </dgm:pt>
    <dgm:pt modelId="{66956361-0F8B-45C1-A865-8F4F1DBB9432}" type="parTrans" cxnId="{0BD8A5C1-AE8D-47EE-BCEF-8507DF92A260}">
      <dgm:prSet/>
      <dgm:spPr/>
      <dgm:t>
        <a:bodyPr/>
        <a:lstStyle/>
        <a:p>
          <a:endParaRPr lang="en-US"/>
        </a:p>
      </dgm:t>
    </dgm:pt>
    <dgm:pt modelId="{D1A6DD1C-B038-4470-959D-55D0F7E51742}" type="sibTrans" cxnId="{0BD8A5C1-AE8D-47EE-BCEF-8507DF92A260}">
      <dgm:prSet/>
      <dgm:spPr/>
      <dgm:t>
        <a:bodyPr/>
        <a:lstStyle/>
        <a:p>
          <a:endParaRPr lang="en-US"/>
        </a:p>
      </dgm:t>
    </dgm:pt>
    <dgm:pt modelId="{A5239E48-CD5D-451A-9E34-3CD83D060A70}">
      <dgm:prSet phldrT="[Text]"/>
      <dgm:spPr/>
      <dgm:t>
        <a:bodyPr/>
        <a:lstStyle/>
        <a:p>
          <a:r>
            <a:rPr lang="en-US" dirty="0">
              <a:solidFill>
                <a:schemeClr val="bg1"/>
              </a:solidFill>
            </a:rPr>
            <a:t>Absolute vs. relative target setting</a:t>
          </a:r>
        </a:p>
      </dgm:t>
    </dgm:pt>
    <dgm:pt modelId="{98A5D79F-6944-4688-BFD0-8D594485E40E}" type="parTrans" cxnId="{E6B01138-25A7-403D-9EAD-0AB7B0D74BA5}">
      <dgm:prSet/>
      <dgm:spPr/>
      <dgm:t>
        <a:bodyPr/>
        <a:lstStyle/>
        <a:p>
          <a:endParaRPr lang="en-US"/>
        </a:p>
      </dgm:t>
    </dgm:pt>
    <dgm:pt modelId="{D54D3FAB-88AD-4530-B125-2C5FEB7F4390}" type="sibTrans" cxnId="{E6B01138-25A7-403D-9EAD-0AB7B0D74BA5}">
      <dgm:prSet/>
      <dgm:spPr/>
      <dgm:t>
        <a:bodyPr/>
        <a:lstStyle/>
        <a:p>
          <a:endParaRPr lang="en-US"/>
        </a:p>
      </dgm:t>
    </dgm:pt>
    <dgm:pt modelId="{0CB9C0B4-8A23-4FE0-A144-7ABE6AECB8E8}">
      <dgm:prSet phldrT="[Text]"/>
      <dgm:spPr/>
      <dgm:t>
        <a:bodyPr/>
        <a:lstStyle/>
        <a:p>
          <a:r>
            <a:rPr lang="en-US" dirty="0">
              <a:solidFill>
                <a:schemeClr val="bg1"/>
              </a:solidFill>
            </a:rPr>
            <a:t>Use of fixed targets</a:t>
          </a:r>
        </a:p>
      </dgm:t>
    </dgm:pt>
    <dgm:pt modelId="{2F09FFCC-1A34-4017-A456-7E616F5E214E}" type="parTrans" cxnId="{F6B1C491-C137-4E47-A7A0-6CA63DACCA70}">
      <dgm:prSet/>
      <dgm:spPr/>
      <dgm:t>
        <a:bodyPr/>
        <a:lstStyle/>
        <a:p>
          <a:endParaRPr lang="en-US"/>
        </a:p>
      </dgm:t>
    </dgm:pt>
    <dgm:pt modelId="{84D0F42F-BE0D-4C48-865C-E0B0F4523A28}" type="sibTrans" cxnId="{F6B1C491-C137-4E47-A7A0-6CA63DACCA70}">
      <dgm:prSet/>
      <dgm:spPr/>
      <dgm:t>
        <a:bodyPr/>
        <a:lstStyle/>
        <a:p>
          <a:endParaRPr lang="en-US"/>
        </a:p>
      </dgm:t>
    </dgm:pt>
    <dgm:pt modelId="{0F5082BB-3249-468B-8FB2-7E8BB8E3FBDE}">
      <dgm:prSet phldrT="[Text]"/>
      <dgm:spPr/>
      <dgm:t>
        <a:bodyPr/>
        <a:lstStyle/>
        <a:p>
          <a:r>
            <a:rPr lang="en-US" dirty="0">
              <a:solidFill>
                <a:schemeClr val="bg1"/>
              </a:solidFill>
            </a:rPr>
            <a:t>Definitions</a:t>
          </a:r>
        </a:p>
      </dgm:t>
    </dgm:pt>
    <dgm:pt modelId="{282FBBEF-1A70-49F1-B2B6-1094C6EABBFD}" type="parTrans" cxnId="{E71B4FEF-42BF-4B4B-B407-ABCEF473E7FC}">
      <dgm:prSet/>
      <dgm:spPr/>
      <dgm:t>
        <a:bodyPr/>
        <a:lstStyle/>
        <a:p>
          <a:endParaRPr lang="en-US"/>
        </a:p>
      </dgm:t>
    </dgm:pt>
    <dgm:pt modelId="{0E7FC8B0-08CE-4060-9067-E7E52500CA79}" type="sibTrans" cxnId="{E71B4FEF-42BF-4B4B-B407-ABCEF473E7FC}">
      <dgm:prSet/>
      <dgm:spPr/>
      <dgm:t>
        <a:bodyPr/>
        <a:lstStyle/>
        <a:p>
          <a:endParaRPr lang="en-US"/>
        </a:p>
      </dgm:t>
    </dgm:pt>
    <dgm:pt modelId="{DBD68CA5-581D-45E7-8DFF-CA6E33BF5C93}">
      <dgm:prSet custT="1"/>
      <dgm:spPr/>
      <dgm:t>
        <a:bodyPr/>
        <a:lstStyle/>
        <a:p>
          <a:pPr marL="0" lvl="0" indent="0" algn="l" defTabSz="1066800">
            <a:lnSpc>
              <a:spcPct val="90000"/>
            </a:lnSpc>
            <a:spcBef>
              <a:spcPct val="0"/>
            </a:spcBef>
            <a:spcAft>
              <a:spcPct val="35000"/>
            </a:spcAft>
            <a:buNone/>
          </a:pPr>
          <a:r>
            <a:rPr lang="en-US" sz="2400" b="1" kern="1200" dirty="0" err="1">
              <a:solidFill>
                <a:schemeClr val="bg1"/>
              </a:solidFill>
              <a:latin typeface="Arial" panose="020B0604020202020204"/>
              <a:ea typeface="+mn-ea"/>
              <a:cs typeface="+mn-cs"/>
            </a:rPr>
            <a:t>Concessionality</a:t>
          </a:r>
          <a:r>
            <a:rPr lang="en-US" sz="2400" b="1" kern="1200" dirty="0">
              <a:solidFill>
                <a:schemeClr val="bg1"/>
              </a:solidFill>
              <a:latin typeface="Arial" panose="020B0604020202020204"/>
              <a:ea typeface="+mn-ea"/>
              <a:cs typeface="+mn-cs"/>
            </a:rPr>
            <a:t> </a:t>
          </a:r>
        </a:p>
      </dgm:t>
    </dgm:pt>
    <dgm:pt modelId="{8C5A1D03-B533-4123-A97A-66ECB45EB540}" type="parTrans" cxnId="{0EFF7432-ABF4-44CC-8F9E-E1C89268B041}">
      <dgm:prSet/>
      <dgm:spPr/>
      <dgm:t>
        <a:bodyPr/>
        <a:lstStyle/>
        <a:p>
          <a:endParaRPr lang="en-US"/>
        </a:p>
      </dgm:t>
    </dgm:pt>
    <dgm:pt modelId="{F439D50E-EA69-4907-A657-53729C2E8625}" type="sibTrans" cxnId="{0EFF7432-ABF4-44CC-8F9E-E1C89268B041}">
      <dgm:prSet/>
      <dgm:spPr/>
      <dgm:t>
        <a:bodyPr/>
        <a:lstStyle/>
        <a:p>
          <a:endParaRPr lang="en-US"/>
        </a:p>
      </dgm:t>
    </dgm:pt>
    <dgm:pt modelId="{4AB37EBD-BFB4-41B7-93A8-C7906F53E9C2}">
      <dgm:prSet/>
      <dgm:spPr/>
      <dgm:t>
        <a:bodyPr/>
        <a:lstStyle/>
        <a:p>
          <a:r>
            <a:rPr lang="en-US" dirty="0">
              <a:solidFill>
                <a:schemeClr val="bg1"/>
              </a:solidFill>
            </a:rPr>
            <a:t>Is not always needed</a:t>
          </a:r>
        </a:p>
      </dgm:t>
    </dgm:pt>
    <dgm:pt modelId="{DE4E3E7A-7E73-44AB-B8C5-36C18B5A9F0B}" type="parTrans" cxnId="{C8C75DC8-9333-480B-8C93-BDF9437B9A1D}">
      <dgm:prSet/>
      <dgm:spPr/>
      <dgm:t>
        <a:bodyPr/>
        <a:lstStyle/>
        <a:p>
          <a:endParaRPr lang="en-US"/>
        </a:p>
      </dgm:t>
    </dgm:pt>
    <dgm:pt modelId="{87A84365-C202-4AD3-92D0-474CF81C209D}" type="sibTrans" cxnId="{C8C75DC8-9333-480B-8C93-BDF9437B9A1D}">
      <dgm:prSet/>
      <dgm:spPr/>
      <dgm:t>
        <a:bodyPr/>
        <a:lstStyle/>
        <a:p>
          <a:endParaRPr lang="en-US"/>
        </a:p>
      </dgm:t>
    </dgm:pt>
    <dgm:pt modelId="{605ABF84-18D7-4091-B01B-1C02C919B06C}">
      <dgm:prSet phldrT="[Text]"/>
      <dgm:spPr/>
      <dgm:t>
        <a:bodyPr/>
        <a:lstStyle/>
        <a:p>
          <a:r>
            <a:rPr lang="en-US" dirty="0">
              <a:solidFill>
                <a:schemeClr val="bg1"/>
              </a:solidFill>
            </a:rPr>
            <a:t>VSEs and SMEs</a:t>
          </a:r>
        </a:p>
      </dgm:t>
    </dgm:pt>
    <dgm:pt modelId="{8494665B-9DA3-4D87-B566-7307042EAD76}" type="sibTrans" cxnId="{89EBE7B9-09DE-4C87-93B0-03FE98933E02}">
      <dgm:prSet/>
      <dgm:spPr/>
      <dgm:t>
        <a:bodyPr/>
        <a:lstStyle/>
        <a:p>
          <a:endParaRPr lang="en-US"/>
        </a:p>
      </dgm:t>
    </dgm:pt>
    <dgm:pt modelId="{64BA6F97-0C80-4811-B750-E5297B9D294F}" type="parTrans" cxnId="{89EBE7B9-09DE-4C87-93B0-03FE98933E02}">
      <dgm:prSet/>
      <dgm:spPr/>
      <dgm:t>
        <a:bodyPr/>
        <a:lstStyle/>
        <a:p>
          <a:endParaRPr lang="en-US"/>
        </a:p>
      </dgm:t>
    </dgm:pt>
    <dgm:pt modelId="{CE82085E-214C-4EB4-A387-2DA48239F780}">
      <dgm:prSet phldrT="[Text]"/>
      <dgm:spPr/>
      <dgm:t>
        <a:bodyPr/>
        <a:lstStyle/>
        <a:p>
          <a:r>
            <a:rPr lang="en-US" dirty="0">
              <a:solidFill>
                <a:schemeClr val="bg1"/>
              </a:solidFill>
            </a:rPr>
            <a:t>National definitions	</a:t>
          </a:r>
        </a:p>
      </dgm:t>
    </dgm:pt>
    <dgm:pt modelId="{87078138-2849-4842-9D25-DD3C3BE4BFDC}" type="sibTrans" cxnId="{7F9D2936-C5AE-49AF-B62D-AB41A792FF31}">
      <dgm:prSet/>
      <dgm:spPr/>
      <dgm:t>
        <a:bodyPr/>
        <a:lstStyle/>
        <a:p>
          <a:endParaRPr lang="en-US"/>
        </a:p>
      </dgm:t>
    </dgm:pt>
    <dgm:pt modelId="{83D65089-7126-4D4B-A98A-B47B6FE0FC9E}" type="parTrans" cxnId="{7F9D2936-C5AE-49AF-B62D-AB41A792FF31}">
      <dgm:prSet/>
      <dgm:spPr/>
      <dgm:t>
        <a:bodyPr/>
        <a:lstStyle/>
        <a:p>
          <a:endParaRPr lang="en-US"/>
        </a:p>
      </dgm:t>
    </dgm:pt>
    <dgm:pt modelId="{CB954101-67CB-4F97-8272-2123F2A79168}">
      <dgm:prSet phldrT="[Text]"/>
      <dgm:spPr/>
      <dgm:t>
        <a:bodyPr/>
        <a:lstStyle/>
        <a:p>
          <a:r>
            <a:rPr lang="en-US" dirty="0">
              <a:solidFill>
                <a:schemeClr val="bg1"/>
              </a:solidFill>
            </a:rPr>
            <a:t>Sub-sector specifics</a:t>
          </a:r>
        </a:p>
      </dgm:t>
    </dgm:pt>
    <dgm:pt modelId="{6AAD260E-70BC-4BB8-87E0-16C9B3529888}" type="parTrans" cxnId="{7D1DE7E4-E0D2-4036-9782-5D6A91DB1D1B}">
      <dgm:prSet/>
      <dgm:spPr/>
    </dgm:pt>
    <dgm:pt modelId="{970DC80E-AD7A-4FC0-A800-616D277A5051}" type="sibTrans" cxnId="{7D1DE7E4-E0D2-4036-9782-5D6A91DB1D1B}">
      <dgm:prSet/>
      <dgm:spPr/>
    </dgm:pt>
    <dgm:pt modelId="{B3720B04-7673-4B7F-8BFF-D6728B0CBF54}" type="pres">
      <dgm:prSet presAssocID="{CD479907-9C5A-4C69-8783-890F4B2858B8}" presName="Name0" presStyleCnt="0">
        <dgm:presLayoutVars>
          <dgm:dir/>
          <dgm:animLvl val="lvl"/>
          <dgm:resizeHandles val="exact"/>
        </dgm:presLayoutVars>
      </dgm:prSet>
      <dgm:spPr/>
    </dgm:pt>
    <dgm:pt modelId="{94CFAFC8-C205-4223-903D-58013A7935D4}" type="pres">
      <dgm:prSet presAssocID="{E96B8354-B1B8-4CCA-975B-10C0BA88A8B6}" presName="linNode" presStyleCnt="0"/>
      <dgm:spPr/>
    </dgm:pt>
    <dgm:pt modelId="{F21FC82C-1187-4E1C-89A0-B37AA156495F}" type="pres">
      <dgm:prSet presAssocID="{E96B8354-B1B8-4CCA-975B-10C0BA88A8B6}" presName="parTx" presStyleLbl="revTx" presStyleIdx="0" presStyleCnt="3">
        <dgm:presLayoutVars>
          <dgm:chMax val="1"/>
          <dgm:bulletEnabled val="1"/>
        </dgm:presLayoutVars>
      </dgm:prSet>
      <dgm:spPr/>
    </dgm:pt>
    <dgm:pt modelId="{F807F1E4-F947-497C-99F2-5D9120F418DA}" type="pres">
      <dgm:prSet presAssocID="{E96B8354-B1B8-4CCA-975B-10C0BA88A8B6}" presName="bracket" presStyleLbl="parChTrans1D1" presStyleIdx="0" presStyleCnt="3"/>
      <dgm:spPr>
        <a:ln>
          <a:solidFill>
            <a:schemeClr val="accent4"/>
          </a:solidFill>
        </a:ln>
      </dgm:spPr>
    </dgm:pt>
    <dgm:pt modelId="{962CF4BF-560A-45EE-9B86-AB1271BE9E1E}" type="pres">
      <dgm:prSet presAssocID="{E96B8354-B1B8-4CCA-975B-10C0BA88A8B6}" presName="spH" presStyleCnt="0"/>
      <dgm:spPr/>
    </dgm:pt>
    <dgm:pt modelId="{51451539-0774-43BA-A1DB-9B8976432AB5}" type="pres">
      <dgm:prSet presAssocID="{E96B8354-B1B8-4CCA-975B-10C0BA88A8B6}" presName="desTx" presStyleLbl="node1" presStyleIdx="0" presStyleCnt="3">
        <dgm:presLayoutVars>
          <dgm:bulletEnabled val="1"/>
        </dgm:presLayoutVars>
      </dgm:prSet>
      <dgm:spPr/>
    </dgm:pt>
    <dgm:pt modelId="{0AE1C737-0C18-4837-BE0A-F718B37971BC}" type="pres">
      <dgm:prSet presAssocID="{A2E2A16C-A1B4-455C-9544-245AB537015C}" presName="spV" presStyleCnt="0"/>
      <dgm:spPr/>
    </dgm:pt>
    <dgm:pt modelId="{C73A8384-CE3D-421C-B81F-8635D00CE8E9}" type="pres">
      <dgm:prSet presAssocID="{5F3910A5-B128-4C9C-8F9C-4AB7EBF0306B}" presName="linNode" presStyleCnt="0"/>
      <dgm:spPr/>
    </dgm:pt>
    <dgm:pt modelId="{08372A56-CE39-4D7C-AADA-0F540BF9CF5E}" type="pres">
      <dgm:prSet presAssocID="{5F3910A5-B128-4C9C-8F9C-4AB7EBF0306B}" presName="parTx" presStyleLbl="revTx" presStyleIdx="1" presStyleCnt="3">
        <dgm:presLayoutVars>
          <dgm:chMax val="1"/>
          <dgm:bulletEnabled val="1"/>
        </dgm:presLayoutVars>
      </dgm:prSet>
      <dgm:spPr/>
    </dgm:pt>
    <dgm:pt modelId="{8C9E75A8-0C36-4992-B361-D1C8FE17984F}" type="pres">
      <dgm:prSet presAssocID="{5F3910A5-B128-4C9C-8F9C-4AB7EBF0306B}" presName="bracket" presStyleLbl="parChTrans1D1" presStyleIdx="1" presStyleCnt="3"/>
      <dgm:spPr>
        <a:ln>
          <a:solidFill>
            <a:schemeClr val="accent4"/>
          </a:solidFill>
        </a:ln>
      </dgm:spPr>
    </dgm:pt>
    <dgm:pt modelId="{3F279F3F-8F09-4E51-911F-68C97B5CEE0B}" type="pres">
      <dgm:prSet presAssocID="{5F3910A5-B128-4C9C-8F9C-4AB7EBF0306B}" presName="spH" presStyleCnt="0"/>
      <dgm:spPr/>
    </dgm:pt>
    <dgm:pt modelId="{B5AD2C42-A18C-46AE-8146-FB3BCECC58CB}" type="pres">
      <dgm:prSet presAssocID="{5F3910A5-B128-4C9C-8F9C-4AB7EBF0306B}" presName="desTx" presStyleLbl="node1" presStyleIdx="1" presStyleCnt="3">
        <dgm:presLayoutVars>
          <dgm:bulletEnabled val="1"/>
        </dgm:presLayoutVars>
      </dgm:prSet>
      <dgm:spPr/>
    </dgm:pt>
    <dgm:pt modelId="{A9222880-02C0-4DA9-B75F-45E07E0A0690}" type="pres">
      <dgm:prSet presAssocID="{687B4FF8-64CF-4784-9876-CF89F7C2314B}" presName="spV" presStyleCnt="0"/>
      <dgm:spPr/>
    </dgm:pt>
    <dgm:pt modelId="{B1180A20-0FF4-489F-A4DD-BCE33BA227E3}" type="pres">
      <dgm:prSet presAssocID="{DBD68CA5-581D-45E7-8DFF-CA6E33BF5C93}" presName="linNode" presStyleCnt="0"/>
      <dgm:spPr/>
    </dgm:pt>
    <dgm:pt modelId="{E0265049-3DBE-4E52-95BC-C06468CF05E5}" type="pres">
      <dgm:prSet presAssocID="{DBD68CA5-581D-45E7-8DFF-CA6E33BF5C93}" presName="parTx" presStyleLbl="revTx" presStyleIdx="2" presStyleCnt="3">
        <dgm:presLayoutVars>
          <dgm:chMax val="1"/>
          <dgm:bulletEnabled val="1"/>
        </dgm:presLayoutVars>
      </dgm:prSet>
      <dgm:spPr/>
    </dgm:pt>
    <dgm:pt modelId="{205B15D6-B431-46E3-9314-C5AD3BDFFE15}" type="pres">
      <dgm:prSet presAssocID="{DBD68CA5-581D-45E7-8DFF-CA6E33BF5C93}" presName="bracket" presStyleLbl="parChTrans1D1" presStyleIdx="2" presStyleCnt="3"/>
      <dgm:spPr>
        <a:ln>
          <a:solidFill>
            <a:schemeClr val="accent4"/>
          </a:solidFill>
        </a:ln>
      </dgm:spPr>
    </dgm:pt>
    <dgm:pt modelId="{6B7663F5-3A31-4E8B-BD79-2547FCAE46F9}" type="pres">
      <dgm:prSet presAssocID="{DBD68CA5-581D-45E7-8DFF-CA6E33BF5C93}" presName="spH" presStyleCnt="0"/>
      <dgm:spPr/>
    </dgm:pt>
    <dgm:pt modelId="{93D2CE5E-BD0C-4267-BF61-D26940D140CC}" type="pres">
      <dgm:prSet presAssocID="{DBD68CA5-581D-45E7-8DFF-CA6E33BF5C93}" presName="desTx" presStyleLbl="node1" presStyleIdx="2" presStyleCnt="3">
        <dgm:presLayoutVars>
          <dgm:bulletEnabled val="1"/>
        </dgm:presLayoutVars>
      </dgm:prSet>
      <dgm:spPr/>
    </dgm:pt>
  </dgm:ptLst>
  <dgm:cxnLst>
    <dgm:cxn modelId="{38368B02-C837-4BB8-BDD7-22CDCEE86248}" srcId="{E96B8354-B1B8-4CCA-975B-10C0BA88A8B6}" destId="{E31E4BDE-E234-4777-ABBF-F31A356C55B3}" srcOrd="0" destOrd="0" parTransId="{DA9A29EC-0819-49B9-8A4F-BA93F68526E3}" sibTransId="{BBE99C13-EB88-463A-BB33-4B31B756E480}"/>
    <dgm:cxn modelId="{9D47F906-68BB-43E3-9A07-303DC1EF33F8}" srcId="{CD479907-9C5A-4C69-8783-890F4B2858B8}" destId="{E96B8354-B1B8-4CCA-975B-10C0BA88A8B6}" srcOrd="0" destOrd="0" parTransId="{3AD2BAE6-E4F4-4E2B-98EA-13ECDC2381DA}" sibTransId="{A2E2A16C-A1B4-455C-9544-245AB537015C}"/>
    <dgm:cxn modelId="{081D7307-37C2-4068-89F7-B721396580A7}" type="presOf" srcId="{CE82085E-214C-4EB4-A387-2DA48239F780}" destId="{B5AD2C42-A18C-46AE-8146-FB3BCECC58CB}" srcOrd="0" destOrd="5" presId="urn:diagrams.loki3.com/BracketList"/>
    <dgm:cxn modelId="{3078511A-B756-4A4D-9E59-6B2151ED442D}" srcId="{CD479907-9C5A-4C69-8783-890F4B2858B8}" destId="{5F3910A5-B128-4C9C-8F9C-4AB7EBF0306B}" srcOrd="1" destOrd="0" parTransId="{B7C172B3-624E-4262-832B-69576D56FC01}" sibTransId="{687B4FF8-64CF-4784-9876-CF89F7C2314B}"/>
    <dgm:cxn modelId="{73790C22-CE4C-49B4-8BF2-075A091F28F0}" type="presOf" srcId="{5F3910A5-B128-4C9C-8F9C-4AB7EBF0306B}" destId="{08372A56-CE39-4D7C-AADA-0F540BF9CF5E}" srcOrd="0" destOrd="0" presId="urn:diagrams.loki3.com/BracketList"/>
    <dgm:cxn modelId="{45E7A02A-0456-4577-8726-5DEF2C27F223}" type="presOf" srcId="{E96B8354-B1B8-4CCA-975B-10C0BA88A8B6}" destId="{F21FC82C-1187-4E1C-89A0-B37AA156495F}" srcOrd="0" destOrd="0" presId="urn:diagrams.loki3.com/BracketList"/>
    <dgm:cxn modelId="{0EFF7432-ABF4-44CC-8F9E-E1C89268B041}" srcId="{CD479907-9C5A-4C69-8783-890F4B2858B8}" destId="{DBD68CA5-581D-45E7-8DFF-CA6E33BF5C93}" srcOrd="2" destOrd="0" parTransId="{8C5A1D03-B533-4123-A97A-66ECB45EB540}" sibTransId="{F439D50E-EA69-4907-A657-53729C2E8625}"/>
    <dgm:cxn modelId="{7F9D2936-C5AE-49AF-B62D-AB41A792FF31}" srcId="{0F5082BB-3249-468B-8FB2-7E8BB8E3FBDE}" destId="{CE82085E-214C-4EB4-A387-2DA48239F780}" srcOrd="2" destOrd="0" parTransId="{83D65089-7126-4D4B-A98A-B47B6FE0FC9E}" sibTransId="{87078138-2849-4842-9D25-DD3C3BE4BFDC}"/>
    <dgm:cxn modelId="{E6B01138-25A7-403D-9EAD-0AB7B0D74BA5}" srcId="{E96B8354-B1B8-4CCA-975B-10C0BA88A8B6}" destId="{A5239E48-CD5D-451A-9E34-3CD83D060A70}" srcOrd="2" destOrd="0" parTransId="{98A5D79F-6944-4688-BFD0-8D594485E40E}" sibTransId="{D54D3FAB-88AD-4530-B125-2C5FEB7F4390}"/>
    <dgm:cxn modelId="{D336403F-3F31-476A-B759-EE828AD2748B}" type="presOf" srcId="{DBD68CA5-581D-45E7-8DFF-CA6E33BF5C93}" destId="{E0265049-3DBE-4E52-95BC-C06468CF05E5}" srcOrd="0" destOrd="0" presId="urn:diagrams.loki3.com/BracketList"/>
    <dgm:cxn modelId="{EAD8BB5D-D976-41F3-ACA5-55BD8F4C483C}" type="presOf" srcId="{0CB9C0B4-8A23-4FE0-A144-7ABE6AECB8E8}" destId="{51451539-0774-43BA-A1DB-9B8976432AB5}" srcOrd="0" destOrd="3" presId="urn:diagrams.loki3.com/BracketList"/>
    <dgm:cxn modelId="{05AFA268-9DDB-4679-91EE-F2174BE8B6FC}" type="presOf" srcId="{605ABF84-18D7-4091-B01B-1C02C919B06C}" destId="{B5AD2C42-A18C-46AE-8146-FB3BCECC58CB}" srcOrd="0" destOrd="4" presId="urn:diagrams.loki3.com/BracketList"/>
    <dgm:cxn modelId="{ADE92172-C786-46F2-B39E-BAC95DEEE843}" type="presOf" srcId="{E31E4BDE-E234-4777-ABBF-F31A356C55B3}" destId="{51451539-0774-43BA-A1DB-9B8976432AB5}" srcOrd="0" destOrd="0" presId="urn:diagrams.loki3.com/BracketList"/>
    <dgm:cxn modelId="{874A1E74-1A46-4118-AC87-34CF051DD2C2}" srcId="{5F3910A5-B128-4C9C-8F9C-4AB7EBF0306B}" destId="{F77EC472-DC7C-4F1D-B236-0A7CD4132FC5}" srcOrd="0" destOrd="0" parTransId="{016EF0B2-230F-42AC-8D5F-102CC12175A0}" sibTransId="{BF24482A-BA4C-4FE7-9727-8645B813A10F}"/>
    <dgm:cxn modelId="{C155A48E-B584-4FA1-BA4D-0478728564CE}" type="presOf" srcId="{09260A1F-8664-45D2-AF3A-25FEBE1B8A28}" destId="{B5AD2C42-A18C-46AE-8146-FB3BCECC58CB}" srcOrd="0" destOrd="1" presId="urn:diagrams.loki3.com/BracketList"/>
    <dgm:cxn modelId="{F6B1C491-C137-4E47-A7A0-6CA63DACCA70}" srcId="{E96B8354-B1B8-4CCA-975B-10C0BA88A8B6}" destId="{0CB9C0B4-8A23-4FE0-A144-7ABE6AECB8E8}" srcOrd="3" destOrd="0" parTransId="{2F09FFCC-1A34-4017-A456-7E616F5E214E}" sibTransId="{84D0F42F-BE0D-4C48-865C-E0B0F4523A28}"/>
    <dgm:cxn modelId="{AC1E46A4-10C7-42B8-B7E4-E6CC81BCCB16}" type="presOf" srcId="{0F5082BB-3249-468B-8FB2-7E8BB8E3FBDE}" destId="{B5AD2C42-A18C-46AE-8146-FB3BCECC58CB}" srcOrd="0" destOrd="2" presId="urn:diagrams.loki3.com/BracketList"/>
    <dgm:cxn modelId="{9B5B3EA9-1430-4EC9-9F4D-D6B756BD9469}" type="presOf" srcId="{F77EC472-DC7C-4F1D-B236-0A7CD4132FC5}" destId="{B5AD2C42-A18C-46AE-8146-FB3BCECC58CB}" srcOrd="0" destOrd="0" presId="urn:diagrams.loki3.com/BracketList"/>
    <dgm:cxn modelId="{A01CCCB2-4B88-4B0F-96DA-A4CCB23AAA14}" type="presOf" srcId="{A5239E48-CD5D-451A-9E34-3CD83D060A70}" destId="{51451539-0774-43BA-A1DB-9B8976432AB5}" srcOrd="0" destOrd="2" presId="urn:diagrams.loki3.com/BracketList"/>
    <dgm:cxn modelId="{932F2AB9-B6FC-480F-911B-6E67C0668DC0}" type="presOf" srcId="{45FF198F-6885-416C-B754-BD009D392325}" destId="{51451539-0774-43BA-A1DB-9B8976432AB5}" srcOrd="0" destOrd="1" presId="urn:diagrams.loki3.com/BracketList"/>
    <dgm:cxn modelId="{89EBE7B9-09DE-4C87-93B0-03FE98933E02}" srcId="{0F5082BB-3249-468B-8FB2-7E8BB8E3FBDE}" destId="{605ABF84-18D7-4091-B01B-1C02C919B06C}" srcOrd="1" destOrd="0" parTransId="{64BA6F97-0C80-4811-B750-E5297B9D294F}" sibTransId="{8494665B-9DA3-4D87-B566-7307042EAD76}"/>
    <dgm:cxn modelId="{C95FEABB-BB45-4C06-B27B-72AA3DA6AAFA}" type="presOf" srcId="{CD479907-9C5A-4C69-8783-890F4B2858B8}" destId="{B3720B04-7673-4B7F-8BFF-D6728B0CBF54}" srcOrd="0" destOrd="0" presId="urn:diagrams.loki3.com/BracketList"/>
    <dgm:cxn modelId="{0BD8A5C1-AE8D-47EE-BCEF-8507DF92A260}" srcId="{5F3910A5-B128-4C9C-8F9C-4AB7EBF0306B}" destId="{09260A1F-8664-45D2-AF3A-25FEBE1B8A28}" srcOrd="1" destOrd="0" parTransId="{66956361-0F8B-45C1-A865-8F4F1DBB9432}" sibTransId="{D1A6DD1C-B038-4470-959D-55D0F7E51742}"/>
    <dgm:cxn modelId="{C8C75DC8-9333-480B-8C93-BDF9437B9A1D}" srcId="{DBD68CA5-581D-45E7-8DFF-CA6E33BF5C93}" destId="{4AB37EBD-BFB4-41B7-93A8-C7906F53E9C2}" srcOrd="0" destOrd="0" parTransId="{DE4E3E7A-7E73-44AB-B8C5-36C18B5A9F0B}" sibTransId="{87A84365-C202-4AD3-92D0-474CF81C209D}"/>
    <dgm:cxn modelId="{2C106ADB-324D-4D03-B69D-141738EB84A1}" type="presOf" srcId="{CB954101-67CB-4F97-8272-2123F2A79168}" destId="{B5AD2C42-A18C-46AE-8146-FB3BCECC58CB}" srcOrd="0" destOrd="3" presId="urn:diagrams.loki3.com/BracketList"/>
    <dgm:cxn modelId="{1C217AE4-FF1A-4B78-885D-A3A836876FC1}" type="presOf" srcId="{4AB37EBD-BFB4-41B7-93A8-C7906F53E9C2}" destId="{93D2CE5E-BD0C-4267-BF61-D26940D140CC}" srcOrd="0" destOrd="0" presId="urn:diagrams.loki3.com/BracketList"/>
    <dgm:cxn modelId="{7D1DE7E4-E0D2-4036-9782-5D6A91DB1D1B}" srcId="{0F5082BB-3249-468B-8FB2-7E8BB8E3FBDE}" destId="{CB954101-67CB-4F97-8272-2123F2A79168}" srcOrd="0" destOrd="0" parTransId="{6AAD260E-70BC-4BB8-87E0-16C9B3529888}" sibTransId="{970DC80E-AD7A-4FC0-A800-616D277A5051}"/>
    <dgm:cxn modelId="{846E54EC-AD75-48AF-BBA0-DB19C5B62F55}" srcId="{E96B8354-B1B8-4CCA-975B-10C0BA88A8B6}" destId="{45FF198F-6885-416C-B754-BD009D392325}" srcOrd="1" destOrd="0" parTransId="{681DCCDB-B59D-4329-9F66-36F0516733A8}" sibTransId="{6D531F2A-3561-442D-8B50-E9E6A2CCE748}"/>
    <dgm:cxn modelId="{E71B4FEF-42BF-4B4B-B407-ABCEF473E7FC}" srcId="{5F3910A5-B128-4C9C-8F9C-4AB7EBF0306B}" destId="{0F5082BB-3249-468B-8FB2-7E8BB8E3FBDE}" srcOrd="2" destOrd="0" parTransId="{282FBBEF-1A70-49F1-B2B6-1094C6EABBFD}" sibTransId="{0E7FC8B0-08CE-4060-9067-E7E52500CA79}"/>
    <dgm:cxn modelId="{4B86DC66-2C67-4689-A199-76ACC4E1A759}" type="presParOf" srcId="{B3720B04-7673-4B7F-8BFF-D6728B0CBF54}" destId="{94CFAFC8-C205-4223-903D-58013A7935D4}" srcOrd="0" destOrd="0" presId="urn:diagrams.loki3.com/BracketList"/>
    <dgm:cxn modelId="{013CCDFF-220D-4CE4-A913-D96988E1F219}" type="presParOf" srcId="{94CFAFC8-C205-4223-903D-58013A7935D4}" destId="{F21FC82C-1187-4E1C-89A0-B37AA156495F}" srcOrd="0" destOrd="0" presId="urn:diagrams.loki3.com/BracketList"/>
    <dgm:cxn modelId="{2AFB0812-CC31-4431-91F1-53040F78D94B}" type="presParOf" srcId="{94CFAFC8-C205-4223-903D-58013A7935D4}" destId="{F807F1E4-F947-497C-99F2-5D9120F418DA}" srcOrd="1" destOrd="0" presId="urn:diagrams.loki3.com/BracketList"/>
    <dgm:cxn modelId="{B1858302-574E-433B-A2DD-9C2C53FBF8D6}" type="presParOf" srcId="{94CFAFC8-C205-4223-903D-58013A7935D4}" destId="{962CF4BF-560A-45EE-9B86-AB1271BE9E1E}" srcOrd="2" destOrd="0" presId="urn:diagrams.loki3.com/BracketList"/>
    <dgm:cxn modelId="{6F4057B7-BEDE-4FC7-9964-FCB158B146DC}" type="presParOf" srcId="{94CFAFC8-C205-4223-903D-58013A7935D4}" destId="{51451539-0774-43BA-A1DB-9B8976432AB5}" srcOrd="3" destOrd="0" presId="urn:diagrams.loki3.com/BracketList"/>
    <dgm:cxn modelId="{729D0903-54C4-447D-B987-7061FF11813D}" type="presParOf" srcId="{B3720B04-7673-4B7F-8BFF-D6728B0CBF54}" destId="{0AE1C737-0C18-4837-BE0A-F718B37971BC}" srcOrd="1" destOrd="0" presId="urn:diagrams.loki3.com/BracketList"/>
    <dgm:cxn modelId="{DE3A9687-2B82-451B-A3A1-447A3B87FE22}" type="presParOf" srcId="{B3720B04-7673-4B7F-8BFF-D6728B0CBF54}" destId="{C73A8384-CE3D-421C-B81F-8635D00CE8E9}" srcOrd="2" destOrd="0" presId="urn:diagrams.loki3.com/BracketList"/>
    <dgm:cxn modelId="{22B51B09-D9B6-47FF-A8EB-D015529909C6}" type="presParOf" srcId="{C73A8384-CE3D-421C-B81F-8635D00CE8E9}" destId="{08372A56-CE39-4D7C-AADA-0F540BF9CF5E}" srcOrd="0" destOrd="0" presId="urn:diagrams.loki3.com/BracketList"/>
    <dgm:cxn modelId="{84E9E3C5-A394-45F9-ACE8-F1AC8C05B71C}" type="presParOf" srcId="{C73A8384-CE3D-421C-B81F-8635D00CE8E9}" destId="{8C9E75A8-0C36-4992-B361-D1C8FE17984F}" srcOrd="1" destOrd="0" presId="urn:diagrams.loki3.com/BracketList"/>
    <dgm:cxn modelId="{541E2A7C-D0DC-4625-A1CF-0FB60DF114E5}" type="presParOf" srcId="{C73A8384-CE3D-421C-B81F-8635D00CE8E9}" destId="{3F279F3F-8F09-4E51-911F-68C97B5CEE0B}" srcOrd="2" destOrd="0" presId="urn:diagrams.loki3.com/BracketList"/>
    <dgm:cxn modelId="{6921A90B-14EB-4ADD-BA7B-88DD72FBA50D}" type="presParOf" srcId="{C73A8384-CE3D-421C-B81F-8635D00CE8E9}" destId="{B5AD2C42-A18C-46AE-8146-FB3BCECC58CB}" srcOrd="3" destOrd="0" presId="urn:diagrams.loki3.com/BracketList"/>
    <dgm:cxn modelId="{87320EA3-B192-4229-9DC5-88862C779914}" type="presParOf" srcId="{B3720B04-7673-4B7F-8BFF-D6728B0CBF54}" destId="{A9222880-02C0-4DA9-B75F-45E07E0A0690}" srcOrd="3" destOrd="0" presId="urn:diagrams.loki3.com/BracketList"/>
    <dgm:cxn modelId="{31A51116-D1DF-4A8E-98BD-4B744409AF12}" type="presParOf" srcId="{B3720B04-7673-4B7F-8BFF-D6728B0CBF54}" destId="{B1180A20-0FF4-489F-A4DD-BCE33BA227E3}" srcOrd="4" destOrd="0" presId="urn:diagrams.loki3.com/BracketList"/>
    <dgm:cxn modelId="{A0111996-200E-41BE-842D-E0D1AB2A28E0}" type="presParOf" srcId="{B1180A20-0FF4-489F-A4DD-BCE33BA227E3}" destId="{E0265049-3DBE-4E52-95BC-C06468CF05E5}" srcOrd="0" destOrd="0" presId="urn:diagrams.loki3.com/BracketList"/>
    <dgm:cxn modelId="{42CC796C-66D5-4F73-A803-B3B844F90057}" type="presParOf" srcId="{B1180A20-0FF4-489F-A4DD-BCE33BA227E3}" destId="{205B15D6-B431-46E3-9314-C5AD3BDFFE15}" srcOrd="1" destOrd="0" presId="urn:diagrams.loki3.com/BracketList"/>
    <dgm:cxn modelId="{0E719C51-12C8-49A9-9E8B-2F6C4F6CA3D4}" type="presParOf" srcId="{B1180A20-0FF4-489F-A4DD-BCE33BA227E3}" destId="{6B7663F5-3A31-4E8B-BD79-2547FCAE46F9}" srcOrd="2" destOrd="0" presId="urn:diagrams.loki3.com/BracketList"/>
    <dgm:cxn modelId="{CF068266-D4B6-405E-A15D-C4965EFF8E3A}" type="presParOf" srcId="{B1180A20-0FF4-489F-A4DD-BCE33BA227E3}" destId="{93D2CE5E-BD0C-4267-BF61-D26940D140CC}"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FC82C-1187-4E1C-89A0-B37AA156495F}">
      <dsp:nvSpPr>
        <dsp:cNvPr id="0" name=""/>
        <dsp:cNvSpPr/>
      </dsp:nvSpPr>
      <dsp:spPr>
        <a:xfrm>
          <a:off x="0" y="924668"/>
          <a:ext cx="2891916"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Project Design</a:t>
          </a:r>
        </a:p>
      </dsp:txBody>
      <dsp:txXfrm>
        <a:off x="0" y="924668"/>
        <a:ext cx="2891916" cy="475200"/>
      </dsp:txXfrm>
    </dsp:sp>
    <dsp:sp modelId="{F807F1E4-F947-497C-99F2-5D9120F418DA}">
      <dsp:nvSpPr>
        <dsp:cNvPr id="0" name=""/>
        <dsp:cNvSpPr/>
      </dsp:nvSpPr>
      <dsp:spPr>
        <a:xfrm>
          <a:off x="2891916" y="182168"/>
          <a:ext cx="578383" cy="1960200"/>
        </a:xfrm>
        <a:prstGeom prst="leftBrace">
          <a:avLst>
            <a:gd name="adj1" fmla="val 35000"/>
            <a:gd name="adj2" fmla="val 50000"/>
          </a:avLst>
        </a:pr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51451539-0774-43BA-A1DB-9B8976432AB5}">
      <dsp:nvSpPr>
        <dsp:cNvPr id="0" name=""/>
        <dsp:cNvSpPr/>
      </dsp:nvSpPr>
      <dsp:spPr>
        <a:xfrm>
          <a:off x="3701653" y="182168"/>
          <a:ext cx="7866013" cy="1960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Setting-up baselines and targets can be a challenge</a:t>
          </a:r>
        </a:p>
        <a:p>
          <a:pPr marL="228600" lvl="1" indent="-228600" algn="l" defTabSz="1066800">
            <a:lnSpc>
              <a:spcPct val="90000"/>
            </a:lnSpc>
            <a:spcBef>
              <a:spcPct val="0"/>
            </a:spcBef>
            <a:spcAft>
              <a:spcPct val="15000"/>
            </a:spcAft>
            <a:buChar char="•"/>
          </a:pPr>
          <a:r>
            <a:rPr lang="en-US" sz="2400" kern="1200" dirty="0">
              <a:solidFill>
                <a:schemeClr val="bg1"/>
              </a:solidFill>
            </a:rPr>
            <a:t>Advisory is sometimes needed before an incentive can be introduced</a:t>
          </a:r>
        </a:p>
        <a:p>
          <a:pPr marL="228600" lvl="1" indent="-228600" algn="l" defTabSz="1066800">
            <a:lnSpc>
              <a:spcPct val="90000"/>
            </a:lnSpc>
            <a:spcBef>
              <a:spcPct val="0"/>
            </a:spcBef>
            <a:spcAft>
              <a:spcPct val="15000"/>
            </a:spcAft>
            <a:buChar char="•"/>
          </a:pPr>
          <a:r>
            <a:rPr lang="en-US" sz="2400" kern="1200" dirty="0">
              <a:solidFill>
                <a:schemeClr val="bg1"/>
              </a:solidFill>
            </a:rPr>
            <a:t>Absolute vs. relative target setting</a:t>
          </a:r>
        </a:p>
        <a:p>
          <a:pPr marL="228600" lvl="1" indent="-228600" algn="l" defTabSz="1066800">
            <a:lnSpc>
              <a:spcPct val="90000"/>
            </a:lnSpc>
            <a:spcBef>
              <a:spcPct val="0"/>
            </a:spcBef>
            <a:spcAft>
              <a:spcPct val="15000"/>
            </a:spcAft>
            <a:buChar char="•"/>
          </a:pPr>
          <a:r>
            <a:rPr lang="en-US" sz="2400" kern="1200" dirty="0">
              <a:solidFill>
                <a:schemeClr val="bg1"/>
              </a:solidFill>
            </a:rPr>
            <a:t>Use of fixed targets</a:t>
          </a:r>
        </a:p>
      </dsp:txBody>
      <dsp:txXfrm>
        <a:off x="3701653" y="182168"/>
        <a:ext cx="7866013" cy="1960200"/>
      </dsp:txXfrm>
    </dsp:sp>
    <dsp:sp modelId="{08372A56-CE39-4D7C-AADA-0F540BF9CF5E}">
      <dsp:nvSpPr>
        <dsp:cNvPr id="0" name=""/>
        <dsp:cNvSpPr/>
      </dsp:nvSpPr>
      <dsp:spPr>
        <a:xfrm>
          <a:off x="0" y="3179168"/>
          <a:ext cx="2891916"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Implementation</a:t>
          </a:r>
        </a:p>
      </dsp:txBody>
      <dsp:txXfrm>
        <a:off x="0" y="3179168"/>
        <a:ext cx="2891916" cy="475200"/>
      </dsp:txXfrm>
    </dsp:sp>
    <dsp:sp modelId="{8C9E75A8-0C36-4992-B361-D1C8FE17984F}">
      <dsp:nvSpPr>
        <dsp:cNvPr id="0" name=""/>
        <dsp:cNvSpPr/>
      </dsp:nvSpPr>
      <dsp:spPr>
        <a:xfrm>
          <a:off x="2891916" y="2228768"/>
          <a:ext cx="578383" cy="2376000"/>
        </a:xfrm>
        <a:prstGeom prst="leftBrace">
          <a:avLst>
            <a:gd name="adj1" fmla="val 35000"/>
            <a:gd name="adj2" fmla="val 50000"/>
          </a:avLst>
        </a:pr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B5AD2C42-A18C-46AE-8146-FB3BCECC58CB}">
      <dsp:nvSpPr>
        <dsp:cNvPr id="0" name=""/>
        <dsp:cNvSpPr/>
      </dsp:nvSpPr>
      <dsp:spPr>
        <a:xfrm>
          <a:off x="3701653" y="2228768"/>
          <a:ext cx="7866013" cy="2376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Reporting standardization, processes and procedures</a:t>
          </a:r>
        </a:p>
        <a:p>
          <a:pPr marL="228600" lvl="1" indent="-228600" algn="l" defTabSz="1066800">
            <a:lnSpc>
              <a:spcPct val="90000"/>
            </a:lnSpc>
            <a:spcBef>
              <a:spcPct val="0"/>
            </a:spcBef>
            <a:spcAft>
              <a:spcPct val="15000"/>
            </a:spcAft>
            <a:buChar char="•"/>
          </a:pPr>
          <a:r>
            <a:rPr lang="en-US" sz="2400" kern="1200" dirty="0">
              <a:solidFill>
                <a:schemeClr val="bg1"/>
              </a:solidFill>
            </a:rPr>
            <a:t>Portfolio management requires effort</a:t>
          </a:r>
        </a:p>
        <a:p>
          <a:pPr marL="228600" lvl="1" indent="-228600" algn="l" defTabSz="1066800">
            <a:lnSpc>
              <a:spcPct val="90000"/>
            </a:lnSpc>
            <a:spcBef>
              <a:spcPct val="0"/>
            </a:spcBef>
            <a:spcAft>
              <a:spcPct val="15000"/>
            </a:spcAft>
            <a:buChar char="•"/>
          </a:pPr>
          <a:r>
            <a:rPr lang="en-US" sz="2400" kern="1200" dirty="0">
              <a:solidFill>
                <a:schemeClr val="bg1"/>
              </a:solidFill>
            </a:rPr>
            <a:t>Definitions</a:t>
          </a:r>
        </a:p>
        <a:p>
          <a:pPr marL="457200" lvl="2" indent="-228600" algn="l" defTabSz="1066800">
            <a:lnSpc>
              <a:spcPct val="90000"/>
            </a:lnSpc>
            <a:spcBef>
              <a:spcPct val="0"/>
            </a:spcBef>
            <a:spcAft>
              <a:spcPct val="15000"/>
            </a:spcAft>
            <a:buChar char="•"/>
          </a:pPr>
          <a:r>
            <a:rPr lang="en-US" sz="2400" kern="1200" dirty="0">
              <a:solidFill>
                <a:schemeClr val="bg1"/>
              </a:solidFill>
            </a:rPr>
            <a:t>Sub-sector specifics</a:t>
          </a:r>
        </a:p>
        <a:p>
          <a:pPr marL="457200" lvl="2" indent="-228600" algn="l" defTabSz="1066800">
            <a:lnSpc>
              <a:spcPct val="90000"/>
            </a:lnSpc>
            <a:spcBef>
              <a:spcPct val="0"/>
            </a:spcBef>
            <a:spcAft>
              <a:spcPct val="15000"/>
            </a:spcAft>
            <a:buChar char="•"/>
          </a:pPr>
          <a:r>
            <a:rPr lang="en-US" sz="2400" kern="1200" dirty="0">
              <a:solidFill>
                <a:schemeClr val="bg1"/>
              </a:solidFill>
            </a:rPr>
            <a:t>VSEs and SMEs</a:t>
          </a:r>
        </a:p>
        <a:p>
          <a:pPr marL="457200" lvl="2" indent="-228600" algn="l" defTabSz="1066800">
            <a:lnSpc>
              <a:spcPct val="90000"/>
            </a:lnSpc>
            <a:spcBef>
              <a:spcPct val="0"/>
            </a:spcBef>
            <a:spcAft>
              <a:spcPct val="15000"/>
            </a:spcAft>
            <a:buChar char="•"/>
          </a:pPr>
          <a:r>
            <a:rPr lang="en-US" sz="2400" kern="1200" dirty="0">
              <a:solidFill>
                <a:schemeClr val="bg1"/>
              </a:solidFill>
            </a:rPr>
            <a:t>National definitions	</a:t>
          </a:r>
        </a:p>
      </dsp:txBody>
      <dsp:txXfrm>
        <a:off x="3701653" y="2228768"/>
        <a:ext cx="7866013" cy="2376000"/>
      </dsp:txXfrm>
    </dsp:sp>
    <dsp:sp modelId="{E0265049-3DBE-4E52-95BC-C06468CF05E5}">
      <dsp:nvSpPr>
        <dsp:cNvPr id="0" name=""/>
        <dsp:cNvSpPr/>
      </dsp:nvSpPr>
      <dsp:spPr>
        <a:xfrm>
          <a:off x="0" y="4706018"/>
          <a:ext cx="2894743"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chemeClr val="bg1"/>
              </a:solidFill>
              <a:latin typeface="Arial" panose="020B0604020202020204"/>
              <a:ea typeface="+mn-ea"/>
              <a:cs typeface="+mn-cs"/>
            </a:rPr>
            <a:t>Concessionality</a:t>
          </a:r>
          <a:r>
            <a:rPr lang="en-US" sz="2400" b="1" kern="1200" dirty="0">
              <a:solidFill>
                <a:schemeClr val="bg1"/>
              </a:solidFill>
              <a:latin typeface="Arial" panose="020B0604020202020204"/>
              <a:ea typeface="+mn-ea"/>
              <a:cs typeface="+mn-cs"/>
            </a:rPr>
            <a:t> </a:t>
          </a:r>
        </a:p>
      </dsp:txBody>
      <dsp:txXfrm>
        <a:off x="0" y="4706018"/>
        <a:ext cx="2894743" cy="475200"/>
      </dsp:txXfrm>
    </dsp:sp>
    <dsp:sp modelId="{205B15D6-B431-46E3-9314-C5AD3BDFFE15}">
      <dsp:nvSpPr>
        <dsp:cNvPr id="0" name=""/>
        <dsp:cNvSpPr/>
      </dsp:nvSpPr>
      <dsp:spPr>
        <a:xfrm>
          <a:off x="2894743" y="4691168"/>
          <a:ext cx="578948" cy="504900"/>
        </a:xfrm>
        <a:prstGeom prst="leftBrace">
          <a:avLst>
            <a:gd name="adj1" fmla="val 35000"/>
            <a:gd name="adj2" fmla="val 50000"/>
          </a:avLst>
        </a:pr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93D2CE5E-BD0C-4267-BF61-D26940D140CC}">
      <dsp:nvSpPr>
        <dsp:cNvPr id="0" name=""/>
        <dsp:cNvSpPr/>
      </dsp:nvSpPr>
      <dsp:spPr>
        <a:xfrm>
          <a:off x="3705271" y="4691168"/>
          <a:ext cx="7873703" cy="5049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Is not always needed</a:t>
          </a:r>
        </a:p>
      </dsp:txBody>
      <dsp:txXfrm>
        <a:off x="3705271" y="4691168"/>
        <a:ext cx="7873703" cy="5049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58ED1-1E3C-4E44-8E4A-AFE0843D47C6}"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6264A-B31E-416A-9A66-8BF9C49ADAEA}" type="slidenum">
              <a:rPr lang="en-US" smtClean="0"/>
              <a:t>‹#›</a:t>
            </a:fld>
            <a:endParaRPr lang="en-US"/>
          </a:p>
        </p:txBody>
      </p:sp>
    </p:spTree>
    <p:extLst>
      <p:ext uri="{BB962C8B-B14F-4D97-AF65-F5344CB8AC3E}">
        <p14:creationId xmlns:p14="http://schemas.microsoft.com/office/powerpoint/2010/main" val="207302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ZA"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F70A0-D5E2-4245-9AD0-B0CE8A2753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81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https://transformationalbusiness.live.ft.com/page/2380759/2022-winners</a:t>
            </a:r>
          </a:p>
        </p:txBody>
      </p:sp>
      <p:sp>
        <p:nvSpPr>
          <p:cNvPr id="4" name="Slide Number Placeholder 3"/>
          <p:cNvSpPr>
            <a:spLocks noGrp="1"/>
          </p:cNvSpPr>
          <p:nvPr>
            <p:ph type="sldNum" sz="quarter" idx="5"/>
          </p:nvPr>
        </p:nvSpPr>
        <p:spPr/>
        <p:txBody>
          <a:bodyPr/>
          <a:lstStyle/>
          <a:p>
            <a:fld id="{1DF4D329-E9AF-4F94-98E5-B44A515D2D8B}" type="slidenum">
              <a:rPr lang="en-ZA" smtClean="0"/>
              <a:t>12</a:t>
            </a:fld>
            <a:endParaRPr lang="en-ZA"/>
          </a:p>
        </p:txBody>
      </p:sp>
    </p:spTree>
    <p:extLst>
      <p:ext uri="{BB962C8B-B14F-4D97-AF65-F5344CB8AC3E}">
        <p14:creationId xmlns:p14="http://schemas.microsoft.com/office/powerpoint/2010/main" val="125324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dirty="0">
                <a:effectLst/>
                <a:latin typeface="Calibri" panose="020F0502020204030204" pitchFamily="34" charset="0"/>
                <a:ea typeface="Calibri" panose="020F0502020204030204" pitchFamily="34" charset="0"/>
              </a:rPr>
              <a:t>Eighth largest commercial bank in Indonesia</a:t>
            </a:r>
            <a:endParaRPr lang="en-US" dirty="0"/>
          </a:p>
          <a:p>
            <a:pPr marL="0" indent="0">
              <a:buFontTx/>
              <a:buNone/>
            </a:pPr>
            <a:endParaRPr lang="en-US" dirty="0"/>
          </a:p>
          <a:p>
            <a:pPr marL="0" indent="0">
              <a:buFontTx/>
              <a:buNone/>
            </a:pPr>
            <a:r>
              <a:rPr lang="en-US" dirty="0"/>
              <a:t>The project consists of a syndicated loan of $200 million. The performance-based incentive provided along with IFC’s loan, mandates that 50 percent of the loan proceeds are earmarked for on-lending to WSMEs to encourage OCBC to lend more to WSMEs.</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investment will be issued as a gender bond under a sustainability bond program, which is the first such bond in Indonesia. The Project is expected to double NISP’s WSME portfolio in five years from around $105 million) to around $210 million and increase its WSMEs loan portfolio from 860 WSME to 1,180 WSMEs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63E58"/>
                </a:solidFill>
                <a:effectLst/>
                <a:latin typeface="Arial" panose="020B0604020202020204" pitchFamily="34" charset="0"/>
              </a:rPr>
              <a:t>Green: particularly development of green projects and financing of green mortgages.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1DF4D329-E9AF-4F94-98E5-B44A515D2D8B}" type="slidenum">
              <a:rPr lang="en-ZA" smtClean="0"/>
              <a:t>13</a:t>
            </a:fld>
            <a:endParaRPr lang="en-ZA"/>
          </a:p>
        </p:txBody>
      </p:sp>
    </p:spTree>
    <p:extLst>
      <p:ext uri="{BB962C8B-B14F-4D97-AF65-F5344CB8AC3E}">
        <p14:creationId xmlns:p14="http://schemas.microsoft.com/office/powerpoint/2010/main" val="42774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6264A-B31E-416A-9A66-8BF9C49ADAEA}" type="slidenum">
              <a:rPr lang="en-US" smtClean="0"/>
              <a:t>14</a:t>
            </a:fld>
            <a:endParaRPr lang="en-US"/>
          </a:p>
        </p:txBody>
      </p:sp>
    </p:spTree>
    <p:extLst>
      <p:ext uri="{BB962C8B-B14F-4D97-AF65-F5344CB8AC3E}">
        <p14:creationId xmlns:p14="http://schemas.microsoft.com/office/powerpoint/2010/main" val="349097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4D329-E9AF-4F94-98E5-B44A515D2D8B}"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80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Provide an IFC client with a financial incentive to </a:t>
            </a:r>
          </a:p>
          <a:p>
            <a:pPr marL="342900" indent="-342900">
              <a:buAutoNum type="alphaLcParenR"/>
            </a:pPr>
            <a:r>
              <a:rPr lang="en-US" sz="1200" dirty="0">
                <a:effectLst/>
                <a:latin typeface="Calibri" panose="020F0502020204030204" pitchFamily="34" charset="0"/>
                <a:ea typeface="Calibri" panose="020F0502020204030204" pitchFamily="34" charset="0"/>
              </a:rPr>
              <a:t>pursue a new business line or </a:t>
            </a:r>
          </a:p>
          <a:p>
            <a:pPr marL="342900" indent="-342900">
              <a:buAutoNum type="alphaLcParenR"/>
            </a:pPr>
            <a:r>
              <a:rPr lang="en-US" sz="1200" dirty="0">
                <a:effectLst/>
                <a:latin typeface="Calibri" panose="020F0502020204030204" pitchFamily="34" charset="0"/>
                <a:ea typeface="Calibri" panose="020F0502020204030204" pitchFamily="34" charset="0"/>
              </a:rPr>
              <a:t>extend its reach to underserved segments, </a:t>
            </a:r>
          </a:p>
          <a:p>
            <a:pPr marL="0" indent="0">
              <a:buNone/>
            </a:pPr>
            <a:r>
              <a:rPr lang="en-US" sz="1200" dirty="0">
                <a:effectLst/>
                <a:latin typeface="Calibri" panose="020F0502020204030204" pitchFamily="34" charset="0"/>
                <a:ea typeface="Calibri" panose="020F0502020204030204" pitchFamily="34" charset="0"/>
              </a:rPr>
              <a:t>Thus achieving greater development impact in selected strategic areas</a:t>
            </a:r>
          </a:p>
          <a:p>
            <a:pPr marL="0" indent="0">
              <a:buNone/>
            </a:pPr>
            <a:endParaRPr lang="en-US" sz="1200" dirty="0">
              <a:effectLst/>
              <a:latin typeface="Calibri" panose="020F0502020204030204" pitchFamily="34" charset="0"/>
            </a:endParaRPr>
          </a:p>
          <a:p>
            <a:pPr marL="0" indent="0">
              <a:buNone/>
            </a:pPr>
            <a:r>
              <a:rPr lang="en-US" sz="1200" dirty="0">
                <a:effectLst/>
                <a:latin typeface="Calibri" panose="020F0502020204030204" pitchFamily="34" charset="0"/>
                <a:ea typeface="Calibri" panose="020F0502020204030204" pitchFamily="34" charset="0"/>
              </a:rPr>
              <a:t>Historically, PBIs have been used to support impactful and job-rich segments, including SME, gender and climate</a:t>
            </a:r>
          </a:p>
          <a:p>
            <a:pPr marL="0" indent="0">
              <a:buNone/>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By design, PBIs are performance/results-based and, in general, structured along with an investment agreement is signed by IFC with a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They are paid-out during a pre-agreed, time-bound period in an IFC investment upon the client achieving pre-defined and agreed targets, usually on an annual basis.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E4D6A-4DF5-486C-A04C-ACDC975D47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363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PBIs are structured alongside IFC’s investments, and can be used for a broad range of financial instruments</a:t>
            </a:r>
          </a:p>
          <a:p>
            <a:endParaRPr lang="en-GB"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A5473-19D1-4993-9056-898B01088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40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a:spcBef>
                <a:spcPts val="0"/>
              </a:spcBef>
              <a:spcAft>
                <a:spcPts val="0"/>
              </a:spcAft>
              <a:buFont typeface="Arial" panose="020B0604020202020204" pitchFamily="34" charset="0"/>
              <a:buChar char="•"/>
              <a:tabLst>
                <a:tab pos="91440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Donors</a:t>
            </a:r>
            <a:r>
              <a:rPr lang="en-GB" sz="1800" dirty="0">
                <a:effectLst/>
                <a:latin typeface="Calibri" panose="020F0502020204030204" pitchFamily="34" charset="0"/>
                <a:ea typeface="Calibri" panose="020F0502020204030204" pitchFamily="34" charset="0"/>
                <a:cs typeface="Calibri" panose="020F0502020204030204" pitchFamily="34" charset="0"/>
              </a:rPr>
              <a:t>: high leverage, effective and efficient use of donor funding which allows for achieving desired impact with limited funding, alignment of interests as the ex-post nature of PBIs provides the right incentives for clients to comply with donor reporting requirements - enhanced, accurate and timely reporting of 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tabLst>
                <a:tab pos="91440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DFIs</a:t>
            </a:r>
            <a:r>
              <a:rPr lang="en-GB" sz="1800" dirty="0">
                <a:effectLst/>
                <a:latin typeface="Calibri" panose="020F0502020204030204" pitchFamily="34" charset="0"/>
                <a:ea typeface="Calibri" panose="020F0502020204030204" pitchFamily="34" charset="0"/>
                <a:cs typeface="Calibri" panose="020F0502020204030204" pitchFamily="34" charset="0"/>
              </a:rPr>
              <a:t>: deepening of development impact, enabling of transactions with targeted development impact otherwise not achievable;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tabLst>
                <a:tab pos="91440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Clients</a:t>
            </a:r>
            <a:r>
              <a:rPr lang="en-GB" sz="1800" dirty="0">
                <a:effectLst/>
                <a:latin typeface="Calibri" panose="020F0502020204030204" pitchFamily="34" charset="0"/>
                <a:ea typeface="Calibri" panose="020F0502020204030204" pitchFamily="34" charset="0"/>
                <a:cs typeface="Calibri" panose="020F0502020204030204" pitchFamily="34" charset="0"/>
              </a:rPr>
              <a:t>: (partially) offset additional cost of starting a strategically important new business line or sustainably scaling up a new business segment.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86264A-B31E-416A-9A66-8BF9C49ADAEA}" type="slidenum">
              <a:rPr lang="en-US" smtClean="0"/>
              <a:t>6</a:t>
            </a:fld>
            <a:endParaRPr lang="en-US"/>
          </a:p>
        </p:txBody>
      </p:sp>
    </p:spTree>
    <p:extLst>
      <p:ext uri="{BB962C8B-B14F-4D97-AF65-F5344CB8AC3E}">
        <p14:creationId xmlns:p14="http://schemas.microsoft.com/office/powerpoint/2010/main" val="114863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6264A-B31E-416A-9A66-8BF9C49ADAEA}" type="slidenum">
              <a:rPr lang="en-US" smtClean="0"/>
              <a:t>7</a:t>
            </a:fld>
            <a:endParaRPr lang="en-US"/>
          </a:p>
        </p:txBody>
      </p:sp>
    </p:spTree>
    <p:extLst>
      <p:ext uri="{BB962C8B-B14F-4D97-AF65-F5344CB8AC3E}">
        <p14:creationId xmlns:p14="http://schemas.microsoft.com/office/powerpoint/2010/main" val="76462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7000"/>
              </a:lnSpc>
              <a:spcBef>
                <a:spcPts val="0"/>
              </a:spcBef>
              <a:spcAft>
                <a:spcPts val="800"/>
              </a:spcAft>
              <a:buFont typeface="+mj-lt"/>
              <a:buNone/>
            </a:pPr>
            <a:r>
              <a:rPr lang="en-US" sz="1200" b="1" dirty="0">
                <a:effectLst/>
                <a:latin typeface="Times New Roman" panose="02020603050405020304" pitchFamily="18" charset="0"/>
                <a:ea typeface="SimSun" panose="02010600030101010101" pitchFamily="2" charset="-122"/>
                <a:cs typeface="Arial" panose="020B0604020202020204" pitchFamily="34" charset="0"/>
              </a:rPr>
              <a:t>Stretch Targets</a:t>
            </a:r>
          </a:p>
          <a:p>
            <a:pPr marL="342900" marR="0" indent="-342900">
              <a:lnSpc>
                <a:spcPct val="107000"/>
              </a:lnSpc>
              <a:spcBef>
                <a:spcPts val="0"/>
              </a:spcBef>
              <a:spcAft>
                <a:spcPts val="0"/>
              </a:spcAft>
              <a:buFont typeface="+mj-lt"/>
              <a:buAutoNum type="alphaLcParenR"/>
            </a:pPr>
            <a:r>
              <a:rPr lang="en-US" sz="1200" dirty="0">
                <a:effectLst/>
                <a:latin typeface="Times New Roman" panose="02020603050405020304" pitchFamily="18" charset="0"/>
                <a:ea typeface="SimSun" panose="02010600030101010101" pitchFamily="2" charset="-122"/>
                <a:cs typeface="Arial" panose="020B0604020202020204" pitchFamily="34" charset="0"/>
              </a:rPr>
              <a:t>Growth in the gender MSME segment exceeds the overall MSME segment growth?</a:t>
            </a:r>
            <a:endParaRPr lang="en-US" sz="1200" dirty="0">
              <a:effectLst/>
              <a:latin typeface="Calibri" panose="020F0502020204030204" pitchFamily="34" charset="0"/>
              <a:ea typeface="SimSun" panose="02010600030101010101" pitchFamily="2" charset="-122"/>
              <a:cs typeface="Arial" panose="020B0604020202020204" pitchFamily="34" charset="0"/>
            </a:endParaRPr>
          </a:p>
          <a:p>
            <a:pPr marL="342900" marR="0" indent="-342900">
              <a:lnSpc>
                <a:spcPct val="107000"/>
              </a:lnSpc>
              <a:spcBef>
                <a:spcPts val="0"/>
              </a:spcBef>
              <a:spcAft>
                <a:spcPts val="0"/>
              </a:spcAft>
              <a:buFont typeface="+mj-lt"/>
              <a:buAutoNum type="alphaLcParenR"/>
            </a:pPr>
            <a:r>
              <a:rPr lang="en-US" sz="1200" dirty="0">
                <a:effectLst/>
                <a:latin typeface="Times New Roman" panose="02020603050405020304" pitchFamily="18" charset="0"/>
                <a:ea typeface="SimSun" panose="02010600030101010101" pitchFamily="2" charset="-122"/>
                <a:cs typeface="Arial" panose="020B0604020202020204" pitchFamily="34" charset="0"/>
              </a:rPr>
              <a:t>Is share of gender MSME segment as a percentage of the MSME segment continuously increasing?</a:t>
            </a:r>
            <a:endParaRPr lang="en-US" sz="1200" dirty="0">
              <a:effectLst/>
              <a:latin typeface="Calibri" panose="020F0502020204030204" pitchFamily="34" charset="0"/>
              <a:ea typeface="SimSun" panose="02010600030101010101" pitchFamily="2" charset="-122"/>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To the extent possible, stretch target setting should be conducted in a manner that </a:t>
            </a:r>
            <a:r>
              <a:rPr lang="en-US" sz="1800" b="1" dirty="0">
                <a:effectLst/>
                <a:latin typeface="Calibri" panose="020F0502020204030204" pitchFamily="34" charset="0"/>
                <a:ea typeface="Calibri" panose="020F0502020204030204" pitchFamily="34" charset="0"/>
                <a:cs typeface="Calibri" panose="020F0502020204030204" pitchFamily="34" charset="0"/>
              </a:rPr>
              <a:t>maximizes the development impact and AIMM score </a:t>
            </a:r>
            <a:r>
              <a:rPr lang="en-US" sz="1800" dirty="0">
                <a:effectLst/>
                <a:latin typeface="Calibri" panose="020F0502020204030204" pitchFamily="34" charset="0"/>
                <a:ea typeface="Calibri" panose="020F0502020204030204" pitchFamily="34" charset="0"/>
                <a:cs typeface="Calibri" panose="020F0502020204030204" pitchFamily="34" charset="0"/>
              </a:rPr>
              <a:t>of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AIMM Score: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Stretch targets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Gender gap country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86264A-B31E-416A-9A66-8BF9C49ADAEA}" type="slidenum">
              <a:rPr lang="en-US" smtClean="0"/>
              <a:t>8</a:t>
            </a:fld>
            <a:endParaRPr lang="en-US"/>
          </a:p>
        </p:txBody>
      </p:sp>
    </p:spTree>
    <p:extLst>
      <p:ext uri="{BB962C8B-B14F-4D97-AF65-F5344CB8AC3E}">
        <p14:creationId xmlns:p14="http://schemas.microsoft.com/office/powerpoint/2010/main" val="387404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73125"/>
            <a:ext cx="4187825" cy="23558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 typeface="+mj-lt"/>
              <a:buNone/>
            </a:pPr>
            <a:r>
              <a:rPr lang="en-US" sz="1800" b="1" dirty="0">
                <a:effectLst/>
                <a:latin typeface="Times New Roman" panose="02020603050405020304" pitchFamily="18" charset="0"/>
                <a:ea typeface="SimSun" panose="02010600030101010101" pitchFamily="2" charset="-122"/>
                <a:cs typeface="Arial" panose="020B0604020202020204" pitchFamily="34" charset="0"/>
              </a:rPr>
              <a:t>A. Repeat Client</a:t>
            </a: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Did the client consistently report on Reach data?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Did the client receive most of the PBI payments?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Does the client have a Gender Strategy: Yes / No</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Has the client introduced new products and /or gender solutions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Is the proposed subsidy amount lower than the previous subsidy amount?  </a:t>
            </a:r>
            <a:endParaRPr lang="en-US" sz="1800" b="1" dirty="0">
              <a:effectLst/>
              <a:latin typeface="Times New Roman" panose="02020603050405020304" pitchFamily="18" charset="0"/>
              <a:ea typeface="SimSun" panose="02010600030101010101" pitchFamily="2" charset="-122"/>
              <a:cs typeface="Arial" panose="020B0604020202020204" pitchFamily="34" charset="0"/>
            </a:endParaRPr>
          </a:p>
          <a:p>
            <a:pPr marL="0" marR="0" algn="just">
              <a:lnSpc>
                <a:spcPct val="107000"/>
              </a:lnSpc>
              <a:spcBef>
                <a:spcPts val="0"/>
              </a:spcBef>
              <a:spcAft>
                <a:spcPts val="800"/>
              </a:spcAft>
            </a:pPr>
            <a:endParaRPr lang="en-US" sz="1800" b="1" dirty="0">
              <a:effectLst/>
              <a:latin typeface="Times New Roman" panose="02020603050405020304" pitchFamily="18" charset="0"/>
              <a:ea typeface="SimSu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b="1" dirty="0">
                <a:effectLst/>
                <a:latin typeface="Times New Roman" panose="02020603050405020304" pitchFamily="18" charset="0"/>
                <a:ea typeface="SimSun" panose="02010600030101010101" pitchFamily="2" charset="-122"/>
                <a:cs typeface="Arial" panose="020B0604020202020204" pitchFamily="34" charset="0"/>
              </a:rPr>
              <a:t>B. Gender Gap Country</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SimSun" panose="02010600030101010101" pitchFamily="2" charset="-122"/>
                <a:cs typeface="Arial" panose="020B0604020202020204" pitchFamily="34" charset="0"/>
              </a:rPr>
              <a:t>Countries where a relevant gender gap in access to finance cannot be identified examine if the </a:t>
            </a:r>
            <a:r>
              <a:rPr lang="en-US" sz="1800" b="1" dirty="0">
                <a:effectLst/>
                <a:latin typeface="Times New Roman" panose="02020603050405020304" pitchFamily="18" charset="0"/>
                <a:ea typeface="SimSun" panose="02010600030101010101" pitchFamily="2" charset="-122"/>
                <a:cs typeface="Arial" panose="020B0604020202020204" pitchFamily="34" charset="0"/>
              </a:rPr>
              <a:t>proposed project is transformational</a:t>
            </a:r>
            <a:r>
              <a:rPr lang="en-US" sz="1800" dirty="0">
                <a:effectLst/>
                <a:latin typeface="Times New Roman" panose="02020603050405020304" pitchFamily="18" charset="0"/>
                <a:ea typeface="SimSun" panose="02010600030101010101" pitchFamily="2" charset="-122"/>
                <a:cs typeface="Arial" panose="020B0604020202020204" pitchFamily="34" charset="0"/>
              </a:rPr>
              <a:t>: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lvl="0" indent="-342900" algn="just">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First-of-its-kind such as the first gender bond in a country as in the case on OCBC NISP Indonesia (Annex II),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lvl="0" indent="-342900" algn="just">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Introduces an innovation in the market (e.g. Global Bank Panama),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lvl="0" indent="-342900" algn="just">
              <a:lnSpc>
                <a:spcPct val="107000"/>
              </a:lnSpc>
              <a:spcBef>
                <a:spcPts val="0"/>
              </a:spcBef>
              <a:spcAft>
                <a:spcPts val="80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Part of IFC’s programmatic approach in that particular country as in case with the </a:t>
            </a:r>
            <a:r>
              <a:rPr lang="en-US" sz="1800" dirty="0" err="1">
                <a:effectLst/>
                <a:latin typeface="Times New Roman" panose="02020603050405020304" pitchFamily="18" charset="0"/>
                <a:ea typeface="SimSun" panose="02010600030101010101" pitchFamily="2" charset="-122"/>
                <a:cs typeface="Arial" panose="020B0604020202020204" pitchFamily="34" charset="0"/>
              </a:rPr>
              <a:t>Hamkor</a:t>
            </a:r>
            <a:r>
              <a:rPr lang="en-US" sz="1800" dirty="0">
                <a:effectLst/>
                <a:latin typeface="Times New Roman" panose="02020603050405020304" pitchFamily="18" charset="0"/>
                <a:ea typeface="SimSun" panose="02010600030101010101" pitchFamily="2" charset="-122"/>
                <a:cs typeface="Arial" panose="020B0604020202020204" pitchFamily="34" charset="0"/>
              </a:rPr>
              <a:t> Bank in Uzbekistan and, as a result, has a catalyzing impact on the market through demonstration to/ and replication by other players to expand access to finance to women. </a:t>
            </a:r>
          </a:p>
          <a:p>
            <a:pPr marL="342900" marR="0" lvl="0" indent="-342900" algn="just">
              <a:lnSpc>
                <a:spcPct val="107000"/>
              </a:lnSpc>
              <a:spcBef>
                <a:spcPts val="0"/>
              </a:spcBef>
              <a:spcAft>
                <a:spcPts val="800"/>
              </a:spcAft>
              <a:buFont typeface="+mj-lt"/>
              <a:buAutoNum type="alphaLcParenR"/>
            </a:pPr>
            <a:endParaRPr lang="en-US" sz="1800" dirty="0">
              <a:effectLst/>
              <a:latin typeface="Times New Roman" panose="02020603050405020304" pitchFamily="18" charset="0"/>
              <a:ea typeface="SimSun" panose="02010600030101010101" pitchFamily="2" charset="-122"/>
              <a:cs typeface="Arial" panose="020B0604020202020204" pitchFamily="34" charset="0"/>
            </a:endParaRPr>
          </a:p>
          <a:p>
            <a:pPr marL="0" marR="0" lvl="0" indent="0" algn="just">
              <a:lnSpc>
                <a:spcPct val="107000"/>
              </a:lnSpc>
              <a:spcBef>
                <a:spcPts val="0"/>
              </a:spcBef>
              <a:spcAft>
                <a:spcPts val="800"/>
              </a:spcAft>
              <a:buFont typeface="+mj-lt"/>
              <a:buNone/>
            </a:pPr>
            <a:r>
              <a:rPr lang="en-US" sz="1800" b="1" dirty="0">
                <a:effectLst/>
                <a:latin typeface="Times New Roman" panose="02020603050405020304" pitchFamily="18" charset="0"/>
                <a:ea typeface="SimSun" panose="02010600030101010101" pitchFamily="2" charset="-122"/>
                <a:cs typeface="Arial" panose="020B0604020202020204" pitchFamily="34" charset="0"/>
              </a:rPr>
              <a:t>C. Stretch Targets</a:t>
            </a: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Growth in the gender MSME segment exceeds the overall MSME segment growth?</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indent="-342900">
              <a:lnSpc>
                <a:spcPct val="107000"/>
              </a:lnSpc>
              <a:spcBef>
                <a:spcPts val="0"/>
              </a:spcBef>
              <a:spcAft>
                <a:spcPts val="0"/>
              </a:spcAft>
              <a:buFont typeface="+mj-lt"/>
              <a:buAutoNum type="alphaLcParenR"/>
            </a:pPr>
            <a:r>
              <a:rPr lang="en-US" sz="1800" dirty="0">
                <a:effectLst/>
                <a:latin typeface="Times New Roman" panose="02020603050405020304" pitchFamily="18" charset="0"/>
                <a:ea typeface="SimSun" panose="02010600030101010101" pitchFamily="2" charset="-122"/>
                <a:cs typeface="Arial" panose="020B0604020202020204" pitchFamily="34" charset="0"/>
              </a:rPr>
              <a:t>Is share of gender MSME segment as a percentage of the MSME segment continuously increasing?</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342900" marR="0" lvl="0" indent="-342900" algn="just">
              <a:lnSpc>
                <a:spcPct val="107000"/>
              </a:lnSpc>
              <a:spcBef>
                <a:spcPts val="0"/>
              </a:spcBef>
              <a:spcAft>
                <a:spcPts val="800"/>
              </a:spcAft>
              <a:buFont typeface="+mj-lt"/>
              <a:buAutoNum type="alphaLcParenR"/>
            </a:pPr>
            <a:endParaRPr lang="en-US" sz="1800" dirty="0">
              <a:effectLst/>
              <a:latin typeface="Calibri" panose="020F0502020204030204" pitchFamily="34" charset="0"/>
              <a:ea typeface="SimSu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12BE3D54-731B-1B47-B5E8-D6CF9E4FCA81}" type="slidenum">
              <a:rPr lang="en-US" smtClean="0"/>
              <a:pPr>
                <a:defRPr/>
              </a:pPr>
              <a:t>9</a:t>
            </a:fld>
            <a:endParaRPr lang="en-US"/>
          </a:p>
        </p:txBody>
      </p:sp>
    </p:spTree>
    <p:extLst>
      <p:ext uri="{BB962C8B-B14F-4D97-AF65-F5344CB8AC3E}">
        <p14:creationId xmlns:p14="http://schemas.microsoft.com/office/powerpoint/2010/main" val="74540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60000" eaLnBrk="0" fontAlgn="base" hangingPunct="0">
              <a:lnSpc>
                <a:spcPct val="150000"/>
              </a:lnSpc>
              <a:spcBef>
                <a:spcPct val="0"/>
              </a:spcBef>
              <a:spcAft>
                <a:spcPct val="0"/>
              </a:spcAft>
              <a:buFont typeface="Arial" panose="020B0604020202020204" pitchFamily="34" charset="0"/>
              <a:buNone/>
            </a:pPr>
            <a:r>
              <a:rPr lang="en-US" sz="1200" b="1" dirty="0">
                <a:ea typeface="Roboto Light"/>
                <a:cs typeface="Open Sans Light"/>
              </a:rPr>
              <a:t>Lessons Learned</a:t>
            </a:r>
          </a:p>
          <a:p>
            <a:pPr marL="285750" indent="-285750" defTabSz="360000" eaLnBrk="0" fontAlgn="base" hangingPunct="0">
              <a:lnSpc>
                <a:spcPct val="150000"/>
              </a:lnSpc>
              <a:spcBef>
                <a:spcPct val="0"/>
              </a:spcBef>
              <a:spcAft>
                <a:spcPct val="0"/>
              </a:spcAft>
              <a:buFont typeface="Arial" panose="020B0604020202020204" pitchFamily="34" charset="0"/>
              <a:buChar char="•"/>
            </a:pPr>
            <a:r>
              <a:rPr lang="en-US" sz="1200" dirty="0">
                <a:ea typeface="Roboto Light"/>
                <a:cs typeface="Open Sans Light"/>
              </a:rPr>
              <a:t>Scaling equity co-investments (returnable capital model) is one way to provide much needed risk capital while reducing the impact on donor government budgets</a:t>
            </a:r>
          </a:p>
          <a:p>
            <a:pPr marL="285750" indent="-285750" defTabSz="360000" eaLnBrk="0" fontAlgn="base" hangingPunct="0">
              <a:lnSpc>
                <a:spcPct val="150000"/>
              </a:lnSpc>
              <a:spcBef>
                <a:spcPct val="0"/>
              </a:spcBef>
              <a:spcAft>
                <a:spcPct val="0"/>
              </a:spcAft>
              <a:buFont typeface="Arial" panose="020B0604020202020204" pitchFamily="34" charset="0"/>
              <a:buChar char="•"/>
            </a:pPr>
            <a:r>
              <a:rPr lang="en-US" sz="1200" dirty="0">
                <a:ea typeface="Roboto Light"/>
                <a:cs typeface="Open Sans Light"/>
              </a:rPr>
              <a:t>As more and more institutions realize the importance of tailoring their solutions for WSME clients and start experimenting with new products and services, it will be important to learn from best practices and share the knowledge. </a:t>
            </a:r>
            <a:endParaRPr lang="en-US" sz="1200" dirty="0">
              <a:ea typeface="Roboto Light" panose="02000000000000000000" pitchFamily="2" charset="0"/>
              <a:cs typeface="Open Sans Light" panose="020B0306030504020204" pitchFamily="34" charset="0"/>
            </a:endParaRPr>
          </a:p>
          <a:p>
            <a:pPr marL="285750" indent="-285750" defTabSz="360000" eaLnBrk="0" fontAlgn="base" hangingPunct="0">
              <a:lnSpc>
                <a:spcPct val="150000"/>
              </a:lnSpc>
              <a:spcBef>
                <a:spcPct val="0"/>
              </a:spcBef>
              <a:spcAft>
                <a:spcPct val="0"/>
              </a:spcAft>
              <a:buFont typeface="Arial" panose="020B0604020202020204" pitchFamily="34" charset="0"/>
              <a:buChar char="•"/>
            </a:pPr>
            <a:r>
              <a:rPr lang="en-US" sz="1200" dirty="0">
                <a:effectLst/>
                <a:ea typeface="Calibri" panose="020F0502020204030204" pitchFamily="34" charset="0"/>
                <a:cs typeface="Arial"/>
              </a:rPr>
              <a:t>Continuous focus on helping the clients to </a:t>
            </a:r>
            <a:r>
              <a:rPr lang="en-US" sz="1200" dirty="0">
                <a:effectLst/>
                <a:ea typeface="Meiryo"/>
                <a:cs typeface="Arial"/>
              </a:rPr>
              <a:t>start reporting on gender</a:t>
            </a:r>
            <a:r>
              <a:rPr lang="en-US" sz="1200" dirty="0">
                <a:effectLst/>
                <a:ea typeface="Calibri" panose="020F0502020204030204" pitchFamily="34" charset="0"/>
                <a:cs typeface="Arial"/>
              </a:rPr>
              <a:t> and better understand the needs of women-owned/led SMEs will be needed.</a:t>
            </a:r>
          </a:p>
          <a:p>
            <a:pPr marL="285750" indent="-285750" defTabSz="360000" eaLnBrk="0" fontAlgn="base" hangingPunct="0">
              <a:lnSpc>
                <a:spcPct val="150000"/>
              </a:lnSpc>
              <a:spcBef>
                <a:spcPct val="0"/>
              </a:spcBef>
              <a:spcAft>
                <a:spcPct val="0"/>
              </a:spcAft>
              <a:buFont typeface="Arial" panose="020B0604020202020204" pitchFamily="34" charset="0"/>
              <a:buChar char="•"/>
            </a:pPr>
            <a:r>
              <a:rPr lang="en-US" sz="1200" dirty="0">
                <a:effectLst/>
                <a:ea typeface="Calibri" panose="020F0502020204030204" pitchFamily="34" charset="0"/>
                <a:cs typeface="Arial"/>
              </a:rPr>
              <a:t>Tech platforms are becoming an important vehicle to bridge the gender gaps in supply chains by connecting WSMEs directly to large distributors, retailers and consumers, and blended finance solutions can help to achieve greater impact.</a:t>
            </a:r>
            <a:r>
              <a:rPr lang="en-US" sz="1400" dirty="0">
                <a:ea typeface="Calibri" panose="020F0502020204030204" pitchFamily="34" charset="0"/>
                <a:cs typeface="Arial"/>
              </a:rPr>
              <a:t>   </a:t>
            </a:r>
            <a:endParaRPr lang="ru-RU" sz="1400" dirty="0">
              <a:ea typeface="Roboto Light" panose="02000000000000000000" pitchFamily="2" charset="0"/>
              <a:cs typeface="Open Sans Light" panose="020B0306030504020204" pitchFamily="34" charset="0"/>
            </a:endParaRPr>
          </a:p>
          <a:p>
            <a:endParaRPr lang="en-US" dirty="0"/>
          </a:p>
        </p:txBody>
      </p:sp>
      <p:sp>
        <p:nvSpPr>
          <p:cNvPr id="4" name="Slide Number Placeholder 3"/>
          <p:cNvSpPr>
            <a:spLocks noGrp="1"/>
          </p:cNvSpPr>
          <p:nvPr>
            <p:ph type="sldNum" sz="quarter" idx="5"/>
          </p:nvPr>
        </p:nvSpPr>
        <p:spPr/>
        <p:txBody>
          <a:bodyPr/>
          <a:lstStyle/>
          <a:p>
            <a:fld id="{0986264A-B31E-416A-9A66-8BF9C49ADAEA}" type="slidenum">
              <a:rPr lang="en-US" smtClean="0"/>
              <a:t>10</a:t>
            </a:fld>
            <a:endParaRPr lang="en-US"/>
          </a:p>
        </p:txBody>
      </p:sp>
    </p:spTree>
    <p:extLst>
      <p:ext uri="{BB962C8B-B14F-4D97-AF65-F5344CB8AC3E}">
        <p14:creationId xmlns:p14="http://schemas.microsoft.com/office/powerpoint/2010/main" val="231694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DF4D329-E9AF-4F94-98E5-B44A515D2D8B}" type="slidenum">
              <a:rPr lang="en-ZA" smtClean="0"/>
              <a:t>11</a:t>
            </a:fld>
            <a:endParaRPr lang="en-ZA"/>
          </a:p>
        </p:txBody>
      </p:sp>
    </p:spTree>
    <p:extLst>
      <p:ext uri="{BB962C8B-B14F-4D97-AF65-F5344CB8AC3E}">
        <p14:creationId xmlns:p14="http://schemas.microsoft.com/office/powerpoint/2010/main" val="890675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3.xml"/><Relationship Id="rId1" Type="http://schemas.openxmlformats.org/officeDocument/2006/relationships/tags" Target="../tags/tag19.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4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41.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sky, outdoor, traveling&#10;&#10;Description automatically generated">
            <a:extLst>
              <a:ext uri="{FF2B5EF4-FFF2-40B4-BE49-F238E27FC236}">
                <a16:creationId xmlns:a16="http://schemas.microsoft.com/office/drawing/2014/main" id="{9F784E99-1F3C-5C69-439F-C44130E397A1}"/>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035" y="0"/>
            <a:ext cx="12165494" cy="6886801"/>
          </a:xfrm>
          <a:prstGeom prst="rect">
            <a:avLst/>
          </a:prstGeom>
        </p:spPr>
      </p:pic>
    </p:spTree>
    <p:extLst>
      <p:ext uri="{BB962C8B-B14F-4D97-AF65-F5344CB8AC3E}">
        <p14:creationId xmlns:p14="http://schemas.microsoft.com/office/powerpoint/2010/main" val="2821215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se Study_Agricultur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7" name="Picture 6">
            <a:extLst>
              <a:ext uri="{FF2B5EF4-FFF2-40B4-BE49-F238E27FC236}">
                <a16:creationId xmlns:a16="http://schemas.microsoft.com/office/drawing/2014/main" id="{D1A30EBD-560C-9C7F-ACB3-D976C7F1180A}"/>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3100929" y="0"/>
            <a:ext cx="9104192" cy="6858000"/>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288039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 Study_Health/Water">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5" name="Picture 4" descr="A picture containing person, tool, cut&#10;&#10;Description automatically generated">
            <a:extLst>
              <a:ext uri="{FF2B5EF4-FFF2-40B4-BE49-F238E27FC236}">
                <a16:creationId xmlns:a16="http://schemas.microsoft.com/office/drawing/2014/main" id="{4BF2FD7C-3168-CBEC-17D1-44744E140929}"/>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3074687" y="20025"/>
            <a:ext cx="9117313" cy="6837976"/>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47033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Study_Gender">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7" name="Picture 6">
            <a:extLst>
              <a:ext uri="{FF2B5EF4-FFF2-40B4-BE49-F238E27FC236}">
                <a16:creationId xmlns:a16="http://schemas.microsoft.com/office/drawing/2014/main" id="{C710CF6A-2040-CEE8-B1AA-B12934652984}"/>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3087808" y="20025"/>
            <a:ext cx="9104192" cy="6837976"/>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699862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_Low Income + FCS">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5" name="Picture 4">
            <a:extLst>
              <a:ext uri="{FF2B5EF4-FFF2-40B4-BE49-F238E27FC236}">
                <a16:creationId xmlns:a16="http://schemas.microsoft.com/office/drawing/2014/main" id="{4CAB0B43-78B2-766D-E61B-7A79D33A34A4}"/>
              </a:ext>
            </a:extLst>
          </p:cNvPr>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r="-1"/>
          <a:stretch/>
        </p:blipFill>
        <p:spPr>
          <a:xfrm>
            <a:off x="3100929" y="0"/>
            <a:ext cx="9091072" cy="6837976"/>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20180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ase Study_Low Income + FCS">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7" name="Picture 6">
            <a:extLst>
              <a:ext uri="{FF2B5EF4-FFF2-40B4-BE49-F238E27FC236}">
                <a16:creationId xmlns:a16="http://schemas.microsoft.com/office/drawing/2014/main" id="{560F5BB1-24D5-8CCB-1EF5-426C7A7B755A}"/>
              </a:ext>
            </a:extLst>
          </p:cNvPr>
          <p:cNvPicPr>
            <a:picLocks noChangeAspect="1"/>
          </p:cNvPicPr>
          <p:nvPr userDrawn="1"/>
        </p:nvPicPr>
        <p:blipFill rotWithShape="1">
          <a:blip r:embed="rId2" cstate="screen">
            <a:duotone>
              <a:schemeClr val="accent2">
                <a:shade val="45000"/>
                <a:satMod val="135000"/>
              </a:schemeClr>
              <a:prstClr val="white"/>
            </a:duotone>
            <a:alphaModFix amt="13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3087808" y="-16027"/>
            <a:ext cx="9132767" cy="6874027"/>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945625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_Generic">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alking down a street with a large fire behind them&#10;&#10;Description automatically generated with low confidence">
            <a:extLst>
              <a:ext uri="{FF2B5EF4-FFF2-40B4-BE49-F238E27FC236}">
                <a16:creationId xmlns:a16="http://schemas.microsoft.com/office/drawing/2014/main" id="{4C9859C4-C049-B3DD-DDA4-B014A3580411}"/>
              </a:ext>
            </a:extLst>
          </p:cNvPr>
          <p:cNvPicPr>
            <a:picLocks noChangeAspect="1"/>
          </p:cNvPicPr>
          <p:nvPr userDrawn="1"/>
        </p:nvPicPr>
        <p:blipFill rotWithShape="1">
          <a:blip r:embed="rId2" cstate="screen">
            <a:alphaModFix amt="22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5045"/>
            <a:ext cx="12192001" cy="6863045"/>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089385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_Agricultur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C1AF4-3944-B2C5-891A-DEDE96642909}"/>
              </a:ext>
            </a:extLst>
          </p:cNvPr>
          <p:cNvPicPr>
            <a:picLocks noChangeAspect="1"/>
          </p:cNvPicPr>
          <p:nvPr userDrawn="1"/>
        </p:nvPicPr>
        <p:blipFill rotWithShape="1">
          <a:blip r:embed="rId2" cstate="screen">
            <a:alphaModFix amt="13000"/>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3848980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_Health">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C1AF4-3944-B2C5-891A-DEDE96642909}"/>
              </a:ext>
            </a:extLst>
          </p:cNvPr>
          <p:cNvPicPr>
            <a:picLocks noChangeAspect="1"/>
          </p:cNvPicPr>
          <p:nvPr userDrawn="1"/>
        </p:nvPicPr>
        <p:blipFill>
          <a:blip r:embed="rId2" cstate="screen">
            <a:duotone>
              <a:schemeClr val="accent2">
                <a:shade val="45000"/>
                <a:satMod val="135000"/>
              </a:schemeClr>
              <a:prstClr val="white"/>
            </a:duotone>
            <a:alphaModFix amt="13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69573" y="-16714"/>
            <a:ext cx="12261574" cy="6874714"/>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113068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_Wind Turbin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1812DD-6110-642E-690A-53CA14419AC6}"/>
              </a:ext>
            </a:extLst>
          </p:cNvPr>
          <p:cNvPicPr>
            <a:picLocks noChangeAspect="1"/>
          </p:cNvPicPr>
          <p:nvPr userDrawn="1"/>
        </p:nvPicPr>
        <p:blipFill>
          <a:blip r:embed="rId2" cstate="screen">
            <a:duotone>
              <a:schemeClr val="accent2">
                <a:shade val="45000"/>
                <a:satMod val="135000"/>
              </a:schemeClr>
              <a:prstClr val="white"/>
            </a:duotone>
            <a:alphaModFix amt="13000"/>
            <a:extLst>
              <a:ext uri="{28A0092B-C50C-407E-A947-70E740481C1C}">
                <a14:useLocalDpi xmlns:a14="http://schemas.microsoft.com/office/drawing/2010/main"/>
              </a:ext>
            </a:extLst>
          </a:blip>
          <a:srcRect/>
          <a:stretch/>
        </p:blipFill>
        <p:spPr>
          <a:xfrm flipH="1">
            <a:off x="0" y="-16073"/>
            <a:ext cx="12192000" cy="6874073"/>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381671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_Gen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DCED-2B55-CD89-35B4-D619EE999D6B}"/>
              </a:ext>
            </a:extLst>
          </p:cNvPr>
          <p:cNvPicPr>
            <a:picLocks noChangeAspect="1"/>
          </p:cNvPicPr>
          <p:nvPr userDrawn="1"/>
        </p:nvPicPr>
        <p:blipFill rotWithShape="1">
          <a:blip r:embed="rId2" cstate="screen">
            <a:alphaModFix amt="14000"/>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5903" y="-1"/>
            <a:ext cx="12186098" cy="6858001"/>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63094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6662-0CA5-E849-8DB7-B21E3852D8D3}"/>
              </a:ext>
            </a:extLst>
          </p:cNvPr>
          <p:cNvSpPr>
            <a:spLocks noGrp="1"/>
          </p:cNvSpPr>
          <p:nvPr>
            <p:ph type="ctrTitle" hasCustomPrompt="1"/>
          </p:nvPr>
        </p:nvSpPr>
        <p:spPr>
          <a:xfrm>
            <a:off x="649941" y="0"/>
            <a:ext cx="10950387" cy="893112"/>
          </a:xfrm>
          <a:prstGeom prst="rect">
            <a:avLst/>
          </a:prstGeom>
        </p:spPr>
        <p:txBody>
          <a:bodyPr anchor="b">
            <a:normAutofit/>
          </a:bodyPr>
          <a:lstStyle>
            <a:lvl1pPr algn="l">
              <a:defRPr sz="3200">
                <a:solidFill>
                  <a:srgbClr val="00AEE5"/>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56C488-EC53-DF40-999E-9DE415492AC2}"/>
              </a:ext>
            </a:extLst>
          </p:cNvPr>
          <p:cNvSpPr>
            <a:spLocks noGrp="1"/>
          </p:cNvSpPr>
          <p:nvPr>
            <p:ph type="subTitle" idx="1"/>
          </p:nvPr>
        </p:nvSpPr>
        <p:spPr>
          <a:xfrm>
            <a:off x="649941" y="949669"/>
            <a:ext cx="10950387" cy="360000"/>
          </a:xfrm>
        </p:spPr>
        <p:txBody>
          <a:bodyPr>
            <a:normAutofit/>
          </a:bodyPr>
          <a:lstStyle>
            <a:lvl1pPr marL="0" indent="0" algn="l">
              <a:buNone/>
              <a:defRPr sz="2000"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Text Placeholder 7">
            <a:extLst>
              <a:ext uri="{FF2B5EF4-FFF2-40B4-BE49-F238E27FC236}">
                <a16:creationId xmlns:a16="http://schemas.microsoft.com/office/drawing/2014/main" id="{54A149EE-5C0C-AA81-F181-9F9EB6F95EDE}"/>
              </a:ext>
            </a:extLst>
          </p:cNvPr>
          <p:cNvSpPr>
            <a:spLocks noGrp="1"/>
          </p:cNvSpPr>
          <p:nvPr>
            <p:ph type="body" sz="quarter" idx="13"/>
          </p:nvPr>
        </p:nvSpPr>
        <p:spPr>
          <a:xfrm>
            <a:off x="649288" y="1603513"/>
            <a:ext cx="10950575" cy="4600438"/>
          </a:xfrm>
        </p:spPr>
        <p:txBody>
          <a:bodyPr>
            <a:normAutofit/>
          </a:bodyPr>
          <a:lstStyle>
            <a:lvl1pPr marL="0" indent="0">
              <a:spcBef>
                <a:spcPts val="0"/>
              </a:spcBef>
              <a:spcAft>
                <a:spcPts val="1200"/>
              </a:spcAft>
              <a:buNone/>
              <a:defRPr sz="1600" spc="30" baseline="0">
                <a:solidFill>
                  <a:schemeClr val="accent1"/>
                </a:solidFill>
              </a:defRPr>
            </a:lvl1pPr>
            <a:lvl2pPr marL="228600" indent="-228600">
              <a:spcBef>
                <a:spcPts val="600"/>
              </a:spcBef>
              <a:buClr>
                <a:schemeClr val="accent4"/>
              </a:buClr>
              <a:buSzPct val="125000"/>
              <a:tabLst/>
              <a:defRPr sz="1600" spc="30" baseline="0">
                <a:solidFill>
                  <a:schemeClr val="accent1"/>
                </a:solidFill>
              </a:defRPr>
            </a:lvl2pPr>
            <a:lvl3pPr marL="533400" indent="-228600">
              <a:spcBef>
                <a:spcPts val="600"/>
              </a:spcBef>
              <a:buClr>
                <a:schemeClr val="accent4"/>
              </a:buClr>
              <a:buSzPct val="125000"/>
              <a:tabLst/>
              <a:defRPr sz="1600" spc="30" baseline="0">
                <a:solidFill>
                  <a:schemeClr val="accent1"/>
                </a:solidFill>
              </a:defRPr>
            </a:lvl3pPr>
            <a:lvl4pPr marL="838200" indent="-228600">
              <a:spcBef>
                <a:spcPts val="600"/>
              </a:spcBef>
              <a:buClr>
                <a:schemeClr val="accent4"/>
              </a:buClr>
              <a:buSzPct val="125000"/>
              <a:tabLst/>
              <a:defRPr sz="1600" spc="30" baseline="0">
                <a:solidFill>
                  <a:schemeClr val="accent1"/>
                </a:solidFill>
              </a:defRPr>
            </a:lvl4pPr>
            <a:lvl5pPr marL="1066800" indent="-228600">
              <a:spcBef>
                <a:spcPts val="600"/>
              </a:spcBef>
              <a:buClr>
                <a:schemeClr val="accent4"/>
              </a:buClr>
              <a:buSzPct val="125000"/>
              <a:tabLst/>
              <a:defRPr sz="1600" spc="30" baseline="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3138072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_SME Woman Phon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DCED-2B55-CD89-35B4-D619EE999D6B}"/>
              </a:ext>
            </a:extLst>
          </p:cNvPr>
          <p:cNvPicPr>
            <a:picLocks noChangeAspect="1"/>
          </p:cNvPicPr>
          <p:nvPr userDrawn="1"/>
        </p:nvPicPr>
        <p:blipFill rotWithShape="1">
          <a:blip r:embed="rId2" cstate="screen">
            <a:duotone>
              <a:schemeClr val="accent2">
                <a:shade val="45000"/>
                <a:satMod val="135000"/>
              </a:schemeClr>
              <a:prstClr val="white"/>
            </a:duotone>
            <a:alphaModFix amt="23000"/>
            <a:extLst>
              <a:ext uri="{28A0092B-C50C-407E-A947-70E740481C1C}">
                <a14:useLocalDpi xmlns:a14="http://schemas.microsoft.com/office/drawing/2010/main"/>
              </a:ext>
            </a:extLst>
          </a:blip>
          <a:srcRect/>
          <a:stretch/>
        </p:blipFill>
        <p:spPr>
          <a:xfrm>
            <a:off x="5903" y="-1"/>
            <a:ext cx="12186098" cy="6858001"/>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112683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_SME Financing">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DCED-2B55-CD89-35B4-D619EE999D6B}"/>
              </a:ext>
            </a:extLst>
          </p:cNvPr>
          <p:cNvPicPr>
            <a:picLocks noChangeAspect="1"/>
          </p:cNvPicPr>
          <p:nvPr userDrawn="1"/>
        </p:nvPicPr>
        <p:blipFill>
          <a:blip r:embed="rId2" cstate="screen">
            <a:alphaModFix amt="17000"/>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6027"/>
            <a:ext cx="12220575" cy="6874027"/>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78034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_Low Incom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65A58B-494A-C976-A08B-007191E18A12}"/>
              </a:ext>
            </a:extLst>
          </p:cNvPr>
          <p:cNvPicPr>
            <a:picLocks noChangeAspect="1"/>
          </p:cNvPicPr>
          <p:nvPr userDrawn="1"/>
        </p:nvPicPr>
        <p:blipFill>
          <a:blip r:embed="rId2" cstate="screen">
            <a:duotone>
              <a:schemeClr val="accent2">
                <a:shade val="45000"/>
                <a:satMod val="135000"/>
              </a:schemeClr>
              <a:prstClr val="white"/>
            </a:duotone>
            <a:alphaModFix amt="12000"/>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624922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_SME Construction">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ky, outdoor, transport&#10;&#10;Description automatically generated">
            <a:extLst>
              <a:ext uri="{FF2B5EF4-FFF2-40B4-BE49-F238E27FC236}">
                <a16:creationId xmlns:a16="http://schemas.microsoft.com/office/drawing/2014/main" id="{8C7105D9-6721-5BC6-8EDA-EE9B29AF89CF}"/>
              </a:ext>
            </a:extLst>
          </p:cNvPr>
          <p:cNvPicPr>
            <a:picLocks noChangeAspect="1"/>
          </p:cNvPicPr>
          <p:nvPr userDrawn="1"/>
        </p:nvPicPr>
        <p:blipFill rotWithShape="1">
          <a:blip r:embed="rId2" cstate="screen">
            <a:duotone>
              <a:schemeClr val="accent1">
                <a:shade val="45000"/>
                <a:satMod val="135000"/>
              </a:schemeClr>
              <a:prstClr val="white"/>
            </a:duotone>
            <a:alphaModFix amt="10000"/>
            <a:extLst>
              <a:ext uri="{28A0092B-C50C-407E-A947-70E740481C1C}">
                <a14:useLocalDpi xmlns:a14="http://schemas.microsoft.com/office/drawing/2010/main"/>
              </a:ext>
            </a:extLst>
          </a:blip>
          <a:srcRect/>
          <a:stretch/>
        </p:blipFill>
        <p:spPr>
          <a:xfrm>
            <a:off x="0" y="494"/>
            <a:ext cx="12192000" cy="6897262"/>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0057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_SME Tra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7105D9-6721-5BC6-8EDA-EE9B29AF89CF}"/>
              </a:ext>
            </a:extLst>
          </p:cNvPr>
          <p:cNvPicPr>
            <a:picLocks noChangeAspect="1"/>
          </p:cNvPicPr>
          <p:nvPr userDrawn="1"/>
        </p:nvPicPr>
        <p:blipFill>
          <a:blip r:embed="rId2" cstate="screen">
            <a:duotone>
              <a:schemeClr val="accent2">
                <a:shade val="45000"/>
                <a:satMod val="135000"/>
              </a:schemeClr>
              <a:prstClr val="white"/>
            </a:duotone>
            <a:alphaModFix amt="20000"/>
            <a:extLst>
              <a:ext uri="{28A0092B-C50C-407E-A947-70E740481C1C}">
                <a14:useLocalDpi xmlns:a14="http://schemas.microsoft.com/office/drawing/2010/main"/>
              </a:ext>
            </a:extLst>
          </a:blip>
          <a:srcRect/>
          <a:stretch/>
        </p:blipFill>
        <p:spPr>
          <a:xfrm>
            <a:off x="-1" y="-19631"/>
            <a:ext cx="12192000" cy="6897262"/>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4278959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_SME Female Tr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1E634-4087-F609-6849-DFCB16F7FFE5}"/>
              </a:ext>
            </a:extLst>
          </p:cNvPr>
          <p:cNvPicPr>
            <a:picLocks noChangeAspect="1"/>
          </p:cNvPicPr>
          <p:nvPr userDrawn="1"/>
        </p:nvPicPr>
        <p:blipFill rotWithShape="1">
          <a:blip r:embed="rId2" cstate="screen">
            <a:alphaModFix amt="17000"/>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20024"/>
            <a:ext cx="12192000" cy="6837976"/>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3500498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_Generic">
    <p:bg>
      <p:bgPr>
        <a:solidFill>
          <a:srgbClr val="103559"/>
        </a:solidFill>
        <a:effectLst/>
      </p:bgPr>
    </p:bg>
    <p:spTree>
      <p:nvGrpSpPr>
        <p:cNvPr id="1" name=""/>
        <p:cNvGrpSpPr/>
        <p:nvPr/>
      </p:nvGrpSpPr>
      <p:grpSpPr>
        <a:xfrm>
          <a:off x="0" y="0"/>
          <a:ext cx="0" cy="0"/>
          <a:chOff x="0" y="0"/>
          <a:chExt cx="0" cy="0"/>
        </a:xfrm>
      </p:grpSpPr>
      <p:pic>
        <p:nvPicPr>
          <p:cNvPr id="4" name="Picture 3" descr="A group of people walking down a street with a large fire behind them&#10;&#10;Description automatically generated with low confidence">
            <a:extLst>
              <a:ext uri="{FF2B5EF4-FFF2-40B4-BE49-F238E27FC236}">
                <a16:creationId xmlns:a16="http://schemas.microsoft.com/office/drawing/2014/main" id="{466F209E-57CA-82C2-0554-3FA10438EE39}"/>
              </a:ext>
            </a:extLst>
          </p:cNvPr>
          <p:cNvPicPr>
            <a:picLocks noChangeAspect="1"/>
          </p:cNvPicPr>
          <p:nvPr userDrawn="1"/>
        </p:nvPicPr>
        <p:blipFill rotWithShape="1">
          <a:blip r:embed="rId2" cstate="screen">
            <a:alphaModFix amt="22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5045"/>
            <a:ext cx="12192001" cy="6863045"/>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410017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_Solar Heater">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8FC8ED-FC3A-2370-FE07-301B2124797D}"/>
              </a:ext>
            </a:extLst>
          </p:cNvPr>
          <p:cNvPicPr>
            <a:picLocks noChangeAspect="1"/>
          </p:cNvPicPr>
          <p:nvPr userDrawn="1"/>
        </p:nvPicPr>
        <p:blipFill>
          <a:blip r:embed="rId2" cstate="screen">
            <a:alphaModFix amt="16000"/>
            <a:extLst>
              <a:ext uri="{28A0092B-C50C-407E-A947-70E740481C1C}">
                <a14:useLocalDpi xmlns:a14="http://schemas.microsoft.com/office/drawing/2010/main"/>
              </a:ext>
            </a:extLst>
          </a:blip>
          <a:srcRect/>
          <a:stretch/>
        </p:blipFill>
        <p:spPr>
          <a:xfrm>
            <a:off x="-1" y="20024"/>
            <a:ext cx="12192001" cy="6863045"/>
          </a:xfrm>
          <a:prstGeom prst="rect">
            <a:avLst/>
          </a:prstGeom>
          <a:effectLst/>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98823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_Wind Turbine">
    <p:bg>
      <p:bgPr>
        <a:solidFill>
          <a:srgbClr val="10355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3E96A-BDDD-644F-67CD-5FAFC80E6D00}"/>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rcRect/>
          <a:stretch/>
        </p:blipFill>
        <p:spPr>
          <a:xfrm flipH="1">
            <a:off x="0" y="-16073"/>
            <a:ext cx="12192000" cy="6874073"/>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379316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_Agriculture">
    <p:bg>
      <p:bgPr>
        <a:solidFill>
          <a:srgbClr val="10355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BE112A-C281-5A0A-A277-FE68846402FA}"/>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rcRect/>
          <a:stretch/>
        </p:blipFill>
        <p:spPr>
          <a:xfrm>
            <a:off x="-4049" y="20024"/>
            <a:ext cx="12196049"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06010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6662-0CA5-E849-8DB7-B21E3852D8D3}"/>
              </a:ext>
            </a:extLst>
          </p:cNvPr>
          <p:cNvSpPr>
            <a:spLocks noGrp="1"/>
          </p:cNvSpPr>
          <p:nvPr>
            <p:ph type="ctrTitle" hasCustomPrompt="1"/>
          </p:nvPr>
        </p:nvSpPr>
        <p:spPr>
          <a:xfrm>
            <a:off x="649288" y="-13253"/>
            <a:ext cx="10950387" cy="920880"/>
          </a:xfrm>
          <a:prstGeom prst="rect">
            <a:avLst/>
          </a:prstGeom>
        </p:spPr>
        <p:txBody>
          <a:bodyPr anchor="b">
            <a:normAutofit/>
          </a:bodyPr>
          <a:lstStyle>
            <a:lvl1pPr algn="l">
              <a:defRPr sz="3200">
                <a:solidFill>
                  <a:schemeClr val="accent4">
                    <a:lumMod val="60000"/>
                    <a:lumOff val="4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56C488-EC53-DF40-999E-9DE415492AC2}"/>
              </a:ext>
            </a:extLst>
          </p:cNvPr>
          <p:cNvSpPr>
            <a:spLocks noGrp="1"/>
          </p:cNvSpPr>
          <p:nvPr>
            <p:ph type="subTitle" idx="1"/>
          </p:nvPr>
        </p:nvSpPr>
        <p:spPr>
          <a:xfrm>
            <a:off x="649941" y="1071340"/>
            <a:ext cx="10950387" cy="36000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Text Placeholder 7">
            <a:extLst>
              <a:ext uri="{FF2B5EF4-FFF2-40B4-BE49-F238E27FC236}">
                <a16:creationId xmlns:a16="http://schemas.microsoft.com/office/drawing/2014/main" id="{10D1E73D-1C67-E9D8-58C4-395209330263}"/>
              </a:ext>
            </a:extLst>
          </p:cNvPr>
          <p:cNvSpPr>
            <a:spLocks noGrp="1"/>
          </p:cNvSpPr>
          <p:nvPr>
            <p:ph type="body" sz="quarter" idx="13"/>
          </p:nvPr>
        </p:nvSpPr>
        <p:spPr>
          <a:xfrm>
            <a:off x="649288" y="1815548"/>
            <a:ext cx="10950575" cy="4388403"/>
          </a:xfrm>
        </p:spPr>
        <p:txBody>
          <a:bodyPr>
            <a:normAutofit/>
          </a:bodyPr>
          <a:lstStyle>
            <a:lvl1pPr marL="0" indent="0">
              <a:spcBef>
                <a:spcPts val="0"/>
              </a:spcBef>
              <a:spcAft>
                <a:spcPts val="1200"/>
              </a:spcAft>
              <a:buNone/>
              <a:defRPr sz="1600">
                <a:solidFill>
                  <a:schemeClr val="bg1"/>
                </a:solidFill>
              </a:defRPr>
            </a:lvl1pPr>
            <a:lvl2pPr marL="228600" indent="-228600">
              <a:spcBef>
                <a:spcPts val="600"/>
              </a:spcBef>
              <a:buClr>
                <a:schemeClr val="accent4"/>
              </a:buClr>
              <a:buSzPct val="125000"/>
              <a:tabLst/>
              <a:defRPr sz="1600">
                <a:solidFill>
                  <a:schemeClr val="bg1"/>
                </a:solidFill>
              </a:defRPr>
            </a:lvl2pPr>
            <a:lvl3pPr marL="533400" indent="-228600">
              <a:spcBef>
                <a:spcPts val="600"/>
              </a:spcBef>
              <a:buClr>
                <a:schemeClr val="accent4"/>
              </a:buClr>
              <a:buSzPct val="125000"/>
              <a:tabLst/>
              <a:defRPr sz="1600">
                <a:solidFill>
                  <a:schemeClr val="bg1"/>
                </a:solidFill>
              </a:defRPr>
            </a:lvl3pPr>
            <a:lvl4pPr marL="838200" indent="-228600">
              <a:spcBef>
                <a:spcPts val="600"/>
              </a:spcBef>
              <a:buClr>
                <a:schemeClr val="accent4"/>
              </a:buClr>
              <a:buSzPct val="125000"/>
              <a:tabLst/>
              <a:defRPr sz="1600">
                <a:solidFill>
                  <a:schemeClr val="bg1"/>
                </a:solidFill>
              </a:defRPr>
            </a:lvl4pPr>
            <a:lvl5pPr marL="1066800" indent="-228600">
              <a:spcBef>
                <a:spcPts val="600"/>
              </a:spcBef>
              <a:buClr>
                <a:schemeClr val="accent4"/>
              </a:buClr>
              <a:buSzPct val="125000"/>
              <a:tabLst/>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4025442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_Health">
    <p:bg>
      <p:bgPr>
        <a:solidFill>
          <a:srgbClr val="103559"/>
        </a:solidFill>
        <a:effectLst/>
      </p:bgPr>
    </p:bg>
    <p:spTree>
      <p:nvGrpSpPr>
        <p:cNvPr id="1" name=""/>
        <p:cNvGrpSpPr/>
        <p:nvPr/>
      </p:nvGrpSpPr>
      <p:grpSpPr>
        <a:xfrm>
          <a:off x="0" y="0"/>
          <a:ext cx="0" cy="0"/>
          <a:chOff x="0" y="0"/>
          <a:chExt cx="0" cy="0"/>
        </a:xfrm>
      </p:grpSpPr>
      <p:pic>
        <p:nvPicPr>
          <p:cNvPr id="4" name="Picture 3" descr="A picture containing person, tool, cut&#10;&#10;Description automatically generated">
            <a:extLst>
              <a:ext uri="{FF2B5EF4-FFF2-40B4-BE49-F238E27FC236}">
                <a16:creationId xmlns:a16="http://schemas.microsoft.com/office/drawing/2014/main" id="{6615A065-6112-2431-897A-EA55B7959CB8}"/>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156041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_Gender">
    <p:bg>
      <p:bgPr>
        <a:solidFill>
          <a:srgbClr val="10355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5A065-6112-2431-897A-EA55B7959CB8}"/>
              </a:ext>
            </a:extLst>
          </p:cNvPr>
          <p:cNvPicPr>
            <a:picLocks noChangeAspect="1"/>
          </p:cNvPicPr>
          <p:nvPr userDrawn="1"/>
        </p:nvPicPr>
        <p:blipFill>
          <a:blip r:embed="rId2" cstate="screen">
            <a:alphaModFix amt="14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937574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_SME Financing">
    <p:bg>
      <p:bgPr>
        <a:solidFill>
          <a:srgbClr val="103559"/>
        </a:solidFill>
        <a:effectLst/>
      </p:bgPr>
    </p:bg>
    <p:spTree>
      <p:nvGrpSpPr>
        <p:cNvPr id="1" name=""/>
        <p:cNvGrpSpPr/>
        <p:nvPr/>
      </p:nvGrpSpPr>
      <p:grpSpPr>
        <a:xfrm>
          <a:off x="0" y="0"/>
          <a:ext cx="0" cy="0"/>
          <a:chOff x="0" y="0"/>
          <a:chExt cx="0" cy="0"/>
        </a:xfrm>
      </p:grpSpPr>
      <p:pic>
        <p:nvPicPr>
          <p:cNvPr id="5" name="Picture 4" descr="A picture containing sky, outdoor, transport&#10;&#10;Description automatically generated">
            <a:extLst>
              <a:ext uri="{FF2B5EF4-FFF2-40B4-BE49-F238E27FC236}">
                <a16:creationId xmlns:a16="http://schemas.microsoft.com/office/drawing/2014/main" id="{E06D7025-6A6C-706D-E071-93E80A9E3848}"/>
              </a:ext>
            </a:extLst>
          </p:cNvPr>
          <p:cNvPicPr>
            <a:picLocks noChangeAspect="1"/>
          </p:cNvPicPr>
          <p:nvPr userDrawn="1"/>
        </p:nvPicPr>
        <p:blipFill rotWithShape="1">
          <a:blip r:embed="rId2" cstate="screen">
            <a:duotone>
              <a:schemeClr val="accent1">
                <a:shade val="45000"/>
                <a:satMod val="135000"/>
              </a:schemeClr>
              <a:prstClr val="white"/>
            </a:duotone>
            <a:alphaModFix amt="10000"/>
            <a:extLst>
              <a:ext uri="{28A0092B-C50C-407E-A947-70E740481C1C}">
                <a14:useLocalDpi xmlns:a14="http://schemas.microsoft.com/office/drawing/2010/main"/>
              </a:ext>
            </a:extLst>
          </a:blip>
          <a:srcRect/>
          <a:stretch/>
        </p:blipFill>
        <p:spPr>
          <a:xfrm>
            <a:off x="0" y="20024"/>
            <a:ext cx="12192000" cy="6817952"/>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4220592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_Low Income">
    <p:bg>
      <p:bgPr>
        <a:solidFill>
          <a:srgbClr val="10355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5A065-6112-2431-897A-EA55B7959CB8}"/>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369245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_Low Income_1 ">
    <p:bg>
      <p:bgPr>
        <a:solidFill>
          <a:srgbClr val="10355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5A065-6112-2431-897A-EA55B7959CB8}"/>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66439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o Logo_Tra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61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458A3-4C70-4B47-AC1B-15DA74295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466A08-CB24-4D22-A70E-68F7283A8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99FB89-6AB1-4486-91C5-760334D64D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F6B446-3E5A-4948-AD27-832BE673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481F8-76DF-4E0F-AC80-23577288E8CE}"/>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912612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B5F3-DFB7-4EFD-BE58-B8B644787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BA328-8654-4AB7-9981-DD8650BE5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5A597-769C-4527-9A6E-90F514845EA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F57935-F120-4527-ADD3-115B390DD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E50-06CF-41B0-A27C-83DA11D834B9}"/>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816883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3E4D-A188-4D6A-9299-A6AAF4B5E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F7B35-DA5E-449C-98A2-9FAC4CCA73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642218-3930-47C6-B821-201A22C7C5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9A43AF5-DDB3-4DBD-96A8-518552373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A24FA-AAB8-4355-8D69-0603E410B3EE}"/>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635817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77AC-1C58-4AB7-999D-08C34BC7E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18822-EAE4-4207-ACDB-13CC4DF6FA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55D856-5C6B-4DF4-BAE4-432CD4E63D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8EB74C-F059-439B-BA58-BED5493B10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4DE808-6AB9-4213-A1D8-834535385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3CB85-CBBC-42D6-BB77-1623EF6BC5A8}"/>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08878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56C488-EC53-DF40-999E-9DE415492AC2}"/>
              </a:ext>
            </a:extLst>
          </p:cNvPr>
          <p:cNvSpPr>
            <a:spLocks noGrp="1"/>
          </p:cNvSpPr>
          <p:nvPr>
            <p:ph type="subTitle" idx="1"/>
          </p:nvPr>
        </p:nvSpPr>
        <p:spPr>
          <a:xfrm>
            <a:off x="649381" y="2051016"/>
            <a:ext cx="10950387" cy="646331"/>
          </a:xfrm>
        </p:spPr>
        <p:txBody>
          <a:bodyPr>
            <a:spAutoFit/>
          </a:bodyPr>
          <a:lstStyle>
            <a:lvl1pPr marL="0" indent="0" algn="l">
              <a:buNone/>
              <a:defRPr sz="4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pic>
        <p:nvPicPr>
          <p:cNvPr id="5" name="Graphic 4" descr="Open quotation mark with solid fill">
            <a:extLst>
              <a:ext uri="{FF2B5EF4-FFF2-40B4-BE49-F238E27FC236}">
                <a16:creationId xmlns:a16="http://schemas.microsoft.com/office/drawing/2014/main" id="{2F23D443-C63E-2D6F-2DC9-890EFBF6BA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674" y="358776"/>
            <a:ext cx="2216151" cy="2216151"/>
          </a:xfrm>
          <a:prstGeom prst="rect">
            <a:avLst/>
          </a:prstGeom>
        </p:spPr>
      </p:pic>
    </p:spTree>
    <p:extLst>
      <p:ext uri="{BB962C8B-B14F-4D97-AF65-F5344CB8AC3E}">
        <p14:creationId xmlns:p14="http://schemas.microsoft.com/office/powerpoint/2010/main" val="258946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128E-D59A-4BF6-8FFF-7FCE7F2BB9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423CC9-6DD7-4844-B7F9-9696D28F1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741C83-2D20-42F3-8E47-030F2266A7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8F1F1-BBBE-41D8-A39C-7E5F2EE55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A1D0D-82E4-4181-B4CE-F0E5CBDBB5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79E72-A5CA-43D5-92D3-6C29E6E7B8C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5A9E21-BA32-4401-BBBB-6F3A5729C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4DD0C6-DBB6-423D-93B2-4840A4A65B28}"/>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652523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76D-AE5E-41A4-89C5-451B2C32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3BB3CD-2FA4-47D0-8CFE-4CB666D8A86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6DC4EE-4C14-455E-B698-4DFBEAF7E3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035E3-8346-4C64-8B0A-721DAC884F3F}"/>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1424640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802C4-B6EF-4EC0-902C-E999D87CAF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EDA4024-2102-41EA-90FC-AFA26BFC9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14F4D1-DAC0-481D-8A74-975E45A55501}"/>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14517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0AB4-322E-438A-A94C-DB595358A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3474BC-03B2-4B80-963C-A505B197D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B37F84-0378-4B33-B518-5F9EB5697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FCB8F6-785C-4A38-8D95-4FB4C23ECF5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2595B55-3BF3-439E-9CBC-DF3BC360D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744E-10E3-468F-8E68-6FC582CB1FF3}"/>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525149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5E23-C779-4D20-81DF-3764637B6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19855E-12D6-4C27-8508-3FAB0E6EB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1E89BE-810C-4137-9A4C-06D29DB9A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DB3B3-7CBE-4B52-897F-6AC6CCAACA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E99F97E-875E-488A-B1A9-1EC38B514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0CAF0-BB1B-4A18-8642-4C8B13FDC24A}"/>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449905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51EF-18D5-45BB-96E1-1365F182C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F882D0-0686-42BB-A5E6-086ACCE0B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31603-238A-437C-8FC1-3BC79BB76F7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5ED081E-472F-4617-B3DF-5028A7864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A8428-755C-4A77-9FE8-D59282917A25}"/>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4094689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85FF26-987D-4808-8499-FEC46A8ED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0D02B-789F-4EB4-ADE5-4DD8E70AA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F745B-0080-4544-8948-6798DA19EB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F088ED-EDCA-4B7E-8C8D-2924FE7E6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6FF5-DEAF-4A57-914A-29F19382C7C8}"/>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984697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 Introduction">
    <p:bg>
      <p:bgPr>
        <a:solidFill>
          <a:srgbClr val="F2F2F2"/>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B46E647-04F1-448E-9499-0A47070CAE4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51" t="29818" r="14128" b="29272"/>
          <a:stretch/>
        </p:blipFill>
        <p:spPr>
          <a:xfrm>
            <a:off x="1" y="-27493"/>
            <a:ext cx="12194929" cy="6858000"/>
          </a:xfrm>
          <a:prstGeom prst="rect">
            <a:avLst/>
          </a:prstGeom>
        </p:spPr>
      </p:pic>
      <p:sp>
        <p:nvSpPr>
          <p:cNvPr id="19" name="Rectangle 18">
            <a:extLst>
              <a:ext uri="{FF2B5EF4-FFF2-40B4-BE49-F238E27FC236}">
                <a16:creationId xmlns:a16="http://schemas.microsoft.com/office/drawing/2014/main" id="{073F5438-8E0D-41F9-8F67-D602302FA08C}"/>
              </a:ext>
            </a:extLst>
          </p:cNvPr>
          <p:cNvSpPr/>
          <p:nvPr userDrawn="1"/>
        </p:nvSpPr>
        <p:spPr bwMode="auto">
          <a:xfrm rot="10800000">
            <a:off x="1" y="6400800"/>
            <a:ext cx="12188952" cy="457200"/>
          </a:xfrm>
          <a:prstGeom prst="rect">
            <a:avLst/>
          </a:prstGeom>
          <a:solidFill>
            <a:srgbClr val="002F54"/>
          </a:solidFill>
          <a:ln w="9525" cap="flat" cmpd="sng" algn="ctr">
            <a:noFill/>
            <a:prstDash val="solid"/>
            <a:round/>
            <a:headEnd type="none" w="med" len="med"/>
            <a:tailEnd type="none" w="med" len="med"/>
          </a:ln>
          <a:effectLst/>
        </p:spPr>
        <p:txBody>
          <a:bodyPr vert="horz" wrap="square" lIns="91440" tIns="45719" rIns="91440" bIns="45719" numCol="1" rtlCol="0" anchor="t" anchorCtr="0" compatLnSpc="1">
            <a:prstTxWarp prst="textNoShape">
              <a:avLst/>
            </a:prstTxWarp>
          </a:bodyPr>
          <a:lstStyle/>
          <a:p>
            <a:pPr marL="115883" marR="0" indent="-115883" algn="l" defTabSz="91436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0" name="Rectangle 19">
            <a:extLst>
              <a:ext uri="{FF2B5EF4-FFF2-40B4-BE49-F238E27FC236}">
                <a16:creationId xmlns:a16="http://schemas.microsoft.com/office/drawing/2014/main" id="{10786D7B-9CF7-4AEC-8D61-10E1AAD50521}"/>
              </a:ext>
            </a:extLst>
          </p:cNvPr>
          <p:cNvSpPr/>
          <p:nvPr userDrawn="1"/>
        </p:nvSpPr>
        <p:spPr bwMode="auto">
          <a:xfrm rot="10800000">
            <a:off x="1" y="6400800"/>
            <a:ext cx="12188952" cy="91440"/>
          </a:xfrm>
          <a:prstGeom prst="rect">
            <a:avLst/>
          </a:prstGeom>
          <a:solidFill>
            <a:srgbClr val="008BBC"/>
          </a:solidFill>
          <a:ln w="9525" cap="flat" cmpd="sng" algn="ctr">
            <a:noFill/>
            <a:prstDash val="solid"/>
            <a:round/>
            <a:headEnd type="none" w="med" len="med"/>
            <a:tailEnd type="none" w="med" len="med"/>
          </a:ln>
          <a:effectLst/>
        </p:spPr>
        <p:txBody>
          <a:bodyPr vert="horz" wrap="square" lIns="91440" tIns="45719" rIns="91440" bIns="45719" numCol="1" rtlCol="0" anchor="t" anchorCtr="0" compatLnSpc="1">
            <a:prstTxWarp prst="textNoShape">
              <a:avLst/>
            </a:prstTxWarp>
          </a:bodyPr>
          <a:lstStyle/>
          <a:p>
            <a:pPr marL="115883" marR="0" indent="-115883" algn="l" defTabSz="91436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4" name="Rectangle 13">
            <a:extLst>
              <a:ext uri="{FF2B5EF4-FFF2-40B4-BE49-F238E27FC236}">
                <a16:creationId xmlns:a16="http://schemas.microsoft.com/office/drawing/2014/main" id="{11357AE6-EB08-4F91-B930-0AE40C193771}"/>
              </a:ext>
            </a:extLst>
          </p:cNvPr>
          <p:cNvSpPr/>
          <p:nvPr userDrawn="1"/>
        </p:nvSpPr>
        <p:spPr bwMode="auto">
          <a:xfrm rot="10800000">
            <a:off x="1" y="6400800"/>
            <a:ext cx="12188952" cy="91440"/>
          </a:xfrm>
          <a:prstGeom prst="rect">
            <a:avLst/>
          </a:prstGeom>
          <a:solidFill>
            <a:srgbClr val="008BBC"/>
          </a:solidFill>
          <a:ln w="9525" cap="flat" cmpd="sng" algn="ctr">
            <a:noFill/>
            <a:prstDash val="solid"/>
            <a:round/>
            <a:headEnd type="none" w="med" len="med"/>
            <a:tailEnd type="none" w="med" len="med"/>
          </a:ln>
          <a:effectLst/>
        </p:spPr>
        <p:txBody>
          <a:bodyPr vert="horz" wrap="square" lIns="91440" tIns="45719" rIns="91440" bIns="45719" numCol="1" rtlCol="0" anchor="t" anchorCtr="0" compatLnSpc="1">
            <a:prstTxWarp prst="textNoShape">
              <a:avLst/>
            </a:prstTxWarp>
          </a:bodyPr>
          <a:lstStyle/>
          <a:p>
            <a:pPr marL="115883" marR="0" indent="-115883" algn="l" defTabSz="91436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811568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_Agriculture">
    <p:bg>
      <p:bgPr>
        <a:solidFill>
          <a:srgbClr val="10355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BE112A-C281-5A0A-A277-FE68846402FA}"/>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rcRect/>
          <a:stretch/>
        </p:blipFill>
        <p:spPr>
          <a:xfrm>
            <a:off x="-4049" y="20024"/>
            <a:ext cx="12196049"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901383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700C34-5EC2-4B17-92BB-147B9CFF4E8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41"/>
          <a:stretch/>
        </p:blipFill>
        <p:spPr>
          <a:xfrm>
            <a:off x="-1" y="-14757"/>
            <a:ext cx="12192001" cy="5016189"/>
          </a:xfrm>
          <a:prstGeom prst="rect">
            <a:avLst/>
          </a:prstGeom>
        </p:spPr>
      </p:pic>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619709987"/>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4" name="Working Draft Text" hidden="1"/>
          <p:cNvSpPr txBox="1">
            <a:spLocks noChangeArrowheads="1"/>
          </p:cNvSpPr>
          <p:nvPr/>
        </p:nvSpPr>
        <p:spPr bwMode="auto">
          <a:xfrm>
            <a:off x="318243" y="349867"/>
            <a:ext cx="1032055"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18" b="1">
                <a:solidFill>
                  <a:srgbClr val="FFFFFF"/>
                </a:solidFill>
                <a:latin typeface="Arial"/>
                <a:ea typeface="Arial Unicode MS" pitchFamily="34" charset="-128"/>
                <a:cs typeface="Arial Unicode MS" pitchFamily="34" charset="-128"/>
              </a:rPr>
              <a:t>WORKING DRAFT</a:t>
            </a:r>
          </a:p>
        </p:txBody>
      </p:sp>
      <p:sp>
        <p:nvSpPr>
          <p:cNvPr id="6" name="Working Draft" hidden="1"/>
          <p:cNvSpPr txBox="1">
            <a:spLocks noChangeArrowheads="1"/>
          </p:cNvSpPr>
          <p:nvPr/>
        </p:nvSpPr>
        <p:spPr bwMode="auto">
          <a:xfrm>
            <a:off x="318243" y="508602"/>
            <a:ext cx="2958777"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18">
                <a:solidFill>
                  <a:srgbClr val="FFFFFF"/>
                </a:solidFill>
                <a:latin typeface="Arial"/>
                <a:ea typeface="Arial Unicode MS" pitchFamily="34" charset="-128"/>
                <a:cs typeface="Arial Unicode MS" pitchFamily="34" charset="-128"/>
              </a:rPr>
              <a:t>Last Modified 8/4/2017 9:53 AM Eastern Standard Time</a:t>
            </a:r>
          </a:p>
        </p:txBody>
      </p:sp>
      <p:sp>
        <p:nvSpPr>
          <p:cNvPr id="7" name="Printed" hidden="1"/>
          <p:cNvSpPr txBox="1">
            <a:spLocks noChangeArrowheads="1"/>
          </p:cNvSpPr>
          <p:nvPr/>
        </p:nvSpPr>
        <p:spPr bwMode="auto">
          <a:xfrm>
            <a:off x="318242" y="668957"/>
            <a:ext cx="2471372"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18">
                <a:solidFill>
                  <a:srgbClr val="FFFFFF"/>
                </a:solidFill>
                <a:latin typeface="Arial"/>
                <a:ea typeface="Arial Unicode MS" pitchFamily="34" charset="-128"/>
                <a:cs typeface="Arial Unicode MS" pitchFamily="34" charset="-128"/>
              </a:rPr>
              <a:t>Printed 8/4/2017 1:00 PM India Standard Time</a:t>
            </a:r>
          </a:p>
        </p:txBody>
      </p:sp>
      <p:sp>
        <p:nvSpPr>
          <p:cNvPr id="9" name="Document type" hidden="1"/>
          <p:cNvSpPr txBox="1">
            <a:spLocks noChangeArrowheads="1"/>
          </p:cNvSpPr>
          <p:nvPr/>
        </p:nvSpPr>
        <p:spPr bwMode="auto">
          <a:xfrm>
            <a:off x="1830192" y="4237423"/>
            <a:ext cx="8531618"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defRPr/>
            </a:pPr>
            <a:r>
              <a:rPr lang="en-US" sz="1428">
                <a:solidFill>
                  <a:srgbClr val="808080"/>
                </a:solidFill>
                <a:latin typeface="Arial"/>
              </a:rPr>
              <a:t>Document type | Date</a:t>
            </a:r>
          </a:p>
        </p:txBody>
      </p:sp>
      <p:sp>
        <p:nvSpPr>
          <p:cNvPr id="13315" name="Rectangle 1027"/>
          <p:cNvSpPr>
            <a:spLocks noGrp="1" noChangeArrowheads="1"/>
          </p:cNvSpPr>
          <p:nvPr>
            <p:ph type="subTitle" idx="1" hasCustomPrompt="1"/>
          </p:nvPr>
        </p:nvSpPr>
        <p:spPr>
          <a:xfrm>
            <a:off x="7961715" y="5877559"/>
            <a:ext cx="3685032" cy="276999"/>
          </a:xfrm>
        </p:spPr>
        <p:txBody>
          <a:bodyPr anchor="ctr">
            <a:spAutoFit/>
          </a:bodyPr>
          <a:lstStyle>
            <a:lvl1pPr algn="r">
              <a:defRPr kumimoji="0" lang="en-US" sz="1800" b="0" i="0" u="none" strike="noStrike" kern="1200" cap="none" spc="0" normalizeH="0" baseline="0" noProof="0" dirty="0">
                <a:ln>
                  <a:noFill/>
                </a:ln>
                <a:solidFill>
                  <a:srgbClr val="000000">
                    <a:lumMod val="75000"/>
                    <a:lumOff val="25000"/>
                  </a:srgbClr>
                </a:solidFill>
                <a:effectLst/>
                <a:uLnTx/>
                <a:uFillTx/>
                <a:latin typeface="Franklin Gothic Medium Cond"/>
                <a:ea typeface="ＭＳ Ｐゴシック"/>
                <a:cs typeface="+mn-cs"/>
              </a:defRPr>
            </a:lvl1pPr>
          </a:lstStyle>
          <a:p>
            <a:pPr lvl="0"/>
            <a:r>
              <a:rPr lang="en-US" noProof="0"/>
              <a:t>April 2018</a:t>
            </a:r>
          </a:p>
        </p:txBody>
      </p:sp>
      <p:sp>
        <p:nvSpPr>
          <p:cNvPr id="19" name="doc id"/>
          <p:cNvSpPr>
            <a:spLocks noChangeArrowheads="1"/>
          </p:cNvSpPr>
          <p:nvPr/>
        </p:nvSpPr>
        <p:spPr bwMode="auto">
          <a:xfrm>
            <a:off x="11064593" y="37256"/>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a:solidFill>
                <a:srgbClr val="000000"/>
              </a:solidFill>
              <a:latin typeface="Arial"/>
            </a:endParaRPr>
          </a:p>
        </p:txBody>
      </p:sp>
      <p:sp>
        <p:nvSpPr>
          <p:cNvPr id="13314" name="Rectangle 1026"/>
          <p:cNvSpPr>
            <a:spLocks noGrp="1" noChangeArrowheads="1"/>
          </p:cNvSpPr>
          <p:nvPr>
            <p:ph type="ctrTitle" hasCustomPrompt="1"/>
          </p:nvPr>
        </p:nvSpPr>
        <p:spPr>
          <a:xfrm>
            <a:off x="-1" y="4078102"/>
            <a:ext cx="12192001" cy="923330"/>
          </a:xfrm>
          <a:prstGeom prst="rect">
            <a:avLst/>
          </a:prstGeom>
          <a:solidFill>
            <a:schemeClr val="accent4">
              <a:alpha val="75000"/>
            </a:schemeClr>
          </a:solidFill>
        </p:spPr>
        <p:txBody>
          <a:bodyPr wrap="square" anchor="ctr">
            <a:spAutoFit/>
          </a:bodyPr>
          <a:lstStyle>
            <a:lvl1pPr algn="ctr">
              <a:defRPr sz="5400" b="1" cap="small" baseline="0">
                <a:solidFill>
                  <a:schemeClr val="bg2"/>
                </a:solidFill>
                <a:latin typeface="+mj-lt"/>
                <a:ea typeface="Arial Unicode MS" pitchFamily="34" charset="-128"/>
                <a:cs typeface="Andes" panose="02000000000000000000" pitchFamily="50" charset="0"/>
              </a:defRPr>
            </a:lvl1pPr>
          </a:lstStyle>
          <a:p>
            <a:pPr lvl="0"/>
            <a:r>
              <a:rPr lang="en-US" noProof="0"/>
              <a:t>IFC Sector Deep Dives: Clearance Procedures</a:t>
            </a:r>
          </a:p>
        </p:txBody>
      </p:sp>
      <p:pic>
        <p:nvPicPr>
          <p:cNvPr id="21" name="Picture 20">
            <a:extLst>
              <a:ext uri="{FF2B5EF4-FFF2-40B4-BE49-F238E27FC236}">
                <a16:creationId xmlns:a16="http://schemas.microsoft.com/office/drawing/2014/main" id="{F0C25F8A-1C73-43C0-B005-040B5F99BF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052" y="5265737"/>
            <a:ext cx="3546505" cy="900534"/>
          </a:xfrm>
          <a:prstGeom prst="rect">
            <a:avLst/>
          </a:prstGeom>
        </p:spPr>
      </p:pic>
    </p:spTree>
    <p:extLst>
      <p:ext uri="{BB962C8B-B14F-4D97-AF65-F5344CB8AC3E}">
        <p14:creationId xmlns:p14="http://schemas.microsoft.com/office/powerpoint/2010/main" val="149508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Logo Solar Heat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D741F-31F7-F38D-62E7-E994D797C5B4}"/>
              </a:ext>
            </a:extLst>
          </p:cNvPr>
          <p:cNvPicPr>
            <a:picLocks noChangeAspect="1"/>
          </p:cNvPicPr>
          <p:nvPr userDrawn="1"/>
        </p:nvPicPr>
        <p:blipFill>
          <a:blip r:embed="rId2" cstate="screen">
            <a:duotone>
              <a:schemeClr val="accent3">
                <a:shade val="45000"/>
                <a:satMod val="135000"/>
              </a:schemeClr>
              <a:prstClr val="white"/>
            </a:duotone>
            <a:alphaModFix amt="19000"/>
            <a:extLst>
              <a:ext uri="{28A0092B-C50C-407E-A947-70E740481C1C}">
                <a14:useLocalDpi xmlns:a14="http://schemas.microsoft.com/office/drawing/2010/main"/>
              </a:ext>
            </a:extLst>
          </a:blip>
          <a:srcRect/>
          <a:stretch/>
        </p:blipFill>
        <p:spPr>
          <a:xfrm>
            <a:off x="-1" y="20024"/>
            <a:ext cx="12192001" cy="6863045"/>
          </a:xfrm>
          <a:prstGeom prst="rect">
            <a:avLst/>
          </a:prstGeom>
          <a:effectLst/>
        </p:spPr>
      </p:pic>
    </p:spTree>
    <p:extLst>
      <p:ext uri="{BB962C8B-B14F-4D97-AF65-F5344CB8AC3E}">
        <p14:creationId xmlns:p14="http://schemas.microsoft.com/office/powerpoint/2010/main" val="3422843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32536693"/>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p:cNvPicPr/>
                      <p:nvPr/>
                    </p:nvPicPr>
                    <p:blipFill>
                      <a:blip r:embed="rId4"/>
                      <a:stretch>
                        <a:fillRect/>
                      </a:stretch>
                    </p:blipFill>
                    <p:spPr>
                      <a:xfrm>
                        <a:off x="2161" y="1622"/>
                        <a:ext cx="2159" cy="1619"/>
                      </a:xfrm>
                      <a:prstGeom prst="rect">
                        <a:avLst/>
                      </a:prstGeom>
                    </p:spPr>
                  </p:pic>
                </p:oleObj>
              </mc:Fallback>
            </mc:AlternateContent>
          </a:graphicData>
        </a:graphic>
      </p:graphicFrame>
      <p:sp>
        <p:nvSpPr>
          <p:cNvPr id="2" name="McK 2. Slide Title"/>
          <p:cNvSpPr>
            <a:spLocks noGrp="1"/>
          </p:cNvSpPr>
          <p:nvPr>
            <p:ph type="title"/>
          </p:nvPr>
        </p:nvSpPr>
        <p:spPr>
          <a:xfrm>
            <a:off x="0" y="4629"/>
            <a:ext cx="12191999" cy="877284"/>
          </a:xfrm>
          <a:prstGeom prst="rect">
            <a:avLst/>
          </a:prstGeom>
          <a:noFill/>
        </p:spPr>
        <p:txBody>
          <a:bodyPr wrap="square" lIns="91440" rIns="91440" rtlCol="0" anchor="ctr">
            <a:noAutofit/>
          </a:bodyPr>
          <a:lstStyle>
            <a:lvl1pPr>
              <a:defRPr lang="en-US" sz="2800" b="0" kern="1200">
                <a:solidFill>
                  <a:schemeClr val="tx1">
                    <a:lumMod val="75000"/>
                    <a:lumOff val="25000"/>
                  </a:schemeClr>
                </a:solidFill>
                <a:latin typeface="Fedra Sans Std Book" panose="020B0403040000020004" pitchFamily="34" charset="0"/>
                <a:ea typeface="+mn-ea"/>
                <a:cs typeface="+mn-cs"/>
              </a:defRPr>
            </a:lvl1pPr>
          </a:lstStyle>
          <a:p>
            <a:pPr lvl="0"/>
            <a:r>
              <a:rPr lang="en-US"/>
              <a:t>Click to edit Master title style</a:t>
            </a:r>
          </a:p>
        </p:txBody>
      </p:sp>
      <p:sp>
        <p:nvSpPr>
          <p:cNvPr id="6" name="Rectangle 5">
            <a:extLst>
              <a:ext uri="{FF2B5EF4-FFF2-40B4-BE49-F238E27FC236}">
                <a16:creationId xmlns:a16="http://schemas.microsoft.com/office/drawing/2014/main" id="{F61ABDA8-030C-40AC-9FE6-FB761F410054}"/>
              </a:ext>
            </a:extLst>
          </p:cNvPr>
          <p:cNvSpPr>
            <a:spLocks/>
          </p:cNvSpPr>
          <p:nvPr userDrawn="1"/>
        </p:nvSpPr>
        <p:spPr>
          <a:xfrm>
            <a:off x="-1" y="890796"/>
            <a:ext cx="12192000" cy="1237046"/>
          </a:xfrm>
          <a:prstGeom prst="rect">
            <a:avLst/>
          </a:prstGeom>
          <a:gradFill flip="none" rotWithShape="1">
            <a:gsLst>
              <a:gs pos="0">
                <a:schemeClr val="bg1"/>
              </a:gs>
              <a:gs pos="100000">
                <a:schemeClr val="bg2">
                  <a:lumMod val="95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0" eaLnBrk="1" fontAlgn="base" latinLnBrk="0" hangingPunct="1">
              <a:lnSpc>
                <a:spcPct val="10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7" name="AutoShape 249">
            <a:extLst>
              <a:ext uri="{FF2B5EF4-FFF2-40B4-BE49-F238E27FC236}">
                <a16:creationId xmlns:a16="http://schemas.microsoft.com/office/drawing/2014/main" id="{0E6D5E6F-EAF7-4E94-A094-B13B136ED831}"/>
              </a:ext>
            </a:extLst>
          </p:cNvPr>
          <p:cNvCxnSpPr>
            <a:cxnSpLocks noChangeShapeType="1"/>
          </p:cNvCxnSpPr>
          <p:nvPr userDrawn="1"/>
        </p:nvCxnSpPr>
        <p:spPr bwMode="auto">
          <a:xfrm>
            <a:off x="0" y="882179"/>
            <a:ext cx="1219200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37945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p:cNvPicPr/>
                      <p:nvPr/>
                    </p:nvPicPr>
                    <p:blipFill>
                      <a:blip r:embed="rId4"/>
                      <a:stretch>
                        <a:fillRect/>
                      </a:stretch>
                    </p:blipFill>
                    <p:spPr>
                      <a:xfrm>
                        <a:off x="2161" y="1622"/>
                        <a:ext cx="2159" cy="1619"/>
                      </a:xfrm>
                      <a:prstGeom prst="rect">
                        <a:avLst/>
                      </a:prstGeom>
                    </p:spPr>
                  </p:pic>
                </p:oleObj>
              </mc:Fallback>
            </mc:AlternateContent>
          </a:graphicData>
        </a:graphic>
      </p:graphicFrame>
      <p:sp>
        <p:nvSpPr>
          <p:cNvPr id="2" name="McK 2. Slide Title"/>
          <p:cNvSpPr>
            <a:spLocks noGrp="1"/>
          </p:cNvSpPr>
          <p:nvPr>
            <p:ph type="title"/>
          </p:nvPr>
        </p:nvSpPr>
        <p:spPr>
          <a:xfrm>
            <a:off x="0" y="189516"/>
            <a:ext cx="12191999" cy="877284"/>
          </a:xfrm>
          <a:prstGeom prst="rect">
            <a:avLst/>
          </a:prstGeom>
          <a:noFill/>
        </p:spPr>
        <p:txBody>
          <a:bodyPr wrap="square" lIns="91440" rIns="91440" rtlCol="0" anchor="ctr">
            <a:noAutofit/>
          </a:bodyPr>
          <a:lstStyle>
            <a:lvl1pPr>
              <a:defRPr lang="en-US" sz="2800" b="0" kern="1200">
                <a:solidFill>
                  <a:schemeClr val="tx1">
                    <a:lumMod val="75000"/>
                    <a:lumOff val="25000"/>
                  </a:schemeClr>
                </a:solidFill>
                <a:latin typeface="Fedra Sans Std Book" panose="020B0403040000020004" pitchFamily="34" charset="0"/>
                <a:ea typeface="+mn-ea"/>
                <a:cs typeface="+mn-cs"/>
              </a:defRPr>
            </a:lvl1pPr>
          </a:lstStyle>
          <a:p>
            <a:pPr lvl="0"/>
            <a:r>
              <a:rPr lang="en-US"/>
              <a:t>Click to edit Master title style</a:t>
            </a:r>
          </a:p>
        </p:txBody>
      </p:sp>
      <p:cxnSp>
        <p:nvCxnSpPr>
          <p:cNvPr id="5" name="AutoShape 249">
            <a:extLst>
              <a:ext uri="{FF2B5EF4-FFF2-40B4-BE49-F238E27FC236}">
                <a16:creationId xmlns:a16="http://schemas.microsoft.com/office/drawing/2014/main" id="{34AA3442-65E5-40CA-AD95-078356699415}"/>
              </a:ext>
            </a:extLst>
          </p:cNvPr>
          <p:cNvCxnSpPr>
            <a:cxnSpLocks noChangeShapeType="1"/>
          </p:cNvCxnSpPr>
          <p:nvPr userDrawn="1"/>
        </p:nvCxnSpPr>
        <p:spPr bwMode="auto">
          <a:xfrm>
            <a:off x="-1" y="1192727"/>
            <a:ext cx="1219200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249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Logo Agricultur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5503E1-6701-2BB7-B4A9-01429A27BF52}"/>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l="-235" b="-15109"/>
          <a:stretch/>
        </p:blipFill>
        <p:spPr>
          <a:xfrm>
            <a:off x="0" y="0"/>
            <a:ext cx="12192000" cy="7916503"/>
          </a:xfrm>
          <a:prstGeom prst="rect">
            <a:avLst/>
          </a:prstGeom>
        </p:spPr>
      </p:pic>
    </p:spTree>
    <p:extLst>
      <p:ext uri="{BB962C8B-B14F-4D97-AF65-F5344CB8AC3E}">
        <p14:creationId xmlns:p14="http://schemas.microsoft.com/office/powerpoint/2010/main" val="46426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Logo Solar Panels">
    <p:bg>
      <p:bgPr>
        <a:solidFill>
          <a:srgbClr val="103559"/>
        </a:solidFill>
        <a:effectLst/>
      </p:bgPr>
    </p:bg>
    <p:spTree>
      <p:nvGrpSpPr>
        <p:cNvPr id="1" name=""/>
        <p:cNvGrpSpPr/>
        <p:nvPr/>
      </p:nvGrpSpPr>
      <p:grpSpPr>
        <a:xfrm>
          <a:off x="0" y="0"/>
          <a:ext cx="0" cy="0"/>
          <a:chOff x="0" y="0"/>
          <a:chExt cx="0" cy="0"/>
        </a:xfrm>
      </p:grpSpPr>
      <p:pic>
        <p:nvPicPr>
          <p:cNvPr id="4" name="Picture 3" descr="A picture containing sunset, sun, night sky&#10;&#10;Description automatically generated">
            <a:extLst>
              <a:ext uri="{FF2B5EF4-FFF2-40B4-BE49-F238E27FC236}">
                <a16:creationId xmlns:a16="http://schemas.microsoft.com/office/drawing/2014/main" id="{6C6FE3A6-4E76-C15C-5374-CA58D4425320}"/>
              </a:ext>
            </a:extLst>
          </p:cNvPr>
          <p:cNvPicPr>
            <a:picLocks noChangeAspect="1"/>
          </p:cNvPicPr>
          <p:nvPr userDrawn="1"/>
        </p:nvPicPr>
        <p:blipFill rotWithShape="1">
          <a:blip r:embed="rId2" cstate="screen">
            <a:alphaModFix amt="29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2271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e Team">
    <p:bg>
      <p:bgPr>
        <a:solidFill>
          <a:schemeClr val="bg1"/>
        </a:solidFill>
        <a:effectLst/>
      </p:bgPr>
    </p:bg>
    <p:spTree>
      <p:nvGrpSpPr>
        <p:cNvPr id="1" name=""/>
        <p:cNvGrpSpPr/>
        <p:nvPr/>
      </p:nvGrpSpPr>
      <p:grpSpPr>
        <a:xfrm>
          <a:off x="0" y="0"/>
          <a:ext cx="0" cy="0"/>
          <a:chOff x="0" y="0"/>
          <a:chExt cx="0" cy="0"/>
        </a:xfrm>
      </p:grpSpPr>
      <p:pic>
        <p:nvPicPr>
          <p:cNvPr id="20" name="Picture 19" descr="A group of people walking down a street with a large fire behind them&#10;&#10;Description automatically generated with low confidence">
            <a:extLst>
              <a:ext uri="{FF2B5EF4-FFF2-40B4-BE49-F238E27FC236}">
                <a16:creationId xmlns:a16="http://schemas.microsoft.com/office/drawing/2014/main" id="{BDF0EB07-08CF-1A54-CB66-7BE144CD5B9B}"/>
              </a:ext>
            </a:extLst>
          </p:cNvPr>
          <p:cNvPicPr>
            <a:picLocks noChangeAspect="1"/>
          </p:cNvPicPr>
          <p:nvPr userDrawn="1"/>
        </p:nvPicPr>
        <p:blipFill rotWithShape="1">
          <a:blip r:embed="rId2" cstate="screen">
            <a:alphaModFix amt="22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5045"/>
            <a:ext cx="12192001" cy="6863045"/>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
        <p:nvSpPr>
          <p:cNvPr id="5" name="Picture Placeholder 4">
            <a:extLst>
              <a:ext uri="{FF2B5EF4-FFF2-40B4-BE49-F238E27FC236}">
                <a16:creationId xmlns:a16="http://schemas.microsoft.com/office/drawing/2014/main" id="{6B677128-00E3-7228-AC19-5228E5B83CCF}"/>
              </a:ext>
            </a:extLst>
          </p:cNvPr>
          <p:cNvSpPr>
            <a:spLocks noGrp="1"/>
          </p:cNvSpPr>
          <p:nvPr>
            <p:ph type="pic" sz="quarter" idx="10"/>
          </p:nvPr>
        </p:nvSpPr>
        <p:spPr>
          <a:xfrm>
            <a:off x="1004640" y="2511049"/>
            <a:ext cx="1110415" cy="1110415"/>
          </a:xfrm>
          <a:prstGeom prst="rect">
            <a:avLst/>
          </a:prstGeom>
          <a:noFill/>
        </p:spPr>
        <p:txBody>
          <a:bodyPr>
            <a:normAutofit/>
          </a:bodyPr>
          <a:lstStyle>
            <a:lvl1pPr marL="0" indent="0" algn="ctr">
              <a:buNone/>
              <a:defRPr sz="1200" i="1"/>
            </a:lvl1pPr>
          </a:lstStyle>
          <a:p>
            <a:endParaRPr lang="en-US"/>
          </a:p>
        </p:txBody>
      </p:sp>
      <p:sp>
        <p:nvSpPr>
          <p:cNvPr id="6" name="Picture Placeholder 4">
            <a:extLst>
              <a:ext uri="{FF2B5EF4-FFF2-40B4-BE49-F238E27FC236}">
                <a16:creationId xmlns:a16="http://schemas.microsoft.com/office/drawing/2014/main" id="{6D61AB6C-BCBE-5BDF-036A-4EAF6AB92523}"/>
              </a:ext>
            </a:extLst>
          </p:cNvPr>
          <p:cNvSpPr>
            <a:spLocks noGrp="1"/>
          </p:cNvSpPr>
          <p:nvPr>
            <p:ph type="pic" sz="quarter" idx="11"/>
          </p:nvPr>
        </p:nvSpPr>
        <p:spPr>
          <a:xfrm>
            <a:off x="3127865" y="2511049"/>
            <a:ext cx="1110415" cy="1110415"/>
          </a:xfrm>
          <a:prstGeom prst="rect">
            <a:avLst/>
          </a:prstGeom>
          <a:noFill/>
        </p:spPr>
        <p:txBody>
          <a:bodyPr>
            <a:normAutofit/>
          </a:bodyPr>
          <a:lstStyle>
            <a:lvl1pPr marL="0" indent="0" algn="ctr">
              <a:buNone/>
              <a:defRPr sz="1200" i="1"/>
            </a:lvl1pPr>
          </a:lstStyle>
          <a:p>
            <a:endParaRPr lang="en-US"/>
          </a:p>
        </p:txBody>
      </p:sp>
      <p:sp>
        <p:nvSpPr>
          <p:cNvPr id="9" name="Picture Placeholder 4">
            <a:extLst>
              <a:ext uri="{FF2B5EF4-FFF2-40B4-BE49-F238E27FC236}">
                <a16:creationId xmlns:a16="http://schemas.microsoft.com/office/drawing/2014/main" id="{2D924C83-7EB9-E7D7-DC88-DE24E9288DD1}"/>
              </a:ext>
            </a:extLst>
          </p:cNvPr>
          <p:cNvSpPr>
            <a:spLocks noGrp="1"/>
          </p:cNvSpPr>
          <p:nvPr>
            <p:ph type="pic" sz="quarter" idx="12"/>
          </p:nvPr>
        </p:nvSpPr>
        <p:spPr>
          <a:xfrm>
            <a:off x="5259156" y="2511049"/>
            <a:ext cx="1110415" cy="1110415"/>
          </a:xfrm>
          <a:prstGeom prst="rect">
            <a:avLst/>
          </a:prstGeom>
          <a:noFill/>
        </p:spPr>
        <p:txBody>
          <a:bodyPr>
            <a:normAutofit/>
          </a:bodyPr>
          <a:lstStyle>
            <a:lvl1pPr marL="0" indent="0" algn="ctr">
              <a:buNone/>
              <a:defRPr sz="1200" i="1"/>
            </a:lvl1pPr>
          </a:lstStyle>
          <a:p>
            <a:endParaRPr lang="en-US"/>
          </a:p>
        </p:txBody>
      </p:sp>
      <p:sp>
        <p:nvSpPr>
          <p:cNvPr id="10" name="Picture Placeholder 4">
            <a:extLst>
              <a:ext uri="{FF2B5EF4-FFF2-40B4-BE49-F238E27FC236}">
                <a16:creationId xmlns:a16="http://schemas.microsoft.com/office/drawing/2014/main" id="{4A737693-1C26-272D-D216-78F76BFFED0F}"/>
              </a:ext>
            </a:extLst>
          </p:cNvPr>
          <p:cNvSpPr>
            <a:spLocks noGrp="1"/>
          </p:cNvSpPr>
          <p:nvPr>
            <p:ph type="pic" sz="quarter" idx="13"/>
          </p:nvPr>
        </p:nvSpPr>
        <p:spPr>
          <a:xfrm>
            <a:off x="7390447" y="2511049"/>
            <a:ext cx="1110415" cy="1110415"/>
          </a:xfrm>
          <a:prstGeom prst="rect">
            <a:avLst/>
          </a:prstGeom>
          <a:noFill/>
        </p:spPr>
        <p:txBody>
          <a:bodyPr>
            <a:normAutofit/>
          </a:bodyPr>
          <a:lstStyle>
            <a:lvl1pPr marL="0" indent="0" algn="ctr">
              <a:buNone/>
              <a:defRPr sz="1200" i="1"/>
            </a:lvl1pPr>
          </a:lstStyle>
          <a:p>
            <a:endParaRPr lang="en-US"/>
          </a:p>
        </p:txBody>
      </p:sp>
      <p:sp>
        <p:nvSpPr>
          <p:cNvPr id="11" name="Picture Placeholder 4">
            <a:extLst>
              <a:ext uri="{FF2B5EF4-FFF2-40B4-BE49-F238E27FC236}">
                <a16:creationId xmlns:a16="http://schemas.microsoft.com/office/drawing/2014/main" id="{1C5F01C2-EA68-E6A1-8041-A9550B05C9BD}"/>
              </a:ext>
            </a:extLst>
          </p:cNvPr>
          <p:cNvSpPr>
            <a:spLocks noGrp="1"/>
          </p:cNvSpPr>
          <p:nvPr>
            <p:ph type="pic" sz="quarter" idx="14"/>
          </p:nvPr>
        </p:nvSpPr>
        <p:spPr>
          <a:xfrm>
            <a:off x="9521737" y="2511049"/>
            <a:ext cx="1110415" cy="1110415"/>
          </a:xfrm>
          <a:prstGeom prst="rect">
            <a:avLst/>
          </a:prstGeom>
          <a:noFill/>
        </p:spPr>
        <p:txBody>
          <a:bodyPr>
            <a:normAutofit/>
          </a:bodyPr>
          <a:lstStyle>
            <a:lvl1pPr marL="0" indent="0" algn="ctr">
              <a:buNone/>
              <a:defRPr sz="1200" i="1"/>
            </a:lvl1pPr>
          </a:lstStyle>
          <a:p>
            <a:endParaRPr lang="en-US"/>
          </a:p>
        </p:txBody>
      </p:sp>
      <p:sp>
        <p:nvSpPr>
          <p:cNvPr id="12" name="Picture Placeholder 4">
            <a:extLst>
              <a:ext uri="{FF2B5EF4-FFF2-40B4-BE49-F238E27FC236}">
                <a16:creationId xmlns:a16="http://schemas.microsoft.com/office/drawing/2014/main" id="{0AF99A78-EFA3-FDDB-7D98-BF1F9B76C608}"/>
              </a:ext>
            </a:extLst>
          </p:cNvPr>
          <p:cNvSpPr>
            <a:spLocks noGrp="1"/>
          </p:cNvSpPr>
          <p:nvPr>
            <p:ph type="pic" sz="quarter" idx="15"/>
          </p:nvPr>
        </p:nvSpPr>
        <p:spPr>
          <a:xfrm>
            <a:off x="3146121" y="4439044"/>
            <a:ext cx="1110415" cy="1110415"/>
          </a:xfrm>
          <a:prstGeom prst="rect">
            <a:avLst/>
          </a:prstGeom>
          <a:noFill/>
        </p:spPr>
        <p:txBody>
          <a:bodyPr>
            <a:normAutofit/>
          </a:bodyPr>
          <a:lstStyle>
            <a:lvl1pPr marL="0" indent="0" algn="ctr">
              <a:buNone/>
              <a:defRPr sz="1200" i="1"/>
            </a:lvl1pPr>
          </a:lstStyle>
          <a:p>
            <a:endParaRPr lang="en-US"/>
          </a:p>
        </p:txBody>
      </p:sp>
      <p:sp>
        <p:nvSpPr>
          <p:cNvPr id="13" name="Picture Placeholder 4">
            <a:extLst>
              <a:ext uri="{FF2B5EF4-FFF2-40B4-BE49-F238E27FC236}">
                <a16:creationId xmlns:a16="http://schemas.microsoft.com/office/drawing/2014/main" id="{18360FAD-B691-597E-7248-E73BC56C4779}"/>
              </a:ext>
            </a:extLst>
          </p:cNvPr>
          <p:cNvSpPr>
            <a:spLocks noGrp="1"/>
          </p:cNvSpPr>
          <p:nvPr>
            <p:ph type="pic" sz="quarter" idx="16"/>
          </p:nvPr>
        </p:nvSpPr>
        <p:spPr>
          <a:xfrm>
            <a:off x="5271326" y="4439044"/>
            <a:ext cx="1110415" cy="1110415"/>
          </a:xfrm>
          <a:prstGeom prst="rect">
            <a:avLst/>
          </a:prstGeom>
          <a:noFill/>
        </p:spPr>
        <p:txBody>
          <a:bodyPr>
            <a:normAutofit/>
          </a:bodyPr>
          <a:lstStyle>
            <a:lvl1pPr marL="0" indent="0" algn="ctr">
              <a:buNone/>
              <a:defRPr sz="1200" i="1"/>
            </a:lvl1pPr>
          </a:lstStyle>
          <a:p>
            <a:endParaRPr lang="en-US"/>
          </a:p>
        </p:txBody>
      </p:sp>
      <p:sp>
        <p:nvSpPr>
          <p:cNvPr id="14" name="Picture Placeholder 4">
            <a:extLst>
              <a:ext uri="{FF2B5EF4-FFF2-40B4-BE49-F238E27FC236}">
                <a16:creationId xmlns:a16="http://schemas.microsoft.com/office/drawing/2014/main" id="{074D28F7-CC5F-B025-24C3-991A5B373EF2}"/>
              </a:ext>
            </a:extLst>
          </p:cNvPr>
          <p:cNvSpPr>
            <a:spLocks noGrp="1"/>
          </p:cNvSpPr>
          <p:nvPr>
            <p:ph type="pic" sz="quarter" idx="17"/>
          </p:nvPr>
        </p:nvSpPr>
        <p:spPr>
          <a:xfrm>
            <a:off x="7396531" y="4439044"/>
            <a:ext cx="1110415" cy="1110415"/>
          </a:xfrm>
          <a:prstGeom prst="rect">
            <a:avLst/>
          </a:prstGeom>
          <a:noFill/>
        </p:spPr>
        <p:txBody>
          <a:bodyPr>
            <a:normAutofit/>
          </a:bodyPr>
          <a:lstStyle>
            <a:lvl1pPr marL="0" indent="0" algn="ctr">
              <a:buNone/>
              <a:defRPr sz="1200" i="1"/>
            </a:lvl1pPr>
          </a:lstStyle>
          <a:p>
            <a:endParaRPr lang="en-US"/>
          </a:p>
        </p:txBody>
      </p:sp>
      <p:sp>
        <p:nvSpPr>
          <p:cNvPr id="15" name="Picture Placeholder 4">
            <a:extLst>
              <a:ext uri="{FF2B5EF4-FFF2-40B4-BE49-F238E27FC236}">
                <a16:creationId xmlns:a16="http://schemas.microsoft.com/office/drawing/2014/main" id="{77382AF3-5C61-182B-34E7-309F2B755D8A}"/>
              </a:ext>
            </a:extLst>
          </p:cNvPr>
          <p:cNvSpPr>
            <a:spLocks noGrp="1"/>
          </p:cNvSpPr>
          <p:nvPr>
            <p:ph type="pic" sz="quarter" idx="18"/>
          </p:nvPr>
        </p:nvSpPr>
        <p:spPr>
          <a:xfrm>
            <a:off x="9521737" y="4439044"/>
            <a:ext cx="1110415" cy="1110415"/>
          </a:xfrm>
          <a:prstGeom prst="rect">
            <a:avLst/>
          </a:prstGeom>
          <a:noFill/>
        </p:spPr>
        <p:txBody>
          <a:bodyPr>
            <a:normAutofit/>
          </a:bodyPr>
          <a:lstStyle>
            <a:lvl1pPr marL="0" indent="0" algn="ctr">
              <a:buNone/>
              <a:defRPr sz="1200" i="1"/>
            </a:lvl1pPr>
          </a:lstStyle>
          <a:p>
            <a:endParaRPr lang="en-US"/>
          </a:p>
        </p:txBody>
      </p:sp>
      <p:sp>
        <p:nvSpPr>
          <p:cNvPr id="4" name="Picture Placeholder 4">
            <a:extLst>
              <a:ext uri="{FF2B5EF4-FFF2-40B4-BE49-F238E27FC236}">
                <a16:creationId xmlns:a16="http://schemas.microsoft.com/office/drawing/2014/main" id="{45014618-87A7-FDFF-4B47-AECB7D848463}"/>
              </a:ext>
            </a:extLst>
          </p:cNvPr>
          <p:cNvSpPr>
            <a:spLocks noGrp="1"/>
          </p:cNvSpPr>
          <p:nvPr>
            <p:ph type="pic" sz="quarter" idx="19"/>
          </p:nvPr>
        </p:nvSpPr>
        <p:spPr>
          <a:xfrm>
            <a:off x="1020916" y="4439044"/>
            <a:ext cx="1110415" cy="1110415"/>
          </a:xfrm>
          <a:prstGeom prst="rect">
            <a:avLst/>
          </a:prstGeom>
          <a:noFill/>
        </p:spPr>
        <p:txBody>
          <a:bodyPr>
            <a:normAutofit/>
          </a:bodyPr>
          <a:lstStyle>
            <a:lvl1pPr marL="0" indent="0" algn="ctr">
              <a:buNone/>
              <a:defRPr sz="1200" i="1"/>
            </a:lvl1pPr>
          </a:lstStyle>
          <a:p>
            <a:endParaRPr lang="en-US"/>
          </a:p>
        </p:txBody>
      </p:sp>
      <p:sp>
        <p:nvSpPr>
          <p:cNvPr id="16" name="Text Placeholder 15">
            <a:extLst>
              <a:ext uri="{FF2B5EF4-FFF2-40B4-BE49-F238E27FC236}">
                <a16:creationId xmlns:a16="http://schemas.microsoft.com/office/drawing/2014/main" id="{65F4F170-EDFE-7D79-C029-A211A34C362E}"/>
              </a:ext>
            </a:extLst>
          </p:cNvPr>
          <p:cNvSpPr>
            <a:spLocks noGrp="1"/>
          </p:cNvSpPr>
          <p:nvPr>
            <p:ph type="body" sz="quarter" idx="20" hasCustomPrompt="1"/>
          </p:nvPr>
        </p:nvSpPr>
        <p:spPr>
          <a:xfrm>
            <a:off x="1020763" y="3798888"/>
            <a:ext cx="1093787" cy="420687"/>
          </a:xfrm>
        </p:spPr>
        <p:txBody>
          <a:bodyPr>
            <a:normAutofit/>
          </a:bodyPr>
          <a:lstStyle>
            <a:lvl1pPr marL="0" indent="0">
              <a:buNone/>
              <a:defRPr sz="1800"/>
            </a:lvl1pPr>
          </a:lstStyle>
          <a:p>
            <a:pPr lvl="0"/>
            <a:r>
              <a:rPr lang="en-US"/>
              <a:t>text</a:t>
            </a:r>
          </a:p>
        </p:txBody>
      </p:sp>
    </p:spTree>
    <p:extLst>
      <p:ext uri="{BB962C8B-B14F-4D97-AF65-F5344CB8AC3E}">
        <p14:creationId xmlns:p14="http://schemas.microsoft.com/office/powerpoint/2010/main" val="1904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 Study_Climate Chang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lumMod val="50000"/>
            </a:schemeClr>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5" name="Picture 4">
            <a:extLst>
              <a:ext uri="{FF2B5EF4-FFF2-40B4-BE49-F238E27FC236}">
                <a16:creationId xmlns:a16="http://schemas.microsoft.com/office/drawing/2014/main" id="{820A317D-4E00-0DDE-C12E-551817814670}"/>
              </a:ext>
            </a:extLst>
          </p:cNvPr>
          <p:cNvPicPr>
            <a:picLocks noChangeAspect="1"/>
          </p:cNvPicPr>
          <p:nvPr userDrawn="1"/>
        </p:nvPicPr>
        <p:blipFill rotWithShape="1">
          <a:blip r:embed="rId2" cstate="screen">
            <a:alphaModFix amt="33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100929" y="0"/>
            <a:ext cx="9116893" cy="6858000"/>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2194956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37.emf"/><Relationship Id="rId3" Type="http://schemas.openxmlformats.org/officeDocument/2006/relationships/slideLayout" Target="../slideLayouts/slideLayout51.xml"/><Relationship Id="rId21" Type="http://schemas.openxmlformats.org/officeDocument/2006/relationships/tags" Target="../tags/tag17.xml"/><Relationship Id="rId7" Type="http://schemas.openxmlformats.org/officeDocument/2006/relationships/tags" Target="../tags/tag3.x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oleObject" Target="../embeddings/oleObject1.bin"/><Relationship Id="rId2" Type="http://schemas.openxmlformats.org/officeDocument/2006/relationships/slideLayout" Target="../slideLayouts/slideLayout50.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49.xml"/><Relationship Id="rId6" Type="http://schemas.openxmlformats.org/officeDocument/2006/relationships/tags" Target="../tags/tag2.xml"/><Relationship Id="rId11" Type="http://schemas.openxmlformats.org/officeDocument/2006/relationships/tags" Target="../tags/tag7.xml"/><Relationship Id="rId24" Type="http://schemas.openxmlformats.org/officeDocument/2006/relationships/image" Target="../media/image36.png"/><Relationship Id="rId5" Type="http://schemas.openxmlformats.org/officeDocument/2006/relationships/tags" Target="../tags/tag1.xml"/><Relationship Id="rId15" Type="http://schemas.openxmlformats.org/officeDocument/2006/relationships/tags" Target="../tags/tag11.xml"/><Relationship Id="rId23" Type="http://schemas.openxmlformats.org/officeDocument/2006/relationships/image" Target="../media/image35.jpeg"/><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theme" Target="../theme/theme3.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5BA8E8-C076-2C4A-AC2C-5DEE05122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a:extLst>
              <a:ext uri="{FF2B5EF4-FFF2-40B4-BE49-F238E27FC236}">
                <a16:creationId xmlns:a16="http://schemas.microsoft.com/office/drawing/2014/main" id="{A593D0E7-E98E-B632-455F-37761C7BBBF0}"/>
              </a:ext>
            </a:extLst>
          </p:cNvPr>
          <p:cNvSpPr>
            <a:spLocks noGrp="1"/>
          </p:cNvSpPr>
          <p:nvPr>
            <p:ph type="title"/>
          </p:nvPr>
        </p:nvSpPr>
        <p:spPr>
          <a:xfrm>
            <a:off x="838200" y="0"/>
            <a:ext cx="10515600" cy="919163"/>
          </a:xfrm>
          <a:prstGeom prst="rect">
            <a:avLst/>
          </a:prstGeom>
        </p:spPr>
        <p:txBody>
          <a:bodyPr vert="horz" lIns="91440" tIns="45720" rIns="91440" bIns="0" rtlCol="0" anchor="b" anchorCtr="0">
            <a:normAutofit/>
          </a:bodyPr>
          <a:lstStyle/>
          <a:p>
            <a:r>
              <a:rPr lang="en-GB"/>
              <a:t>CLICK TO EDIT MASTER TITLE STYLE</a:t>
            </a:r>
            <a:endParaRPr lang="en-US"/>
          </a:p>
        </p:txBody>
      </p:sp>
    </p:spTree>
    <p:extLst>
      <p:ext uri="{BB962C8B-B14F-4D97-AF65-F5344CB8AC3E}">
        <p14:creationId xmlns:p14="http://schemas.microsoft.com/office/powerpoint/2010/main" val="920986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ftr="0" dt="0"/>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E228A-D0FB-4C1F-AA14-B8B836E8C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F6A04-A9D5-4BB4-9C1B-33402251F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90B8E-BC18-4F36-A8F0-A3A811214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0682EF7-FAFB-443D-988C-26BC4BD0E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27E431-0F08-4F77-8C4C-7AFA4B7CD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116F-2D43-43EC-BF22-0F1BBED68C79}" type="slidenum">
              <a:rPr lang="en-US" smtClean="0"/>
              <a:t>‹#›</a:t>
            </a:fld>
            <a:endParaRPr lang="en-US"/>
          </a:p>
        </p:txBody>
      </p:sp>
    </p:spTree>
    <p:extLst>
      <p:ext uri="{BB962C8B-B14F-4D97-AF65-F5344CB8AC3E}">
        <p14:creationId xmlns:p14="http://schemas.microsoft.com/office/powerpoint/2010/main" val="2408881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8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404" name="Picture 116"/>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ltGray">
          <a:xfrm>
            <a:off x="1" y="6453873"/>
            <a:ext cx="12192000" cy="4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8683BC9-38AA-4395-A186-906453ED8E0D}"/>
              </a:ext>
            </a:extLst>
          </p:cNvPr>
          <p:cNvPicPr>
            <a:picLocks noChangeAspect="1"/>
          </p:cNvPicPr>
          <p:nvPr userDrawn="1"/>
        </p:nvPicPr>
        <p:blipFill rotWithShape="1">
          <a:blip r:embed="rId24">
            <a:extLst>
              <a:ext uri="{28A0092B-C50C-407E-A947-70E740481C1C}">
                <a14:useLocalDpi xmlns:a14="http://schemas.microsoft.com/office/drawing/2010/main" val="0"/>
              </a:ext>
            </a:extLst>
          </a:blip>
          <a:srcRect b="24334"/>
          <a:stretch/>
        </p:blipFill>
        <p:spPr>
          <a:xfrm>
            <a:off x="9641151" y="6473056"/>
            <a:ext cx="1877246" cy="365760"/>
          </a:xfrm>
          <a:prstGeom prst="rect">
            <a:avLst/>
          </a:prstGeom>
        </p:spPr>
      </p:pic>
      <p:graphicFrame>
        <p:nvGraphicFramePr>
          <p:cNvPr id="2" name="Object 1" hidden="1"/>
          <p:cNvGraphicFramePr>
            <a:graphicFrameLocks noChangeAspect="1"/>
          </p:cNvGraphicFramePr>
          <p:nvPr>
            <p:custDataLst>
              <p:tags r:id="rId5"/>
            </p:custDataLst>
            <p:extLst>
              <p:ext uri="{D42A27DB-BD31-4B8C-83A1-F6EECF244321}">
                <p14:modId xmlns:p14="http://schemas.microsoft.com/office/powerpoint/2010/main" val="1402711394"/>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215979" cy="161974"/>
                      </a:xfrm>
                      <a:prstGeom prst="rect">
                        <a:avLst/>
                      </a:prstGeom>
                    </p:spPr>
                  </p:pic>
                </p:oleObj>
              </mc:Fallback>
            </mc:AlternateContent>
          </a:graphicData>
        </a:graphic>
      </p:graphicFrame>
      <p:sp>
        <p:nvSpPr>
          <p:cNvPr id="1033" name="doc id"/>
          <p:cNvSpPr>
            <a:spLocks noChangeArrowheads="1"/>
          </p:cNvSpPr>
          <p:nvPr/>
        </p:nvSpPr>
        <p:spPr bwMode="auto">
          <a:xfrm>
            <a:off x="11064593" y="37256"/>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a:solidFill>
                <a:srgbClr val="000000"/>
              </a:solidFill>
              <a:latin typeface="Arial"/>
            </a:endParaRPr>
          </a:p>
        </p:txBody>
      </p:sp>
      <p:sp>
        <p:nvSpPr>
          <p:cNvPr id="1034" name="Working Draft" hidden="1"/>
          <p:cNvSpPr txBox="1">
            <a:spLocks noChangeArrowheads="1"/>
          </p:cNvSpPr>
          <p:nvPr/>
        </p:nvSpPr>
        <p:spPr bwMode="auto">
          <a:xfrm rot="5400000">
            <a:off x="11108272" y="1979059"/>
            <a:ext cx="1977396"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12">
                <a:solidFill>
                  <a:srgbClr val="000000"/>
                </a:solidFill>
                <a:latin typeface="Arial"/>
              </a:rPr>
              <a:t>Last Modified 8/4/2017 9:53 AM Eastern Standard Time</a:t>
            </a:r>
            <a:endParaRPr lang="en-US" sz="1632">
              <a:solidFill>
                <a:srgbClr val="000000"/>
              </a:solidFill>
              <a:latin typeface="Arial"/>
            </a:endParaRPr>
          </a:p>
        </p:txBody>
      </p:sp>
      <p:sp>
        <p:nvSpPr>
          <p:cNvPr id="1035" name="Printed" hidden="1"/>
          <p:cNvSpPr txBox="1">
            <a:spLocks noChangeArrowheads="1"/>
          </p:cNvSpPr>
          <p:nvPr/>
        </p:nvSpPr>
        <p:spPr bwMode="auto">
          <a:xfrm rot="5400000">
            <a:off x="11270193" y="4197039"/>
            <a:ext cx="1653554"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12">
                <a:solidFill>
                  <a:srgbClr val="000000"/>
                </a:solidFill>
                <a:latin typeface="Arial"/>
              </a:rPr>
              <a:t>Printed 8/4/2017 1:00 PM India Standard Time</a:t>
            </a:r>
            <a:endParaRPr lang="en-US" sz="1632">
              <a:solidFill>
                <a:srgbClr val="000000"/>
              </a:solidFill>
              <a:latin typeface="Arial"/>
            </a:endParaRPr>
          </a:p>
        </p:txBody>
      </p:sp>
      <p:sp>
        <p:nvSpPr>
          <p:cNvPr id="1036" name="Rectangle 286"/>
          <p:cNvSpPr>
            <a:spLocks noGrp="1" noChangeArrowheads="1"/>
          </p:cNvSpPr>
          <p:nvPr>
            <p:ph type="body" idx="1"/>
          </p:nvPr>
        </p:nvSpPr>
        <p:spPr bwMode="auto">
          <a:xfrm>
            <a:off x="3169490" y="2364856"/>
            <a:ext cx="5853024"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1. On-page tracker" hidden="1"/>
          <p:cNvSpPr>
            <a:spLocks noChangeArrowheads="1"/>
          </p:cNvSpPr>
          <p:nvPr/>
        </p:nvSpPr>
        <p:spPr bwMode="auto">
          <a:xfrm>
            <a:off x="233258" y="17819"/>
            <a:ext cx="894666"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28">
                <a:solidFill>
                  <a:srgbClr val="808080"/>
                </a:solidFill>
                <a:latin typeface="Arial"/>
              </a:rPr>
              <a:t>TRACKER</a:t>
            </a:r>
          </a:p>
        </p:txBody>
      </p:sp>
      <p:sp>
        <p:nvSpPr>
          <p:cNvPr id="11" name="3. Unit of measure" hidden="1"/>
          <p:cNvSpPr txBox="1">
            <a:spLocks noChangeArrowheads="1"/>
          </p:cNvSpPr>
          <p:nvPr/>
        </p:nvSpPr>
        <p:spPr bwMode="auto">
          <a:xfrm>
            <a:off x="233259" y="530470"/>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32">
                <a:solidFill>
                  <a:srgbClr val="808080"/>
                </a:solidFill>
                <a:latin typeface="Arial"/>
              </a:rPr>
              <a:t>Unit of measure</a:t>
            </a:r>
          </a:p>
        </p:txBody>
      </p:sp>
      <p:grpSp>
        <p:nvGrpSpPr>
          <p:cNvPr id="15" name="ACET" hidden="1"/>
          <p:cNvGrpSpPr>
            <a:grpSpLocks/>
          </p:cNvGrpSpPr>
          <p:nvPr/>
        </p:nvGrpSpPr>
        <p:grpSpPr bwMode="auto">
          <a:xfrm>
            <a:off x="3169490" y="1770409"/>
            <a:ext cx="5853024" cy="531276"/>
            <a:chOff x="915" y="702"/>
            <a:chExt cx="2686" cy="32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32" b="1">
                  <a:solidFill>
                    <a:srgbClr val="000000"/>
                  </a:solidFill>
                  <a:latin typeface="Arial"/>
                </a:rPr>
                <a:t>Title</a:t>
              </a:r>
            </a:p>
            <a:p>
              <a:r>
                <a:rPr lang="en-US" sz="1632">
                  <a:solidFill>
                    <a:srgbClr val="808080"/>
                  </a:solidFill>
                  <a:latin typeface="Arial"/>
                </a:rPr>
                <a:t>Unit of measure</a:t>
              </a:r>
            </a:p>
          </p:txBody>
        </p:sp>
      </p:grpSp>
      <p:grpSp>
        <p:nvGrpSpPr>
          <p:cNvPr id="18" name="LegendBoxes" hidden="1"/>
          <p:cNvGrpSpPr>
            <a:grpSpLocks/>
          </p:cNvGrpSpPr>
          <p:nvPr/>
        </p:nvGrpSpPr>
        <p:grpSpPr bwMode="auto">
          <a:xfrm>
            <a:off x="10919882" y="296409"/>
            <a:ext cx="874714" cy="1022061"/>
            <a:chOff x="4936" y="176"/>
            <a:chExt cx="405" cy="631"/>
          </a:xfrm>
        </p:grpSpPr>
        <p:sp>
          <p:nvSpPr>
            <p:cNvPr id="20" name="Legend1"/>
            <p:cNvSpPr>
              <a:spLocks noChangeArrowheads="1"/>
            </p:cNvSpPr>
            <p:nvPr/>
          </p:nvSpPr>
          <p:spPr bwMode="auto">
            <a:xfrm>
              <a:off x="5096" y="17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1"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22" name="Legend2"/>
            <p:cNvSpPr>
              <a:spLocks noChangeArrowheads="1"/>
            </p:cNvSpPr>
            <p:nvPr/>
          </p:nvSpPr>
          <p:spPr bwMode="auto">
            <a:xfrm>
              <a:off x="5096" y="34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3"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24" name="Legend3"/>
            <p:cNvSpPr>
              <a:spLocks noChangeArrowheads="1"/>
            </p:cNvSpPr>
            <p:nvPr/>
          </p:nvSpPr>
          <p:spPr bwMode="auto">
            <a:xfrm>
              <a:off x="5096" y="517"/>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5"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26" name="Legend4"/>
            <p:cNvSpPr>
              <a:spLocks noChangeArrowheads="1"/>
            </p:cNvSpPr>
            <p:nvPr/>
          </p:nvSpPr>
          <p:spPr bwMode="auto">
            <a:xfrm>
              <a:off x="5096" y="688"/>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7"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28" name="LegendLines" hidden="1"/>
          <p:cNvGrpSpPr>
            <a:grpSpLocks/>
          </p:cNvGrpSpPr>
          <p:nvPr/>
        </p:nvGrpSpPr>
        <p:grpSpPr bwMode="auto">
          <a:xfrm>
            <a:off x="10500886" y="296409"/>
            <a:ext cx="1293713" cy="749943"/>
            <a:chOff x="4750" y="176"/>
            <a:chExt cx="599" cy="463"/>
          </a:xfrm>
        </p:grpSpPr>
        <p:sp>
          <p:nvSpPr>
            <p:cNvPr id="29"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a:solidFill>
                  <a:srgbClr val="000000"/>
                </a:solidFill>
                <a:latin typeface="Arial"/>
              </a:endParaRPr>
            </a:p>
          </p:txBody>
        </p:sp>
        <p:sp>
          <p:nvSpPr>
            <p:cNvPr id="30"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a:solidFill>
                  <a:srgbClr val="000000"/>
                </a:solidFill>
                <a:latin typeface="Arial"/>
              </a:endParaRPr>
            </a:p>
          </p:txBody>
        </p:sp>
        <p:sp>
          <p:nvSpPr>
            <p:cNvPr id="31"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a:solidFill>
                  <a:srgbClr val="000000"/>
                </a:solidFill>
                <a:latin typeface="Arial"/>
              </a:endParaRPr>
            </a:p>
          </p:txBody>
        </p:sp>
        <p:sp>
          <p:nvSpPr>
            <p:cNvPr id="32" name="Legend1"/>
            <p:cNvSpPr>
              <a:spLocks noChangeArrowheads="1"/>
            </p:cNvSpPr>
            <p:nvPr/>
          </p:nvSpPr>
          <p:spPr bwMode="auto">
            <a:xfrm>
              <a:off x="5104" y="17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33" name="Legend2"/>
            <p:cNvSpPr>
              <a:spLocks noChangeArrowheads="1"/>
            </p:cNvSpPr>
            <p:nvPr/>
          </p:nvSpPr>
          <p:spPr bwMode="auto">
            <a:xfrm>
              <a:off x="5104" y="344"/>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34" name="Legend3"/>
            <p:cNvSpPr>
              <a:spLocks noChangeArrowheads="1"/>
            </p:cNvSpPr>
            <p:nvPr/>
          </p:nvSpPr>
          <p:spPr bwMode="auto">
            <a:xfrm>
              <a:off x="5104" y="520"/>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grpSp>
      <p:grpSp>
        <p:nvGrpSpPr>
          <p:cNvPr id="35" name="McKSticker" hidden="1"/>
          <p:cNvGrpSpPr/>
          <p:nvPr/>
        </p:nvGrpSpPr>
        <p:grpSpPr bwMode="auto">
          <a:xfrm>
            <a:off x="10848967" y="296408"/>
            <a:ext cx="1109779" cy="220474"/>
            <a:chOff x="7925059" y="285750"/>
            <a:chExt cx="815716" cy="216085"/>
          </a:xfrm>
        </p:grpSpPr>
        <p:sp>
          <p:nvSpPr>
            <p:cNvPr id="36" name="StickerRectangle"/>
            <p:cNvSpPr>
              <a:spLocks noChangeArrowheads="1"/>
            </p:cNvSpPr>
            <p:nvPr/>
          </p:nvSpPr>
          <p:spPr bwMode="auto">
            <a:xfrm>
              <a:off x="7925059" y="285750"/>
              <a:ext cx="815716" cy="21608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26">
                <a:buClr>
                  <a:srgbClr val="002F54"/>
                </a:buClr>
              </a:pPr>
              <a:r>
                <a:rPr lang="en-US" sz="1224">
                  <a:solidFill>
                    <a:srgbClr val="808080"/>
                  </a:solidFill>
                  <a:latin typeface="Arial"/>
                </a:rPr>
                <a:t>PRELIMINARY</a:t>
              </a:r>
            </a:p>
          </p:txBody>
        </p:sp>
        <p:cxnSp>
          <p:nvCxnSpPr>
            <p:cNvPr id="37" name="AutoShape 31"/>
            <p:cNvCxnSpPr>
              <a:cxnSpLocks noChangeShapeType="1"/>
              <a:stCxn id="36" idx="2"/>
              <a:endCxn id="36" idx="4"/>
            </p:cNvCxnSpPr>
            <p:nvPr/>
          </p:nvCxnSpPr>
          <p:spPr bwMode="auto">
            <a:xfrm>
              <a:off x="7925059" y="285750"/>
              <a:ext cx="0" cy="21608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38" name="AutoShape 32"/>
            <p:cNvCxnSpPr>
              <a:cxnSpLocks noChangeShapeType="1"/>
              <a:stCxn id="36" idx="4"/>
              <a:endCxn id="36" idx="6"/>
            </p:cNvCxnSpPr>
            <p:nvPr/>
          </p:nvCxnSpPr>
          <p:spPr bwMode="auto">
            <a:xfrm>
              <a:off x="7925059" y="501835"/>
              <a:ext cx="81571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3" name="Slide Elements" hidden="1"/>
          <p:cNvGrpSpPr/>
          <p:nvPr/>
        </p:nvGrpSpPr>
        <p:grpSpPr bwMode="auto">
          <a:xfrm>
            <a:off x="233258" y="6224578"/>
            <a:ext cx="11725486" cy="498882"/>
            <a:chOff x="171450" y="6100662"/>
            <a:chExt cx="8618538" cy="488951"/>
          </a:xfrm>
        </p:grpSpPr>
        <p:sp>
          <p:nvSpPr>
            <p:cNvPr id="61" name="4. Footnote"/>
            <p:cNvSpPr txBox="1">
              <a:spLocks noChangeArrowheads="1"/>
            </p:cNvSpPr>
            <p:nvPr>
              <p:custDataLst>
                <p:tags r:id="rId21"/>
              </p:custDataLst>
            </p:nvPr>
          </p:nvSpPr>
          <p:spPr bwMode="auto">
            <a:xfrm>
              <a:off x="171451" y="6100662"/>
              <a:ext cx="8618537" cy="1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20">
                  <a:solidFill>
                    <a:srgbClr val="000000"/>
                  </a:solidFill>
                  <a:latin typeface="Arial"/>
                </a:rPr>
                <a:t>1 Footnote</a:t>
              </a:r>
            </a:p>
          </p:txBody>
        </p:sp>
        <p:sp>
          <p:nvSpPr>
            <p:cNvPr id="62" name="5. Source"/>
            <p:cNvSpPr>
              <a:spLocks noChangeArrowheads="1"/>
            </p:cNvSpPr>
            <p:nvPr>
              <p:custDataLst>
                <p:tags r:id="rId22"/>
              </p:custDataLst>
            </p:nvPr>
          </p:nvSpPr>
          <p:spPr bwMode="auto">
            <a:xfrm>
              <a:off x="171450" y="6432647"/>
              <a:ext cx="6460332" cy="1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479439" indent="-479439" defTabSz="913526">
                <a:tabLst>
                  <a:tab pos="489157" algn="l"/>
                </a:tabLst>
              </a:pPr>
              <a:r>
                <a:rPr lang="en-US" sz="1020">
                  <a:solidFill>
                    <a:srgbClr val="FFFFFF"/>
                  </a:solidFill>
                  <a:latin typeface="Arial"/>
                </a:rPr>
                <a:t>Source: Source</a:t>
              </a:r>
            </a:p>
          </p:txBody>
        </p:sp>
      </p:grpSp>
      <p:sp>
        <p:nvSpPr>
          <p:cNvPr id="63" name="Slide Number"/>
          <p:cNvSpPr txBox="1">
            <a:spLocks/>
          </p:cNvSpPr>
          <p:nvPr/>
        </p:nvSpPr>
        <p:spPr bwMode="auto">
          <a:xfrm>
            <a:off x="11800092" y="6563306"/>
            <a:ext cx="158652" cy="160154"/>
          </a:xfrm>
          <a:prstGeom prst="rect">
            <a:avLst/>
          </a:prstGeom>
        </p:spPr>
        <p:txBody>
          <a:bodyPr vert="horz" wrap="none" lIns="0" tIns="0" rIns="0" bIns="0" rtlCol="0" anchor="ctr" anchorCtr="0">
            <a:spAutoFit/>
          </a:bodyPr>
          <a:lstStyle>
            <a:defPPr>
              <a:defRPr lang="en-US"/>
            </a:defPPr>
            <a:lvl1pPr>
              <a:defRPr sz="1000" baseline="0">
                <a:latin typeface="+mn-lt"/>
              </a:defRPr>
            </a:lvl1pPr>
          </a:lstStyle>
          <a:p>
            <a:pPr algn="r"/>
            <a:fld id="{42C328C1-A84F-4A39-A664-DBA00541A8C6}" type="slidenum">
              <a:rPr lang="en-US" sz="1020" smtClean="0">
                <a:solidFill>
                  <a:srgbClr val="FFFFFF"/>
                </a:solidFill>
              </a:rPr>
              <a:pPr algn="r"/>
              <a:t>‹#›</a:t>
            </a:fld>
            <a:endParaRPr lang="en-US" sz="1020">
              <a:solidFill>
                <a:srgbClr val="FFFFFF"/>
              </a:solidFill>
            </a:endParaRPr>
          </a:p>
        </p:txBody>
      </p:sp>
      <p:grpSp>
        <p:nvGrpSpPr>
          <p:cNvPr id="67" name="LegendMoons" hidden="1"/>
          <p:cNvGrpSpPr/>
          <p:nvPr/>
        </p:nvGrpSpPr>
        <p:grpSpPr bwMode="auto">
          <a:xfrm>
            <a:off x="10828945" y="296408"/>
            <a:ext cx="966208" cy="1333054"/>
            <a:chOff x="5428012" y="273840"/>
            <a:chExt cx="710188" cy="1306516"/>
          </a:xfrm>
        </p:grpSpPr>
        <p:sp>
          <p:nvSpPr>
            <p:cNvPr id="68" name="Legend1"/>
            <p:cNvSpPr>
              <a:spLocks noChangeArrowheads="1"/>
            </p:cNvSpPr>
            <p:nvPr/>
          </p:nvSpPr>
          <p:spPr bwMode="auto">
            <a:xfrm>
              <a:off x="5748687" y="286540"/>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69" name="Legend2"/>
            <p:cNvSpPr>
              <a:spLocks noChangeArrowheads="1"/>
            </p:cNvSpPr>
            <p:nvPr/>
          </p:nvSpPr>
          <p:spPr bwMode="auto">
            <a:xfrm>
              <a:off x="5748687" y="561178"/>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70" name="Legend3"/>
            <p:cNvSpPr>
              <a:spLocks noChangeArrowheads="1"/>
            </p:cNvSpPr>
            <p:nvPr/>
          </p:nvSpPr>
          <p:spPr bwMode="auto">
            <a:xfrm>
              <a:off x="5748687" y="835817"/>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71" name="Legend4"/>
            <p:cNvSpPr>
              <a:spLocks noChangeArrowheads="1"/>
            </p:cNvSpPr>
            <p:nvPr/>
          </p:nvSpPr>
          <p:spPr bwMode="auto">
            <a:xfrm>
              <a:off x="5748687" y="1107280"/>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72" name="Legend5"/>
            <p:cNvSpPr>
              <a:spLocks noChangeArrowheads="1"/>
            </p:cNvSpPr>
            <p:nvPr/>
          </p:nvSpPr>
          <p:spPr bwMode="auto">
            <a:xfrm>
              <a:off x="5748687" y="1383505"/>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grpSp>
          <p:nvGrpSpPr>
            <p:cNvPr id="73" name="MoonLegend1"/>
            <p:cNvGrpSpPr>
              <a:grpSpLocks noChangeAspect="1"/>
            </p:cNvGrpSpPr>
            <p:nvPr>
              <p:custDataLst>
                <p:tags r:id="rId6"/>
              </p:custDataLst>
            </p:nvPr>
          </p:nvGrpSpPr>
          <p:grpSpPr bwMode="auto">
            <a:xfrm>
              <a:off x="5428012" y="273840"/>
              <a:ext cx="209550" cy="209551"/>
              <a:chOff x="1694" y="2044"/>
              <a:chExt cx="160" cy="160"/>
            </a:xfrm>
          </p:grpSpPr>
          <p:sp>
            <p:nvSpPr>
              <p:cNvPr id="86"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7" name="Arc 42"/>
              <p:cNvSpPr>
                <a:spLocks noChangeAspect="1"/>
              </p:cNvSpPr>
              <p:nvPr>
                <p:custDataLst>
                  <p:tags r:id="rId20"/>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4" name="MoonLegend2"/>
            <p:cNvGrpSpPr>
              <a:grpSpLocks noChangeAspect="1"/>
            </p:cNvGrpSpPr>
            <p:nvPr>
              <p:custDataLst>
                <p:tags r:id="rId7"/>
              </p:custDataLst>
            </p:nvPr>
          </p:nvGrpSpPr>
          <p:grpSpPr bwMode="auto">
            <a:xfrm>
              <a:off x="5428012" y="548081"/>
              <a:ext cx="209550" cy="209551"/>
              <a:chOff x="1694" y="2044"/>
              <a:chExt cx="160" cy="160"/>
            </a:xfrm>
          </p:grpSpPr>
          <p:sp>
            <p:nvSpPr>
              <p:cNvPr id="84"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5" name="Arc 42"/>
              <p:cNvSpPr>
                <a:spLocks noChangeAspect="1"/>
              </p:cNvSpPr>
              <p:nvPr>
                <p:custDataLst>
                  <p:tags r:id="rId18"/>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5" name="MoonLegend3"/>
            <p:cNvGrpSpPr>
              <a:grpSpLocks noChangeAspect="1"/>
            </p:cNvGrpSpPr>
            <p:nvPr>
              <p:custDataLst>
                <p:tags r:id="rId8"/>
              </p:custDataLst>
            </p:nvPr>
          </p:nvGrpSpPr>
          <p:grpSpPr bwMode="auto">
            <a:xfrm>
              <a:off x="5428012" y="822322"/>
              <a:ext cx="209550" cy="209551"/>
              <a:chOff x="1694" y="2044"/>
              <a:chExt cx="160" cy="160"/>
            </a:xfrm>
          </p:grpSpPr>
          <p:sp>
            <p:nvSpPr>
              <p:cNvPr id="82" name="Oval 41"/>
              <p:cNvSpPr>
                <a:spLocks noChangeAspect="1" noChangeArrowheads="1"/>
              </p:cNvSpPr>
              <p:nvPr>
                <p:custDataLst>
                  <p:tags r:id="rId15"/>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3" name="Arc 42"/>
              <p:cNvSpPr>
                <a:spLocks noChangeAspect="1"/>
              </p:cNvSpPr>
              <p:nvPr>
                <p:custDataLst>
                  <p:tags r:id="rId16"/>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6" name="MoonLegend4"/>
            <p:cNvGrpSpPr>
              <a:grpSpLocks noChangeAspect="1"/>
            </p:cNvGrpSpPr>
            <p:nvPr>
              <p:custDataLst>
                <p:tags r:id="rId9"/>
              </p:custDataLst>
            </p:nvPr>
          </p:nvGrpSpPr>
          <p:grpSpPr bwMode="auto">
            <a:xfrm>
              <a:off x="5428012" y="1096563"/>
              <a:ext cx="209550" cy="209551"/>
              <a:chOff x="1694" y="2044"/>
              <a:chExt cx="160" cy="160"/>
            </a:xfrm>
          </p:grpSpPr>
          <p:sp>
            <p:nvSpPr>
              <p:cNvPr id="80" name="Oval 41"/>
              <p:cNvSpPr>
                <a:spLocks noChangeAspect="1" noChangeArrowheads="1"/>
              </p:cNvSpPr>
              <p:nvPr>
                <p:custDataLst>
                  <p:tags r:id="rId1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1" name="Arc 42"/>
              <p:cNvSpPr>
                <a:spLocks noChangeAspect="1"/>
              </p:cNvSpPr>
              <p:nvPr>
                <p:custDataLst>
                  <p:tags r:id="rId14"/>
                </p:custDataLst>
              </p:nvPr>
            </p:nvSpPr>
            <p:spPr bwMode="auto">
              <a:xfrm>
                <a:off x="1694" y="2044"/>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7" name="MoonLegend5"/>
            <p:cNvGrpSpPr>
              <a:grpSpLocks noChangeAspect="1"/>
            </p:cNvGrpSpPr>
            <p:nvPr>
              <p:custDataLst>
                <p:tags r:id="rId10"/>
              </p:custDataLst>
            </p:nvPr>
          </p:nvGrpSpPr>
          <p:grpSpPr bwMode="auto">
            <a:xfrm>
              <a:off x="5428012" y="1370805"/>
              <a:ext cx="209550" cy="209551"/>
              <a:chOff x="1694" y="2044"/>
              <a:chExt cx="160" cy="160"/>
            </a:xfrm>
          </p:grpSpPr>
          <p:sp>
            <p:nvSpPr>
              <p:cNvPr id="78" name="Oval 41"/>
              <p:cNvSpPr>
                <a:spLocks noChangeAspect="1" noChangeArrowheads="1"/>
              </p:cNvSpPr>
              <p:nvPr>
                <p:custDataLst>
                  <p:tags r:id="rId1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79" name="Arc 42"/>
              <p:cNvSpPr>
                <a:spLocks noChangeAspect="1"/>
              </p:cNvSpPr>
              <p:nvPr>
                <p:custDataLst>
                  <p:tags r:id="rId12"/>
                </p:custDataLst>
              </p:nvPr>
            </p:nvSpPr>
            <p:spPr bwMode="auto">
              <a:xfrm>
                <a:off x="1694" y="2044"/>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sp>
        <p:nvSpPr>
          <p:cNvPr id="66" name="Rectangle 65">
            <a:extLst>
              <a:ext uri="{FF2B5EF4-FFF2-40B4-BE49-F238E27FC236}">
                <a16:creationId xmlns:a16="http://schemas.microsoft.com/office/drawing/2014/main" id="{CB57DDBB-7DD3-412D-9BCF-019CFCB15E7E}"/>
              </a:ext>
            </a:extLst>
          </p:cNvPr>
          <p:cNvSpPr>
            <a:spLocks/>
          </p:cNvSpPr>
          <p:nvPr userDrawn="1"/>
        </p:nvSpPr>
        <p:spPr>
          <a:xfrm>
            <a:off x="-1" y="1192728"/>
            <a:ext cx="12192000" cy="788472"/>
          </a:xfrm>
          <a:prstGeom prst="rect">
            <a:avLst/>
          </a:prstGeom>
          <a:gradFill flip="none" rotWithShape="1">
            <a:gsLst>
              <a:gs pos="0">
                <a:schemeClr val="bg1"/>
              </a:gs>
              <a:gs pos="100000">
                <a:schemeClr val="bg2">
                  <a:lumMod val="95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0" eaLnBrk="1" fontAlgn="base" latinLnBrk="0" hangingPunct="1">
              <a:lnSpc>
                <a:spcPct val="10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88" name="AutoShape 249">
            <a:extLst>
              <a:ext uri="{FF2B5EF4-FFF2-40B4-BE49-F238E27FC236}">
                <a16:creationId xmlns:a16="http://schemas.microsoft.com/office/drawing/2014/main" id="{A92F8CD6-3768-4127-A38D-625CE95E2957}"/>
              </a:ext>
            </a:extLst>
          </p:cNvPr>
          <p:cNvCxnSpPr>
            <a:cxnSpLocks noChangeShapeType="1"/>
          </p:cNvCxnSpPr>
          <p:nvPr userDrawn="1"/>
        </p:nvCxnSpPr>
        <p:spPr bwMode="auto">
          <a:xfrm>
            <a:off x="-1" y="1192727"/>
            <a:ext cx="1219200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8589795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Lst>
  <p:txStyles>
    <p:titleStyle>
      <a:lvl1pPr algn="l" defTabSz="913526" rtl="0" eaLnBrk="1" fontAlgn="base" hangingPunct="1">
        <a:spcBef>
          <a:spcPct val="0"/>
        </a:spcBef>
        <a:spcAft>
          <a:spcPct val="0"/>
        </a:spcAft>
        <a:tabLst>
          <a:tab pos="275353" algn="l"/>
        </a:tabLst>
        <a:defRPr sz="1939" b="1" baseline="0">
          <a:solidFill>
            <a:schemeClr val="tx2"/>
          </a:solidFill>
          <a:latin typeface="+mj-lt"/>
          <a:ea typeface="Arial Unicode MS" pitchFamily="34" charset="-128"/>
          <a:cs typeface="Arial Unicode MS" pitchFamily="34" charset="-128"/>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800" baseline="0">
          <a:solidFill>
            <a:schemeClr val="tx1"/>
          </a:solidFill>
          <a:latin typeface="+mn-lt"/>
          <a:ea typeface="Arial Unicode MS" pitchFamily="34" charset="-128"/>
          <a:cs typeface="Arial Unicode MS" pitchFamily="34" charset="-128"/>
        </a:defRPr>
      </a:lvl1pPr>
      <a:lvl2pPr marL="197607" indent="-195987" algn="l" defTabSz="913526" rtl="0" eaLnBrk="1" fontAlgn="base" hangingPunct="1">
        <a:spcBef>
          <a:spcPct val="0"/>
        </a:spcBef>
        <a:spcAft>
          <a:spcPct val="0"/>
        </a:spcAft>
        <a:buClr>
          <a:schemeClr val="tx2"/>
        </a:buClr>
        <a:buSzPct val="125000"/>
        <a:buFont typeface="Arial" charset="0"/>
        <a:buChar char="▪"/>
        <a:defRPr sz="1800" baseline="0">
          <a:solidFill>
            <a:schemeClr val="tx1"/>
          </a:solidFill>
          <a:latin typeface="+mn-lt"/>
          <a:ea typeface="Arial Unicode MS" pitchFamily="34" charset="-128"/>
          <a:cs typeface="Arial Unicode MS" pitchFamily="34" charset="-128"/>
        </a:defRPr>
      </a:lvl2pPr>
      <a:lvl3pPr marL="466481" indent="-267255" algn="l" defTabSz="913526"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3pPr>
      <a:lvl4pPr marL="626835" indent="-158733" algn="l" defTabSz="913526"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4pPr>
      <a:lvl5pPr marL="765029" indent="-132818" algn="l" defTabSz="913526" rtl="0" eaLnBrk="1" fontAlgn="base" hangingPunct="1">
        <a:spcBef>
          <a:spcPct val="0"/>
        </a:spcBef>
        <a:spcAft>
          <a:spcPct val="0"/>
        </a:spcAft>
        <a:buClr>
          <a:schemeClr val="tx2"/>
        </a:buClr>
        <a:buSzPct val="89000"/>
        <a:buFont typeface="Arial" charset="0"/>
        <a:buChar char="-"/>
        <a:defRPr sz="1800" baseline="0">
          <a:solidFill>
            <a:schemeClr val="tx1"/>
          </a:solidFill>
          <a:latin typeface="+mn-lt"/>
          <a:ea typeface="Arial Unicode MS" pitchFamily="34" charset="-128"/>
          <a:cs typeface="Arial Unicode MS" pitchFamily="34" charset="-128"/>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ifc.org/blendedfinance"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hyperlink" Target="NULL" TargetMode="External"/><Relationship Id="rId5" Type="http://schemas.openxmlformats.org/officeDocument/2006/relationships/hyperlink" Target="mailto:KSierraescalante@ifc.org" TargetMode="External"/><Relationship Id="rId4" Type="http://schemas.openxmlformats.org/officeDocument/2006/relationships/hyperlink" Target="http://www.ifc.org/We-F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hyperlink" Target="https://disclosures.ifc.org/project-detail/SII/41699/isc-flat6labs-tunis" TargetMode="External"/><Relationship Id="rId13" Type="http://schemas.openxmlformats.org/officeDocument/2006/relationships/image" Target="../media/image44.png"/><Relationship Id="rId3" Type="http://schemas.openxmlformats.org/officeDocument/2006/relationships/hyperlink" Target="https://disclosures.ifc.org/project-detail/SII/41259/ocb-woman-loan" TargetMode="External"/><Relationship Id="rId7" Type="http://schemas.openxmlformats.org/officeDocument/2006/relationships/hyperlink" Target="https://disclosures.ifc.org/project-detail/SII/42967/l-catterton-latin-america-iii-l-p" TargetMode="External"/><Relationship Id="rId12" Type="http://schemas.openxmlformats.org/officeDocument/2006/relationships/hyperlink" Target="https://disclosures.ifc.org/project-detail/SII/37133/bow-bol" TargetMode="External"/><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hyperlink" Target="https://disclosures.ifc.org/project-detail/SII/43613/dcm-ocbc-nisp--2" TargetMode="External"/><Relationship Id="rId11" Type="http://schemas.openxmlformats.org/officeDocument/2006/relationships/hyperlink" Target="https://disclosures.ifc.org/project-detail/SII/42304/slgp-rsf-nsia" TargetMode="External"/><Relationship Id="rId5" Type="http://schemas.openxmlformats.org/officeDocument/2006/relationships/hyperlink" Target="https://disclosures.ifc.org/project-detail/SII/39057/banco-davivienda-s-a-" TargetMode="External"/><Relationship Id="rId15" Type="http://schemas.openxmlformats.org/officeDocument/2006/relationships/hyperlink" Target="https://www.ifc.org/wps/wcm/connect/f6371c3c-8eed-4b01-9323-c14ba477d693/Closing-the-Gender-Finance-Gap-Through-Blended-Finance.pdf?MOD=AJPERES&amp;CVID=ohYLWzi" TargetMode="External"/><Relationship Id="rId10" Type="http://schemas.openxmlformats.org/officeDocument/2006/relationships/hyperlink" Target="https://disclosures.ifc.org/project-detail/SII/42297/isc-sarmayacar" TargetMode="External"/><Relationship Id="rId4" Type="http://schemas.openxmlformats.org/officeDocument/2006/relationships/hyperlink" Target="https://disclosures.ifc.org/project-detail/SII/42834/suguna-iii" TargetMode="External"/><Relationship Id="rId9" Type="http://schemas.openxmlformats.org/officeDocument/2006/relationships/hyperlink" Target="https://disclosures.ifc.org/project-detail/SII/45601/tradedepot-ser-b" TargetMode="External"/><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D1CE36F-6564-D1E7-BF4A-BB7E818D70D5}"/>
              </a:ext>
            </a:extLst>
          </p:cNvPr>
          <p:cNvSpPr>
            <a:spLocks noGrp="1"/>
          </p:cNvSpPr>
          <p:nvPr>
            <p:ph type="ctrTitle" idx="4294967295"/>
          </p:nvPr>
        </p:nvSpPr>
        <p:spPr>
          <a:xfrm>
            <a:off x="749300" y="1264045"/>
            <a:ext cx="9893300" cy="1927225"/>
          </a:xfrm>
          <a:prstGeom prst="rect">
            <a:avLst/>
          </a:prstGeom>
        </p:spPr>
        <p:txBody>
          <a:bodyPr>
            <a:noAutofit/>
          </a:bodyPr>
          <a:lstStyle/>
          <a:p>
            <a:pPr algn="ctr">
              <a:lnSpc>
                <a:spcPct val="77000"/>
              </a:lnSpc>
            </a:pPr>
            <a:br>
              <a:rPr lang="en-US" sz="4400" dirty="0">
                <a:solidFill>
                  <a:schemeClr val="accent4">
                    <a:lumMod val="60000"/>
                    <a:lumOff val="40000"/>
                  </a:schemeClr>
                </a:solidFill>
              </a:rPr>
            </a:br>
            <a:r>
              <a:rPr lang="en-US" sz="4400" dirty="0">
                <a:solidFill>
                  <a:schemeClr val="accent4">
                    <a:lumMod val="60000"/>
                    <a:lumOff val="40000"/>
                  </a:schemeClr>
                </a:solidFill>
              </a:rPr>
              <a:t>Performance-Based Incentives</a:t>
            </a:r>
            <a:br>
              <a:rPr lang="en-US" sz="4400" dirty="0">
                <a:solidFill>
                  <a:schemeClr val="accent4">
                    <a:lumMod val="60000"/>
                    <a:lumOff val="40000"/>
                  </a:schemeClr>
                </a:solidFill>
              </a:rPr>
            </a:br>
            <a:br>
              <a:rPr lang="en-US" sz="4400" dirty="0">
                <a:solidFill>
                  <a:schemeClr val="accent4">
                    <a:lumMod val="60000"/>
                    <a:lumOff val="40000"/>
                  </a:schemeClr>
                </a:solidFill>
              </a:rPr>
            </a:br>
            <a:r>
              <a:rPr lang="en-US" sz="4400" dirty="0">
                <a:solidFill>
                  <a:schemeClr val="accent4">
                    <a:lumMod val="60000"/>
                    <a:lumOff val="40000"/>
                  </a:schemeClr>
                </a:solidFill>
              </a:rPr>
              <a:t>at IFC</a:t>
            </a:r>
          </a:p>
        </p:txBody>
      </p:sp>
      <p:sp>
        <p:nvSpPr>
          <p:cNvPr id="11" name="Subtitle 10">
            <a:extLst>
              <a:ext uri="{FF2B5EF4-FFF2-40B4-BE49-F238E27FC236}">
                <a16:creationId xmlns:a16="http://schemas.microsoft.com/office/drawing/2014/main" id="{0916195C-EA2D-EDC9-9A8D-B1F98C1E5740}"/>
              </a:ext>
            </a:extLst>
          </p:cNvPr>
          <p:cNvSpPr>
            <a:spLocks noGrp="1"/>
          </p:cNvSpPr>
          <p:nvPr>
            <p:ph type="subTitle" idx="4294967295"/>
          </p:nvPr>
        </p:nvSpPr>
        <p:spPr>
          <a:xfrm>
            <a:off x="3868520" y="3846524"/>
            <a:ext cx="4029075" cy="431800"/>
          </a:xfrm>
        </p:spPr>
        <p:txBody>
          <a:bodyPr>
            <a:normAutofit fontScale="92500" lnSpcReduction="10000"/>
          </a:bodyPr>
          <a:lstStyle/>
          <a:p>
            <a:pPr marL="0" indent="0" algn="ctr">
              <a:buNone/>
            </a:pPr>
            <a:r>
              <a:rPr lang="en-US" i="1" dirty="0">
                <a:solidFill>
                  <a:schemeClr val="bg1"/>
                </a:solidFill>
              </a:rPr>
              <a:t>We-Fi </a:t>
            </a:r>
          </a:p>
        </p:txBody>
      </p:sp>
      <p:sp>
        <p:nvSpPr>
          <p:cNvPr id="2" name="Text Placeholder 29">
            <a:extLst>
              <a:ext uri="{FF2B5EF4-FFF2-40B4-BE49-F238E27FC236}">
                <a16:creationId xmlns:a16="http://schemas.microsoft.com/office/drawing/2014/main" id="{9027840B-4FA4-4DAA-035F-14ECBC709D22}"/>
              </a:ext>
            </a:extLst>
          </p:cNvPr>
          <p:cNvSpPr txBox="1">
            <a:spLocks/>
          </p:cNvSpPr>
          <p:nvPr/>
        </p:nvSpPr>
        <p:spPr>
          <a:xfrm>
            <a:off x="-366585" y="2320926"/>
            <a:ext cx="4085970" cy="913216"/>
          </a:xfrm>
          <a:prstGeom prst="rect">
            <a:avLst/>
          </a:prstGeom>
        </p:spPr>
        <p:txBody>
          <a:bodyPr vert="horz" lIns="91440" tIns="45720" rIns="91440" bIns="45720" rtlCol="0" anchor="b" anchorCtr="0">
            <a:noAutofit/>
          </a:bodyPr>
          <a:lstStyle>
            <a:lvl1pPr marL="0" indent="0" algn="l" defTabSz="914400" rtl="0" eaLnBrk="1" latinLnBrk="0" hangingPunct="1">
              <a:lnSpc>
                <a:spcPct val="90000"/>
              </a:lnSpc>
              <a:spcBef>
                <a:spcPts val="1000"/>
              </a:spcBef>
              <a:buClr>
                <a:srgbClr val="5EB8D5"/>
              </a:buClr>
              <a:buFont typeface="Wingdings" pitchFamily="2" charset="2"/>
              <a:buNone/>
              <a:defRPr sz="1600" b="0" i="1" kern="1200">
                <a:solidFill>
                  <a:schemeClr val="bg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Clr>
                <a:srgbClr val="5EB8D5"/>
              </a:buClr>
              <a:buFont typeface="Wingdings" pitchFamily="2" charset="2"/>
              <a:buNone/>
              <a:defRPr sz="2000" b="0" i="1" kern="1200">
                <a:solidFill>
                  <a:schemeClr val="bg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Clr>
                <a:srgbClr val="5EB8D5"/>
              </a:buClr>
              <a:buFont typeface="Wingdings" pitchFamily="2" charset="2"/>
              <a:buNone/>
              <a:defRPr sz="1800" b="0" i="1" kern="1200">
                <a:solidFill>
                  <a:schemeClr val="bg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Clr>
                <a:srgbClr val="5EB8D5"/>
              </a:buClr>
              <a:buFont typeface="Wingdings" pitchFamily="2" charset="2"/>
              <a:buNone/>
              <a:defRPr sz="1600" b="0" i="1" kern="1200">
                <a:solidFill>
                  <a:schemeClr val="bg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Clr>
                <a:srgbClr val="5EB8D5"/>
              </a:buClr>
              <a:buFont typeface="Wingdings" pitchFamily="2" charset="2"/>
              <a:buNone/>
              <a:defRPr sz="1600" b="0" i="1"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0"/>
              </a:spcBef>
              <a:spcAft>
                <a:spcPts val="0"/>
              </a:spcAft>
              <a:buClr>
                <a:srgbClr val="5EB8D5"/>
              </a:buClr>
              <a:buSzTx/>
              <a:buFont typeface="Wingdings" pitchFamily="2" charset="2"/>
              <a:buNone/>
              <a:tabLst/>
              <a:defRPr/>
            </a:pPr>
            <a:endParaRPr kumimoji="0" lang="en-US" sz="1600" b="0"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67EB99E7-21B6-C5C1-97E3-005D29991114}"/>
              </a:ext>
            </a:extLst>
          </p:cNvPr>
          <p:cNvCxnSpPr>
            <a:cxnSpLocks/>
          </p:cNvCxnSpPr>
          <p:nvPr/>
        </p:nvCxnSpPr>
        <p:spPr>
          <a:xfrm>
            <a:off x="5486319" y="3703263"/>
            <a:ext cx="793478"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BB56771-4780-6722-DB12-A0CEBCBB25A8}"/>
              </a:ext>
            </a:extLst>
          </p:cNvPr>
          <p:cNvCxnSpPr>
            <a:cxnSpLocks/>
          </p:cNvCxnSpPr>
          <p:nvPr/>
        </p:nvCxnSpPr>
        <p:spPr>
          <a:xfrm flipV="1">
            <a:off x="230926" y="5808730"/>
            <a:ext cx="0" cy="82550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89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par>
                          <p:cTn id="10" fill="hold">
                            <p:stCondLst>
                              <p:cond delay="3000"/>
                            </p:stCondLst>
                            <p:childTnLst>
                              <p:par>
                                <p:cTn id="11" presetID="6" presetClass="entr" presetSubtype="32"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out)">
                                      <p:cBhvr>
                                        <p:cTn id="13" dur="2000"/>
                                        <p:tgtEl>
                                          <p:spTgt spid="3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anim calcmode="lin" valueType="num">
                                      <p:cBhvr>
                                        <p:cTn id="1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0"/>
                            </p:stCondLst>
                            <p:childTnLst>
                              <p:par>
                                <p:cTn id="20" presetID="6" presetClass="entr" presetSubtype="32"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out)">
                                      <p:cBhvr>
                                        <p:cTn id="2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D5A5-08B0-4301-B341-B99D92F24572}"/>
              </a:ext>
            </a:extLst>
          </p:cNvPr>
          <p:cNvSpPr>
            <a:spLocks noGrp="1"/>
          </p:cNvSpPr>
          <p:nvPr>
            <p:ph type="ctrTitle"/>
          </p:nvPr>
        </p:nvSpPr>
        <p:spPr>
          <a:xfrm>
            <a:off x="620805" y="-138409"/>
            <a:ext cx="10950387" cy="920880"/>
          </a:xfrm>
        </p:spPr>
        <p:txBody>
          <a:bodyPr/>
          <a:lstStyle/>
          <a:p>
            <a:r>
              <a:rPr lang="en-US" cap="all" dirty="0"/>
              <a:t>Lessons Learned</a:t>
            </a:r>
          </a:p>
        </p:txBody>
      </p:sp>
      <p:graphicFrame>
        <p:nvGraphicFramePr>
          <p:cNvPr id="5" name="Diagram 4">
            <a:extLst>
              <a:ext uri="{FF2B5EF4-FFF2-40B4-BE49-F238E27FC236}">
                <a16:creationId xmlns:a16="http://schemas.microsoft.com/office/drawing/2014/main" id="{ABB6FAA8-DEE4-44E1-A2AA-A971D6A9A1E7}"/>
              </a:ext>
            </a:extLst>
          </p:cNvPr>
          <p:cNvGraphicFramePr/>
          <p:nvPr>
            <p:extLst>
              <p:ext uri="{D42A27DB-BD31-4B8C-83A1-F6EECF244321}">
                <p14:modId xmlns:p14="http://schemas.microsoft.com/office/powerpoint/2010/main" val="4017299349"/>
              </p:ext>
            </p:extLst>
          </p:nvPr>
        </p:nvGraphicFramePr>
        <p:xfrm>
          <a:off x="306510" y="650773"/>
          <a:ext cx="11578975" cy="5378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668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 93">
            <a:extLst>
              <a:ext uri="{FF2B5EF4-FFF2-40B4-BE49-F238E27FC236}">
                <a16:creationId xmlns:a16="http://schemas.microsoft.com/office/drawing/2014/main" id="{3DE8226A-2F6D-398F-3C4B-E3F2D42C79BD}"/>
              </a:ext>
            </a:extLst>
          </p:cNvPr>
          <p:cNvSpPr/>
          <p:nvPr/>
        </p:nvSpPr>
        <p:spPr>
          <a:xfrm>
            <a:off x="6539239" y="2967028"/>
            <a:ext cx="2080682" cy="2080681"/>
          </a:xfrm>
          <a:prstGeom prst="ellipse">
            <a:avLst/>
          </a:prstGeom>
          <a:solidFill>
            <a:srgbClr val="133F6A">
              <a:alpha val="5000"/>
            </a:srgbClr>
          </a:solidFill>
          <a:ln w="22225" cap="rnd">
            <a:solidFill>
              <a:schemeClr val="accent4">
                <a:lumMod val="60000"/>
                <a:lumOff val="40000"/>
              </a:schemeClr>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Century Gothic"/>
              <a:ea typeface="+mn-ea"/>
              <a:cs typeface="+mn-cs"/>
            </a:endParaRPr>
          </a:p>
        </p:txBody>
      </p:sp>
      <p:sp>
        <p:nvSpPr>
          <p:cNvPr id="95" name="Freeform: Shape 178">
            <a:extLst>
              <a:ext uri="{FF2B5EF4-FFF2-40B4-BE49-F238E27FC236}">
                <a16:creationId xmlns:a16="http://schemas.microsoft.com/office/drawing/2014/main" id="{75D4C0EF-8780-16FC-00EC-6CC896B7C0A0}"/>
              </a:ext>
            </a:extLst>
          </p:cNvPr>
          <p:cNvSpPr/>
          <p:nvPr/>
        </p:nvSpPr>
        <p:spPr>
          <a:xfrm rot="19651297">
            <a:off x="7438488" y="2712312"/>
            <a:ext cx="1120555" cy="2080943"/>
          </a:xfrm>
          <a:custGeom>
            <a:avLst/>
            <a:gdLst>
              <a:gd name="connsiteX0" fmla="*/ 571315 w 1002290"/>
              <a:gd name="connsiteY0" fmla="*/ 145660 h 1861318"/>
              <a:gd name="connsiteX1" fmla="*/ 856631 w 1002290"/>
              <a:gd name="connsiteY1" fmla="*/ 1430344 h 1861318"/>
              <a:gd name="connsiteX2" fmla="*/ 6435 w 1002290"/>
              <a:gd name="connsiteY2" fmla="*/ 1859093 h 1861318"/>
              <a:gd name="connsiteX3" fmla="*/ 0 w 1002290"/>
              <a:gd name="connsiteY3" fmla="*/ 1858331 h 1861318"/>
              <a:gd name="connsiteX4" fmla="*/ 0 w 1002290"/>
              <a:gd name="connsiteY4" fmla="*/ 6167 h 1861318"/>
              <a:gd name="connsiteX5" fmla="*/ 47076 w 1002290"/>
              <a:gd name="connsiteY5" fmla="*/ 348 h 1861318"/>
              <a:gd name="connsiteX6" fmla="*/ 571315 w 1002290"/>
              <a:gd name="connsiteY6" fmla="*/ 145660 h 18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90" h="1861318">
                <a:moveTo>
                  <a:pt x="571315" y="145660"/>
                </a:moveTo>
                <a:cubicBezTo>
                  <a:pt x="1004859" y="421628"/>
                  <a:pt x="1132599" y="996800"/>
                  <a:pt x="856631" y="1430344"/>
                </a:cubicBezTo>
                <a:cubicBezTo>
                  <a:pt x="666904" y="1728404"/>
                  <a:pt x="335755" y="1881926"/>
                  <a:pt x="6435" y="1859093"/>
                </a:cubicBezTo>
                <a:lnTo>
                  <a:pt x="0" y="1858331"/>
                </a:lnTo>
                <a:lnTo>
                  <a:pt x="0" y="6167"/>
                </a:lnTo>
                <a:lnTo>
                  <a:pt x="47076" y="348"/>
                </a:lnTo>
                <a:cubicBezTo>
                  <a:pt x="226242" y="-4544"/>
                  <a:pt x="408737" y="42173"/>
                  <a:pt x="571315" y="145660"/>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50BCC9B0-C30A-369E-94E2-C0C226CCB5E4}"/>
              </a:ext>
            </a:extLst>
          </p:cNvPr>
          <p:cNvGrpSpPr/>
          <p:nvPr/>
        </p:nvGrpSpPr>
        <p:grpSpPr>
          <a:xfrm>
            <a:off x="3441712" y="2489503"/>
            <a:ext cx="2432649" cy="2895404"/>
            <a:chOff x="3593465" y="2858486"/>
            <a:chExt cx="2432649" cy="2895404"/>
          </a:xfrm>
        </p:grpSpPr>
        <p:cxnSp>
          <p:nvCxnSpPr>
            <p:cNvPr id="30" name="Straight Connector 29">
              <a:extLst>
                <a:ext uri="{FF2B5EF4-FFF2-40B4-BE49-F238E27FC236}">
                  <a16:creationId xmlns:a16="http://schemas.microsoft.com/office/drawing/2014/main" id="{2BD3E026-8FF7-3EB1-FBB8-480AD939F207}"/>
                </a:ext>
              </a:extLst>
            </p:cNvPr>
            <p:cNvCxnSpPr>
              <a:cxnSpLocks/>
            </p:cNvCxnSpPr>
            <p:nvPr/>
          </p:nvCxnSpPr>
          <p:spPr>
            <a:xfrm>
              <a:off x="6026114" y="2858486"/>
              <a:ext cx="0" cy="2895404"/>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3" name="TextBox 32">
              <a:extLst>
                <a:ext uri="{FF2B5EF4-FFF2-40B4-BE49-F238E27FC236}">
                  <a16:creationId xmlns:a16="http://schemas.microsoft.com/office/drawing/2014/main" id="{6CA2DA77-8227-41D0-3CD8-C071C3BDE184}"/>
                </a:ext>
              </a:extLst>
            </p:cNvPr>
            <p:cNvSpPr txBox="1"/>
            <p:nvPr/>
          </p:nvSpPr>
          <p:spPr>
            <a:xfrm>
              <a:off x="3593465" y="2868488"/>
              <a:ext cx="2149662" cy="961014"/>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dirty="0">
                  <a:solidFill>
                    <a:schemeClr val="bg1"/>
                  </a:solidFill>
                </a:rPr>
                <a:t>$101,000</a:t>
              </a:r>
            </a:p>
            <a:p>
              <a:pPr algn="ctr">
                <a:spcAft>
                  <a:spcPts val="300"/>
                </a:spcAft>
              </a:pPr>
              <a:r>
                <a:rPr lang="en-US" sz="1400" dirty="0">
                  <a:solidFill>
                    <a:schemeClr val="accent4">
                      <a:lumMod val="60000"/>
                      <a:lumOff val="40000"/>
                    </a:schemeClr>
                  </a:solidFill>
                </a:rPr>
                <a:t>PBI Blended Finance </a:t>
              </a:r>
            </a:p>
            <a:p>
              <a:pPr algn="ctr">
                <a:spcAft>
                  <a:spcPts val="300"/>
                </a:spcAft>
              </a:pPr>
              <a:r>
                <a:rPr lang="en-US" sz="1400" dirty="0">
                  <a:solidFill>
                    <a:schemeClr val="accent4">
                      <a:lumMod val="60000"/>
                      <a:lumOff val="40000"/>
                    </a:schemeClr>
                  </a:solidFill>
                </a:rPr>
                <a:t>($60,000 from We-Fi)</a:t>
              </a:r>
            </a:p>
          </p:txBody>
        </p:sp>
        <p:sp>
          <p:nvSpPr>
            <p:cNvPr id="34" name="TextBox 33">
              <a:extLst>
                <a:ext uri="{FF2B5EF4-FFF2-40B4-BE49-F238E27FC236}">
                  <a16:creationId xmlns:a16="http://schemas.microsoft.com/office/drawing/2014/main" id="{634BF224-63F4-C582-8315-AC4DF2635740}"/>
                </a:ext>
              </a:extLst>
            </p:cNvPr>
            <p:cNvSpPr txBox="1"/>
            <p:nvPr/>
          </p:nvSpPr>
          <p:spPr>
            <a:xfrm>
              <a:off x="3620904" y="4721509"/>
              <a:ext cx="2128343" cy="737876"/>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dirty="0">
                  <a:solidFill>
                    <a:schemeClr val="bg1"/>
                  </a:solidFill>
                </a:rPr>
                <a:t>$12.5 million</a:t>
              </a:r>
            </a:p>
            <a:p>
              <a:pPr algn="ctr">
                <a:spcAft>
                  <a:spcPts val="300"/>
                </a:spcAft>
              </a:pPr>
              <a:r>
                <a:rPr lang="en-US" sz="1600" dirty="0">
                  <a:solidFill>
                    <a:schemeClr val="accent4">
                      <a:lumMod val="60000"/>
                      <a:lumOff val="40000"/>
                    </a:schemeClr>
                  </a:solidFill>
                </a:rPr>
                <a:t>4-year IFC Loan</a:t>
              </a:r>
              <a:endParaRPr lang="en-US" sz="2800" b="1" dirty="0">
                <a:solidFill>
                  <a:schemeClr val="accent4">
                    <a:lumMod val="60000"/>
                    <a:lumOff val="40000"/>
                  </a:schemeClr>
                </a:solidFill>
              </a:endParaRPr>
            </a:p>
          </p:txBody>
        </p:sp>
        <p:sp>
          <p:nvSpPr>
            <p:cNvPr id="36" name="TextBox 35">
              <a:extLst>
                <a:ext uri="{FF2B5EF4-FFF2-40B4-BE49-F238E27FC236}">
                  <a16:creationId xmlns:a16="http://schemas.microsoft.com/office/drawing/2014/main" id="{BACFD1BB-6DC4-525D-31F1-DF64092E9F91}"/>
                </a:ext>
              </a:extLst>
            </p:cNvPr>
            <p:cNvSpPr txBox="1"/>
            <p:nvPr/>
          </p:nvSpPr>
          <p:spPr>
            <a:xfrm>
              <a:off x="4502829" y="3927243"/>
              <a:ext cx="430243" cy="646331"/>
            </a:xfrm>
            <a:prstGeom prst="rect">
              <a:avLst/>
            </a:prstGeom>
            <a:noFill/>
            <a:ln>
              <a:noFill/>
            </a:ln>
          </p:spPr>
          <p:txBody>
            <a:bodyPr wrap="square" anchor="ctr" anchorCtr="0">
              <a:spAutoFit/>
            </a:bodyPr>
            <a:lstStyle/>
            <a:p>
              <a:pPr algn="ctr">
                <a:spcAft>
                  <a:spcPts val="300"/>
                </a:spcAft>
              </a:pPr>
              <a:r>
                <a:rPr lang="en-US" sz="3600" dirty="0">
                  <a:solidFill>
                    <a:schemeClr val="bg2"/>
                  </a:solidFill>
                  <a:ea typeface="Rasa Light"/>
                  <a:cs typeface="Rasa Light"/>
                  <a:sym typeface="Rasa Light"/>
                </a:rPr>
                <a:t>+</a:t>
              </a:r>
              <a:endParaRPr lang="en-US" sz="2800" dirty="0">
                <a:solidFill>
                  <a:schemeClr val="bg2"/>
                </a:solidFill>
              </a:endParaRPr>
            </a:p>
          </p:txBody>
        </p:sp>
      </p:grpSp>
      <p:cxnSp>
        <p:nvCxnSpPr>
          <p:cNvPr id="31" name="Straight Connector 30">
            <a:extLst>
              <a:ext uri="{FF2B5EF4-FFF2-40B4-BE49-F238E27FC236}">
                <a16:creationId xmlns:a16="http://schemas.microsoft.com/office/drawing/2014/main" id="{9D4E3A2A-5168-E387-79C6-D008BF990E9A}"/>
              </a:ext>
            </a:extLst>
          </p:cNvPr>
          <p:cNvCxnSpPr>
            <a:cxnSpLocks/>
          </p:cNvCxnSpPr>
          <p:nvPr/>
        </p:nvCxnSpPr>
        <p:spPr>
          <a:xfrm>
            <a:off x="5874361" y="4007368"/>
            <a:ext cx="789537" cy="0"/>
          </a:xfrm>
          <a:prstGeom prst="line">
            <a:avLst/>
          </a:prstGeom>
          <a:ln w="12700" cap="rnd">
            <a:solidFill>
              <a:schemeClr val="bg1"/>
            </a:solidFill>
            <a:prstDash val="solid"/>
            <a:round/>
            <a:headEnd type="oval"/>
            <a:tailEnd type="oval"/>
          </a:ln>
          <a:effectLst>
            <a:glow rad="142098">
              <a:schemeClr val="bg1">
                <a:alpha val="6000"/>
              </a:schemeClr>
            </a:glow>
          </a:effectLst>
        </p:spPr>
      </p:cxnSp>
      <p:cxnSp>
        <p:nvCxnSpPr>
          <p:cNvPr id="38" name="Straight Connector 37">
            <a:extLst>
              <a:ext uri="{FF2B5EF4-FFF2-40B4-BE49-F238E27FC236}">
                <a16:creationId xmlns:a16="http://schemas.microsoft.com/office/drawing/2014/main" id="{4C3975CB-5EAF-4854-AAA3-8F4AB1A665F2}"/>
              </a:ext>
            </a:extLst>
          </p:cNvPr>
          <p:cNvCxnSpPr>
            <a:cxnSpLocks/>
          </p:cNvCxnSpPr>
          <p:nvPr/>
        </p:nvCxnSpPr>
        <p:spPr>
          <a:xfrm>
            <a:off x="8378469" y="4024649"/>
            <a:ext cx="670472" cy="0"/>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9" name="TextBox 38">
            <a:extLst>
              <a:ext uri="{FF2B5EF4-FFF2-40B4-BE49-F238E27FC236}">
                <a16:creationId xmlns:a16="http://schemas.microsoft.com/office/drawing/2014/main" id="{5EDA0B3E-EA71-D359-6B89-04BB2FCEE383}"/>
              </a:ext>
            </a:extLst>
          </p:cNvPr>
          <p:cNvSpPr txBox="1"/>
          <p:nvPr/>
        </p:nvSpPr>
        <p:spPr>
          <a:xfrm>
            <a:off x="6324613" y="3110552"/>
            <a:ext cx="2326511" cy="914097"/>
          </a:xfrm>
          <a:prstGeom prst="rect">
            <a:avLst/>
          </a:prstGeom>
          <a:noFill/>
        </p:spPr>
        <p:txBody>
          <a:bodyPr wrap="square" rtlCol="0">
            <a:noAutofit/>
          </a:bodyPr>
          <a:lstStyle/>
          <a:p>
            <a:pPr algn="ctr"/>
            <a:r>
              <a:rPr lang="en-US" sz="6000" b="1" spc="-300" dirty="0">
                <a:solidFill>
                  <a:schemeClr val="bg1"/>
                </a:solidFill>
              </a:rPr>
              <a:t>$12.5</a:t>
            </a:r>
          </a:p>
        </p:txBody>
      </p:sp>
      <p:sp>
        <p:nvSpPr>
          <p:cNvPr id="40" name="TextBox 39">
            <a:extLst>
              <a:ext uri="{FF2B5EF4-FFF2-40B4-BE49-F238E27FC236}">
                <a16:creationId xmlns:a16="http://schemas.microsoft.com/office/drawing/2014/main" id="{9A7E6895-B9D1-9C06-4710-BF784D89F648}"/>
              </a:ext>
            </a:extLst>
          </p:cNvPr>
          <p:cNvSpPr txBox="1"/>
          <p:nvPr/>
        </p:nvSpPr>
        <p:spPr>
          <a:xfrm>
            <a:off x="6815651" y="3860084"/>
            <a:ext cx="1527858" cy="369332"/>
          </a:xfrm>
          <a:prstGeom prst="rect">
            <a:avLst/>
          </a:prstGeom>
          <a:noFill/>
        </p:spPr>
        <p:txBody>
          <a:bodyPr wrap="square">
            <a:noAutofit/>
          </a:bodyPr>
          <a:lstStyle/>
          <a:p>
            <a:pPr algn="ctr"/>
            <a:r>
              <a:rPr lang="en-US" sz="3200" b="1">
                <a:solidFill>
                  <a:schemeClr val="bg1"/>
                </a:solidFill>
              </a:rPr>
              <a:t>million</a:t>
            </a:r>
            <a:endParaRPr lang="en-US">
              <a:solidFill>
                <a:schemeClr val="bg1"/>
              </a:solidFill>
            </a:endParaRPr>
          </a:p>
        </p:txBody>
      </p:sp>
      <p:sp>
        <p:nvSpPr>
          <p:cNvPr id="41" name="TextBox 40">
            <a:extLst>
              <a:ext uri="{FF2B5EF4-FFF2-40B4-BE49-F238E27FC236}">
                <a16:creationId xmlns:a16="http://schemas.microsoft.com/office/drawing/2014/main" id="{6CD8A11D-BA84-055E-1BFB-02F1CDA889F0}"/>
              </a:ext>
            </a:extLst>
          </p:cNvPr>
          <p:cNvSpPr txBox="1"/>
          <p:nvPr/>
        </p:nvSpPr>
        <p:spPr>
          <a:xfrm>
            <a:off x="6784091" y="4385894"/>
            <a:ext cx="1667576" cy="369332"/>
          </a:xfrm>
          <a:prstGeom prst="rect">
            <a:avLst/>
          </a:prstGeom>
          <a:noFill/>
        </p:spPr>
        <p:txBody>
          <a:bodyPr wrap="square">
            <a:noAutofit/>
          </a:bodyPr>
          <a:lstStyle/>
          <a:p>
            <a:pPr algn="ctr"/>
            <a:r>
              <a:rPr lang="en-US" sz="1400">
                <a:solidFill>
                  <a:schemeClr val="accent4">
                    <a:lumMod val="60000"/>
                    <a:lumOff val="40000"/>
                  </a:schemeClr>
                </a:solidFill>
              </a:rPr>
              <a:t>Total project cost</a:t>
            </a:r>
            <a:endParaRPr lang="en-US" sz="1200">
              <a:solidFill>
                <a:schemeClr val="accent4">
                  <a:lumMod val="60000"/>
                  <a:lumOff val="40000"/>
                </a:schemeClr>
              </a:solidFill>
            </a:endParaRPr>
          </a:p>
        </p:txBody>
      </p:sp>
      <p:cxnSp>
        <p:nvCxnSpPr>
          <p:cNvPr id="57" name="Straight Connector 56">
            <a:extLst>
              <a:ext uri="{FF2B5EF4-FFF2-40B4-BE49-F238E27FC236}">
                <a16:creationId xmlns:a16="http://schemas.microsoft.com/office/drawing/2014/main" id="{B132B4BF-BE47-41E9-D225-01573577C748}"/>
              </a:ext>
            </a:extLst>
          </p:cNvPr>
          <p:cNvCxnSpPr>
            <a:cxnSpLocks/>
          </p:cNvCxnSpPr>
          <p:nvPr/>
        </p:nvCxnSpPr>
        <p:spPr>
          <a:xfrm>
            <a:off x="9048941" y="2460842"/>
            <a:ext cx="0" cy="3019636"/>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70" name="Freeform: Shape 11">
            <a:extLst>
              <a:ext uri="{FF2B5EF4-FFF2-40B4-BE49-F238E27FC236}">
                <a16:creationId xmlns:a16="http://schemas.microsoft.com/office/drawing/2014/main" id="{5E9B3D25-43BC-8620-9E7A-159AF5C0D18B}"/>
              </a:ext>
            </a:extLst>
          </p:cNvPr>
          <p:cNvSpPr/>
          <p:nvPr/>
        </p:nvSpPr>
        <p:spPr>
          <a:xfrm>
            <a:off x="324738" y="-68281"/>
            <a:ext cx="1892637" cy="869768"/>
          </a:xfrm>
          <a:custGeom>
            <a:avLst/>
            <a:gdLst>
              <a:gd name="connsiteX0" fmla="*/ 0 w 2005834"/>
              <a:gd name="connsiteY0" fmla="*/ 0 h 269547"/>
              <a:gd name="connsiteX1" fmla="*/ 2005835 w 2005834"/>
              <a:gd name="connsiteY1" fmla="*/ 0 h 269547"/>
              <a:gd name="connsiteX2" fmla="*/ 2005835 w 2005834"/>
              <a:gd name="connsiteY2" fmla="*/ 269548 h 269547"/>
              <a:gd name="connsiteX3" fmla="*/ 0 w 2005834"/>
              <a:gd name="connsiteY3" fmla="*/ 269548 h 269547"/>
            </a:gdLst>
            <a:ahLst/>
            <a:cxnLst>
              <a:cxn ang="0">
                <a:pos x="connsiteX0" y="connsiteY0"/>
              </a:cxn>
              <a:cxn ang="0">
                <a:pos x="connsiteX1" y="connsiteY1"/>
              </a:cxn>
              <a:cxn ang="0">
                <a:pos x="connsiteX2" y="connsiteY2"/>
              </a:cxn>
              <a:cxn ang="0">
                <a:pos x="connsiteX3" y="connsiteY3"/>
              </a:cxn>
            </a:cxnLst>
            <a:rect l="l" t="t" r="r" b="b"/>
            <a:pathLst>
              <a:path w="2005834" h="269547">
                <a:moveTo>
                  <a:pt x="0" y="0"/>
                </a:moveTo>
                <a:lnTo>
                  <a:pt x="2005835" y="0"/>
                </a:lnTo>
                <a:lnTo>
                  <a:pt x="2005835" y="269548"/>
                </a:lnTo>
                <a:lnTo>
                  <a:pt x="0" y="269548"/>
                </a:lnTo>
                <a:close/>
              </a:path>
            </a:pathLst>
          </a:custGeom>
          <a:noFill/>
          <a:ln w="7165" cap="flat">
            <a:noFill/>
            <a:prstDash val="solid"/>
            <a:miter/>
          </a:ln>
        </p:spPr>
        <p:txBody>
          <a:bodyPr lIns="0" tIns="72000" rIns="0" bIns="72000" rtlCol="0" anchor="ctr"/>
          <a:lstStyle/>
          <a:p>
            <a:pPr lvl="0">
              <a:lnSpc>
                <a:spcPct val="88000"/>
              </a:lnSpc>
              <a:defRPr/>
            </a:pPr>
            <a:r>
              <a:rPr lang="en-US" sz="1400" i="1">
                <a:solidFill>
                  <a:schemeClr val="accent4"/>
                </a:solidFill>
                <a:cs typeface="Agency FB" panose="020F0502020204030204" pitchFamily="34" charset="0"/>
              </a:rPr>
              <a:t>Case Study</a:t>
            </a:r>
          </a:p>
        </p:txBody>
      </p:sp>
      <p:sp>
        <p:nvSpPr>
          <p:cNvPr id="71" name="TextBox 70">
            <a:extLst>
              <a:ext uri="{FF2B5EF4-FFF2-40B4-BE49-F238E27FC236}">
                <a16:creationId xmlns:a16="http://schemas.microsoft.com/office/drawing/2014/main" id="{0381BC97-5A27-26D2-1233-CE17B8604DF5}"/>
              </a:ext>
            </a:extLst>
          </p:cNvPr>
          <p:cNvSpPr txBox="1"/>
          <p:nvPr/>
        </p:nvSpPr>
        <p:spPr>
          <a:xfrm>
            <a:off x="324738" y="539877"/>
            <a:ext cx="1892637" cy="523220"/>
          </a:xfrm>
          <a:prstGeom prst="rect">
            <a:avLst/>
          </a:prstGeom>
          <a:noFill/>
          <a:ln>
            <a:noFill/>
          </a:ln>
        </p:spPr>
        <p:txBody>
          <a:bodyPr wrap="square" lIns="0" rIns="0">
            <a:spAutoFit/>
          </a:bodyPr>
          <a:lstStyle/>
          <a:p>
            <a:r>
              <a:rPr kumimoji="0" lang="en-US" sz="2800" b="1" u="none" strike="noStrike" kern="1200" cap="none" normalizeH="0" baseline="0" noProof="0" dirty="0">
                <a:ln>
                  <a:noFill/>
                </a:ln>
                <a:solidFill>
                  <a:schemeClr val="bg1"/>
                </a:solidFill>
                <a:effectLst/>
                <a:uLnTx/>
                <a:uFillTx/>
                <a:latin typeface="+mj-lt"/>
                <a:cs typeface="Times New Roman" panose="02020603050405020304" pitchFamily="18" charset="0"/>
              </a:rPr>
              <a:t>Uzbekistan</a:t>
            </a:r>
            <a:endParaRPr lang="en-US" sz="2800" b="1" dirty="0">
              <a:solidFill>
                <a:schemeClr val="bg1"/>
              </a:solidFill>
              <a:latin typeface="+mj-lt"/>
              <a:cs typeface="Times New Roman" panose="02020603050405020304" pitchFamily="18" charset="0"/>
            </a:endParaRPr>
          </a:p>
        </p:txBody>
      </p:sp>
      <p:cxnSp>
        <p:nvCxnSpPr>
          <p:cNvPr id="72" name="Straight Connector 71">
            <a:extLst>
              <a:ext uri="{FF2B5EF4-FFF2-40B4-BE49-F238E27FC236}">
                <a16:creationId xmlns:a16="http://schemas.microsoft.com/office/drawing/2014/main" id="{EDCFF248-9357-C2EA-AF7F-D6EB1752B490}"/>
              </a:ext>
            </a:extLst>
          </p:cNvPr>
          <p:cNvCxnSpPr>
            <a:cxnSpLocks/>
          </p:cNvCxnSpPr>
          <p:nvPr/>
        </p:nvCxnSpPr>
        <p:spPr>
          <a:xfrm>
            <a:off x="324738" y="569443"/>
            <a:ext cx="473924" cy="0"/>
          </a:xfrm>
          <a:prstGeom prst="line">
            <a:avLst/>
          </a:prstGeom>
          <a:no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9961032E-66DA-32AB-C5D4-DC1784D374BC}"/>
              </a:ext>
            </a:extLst>
          </p:cNvPr>
          <p:cNvSpPr txBox="1">
            <a:spLocks/>
          </p:cNvSpPr>
          <p:nvPr/>
        </p:nvSpPr>
        <p:spPr>
          <a:xfrm>
            <a:off x="3357563" y="358609"/>
            <a:ext cx="8834436" cy="628713"/>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en-US" dirty="0" err="1">
                <a:solidFill>
                  <a:schemeClr val="bg1"/>
                </a:solidFill>
              </a:rPr>
              <a:t>HamkorBank</a:t>
            </a:r>
            <a:endParaRPr lang="en-US" dirty="0">
              <a:solidFill>
                <a:schemeClr val="bg1"/>
              </a:solidFill>
            </a:endParaRPr>
          </a:p>
        </p:txBody>
      </p:sp>
      <p:cxnSp>
        <p:nvCxnSpPr>
          <p:cNvPr id="4" name="Straight Connector 3">
            <a:extLst>
              <a:ext uri="{FF2B5EF4-FFF2-40B4-BE49-F238E27FC236}">
                <a16:creationId xmlns:a16="http://schemas.microsoft.com/office/drawing/2014/main" id="{D94FA114-443C-D765-EA70-645E08F4E583}"/>
              </a:ext>
            </a:extLst>
          </p:cNvPr>
          <p:cNvCxnSpPr>
            <a:cxnSpLocks/>
          </p:cNvCxnSpPr>
          <p:nvPr/>
        </p:nvCxnSpPr>
        <p:spPr>
          <a:xfrm>
            <a:off x="3507231" y="1059194"/>
            <a:ext cx="640154"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
        <p:nvSpPr>
          <p:cNvPr id="8" name="Subtitle 6">
            <a:extLst>
              <a:ext uri="{FF2B5EF4-FFF2-40B4-BE49-F238E27FC236}">
                <a16:creationId xmlns:a16="http://schemas.microsoft.com/office/drawing/2014/main" id="{4523A923-64AF-C9EF-C551-034E5DC89C86}"/>
              </a:ext>
            </a:extLst>
          </p:cNvPr>
          <p:cNvSpPr txBox="1">
            <a:spLocks/>
          </p:cNvSpPr>
          <p:nvPr/>
        </p:nvSpPr>
        <p:spPr>
          <a:xfrm>
            <a:off x="3357563" y="186603"/>
            <a:ext cx="1550558" cy="3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ZA" sz="1800" i="1">
                <a:solidFill>
                  <a:schemeClr val="bg1"/>
                </a:solidFill>
              </a:rPr>
              <a:t>Investing in</a:t>
            </a:r>
          </a:p>
        </p:txBody>
      </p:sp>
      <p:sp>
        <p:nvSpPr>
          <p:cNvPr id="9" name="TextBox 8">
            <a:extLst>
              <a:ext uri="{FF2B5EF4-FFF2-40B4-BE49-F238E27FC236}">
                <a16:creationId xmlns:a16="http://schemas.microsoft.com/office/drawing/2014/main" id="{D6C8B9B4-436D-DF8D-70FA-A6C96E1BBF76}"/>
              </a:ext>
            </a:extLst>
          </p:cNvPr>
          <p:cNvSpPr txBox="1"/>
          <p:nvPr/>
        </p:nvSpPr>
        <p:spPr>
          <a:xfrm>
            <a:off x="257933" y="1155992"/>
            <a:ext cx="2679187" cy="5193582"/>
          </a:xfrm>
          <a:prstGeom prst="rect">
            <a:avLst/>
          </a:prstGeom>
          <a:noFill/>
          <a:effectLst/>
        </p:spPr>
        <p:txBody>
          <a:bodyPr wrap="square" lIns="0" tIns="0" rIns="0" bIns="0">
            <a:noAutofit/>
          </a:bodyPr>
          <a:lstStyle/>
          <a:p>
            <a:pPr lvl="0">
              <a:spcAft>
                <a:spcPts val="600"/>
              </a:spcAft>
              <a:buClr>
                <a:schemeClr val="bg1"/>
              </a:buClr>
              <a:buSzPts val="1500"/>
            </a:pPr>
            <a:r>
              <a:rPr lang="en-ZA" sz="2400" b="1" dirty="0">
                <a:solidFill>
                  <a:srgbClr val="00AEE5"/>
                </a:solidFill>
                <a:ea typeface="Arial"/>
                <a:cs typeface="Arial"/>
                <a:sym typeface="Arial"/>
              </a:rPr>
              <a:t>Overview</a:t>
            </a:r>
          </a:p>
          <a:p>
            <a:pPr marL="142875" lvl="0" indent="-142875">
              <a:spcAft>
                <a:spcPts val="600"/>
              </a:spcAft>
              <a:buClr>
                <a:schemeClr val="accent4"/>
              </a:buClr>
              <a:buSzPts val="1500"/>
              <a:buFont typeface="Wingdings" pitchFamily="2" charset="2"/>
              <a:buChar char="§"/>
            </a:pPr>
            <a:r>
              <a:rPr lang="en-US" sz="1500" dirty="0"/>
              <a:t>Women face constraints in access to credit  </a:t>
            </a:r>
          </a:p>
          <a:p>
            <a:pPr marL="142875" lvl="0" indent="-142875">
              <a:spcAft>
                <a:spcPts val="600"/>
              </a:spcAft>
              <a:buClr>
                <a:schemeClr val="accent4"/>
              </a:buClr>
              <a:buSzPts val="1500"/>
              <a:buFont typeface="Wingdings" pitchFamily="2" charset="2"/>
              <a:buChar char="§"/>
            </a:pPr>
            <a:r>
              <a:rPr lang="en-US" sz="1500" dirty="0"/>
              <a:t>They tend to occupy micro business segments</a:t>
            </a:r>
          </a:p>
          <a:p>
            <a:pPr marL="142875" lvl="0" indent="-142875">
              <a:spcAft>
                <a:spcPts val="600"/>
              </a:spcAft>
              <a:buClr>
                <a:schemeClr val="accent4"/>
              </a:buClr>
              <a:buSzPts val="1500"/>
              <a:buFont typeface="Wingdings" pitchFamily="2" charset="2"/>
              <a:buChar char="§"/>
            </a:pPr>
            <a:r>
              <a:rPr lang="en-US" sz="1500" dirty="0"/>
              <a:t>Hurdles include limited knowledge, confidence, and experience in accessing credit, as well as the high interest rates</a:t>
            </a:r>
          </a:p>
          <a:p>
            <a:pPr marL="142875" lvl="0" indent="-142875">
              <a:spcAft>
                <a:spcPts val="600"/>
              </a:spcAft>
              <a:buClr>
                <a:schemeClr val="accent4"/>
              </a:buClr>
              <a:buSzPts val="1500"/>
              <a:buFont typeface="Wingdings" pitchFamily="2" charset="2"/>
              <a:buChar char="§"/>
            </a:pPr>
            <a:r>
              <a:rPr lang="en-US" sz="1500" dirty="0"/>
              <a:t>The project will help to expand access to capital for WSMEs, and encourage replication of the approach by other market players</a:t>
            </a:r>
          </a:p>
        </p:txBody>
      </p:sp>
      <p:sp>
        <p:nvSpPr>
          <p:cNvPr id="25" name="TextBox 24">
            <a:extLst>
              <a:ext uri="{FF2B5EF4-FFF2-40B4-BE49-F238E27FC236}">
                <a16:creationId xmlns:a16="http://schemas.microsoft.com/office/drawing/2014/main" id="{90185E47-4835-4546-9E80-F4339119EB44}"/>
              </a:ext>
            </a:extLst>
          </p:cNvPr>
          <p:cNvSpPr txBox="1"/>
          <p:nvPr/>
        </p:nvSpPr>
        <p:spPr>
          <a:xfrm>
            <a:off x="9316001" y="2638252"/>
            <a:ext cx="2310241" cy="2553758"/>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marL="285750" indent="-285750">
              <a:spcBef>
                <a:spcPts val="525"/>
              </a:spcBef>
              <a:buClr>
                <a:schemeClr val="accent1"/>
              </a:buClr>
              <a:buSzPct val="115000"/>
              <a:buFont typeface="Wingdings" pitchFamily="2" charset="2"/>
              <a:buChar char="§"/>
            </a:pPr>
            <a:r>
              <a:rPr lang="en-US" dirty="0">
                <a:solidFill>
                  <a:schemeClr val="bg1"/>
                </a:solidFill>
                <a:cs typeface="Arial"/>
                <a:sym typeface="Arial"/>
              </a:rPr>
              <a:t>375 WSMEs access new financing</a:t>
            </a:r>
          </a:p>
          <a:p>
            <a:pPr marL="285750" indent="-285750">
              <a:spcBef>
                <a:spcPts val="525"/>
              </a:spcBef>
              <a:buClr>
                <a:schemeClr val="accent1"/>
              </a:buClr>
              <a:buSzPct val="115000"/>
              <a:buFont typeface="Wingdings" pitchFamily="2" charset="2"/>
              <a:buChar char="§"/>
            </a:pPr>
            <a:endParaRPr lang="en-US" dirty="0">
              <a:solidFill>
                <a:schemeClr val="bg1"/>
              </a:solidFill>
              <a:cs typeface="Arial"/>
              <a:sym typeface="Arial"/>
            </a:endParaRPr>
          </a:p>
          <a:p>
            <a:pPr marL="285750" indent="-285750">
              <a:spcBef>
                <a:spcPts val="525"/>
              </a:spcBef>
              <a:buClr>
                <a:schemeClr val="accent1"/>
              </a:buClr>
              <a:buSzPct val="115000"/>
              <a:buFont typeface="Wingdings" pitchFamily="2" charset="2"/>
              <a:buChar char="§"/>
            </a:pPr>
            <a:r>
              <a:rPr lang="en-ZA" dirty="0">
                <a:solidFill>
                  <a:schemeClr val="bg1"/>
                </a:solidFill>
                <a:ea typeface="Arial"/>
                <a:cs typeface="Arial"/>
                <a:sym typeface="Arial"/>
              </a:rPr>
              <a:t>WSMEs receive $31.6 million in financing</a:t>
            </a:r>
          </a:p>
          <a:p>
            <a:pPr marL="285750" indent="-285750">
              <a:spcBef>
                <a:spcPts val="525"/>
              </a:spcBef>
              <a:buClr>
                <a:schemeClr val="accent1"/>
              </a:buClr>
              <a:buSzPct val="115000"/>
              <a:buFont typeface="Wingdings" pitchFamily="2" charset="2"/>
              <a:buChar char="§"/>
            </a:pPr>
            <a:endParaRPr lang="en-ZA" dirty="0">
              <a:solidFill>
                <a:schemeClr val="bg1"/>
              </a:solidFill>
              <a:cs typeface="Arial"/>
              <a:sym typeface="Arial"/>
            </a:endParaRPr>
          </a:p>
        </p:txBody>
      </p:sp>
    </p:spTree>
    <p:extLst>
      <p:ext uri="{BB962C8B-B14F-4D97-AF65-F5344CB8AC3E}">
        <p14:creationId xmlns:p14="http://schemas.microsoft.com/office/powerpoint/2010/main" val="13068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par>
                          <p:cTn id="57" fill="hold">
                            <p:stCondLst>
                              <p:cond delay="5000"/>
                            </p:stCondLst>
                            <p:childTnLst>
                              <p:par>
                                <p:cTn id="58" presetID="6" presetClass="entr" presetSubtype="32"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circle(out)">
                                      <p:cBhvr>
                                        <p:cTn id="6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39" grpId="0"/>
      <p:bldP spid="40" grpId="0"/>
      <p:bldP spid="41" grpId="0"/>
      <p:bldP spid="2" grpId="0"/>
      <p:bldP spid="8"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 93">
            <a:extLst>
              <a:ext uri="{FF2B5EF4-FFF2-40B4-BE49-F238E27FC236}">
                <a16:creationId xmlns:a16="http://schemas.microsoft.com/office/drawing/2014/main" id="{3DE8226A-2F6D-398F-3C4B-E3F2D42C79BD}"/>
              </a:ext>
            </a:extLst>
          </p:cNvPr>
          <p:cNvSpPr/>
          <p:nvPr/>
        </p:nvSpPr>
        <p:spPr>
          <a:xfrm>
            <a:off x="6539239" y="2967028"/>
            <a:ext cx="2080682" cy="2080681"/>
          </a:xfrm>
          <a:prstGeom prst="ellipse">
            <a:avLst/>
          </a:prstGeom>
          <a:solidFill>
            <a:srgbClr val="133F6A">
              <a:alpha val="5000"/>
            </a:srgbClr>
          </a:solidFill>
          <a:ln w="22225" cap="rnd">
            <a:solidFill>
              <a:schemeClr val="accent4">
                <a:lumMod val="60000"/>
                <a:lumOff val="40000"/>
              </a:schemeClr>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Century Gothic"/>
              <a:ea typeface="+mn-ea"/>
              <a:cs typeface="+mn-cs"/>
            </a:endParaRPr>
          </a:p>
        </p:txBody>
      </p:sp>
      <p:sp>
        <p:nvSpPr>
          <p:cNvPr id="95" name="Freeform: Shape 178">
            <a:extLst>
              <a:ext uri="{FF2B5EF4-FFF2-40B4-BE49-F238E27FC236}">
                <a16:creationId xmlns:a16="http://schemas.microsoft.com/office/drawing/2014/main" id="{75D4C0EF-8780-16FC-00EC-6CC896B7C0A0}"/>
              </a:ext>
            </a:extLst>
          </p:cNvPr>
          <p:cNvSpPr/>
          <p:nvPr/>
        </p:nvSpPr>
        <p:spPr>
          <a:xfrm rot="19651297">
            <a:off x="7438488" y="2712312"/>
            <a:ext cx="1120555" cy="2080943"/>
          </a:xfrm>
          <a:custGeom>
            <a:avLst/>
            <a:gdLst>
              <a:gd name="connsiteX0" fmla="*/ 571315 w 1002290"/>
              <a:gd name="connsiteY0" fmla="*/ 145660 h 1861318"/>
              <a:gd name="connsiteX1" fmla="*/ 856631 w 1002290"/>
              <a:gd name="connsiteY1" fmla="*/ 1430344 h 1861318"/>
              <a:gd name="connsiteX2" fmla="*/ 6435 w 1002290"/>
              <a:gd name="connsiteY2" fmla="*/ 1859093 h 1861318"/>
              <a:gd name="connsiteX3" fmla="*/ 0 w 1002290"/>
              <a:gd name="connsiteY3" fmla="*/ 1858331 h 1861318"/>
              <a:gd name="connsiteX4" fmla="*/ 0 w 1002290"/>
              <a:gd name="connsiteY4" fmla="*/ 6167 h 1861318"/>
              <a:gd name="connsiteX5" fmla="*/ 47076 w 1002290"/>
              <a:gd name="connsiteY5" fmla="*/ 348 h 1861318"/>
              <a:gd name="connsiteX6" fmla="*/ 571315 w 1002290"/>
              <a:gd name="connsiteY6" fmla="*/ 145660 h 18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90" h="1861318">
                <a:moveTo>
                  <a:pt x="571315" y="145660"/>
                </a:moveTo>
                <a:cubicBezTo>
                  <a:pt x="1004859" y="421628"/>
                  <a:pt x="1132599" y="996800"/>
                  <a:pt x="856631" y="1430344"/>
                </a:cubicBezTo>
                <a:cubicBezTo>
                  <a:pt x="666904" y="1728404"/>
                  <a:pt x="335755" y="1881926"/>
                  <a:pt x="6435" y="1859093"/>
                </a:cubicBezTo>
                <a:lnTo>
                  <a:pt x="0" y="1858331"/>
                </a:lnTo>
                <a:lnTo>
                  <a:pt x="0" y="6167"/>
                </a:lnTo>
                <a:lnTo>
                  <a:pt x="47076" y="348"/>
                </a:lnTo>
                <a:cubicBezTo>
                  <a:pt x="226242" y="-4544"/>
                  <a:pt x="408737" y="42173"/>
                  <a:pt x="571315" y="145660"/>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50BCC9B0-C30A-369E-94E2-C0C226CCB5E4}"/>
              </a:ext>
            </a:extLst>
          </p:cNvPr>
          <p:cNvGrpSpPr/>
          <p:nvPr/>
        </p:nvGrpSpPr>
        <p:grpSpPr>
          <a:xfrm>
            <a:off x="3449266" y="2093682"/>
            <a:ext cx="2425095" cy="3815446"/>
            <a:chOff x="3601019" y="2366413"/>
            <a:chExt cx="2425095" cy="3815446"/>
          </a:xfrm>
        </p:grpSpPr>
        <p:cxnSp>
          <p:nvCxnSpPr>
            <p:cNvPr id="30" name="Straight Connector 29">
              <a:extLst>
                <a:ext uri="{FF2B5EF4-FFF2-40B4-BE49-F238E27FC236}">
                  <a16:creationId xmlns:a16="http://schemas.microsoft.com/office/drawing/2014/main" id="{2BD3E026-8FF7-3EB1-FBB8-480AD939F207}"/>
                </a:ext>
              </a:extLst>
            </p:cNvPr>
            <p:cNvCxnSpPr>
              <a:cxnSpLocks/>
            </p:cNvCxnSpPr>
            <p:nvPr/>
          </p:nvCxnSpPr>
          <p:spPr>
            <a:xfrm>
              <a:off x="6026114" y="2858486"/>
              <a:ext cx="0" cy="2895404"/>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3" name="TextBox 32">
              <a:extLst>
                <a:ext uri="{FF2B5EF4-FFF2-40B4-BE49-F238E27FC236}">
                  <a16:creationId xmlns:a16="http://schemas.microsoft.com/office/drawing/2014/main" id="{6CA2DA77-8227-41D0-3CD8-C071C3BDE184}"/>
                </a:ext>
              </a:extLst>
            </p:cNvPr>
            <p:cNvSpPr txBox="1"/>
            <p:nvPr/>
          </p:nvSpPr>
          <p:spPr>
            <a:xfrm>
              <a:off x="3601019" y="2366413"/>
              <a:ext cx="2149662" cy="961014"/>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rPr>
                <a:t>$200,000</a:t>
              </a:r>
            </a:p>
            <a:p>
              <a:pPr algn="ctr">
                <a:spcAft>
                  <a:spcPts val="300"/>
                </a:spcAft>
              </a:pPr>
              <a:r>
                <a:rPr lang="en-US" sz="1400">
                  <a:solidFill>
                    <a:schemeClr val="accent4">
                      <a:lumMod val="60000"/>
                      <a:lumOff val="40000"/>
                    </a:schemeClr>
                  </a:solidFill>
                </a:rPr>
                <a:t>PBI Blended Finance </a:t>
              </a:r>
            </a:p>
            <a:p>
              <a:pPr algn="ctr">
                <a:spcAft>
                  <a:spcPts val="300"/>
                </a:spcAft>
              </a:pPr>
              <a:r>
                <a:rPr lang="en-US" sz="1400">
                  <a:solidFill>
                    <a:schemeClr val="accent4">
                      <a:lumMod val="60000"/>
                      <a:lumOff val="40000"/>
                    </a:schemeClr>
                  </a:solidFill>
                </a:rPr>
                <a:t>($77,329 from We-Fi)</a:t>
              </a:r>
            </a:p>
          </p:txBody>
        </p:sp>
        <p:sp>
          <p:nvSpPr>
            <p:cNvPr id="34" name="TextBox 33">
              <a:extLst>
                <a:ext uri="{FF2B5EF4-FFF2-40B4-BE49-F238E27FC236}">
                  <a16:creationId xmlns:a16="http://schemas.microsoft.com/office/drawing/2014/main" id="{634BF224-63F4-C582-8315-AC4DF2635740}"/>
                </a:ext>
              </a:extLst>
            </p:cNvPr>
            <p:cNvSpPr txBox="1"/>
            <p:nvPr/>
          </p:nvSpPr>
          <p:spPr>
            <a:xfrm>
              <a:off x="3647870" y="3859194"/>
              <a:ext cx="2128343" cy="984097"/>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rPr>
                <a:t>$50 million</a:t>
              </a:r>
            </a:p>
            <a:p>
              <a:pPr algn="ctr">
                <a:spcAft>
                  <a:spcPts val="300"/>
                </a:spcAft>
              </a:pPr>
              <a:r>
                <a:rPr lang="en-US" sz="1600">
                  <a:solidFill>
                    <a:schemeClr val="accent4">
                      <a:lumMod val="60000"/>
                      <a:lumOff val="40000"/>
                    </a:schemeClr>
                  </a:solidFill>
                </a:rPr>
                <a:t>5-year IFC Gender Bond</a:t>
              </a:r>
              <a:endParaRPr lang="en-US" sz="2800" b="1">
                <a:solidFill>
                  <a:schemeClr val="accent4">
                    <a:lumMod val="60000"/>
                    <a:lumOff val="40000"/>
                  </a:schemeClr>
                </a:solidFill>
              </a:endParaRPr>
            </a:p>
          </p:txBody>
        </p:sp>
        <p:sp>
          <p:nvSpPr>
            <p:cNvPr id="35" name="TextBox 34">
              <a:extLst>
                <a:ext uri="{FF2B5EF4-FFF2-40B4-BE49-F238E27FC236}">
                  <a16:creationId xmlns:a16="http://schemas.microsoft.com/office/drawing/2014/main" id="{EB62289B-A6EB-2643-4F97-8805586C5FD5}"/>
                </a:ext>
              </a:extLst>
            </p:cNvPr>
            <p:cNvSpPr txBox="1"/>
            <p:nvPr/>
          </p:nvSpPr>
          <p:spPr>
            <a:xfrm>
              <a:off x="3658984" y="5197762"/>
              <a:ext cx="2128342" cy="984097"/>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rPr>
                <a:t>$50 million</a:t>
              </a:r>
            </a:p>
            <a:p>
              <a:pPr algn="ctr">
                <a:spcAft>
                  <a:spcPts val="300"/>
                </a:spcAft>
              </a:pPr>
              <a:r>
                <a:rPr lang="en-US" sz="1600">
                  <a:solidFill>
                    <a:schemeClr val="accent4">
                      <a:lumMod val="60000"/>
                      <a:lumOff val="40000"/>
                    </a:schemeClr>
                  </a:solidFill>
                </a:rPr>
                <a:t>5-year IDB Gender Bond</a:t>
              </a:r>
              <a:endParaRPr lang="en-US" sz="2800">
                <a:solidFill>
                  <a:schemeClr val="accent4">
                    <a:lumMod val="60000"/>
                    <a:lumOff val="40000"/>
                  </a:schemeClr>
                </a:solidFill>
              </a:endParaRPr>
            </a:p>
          </p:txBody>
        </p:sp>
        <p:sp>
          <p:nvSpPr>
            <p:cNvPr id="36" name="TextBox 35">
              <a:extLst>
                <a:ext uri="{FF2B5EF4-FFF2-40B4-BE49-F238E27FC236}">
                  <a16:creationId xmlns:a16="http://schemas.microsoft.com/office/drawing/2014/main" id="{BACFD1BB-6DC4-525D-31F1-DF64092E9F91}"/>
                </a:ext>
              </a:extLst>
            </p:cNvPr>
            <p:cNvSpPr txBox="1"/>
            <p:nvPr/>
          </p:nvSpPr>
          <p:spPr>
            <a:xfrm>
              <a:off x="4502829" y="3320096"/>
              <a:ext cx="430243" cy="646331"/>
            </a:xfrm>
            <a:prstGeom prst="rect">
              <a:avLst/>
            </a:prstGeom>
            <a:noFill/>
            <a:ln>
              <a:noFill/>
            </a:ln>
          </p:spPr>
          <p:txBody>
            <a:bodyPr wrap="square" anchor="ctr" anchorCtr="0">
              <a:spAutoFit/>
            </a:bodyPr>
            <a:lstStyle/>
            <a:p>
              <a:pPr algn="ctr">
                <a:spcAft>
                  <a:spcPts val="300"/>
                </a:spcAft>
              </a:pPr>
              <a:r>
                <a:rPr lang="en-US" sz="3600">
                  <a:solidFill>
                    <a:schemeClr val="bg2"/>
                  </a:solidFill>
                  <a:ea typeface="Rasa Light"/>
                  <a:cs typeface="Rasa Light"/>
                  <a:sym typeface="Rasa Light"/>
                </a:rPr>
                <a:t>+</a:t>
              </a:r>
              <a:endParaRPr lang="en-US" sz="2800">
                <a:solidFill>
                  <a:schemeClr val="bg2"/>
                </a:solidFill>
              </a:endParaRPr>
            </a:p>
          </p:txBody>
        </p:sp>
        <p:sp>
          <p:nvSpPr>
            <p:cNvPr id="37" name="TextBox 36">
              <a:extLst>
                <a:ext uri="{FF2B5EF4-FFF2-40B4-BE49-F238E27FC236}">
                  <a16:creationId xmlns:a16="http://schemas.microsoft.com/office/drawing/2014/main" id="{5C2BE926-D222-69C3-8302-6172319FA6A3}"/>
                </a:ext>
              </a:extLst>
            </p:cNvPr>
            <p:cNvSpPr txBox="1"/>
            <p:nvPr/>
          </p:nvSpPr>
          <p:spPr>
            <a:xfrm>
              <a:off x="4477878" y="4704791"/>
              <a:ext cx="499215" cy="646331"/>
            </a:xfrm>
            <a:prstGeom prst="rect">
              <a:avLst/>
            </a:prstGeom>
            <a:noFill/>
            <a:ln>
              <a:noFill/>
            </a:ln>
          </p:spPr>
          <p:txBody>
            <a:bodyPr wrap="square" anchor="ctr" anchorCtr="0">
              <a:spAutoFit/>
            </a:bodyPr>
            <a:lstStyle/>
            <a:p>
              <a:pPr algn="ctr">
                <a:spcAft>
                  <a:spcPts val="300"/>
                </a:spcAft>
              </a:pPr>
              <a:r>
                <a:rPr lang="en-US" sz="3600">
                  <a:solidFill>
                    <a:schemeClr val="bg2"/>
                  </a:solidFill>
                  <a:ea typeface="Rasa Light"/>
                  <a:cs typeface="Rasa Light"/>
                  <a:sym typeface="Rasa Light"/>
                </a:rPr>
                <a:t>+</a:t>
              </a:r>
              <a:endParaRPr lang="en-US" sz="2800">
                <a:solidFill>
                  <a:schemeClr val="bg2"/>
                </a:solidFill>
              </a:endParaRPr>
            </a:p>
          </p:txBody>
        </p:sp>
      </p:grpSp>
      <p:cxnSp>
        <p:nvCxnSpPr>
          <p:cNvPr id="31" name="Straight Connector 30">
            <a:extLst>
              <a:ext uri="{FF2B5EF4-FFF2-40B4-BE49-F238E27FC236}">
                <a16:creationId xmlns:a16="http://schemas.microsoft.com/office/drawing/2014/main" id="{9D4E3A2A-5168-E387-79C6-D008BF990E9A}"/>
              </a:ext>
            </a:extLst>
          </p:cNvPr>
          <p:cNvCxnSpPr>
            <a:cxnSpLocks/>
          </p:cNvCxnSpPr>
          <p:nvPr/>
        </p:nvCxnSpPr>
        <p:spPr>
          <a:xfrm>
            <a:off x="5874361" y="4007368"/>
            <a:ext cx="789537" cy="0"/>
          </a:xfrm>
          <a:prstGeom prst="line">
            <a:avLst/>
          </a:prstGeom>
          <a:ln w="12700" cap="rnd">
            <a:solidFill>
              <a:schemeClr val="bg1"/>
            </a:solidFill>
            <a:prstDash val="solid"/>
            <a:round/>
            <a:headEnd type="oval"/>
            <a:tailEnd type="oval"/>
          </a:ln>
          <a:effectLst>
            <a:glow rad="142098">
              <a:schemeClr val="bg1">
                <a:alpha val="6000"/>
              </a:schemeClr>
            </a:glow>
          </a:effectLst>
        </p:spPr>
      </p:cxnSp>
      <p:cxnSp>
        <p:nvCxnSpPr>
          <p:cNvPr id="38" name="Straight Connector 37">
            <a:extLst>
              <a:ext uri="{FF2B5EF4-FFF2-40B4-BE49-F238E27FC236}">
                <a16:creationId xmlns:a16="http://schemas.microsoft.com/office/drawing/2014/main" id="{4C3975CB-5EAF-4854-AAA3-8F4AB1A665F2}"/>
              </a:ext>
            </a:extLst>
          </p:cNvPr>
          <p:cNvCxnSpPr>
            <a:cxnSpLocks/>
          </p:cNvCxnSpPr>
          <p:nvPr/>
        </p:nvCxnSpPr>
        <p:spPr>
          <a:xfrm>
            <a:off x="8378469" y="4007466"/>
            <a:ext cx="670472" cy="0"/>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9" name="TextBox 38">
            <a:extLst>
              <a:ext uri="{FF2B5EF4-FFF2-40B4-BE49-F238E27FC236}">
                <a16:creationId xmlns:a16="http://schemas.microsoft.com/office/drawing/2014/main" id="{5EDA0B3E-EA71-D359-6B89-04BB2FCEE383}"/>
              </a:ext>
            </a:extLst>
          </p:cNvPr>
          <p:cNvSpPr txBox="1"/>
          <p:nvPr/>
        </p:nvSpPr>
        <p:spPr>
          <a:xfrm>
            <a:off x="6324613" y="3110552"/>
            <a:ext cx="2326511" cy="914097"/>
          </a:xfrm>
          <a:prstGeom prst="rect">
            <a:avLst/>
          </a:prstGeom>
          <a:noFill/>
        </p:spPr>
        <p:txBody>
          <a:bodyPr wrap="square" rtlCol="0">
            <a:noAutofit/>
          </a:bodyPr>
          <a:lstStyle/>
          <a:p>
            <a:pPr algn="ctr"/>
            <a:r>
              <a:rPr lang="en-US" sz="6000" b="1" spc="-300">
                <a:solidFill>
                  <a:schemeClr val="bg1"/>
                </a:solidFill>
              </a:rPr>
              <a:t>$100</a:t>
            </a:r>
          </a:p>
        </p:txBody>
      </p:sp>
      <p:sp>
        <p:nvSpPr>
          <p:cNvPr id="40" name="TextBox 39">
            <a:extLst>
              <a:ext uri="{FF2B5EF4-FFF2-40B4-BE49-F238E27FC236}">
                <a16:creationId xmlns:a16="http://schemas.microsoft.com/office/drawing/2014/main" id="{9A7E6895-B9D1-9C06-4710-BF784D89F648}"/>
              </a:ext>
            </a:extLst>
          </p:cNvPr>
          <p:cNvSpPr txBox="1"/>
          <p:nvPr/>
        </p:nvSpPr>
        <p:spPr>
          <a:xfrm>
            <a:off x="6815651" y="3860084"/>
            <a:ext cx="1527858" cy="369332"/>
          </a:xfrm>
          <a:prstGeom prst="rect">
            <a:avLst/>
          </a:prstGeom>
          <a:noFill/>
        </p:spPr>
        <p:txBody>
          <a:bodyPr wrap="square">
            <a:noAutofit/>
          </a:bodyPr>
          <a:lstStyle/>
          <a:p>
            <a:pPr algn="ctr"/>
            <a:r>
              <a:rPr lang="en-US" sz="3200" b="1">
                <a:solidFill>
                  <a:schemeClr val="bg1"/>
                </a:solidFill>
              </a:rPr>
              <a:t>million</a:t>
            </a:r>
            <a:endParaRPr lang="en-US">
              <a:solidFill>
                <a:schemeClr val="bg1"/>
              </a:solidFill>
            </a:endParaRPr>
          </a:p>
        </p:txBody>
      </p:sp>
      <p:sp>
        <p:nvSpPr>
          <p:cNvPr id="41" name="TextBox 40">
            <a:extLst>
              <a:ext uri="{FF2B5EF4-FFF2-40B4-BE49-F238E27FC236}">
                <a16:creationId xmlns:a16="http://schemas.microsoft.com/office/drawing/2014/main" id="{6CD8A11D-BA84-055E-1BFB-02F1CDA889F0}"/>
              </a:ext>
            </a:extLst>
          </p:cNvPr>
          <p:cNvSpPr txBox="1"/>
          <p:nvPr/>
        </p:nvSpPr>
        <p:spPr>
          <a:xfrm>
            <a:off x="6784091" y="4385894"/>
            <a:ext cx="1667576" cy="369332"/>
          </a:xfrm>
          <a:prstGeom prst="rect">
            <a:avLst/>
          </a:prstGeom>
          <a:noFill/>
        </p:spPr>
        <p:txBody>
          <a:bodyPr wrap="square">
            <a:noAutofit/>
          </a:bodyPr>
          <a:lstStyle/>
          <a:p>
            <a:pPr algn="ctr"/>
            <a:r>
              <a:rPr lang="en-US" sz="1400">
                <a:solidFill>
                  <a:schemeClr val="accent4">
                    <a:lumMod val="60000"/>
                    <a:lumOff val="40000"/>
                  </a:schemeClr>
                </a:solidFill>
              </a:rPr>
              <a:t>Total project cost</a:t>
            </a:r>
            <a:endParaRPr lang="en-US" sz="1200">
              <a:solidFill>
                <a:schemeClr val="accent4">
                  <a:lumMod val="60000"/>
                  <a:lumOff val="40000"/>
                </a:schemeClr>
              </a:solidFill>
            </a:endParaRPr>
          </a:p>
        </p:txBody>
      </p:sp>
      <p:cxnSp>
        <p:nvCxnSpPr>
          <p:cNvPr id="57" name="Straight Connector 56">
            <a:extLst>
              <a:ext uri="{FF2B5EF4-FFF2-40B4-BE49-F238E27FC236}">
                <a16:creationId xmlns:a16="http://schemas.microsoft.com/office/drawing/2014/main" id="{B132B4BF-BE47-41E9-D225-01573577C748}"/>
              </a:ext>
            </a:extLst>
          </p:cNvPr>
          <p:cNvCxnSpPr>
            <a:cxnSpLocks/>
          </p:cNvCxnSpPr>
          <p:nvPr/>
        </p:nvCxnSpPr>
        <p:spPr>
          <a:xfrm>
            <a:off x="9048941" y="2460842"/>
            <a:ext cx="0" cy="3019636"/>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70" name="Freeform: Shape 11">
            <a:extLst>
              <a:ext uri="{FF2B5EF4-FFF2-40B4-BE49-F238E27FC236}">
                <a16:creationId xmlns:a16="http://schemas.microsoft.com/office/drawing/2014/main" id="{5E9B3D25-43BC-8620-9E7A-159AF5C0D18B}"/>
              </a:ext>
            </a:extLst>
          </p:cNvPr>
          <p:cNvSpPr/>
          <p:nvPr/>
        </p:nvSpPr>
        <p:spPr>
          <a:xfrm>
            <a:off x="324738" y="-68281"/>
            <a:ext cx="1892637" cy="869768"/>
          </a:xfrm>
          <a:custGeom>
            <a:avLst/>
            <a:gdLst>
              <a:gd name="connsiteX0" fmla="*/ 0 w 2005834"/>
              <a:gd name="connsiteY0" fmla="*/ 0 h 269547"/>
              <a:gd name="connsiteX1" fmla="*/ 2005835 w 2005834"/>
              <a:gd name="connsiteY1" fmla="*/ 0 h 269547"/>
              <a:gd name="connsiteX2" fmla="*/ 2005835 w 2005834"/>
              <a:gd name="connsiteY2" fmla="*/ 269548 h 269547"/>
              <a:gd name="connsiteX3" fmla="*/ 0 w 2005834"/>
              <a:gd name="connsiteY3" fmla="*/ 269548 h 269547"/>
            </a:gdLst>
            <a:ahLst/>
            <a:cxnLst>
              <a:cxn ang="0">
                <a:pos x="connsiteX0" y="connsiteY0"/>
              </a:cxn>
              <a:cxn ang="0">
                <a:pos x="connsiteX1" y="connsiteY1"/>
              </a:cxn>
              <a:cxn ang="0">
                <a:pos x="connsiteX2" y="connsiteY2"/>
              </a:cxn>
              <a:cxn ang="0">
                <a:pos x="connsiteX3" y="connsiteY3"/>
              </a:cxn>
            </a:cxnLst>
            <a:rect l="l" t="t" r="r" b="b"/>
            <a:pathLst>
              <a:path w="2005834" h="269547">
                <a:moveTo>
                  <a:pt x="0" y="0"/>
                </a:moveTo>
                <a:lnTo>
                  <a:pt x="2005835" y="0"/>
                </a:lnTo>
                <a:lnTo>
                  <a:pt x="2005835" y="269548"/>
                </a:lnTo>
                <a:lnTo>
                  <a:pt x="0" y="269548"/>
                </a:lnTo>
                <a:close/>
              </a:path>
            </a:pathLst>
          </a:custGeom>
          <a:noFill/>
          <a:ln w="7165" cap="flat">
            <a:noFill/>
            <a:prstDash val="solid"/>
            <a:miter/>
          </a:ln>
        </p:spPr>
        <p:txBody>
          <a:bodyPr lIns="0" tIns="72000" rIns="0" bIns="72000" rtlCol="0" anchor="ctr"/>
          <a:lstStyle/>
          <a:p>
            <a:pPr lvl="0">
              <a:lnSpc>
                <a:spcPct val="88000"/>
              </a:lnSpc>
              <a:defRPr/>
            </a:pPr>
            <a:r>
              <a:rPr lang="en-US" sz="1400" i="1">
                <a:solidFill>
                  <a:schemeClr val="accent4"/>
                </a:solidFill>
                <a:cs typeface="Agency FB" panose="020F0502020204030204" pitchFamily="34" charset="0"/>
              </a:rPr>
              <a:t>Case Study</a:t>
            </a:r>
          </a:p>
        </p:txBody>
      </p:sp>
      <p:sp>
        <p:nvSpPr>
          <p:cNvPr id="71" name="TextBox 70">
            <a:extLst>
              <a:ext uri="{FF2B5EF4-FFF2-40B4-BE49-F238E27FC236}">
                <a16:creationId xmlns:a16="http://schemas.microsoft.com/office/drawing/2014/main" id="{0381BC97-5A27-26D2-1233-CE17B8604DF5}"/>
              </a:ext>
            </a:extLst>
          </p:cNvPr>
          <p:cNvSpPr txBox="1"/>
          <p:nvPr/>
        </p:nvSpPr>
        <p:spPr>
          <a:xfrm>
            <a:off x="324738" y="539877"/>
            <a:ext cx="1892637" cy="523220"/>
          </a:xfrm>
          <a:prstGeom prst="rect">
            <a:avLst/>
          </a:prstGeom>
          <a:noFill/>
          <a:ln>
            <a:noFill/>
          </a:ln>
        </p:spPr>
        <p:txBody>
          <a:bodyPr wrap="square" lIns="0" rIns="0">
            <a:spAutoFit/>
          </a:bodyPr>
          <a:lstStyle/>
          <a:p>
            <a:r>
              <a:rPr kumimoji="0" lang="en-US" sz="2800" b="1" u="none" strike="noStrike" kern="1200" cap="none" normalizeH="0" baseline="0" noProof="0" dirty="0">
                <a:ln>
                  <a:noFill/>
                </a:ln>
                <a:solidFill>
                  <a:schemeClr val="bg1"/>
                </a:solidFill>
                <a:effectLst/>
                <a:uLnTx/>
                <a:uFillTx/>
                <a:latin typeface="+mj-lt"/>
                <a:cs typeface="Times New Roman" panose="02020603050405020304" pitchFamily="18" charset="0"/>
              </a:rPr>
              <a:t>Ecuador</a:t>
            </a:r>
            <a:endParaRPr lang="en-US" sz="2800" b="1" dirty="0">
              <a:solidFill>
                <a:schemeClr val="bg1"/>
              </a:solidFill>
              <a:latin typeface="+mj-lt"/>
              <a:cs typeface="Times New Roman" panose="02020603050405020304" pitchFamily="18" charset="0"/>
            </a:endParaRPr>
          </a:p>
        </p:txBody>
      </p:sp>
      <p:cxnSp>
        <p:nvCxnSpPr>
          <p:cNvPr id="72" name="Straight Connector 71">
            <a:extLst>
              <a:ext uri="{FF2B5EF4-FFF2-40B4-BE49-F238E27FC236}">
                <a16:creationId xmlns:a16="http://schemas.microsoft.com/office/drawing/2014/main" id="{EDCFF248-9357-C2EA-AF7F-D6EB1752B490}"/>
              </a:ext>
            </a:extLst>
          </p:cNvPr>
          <p:cNvCxnSpPr>
            <a:cxnSpLocks/>
          </p:cNvCxnSpPr>
          <p:nvPr/>
        </p:nvCxnSpPr>
        <p:spPr>
          <a:xfrm>
            <a:off x="324738" y="569443"/>
            <a:ext cx="473924" cy="0"/>
          </a:xfrm>
          <a:prstGeom prst="line">
            <a:avLst/>
          </a:prstGeom>
          <a:no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9961032E-66DA-32AB-C5D4-DC1784D374BC}"/>
              </a:ext>
            </a:extLst>
          </p:cNvPr>
          <p:cNvSpPr txBox="1">
            <a:spLocks/>
          </p:cNvSpPr>
          <p:nvPr/>
        </p:nvSpPr>
        <p:spPr>
          <a:xfrm>
            <a:off x="3357563" y="358609"/>
            <a:ext cx="8834436" cy="628713"/>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en-US">
                <a:solidFill>
                  <a:schemeClr val="bg1"/>
                </a:solidFill>
              </a:rPr>
              <a:t>Banco Pichincha  </a:t>
            </a:r>
          </a:p>
        </p:txBody>
      </p:sp>
      <p:cxnSp>
        <p:nvCxnSpPr>
          <p:cNvPr id="4" name="Straight Connector 3">
            <a:extLst>
              <a:ext uri="{FF2B5EF4-FFF2-40B4-BE49-F238E27FC236}">
                <a16:creationId xmlns:a16="http://schemas.microsoft.com/office/drawing/2014/main" id="{D94FA114-443C-D765-EA70-645E08F4E583}"/>
              </a:ext>
            </a:extLst>
          </p:cNvPr>
          <p:cNvCxnSpPr>
            <a:cxnSpLocks/>
          </p:cNvCxnSpPr>
          <p:nvPr/>
        </p:nvCxnSpPr>
        <p:spPr>
          <a:xfrm>
            <a:off x="3507231" y="1059194"/>
            <a:ext cx="640154"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
        <p:nvSpPr>
          <p:cNvPr id="8" name="Subtitle 6">
            <a:extLst>
              <a:ext uri="{FF2B5EF4-FFF2-40B4-BE49-F238E27FC236}">
                <a16:creationId xmlns:a16="http://schemas.microsoft.com/office/drawing/2014/main" id="{4523A923-64AF-C9EF-C551-034E5DC89C86}"/>
              </a:ext>
            </a:extLst>
          </p:cNvPr>
          <p:cNvSpPr txBox="1">
            <a:spLocks/>
          </p:cNvSpPr>
          <p:nvPr/>
        </p:nvSpPr>
        <p:spPr>
          <a:xfrm>
            <a:off x="3357563" y="186603"/>
            <a:ext cx="1550558" cy="3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ZA" sz="1800" i="1">
                <a:solidFill>
                  <a:schemeClr val="bg1"/>
                </a:solidFill>
              </a:rPr>
              <a:t>Investing in</a:t>
            </a:r>
          </a:p>
        </p:txBody>
      </p:sp>
      <p:sp>
        <p:nvSpPr>
          <p:cNvPr id="9" name="TextBox 8">
            <a:extLst>
              <a:ext uri="{FF2B5EF4-FFF2-40B4-BE49-F238E27FC236}">
                <a16:creationId xmlns:a16="http://schemas.microsoft.com/office/drawing/2014/main" id="{D6C8B9B4-436D-DF8D-70FA-A6C96E1BBF76}"/>
              </a:ext>
            </a:extLst>
          </p:cNvPr>
          <p:cNvSpPr txBox="1"/>
          <p:nvPr/>
        </p:nvSpPr>
        <p:spPr>
          <a:xfrm>
            <a:off x="257933" y="1155992"/>
            <a:ext cx="2679187" cy="5193582"/>
          </a:xfrm>
          <a:prstGeom prst="rect">
            <a:avLst/>
          </a:prstGeom>
          <a:noFill/>
          <a:effectLst/>
        </p:spPr>
        <p:txBody>
          <a:bodyPr wrap="square" lIns="0" tIns="0" rIns="0" bIns="0">
            <a:noAutofit/>
          </a:bodyPr>
          <a:lstStyle/>
          <a:p>
            <a:pPr lvl="0">
              <a:spcAft>
                <a:spcPts val="600"/>
              </a:spcAft>
              <a:buClr>
                <a:schemeClr val="bg1"/>
              </a:buClr>
              <a:buSzPts val="1500"/>
            </a:pPr>
            <a:r>
              <a:rPr lang="en-ZA" sz="2400" b="1" dirty="0">
                <a:solidFill>
                  <a:srgbClr val="00AEE5"/>
                </a:solidFill>
                <a:ea typeface="Arial"/>
                <a:cs typeface="Arial"/>
                <a:sym typeface="Arial"/>
              </a:rPr>
              <a:t>Overview</a:t>
            </a:r>
          </a:p>
          <a:p>
            <a:pPr marL="142875" lvl="0" indent="-142875">
              <a:spcAft>
                <a:spcPts val="600"/>
              </a:spcAft>
              <a:buClr>
                <a:schemeClr val="accent4"/>
              </a:buClr>
              <a:buSzPts val="1500"/>
              <a:buFont typeface="Wingdings" pitchFamily="2" charset="2"/>
              <a:buChar char="§"/>
            </a:pPr>
            <a:r>
              <a:rPr lang="en-US" sz="1500" dirty="0"/>
              <a:t>$1.2 billion financing gap for WSMEs</a:t>
            </a:r>
          </a:p>
          <a:p>
            <a:pPr marL="142875" lvl="0" indent="-142875">
              <a:spcAft>
                <a:spcPts val="600"/>
              </a:spcAft>
              <a:buClr>
                <a:schemeClr val="accent4"/>
              </a:buClr>
              <a:buSzPts val="1500"/>
              <a:buFont typeface="Wingdings" pitchFamily="2" charset="2"/>
              <a:buChar char="§"/>
            </a:pPr>
            <a:r>
              <a:rPr lang="en-US" sz="1500" dirty="0"/>
              <a:t>23.2% of WSMEs discontinue their businesses due to lack of access to finance</a:t>
            </a:r>
          </a:p>
          <a:p>
            <a:pPr marL="142875" lvl="0" indent="-142875">
              <a:spcAft>
                <a:spcPts val="600"/>
              </a:spcAft>
              <a:buClr>
                <a:schemeClr val="accent4"/>
              </a:buClr>
              <a:buSzPts val="1500"/>
              <a:buFont typeface="Wingdings" pitchFamily="2" charset="2"/>
              <a:buChar char="§"/>
            </a:pPr>
            <a:r>
              <a:rPr lang="en-US" sz="1500" dirty="0"/>
              <a:t>And they are 10% more likely than men to discontinue their business</a:t>
            </a:r>
          </a:p>
          <a:p>
            <a:pPr marL="142875" lvl="0" indent="-142875">
              <a:spcAft>
                <a:spcPts val="600"/>
              </a:spcAft>
              <a:buClr>
                <a:schemeClr val="accent4"/>
              </a:buClr>
              <a:buSzPts val="1500"/>
              <a:buFont typeface="Wingdings" pitchFamily="2" charset="2"/>
              <a:buChar char="§"/>
            </a:pPr>
            <a:r>
              <a:rPr lang="en-US" sz="1500" dirty="0"/>
              <a:t>This first gender bond issued by the leading private bank in Ecuador will promote greater market inclusiveness through innovation, capacity building, and demonstration channels. </a:t>
            </a:r>
          </a:p>
        </p:txBody>
      </p:sp>
      <p:sp>
        <p:nvSpPr>
          <p:cNvPr id="25" name="TextBox 24">
            <a:extLst>
              <a:ext uri="{FF2B5EF4-FFF2-40B4-BE49-F238E27FC236}">
                <a16:creationId xmlns:a16="http://schemas.microsoft.com/office/drawing/2014/main" id="{90185E47-4835-4546-9E80-F4339119EB44}"/>
              </a:ext>
            </a:extLst>
          </p:cNvPr>
          <p:cNvSpPr txBox="1"/>
          <p:nvPr/>
        </p:nvSpPr>
        <p:spPr>
          <a:xfrm>
            <a:off x="9316001" y="2638252"/>
            <a:ext cx="2310241" cy="2553758"/>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marL="285750" indent="-285750">
              <a:spcBef>
                <a:spcPts val="525"/>
              </a:spcBef>
              <a:buClr>
                <a:schemeClr val="accent1"/>
              </a:buClr>
              <a:buSzPct val="115000"/>
              <a:buFont typeface="Wingdings" pitchFamily="2" charset="2"/>
              <a:buChar char="§"/>
            </a:pPr>
            <a:r>
              <a:rPr lang="en-US">
                <a:solidFill>
                  <a:schemeClr val="bg1"/>
                </a:solidFill>
                <a:cs typeface="Arial"/>
                <a:sym typeface="Arial"/>
              </a:rPr>
              <a:t>10,000 WSMEs access new financing</a:t>
            </a:r>
          </a:p>
          <a:p>
            <a:pPr marL="285750" indent="-285750">
              <a:spcBef>
                <a:spcPts val="525"/>
              </a:spcBef>
              <a:buClr>
                <a:schemeClr val="accent1"/>
              </a:buClr>
              <a:buSzPct val="115000"/>
              <a:buFont typeface="Wingdings" pitchFamily="2" charset="2"/>
              <a:buChar char="§"/>
            </a:pPr>
            <a:endParaRPr lang="en-US">
              <a:solidFill>
                <a:schemeClr val="bg1"/>
              </a:solidFill>
              <a:cs typeface="Arial"/>
              <a:sym typeface="Arial"/>
            </a:endParaRPr>
          </a:p>
          <a:p>
            <a:pPr marL="285750" indent="-285750">
              <a:spcBef>
                <a:spcPts val="525"/>
              </a:spcBef>
              <a:buClr>
                <a:schemeClr val="accent1"/>
              </a:buClr>
              <a:buSzPct val="115000"/>
              <a:buFont typeface="Wingdings" pitchFamily="2" charset="2"/>
              <a:buChar char="§"/>
            </a:pPr>
            <a:r>
              <a:rPr lang="en-ZA">
                <a:solidFill>
                  <a:schemeClr val="bg1"/>
                </a:solidFill>
                <a:ea typeface="Arial"/>
                <a:cs typeface="Arial"/>
                <a:sym typeface="Arial"/>
              </a:rPr>
              <a:t>WSMEs receive $100 million in financing</a:t>
            </a:r>
          </a:p>
          <a:p>
            <a:pPr marL="285750" indent="-285750">
              <a:spcBef>
                <a:spcPts val="525"/>
              </a:spcBef>
              <a:buClr>
                <a:schemeClr val="accent1"/>
              </a:buClr>
              <a:buSzPct val="115000"/>
              <a:buFont typeface="Wingdings" pitchFamily="2" charset="2"/>
              <a:buChar char="§"/>
            </a:pPr>
            <a:endParaRPr lang="en-ZA">
              <a:solidFill>
                <a:schemeClr val="bg1"/>
              </a:solidFill>
              <a:cs typeface="Arial"/>
              <a:sym typeface="Arial"/>
            </a:endParaRPr>
          </a:p>
        </p:txBody>
      </p:sp>
      <p:pic>
        <p:nvPicPr>
          <p:cNvPr id="12" name="Picture 11" descr="Logo&#10;&#10;Description automatically generated">
            <a:extLst>
              <a:ext uri="{FF2B5EF4-FFF2-40B4-BE49-F238E27FC236}">
                <a16:creationId xmlns:a16="http://schemas.microsoft.com/office/drawing/2014/main" id="{B8570A17-915F-4C62-927D-85FA719D1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9171" y="1200100"/>
            <a:ext cx="737071" cy="931780"/>
          </a:xfrm>
          <a:prstGeom prst="rect">
            <a:avLst/>
          </a:prstGeom>
        </p:spPr>
      </p:pic>
      <p:sp>
        <p:nvSpPr>
          <p:cNvPr id="13" name="TextBox 12">
            <a:extLst>
              <a:ext uri="{FF2B5EF4-FFF2-40B4-BE49-F238E27FC236}">
                <a16:creationId xmlns:a16="http://schemas.microsoft.com/office/drawing/2014/main" id="{35581C5F-3935-46F6-BEA3-B4C1994720E6}"/>
              </a:ext>
            </a:extLst>
          </p:cNvPr>
          <p:cNvSpPr txBox="1"/>
          <p:nvPr/>
        </p:nvSpPr>
        <p:spPr>
          <a:xfrm>
            <a:off x="4524097" y="1360575"/>
            <a:ext cx="6365074" cy="584775"/>
          </a:xfrm>
          <a:prstGeom prst="rect">
            <a:avLst/>
          </a:prstGeom>
          <a:noFill/>
        </p:spPr>
        <p:txBody>
          <a:bodyPr wrap="square" rtlCol="0">
            <a:spAutoFit/>
          </a:bodyPr>
          <a:lstStyle/>
          <a:p>
            <a:pPr algn="r"/>
            <a:r>
              <a:rPr lang="en-US" sz="1600" b="1">
                <a:solidFill>
                  <a:schemeClr val="accent5"/>
                </a:solidFill>
                <a:latin typeface="+mj-lt"/>
                <a:ea typeface="+mj-ea"/>
                <a:cs typeface="+mj-cs"/>
              </a:rPr>
              <a:t>Recipient of the 2022 FT/IFC Transformational Business Awards</a:t>
            </a:r>
            <a:endParaRPr lang="en-US" sz="2000" b="1">
              <a:solidFill>
                <a:schemeClr val="accent5"/>
              </a:solidFill>
              <a:latin typeface="+mj-lt"/>
              <a:ea typeface="+mj-ea"/>
              <a:cs typeface="+mj-cs"/>
            </a:endParaRPr>
          </a:p>
          <a:p>
            <a:pPr algn="r"/>
            <a:r>
              <a:rPr lang="en-US" sz="1600" b="1">
                <a:solidFill>
                  <a:schemeClr val="bg2"/>
                </a:solidFill>
                <a:latin typeface="+mj-lt"/>
                <a:ea typeface="+mj-ea"/>
                <a:cs typeface="+mj-cs"/>
              </a:rPr>
              <a:t>(Oscars of Sustainability Award Winner)</a:t>
            </a:r>
            <a:endParaRPr lang="en-US" sz="2000" b="1">
              <a:solidFill>
                <a:schemeClr val="bg2"/>
              </a:solidFill>
              <a:latin typeface="+mj-lt"/>
              <a:ea typeface="+mj-ea"/>
              <a:cs typeface="+mj-cs"/>
            </a:endParaRPr>
          </a:p>
        </p:txBody>
      </p:sp>
      <p:sp>
        <p:nvSpPr>
          <p:cNvPr id="3" name="Oval 2">
            <a:extLst>
              <a:ext uri="{FF2B5EF4-FFF2-40B4-BE49-F238E27FC236}">
                <a16:creationId xmlns:a16="http://schemas.microsoft.com/office/drawing/2014/main" id="{31E210E5-28C9-5DDF-520E-3266706ED805}"/>
              </a:ext>
            </a:extLst>
          </p:cNvPr>
          <p:cNvSpPr/>
          <p:nvPr/>
        </p:nvSpPr>
        <p:spPr>
          <a:xfrm>
            <a:off x="11665652" y="91868"/>
            <a:ext cx="457200" cy="457200"/>
          </a:xfrm>
          <a:prstGeom prst="ellipse">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a:solidFill>
                  <a:prstClr val="white"/>
                </a:solidFill>
                <a:latin typeface="Calibri" panose="020F0502020204030204"/>
              </a:rPr>
              <a:t>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DAFFBF-59F4-F133-24E4-B996CB8F0A21}"/>
              </a:ext>
            </a:extLst>
          </p:cNvPr>
          <p:cNvSpPr txBox="1"/>
          <p:nvPr/>
        </p:nvSpPr>
        <p:spPr>
          <a:xfrm>
            <a:off x="257933" y="539877"/>
            <a:ext cx="2937018" cy="523220"/>
          </a:xfrm>
          <a:prstGeom prst="rect">
            <a:avLst/>
          </a:prstGeom>
          <a:noFill/>
          <a:ln>
            <a:noFill/>
          </a:ln>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Ecuador</a:t>
            </a:r>
          </a:p>
        </p:txBody>
      </p:sp>
    </p:spTree>
    <p:extLst>
      <p:ext uri="{BB962C8B-B14F-4D97-AF65-F5344CB8AC3E}">
        <p14:creationId xmlns:p14="http://schemas.microsoft.com/office/powerpoint/2010/main" val="3017790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par>
                          <p:cTn id="57" fill="hold">
                            <p:stCondLst>
                              <p:cond delay="5000"/>
                            </p:stCondLst>
                            <p:childTnLst>
                              <p:par>
                                <p:cTn id="58" presetID="6" presetClass="entr" presetSubtype="32"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circle(out)">
                                      <p:cBhvr>
                                        <p:cTn id="6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39" grpId="0"/>
      <p:bldP spid="40" grpId="0"/>
      <p:bldP spid="41" grpId="0"/>
      <p:bldP spid="2" grpId="0"/>
      <p:bldP spid="8" grpId="0" build="p"/>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 93">
            <a:extLst>
              <a:ext uri="{FF2B5EF4-FFF2-40B4-BE49-F238E27FC236}">
                <a16:creationId xmlns:a16="http://schemas.microsoft.com/office/drawing/2014/main" id="{3DE8226A-2F6D-398F-3C4B-E3F2D42C79BD}"/>
              </a:ext>
            </a:extLst>
          </p:cNvPr>
          <p:cNvSpPr/>
          <p:nvPr/>
        </p:nvSpPr>
        <p:spPr>
          <a:xfrm>
            <a:off x="6539239" y="2967028"/>
            <a:ext cx="2080682" cy="2080681"/>
          </a:xfrm>
          <a:prstGeom prst="ellipse">
            <a:avLst/>
          </a:prstGeom>
          <a:solidFill>
            <a:srgbClr val="133F6A">
              <a:alpha val="5000"/>
            </a:srgbClr>
          </a:solidFill>
          <a:ln w="22225" cap="rnd">
            <a:solidFill>
              <a:schemeClr val="accent4">
                <a:lumMod val="60000"/>
                <a:lumOff val="40000"/>
              </a:schemeClr>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Trebuchet MS" panose="020B0603020202020204" pitchFamily="34" charset="0"/>
            </a:endParaRPr>
          </a:p>
        </p:txBody>
      </p:sp>
      <p:sp>
        <p:nvSpPr>
          <p:cNvPr id="95" name="Freeform: Shape 178">
            <a:extLst>
              <a:ext uri="{FF2B5EF4-FFF2-40B4-BE49-F238E27FC236}">
                <a16:creationId xmlns:a16="http://schemas.microsoft.com/office/drawing/2014/main" id="{75D4C0EF-8780-16FC-00EC-6CC896B7C0A0}"/>
              </a:ext>
            </a:extLst>
          </p:cNvPr>
          <p:cNvSpPr/>
          <p:nvPr/>
        </p:nvSpPr>
        <p:spPr>
          <a:xfrm rot="19651297">
            <a:off x="7438488" y="2712312"/>
            <a:ext cx="1120555" cy="2080943"/>
          </a:xfrm>
          <a:custGeom>
            <a:avLst/>
            <a:gdLst>
              <a:gd name="connsiteX0" fmla="*/ 571315 w 1002290"/>
              <a:gd name="connsiteY0" fmla="*/ 145660 h 1861318"/>
              <a:gd name="connsiteX1" fmla="*/ 856631 w 1002290"/>
              <a:gd name="connsiteY1" fmla="*/ 1430344 h 1861318"/>
              <a:gd name="connsiteX2" fmla="*/ 6435 w 1002290"/>
              <a:gd name="connsiteY2" fmla="*/ 1859093 h 1861318"/>
              <a:gd name="connsiteX3" fmla="*/ 0 w 1002290"/>
              <a:gd name="connsiteY3" fmla="*/ 1858331 h 1861318"/>
              <a:gd name="connsiteX4" fmla="*/ 0 w 1002290"/>
              <a:gd name="connsiteY4" fmla="*/ 6167 h 1861318"/>
              <a:gd name="connsiteX5" fmla="*/ 47076 w 1002290"/>
              <a:gd name="connsiteY5" fmla="*/ 348 h 1861318"/>
              <a:gd name="connsiteX6" fmla="*/ 571315 w 1002290"/>
              <a:gd name="connsiteY6" fmla="*/ 145660 h 18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90" h="1861318">
                <a:moveTo>
                  <a:pt x="571315" y="145660"/>
                </a:moveTo>
                <a:cubicBezTo>
                  <a:pt x="1004859" y="421628"/>
                  <a:pt x="1132599" y="996800"/>
                  <a:pt x="856631" y="1430344"/>
                </a:cubicBezTo>
                <a:cubicBezTo>
                  <a:pt x="666904" y="1728404"/>
                  <a:pt x="335755" y="1881926"/>
                  <a:pt x="6435" y="1859093"/>
                </a:cubicBezTo>
                <a:lnTo>
                  <a:pt x="0" y="1858331"/>
                </a:lnTo>
                <a:lnTo>
                  <a:pt x="0" y="6167"/>
                </a:lnTo>
                <a:lnTo>
                  <a:pt x="47076" y="348"/>
                </a:lnTo>
                <a:cubicBezTo>
                  <a:pt x="226242" y="-4544"/>
                  <a:pt x="408737" y="42173"/>
                  <a:pt x="571315" y="145660"/>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Trebuchet MS" panose="020B0603020202020204" pitchFamily="34" charset="0"/>
            </a:endParaRPr>
          </a:p>
        </p:txBody>
      </p:sp>
      <p:grpSp>
        <p:nvGrpSpPr>
          <p:cNvPr id="10" name="Group 9">
            <a:extLst>
              <a:ext uri="{FF2B5EF4-FFF2-40B4-BE49-F238E27FC236}">
                <a16:creationId xmlns:a16="http://schemas.microsoft.com/office/drawing/2014/main" id="{50BCC9B0-C30A-369E-94E2-C0C226CCB5E4}"/>
              </a:ext>
            </a:extLst>
          </p:cNvPr>
          <p:cNvGrpSpPr/>
          <p:nvPr/>
        </p:nvGrpSpPr>
        <p:grpSpPr>
          <a:xfrm>
            <a:off x="3449266" y="2093682"/>
            <a:ext cx="2425095" cy="3834682"/>
            <a:chOff x="3601019" y="2366413"/>
            <a:chExt cx="2425095" cy="3834682"/>
          </a:xfrm>
        </p:grpSpPr>
        <p:cxnSp>
          <p:nvCxnSpPr>
            <p:cNvPr id="30" name="Straight Connector 29">
              <a:extLst>
                <a:ext uri="{FF2B5EF4-FFF2-40B4-BE49-F238E27FC236}">
                  <a16:creationId xmlns:a16="http://schemas.microsoft.com/office/drawing/2014/main" id="{2BD3E026-8FF7-3EB1-FBB8-480AD939F207}"/>
                </a:ext>
              </a:extLst>
            </p:cNvPr>
            <p:cNvCxnSpPr>
              <a:cxnSpLocks/>
            </p:cNvCxnSpPr>
            <p:nvPr/>
          </p:nvCxnSpPr>
          <p:spPr>
            <a:xfrm>
              <a:off x="6026114" y="2858486"/>
              <a:ext cx="0" cy="2895404"/>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3" name="TextBox 32">
              <a:extLst>
                <a:ext uri="{FF2B5EF4-FFF2-40B4-BE49-F238E27FC236}">
                  <a16:creationId xmlns:a16="http://schemas.microsoft.com/office/drawing/2014/main" id="{6CA2DA77-8227-41D0-3CD8-C071C3BDE184}"/>
                </a:ext>
              </a:extLst>
            </p:cNvPr>
            <p:cNvSpPr txBox="1"/>
            <p:nvPr/>
          </p:nvSpPr>
          <p:spPr>
            <a:xfrm>
              <a:off x="3601019" y="2366413"/>
              <a:ext cx="2149662" cy="961014"/>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latin typeface="Trebuchet MS" panose="020B0603020202020204" pitchFamily="34" charset="0"/>
                </a:rPr>
                <a:t>$1.25 </a:t>
              </a:r>
              <a:r>
                <a:rPr lang="en-US" sz="2000" b="1" err="1">
                  <a:solidFill>
                    <a:schemeClr val="bg1"/>
                  </a:solidFill>
                  <a:latin typeface="Trebuchet MS" panose="020B0603020202020204" pitchFamily="34" charset="0"/>
                </a:rPr>
                <a:t>mn</a:t>
              </a:r>
              <a:endParaRPr lang="en-US" sz="2000" b="1">
                <a:solidFill>
                  <a:schemeClr val="bg1"/>
                </a:solidFill>
                <a:latin typeface="Trebuchet MS" panose="020B0603020202020204" pitchFamily="34" charset="0"/>
              </a:endParaRPr>
            </a:p>
            <a:p>
              <a:pPr algn="ctr">
                <a:spcAft>
                  <a:spcPts val="300"/>
                </a:spcAft>
              </a:pPr>
              <a:r>
                <a:rPr lang="en-US" sz="1400">
                  <a:solidFill>
                    <a:schemeClr val="accent4">
                      <a:lumMod val="60000"/>
                      <a:lumOff val="40000"/>
                    </a:schemeClr>
                  </a:solidFill>
                  <a:latin typeface="Trebuchet MS" panose="020B0603020202020204" pitchFamily="34" charset="0"/>
                </a:rPr>
                <a:t>PBI Blended Finance </a:t>
              </a:r>
            </a:p>
            <a:p>
              <a:pPr algn="ctr">
                <a:spcAft>
                  <a:spcPts val="300"/>
                </a:spcAft>
              </a:pPr>
              <a:r>
                <a:rPr lang="en-US" sz="1400">
                  <a:solidFill>
                    <a:schemeClr val="accent4">
                      <a:lumMod val="60000"/>
                      <a:lumOff val="40000"/>
                    </a:schemeClr>
                  </a:solidFill>
                  <a:latin typeface="Trebuchet MS" panose="020B0603020202020204" pitchFamily="34" charset="0"/>
                </a:rPr>
                <a:t>(We-Fi)</a:t>
              </a:r>
            </a:p>
          </p:txBody>
        </p:sp>
        <p:sp>
          <p:nvSpPr>
            <p:cNvPr id="34" name="TextBox 33">
              <a:extLst>
                <a:ext uri="{FF2B5EF4-FFF2-40B4-BE49-F238E27FC236}">
                  <a16:creationId xmlns:a16="http://schemas.microsoft.com/office/drawing/2014/main" id="{634BF224-63F4-C582-8315-AC4DF2635740}"/>
                </a:ext>
              </a:extLst>
            </p:cNvPr>
            <p:cNvSpPr txBox="1"/>
            <p:nvPr/>
          </p:nvSpPr>
          <p:spPr>
            <a:xfrm>
              <a:off x="3647870" y="3839958"/>
              <a:ext cx="2128343" cy="1022569"/>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latin typeface="Trebuchet MS" panose="020B0603020202020204" pitchFamily="34" charset="0"/>
                </a:rPr>
                <a:t>$100 million</a:t>
              </a:r>
            </a:p>
            <a:p>
              <a:pPr algn="ctr">
                <a:spcAft>
                  <a:spcPts val="300"/>
                </a:spcAft>
              </a:pPr>
              <a:r>
                <a:rPr lang="en-US" sz="1600">
                  <a:solidFill>
                    <a:schemeClr val="accent4">
                      <a:lumMod val="60000"/>
                      <a:lumOff val="40000"/>
                    </a:schemeClr>
                  </a:solidFill>
                  <a:latin typeface="Trebuchet MS" panose="020B0603020202020204" pitchFamily="34" charset="0"/>
                </a:rPr>
                <a:t>5-year IFC </a:t>
              </a:r>
            </a:p>
            <a:p>
              <a:pPr algn="ctr">
                <a:spcAft>
                  <a:spcPts val="300"/>
                </a:spcAft>
              </a:pPr>
              <a:r>
                <a:rPr lang="en-US" sz="1600">
                  <a:solidFill>
                    <a:schemeClr val="accent4">
                      <a:lumMod val="60000"/>
                      <a:lumOff val="40000"/>
                    </a:schemeClr>
                  </a:solidFill>
                  <a:latin typeface="Trebuchet MS" panose="020B0603020202020204" pitchFamily="34" charset="0"/>
                </a:rPr>
                <a:t>Gender Bond</a:t>
              </a:r>
              <a:endParaRPr lang="en-US" sz="2800" b="1">
                <a:solidFill>
                  <a:schemeClr val="accent4">
                    <a:lumMod val="60000"/>
                    <a:lumOff val="40000"/>
                  </a:schemeClr>
                </a:solidFill>
                <a:latin typeface="Trebuchet MS" panose="020B0603020202020204" pitchFamily="34" charset="0"/>
              </a:endParaRPr>
            </a:p>
          </p:txBody>
        </p:sp>
        <p:sp>
          <p:nvSpPr>
            <p:cNvPr id="35" name="TextBox 34">
              <a:extLst>
                <a:ext uri="{FF2B5EF4-FFF2-40B4-BE49-F238E27FC236}">
                  <a16:creationId xmlns:a16="http://schemas.microsoft.com/office/drawing/2014/main" id="{EB62289B-A6EB-2643-4F97-8805586C5FD5}"/>
                </a:ext>
              </a:extLst>
            </p:cNvPr>
            <p:cNvSpPr txBox="1"/>
            <p:nvPr/>
          </p:nvSpPr>
          <p:spPr>
            <a:xfrm>
              <a:off x="3658984" y="5178526"/>
              <a:ext cx="2128342" cy="1022569"/>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latin typeface="Trebuchet MS" panose="020B0603020202020204" pitchFamily="34" charset="0"/>
                </a:rPr>
                <a:t>$100 million</a:t>
              </a:r>
            </a:p>
            <a:p>
              <a:pPr algn="ctr">
                <a:spcAft>
                  <a:spcPts val="300"/>
                </a:spcAft>
              </a:pPr>
              <a:r>
                <a:rPr lang="en-US" sz="1600">
                  <a:solidFill>
                    <a:schemeClr val="accent4">
                      <a:lumMod val="60000"/>
                      <a:lumOff val="40000"/>
                    </a:schemeClr>
                  </a:solidFill>
                  <a:latin typeface="Trebuchet MS" panose="020B0603020202020204" pitchFamily="34" charset="0"/>
                </a:rPr>
                <a:t>5-year IFC </a:t>
              </a:r>
            </a:p>
            <a:p>
              <a:pPr algn="ctr">
                <a:spcAft>
                  <a:spcPts val="300"/>
                </a:spcAft>
              </a:pPr>
              <a:r>
                <a:rPr lang="en-US" sz="1600">
                  <a:solidFill>
                    <a:schemeClr val="accent4">
                      <a:lumMod val="60000"/>
                      <a:lumOff val="40000"/>
                    </a:schemeClr>
                  </a:solidFill>
                  <a:latin typeface="Trebuchet MS" panose="020B0603020202020204" pitchFamily="34" charset="0"/>
                </a:rPr>
                <a:t>Green Bond</a:t>
              </a:r>
              <a:endParaRPr lang="en-US" sz="2800">
                <a:solidFill>
                  <a:schemeClr val="accent4">
                    <a:lumMod val="60000"/>
                    <a:lumOff val="40000"/>
                  </a:schemeClr>
                </a:solidFill>
                <a:latin typeface="Trebuchet MS" panose="020B0603020202020204" pitchFamily="34" charset="0"/>
              </a:endParaRPr>
            </a:p>
          </p:txBody>
        </p:sp>
        <p:sp>
          <p:nvSpPr>
            <p:cNvPr id="36" name="TextBox 35">
              <a:extLst>
                <a:ext uri="{FF2B5EF4-FFF2-40B4-BE49-F238E27FC236}">
                  <a16:creationId xmlns:a16="http://schemas.microsoft.com/office/drawing/2014/main" id="{BACFD1BB-6DC4-525D-31F1-DF64092E9F91}"/>
                </a:ext>
              </a:extLst>
            </p:cNvPr>
            <p:cNvSpPr txBox="1"/>
            <p:nvPr/>
          </p:nvSpPr>
          <p:spPr>
            <a:xfrm>
              <a:off x="4502829" y="3320096"/>
              <a:ext cx="430243" cy="646331"/>
            </a:xfrm>
            <a:prstGeom prst="rect">
              <a:avLst/>
            </a:prstGeom>
            <a:noFill/>
            <a:ln>
              <a:noFill/>
            </a:ln>
          </p:spPr>
          <p:txBody>
            <a:bodyPr wrap="square" anchor="ctr" anchorCtr="0">
              <a:spAutoFit/>
            </a:bodyPr>
            <a:lstStyle/>
            <a:p>
              <a:pPr algn="ctr">
                <a:spcAft>
                  <a:spcPts val="300"/>
                </a:spcAft>
              </a:pPr>
              <a:r>
                <a:rPr lang="en-US" sz="3600">
                  <a:solidFill>
                    <a:schemeClr val="bg2"/>
                  </a:solidFill>
                  <a:latin typeface="Trebuchet MS" panose="020B0603020202020204" pitchFamily="34" charset="0"/>
                  <a:ea typeface="Rasa Light"/>
                  <a:cs typeface="Rasa Light"/>
                  <a:sym typeface="Rasa Light"/>
                </a:rPr>
                <a:t>+</a:t>
              </a:r>
              <a:endParaRPr lang="en-US" sz="2800">
                <a:solidFill>
                  <a:schemeClr val="bg2"/>
                </a:solidFill>
                <a:latin typeface="Trebuchet MS" panose="020B0603020202020204" pitchFamily="34" charset="0"/>
              </a:endParaRPr>
            </a:p>
          </p:txBody>
        </p:sp>
        <p:sp>
          <p:nvSpPr>
            <p:cNvPr id="37" name="TextBox 36">
              <a:extLst>
                <a:ext uri="{FF2B5EF4-FFF2-40B4-BE49-F238E27FC236}">
                  <a16:creationId xmlns:a16="http://schemas.microsoft.com/office/drawing/2014/main" id="{5C2BE926-D222-69C3-8302-6172319FA6A3}"/>
                </a:ext>
              </a:extLst>
            </p:cNvPr>
            <p:cNvSpPr txBox="1"/>
            <p:nvPr/>
          </p:nvSpPr>
          <p:spPr>
            <a:xfrm>
              <a:off x="4477878" y="4704791"/>
              <a:ext cx="499215" cy="646331"/>
            </a:xfrm>
            <a:prstGeom prst="rect">
              <a:avLst/>
            </a:prstGeom>
            <a:noFill/>
            <a:ln>
              <a:noFill/>
            </a:ln>
          </p:spPr>
          <p:txBody>
            <a:bodyPr wrap="square" anchor="ctr" anchorCtr="0">
              <a:spAutoFit/>
            </a:bodyPr>
            <a:lstStyle/>
            <a:p>
              <a:pPr algn="ctr">
                <a:spcAft>
                  <a:spcPts val="300"/>
                </a:spcAft>
              </a:pPr>
              <a:r>
                <a:rPr lang="en-US" sz="3600">
                  <a:solidFill>
                    <a:schemeClr val="bg2"/>
                  </a:solidFill>
                  <a:latin typeface="Trebuchet MS" panose="020B0603020202020204" pitchFamily="34" charset="0"/>
                  <a:ea typeface="Rasa Light"/>
                  <a:cs typeface="Rasa Light"/>
                  <a:sym typeface="Rasa Light"/>
                </a:rPr>
                <a:t>+</a:t>
              </a:r>
              <a:endParaRPr lang="en-US" sz="2800">
                <a:solidFill>
                  <a:schemeClr val="bg2"/>
                </a:solidFill>
                <a:latin typeface="Trebuchet MS" panose="020B0603020202020204" pitchFamily="34" charset="0"/>
              </a:endParaRPr>
            </a:p>
          </p:txBody>
        </p:sp>
      </p:grpSp>
      <p:cxnSp>
        <p:nvCxnSpPr>
          <p:cNvPr id="31" name="Straight Connector 30">
            <a:extLst>
              <a:ext uri="{FF2B5EF4-FFF2-40B4-BE49-F238E27FC236}">
                <a16:creationId xmlns:a16="http://schemas.microsoft.com/office/drawing/2014/main" id="{9D4E3A2A-5168-E387-79C6-D008BF990E9A}"/>
              </a:ext>
            </a:extLst>
          </p:cNvPr>
          <p:cNvCxnSpPr>
            <a:cxnSpLocks/>
          </p:cNvCxnSpPr>
          <p:nvPr/>
        </p:nvCxnSpPr>
        <p:spPr>
          <a:xfrm>
            <a:off x="5874361" y="4007368"/>
            <a:ext cx="789537" cy="0"/>
          </a:xfrm>
          <a:prstGeom prst="line">
            <a:avLst/>
          </a:prstGeom>
          <a:ln w="12700" cap="rnd">
            <a:solidFill>
              <a:schemeClr val="bg1"/>
            </a:solidFill>
            <a:prstDash val="solid"/>
            <a:round/>
            <a:headEnd type="oval"/>
            <a:tailEnd type="oval"/>
          </a:ln>
          <a:effectLst>
            <a:glow rad="142098">
              <a:schemeClr val="bg1">
                <a:alpha val="6000"/>
              </a:schemeClr>
            </a:glow>
          </a:effectLst>
        </p:spPr>
      </p:cxnSp>
      <p:cxnSp>
        <p:nvCxnSpPr>
          <p:cNvPr id="38" name="Straight Connector 37">
            <a:extLst>
              <a:ext uri="{FF2B5EF4-FFF2-40B4-BE49-F238E27FC236}">
                <a16:creationId xmlns:a16="http://schemas.microsoft.com/office/drawing/2014/main" id="{4C3975CB-5EAF-4854-AAA3-8F4AB1A665F2}"/>
              </a:ext>
            </a:extLst>
          </p:cNvPr>
          <p:cNvCxnSpPr>
            <a:cxnSpLocks/>
          </p:cNvCxnSpPr>
          <p:nvPr/>
        </p:nvCxnSpPr>
        <p:spPr>
          <a:xfrm>
            <a:off x="8378469" y="4007466"/>
            <a:ext cx="670472" cy="0"/>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9" name="TextBox 38">
            <a:extLst>
              <a:ext uri="{FF2B5EF4-FFF2-40B4-BE49-F238E27FC236}">
                <a16:creationId xmlns:a16="http://schemas.microsoft.com/office/drawing/2014/main" id="{5EDA0B3E-EA71-D359-6B89-04BB2FCEE383}"/>
              </a:ext>
            </a:extLst>
          </p:cNvPr>
          <p:cNvSpPr txBox="1"/>
          <p:nvPr/>
        </p:nvSpPr>
        <p:spPr>
          <a:xfrm>
            <a:off x="6324613" y="3110552"/>
            <a:ext cx="2326511" cy="914097"/>
          </a:xfrm>
          <a:prstGeom prst="rect">
            <a:avLst/>
          </a:prstGeom>
          <a:noFill/>
        </p:spPr>
        <p:txBody>
          <a:bodyPr wrap="square" rtlCol="0">
            <a:noAutofit/>
          </a:bodyPr>
          <a:lstStyle/>
          <a:p>
            <a:pPr algn="ctr"/>
            <a:r>
              <a:rPr lang="en-US" sz="5400" b="1" spc="-300">
                <a:solidFill>
                  <a:schemeClr val="bg1"/>
                </a:solidFill>
                <a:latin typeface="Trebuchet MS" panose="020B0603020202020204" pitchFamily="34" charset="0"/>
              </a:rPr>
              <a:t>$201</a:t>
            </a:r>
          </a:p>
        </p:txBody>
      </p:sp>
      <p:sp>
        <p:nvSpPr>
          <p:cNvPr id="40" name="TextBox 39">
            <a:extLst>
              <a:ext uri="{FF2B5EF4-FFF2-40B4-BE49-F238E27FC236}">
                <a16:creationId xmlns:a16="http://schemas.microsoft.com/office/drawing/2014/main" id="{9A7E6895-B9D1-9C06-4710-BF784D89F648}"/>
              </a:ext>
            </a:extLst>
          </p:cNvPr>
          <p:cNvSpPr txBox="1"/>
          <p:nvPr/>
        </p:nvSpPr>
        <p:spPr>
          <a:xfrm>
            <a:off x="6815651" y="3860084"/>
            <a:ext cx="1527858" cy="369332"/>
          </a:xfrm>
          <a:prstGeom prst="rect">
            <a:avLst/>
          </a:prstGeom>
          <a:noFill/>
        </p:spPr>
        <p:txBody>
          <a:bodyPr wrap="square">
            <a:noAutofit/>
          </a:bodyPr>
          <a:lstStyle/>
          <a:p>
            <a:pPr algn="ctr"/>
            <a:r>
              <a:rPr lang="en-US" sz="2800" b="1">
                <a:solidFill>
                  <a:schemeClr val="bg1"/>
                </a:solidFill>
                <a:latin typeface="Trebuchet MS" panose="020B0603020202020204" pitchFamily="34" charset="0"/>
              </a:rPr>
              <a:t>million</a:t>
            </a:r>
            <a:endParaRPr lang="en-US" sz="1600">
              <a:solidFill>
                <a:schemeClr val="bg1"/>
              </a:solidFill>
              <a:latin typeface="Trebuchet MS" panose="020B0603020202020204" pitchFamily="34" charset="0"/>
            </a:endParaRPr>
          </a:p>
        </p:txBody>
      </p:sp>
      <p:sp>
        <p:nvSpPr>
          <p:cNvPr id="41" name="TextBox 40">
            <a:extLst>
              <a:ext uri="{FF2B5EF4-FFF2-40B4-BE49-F238E27FC236}">
                <a16:creationId xmlns:a16="http://schemas.microsoft.com/office/drawing/2014/main" id="{6CD8A11D-BA84-055E-1BFB-02F1CDA889F0}"/>
              </a:ext>
            </a:extLst>
          </p:cNvPr>
          <p:cNvSpPr txBox="1"/>
          <p:nvPr/>
        </p:nvSpPr>
        <p:spPr>
          <a:xfrm>
            <a:off x="6784091" y="4385894"/>
            <a:ext cx="1667576" cy="369332"/>
          </a:xfrm>
          <a:prstGeom prst="rect">
            <a:avLst/>
          </a:prstGeom>
          <a:noFill/>
        </p:spPr>
        <p:txBody>
          <a:bodyPr wrap="square">
            <a:noAutofit/>
          </a:bodyPr>
          <a:lstStyle/>
          <a:p>
            <a:pPr algn="ctr"/>
            <a:r>
              <a:rPr lang="en-US" sz="1400">
                <a:solidFill>
                  <a:schemeClr val="accent4">
                    <a:lumMod val="60000"/>
                    <a:lumOff val="40000"/>
                  </a:schemeClr>
                </a:solidFill>
                <a:latin typeface="Trebuchet MS" panose="020B0603020202020204" pitchFamily="34" charset="0"/>
              </a:rPr>
              <a:t>Total project cost</a:t>
            </a:r>
            <a:endParaRPr lang="en-US" sz="1200">
              <a:solidFill>
                <a:schemeClr val="accent4">
                  <a:lumMod val="60000"/>
                  <a:lumOff val="40000"/>
                </a:schemeClr>
              </a:solidFill>
              <a:latin typeface="Trebuchet MS" panose="020B0603020202020204" pitchFamily="34" charset="0"/>
            </a:endParaRPr>
          </a:p>
        </p:txBody>
      </p:sp>
      <p:cxnSp>
        <p:nvCxnSpPr>
          <p:cNvPr id="57" name="Straight Connector 56">
            <a:extLst>
              <a:ext uri="{FF2B5EF4-FFF2-40B4-BE49-F238E27FC236}">
                <a16:creationId xmlns:a16="http://schemas.microsoft.com/office/drawing/2014/main" id="{B132B4BF-BE47-41E9-D225-01573577C748}"/>
              </a:ext>
            </a:extLst>
          </p:cNvPr>
          <p:cNvCxnSpPr>
            <a:cxnSpLocks/>
          </p:cNvCxnSpPr>
          <p:nvPr/>
        </p:nvCxnSpPr>
        <p:spPr>
          <a:xfrm>
            <a:off x="9048941" y="2460842"/>
            <a:ext cx="0" cy="3019636"/>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70" name="Freeform: Shape 11">
            <a:extLst>
              <a:ext uri="{FF2B5EF4-FFF2-40B4-BE49-F238E27FC236}">
                <a16:creationId xmlns:a16="http://schemas.microsoft.com/office/drawing/2014/main" id="{5E9B3D25-43BC-8620-9E7A-159AF5C0D18B}"/>
              </a:ext>
            </a:extLst>
          </p:cNvPr>
          <p:cNvSpPr/>
          <p:nvPr/>
        </p:nvSpPr>
        <p:spPr>
          <a:xfrm>
            <a:off x="324738" y="-68281"/>
            <a:ext cx="1892637" cy="869768"/>
          </a:xfrm>
          <a:custGeom>
            <a:avLst/>
            <a:gdLst>
              <a:gd name="connsiteX0" fmla="*/ 0 w 2005834"/>
              <a:gd name="connsiteY0" fmla="*/ 0 h 269547"/>
              <a:gd name="connsiteX1" fmla="*/ 2005835 w 2005834"/>
              <a:gd name="connsiteY1" fmla="*/ 0 h 269547"/>
              <a:gd name="connsiteX2" fmla="*/ 2005835 w 2005834"/>
              <a:gd name="connsiteY2" fmla="*/ 269548 h 269547"/>
              <a:gd name="connsiteX3" fmla="*/ 0 w 2005834"/>
              <a:gd name="connsiteY3" fmla="*/ 269548 h 269547"/>
            </a:gdLst>
            <a:ahLst/>
            <a:cxnLst>
              <a:cxn ang="0">
                <a:pos x="connsiteX0" y="connsiteY0"/>
              </a:cxn>
              <a:cxn ang="0">
                <a:pos x="connsiteX1" y="connsiteY1"/>
              </a:cxn>
              <a:cxn ang="0">
                <a:pos x="connsiteX2" y="connsiteY2"/>
              </a:cxn>
              <a:cxn ang="0">
                <a:pos x="connsiteX3" y="connsiteY3"/>
              </a:cxn>
            </a:cxnLst>
            <a:rect l="l" t="t" r="r" b="b"/>
            <a:pathLst>
              <a:path w="2005834" h="269547">
                <a:moveTo>
                  <a:pt x="0" y="0"/>
                </a:moveTo>
                <a:lnTo>
                  <a:pt x="2005835" y="0"/>
                </a:lnTo>
                <a:lnTo>
                  <a:pt x="2005835" y="269548"/>
                </a:lnTo>
                <a:lnTo>
                  <a:pt x="0" y="269548"/>
                </a:lnTo>
                <a:close/>
              </a:path>
            </a:pathLst>
          </a:custGeom>
          <a:noFill/>
          <a:ln w="7165" cap="flat">
            <a:noFill/>
            <a:prstDash val="solid"/>
            <a:miter/>
          </a:ln>
        </p:spPr>
        <p:txBody>
          <a:bodyPr lIns="0" tIns="72000" rIns="0" bIns="72000" rtlCol="0" anchor="ctr"/>
          <a:lstStyle/>
          <a:p>
            <a:pPr lvl="0">
              <a:lnSpc>
                <a:spcPct val="88000"/>
              </a:lnSpc>
              <a:defRPr/>
            </a:pPr>
            <a:r>
              <a:rPr lang="en-US" sz="1400" i="1">
                <a:solidFill>
                  <a:schemeClr val="accent4"/>
                </a:solidFill>
                <a:latin typeface="Trebuchet MS" panose="020B0603020202020204" pitchFamily="34" charset="0"/>
                <a:cs typeface="Agency FB" panose="020F0502020204030204" pitchFamily="34" charset="0"/>
              </a:rPr>
              <a:t>Case Study</a:t>
            </a:r>
          </a:p>
        </p:txBody>
      </p:sp>
      <p:sp>
        <p:nvSpPr>
          <p:cNvPr id="71" name="TextBox 70">
            <a:extLst>
              <a:ext uri="{FF2B5EF4-FFF2-40B4-BE49-F238E27FC236}">
                <a16:creationId xmlns:a16="http://schemas.microsoft.com/office/drawing/2014/main" id="{0381BC97-5A27-26D2-1233-CE17B8604DF5}"/>
              </a:ext>
            </a:extLst>
          </p:cNvPr>
          <p:cNvSpPr txBox="1"/>
          <p:nvPr/>
        </p:nvSpPr>
        <p:spPr>
          <a:xfrm>
            <a:off x="324738" y="539877"/>
            <a:ext cx="1892637" cy="523220"/>
          </a:xfrm>
          <a:prstGeom prst="rect">
            <a:avLst/>
          </a:prstGeom>
          <a:noFill/>
          <a:ln>
            <a:noFill/>
          </a:ln>
        </p:spPr>
        <p:txBody>
          <a:bodyPr wrap="square" lIns="0" rIns="0">
            <a:spAutoFit/>
          </a:bodyPr>
          <a:lstStyle/>
          <a:p>
            <a:r>
              <a:rPr kumimoji="0" lang="en-US" sz="2800" b="1" u="none" strike="noStrike" kern="1200" cap="none" normalizeH="0" baseline="0" noProof="0">
                <a:ln>
                  <a:noFill/>
                </a:ln>
                <a:solidFill>
                  <a:schemeClr val="bg1"/>
                </a:solidFill>
                <a:effectLst/>
                <a:uLnTx/>
                <a:uFillTx/>
                <a:latin typeface="Trebuchet MS" panose="020B0603020202020204" pitchFamily="34" charset="0"/>
                <a:cs typeface="Times New Roman" panose="02020603050405020304" pitchFamily="18" charset="0"/>
              </a:rPr>
              <a:t>Ecuador</a:t>
            </a:r>
            <a:endParaRPr lang="en-US" sz="2800" b="1">
              <a:solidFill>
                <a:schemeClr val="bg1"/>
              </a:solidFill>
              <a:latin typeface="Trebuchet MS" panose="020B0603020202020204" pitchFamily="34" charset="0"/>
              <a:cs typeface="Times New Roman" panose="02020603050405020304" pitchFamily="18" charset="0"/>
            </a:endParaRPr>
          </a:p>
        </p:txBody>
      </p:sp>
      <p:cxnSp>
        <p:nvCxnSpPr>
          <p:cNvPr id="72" name="Straight Connector 71">
            <a:extLst>
              <a:ext uri="{FF2B5EF4-FFF2-40B4-BE49-F238E27FC236}">
                <a16:creationId xmlns:a16="http://schemas.microsoft.com/office/drawing/2014/main" id="{EDCFF248-9357-C2EA-AF7F-D6EB1752B490}"/>
              </a:ext>
            </a:extLst>
          </p:cNvPr>
          <p:cNvCxnSpPr>
            <a:cxnSpLocks/>
          </p:cNvCxnSpPr>
          <p:nvPr/>
        </p:nvCxnSpPr>
        <p:spPr>
          <a:xfrm>
            <a:off x="324738" y="569443"/>
            <a:ext cx="473924" cy="0"/>
          </a:xfrm>
          <a:prstGeom prst="line">
            <a:avLst/>
          </a:prstGeom>
          <a:no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9961032E-66DA-32AB-C5D4-DC1784D374BC}"/>
              </a:ext>
            </a:extLst>
          </p:cNvPr>
          <p:cNvSpPr txBox="1">
            <a:spLocks/>
          </p:cNvSpPr>
          <p:nvPr/>
        </p:nvSpPr>
        <p:spPr>
          <a:xfrm>
            <a:off x="3357563" y="358609"/>
            <a:ext cx="8834436" cy="628713"/>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en-US" dirty="0">
                <a:solidFill>
                  <a:schemeClr val="bg1"/>
                </a:solidFill>
              </a:rPr>
              <a:t>OCBC NISP</a:t>
            </a:r>
          </a:p>
        </p:txBody>
      </p:sp>
      <p:cxnSp>
        <p:nvCxnSpPr>
          <p:cNvPr id="4" name="Straight Connector 3">
            <a:extLst>
              <a:ext uri="{FF2B5EF4-FFF2-40B4-BE49-F238E27FC236}">
                <a16:creationId xmlns:a16="http://schemas.microsoft.com/office/drawing/2014/main" id="{D94FA114-443C-D765-EA70-645E08F4E583}"/>
              </a:ext>
            </a:extLst>
          </p:cNvPr>
          <p:cNvCxnSpPr>
            <a:cxnSpLocks/>
          </p:cNvCxnSpPr>
          <p:nvPr/>
        </p:nvCxnSpPr>
        <p:spPr>
          <a:xfrm>
            <a:off x="3507231" y="1059194"/>
            <a:ext cx="640154"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
        <p:nvSpPr>
          <p:cNvPr id="8" name="Subtitle 6">
            <a:extLst>
              <a:ext uri="{FF2B5EF4-FFF2-40B4-BE49-F238E27FC236}">
                <a16:creationId xmlns:a16="http://schemas.microsoft.com/office/drawing/2014/main" id="{4523A923-64AF-C9EF-C551-034E5DC89C86}"/>
              </a:ext>
            </a:extLst>
          </p:cNvPr>
          <p:cNvSpPr txBox="1">
            <a:spLocks/>
          </p:cNvSpPr>
          <p:nvPr/>
        </p:nvSpPr>
        <p:spPr>
          <a:xfrm>
            <a:off x="3357563" y="186603"/>
            <a:ext cx="1550558" cy="3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ZA" sz="1800" i="1">
                <a:solidFill>
                  <a:schemeClr val="bg1"/>
                </a:solidFill>
                <a:latin typeface="Trebuchet MS" panose="020B0603020202020204" pitchFamily="34" charset="0"/>
              </a:rPr>
              <a:t>Investing in</a:t>
            </a:r>
          </a:p>
        </p:txBody>
      </p:sp>
      <p:sp>
        <p:nvSpPr>
          <p:cNvPr id="9" name="TextBox 8">
            <a:extLst>
              <a:ext uri="{FF2B5EF4-FFF2-40B4-BE49-F238E27FC236}">
                <a16:creationId xmlns:a16="http://schemas.microsoft.com/office/drawing/2014/main" id="{D6C8B9B4-436D-DF8D-70FA-A6C96E1BBF76}"/>
              </a:ext>
            </a:extLst>
          </p:cNvPr>
          <p:cNvSpPr txBox="1"/>
          <p:nvPr/>
        </p:nvSpPr>
        <p:spPr>
          <a:xfrm>
            <a:off x="257933" y="1155991"/>
            <a:ext cx="2679187" cy="5557225"/>
          </a:xfrm>
          <a:prstGeom prst="rect">
            <a:avLst/>
          </a:prstGeom>
          <a:noFill/>
          <a:effectLst/>
        </p:spPr>
        <p:txBody>
          <a:bodyPr wrap="square" lIns="0" tIns="0" rIns="0" bIns="0">
            <a:noAutofit/>
          </a:bodyPr>
          <a:lstStyle/>
          <a:p>
            <a:pPr lvl="0">
              <a:spcAft>
                <a:spcPts val="600"/>
              </a:spcAft>
              <a:buClr>
                <a:schemeClr val="bg1"/>
              </a:buClr>
              <a:buSzPts val="1500"/>
            </a:pPr>
            <a:r>
              <a:rPr lang="en-ZA" sz="2400" b="1" dirty="0">
                <a:solidFill>
                  <a:srgbClr val="00AEE5"/>
                </a:solidFill>
                <a:latin typeface="Trebuchet MS" panose="020B0603020202020204" pitchFamily="34" charset="0"/>
                <a:ea typeface="Arial"/>
                <a:cs typeface="Arial"/>
                <a:sym typeface="Arial"/>
              </a:rPr>
              <a:t>Overview</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$60 billion financing gap for WSMEs</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Women own 34% of medium enterprises, and 50% of small </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40% of WSMEs in the country are financially constrained, and 17% of women-owned firms perceive financing as a major growth constraint</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This first gender bond issued by the leading private bank in Indonesia will promote greater market inclusiveness through innovation, capacity building, and demonstration channels. </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Green bond will help the country meet its greenhouse gas emission reduction targets — 29 percent by 2030.</a:t>
            </a:r>
          </a:p>
        </p:txBody>
      </p:sp>
      <p:sp>
        <p:nvSpPr>
          <p:cNvPr id="25" name="TextBox 24">
            <a:extLst>
              <a:ext uri="{FF2B5EF4-FFF2-40B4-BE49-F238E27FC236}">
                <a16:creationId xmlns:a16="http://schemas.microsoft.com/office/drawing/2014/main" id="{90185E47-4835-4546-9E80-F4339119EB44}"/>
              </a:ext>
            </a:extLst>
          </p:cNvPr>
          <p:cNvSpPr txBox="1"/>
          <p:nvPr/>
        </p:nvSpPr>
        <p:spPr>
          <a:xfrm>
            <a:off x="9316001" y="1743137"/>
            <a:ext cx="2585678" cy="4343992"/>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spcBef>
                <a:spcPts val="525"/>
              </a:spcBef>
              <a:buClr>
                <a:schemeClr val="accent1"/>
              </a:buClr>
              <a:buSzPct val="115000"/>
            </a:pPr>
            <a:r>
              <a:rPr lang="en-US">
                <a:solidFill>
                  <a:schemeClr val="bg1"/>
                </a:solidFill>
                <a:latin typeface="Trebuchet MS" panose="020B0603020202020204" pitchFamily="34" charset="0"/>
                <a:cs typeface="Arial"/>
                <a:sym typeface="Arial"/>
              </a:rPr>
              <a:t>Gender:</a:t>
            </a:r>
          </a:p>
          <a:p>
            <a:pPr marL="285750" indent="-285750">
              <a:spcBef>
                <a:spcPts val="525"/>
              </a:spcBef>
              <a:buClr>
                <a:schemeClr val="accent1"/>
              </a:buClr>
              <a:buSzPct val="115000"/>
              <a:buFont typeface="Arial" panose="020B0604020202020204" pitchFamily="34" charset="0"/>
              <a:buChar char="•"/>
            </a:pPr>
            <a:r>
              <a:rPr lang="en-US">
                <a:solidFill>
                  <a:schemeClr val="bg1"/>
                </a:solidFill>
                <a:latin typeface="Trebuchet MS" panose="020B0603020202020204" pitchFamily="34" charset="0"/>
                <a:cs typeface="Arial"/>
                <a:sym typeface="Arial"/>
              </a:rPr>
              <a:t>320 WSMEs access new financing</a:t>
            </a:r>
          </a:p>
          <a:p>
            <a:pPr marL="285750" indent="-285750">
              <a:spcBef>
                <a:spcPts val="525"/>
              </a:spcBef>
              <a:buClr>
                <a:schemeClr val="accent1"/>
              </a:buClr>
              <a:buSzPct val="115000"/>
              <a:buFont typeface="Arial" panose="020B0604020202020204" pitchFamily="34" charset="0"/>
              <a:buChar char="•"/>
            </a:pPr>
            <a:r>
              <a:rPr lang="en-ZA">
                <a:solidFill>
                  <a:schemeClr val="bg1"/>
                </a:solidFill>
                <a:latin typeface="Trebuchet MS" panose="020B0603020202020204" pitchFamily="34" charset="0"/>
                <a:ea typeface="Arial"/>
                <a:cs typeface="Arial"/>
                <a:sym typeface="Arial"/>
              </a:rPr>
              <a:t>WSMEs receive $105 million in financing</a:t>
            </a:r>
          </a:p>
          <a:p>
            <a:pPr>
              <a:spcBef>
                <a:spcPts val="525"/>
              </a:spcBef>
              <a:buClr>
                <a:schemeClr val="accent1"/>
              </a:buClr>
              <a:buSzPct val="115000"/>
            </a:pPr>
            <a:r>
              <a:rPr lang="en-ZA">
                <a:solidFill>
                  <a:schemeClr val="bg1"/>
                </a:solidFill>
                <a:latin typeface="Trebuchet MS" panose="020B0603020202020204" pitchFamily="34" charset="0"/>
                <a:ea typeface="Arial"/>
                <a:cs typeface="Arial"/>
                <a:sym typeface="Arial"/>
              </a:rPr>
              <a:t>Climate:</a:t>
            </a:r>
          </a:p>
          <a:p>
            <a:pPr marL="285750" indent="-285750">
              <a:spcBef>
                <a:spcPts val="525"/>
              </a:spcBef>
              <a:buClr>
                <a:schemeClr val="accent1"/>
              </a:buClr>
              <a:buSzPct val="115000"/>
              <a:buFont typeface="Arial" panose="020B0604020202020204" pitchFamily="34" charset="0"/>
              <a:buChar char="•"/>
            </a:pPr>
            <a:r>
              <a:rPr lang="en-US">
                <a:solidFill>
                  <a:schemeClr val="bg1"/>
                </a:solidFill>
                <a:latin typeface="Trebuchet MS" panose="020B0603020202020204" pitchFamily="34" charset="0"/>
                <a:ea typeface="Arial"/>
                <a:cs typeface="Arial"/>
                <a:sym typeface="Arial"/>
              </a:rPr>
              <a:t>Expand green financing, in particular, for the  development of green projects and financing of green mortgages</a:t>
            </a:r>
            <a:endParaRPr lang="en-ZA">
              <a:solidFill>
                <a:schemeClr val="bg1"/>
              </a:solidFill>
              <a:latin typeface="Trebuchet MS" panose="020B0603020202020204" pitchFamily="34" charset="0"/>
              <a:ea typeface="Arial"/>
              <a:cs typeface="Arial"/>
              <a:sym typeface="Arial"/>
            </a:endParaRPr>
          </a:p>
          <a:p>
            <a:pPr marL="285750" indent="-285750">
              <a:spcBef>
                <a:spcPts val="525"/>
              </a:spcBef>
              <a:buClr>
                <a:schemeClr val="accent1"/>
              </a:buClr>
              <a:buSzPct val="115000"/>
              <a:buFont typeface="Wingdings" pitchFamily="2" charset="2"/>
              <a:buChar char="§"/>
            </a:pPr>
            <a:endParaRPr lang="en-ZA">
              <a:solidFill>
                <a:schemeClr val="bg1"/>
              </a:solidFill>
              <a:latin typeface="Trebuchet MS" panose="020B0603020202020204" pitchFamily="34" charset="0"/>
              <a:cs typeface="Arial"/>
              <a:sym typeface="Arial"/>
            </a:endParaRPr>
          </a:p>
        </p:txBody>
      </p:sp>
      <p:sp>
        <p:nvSpPr>
          <p:cNvPr id="5" name="TextBox 4">
            <a:extLst>
              <a:ext uri="{FF2B5EF4-FFF2-40B4-BE49-F238E27FC236}">
                <a16:creationId xmlns:a16="http://schemas.microsoft.com/office/drawing/2014/main" id="{B4F7F199-257B-C098-9273-AE85E9E78244}"/>
              </a:ext>
            </a:extLst>
          </p:cNvPr>
          <p:cNvSpPr txBox="1"/>
          <p:nvPr/>
        </p:nvSpPr>
        <p:spPr>
          <a:xfrm>
            <a:off x="324738" y="539877"/>
            <a:ext cx="2937018" cy="523220"/>
          </a:xfrm>
          <a:prstGeom prst="rect">
            <a:avLst/>
          </a:prstGeom>
          <a:noFill/>
          <a:ln>
            <a:noFill/>
          </a:ln>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rebuchet MS" panose="020B0603020202020204" pitchFamily="34" charset="0"/>
                <a:cs typeface="Times New Roman" panose="02020603050405020304" pitchFamily="18" charset="0"/>
              </a:rPr>
              <a:t>Indonesia</a:t>
            </a:r>
          </a:p>
        </p:txBody>
      </p:sp>
      <p:sp>
        <p:nvSpPr>
          <p:cNvPr id="7" name="TextBox 6">
            <a:extLst>
              <a:ext uri="{FF2B5EF4-FFF2-40B4-BE49-F238E27FC236}">
                <a16:creationId xmlns:a16="http://schemas.microsoft.com/office/drawing/2014/main" id="{5C990CF5-960C-168D-A409-5002AF47F468}"/>
              </a:ext>
            </a:extLst>
          </p:cNvPr>
          <p:cNvSpPr txBox="1"/>
          <p:nvPr/>
        </p:nvSpPr>
        <p:spPr>
          <a:xfrm>
            <a:off x="5472006" y="1129520"/>
            <a:ext cx="4944534" cy="369332"/>
          </a:xfrm>
          <a:prstGeom prst="rect">
            <a:avLst/>
          </a:prstGeom>
          <a:noFill/>
        </p:spPr>
        <p:txBody>
          <a:bodyPr wrap="square">
            <a:spAutoFit/>
          </a:bodyPr>
          <a:lstStyle/>
          <a:p>
            <a:r>
              <a:rPr lang="en-US" i="1">
                <a:solidFill>
                  <a:schemeClr val="bg1"/>
                </a:solidFill>
                <a:latin typeface="Trebuchet MS" panose="020B0603020202020204" pitchFamily="34" charset="0"/>
              </a:rPr>
              <a:t>T</a:t>
            </a:r>
            <a:r>
              <a:rPr lang="en-US" b="0" i="1">
                <a:solidFill>
                  <a:schemeClr val="bg1"/>
                </a:solidFill>
                <a:effectLst/>
                <a:latin typeface="Trebuchet MS" panose="020B0603020202020204" pitchFamily="34" charset="0"/>
              </a:rPr>
              <a:t>he first ever gender bond in Indonesia</a:t>
            </a:r>
            <a:endParaRPr lang="en-US" i="1">
              <a:solidFill>
                <a:schemeClr val="bg1"/>
              </a:solidFill>
              <a:latin typeface="Trebuchet MS" panose="020B0603020202020204" pitchFamily="34" charset="0"/>
            </a:endParaRPr>
          </a:p>
        </p:txBody>
      </p:sp>
    </p:spTree>
    <p:extLst>
      <p:ext uri="{BB962C8B-B14F-4D97-AF65-F5344CB8AC3E}">
        <p14:creationId xmlns:p14="http://schemas.microsoft.com/office/powerpoint/2010/main" val="2180220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par>
                          <p:cTn id="57" fill="hold">
                            <p:stCondLst>
                              <p:cond delay="5000"/>
                            </p:stCondLst>
                            <p:childTnLst>
                              <p:par>
                                <p:cTn id="58" presetID="6" presetClass="entr" presetSubtype="32"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circle(out)">
                                      <p:cBhvr>
                                        <p:cTn id="6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39" grpId="0"/>
      <p:bldP spid="40" grpId="0"/>
      <p:bldP spid="41" grpId="0"/>
      <p:bldP spid="2" grpId="0"/>
      <p:bldP spid="8" grpId="0" build="p"/>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8217-38E4-4643-AAD8-024EF20D7EFC}"/>
              </a:ext>
            </a:extLst>
          </p:cNvPr>
          <p:cNvSpPr>
            <a:spLocks noGrp="1"/>
          </p:cNvSpPr>
          <p:nvPr>
            <p:ph type="ctrTitle"/>
          </p:nvPr>
        </p:nvSpPr>
        <p:spPr>
          <a:xfrm>
            <a:off x="620806" y="2308707"/>
            <a:ext cx="10950387" cy="920880"/>
          </a:xfrm>
        </p:spPr>
        <p:txBody>
          <a:bodyPr>
            <a:normAutofit/>
          </a:bodyPr>
          <a:lstStyle/>
          <a:p>
            <a:r>
              <a:rPr lang="en-US" sz="4800" b="1" dirty="0">
                <a:solidFill>
                  <a:schemeClr val="bg1"/>
                </a:solidFill>
              </a:rPr>
              <a:t>3. Case Study </a:t>
            </a:r>
            <a:endParaRPr lang="en-US" sz="4600" cap="all" dirty="0"/>
          </a:p>
        </p:txBody>
      </p:sp>
    </p:spTree>
    <p:extLst>
      <p:ext uri="{BB962C8B-B14F-4D97-AF65-F5344CB8AC3E}">
        <p14:creationId xmlns:p14="http://schemas.microsoft.com/office/powerpoint/2010/main" val="1871038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5">
            <a:extLst>
              <a:ext uri="{FF2B5EF4-FFF2-40B4-BE49-F238E27FC236}">
                <a16:creationId xmlns:a16="http://schemas.microsoft.com/office/drawing/2014/main" id="{9B4571F0-17D0-2EDF-6BBB-D94101CD4237}"/>
              </a:ext>
            </a:extLst>
          </p:cNvPr>
          <p:cNvSpPr txBox="1">
            <a:spLocks/>
          </p:cNvSpPr>
          <p:nvPr/>
        </p:nvSpPr>
        <p:spPr>
          <a:xfrm>
            <a:off x="289692" y="199697"/>
            <a:ext cx="11586998" cy="6369269"/>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ADE5"/>
                </a:solidFill>
                <a:effectLst/>
                <a:uLnTx/>
                <a:uFillTx/>
                <a:latin typeface="Arial Black" panose="020B0A04020102020204"/>
                <a:ea typeface="+mj-ea"/>
                <a:cs typeface="+mj-cs"/>
              </a:rPr>
              <a:t>For more information on IFC Blended Finance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sng" strike="noStrike" kern="1200" cap="none" spc="0" normalizeH="0" baseline="0" noProof="0" dirty="0">
              <a:ln>
                <a:noFill/>
              </a:ln>
              <a:solidFill>
                <a:srgbClr val="00ADE5"/>
              </a:solidFill>
              <a:effectLst/>
              <a:uLnTx/>
              <a:uFillTx/>
              <a:latin typeface="Arial Black" panose="020B0A04020102020204"/>
              <a:ea typeface="+mj-ea"/>
              <a:cs typeface="+mj-cs"/>
              <a:hlinkClick r:id="rId3"/>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srgbClr val="00ADE5"/>
                </a:solidFill>
                <a:effectLst/>
                <a:uLnTx/>
                <a:uFillTx/>
                <a:latin typeface="Arial Black" panose="020B0A04020102020204"/>
                <a:ea typeface="+mj-ea"/>
                <a:cs typeface="+mj-cs"/>
                <a:hlinkClick r:id="rId3"/>
              </a:rPr>
              <a:t>www.ifc.org/blendedfinance</a:t>
            </a:r>
            <a:r>
              <a:rPr kumimoji="0" lang="en-US" sz="2400" b="0" i="0" u="none" strike="noStrike" kern="1200" cap="none" spc="0" normalizeH="0" baseline="0" noProof="0" dirty="0">
                <a:ln>
                  <a:noFill/>
                </a:ln>
                <a:solidFill>
                  <a:srgbClr val="00ADE5"/>
                </a:solidFill>
                <a:effectLst/>
                <a:uLnTx/>
                <a:uFillTx/>
                <a:latin typeface="Arial Black" panose="020B0A04020102020204"/>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ADE5"/>
                </a:solidFill>
                <a:effectLst/>
                <a:uLnTx/>
                <a:uFillTx/>
                <a:latin typeface="Arial Black" panose="020B0A04020102020204"/>
                <a:ea typeface="+mj-ea"/>
                <a:cs typeface="+mj-cs"/>
                <a:hlinkClick r:id="rId4"/>
              </a:rPr>
              <a:t>www.ifc.org/We-Fi </a:t>
            </a:r>
            <a:endParaRPr kumimoji="0" lang="en-US" sz="2400" b="0" i="0" u="none" strike="noStrike" kern="1200" cap="none" spc="0" normalizeH="0" baseline="0" noProof="0" dirty="0">
              <a:ln>
                <a:noFill/>
              </a:ln>
              <a:solidFill>
                <a:srgbClr val="00ADE5"/>
              </a:solidFill>
              <a:effectLst/>
              <a:uLnTx/>
              <a:uFillTx/>
              <a:latin typeface="Arial Black" panose="020B0A040201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sng" strike="noStrike" kern="1200" cap="none" spc="0" normalizeH="0" baseline="0" noProof="0" dirty="0">
              <a:ln>
                <a:noFill/>
              </a:ln>
              <a:solidFill>
                <a:srgbClr val="00ADE5"/>
              </a:solidFill>
              <a:effectLst/>
              <a:uLnTx/>
              <a:uFillTx/>
              <a:latin typeface="Arial Black" panose="020B0A04020102020204"/>
              <a:ea typeface="+mj-ea"/>
              <a:cs typeface="+mj-cs"/>
              <a:hlinkClick r:id="rId5"/>
            </a:endParaRPr>
          </a:p>
          <a:p>
            <a:pPr marL="0" marR="0" lvl="0" indent="0" algn="ctr" defTabSz="914400">
              <a:lnSpc>
                <a:spcPct val="90000"/>
              </a:lnSpc>
              <a:spcBef>
                <a:spcPct val="0"/>
              </a:spcBef>
              <a:spcAft>
                <a:spcPts val="0"/>
              </a:spcAft>
              <a:buClrTx/>
              <a:buSzTx/>
              <a:buFontTx/>
              <a:buNone/>
              <a:tabLst/>
              <a:defRPr/>
            </a:pPr>
            <a:endParaRPr lang="en-US" b="0" i="0" u="sng" strike="noStrike" kern="1200" cap="none" spc="0" normalizeH="0" baseline="0" noProof="0" dirty="0">
              <a:ln>
                <a:noFill/>
              </a:ln>
              <a:solidFill>
                <a:srgbClr val="00ADE5"/>
              </a:solidFill>
              <a:effectLst/>
              <a:uLnTx/>
              <a:uFillTx/>
              <a:latin typeface="Arial Black" panose="020B0A04020102020204"/>
              <a:hlinkClick r:id="rId6" invalidUrl="http://">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b="0" i="0" u="sng" strike="noStrike" kern="1200" cap="none" spc="0" normalizeH="0" baseline="0" noProof="0" dirty="0">
              <a:ln>
                <a:noFill/>
              </a:ln>
              <a:solidFill>
                <a:srgbClr val="00ADE5"/>
              </a:solidFill>
              <a:effectLst/>
              <a:uLnTx/>
              <a:uFillTx/>
              <a:latin typeface="Arial Black" panose="020B0A04020102020204"/>
            </a:endParaRPr>
          </a:p>
          <a:p>
            <a:pPr algn="ctr">
              <a:defRPr/>
            </a:pPr>
            <a:endParaRPr lang="en-US" dirty="0">
              <a:solidFill>
                <a:srgbClr val="00ADE5"/>
              </a:solidFill>
              <a:latin typeface="Arial Black" panose="020B0A04020102020204"/>
            </a:endParaRPr>
          </a:p>
          <a:p>
            <a:pPr algn="ctr">
              <a:defRPr/>
            </a:pPr>
            <a:endParaRPr lang="en-US" dirty="0">
              <a:solidFill>
                <a:srgbClr val="00ADE5">
                  <a:lumMod val="60000"/>
                  <a:lumOff val="40000"/>
                </a:srgbClr>
              </a:solidFill>
              <a:latin typeface="Arial Black" panose="020B0A04020102020204"/>
            </a:endParaRPr>
          </a:p>
        </p:txBody>
      </p:sp>
    </p:spTree>
    <p:extLst>
      <p:ext uri="{BB962C8B-B14F-4D97-AF65-F5344CB8AC3E}">
        <p14:creationId xmlns:p14="http://schemas.microsoft.com/office/powerpoint/2010/main" val="324471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A6B9-79B5-4537-8CB7-89A901E96659}"/>
              </a:ext>
            </a:extLst>
          </p:cNvPr>
          <p:cNvSpPr>
            <a:spLocks noGrp="1"/>
          </p:cNvSpPr>
          <p:nvPr>
            <p:ph type="ctrTitle"/>
          </p:nvPr>
        </p:nvSpPr>
        <p:spPr>
          <a:xfrm>
            <a:off x="649288" y="291547"/>
            <a:ext cx="10950387" cy="701230"/>
          </a:xfrm>
        </p:spPr>
        <p:txBody>
          <a:bodyPr/>
          <a:lstStyle/>
          <a:p>
            <a:r>
              <a:rPr lang="en-US" sz="4400" cap="all" dirty="0"/>
              <a:t>CONTENT</a:t>
            </a:r>
            <a:r>
              <a:rPr lang="en-US" dirty="0"/>
              <a:t>	</a:t>
            </a:r>
          </a:p>
        </p:txBody>
      </p:sp>
      <p:sp>
        <p:nvSpPr>
          <p:cNvPr id="4" name="TextBox 3">
            <a:extLst>
              <a:ext uri="{FF2B5EF4-FFF2-40B4-BE49-F238E27FC236}">
                <a16:creationId xmlns:a16="http://schemas.microsoft.com/office/drawing/2014/main" id="{B1DE52BC-0ED4-8DE7-B694-4FFE011F82F1}"/>
              </a:ext>
            </a:extLst>
          </p:cNvPr>
          <p:cNvSpPr txBox="1"/>
          <p:nvPr/>
        </p:nvSpPr>
        <p:spPr>
          <a:xfrm>
            <a:off x="649288" y="1451827"/>
            <a:ext cx="10715398" cy="4493538"/>
          </a:xfrm>
          <a:prstGeom prst="rect">
            <a:avLst/>
          </a:prstGeom>
          <a:noFill/>
        </p:spPr>
        <p:txBody>
          <a:bodyPr wrap="square">
            <a:spAutoFit/>
          </a:bodyPr>
          <a:lstStyle/>
          <a:p>
            <a:pPr marL="742950" lvl="0" indent="-742950">
              <a:buFont typeface="+mj-lt"/>
              <a:buAutoNum type="arabicPeriod"/>
            </a:pPr>
            <a:r>
              <a:rPr lang="en-US" sz="3600" b="1" dirty="0">
                <a:solidFill>
                  <a:schemeClr val="bg1"/>
                </a:solidFill>
                <a:latin typeface="+mj-lt"/>
                <a:ea typeface="+mj-ea"/>
                <a:cs typeface="+mj-cs"/>
              </a:rPr>
              <a:t>Using Performance-based Incentives (PBIs) to Promote Access to Finance for WSMEs</a:t>
            </a:r>
          </a:p>
          <a:p>
            <a:pPr marL="742950" lvl="0" indent="-742950">
              <a:buFont typeface="+mj-lt"/>
              <a:buAutoNum type="arabicPeriod"/>
            </a:pPr>
            <a:endParaRPr lang="en-US" sz="3600" b="1" dirty="0">
              <a:solidFill>
                <a:schemeClr val="bg1"/>
              </a:solidFill>
              <a:latin typeface="+mj-lt"/>
              <a:ea typeface="+mj-ea"/>
              <a:cs typeface="+mj-cs"/>
            </a:endParaRPr>
          </a:p>
          <a:p>
            <a:pPr marL="742950" indent="-742950">
              <a:buFont typeface="+mj-lt"/>
              <a:buAutoNum type="arabicPeriod"/>
            </a:pPr>
            <a:r>
              <a:rPr lang="en-US" sz="3600" b="1" dirty="0">
                <a:solidFill>
                  <a:schemeClr val="bg1"/>
                </a:solidFill>
                <a:latin typeface="+mj-lt"/>
                <a:ea typeface="+mj-ea"/>
                <a:cs typeface="+mj-cs"/>
              </a:rPr>
              <a:t>Transaction Structures with PBIs</a:t>
            </a:r>
          </a:p>
          <a:p>
            <a:pPr marL="742950" indent="-742950">
              <a:buFont typeface="+mj-lt"/>
              <a:buAutoNum type="arabicPeriod"/>
            </a:pPr>
            <a:endParaRPr lang="en-US" sz="3600" b="1" dirty="0">
              <a:solidFill>
                <a:schemeClr val="bg1"/>
              </a:solidFill>
              <a:latin typeface="+mj-lt"/>
              <a:ea typeface="+mj-ea"/>
              <a:cs typeface="+mj-cs"/>
            </a:endParaRPr>
          </a:p>
          <a:p>
            <a:pPr marL="742950" indent="-742950">
              <a:buFont typeface="+mj-lt"/>
              <a:buAutoNum type="arabicPeriod"/>
            </a:pPr>
            <a:r>
              <a:rPr lang="en-US" sz="3600" b="1" dirty="0">
                <a:solidFill>
                  <a:schemeClr val="bg1"/>
                </a:solidFill>
                <a:latin typeface="+mj-lt"/>
                <a:ea typeface="+mj-ea"/>
                <a:cs typeface="+mj-cs"/>
              </a:rPr>
              <a:t>Case Study </a:t>
            </a:r>
          </a:p>
          <a:p>
            <a:endParaRPr lang="en-US" sz="1600" b="1" kern="1200" dirty="0">
              <a:solidFill>
                <a:schemeClr val="bg1"/>
              </a:solidFill>
            </a:endParaRPr>
          </a:p>
          <a:p>
            <a:pPr marL="342900" lvl="0" indent="-342900">
              <a:buAutoNum type="arabicPeriod"/>
            </a:pPr>
            <a:endParaRPr lang="en-US" dirty="0"/>
          </a:p>
        </p:txBody>
      </p:sp>
    </p:spTree>
    <p:extLst>
      <p:ext uri="{BB962C8B-B14F-4D97-AF65-F5344CB8AC3E}">
        <p14:creationId xmlns:p14="http://schemas.microsoft.com/office/powerpoint/2010/main" val="356457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8217-38E4-4643-AAD8-024EF20D7EFC}"/>
              </a:ext>
            </a:extLst>
          </p:cNvPr>
          <p:cNvSpPr>
            <a:spLocks noGrp="1"/>
          </p:cNvSpPr>
          <p:nvPr>
            <p:ph type="ctrTitle"/>
          </p:nvPr>
        </p:nvSpPr>
        <p:spPr>
          <a:xfrm>
            <a:off x="763185" y="3195425"/>
            <a:ext cx="10950387" cy="1120293"/>
          </a:xfrm>
        </p:spPr>
        <p:txBody>
          <a:bodyPr>
            <a:noAutofit/>
          </a:bodyPr>
          <a:lstStyle/>
          <a:p>
            <a:pPr marL="514350" indent="-514350">
              <a:lnSpc>
                <a:spcPct val="150000"/>
              </a:lnSpc>
              <a:spcAft>
                <a:spcPts val="600"/>
              </a:spcAft>
              <a:buFont typeface="+mj-lt"/>
              <a:buAutoNum type="arabicPeriod"/>
            </a:pPr>
            <a:r>
              <a:rPr lang="en-US" sz="3500" b="1" dirty="0">
                <a:solidFill>
                  <a:schemeClr val="bg1"/>
                </a:solidFill>
              </a:rPr>
              <a:t>Using Performance-based Incentives (PBIs) to Promote Access to Finance for WSMEs</a:t>
            </a:r>
            <a:endParaRPr lang="en-US" sz="3500" cap="all" dirty="0">
              <a:solidFill>
                <a:schemeClr val="bg1"/>
              </a:solidFill>
            </a:endParaRPr>
          </a:p>
        </p:txBody>
      </p:sp>
    </p:spTree>
    <p:extLst>
      <p:ext uri="{BB962C8B-B14F-4D97-AF65-F5344CB8AC3E}">
        <p14:creationId xmlns:p14="http://schemas.microsoft.com/office/powerpoint/2010/main" val="2670874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3615B5-99A1-60BF-9EA7-07C50416D171}"/>
              </a:ext>
            </a:extLst>
          </p:cNvPr>
          <p:cNvGrpSpPr/>
          <p:nvPr/>
        </p:nvGrpSpPr>
        <p:grpSpPr>
          <a:xfrm>
            <a:off x="3825082" y="1587379"/>
            <a:ext cx="4754078" cy="4573952"/>
            <a:chOff x="3825082" y="1182567"/>
            <a:chExt cx="4754078" cy="4573952"/>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6C05AA25-0AEB-45C6-969F-4E7E61A610C2}"/>
                </a:ext>
              </a:extLst>
            </p:cNvPr>
            <p:cNvSpPr/>
            <p:nvPr/>
          </p:nvSpPr>
          <p:spPr>
            <a:xfrm>
              <a:off x="3825082" y="1182567"/>
              <a:ext cx="4754078" cy="4573952"/>
            </a:xfrm>
            <a:prstGeom prst="ellipse">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Bold"/>
                <a:ea typeface="ＭＳ Ｐゴシック" charset="0"/>
                <a:cs typeface="+mn-cs"/>
              </a:endParaRPr>
            </a:p>
          </p:txBody>
        </p:sp>
        <p:sp>
          <p:nvSpPr>
            <p:cNvPr id="34" name="TextBox 33">
              <a:extLst>
                <a:ext uri="{FF2B5EF4-FFF2-40B4-BE49-F238E27FC236}">
                  <a16:creationId xmlns:a16="http://schemas.microsoft.com/office/drawing/2014/main" id="{A03CC7EB-AC8E-45EA-AE23-74A8B4A85CB8}"/>
                </a:ext>
              </a:extLst>
            </p:cNvPr>
            <p:cNvSpPr txBox="1"/>
            <p:nvPr/>
          </p:nvSpPr>
          <p:spPr>
            <a:xfrm>
              <a:off x="4429235" y="1876983"/>
              <a:ext cx="3622292" cy="63863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a:ln>
                    <a:noFill/>
                  </a:ln>
                  <a:solidFill>
                    <a:schemeClr val="accent1"/>
                  </a:solidFill>
                  <a:effectLst/>
                  <a:uLnTx/>
                  <a:uFillTx/>
                  <a:latin typeface="Arial Bold"/>
                  <a:ea typeface="ＭＳ Ｐゴシック" charset="0"/>
                  <a:cs typeface="+mn-cs"/>
                </a:rPr>
                <a:t>Development rationale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accent1"/>
                  </a:solidFill>
                  <a:effectLst/>
                  <a:uLnTx/>
                  <a:uFillTx/>
                  <a:latin typeface="Arial"/>
                  <a:ea typeface="ＭＳ Ｐゴシック" charset="0"/>
                  <a:cs typeface="+mn-cs"/>
                </a:rPr>
                <a:t>Is the project developmentally impactful?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1" u="none" strike="noStrike" kern="1200" cap="none" spc="0" normalizeH="0" baseline="0" noProof="0">
                <a:ln>
                  <a:noFill/>
                </a:ln>
                <a:solidFill>
                  <a:schemeClr val="accent1"/>
                </a:solidFill>
                <a:effectLst/>
                <a:uLnTx/>
                <a:uFillTx/>
                <a:latin typeface="Arial Bold"/>
                <a:ea typeface="ＭＳ Ｐゴシック" charset="0"/>
                <a:cs typeface="+mn-cs"/>
              </a:endParaRPr>
            </a:p>
          </p:txBody>
        </p:sp>
        <p:pic>
          <p:nvPicPr>
            <p:cNvPr id="58" name="Picture 57">
              <a:extLst>
                <a:ext uri="{FF2B5EF4-FFF2-40B4-BE49-F238E27FC236}">
                  <a16:creationId xmlns:a16="http://schemas.microsoft.com/office/drawing/2014/main" id="{2AF57B0B-4812-C508-9B10-62DCD7FF88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56594" y="1366550"/>
              <a:ext cx="612000" cy="612000"/>
            </a:xfrm>
            <a:prstGeom prst="rect">
              <a:avLst/>
            </a:prstGeom>
            <a:effectLst>
              <a:outerShdw blurRad="50800" dist="38100" dir="2700000" algn="tl" rotWithShape="0">
                <a:prstClr val="black">
                  <a:alpha val="40000"/>
                </a:prstClr>
              </a:outerShdw>
            </a:effectLst>
          </p:spPr>
        </p:pic>
      </p:grpSp>
      <p:sp>
        <p:nvSpPr>
          <p:cNvPr id="30" name="TextBox 29">
            <a:extLst>
              <a:ext uri="{FF2B5EF4-FFF2-40B4-BE49-F238E27FC236}">
                <a16:creationId xmlns:a16="http://schemas.microsoft.com/office/drawing/2014/main" id="{A414E5A3-6E5E-4ED9-9E5B-4E9CAAA4512D}"/>
              </a:ext>
            </a:extLst>
          </p:cNvPr>
          <p:cNvSpPr txBox="1"/>
          <p:nvPr/>
        </p:nvSpPr>
        <p:spPr>
          <a:xfrm>
            <a:off x="57672" y="6550564"/>
            <a:ext cx="9866728"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srgbClr val="021F43"/>
                </a:solidFill>
                <a:effectLst/>
                <a:uLnTx/>
                <a:uFillTx/>
                <a:latin typeface="Arial"/>
                <a:ea typeface="ＭＳ Ｐゴシック" charset="0"/>
              </a:rPr>
              <a:t>* Careful consideration needs to be given to use of blended finance to support one firm and not others in competitive markets. Consider open access or competitive tenders.</a:t>
            </a:r>
          </a:p>
        </p:txBody>
      </p:sp>
      <p:sp>
        <p:nvSpPr>
          <p:cNvPr id="39" name="TextBox 38">
            <a:extLst>
              <a:ext uri="{FF2B5EF4-FFF2-40B4-BE49-F238E27FC236}">
                <a16:creationId xmlns:a16="http://schemas.microsoft.com/office/drawing/2014/main" id="{AC8986FF-B162-4B04-B03D-235A201043F7}"/>
              </a:ext>
            </a:extLst>
          </p:cNvPr>
          <p:cNvSpPr txBox="1"/>
          <p:nvPr/>
        </p:nvSpPr>
        <p:spPr>
          <a:xfrm>
            <a:off x="2348387" y="2991399"/>
            <a:ext cx="1476695" cy="58477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chemeClr val="accent1"/>
                </a:solidFill>
                <a:effectLst/>
                <a:uLnTx/>
                <a:uFillTx/>
                <a:latin typeface="Times New Roman" panose="02020603050405020304" pitchFamily="18" charset="0"/>
                <a:ea typeface="ＭＳ Ｐゴシック" charset="0"/>
                <a:cs typeface="Times New Roman" panose="02020603050405020304" pitchFamily="18" charset="0"/>
              </a:rPr>
              <a:t>Needed for all IFC projects</a:t>
            </a:r>
          </a:p>
        </p:txBody>
      </p:sp>
      <p:cxnSp>
        <p:nvCxnSpPr>
          <p:cNvPr id="40" name="Straight Arrow Connector 39">
            <a:extLst>
              <a:ext uri="{FF2B5EF4-FFF2-40B4-BE49-F238E27FC236}">
                <a16:creationId xmlns:a16="http://schemas.microsoft.com/office/drawing/2014/main" id="{2FAAD61C-CF9F-4908-A0F2-1AEF7BC7BF22}"/>
              </a:ext>
            </a:extLst>
          </p:cNvPr>
          <p:cNvCxnSpPr>
            <a:cxnSpLocks/>
          </p:cNvCxnSpPr>
          <p:nvPr/>
        </p:nvCxnSpPr>
        <p:spPr bwMode="auto">
          <a:xfrm>
            <a:off x="5783181" y="3228300"/>
            <a:ext cx="914400" cy="914400"/>
          </a:xfrm>
          <a:prstGeom prst="straightConnector1">
            <a:avLst/>
          </a:prstGeom>
          <a:noFill/>
          <a:ln w="9525" cap="flat" cmpd="sng" algn="ctr">
            <a:noFill/>
            <a:prstDash val="solid"/>
            <a:round/>
            <a:headEnd type="none" w="med" len="med"/>
            <a:tailEnd type="triangle"/>
          </a:ln>
          <a:effectLst/>
        </p:spPr>
      </p:cxnSp>
      <p:sp>
        <p:nvSpPr>
          <p:cNvPr id="41" name="TextBox 40">
            <a:extLst>
              <a:ext uri="{FF2B5EF4-FFF2-40B4-BE49-F238E27FC236}">
                <a16:creationId xmlns:a16="http://schemas.microsoft.com/office/drawing/2014/main" id="{1C711C4E-C889-47EB-B42C-F4D970D1CCAC}"/>
              </a:ext>
            </a:extLst>
          </p:cNvPr>
          <p:cNvSpPr txBox="1"/>
          <p:nvPr/>
        </p:nvSpPr>
        <p:spPr>
          <a:xfrm>
            <a:off x="8633150" y="3916187"/>
            <a:ext cx="2049122" cy="584775"/>
          </a:xfrm>
          <a:prstGeom prst="rect">
            <a:avLst/>
          </a:prstGeom>
          <a:noFill/>
        </p:spPr>
        <p:txBody>
          <a:bodyPr wrap="square" rtlCol="0">
            <a:spAutoFit/>
          </a:bodyPr>
          <a:lstStyle/>
          <a:p>
            <a:pPr lvl="0">
              <a:defRPr/>
            </a:pPr>
            <a:r>
              <a:rPr lang="en-US" altLang="zh-CN" sz="1600" i="1">
                <a:solidFill>
                  <a:schemeClr val="accent1"/>
                </a:solidFill>
                <a:latin typeface="Times New Roman" panose="02020603050405020304" pitchFamily="18" charset="0"/>
                <a:ea typeface="ＭＳ Ｐゴシック" charset="0"/>
                <a:cs typeface="Times New Roman" panose="02020603050405020304" pitchFamily="18" charset="0"/>
              </a:rPr>
              <a:t>All 3 rationales </a:t>
            </a:r>
            <a:r>
              <a:rPr lang="en-US" altLang="zh-CN" sz="1600" b="0" i="1">
                <a:solidFill>
                  <a:schemeClr val="accent1"/>
                </a:solidFill>
                <a:latin typeface="Times New Roman" panose="02020603050405020304" pitchFamily="18" charset="0"/>
                <a:ea typeface="ＭＳ Ｐゴシック" charset="0"/>
                <a:cs typeface="Times New Roman" panose="02020603050405020304" pitchFamily="18" charset="0"/>
              </a:rPr>
              <a:t>needed to use BF</a:t>
            </a:r>
            <a:endParaRPr kumimoji="0" lang="en-US" sz="1600" b="0" i="1" u="none" strike="noStrike" kern="1200" cap="none" spc="0" normalizeH="0" baseline="0" noProof="0">
              <a:ln>
                <a:noFill/>
              </a:ln>
              <a:solidFill>
                <a:schemeClr val="accent1"/>
              </a:solidFill>
              <a:effectLst/>
              <a:uLnTx/>
              <a:uFillTx/>
              <a:latin typeface="Times New Roman" panose="02020603050405020304" pitchFamily="18" charset="0"/>
              <a:ea typeface="ＭＳ Ｐゴシック" charset="0"/>
              <a:cs typeface="Times New Roman" panose="02020603050405020304" pitchFamily="18" charset="0"/>
            </a:endParaRPr>
          </a:p>
        </p:txBody>
      </p:sp>
      <p:grpSp>
        <p:nvGrpSpPr>
          <p:cNvPr id="8" name="Group 7">
            <a:extLst>
              <a:ext uri="{FF2B5EF4-FFF2-40B4-BE49-F238E27FC236}">
                <a16:creationId xmlns:a16="http://schemas.microsoft.com/office/drawing/2014/main" id="{CE4540C2-618B-A03E-81F9-7C24ABCBFE9E}"/>
              </a:ext>
            </a:extLst>
          </p:cNvPr>
          <p:cNvGrpSpPr/>
          <p:nvPr/>
        </p:nvGrpSpPr>
        <p:grpSpPr>
          <a:xfrm>
            <a:off x="4344333" y="2892318"/>
            <a:ext cx="3792097" cy="3269012"/>
            <a:chOff x="4344333" y="2487506"/>
            <a:chExt cx="3792097" cy="3269012"/>
          </a:xfrm>
          <a:effectLst>
            <a:outerShdw blurRad="50800" dist="38100" dir="2700000" algn="tl" rotWithShape="0">
              <a:prstClr val="black">
                <a:alpha val="40000"/>
              </a:prstClr>
            </a:outerShdw>
          </a:effectLst>
        </p:grpSpPr>
        <p:sp>
          <p:nvSpPr>
            <p:cNvPr id="32" name="Oval 31">
              <a:extLst>
                <a:ext uri="{FF2B5EF4-FFF2-40B4-BE49-F238E27FC236}">
                  <a16:creationId xmlns:a16="http://schemas.microsoft.com/office/drawing/2014/main" id="{FD5CFAF6-A13E-41FB-A128-5D5A86BC035A}"/>
                </a:ext>
              </a:extLst>
            </p:cNvPr>
            <p:cNvSpPr/>
            <p:nvPr/>
          </p:nvSpPr>
          <p:spPr>
            <a:xfrm>
              <a:off x="4344333" y="2487506"/>
              <a:ext cx="3792097" cy="3269012"/>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Bold"/>
                <a:ea typeface="ＭＳ Ｐゴシック" charset="0"/>
                <a:cs typeface="+mn-cs"/>
              </a:endParaRPr>
            </a:p>
          </p:txBody>
        </p:sp>
        <p:sp>
          <p:nvSpPr>
            <p:cNvPr id="35" name="TextBox 34">
              <a:extLst>
                <a:ext uri="{FF2B5EF4-FFF2-40B4-BE49-F238E27FC236}">
                  <a16:creationId xmlns:a16="http://schemas.microsoft.com/office/drawing/2014/main" id="{70F6468F-1A1D-4CE8-A37B-12735E808A5B}"/>
                </a:ext>
              </a:extLst>
            </p:cNvPr>
            <p:cNvSpPr txBox="1"/>
            <p:nvPr/>
          </p:nvSpPr>
          <p:spPr>
            <a:xfrm>
              <a:off x="4756613" y="3023412"/>
              <a:ext cx="29675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accent1"/>
                  </a:solidFill>
                  <a:effectLst/>
                  <a:uLnTx/>
                  <a:uFillTx/>
                  <a:latin typeface="Arial Bold"/>
                  <a:ea typeface="ＭＳ Ｐゴシック" charset="0"/>
                  <a:cs typeface="+mn-cs"/>
                </a:rPr>
                <a:t>Additionality rationale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chemeClr val="accent1"/>
                  </a:solidFill>
                  <a:effectLst/>
                  <a:uLnTx/>
                  <a:uFillTx/>
                  <a:latin typeface="Arial"/>
                  <a:ea typeface="ＭＳ Ｐゴシック" charset="0"/>
                  <a:cs typeface="+mn-cs"/>
                </a:rPr>
                <a:t>Does DFI involvement add </a:t>
              </a:r>
              <a:br>
                <a:rPr kumimoji="0" lang="en-US" sz="1200" u="none" strike="noStrike" kern="1200" cap="none" spc="0" normalizeH="0" baseline="0" noProof="0">
                  <a:ln>
                    <a:noFill/>
                  </a:ln>
                  <a:solidFill>
                    <a:schemeClr val="accent1"/>
                  </a:solidFill>
                  <a:effectLst/>
                  <a:uLnTx/>
                  <a:uFillTx/>
                  <a:latin typeface="Arial"/>
                  <a:ea typeface="ＭＳ Ｐゴシック" charset="0"/>
                  <a:cs typeface="+mn-cs"/>
                </a:rPr>
              </a:br>
              <a:r>
                <a:rPr kumimoji="0" lang="en-US" sz="1200" u="none" strike="noStrike" kern="1200" cap="none" spc="0" normalizeH="0" baseline="0" noProof="0">
                  <a:ln>
                    <a:noFill/>
                  </a:ln>
                  <a:solidFill>
                    <a:schemeClr val="accent1"/>
                  </a:solidFill>
                  <a:effectLst/>
                  <a:uLnTx/>
                  <a:uFillTx/>
                  <a:latin typeface="Arial"/>
                  <a:ea typeface="ＭＳ Ｐゴシック" charset="0"/>
                  <a:cs typeface="+mn-cs"/>
                </a:rPr>
                <a:t>value beyond what the market offers?</a:t>
              </a:r>
            </a:p>
          </p:txBody>
        </p:sp>
        <p:pic>
          <p:nvPicPr>
            <p:cNvPr id="55" name="Picture 54" descr="Shape, icon&#10;&#10;Description automatically generated">
              <a:extLst>
                <a:ext uri="{FF2B5EF4-FFF2-40B4-BE49-F238E27FC236}">
                  <a16:creationId xmlns:a16="http://schemas.microsoft.com/office/drawing/2014/main" id="{2650D6A2-7DAB-E5A7-5EC1-4E666AC85D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5989" y="2500397"/>
              <a:ext cx="612000" cy="612000"/>
            </a:xfrm>
            <a:prstGeom prst="rect">
              <a:avLst/>
            </a:prstGeom>
            <a:effectLst>
              <a:outerShdw blurRad="50800" dist="38100" dir="2700000" algn="tl" rotWithShape="0">
                <a:prstClr val="black">
                  <a:alpha val="40000"/>
                </a:prstClr>
              </a:outerShdw>
            </a:effectLst>
          </p:spPr>
        </p:pic>
      </p:grpSp>
      <p:sp>
        <p:nvSpPr>
          <p:cNvPr id="56" name="TextBox 55">
            <a:extLst>
              <a:ext uri="{FF2B5EF4-FFF2-40B4-BE49-F238E27FC236}">
                <a16:creationId xmlns:a16="http://schemas.microsoft.com/office/drawing/2014/main" id="{1A33D498-C569-A803-0063-E7B505E1FDA6}"/>
              </a:ext>
            </a:extLst>
          </p:cNvPr>
          <p:cNvSpPr txBox="1"/>
          <p:nvPr/>
        </p:nvSpPr>
        <p:spPr>
          <a:xfrm>
            <a:off x="607203" y="4617802"/>
            <a:ext cx="2842170" cy="1277273"/>
          </a:xfrm>
          <a:prstGeom prst="rect">
            <a:avLst/>
          </a:prstGeom>
          <a:noFill/>
        </p:spPr>
        <p:txBody>
          <a:bodyPr wrap="square">
            <a:spAutoFit/>
          </a:bodyPr>
          <a:lstStyle/>
          <a:p>
            <a:pPr marR="0" lvl="0" algn="r" defTabSz="914400" rtl="0" eaLnBrk="1" fontAlgn="base" latinLnBrk="0" hangingPunct="1">
              <a:lnSpc>
                <a:spcPct val="100000"/>
              </a:lnSpc>
              <a:spcBef>
                <a:spcPct val="0"/>
              </a:spcBef>
              <a:spcAft>
                <a:spcPts val="600"/>
              </a:spcAft>
              <a:buClrTx/>
              <a:buSzTx/>
              <a:tabLst/>
              <a:defRPr/>
            </a:pPr>
            <a:r>
              <a:rPr kumimoji="0" lang="en-US" sz="1600" b="1" i="0" strike="noStrike" kern="1200" cap="none" spc="0" normalizeH="0" baseline="0" noProof="0">
                <a:ln>
                  <a:noFill/>
                </a:ln>
                <a:solidFill>
                  <a:schemeClr val="accent4"/>
                </a:solidFill>
                <a:effectLst/>
                <a:uLnTx/>
                <a:uFillTx/>
                <a:latin typeface="Arial"/>
                <a:ea typeface="ＭＳ Ｐゴシック" charset="0"/>
              </a:rPr>
              <a:t>Residual participation</a:t>
            </a:r>
          </a:p>
          <a:p>
            <a:pPr marR="0" lvl="0" algn="r" defTabSz="914400" rtl="0" eaLnBrk="1" fontAlgn="base" latinLnBrk="0" hangingPunct="1">
              <a:lnSpc>
                <a:spcPct val="100000"/>
              </a:lnSpc>
              <a:spcBef>
                <a:spcPct val="0"/>
              </a:spcBef>
              <a:spcAft>
                <a:spcPts val="600"/>
              </a:spcAft>
              <a:buClrTx/>
              <a:buSzTx/>
              <a:tabLst/>
              <a:defRPr/>
            </a:pPr>
            <a:r>
              <a:rPr kumimoji="0" lang="en-US" sz="1400" b="0" i="0" u="none" strike="noStrike" kern="1200" cap="none" spc="0" normalizeH="0" baseline="0" noProof="0">
                <a:ln>
                  <a:noFill/>
                </a:ln>
                <a:solidFill>
                  <a:schemeClr val="accent1"/>
                </a:solidFill>
                <a:effectLst/>
                <a:uLnTx/>
                <a:uFillTx/>
                <a:latin typeface="Arial"/>
                <a:ea typeface="ＭＳ Ｐゴシック" charset="0"/>
              </a:rPr>
              <a:t>Is BF needed to alter the risk-return profile (de-risk/enhance returns), to enable IFC/other investors to participate?</a:t>
            </a:r>
          </a:p>
        </p:txBody>
      </p:sp>
      <p:sp>
        <p:nvSpPr>
          <p:cNvPr id="57" name="TextBox 56">
            <a:extLst>
              <a:ext uri="{FF2B5EF4-FFF2-40B4-BE49-F238E27FC236}">
                <a16:creationId xmlns:a16="http://schemas.microsoft.com/office/drawing/2014/main" id="{98238069-9C82-7C24-6FEB-BF03A4E00376}"/>
              </a:ext>
            </a:extLst>
          </p:cNvPr>
          <p:cNvSpPr txBox="1"/>
          <p:nvPr/>
        </p:nvSpPr>
        <p:spPr>
          <a:xfrm>
            <a:off x="9051551" y="4848364"/>
            <a:ext cx="3079428" cy="1061829"/>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ts val="600"/>
              </a:spcAft>
              <a:buClrTx/>
              <a:buSzTx/>
              <a:tabLst/>
              <a:defRPr/>
            </a:pPr>
            <a:r>
              <a:rPr kumimoji="0" lang="en-US" sz="1600" b="1" i="0" strike="noStrike" kern="1200" cap="none" spc="0" normalizeH="0" baseline="0" noProof="0">
                <a:ln>
                  <a:noFill/>
                </a:ln>
                <a:solidFill>
                  <a:schemeClr val="accent4"/>
                </a:solidFill>
                <a:effectLst/>
                <a:uLnTx/>
                <a:uFillTx/>
                <a:latin typeface="Arial"/>
                <a:ea typeface="ＭＳ Ｐゴシック" charset="0"/>
              </a:rPr>
              <a:t>Behavior constraints</a:t>
            </a:r>
          </a:p>
          <a:p>
            <a:pPr marR="0" lvl="0" algn="l" defTabSz="914400" rtl="0" eaLnBrk="1" fontAlgn="base" latinLnBrk="0" hangingPunct="1">
              <a:lnSpc>
                <a:spcPct val="100000"/>
              </a:lnSpc>
              <a:spcBef>
                <a:spcPct val="0"/>
              </a:spcBef>
              <a:spcAft>
                <a:spcPts val="600"/>
              </a:spcAft>
              <a:buClrTx/>
              <a:buSzTx/>
              <a:tabLst/>
              <a:defRPr/>
            </a:pPr>
            <a:r>
              <a:rPr kumimoji="0" lang="en-US" sz="1400" b="0" i="0" u="none" strike="noStrike" kern="1200" cap="none" spc="0" normalizeH="0" baseline="0" noProof="0">
                <a:ln>
                  <a:noFill/>
                </a:ln>
                <a:solidFill>
                  <a:schemeClr val="accent1"/>
                </a:solidFill>
                <a:effectLst/>
                <a:uLnTx/>
                <a:uFillTx/>
                <a:latin typeface="Arial"/>
                <a:ea typeface="ＭＳ Ｐゴシック" charset="0"/>
              </a:rPr>
              <a:t>Is BF needed to help realign incentives toward the development mandate? </a:t>
            </a:r>
          </a:p>
        </p:txBody>
      </p:sp>
      <p:sp>
        <p:nvSpPr>
          <p:cNvPr id="43" name="Right Brace 42">
            <a:extLst>
              <a:ext uri="{FF2B5EF4-FFF2-40B4-BE49-F238E27FC236}">
                <a16:creationId xmlns:a16="http://schemas.microsoft.com/office/drawing/2014/main" id="{E66B632D-5498-4340-9B4B-609F3B608B8C}"/>
              </a:ext>
            </a:extLst>
          </p:cNvPr>
          <p:cNvSpPr/>
          <p:nvPr/>
        </p:nvSpPr>
        <p:spPr bwMode="auto">
          <a:xfrm>
            <a:off x="7508214" y="2373387"/>
            <a:ext cx="583073" cy="3536806"/>
          </a:xfrm>
          <a:prstGeom prst="rightBrace">
            <a:avLst>
              <a:gd name="adj1" fmla="val 80428"/>
              <a:gd name="adj2" fmla="val 52041"/>
            </a:avLst>
          </a:prstGeom>
          <a:noFill/>
          <a:ln w="15875"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srgbClr val="139AF0"/>
              </a:solidFill>
              <a:effectLst/>
              <a:uLnTx/>
              <a:uFillTx/>
              <a:latin typeface="Trebuchet MS" pitchFamily="34" charset="0"/>
              <a:ea typeface="ＭＳ Ｐゴシック" charset="0"/>
              <a:cs typeface="Times New Roman" pitchFamily="18" charset="0"/>
            </a:endParaRPr>
          </a:p>
        </p:txBody>
      </p:sp>
      <p:sp>
        <p:nvSpPr>
          <p:cNvPr id="38" name="Right Brace 37">
            <a:extLst>
              <a:ext uri="{FF2B5EF4-FFF2-40B4-BE49-F238E27FC236}">
                <a16:creationId xmlns:a16="http://schemas.microsoft.com/office/drawing/2014/main" id="{33BB5169-5A0B-461E-85E0-EE004B914C59}"/>
              </a:ext>
            </a:extLst>
          </p:cNvPr>
          <p:cNvSpPr/>
          <p:nvPr/>
        </p:nvSpPr>
        <p:spPr bwMode="auto">
          <a:xfrm flipH="1">
            <a:off x="4489445" y="2177105"/>
            <a:ext cx="447601" cy="2115877"/>
          </a:xfrm>
          <a:prstGeom prst="rightBrace">
            <a:avLst>
              <a:gd name="adj1" fmla="val 78489"/>
              <a:gd name="adj2" fmla="val 52899"/>
            </a:avLst>
          </a:prstGeom>
          <a:noFill/>
          <a:ln w="15875" cap="flat" cmpd="sng" algn="ctr">
            <a:solidFill>
              <a:schemeClr val="accent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algn="l" defTabSz="914400" rtl="0" eaLnBrk="1" fontAlgn="base" latinLnBrk="0" hangingPunct="1">
              <a:lnSpc>
                <a:spcPct val="100000"/>
              </a:lnSpc>
              <a:spcBef>
                <a:spcPct val="50000"/>
              </a:spcBef>
              <a:spcAft>
                <a:spcPct val="0"/>
              </a:spcAft>
              <a:buClrTx/>
              <a:buSzTx/>
              <a:tabLst/>
              <a:defRPr/>
            </a:pPr>
            <a:endParaRPr kumimoji="0" lang="en-US" sz="1300" b="0" i="0" u="none" strike="noStrike" kern="1200" cap="none" spc="0" normalizeH="0" baseline="0" noProof="0">
              <a:ln>
                <a:noFill/>
              </a:ln>
              <a:solidFill>
                <a:srgbClr val="139AF0"/>
              </a:solidFill>
              <a:effectLst/>
              <a:uLnTx/>
              <a:uFillTx/>
              <a:latin typeface="Trebuchet MS" pitchFamily="34" charset="0"/>
              <a:ea typeface="ＭＳ Ｐゴシック" charset="0"/>
              <a:cs typeface="Times New Roman" pitchFamily="18" charset="0"/>
            </a:endParaRPr>
          </a:p>
        </p:txBody>
      </p:sp>
      <p:cxnSp>
        <p:nvCxnSpPr>
          <p:cNvPr id="12" name="Elbow Connector 11">
            <a:extLst>
              <a:ext uri="{FF2B5EF4-FFF2-40B4-BE49-F238E27FC236}">
                <a16:creationId xmlns:a16="http://schemas.microsoft.com/office/drawing/2014/main" id="{DD492CB1-8EE9-AEF6-0D5C-6974785B31FC}"/>
              </a:ext>
            </a:extLst>
          </p:cNvPr>
          <p:cNvCxnSpPr>
            <a:cxnSpLocks/>
          </p:cNvCxnSpPr>
          <p:nvPr/>
        </p:nvCxnSpPr>
        <p:spPr>
          <a:xfrm flipV="1">
            <a:off x="7219879" y="5132481"/>
            <a:ext cx="4046835" cy="453931"/>
          </a:xfrm>
          <a:prstGeom prst="bentConnector3">
            <a:avLst>
              <a:gd name="adj1" fmla="val 4462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BA204BF6-FCB6-63E5-7A27-69E1EA7EB2CD}"/>
              </a:ext>
            </a:extLst>
          </p:cNvPr>
          <p:cNvCxnSpPr>
            <a:cxnSpLocks/>
          </p:cNvCxnSpPr>
          <p:nvPr/>
        </p:nvCxnSpPr>
        <p:spPr>
          <a:xfrm rot="10800000">
            <a:off x="925286" y="4967036"/>
            <a:ext cx="4419602" cy="392411"/>
          </a:xfrm>
          <a:prstGeom prst="bentConnector3">
            <a:avLst>
              <a:gd name="adj1" fmla="val 42118"/>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C4EC88E-7595-2494-F467-AD2BB07248F0}"/>
              </a:ext>
            </a:extLst>
          </p:cNvPr>
          <p:cNvGrpSpPr/>
          <p:nvPr/>
        </p:nvGrpSpPr>
        <p:grpSpPr>
          <a:xfrm>
            <a:off x="4756614" y="4133349"/>
            <a:ext cx="2967536" cy="2125228"/>
            <a:chOff x="4756614" y="4033333"/>
            <a:chExt cx="2967536" cy="2125228"/>
          </a:xfrm>
        </p:grpSpPr>
        <p:grpSp>
          <p:nvGrpSpPr>
            <p:cNvPr id="7" name="Group 6">
              <a:extLst>
                <a:ext uri="{FF2B5EF4-FFF2-40B4-BE49-F238E27FC236}">
                  <a16:creationId xmlns:a16="http://schemas.microsoft.com/office/drawing/2014/main" id="{C5F748F0-75E9-88A0-9778-7579A4C5A5C4}"/>
                </a:ext>
              </a:extLst>
            </p:cNvPr>
            <p:cNvGrpSpPr/>
            <p:nvPr/>
          </p:nvGrpSpPr>
          <p:grpSpPr>
            <a:xfrm>
              <a:off x="4756614" y="4042684"/>
              <a:ext cx="2967536" cy="2115877"/>
              <a:chOff x="4756614" y="3737888"/>
              <a:chExt cx="2967536" cy="2115877"/>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A2CD5735-BBC5-4BAB-B87C-6430B9F97DF5}"/>
                  </a:ext>
                </a:extLst>
              </p:cNvPr>
              <p:cNvSpPr/>
              <p:nvPr/>
            </p:nvSpPr>
            <p:spPr>
              <a:xfrm>
                <a:off x="4991036" y="3737888"/>
                <a:ext cx="2498690" cy="2115877"/>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Bold"/>
                  <a:ea typeface="ＭＳ Ｐゴシック" charset="0"/>
                  <a:cs typeface="+mn-cs"/>
                </a:endParaRPr>
              </a:p>
            </p:txBody>
          </p:sp>
          <p:sp>
            <p:nvSpPr>
              <p:cNvPr id="36" name="TextBox 35">
                <a:extLst>
                  <a:ext uri="{FF2B5EF4-FFF2-40B4-BE49-F238E27FC236}">
                    <a16:creationId xmlns:a16="http://schemas.microsoft.com/office/drawing/2014/main" id="{43C10B69-7A5C-4EC0-9547-3156FF3B6C38}"/>
                  </a:ext>
                </a:extLst>
              </p:cNvPr>
              <p:cNvSpPr txBox="1"/>
              <p:nvPr/>
            </p:nvSpPr>
            <p:spPr>
              <a:xfrm>
                <a:off x="4756614" y="4405351"/>
                <a:ext cx="2967536" cy="1084912"/>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err="1">
                    <a:ln>
                      <a:noFill/>
                    </a:ln>
                    <a:solidFill>
                      <a:schemeClr val="bg1"/>
                    </a:solidFill>
                    <a:effectLst/>
                    <a:uLnTx/>
                    <a:uFillTx/>
                    <a:latin typeface="Arial Bold"/>
                    <a:ea typeface="ＭＳ Ｐゴシック" charset="0"/>
                    <a:cs typeface="+mn-cs"/>
                  </a:rPr>
                  <a:t>Concessionality</a:t>
                </a:r>
                <a:r>
                  <a:rPr kumimoji="0" lang="en-US" sz="1500" b="1" i="0" u="none" strike="noStrike" kern="1200" cap="none" spc="0" normalizeH="0" baseline="0" noProof="0">
                    <a:ln>
                      <a:noFill/>
                    </a:ln>
                    <a:solidFill>
                      <a:schemeClr val="bg1"/>
                    </a:solidFill>
                    <a:effectLst/>
                    <a:uLnTx/>
                    <a:uFillTx/>
                    <a:latin typeface="Arial Bold"/>
                    <a:ea typeface="ＭＳ Ｐゴシック" charset="0"/>
                    <a:cs typeface="+mn-cs"/>
                  </a:rPr>
                  <a:t> </a:t>
                </a:r>
                <a:br>
                  <a:rPr kumimoji="0" lang="en-US" sz="1500" b="1" i="0" u="none" strike="noStrike" kern="1200" cap="none" spc="0" normalizeH="0" baseline="0" noProof="0">
                    <a:ln>
                      <a:noFill/>
                    </a:ln>
                    <a:solidFill>
                      <a:schemeClr val="bg1"/>
                    </a:solidFill>
                    <a:effectLst/>
                    <a:uLnTx/>
                    <a:uFillTx/>
                    <a:latin typeface="Arial Bold"/>
                    <a:ea typeface="ＭＳ Ｐゴシック" charset="0"/>
                    <a:cs typeface="+mn-cs"/>
                  </a:rPr>
                </a:br>
                <a:r>
                  <a:rPr kumimoji="0" lang="en-US" sz="1500" b="1" i="0" u="none" strike="noStrike" kern="1200" cap="none" spc="0" normalizeH="0" baseline="0" noProof="0">
                    <a:ln>
                      <a:noFill/>
                    </a:ln>
                    <a:solidFill>
                      <a:schemeClr val="bg1"/>
                    </a:solidFill>
                    <a:effectLst/>
                    <a:uLnTx/>
                    <a:uFillTx/>
                    <a:latin typeface="Arial Bold"/>
                    <a:ea typeface="ＭＳ Ｐゴシック" charset="0"/>
                    <a:cs typeface="+mn-cs"/>
                  </a:rPr>
                  <a:t>rationale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strike="noStrike" kern="1200" cap="none" spc="0" normalizeH="0" baseline="0" noProof="0">
                    <a:ln>
                      <a:noFill/>
                    </a:ln>
                    <a:solidFill>
                      <a:schemeClr val="bg1"/>
                    </a:solidFill>
                    <a:effectLst/>
                    <a:uLnTx/>
                    <a:uFillTx/>
                    <a:latin typeface="Arial"/>
                    <a:ea typeface="ＭＳ Ｐゴシック" charset="0"/>
                    <a:cs typeface="+mn-cs"/>
                  </a:rPr>
                  <a:t>Do </a:t>
                </a:r>
                <a:r>
                  <a:rPr kumimoji="0" lang="en-US" sz="1200" strike="noStrike" kern="1200" cap="none" spc="0" normalizeH="0" baseline="0" noProof="0">
                    <a:ln>
                      <a:noFill/>
                    </a:ln>
                    <a:solidFill>
                      <a:schemeClr val="accent4">
                        <a:lumMod val="40000"/>
                        <a:lumOff val="60000"/>
                      </a:schemeClr>
                    </a:solidFill>
                    <a:effectLst/>
                    <a:uLnTx/>
                    <a:uFillTx/>
                    <a:latin typeface="Arial"/>
                    <a:ea typeface="ＭＳ Ｐゴシック" charset="0"/>
                    <a:cs typeface="+mn-cs"/>
                  </a:rPr>
                  <a:t>residual participation </a:t>
                </a:r>
                <a:br>
                  <a:rPr kumimoji="0" lang="en-US" sz="1200" strike="noStrike" kern="1200" cap="none" spc="0" normalizeH="0" baseline="0" noProof="0">
                    <a:ln>
                      <a:noFill/>
                    </a:ln>
                    <a:solidFill>
                      <a:schemeClr val="accent4">
                        <a:lumMod val="40000"/>
                        <a:lumOff val="60000"/>
                      </a:schemeClr>
                    </a:solidFill>
                    <a:effectLst/>
                    <a:uLnTx/>
                    <a:uFillTx/>
                    <a:latin typeface="Arial"/>
                    <a:ea typeface="ＭＳ Ｐゴシック" charset="0"/>
                    <a:cs typeface="+mn-cs"/>
                  </a:rPr>
                </a:br>
                <a:r>
                  <a:rPr kumimoji="0" lang="en-US" sz="1200" strike="noStrike" kern="1200" cap="none" spc="0" normalizeH="0" baseline="0" noProof="0">
                    <a:ln>
                      <a:noFill/>
                    </a:ln>
                    <a:solidFill>
                      <a:schemeClr val="bg1"/>
                    </a:solidFill>
                    <a:effectLst/>
                    <a:uLnTx/>
                    <a:uFillTx/>
                    <a:latin typeface="Arial"/>
                    <a:ea typeface="ＭＳ Ｐゴシック" charset="0"/>
                    <a:cs typeface="+mn-cs"/>
                  </a:rPr>
                  <a:t>or </a:t>
                </a:r>
                <a:r>
                  <a:rPr kumimoji="0" lang="en-US" sz="1200" strike="noStrike" kern="1200" cap="none" spc="0" normalizeH="0" baseline="0" noProof="0">
                    <a:ln>
                      <a:noFill/>
                    </a:ln>
                    <a:solidFill>
                      <a:schemeClr val="accent4">
                        <a:lumMod val="40000"/>
                        <a:lumOff val="60000"/>
                      </a:schemeClr>
                    </a:solidFill>
                    <a:effectLst/>
                    <a:uLnTx/>
                    <a:uFillTx/>
                    <a:latin typeface="Arial"/>
                    <a:ea typeface="ＭＳ Ｐゴシック" charset="0"/>
                    <a:cs typeface="+mn-cs"/>
                  </a:rPr>
                  <a:t>behavioral constraints </a:t>
                </a:r>
                <a:br>
                  <a:rPr kumimoji="0" lang="en-US" sz="1200" strike="noStrike" kern="1200" cap="none" spc="0" normalizeH="0" baseline="0" noProof="0">
                    <a:ln>
                      <a:noFill/>
                    </a:ln>
                    <a:solidFill>
                      <a:schemeClr val="accent4">
                        <a:lumMod val="40000"/>
                        <a:lumOff val="60000"/>
                      </a:schemeClr>
                    </a:solidFill>
                    <a:effectLst/>
                    <a:uLnTx/>
                    <a:uFillTx/>
                    <a:latin typeface="Arial"/>
                    <a:ea typeface="ＭＳ Ｐゴシック" charset="0"/>
                    <a:cs typeface="+mn-cs"/>
                  </a:rPr>
                </a:br>
                <a:r>
                  <a:rPr kumimoji="0" lang="en-US" sz="1200" strike="noStrike" kern="1200" cap="none" spc="0" normalizeH="0" baseline="0" noProof="0">
                    <a:ln>
                      <a:noFill/>
                    </a:ln>
                    <a:solidFill>
                      <a:schemeClr val="bg1"/>
                    </a:solidFill>
                    <a:effectLst/>
                    <a:uLnTx/>
                    <a:uFillTx/>
                    <a:latin typeface="Arial"/>
                    <a:ea typeface="ＭＳ Ｐゴシック" charset="0"/>
                    <a:cs typeface="+mn-cs"/>
                  </a:rPr>
                  <a:t>exist?</a:t>
                </a:r>
                <a:endParaRPr kumimoji="0" lang="en-US" sz="1200" strike="noStrike" kern="1200" cap="none" spc="0" normalizeH="0" baseline="0" noProof="0">
                  <a:ln>
                    <a:noFill/>
                  </a:ln>
                  <a:solidFill>
                    <a:schemeClr val="bg1"/>
                  </a:solidFill>
                  <a:effectLst/>
                  <a:uLnTx/>
                  <a:uFillTx/>
                  <a:latin typeface="Arial"/>
                  <a:ea typeface="ＭＳ Ｐゴシック" charset="0"/>
                  <a:cs typeface="Calibri"/>
                </a:endParaRPr>
              </a:p>
            </p:txBody>
          </p:sp>
        </p:grpSp>
        <p:pic>
          <p:nvPicPr>
            <p:cNvPr id="59" name="Picture 58" descr="Shape, icon&#10;&#10;Description automatically generated">
              <a:extLst>
                <a:ext uri="{FF2B5EF4-FFF2-40B4-BE49-F238E27FC236}">
                  <a16:creationId xmlns:a16="http://schemas.microsoft.com/office/drawing/2014/main" id="{910544D9-6331-7F09-3509-BBAA40E3B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3823" y="4033333"/>
              <a:ext cx="612000" cy="612000"/>
            </a:xfrm>
            <a:prstGeom prst="rect">
              <a:avLst/>
            </a:prstGeom>
            <a:effectLst>
              <a:outerShdw blurRad="50800" dist="38100" dir="2700000" algn="tl" rotWithShape="0">
                <a:prstClr val="black">
                  <a:alpha val="40000"/>
                </a:prstClr>
              </a:outerShdw>
            </a:effectLst>
          </p:spPr>
        </p:pic>
      </p:grpSp>
      <p:sp>
        <p:nvSpPr>
          <p:cNvPr id="3" name="Title 5">
            <a:extLst>
              <a:ext uri="{FF2B5EF4-FFF2-40B4-BE49-F238E27FC236}">
                <a16:creationId xmlns:a16="http://schemas.microsoft.com/office/drawing/2014/main" id="{5F1BE956-48CA-795D-F62F-DFDF1DC20EAA}"/>
              </a:ext>
            </a:extLst>
          </p:cNvPr>
          <p:cNvSpPr txBox="1">
            <a:spLocks/>
          </p:cNvSpPr>
          <p:nvPr/>
        </p:nvSpPr>
        <p:spPr>
          <a:xfrm>
            <a:off x="649288" y="113857"/>
            <a:ext cx="10950387" cy="628713"/>
          </a:xfrm>
          <a:prstGeom prst="rect">
            <a:avLst/>
          </a:prstGeom>
        </p:spPr>
        <p:txBody>
          <a:bodyPr vert="horz" lIns="91440" tIns="45720" rIns="91440" bIns="0" rtlCol="0" anchor="b" anchorCtr="0">
            <a:normAutofit fontScale="77500" lnSpcReduction="20000"/>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en-US" dirty="0"/>
              <a:t>IFC FRAMEWORK FOR THE DEPLOYMENT </a:t>
            </a:r>
            <a:br>
              <a:rPr lang="en-US" dirty="0"/>
            </a:br>
            <a:r>
              <a:rPr lang="en-US" dirty="0"/>
              <a:t>OF BLENDED CONCESSIONAL FINANCE</a:t>
            </a:r>
          </a:p>
        </p:txBody>
      </p:sp>
      <p:sp>
        <p:nvSpPr>
          <p:cNvPr id="4" name="Subtitle 6">
            <a:extLst>
              <a:ext uri="{FF2B5EF4-FFF2-40B4-BE49-F238E27FC236}">
                <a16:creationId xmlns:a16="http://schemas.microsoft.com/office/drawing/2014/main" id="{07DD0E47-106C-EB64-60C8-974454873EA3}"/>
              </a:ext>
            </a:extLst>
          </p:cNvPr>
          <p:cNvSpPr txBox="1">
            <a:spLocks/>
          </p:cNvSpPr>
          <p:nvPr/>
        </p:nvSpPr>
        <p:spPr>
          <a:xfrm>
            <a:off x="649941" y="772746"/>
            <a:ext cx="10950387" cy="3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ZA" sz="1800" i="1">
                <a:solidFill>
                  <a:schemeClr val="accent2"/>
                </a:solidFill>
              </a:rPr>
              <a:t>Principles of BF #1 Rationale/Economic Case</a:t>
            </a:r>
          </a:p>
        </p:txBody>
      </p:sp>
      <p:cxnSp>
        <p:nvCxnSpPr>
          <p:cNvPr id="6" name="Straight Connector 5">
            <a:extLst>
              <a:ext uri="{FF2B5EF4-FFF2-40B4-BE49-F238E27FC236}">
                <a16:creationId xmlns:a16="http://schemas.microsoft.com/office/drawing/2014/main" id="{628F985F-DF32-E63E-65BB-ED92E6A2C1BB}"/>
              </a:ext>
            </a:extLst>
          </p:cNvPr>
          <p:cNvCxnSpPr>
            <a:cxnSpLocks/>
          </p:cNvCxnSpPr>
          <p:nvPr/>
        </p:nvCxnSpPr>
        <p:spPr>
          <a:xfrm>
            <a:off x="5757969" y="1213080"/>
            <a:ext cx="793478" cy="0"/>
          </a:xfrm>
          <a:prstGeom prst="line">
            <a:avLst/>
          </a:prstGeom>
          <a:ln w="15875">
            <a:solidFill>
              <a:schemeClr val="accent4"/>
            </a:solidFill>
          </a:ln>
          <a:effectLst>
            <a:glow rad="63500">
              <a:srgbClr val="55D6FF">
                <a:alpha val="14000"/>
              </a:srgbClr>
            </a:glow>
          </a:effectLst>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AD8A28B-153B-E3A8-A5DC-DA48193AA88B}"/>
              </a:ext>
            </a:extLst>
          </p:cNvPr>
          <p:cNvGrpSpPr/>
          <p:nvPr/>
        </p:nvGrpSpPr>
        <p:grpSpPr>
          <a:xfrm>
            <a:off x="8958369" y="1757635"/>
            <a:ext cx="3113722" cy="934615"/>
            <a:chOff x="8958369" y="1757635"/>
            <a:chExt cx="3113722" cy="934615"/>
          </a:xfrm>
        </p:grpSpPr>
        <p:sp>
          <p:nvSpPr>
            <p:cNvPr id="20" name="Rectangle 19">
              <a:extLst>
                <a:ext uri="{FF2B5EF4-FFF2-40B4-BE49-F238E27FC236}">
                  <a16:creationId xmlns:a16="http://schemas.microsoft.com/office/drawing/2014/main" id="{9932F49B-C2E3-4584-B6E9-D94620D843FE}"/>
                </a:ext>
              </a:extLst>
            </p:cNvPr>
            <p:cNvSpPr/>
            <p:nvPr/>
          </p:nvSpPr>
          <p:spPr>
            <a:xfrm>
              <a:off x="8992663" y="1757635"/>
              <a:ext cx="3079428" cy="934615"/>
            </a:xfrm>
            <a:prstGeom prst="rect">
              <a:avLst/>
            </a:prstGeom>
            <a:noFill/>
            <a:ln w="19050">
              <a:noFill/>
              <a:prstDash val="dash"/>
            </a:ln>
          </p:spPr>
          <p:txBody>
            <a:bodyPr vert="horz" wrap="square" lIns="0" tIns="0" rIns="0" bIns="0" numCol="1" rtlCol="0" anchor="ctr" anchorCtr="0" compatLnSpc="1">
              <a:prstTxWarp prst="textNoShape">
                <a:avLst/>
              </a:prstTxWarp>
              <a:noAutofit/>
            </a:bodyPr>
            <a:lstStyle/>
            <a:p>
              <a:pPr>
                <a:spcBef>
                  <a:spcPct val="20000"/>
                </a:spcBef>
                <a:buClr>
                  <a:srgbClr val="00783C"/>
                </a:buClr>
              </a:pPr>
              <a:r>
                <a:rPr lang="en-US" sz="1600" b="0" i="1" spc="30">
                  <a:solidFill>
                    <a:schemeClr val="accent4"/>
                  </a:solidFill>
                  <a:latin typeface="+mn-lt"/>
                </a:rPr>
                <a:t>Blended Finance IO help build and articulate the rationale for blended finance</a:t>
              </a:r>
            </a:p>
          </p:txBody>
        </p:sp>
        <p:cxnSp>
          <p:nvCxnSpPr>
            <p:cNvPr id="11" name="Straight Connector 10">
              <a:extLst>
                <a:ext uri="{FF2B5EF4-FFF2-40B4-BE49-F238E27FC236}">
                  <a16:creationId xmlns:a16="http://schemas.microsoft.com/office/drawing/2014/main" id="{9217D9AE-3D7D-B567-EEAA-49ECADD6B349}"/>
                </a:ext>
              </a:extLst>
            </p:cNvPr>
            <p:cNvCxnSpPr>
              <a:cxnSpLocks/>
            </p:cNvCxnSpPr>
            <p:nvPr/>
          </p:nvCxnSpPr>
          <p:spPr>
            <a:xfrm>
              <a:off x="8958369" y="1770293"/>
              <a:ext cx="793478" cy="0"/>
            </a:xfrm>
            <a:prstGeom prst="line">
              <a:avLst/>
            </a:prstGeom>
            <a:ln w="47625">
              <a:solidFill>
                <a:schemeClr val="accent4"/>
              </a:solidFill>
            </a:ln>
            <a:effectLst>
              <a:glow rad="63500">
                <a:srgbClr val="55D6FF">
                  <a:alpha val="14000"/>
                </a:srgb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99315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1000"/>
                                        <p:tgtEl>
                                          <p:spTgt spid="3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childTnLst>
                                </p:cTn>
                              </p:par>
                            </p:childTnLst>
                          </p:cTn>
                        </p:par>
                        <p:par>
                          <p:cTn id="40" fill="hold">
                            <p:stCondLst>
                              <p:cond delay="5500"/>
                            </p:stCondLst>
                            <p:childTnLst>
                              <p:par>
                                <p:cTn id="41" presetID="22" presetClass="entr" presetSubtype="4"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1000"/>
                                        <p:tgtEl>
                                          <p:spTgt spid="43"/>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childTnLst>
                                </p:cTn>
                              </p:par>
                            </p:childTnLst>
                          </p:cTn>
                        </p:par>
                        <p:par>
                          <p:cTn id="48" fill="hold">
                            <p:stCondLst>
                              <p:cond delay="75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8000"/>
                            </p:stCondLst>
                            <p:childTnLst>
                              <p:par>
                                <p:cTn id="53" presetID="22" presetClass="entr" presetSubtype="2"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10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9000"/>
                            </p:stCondLst>
                            <p:childTnLst>
                              <p:par>
                                <p:cTn id="60" presetID="22" presetClass="entr" presetSubtype="8"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100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par>
                          <p:cTn id="66" fill="hold">
                            <p:stCondLst>
                              <p:cond delay="1000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P spid="41" grpId="0"/>
      <p:bldP spid="56" grpId="0"/>
      <p:bldP spid="57" grpId="0"/>
      <p:bldP spid="43" grpId="0" animBg="1"/>
      <p:bldP spid="38" grpId="0" animBg="1"/>
      <p:bldP spid="3"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FFC459-98DA-D345-9B49-F22B90CBB811}"/>
              </a:ext>
            </a:extLst>
          </p:cNvPr>
          <p:cNvSpPr txBox="1"/>
          <p:nvPr/>
        </p:nvSpPr>
        <p:spPr>
          <a:xfrm>
            <a:off x="6207798" y="472862"/>
            <a:ext cx="6296621" cy="640079"/>
          </a:xfrm>
          <a:prstGeom prst="rect">
            <a:avLst/>
          </a:prstGeom>
        </p:spPr>
        <p:txBody>
          <a:bodyPr wrap="square" anchor="ctr">
            <a:noAutofit/>
          </a:bodyPr>
          <a:lstStyle>
            <a:defPPr>
              <a:defRPr lang="en-US"/>
            </a:defPPr>
            <a:lvl1pPr>
              <a:defRPr i="1">
                <a:solidFill>
                  <a:srgbClr val="002060"/>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3DB"/>
              </a:solidFill>
              <a:effectLst/>
              <a:uLnTx/>
              <a:uFillTx/>
              <a:latin typeface="Arial" panose="020B0604020202020204" pitchFamily="34" charset="0"/>
              <a:ea typeface="+mn-ea"/>
              <a:cs typeface="Times New Roman" pitchFamily="18" charset="0"/>
            </a:endParaRPr>
          </a:p>
        </p:txBody>
      </p:sp>
      <p:sp>
        <p:nvSpPr>
          <p:cNvPr id="2" name="TextBox 1">
            <a:extLst>
              <a:ext uri="{FF2B5EF4-FFF2-40B4-BE49-F238E27FC236}">
                <a16:creationId xmlns:a16="http://schemas.microsoft.com/office/drawing/2014/main" id="{66C8BD7C-365E-BFAB-0A9F-1510761E6337}"/>
              </a:ext>
            </a:extLst>
          </p:cNvPr>
          <p:cNvSpPr txBox="1"/>
          <p:nvPr/>
        </p:nvSpPr>
        <p:spPr>
          <a:xfrm>
            <a:off x="344488" y="862301"/>
            <a:ext cx="113886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ebuchet MS" panose="020B0603020202020204" pitchFamily="34" charset="0"/>
                <a:ea typeface="ＭＳ Ｐゴシック" charset="0"/>
                <a:cs typeface="+mn-cs"/>
              </a:rPr>
              <a:t>PBIs have been the most common instrument in the gender space </a:t>
            </a:r>
          </a:p>
        </p:txBody>
      </p:sp>
      <p:sp>
        <p:nvSpPr>
          <p:cNvPr id="16" name="Subtitle 2">
            <a:extLst>
              <a:ext uri="{FF2B5EF4-FFF2-40B4-BE49-F238E27FC236}">
                <a16:creationId xmlns:a16="http://schemas.microsoft.com/office/drawing/2014/main" id="{22FE91AF-514D-4500-BC10-4D4500A43A30}"/>
              </a:ext>
            </a:extLst>
          </p:cNvPr>
          <p:cNvSpPr txBox="1">
            <a:spLocks/>
          </p:cNvSpPr>
          <p:nvPr/>
        </p:nvSpPr>
        <p:spPr>
          <a:xfrm>
            <a:off x="649941" y="1071340"/>
            <a:ext cx="10950387" cy="36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rgbClr val="5EB8D5"/>
              </a:buClr>
              <a:buFont typeface="Wingdings" pitchFamily="2" charset="2"/>
              <a:buNone/>
              <a:defRPr sz="2000" i="1"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rgbClr val="5EB8D5"/>
              </a:buClr>
              <a:buFont typeface="Wingdings" pitchFamily="2" charset="2"/>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Clr>
                <a:srgbClr val="5EB8D5"/>
              </a:buClr>
              <a:buFont typeface="Wingdings" pitchFamily="2" charset="2"/>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Clr>
                <a:srgbClr val="5EB8D5"/>
              </a:buClr>
              <a:buFont typeface="Wingdings" pitchFamily="2" charset="2"/>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Clr>
                <a:srgbClr val="5EB8D5"/>
              </a:buClr>
              <a:buFont typeface="Wingdings" pitchFamily="2" charset="2"/>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EB8D5"/>
              </a:buClr>
              <a:buSzTx/>
              <a:buFont typeface="Wingdings" pitchFamily="2" charset="2"/>
              <a:buNone/>
              <a:tabLst/>
              <a:defRPr/>
            </a:pPr>
            <a:endParaRPr kumimoji="0" lang="en-US" sz="2000" b="0" i="1"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7" name="Table 16">
            <a:extLst>
              <a:ext uri="{FF2B5EF4-FFF2-40B4-BE49-F238E27FC236}">
                <a16:creationId xmlns:a16="http://schemas.microsoft.com/office/drawing/2014/main" id="{FF737CCE-C03E-4F48-9A79-08AEF1E3AD93}"/>
              </a:ext>
            </a:extLst>
          </p:cNvPr>
          <p:cNvGraphicFramePr>
            <a:graphicFrameLocks noGrp="1"/>
          </p:cNvGraphicFramePr>
          <p:nvPr/>
        </p:nvGraphicFramePr>
        <p:xfrm>
          <a:off x="1480561" y="1768592"/>
          <a:ext cx="5755997" cy="4200547"/>
        </p:xfrm>
        <a:graphic>
          <a:graphicData uri="http://schemas.openxmlformats.org/drawingml/2006/table">
            <a:tbl>
              <a:tblPr firstRow="1" firstCol="1" bandRow="1"/>
              <a:tblGrid>
                <a:gridCol w="1151803">
                  <a:extLst>
                    <a:ext uri="{9D8B030D-6E8A-4147-A177-3AD203B41FA5}">
                      <a16:colId xmlns:a16="http://schemas.microsoft.com/office/drawing/2014/main" val="276754950"/>
                    </a:ext>
                  </a:extLst>
                </a:gridCol>
                <a:gridCol w="1708727">
                  <a:extLst>
                    <a:ext uri="{9D8B030D-6E8A-4147-A177-3AD203B41FA5}">
                      <a16:colId xmlns:a16="http://schemas.microsoft.com/office/drawing/2014/main" val="3332582649"/>
                    </a:ext>
                  </a:extLst>
                </a:gridCol>
                <a:gridCol w="120459">
                  <a:extLst>
                    <a:ext uri="{9D8B030D-6E8A-4147-A177-3AD203B41FA5}">
                      <a16:colId xmlns:a16="http://schemas.microsoft.com/office/drawing/2014/main" val="329318859"/>
                    </a:ext>
                  </a:extLst>
                </a:gridCol>
                <a:gridCol w="1647840">
                  <a:extLst>
                    <a:ext uri="{9D8B030D-6E8A-4147-A177-3AD203B41FA5}">
                      <a16:colId xmlns:a16="http://schemas.microsoft.com/office/drawing/2014/main" val="1037603117"/>
                    </a:ext>
                  </a:extLst>
                </a:gridCol>
                <a:gridCol w="1127168">
                  <a:extLst>
                    <a:ext uri="{9D8B030D-6E8A-4147-A177-3AD203B41FA5}">
                      <a16:colId xmlns:a16="http://schemas.microsoft.com/office/drawing/2014/main" val="2122467144"/>
                    </a:ext>
                  </a:extLst>
                </a:gridCol>
              </a:tblGrid>
              <a:tr h="6790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just" fontAlgn="base">
                        <a:spcBef>
                          <a:spcPts val="0"/>
                        </a:spcBef>
                        <a:spcAft>
                          <a:spcPts val="0"/>
                        </a:spcAft>
                      </a:pPr>
                      <a:endParaRPr lang="en-US" sz="1400" dirty="0">
                        <a:effectLst/>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87B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fontAlgn="base">
                        <a:spcBef>
                          <a:spcPts val="0"/>
                        </a:spcBef>
                        <a:spcAft>
                          <a:spcPts val="0"/>
                        </a:spcAft>
                      </a:pPr>
                      <a:r>
                        <a:rPr lang="en-US" sz="1400" dirty="0">
                          <a:effectLst/>
                        </a:rPr>
                        <a:t>Performance-based incentives (PBIs)</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1D87BA"/>
                    </a:solidFill>
                  </a:tcPr>
                </a:tc>
                <a:tc gridSpan="2">
                  <a:txBody>
                    <a:bodyPr/>
                    <a:lstStyle/>
                    <a:p>
                      <a:pPr marL="0" marR="0" algn="ctr" fontAlgn="base">
                        <a:spcBef>
                          <a:spcPts val="0"/>
                        </a:spcBef>
                        <a:spcAft>
                          <a:spcPts val="0"/>
                        </a:spcAft>
                      </a:pPr>
                      <a:r>
                        <a:rPr lang="en-US" sz="1400" b="1" dirty="0">
                          <a:solidFill>
                            <a:schemeClr val="bg1"/>
                          </a:solidFill>
                          <a:effectLst/>
                        </a:rPr>
                        <a:t>Equity</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1D87BA"/>
                    </a:solidFill>
                  </a:tcPr>
                </a:tc>
                <a:tc hMerge="1">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fontAlgn="base">
                        <a:spcBef>
                          <a:spcPts val="0"/>
                        </a:spcBef>
                        <a:spcAft>
                          <a:spcPts val="0"/>
                        </a:spcAft>
                      </a:pPr>
                      <a:r>
                        <a:rPr lang="en-US" sz="1400" dirty="0">
                          <a:effectLst/>
                        </a:rPr>
                        <a:t>Equity</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1D87B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fontAlgn="base">
                        <a:spcBef>
                          <a:spcPts val="0"/>
                        </a:spcBef>
                        <a:spcAft>
                          <a:spcPts val="0"/>
                        </a:spcAft>
                      </a:pPr>
                      <a:r>
                        <a:rPr lang="en-US" sz="1400" dirty="0">
                          <a:effectLst/>
                        </a:rPr>
                        <a:t>1</a:t>
                      </a:r>
                      <a:r>
                        <a:rPr lang="en-US" sz="1400" baseline="30000" dirty="0">
                          <a:effectLst/>
                        </a:rPr>
                        <a:t>st</a:t>
                      </a:r>
                      <a:r>
                        <a:rPr lang="en-US" sz="1400" dirty="0">
                          <a:effectLst/>
                        </a:rPr>
                        <a:t> Loss</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1D87BA"/>
                    </a:solidFill>
                  </a:tcPr>
                </a:tc>
                <a:extLst>
                  <a:ext uri="{0D108BD9-81ED-4DB2-BD59-A6C34878D82A}">
                    <a16:rowId xmlns:a16="http://schemas.microsoft.com/office/drawing/2014/main" val="2786452806"/>
                  </a:ext>
                </a:extLst>
              </a:tr>
              <a:tr h="57126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just" fontAlgn="base">
                        <a:spcBef>
                          <a:spcPts val="0"/>
                        </a:spcBef>
                        <a:spcAft>
                          <a:spcPts val="0"/>
                        </a:spcAft>
                      </a:pPr>
                      <a:r>
                        <a:rPr lang="en-US" sz="1400" dirty="0">
                          <a:effectLst/>
                        </a:rPr>
                        <a:t>Loan </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87B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fontAlgn="base">
                        <a:spcBef>
                          <a:spcPts val="0"/>
                        </a:spcBef>
                        <a:spcAft>
                          <a:spcPts val="0"/>
                        </a:spcAft>
                      </a:pPr>
                      <a:r>
                        <a:rPr lang="en-US" sz="1400" u="sng">
                          <a:solidFill>
                            <a:schemeClr val="tx1"/>
                          </a:solidFill>
                          <a:effectLst/>
                          <a:hlinkClick r:id="rId3">
                            <a:extLst>
                              <a:ext uri="{A12FA001-AC4F-418D-AE19-62706E023703}">
                                <ahyp:hlinkClr xmlns:ahyp="http://schemas.microsoft.com/office/drawing/2018/hyperlinkcolor" val="tx"/>
                              </a:ext>
                            </a:extLst>
                          </a:hlinkClick>
                        </a:rPr>
                        <a:t>OCB Women Loan (Vietnam);</a:t>
                      </a:r>
                      <a:r>
                        <a:rPr lang="en-US" sz="1400">
                          <a:solidFill>
                            <a:schemeClr val="tx1"/>
                          </a:solidFill>
                          <a:effectLst/>
                        </a:rPr>
                        <a:t> </a:t>
                      </a:r>
                    </a:p>
                    <a:p>
                      <a:pPr marL="0" marR="0" fontAlgn="base">
                        <a:spcBef>
                          <a:spcPts val="0"/>
                        </a:spcBef>
                        <a:spcAft>
                          <a:spcPts val="0"/>
                        </a:spcAft>
                      </a:pPr>
                      <a:r>
                        <a:rPr lang="en-US" sz="1400" u="sng">
                          <a:solidFill>
                            <a:schemeClr val="tx1"/>
                          </a:solidFill>
                          <a:effectLst/>
                          <a:hlinkClick r:id="rId4">
                            <a:extLst>
                              <a:ext uri="{A12FA001-AC4F-418D-AE19-62706E023703}">
                                <ahyp:hlinkClr xmlns:ahyp="http://schemas.microsoft.com/office/drawing/2018/hyperlinkcolor" val="tx"/>
                              </a:ext>
                            </a:extLst>
                          </a:hlinkClick>
                        </a:rPr>
                        <a:t>Suguna (India)</a:t>
                      </a: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gridSpan="2">
                  <a:txBody>
                    <a:bodyPr/>
                    <a:lstStyle/>
                    <a:p>
                      <a:pPr marL="0" marR="0" fontAlgn="base">
                        <a:spcBef>
                          <a:spcPts val="0"/>
                        </a:spcBef>
                        <a:spcAft>
                          <a:spcPts val="0"/>
                        </a:spcAft>
                      </a:pPr>
                      <a:r>
                        <a:rPr lang="en-US" sz="1400" dirty="0">
                          <a:solidFill>
                            <a:schemeClr val="tx1"/>
                          </a:solidFill>
                          <a:effectLst/>
                        </a:rPr>
                        <a:t> </a:t>
                      </a:r>
                      <a:endParaRPr lang="en-US" sz="14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just" fontAlgn="base">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just" fontAlgn="base">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extLst>
                  <a:ext uri="{0D108BD9-81ED-4DB2-BD59-A6C34878D82A}">
                    <a16:rowId xmlns:a16="http://schemas.microsoft.com/office/drawing/2014/main" val="1857896084"/>
                  </a:ext>
                </a:extLst>
              </a:tr>
              <a:tr h="76168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just" fontAlgn="base">
                        <a:spcBef>
                          <a:spcPts val="0"/>
                        </a:spcBef>
                        <a:spcAft>
                          <a:spcPts val="0"/>
                        </a:spcAft>
                      </a:pPr>
                      <a:r>
                        <a:rPr lang="en-US" sz="1400">
                          <a:effectLst/>
                        </a:rPr>
                        <a:t>Bond</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87B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fontAlgn="base">
                        <a:spcBef>
                          <a:spcPts val="0"/>
                        </a:spcBef>
                        <a:spcAft>
                          <a:spcPts val="0"/>
                        </a:spcAft>
                      </a:pPr>
                      <a:r>
                        <a:rPr lang="en-US" sz="1400" u="sng">
                          <a:solidFill>
                            <a:schemeClr val="tx1"/>
                          </a:solidFill>
                          <a:effectLst/>
                          <a:hlinkClick r:id="rId5">
                            <a:extLst>
                              <a:ext uri="{A12FA001-AC4F-418D-AE19-62706E023703}">
                                <ahyp:hlinkClr xmlns:ahyp="http://schemas.microsoft.com/office/drawing/2018/hyperlinkcolor" val="tx"/>
                              </a:ext>
                            </a:extLst>
                          </a:hlinkClick>
                        </a:rPr>
                        <a:t>Davivienda (Colombia);</a:t>
                      </a:r>
                      <a:r>
                        <a:rPr lang="en-US" sz="1400">
                          <a:solidFill>
                            <a:schemeClr val="tx1"/>
                          </a:solidFill>
                          <a:effectLst/>
                        </a:rPr>
                        <a:t> </a:t>
                      </a:r>
                      <a:r>
                        <a:rPr lang="en-US" sz="1400" u="sng">
                          <a:solidFill>
                            <a:schemeClr val="tx1"/>
                          </a:solidFill>
                          <a:effectLst/>
                          <a:hlinkClick r:id="rId6">
                            <a:extLst>
                              <a:ext uri="{A12FA001-AC4F-418D-AE19-62706E023703}">
                                <ahyp:hlinkClr xmlns:ahyp="http://schemas.microsoft.com/office/drawing/2018/hyperlinkcolor" val="tx"/>
                              </a:ext>
                            </a:extLst>
                          </a:hlinkClick>
                        </a:rPr>
                        <a:t>OCBCNISP (Indonesia)</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20000"/>
                      </a:srgbClr>
                    </a:solidFill>
                  </a:tcPr>
                </a:tc>
                <a:tc gridSpan="2">
                  <a:txBody>
                    <a:bodyPr/>
                    <a:lstStyle/>
                    <a:p>
                      <a:pPr marL="0" marR="0" fontAlgn="base">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20000"/>
                      </a:srgbClr>
                    </a:solidFill>
                  </a:tcPr>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just" fontAlgn="base">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just" fontAlgn="base">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20000"/>
                      </a:srgbClr>
                    </a:solidFill>
                  </a:tcPr>
                </a:tc>
                <a:extLst>
                  <a:ext uri="{0D108BD9-81ED-4DB2-BD59-A6C34878D82A}">
                    <a16:rowId xmlns:a16="http://schemas.microsoft.com/office/drawing/2014/main" val="458930220"/>
                  </a:ext>
                </a:extLst>
              </a:tr>
              <a:tr h="952100">
                <a:tc row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just" fontAlgn="base">
                        <a:spcBef>
                          <a:spcPts val="0"/>
                        </a:spcBef>
                        <a:spcAft>
                          <a:spcPts val="0"/>
                        </a:spcAft>
                      </a:pPr>
                      <a:r>
                        <a:rPr lang="en-US" sz="1400" dirty="0">
                          <a:effectLst/>
                        </a:rPr>
                        <a:t>Equity</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D87B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gridSpan="2">
                  <a:txBody>
                    <a:bodyPr/>
                    <a:lstStyle/>
                    <a:p>
                      <a:pPr marL="0" marR="0">
                        <a:spcBef>
                          <a:spcPts val="0"/>
                        </a:spcBef>
                        <a:spcAft>
                          <a:spcPts val="0"/>
                        </a:spcAft>
                      </a:pPr>
                      <a:r>
                        <a:rPr lang="en-US" sz="1400" u="sng" dirty="0">
                          <a:solidFill>
                            <a:schemeClr val="tx1"/>
                          </a:solidFill>
                          <a:effectLst/>
                          <a:hlinkClick r:id="rId7">
                            <a:extLst>
                              <a:ext uri="{A12FA001-AC4F-418D-AE19-62706E023703}">
                                <ahyp:hlinkClr xmlns:ahyp="http://schemas.microsoft.com/office/drawing/2018/hyperlinkcolor" val="tx"/>
                              </a:ext>
                            </a:extLst>
                          </a:hlinkClick>
                        </a:rPr>
                        <a:t>L Catterton (Latin America);</a:t>
                      </a:r>
                      <a:r>
                        <a:rPr lang="en-US" sz="1400" dirty="0">
                          <a:solidFill>
                            <a:schemeClr val="tx1"/>
                          </a:solidFill>
                          <a:effectLst/>
                        </a:rPr>
                        <a:t> </a:t>
                      </a:r>
                      <a:r>
                        <a:rPr lang="en-US" sz="1400" u="sng" dirty="0">
                          <a:solidFill>
                            <a:schemeClr val="tx1"/>
                          </a:solidFill>
                          <a:effectLst/>
                          <a:hlinkClick r:id="rId8">
                            <a:extLst>
                              <a:ext uri="{A12FA001-AC4F-418D-AE19-62706E023703}">
                                <ahyp:hlinkClr xmlns:ahyp="http://schemas.microsoft.com/office/drawing/2018/hyperlinkcolor" val="tx"/>
                              </a:ext>
                            </a:extLst>
                          </a:hlinkClick>
                        </a:rPr>
                        <a:t>Flat6Labs (Tunisia);</a:t>
                      </a:r>
                      <a:r>
                        <a:rPr lang="en-US" sz="1400" dirty="0">
                          <a:solidFill>
                            <a:schemeClr val="tx1"/>
                          </a:solidFill>
                          <a:effectLst/>
                        </a:rPr>
                        <a:t> </a:t>
                      </a:r>
                      <a:r>
                        <a:rPr lang="en-US" sz="1400" u="sng" dirty="0">
                          <a:solidFill>
                            <a:schemeClr val="tx1"/>
                          </a:solidFill>
                          <a:effectLst/>
                          <a:hlinkClick r:id="rId9">
                            <a:extLst>
                              <a:ext uri="{A12FA001-AC4F-418D-AE19-62706E023703}">
                                <ahyp:hlinkClr xmlns:ahyp="http://schemas.microsoft.com/office/drawing/2018/hyperlinkcolor" val="tx"/>
                              </a:ext>
                            </a:extLst>
                          </a:hlinkClick>
                        </a:rPr>
                        <a:t>Trade Depot (Nigeria)</a:t>
                      </a:r>
                      <a:endParaRPr lang="en-US" sz="14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spcBef>
                          <a:spcPts val="0"/>
                        </a:spcBef>
                        <a:spcAft>
                          <a:spcPts val="0"/>
                        </a:spcAft>
                      </a:pPr>
                      <a:r>
                        <a:rPr lang="en-US" sz="1400" u="sng">
                          <a:solidFill>
                            <a:schemeClr val="tx1"/>
                          </a:solidFill>
                          <a:effectLst/>
                          <a:hlinkClick r:id="rId7">
                            <a:extLst>
                              <a:ext uri="{A12FA001-AC4F-418D-AE19-62706E023703}">
                                <ahyp:hlinkClr xmlns:ahyp="http://schemas.microsoft.com/office/drawing/2018/hyperlinkcolor" val="tx"/>
                              </a:ext>
                            </a:extLst>
                          </a:hlinkClick>
                        </a:rPr>
                        <a:t>L Catterton (Latin America);</a:t>
                      </a:r>
                      <a:r>
                        <a:rPr lang="en-US" sz="1400">
                          <a:solidFill>
                            <a:schemeClr val="tx1"/>
                          </a:solidFill>
                          <a:effectLst/>
                        </a:rPr>
                        <a:t> </a:t>
                      </a:r>
                      <a:r>
                        <a:rPr lang="en-US" sz="1400" u="sng">
                          <a:solidFill>
                            <a:schemeClr val="tx1"/>
                          </a:solidFill>
                          <a:effectLst/>
                          <a:hlinkClick r:id="rId8">
                            <a:extLst>
                              <a:ext uri="{A12FA001-AC4F-418D-AE19-62706E023703}">
                                <ahyp:hlinkClr xmlns:ahyp="http://schemas.microsoft.com/office/drawing/2018/hyperlinkcolor" val="tx"/>
                              </a:ext>
                            </a:extLst>
                          </a:hlinkClick>
                        </a:rPr>
                        <a:t>Flat6Labs (Tunisia);</a:t>
                      </a:r>
                      <a:r>
                        <a:rPr lang="en-US" sz="1400">
                          <a:solidFill>
                            <a:schemeClr val="tx1"/>
                          </a:solidFill>
                          <a:effectLst/>
                        </a:rPr>
                        <a:t> </a:t>
                      </a:r>
                      <a:r>
                        <a:rPr lang="en-US" sz="1400" u="sng">
                          <a:solidFill>
                            <a:schemeClr val="tx1"/>
                          </a:solidFill>
                          <a:effectLst/>
                          <a:hlinkClick r:id="rId9">
                            <a:extLst>
                              <a:ext uri="{A12FA001-AC4F-418D-AE19-62706E023703}">
                                <ahyp:hlinkClr xmlns:ahyp="http://schemas.microsoft.com/office/drawing/2018/hyperlinkcolor" val="tx"/>
                              </a:ext>
                            </a:extLst>
                          </a:hlinkClick>
                        </a:rPr>
                        <a:t>Trade Depot (Nigeria)</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extLst>
                  <a:ext uri="{0D108BD9-81ED-4DB2-BD59-A6C34878D82A}">
                    <a16:rowId xmlns:a16="http://schemas.microsoft.com/office/drawing/2014/main" val="3994604343"/>
                  </a:ext>
                </a:extLst>
              </a:tr>
              <a:tr h="435803">
                <a:tc vMerge="1">
                  <a:txBody>
                    <a:bodyPr/>
                    <a:lstStyle/>
                    <a:p>
                      <a:endParaRPr lang="en-US"/>
                    </a:p>
                  </a:txBody>
                  <a:tcPr/>
                </a:tc>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spcBef>
                          <a:spcPts val="0"/>
                        </a:spcBef>
                        <a:spcAft>
                          <a:spcPts val="0"/>
                        </a:spcAft>
                      </a:pPr>
                      <a:r>
                        <a:rPr lang="en-US" sz="1400" u="sng">
                          <a:solidFill>
                            <a:schemeClr val="tx1"/>
                          </a:solidFill>
                          <a:effectLst/>
                          <a:hlinkClick r:id="rId10">
                            <a:extLst>
                              <a:ext uri="{A12FA001-AC4F-418D-AE19-62706E023703}">
                                <ahyp:hlinkClr xmlns:ahyp="http://schemas.microsoft.com/office/drawing/2018/hyperlinkcolor" val="tx"/>
                              </a:ext>
                            </a:extLst>
                          </a:hlinkClick>
                        </a:rPr>
                        <a:t>Sarmayacar VC Fund (Pakistan)</a:t>
                      </a:r>
                      <a:endParaRPr lang="en-US" sz="1400">
                        <a:solidFill>
                          <a:schemeClr val="tx1"/>
                        </a:solidFill>
                        <a:effectLst/>
                      </a:endParaRPr>
                    </a:p>
                    <a:p>
                      <a:pPr marL="0" marR="0" algn="ctr">
                        <a:spcBef>
                          <a:spcPts val="0"/>
                        </a:spcBef>
                        <a:spcAft>
                          <a:spcPts val="0"/>
                        </a:spcAft>
                      </a:pPr>
                      <a:r>
                        <a:rPr lang="en-US" sz="1400" u="sng">
                          <a:solidFill>
                            <a:schemeClr val="tx1"/>
                          </a:solidFill>
                          <a:effectLst/>
                        </a:rPr>
                        <a:t>Savannah Fund (Sub-Saharan Africa)</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20000"/>
                      </a:srgbClr>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20000"/>
                      </a:srgbClr>
                    </a:solidFill>
                  </a:tcPr>
                </a:tc>
                <a:extLst>
                  <a:ext uri="{0D108BD9-81ED-4DB2-BD59-A6C34878D82A}">
                    <a16:rowId xmlns:a16="http://schemas.microsoft.com/office/drawing/2014/main" val="500389766"/>
                  </a:ext>
                </a:extLst>
              </a:tr>
              <a:tr h="57126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just" fontAlgn="base">
                        <a:spcBef>
                          <a:spcPts val="0"/>
                        </a:spcBef>
                        <a:spcAft>
                          <a:spcPts val="0"/>
                        </a:spcAft>
                      </a:pPr>
                      <a:r>
                        <a:rPr lang="en-US" sz="1400" dirty="0">
                          <a:effectLst/>
                        </a:rPr>
                        <a:t>Risk-Sharing Facility </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D87BA"/>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spcBef>
                          <a:spcPts val="0"/>
                        </a:spcBef>
                        <a:spcAft>
                          <a:spcPts val="0"/>
                        </a:spcAft>
                      </a:pPr>
                      <a:r>
                        <a:rPr lang="en-US" sz="1400" u="sng">
                          <a:solidFill>
                            <a:schemeClr val="tx1"/>
                          </a:solidFill>
                          <a:effectLst/>
                          <a:hlinkClick r:id="rId11">
                            <a:extLst>
                              <a:ext uri="{A12FA001-AC4F-418D-AE19-62706E023703}">
                                <ahyp:hlinkClr xmlns:ahyp="http://schemas.microsoft.com/office/drawing/2018/hyperlinkcolor" val="tx"/>
                              </a:ext>
                            </a:extLst>
                          </a:hlinkClick>
                        </a:rPr>
                        <a:t>NSIA Banque (Cote d’Ivoire)</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hMerge="1">
                  <a:txBody>
                    <a:bodyPr/>
                    <a:lstStyle/>
                    <a:p>
                      <a:pPr marL="0" marR="0">
                        <a:spcBef>
                          <a:spcPts val="0"/>
                        </a:spcBef>
                        <a:spcAft>
                          <a:spcPts val="0"/>
                        </a:spcAft>
                      </a:pP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D87B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spcBef>
                          <a:spcPts val="0"/>
                        </a:spcBef>
                        <a:spcAft>
                          <a:spcPts val="0"/>
                        </a:spcAft>
                      </a:pPr>
                      <a:r>
                        <a:rPr lang="en-US" sz="1400">
                          <a:solidFill>
                            <a:schemeClr val="tx1"/>
                          </a:solidFill>
                          <a:effectLst/>
                        </a:rPr>
                        <a:t> </a:t>
                      </a:r>
                      <a:endParaRPr lang="en-US" sz="14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spcBef>
                          <a:spcPts val="0"/>
                        </a:spcBef>
                        <a:spcAft>
                          <a:spcPts val="0"/>
                        </a:spcAft>
                      </a:pPr>
                      <a:r>
                        <a:rPr lang="en-US" sz="1400" u="sng" dirty="0">
                          <a:solidFill>
                            <a:schemeClr val="tx1"/>
                          </a:solidFill>
                          <a:effectLst/>
                          <a:hlinkClick r:id="rId12">
                            <a:extLst>
                              <a:ext uri="{A12FA001-AC4F-418D-AE19-62706E023703}">
                                <ahyp:hlinkClr xmlns:ahyp="http://schemas.microsoft.com/office/drawing/2018/hyperlinkcolor" val="tx"/>
                              </a:ext>
                            </a:extLst>
                          </a:hlinkClick>
                        </a:rPr>
                        <a:t>Bank of Luoyang (China)</a:t>
                      </a:r>
                      <a:endParaRPr lang="en-US" sz="14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D87BA">
                        <a:tint val="40000"/>
                      </a:srgbClr>
                    </a:solidFill>
                  </a:tcPr>
                </a:tc>
                <a:extLst>
                  <a:ext uri="{0D108BD9-81ED-4DB2-BD59-A6C34878D82A}">
                    <a16:rowId xmlns:a16="http://schemas.microsoft.com/office/drawing/2014/main" val="1665163965"/>
                  </a:ext>
                </a:extLst>
              </a:tr>
            </a:tbl>
          </a:graphicData>
        </a:graphic>
      </p:graphicFrame>
      <p:pic>
        <p:nvPicPr>
          <p:cNvPr id="18" name="Picture 17">
            <a:extLst>
              <a:ext uri="{FF2B5EF4-FFF2-40B4-BE49-F238E27FC236}">
                <a16:creationId xmlns:a16="http://schemas.microsoft.com/office/drawing/2014/main" id="{F9AF0D94-8EA4-207D-6BE9-0DA29066F288}"/>
              </a:ext>
            </a:extLst>
          </p:cNvPr>
          <p:cNvPicPr>
            <a:picLocks noChangeAspect="1"/>
          </p:cNvPicPr>
          <p:nvPr/>
        </p:nvPicPr>
        <p:blipFill>
          <a:blip r:embed="rId13"/>
          <a:stretch>
            <a:fillRect/>
          </a:stretch>
        </p:blipFill>
        <p:spPr>
          <a:xfrm>
            <a:off x="8552533" y="1720352"/>
            <a:ext cx="2705275" cy="34548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2" name="Picture 21" descr="Text&#10;&#10;Description automatically generated">
            <a:extLst>
              <a:ext uri="{FF2B5EF4-FFF2-40B4-BE49-F238E27FC236}">
                <a16:creationId xmlns:a16="http://schemas.microsoft.com/office/drawing/2014/main" id="{2057FA0D-911B-A0A9-0FEA-A81D210396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70124" y="178198"/>
            <a:ext cx="1812264" cy="466659"/>
          </a:xfrm>
          <a:prstGeom prst="rect">
            <a:avLst/>
          </a:prstGeom>
        </p:spPr>
      </p:pic>
      <p:sp>
        <p:nvSpPr>
          <p:cNvPr id="5" name="TextBox 4">
            <a:extLst>
              <a:ext uri="{FF2B5EF4-FFF2-40B4-BE49-F238E27FC236}">
                <a16:creationId xmlns:a16="http://schemas.microsoft.com/office/drawing/2014/main" id="{6AF3981D-EEA7-7A95-1D59-AC732D13B417}"/>
              </a:ext>
            </a:extLst>
          </p:cNvPr>
          <p:cNvSpPr txBox="1"/>
          <p:nvPr/>
        </p:nvSpPr>
        <p:spPr>
          <a:xfrm>
            <a:off x="8450405" y="5349368"/>
            <a:ext cx="30923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Publication is available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15"/>
              </a:rPr>
              <a:t>HERE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34D2E2-E579-603F-7740-0153A749789E}"/>
              </a:ext>
            </a:extLst>
          </p:cNvPr>
          <p:cNvSpPr txBox="1"/>
          <p:nvPr/>
        </p:nvSpPr>
        <p:spPr>
          <a:xfrm flipV="1">
            <a:off x="649288" y="2702561"/>
            <a:ext cx="738664" cy="2949714"/>
          </a:xfrm>
          <a:prstGeom prst="rect">
            <a:avLst/>
          </a:prstGeom>
          <a:noFill/>
        </p:spPr>
        <p:txBody>
          <a:bodyPr vert="vert"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IFC Investment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85D363-C898-5D08-F5B7-F39C951ED601}"/>
              </a:ext>
            </a:extLst>
          </p:cNvPr>
          <p:cNvSpPr txBox="1"/>
          <p:nvPr/>
        </p:nvSpPr>
        <p:spPr>
          <a:xfrm rot="5400000" flipV="1">
            <a:off x="4950328" y="-534117"/>
            <a:ext cx="738664" cy="4038383"/>
          </a:xfrm>
          <a:prstGeom prst="rect">
            <a:avLst/>
          </a:prstGeom>
          <a:noFill/>
        </p:spPr>
        <p:txBody>
          <a:bodyPr vert="vert"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Blended Finance</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10" name="Title 1">
            <a:extLst>
              <a:ext uri="{FF2B5EF4-FFF2-40B4-BE49-F238E27FC236}">
                <a16:creationId xmlns:a16="http://schemas.microsoft.com/office/drawing/2014/main" id="{B8CED4B6-78D1-E302-5D7C-E9A14600BB88}"/>
              </a:ext>
            </a:extLst>
          </p:cNvPr>
          <p:cNvSpPr txBox="1">
            <a:spLocks/>
          </p:cNvSpPr>
          <p:nvPr/>
        </p:nvSpPr>
        <p:spPr>
          <a:xfrm>
            <a:off x="344488" y="45875"/>
            <a:ext cx="10308451" cy="769441"/>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lumMod val="60000"/>
                    <a:lumOff val="4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all" spc="0" normalizeH="0" baseline="0" noProof="0" dirty="0">
                <a:ln>
                  <a:noFill/>
                </a:ln>
                <a:solidFill>
                  <a:srgbClr val="00ADE5">
                    <a:lumMod val="60000"/>
                    <a:lumOff val="40000"/>
                  </a:srgbClr>
                </a:solidFill>
                <a:effectLst/>
                <a:uLnTx/>
                <a:uFillTx/>
                <a:latin typeface="Arial Black" panose="020B0A04020102020204"/>
                <a:ea typeface="+mj-ea"/>
                <a:cs typeface="+mj-cs"/>
              </a:rPr>
              <a:t>HOW PBI</a:t>
            </a:r>
            <a:r>
              <a:rPr kumimoji="0" lang="en-US" sz="2000" b="0" i="0" u="none" strike="noStrike" kern="1200" cap="all" spc="0" normalizeH="0" baseline="0" noProof="0" dirty="0">
                <a:ln>
                  <a:noFill/>
                </a:ln>
                <a:solidFill>
                  <a:srgbClr val="00ADE5">
                    <a:lumMod val="60000"/>
                    <a:lumOff val="40000"/>
                  </a:srgbClr>
                </a:solidFill>
                <a:effectLst/>
                <a:uLnTx/>
                <a:uFillTx/>
                <a:latin typeface="Arial Black" panose="020B0A04020102020204"/>
                <a:ea typeface="+mj-ea"/>
                <a:cs typeface="+mj-cs"/>
              </a:rPr>
              <a:t>s </a:t>
            </a:r>
            <a:r>
              <a:rPr kumimoji="0" lang="en-US" b="0" i="0" u="none" strike="noStrike" kern="1200" cap="all" spc="0" normalizeH="0" baseline="0" noProof="0" dirty="0">
                <a:ln>
                  <a:noFill/>
                </a:ln>
                <a:solidFill>
                  <a:srgbClr val="00ADE5">
                    <a:lumMod val="60000"/>
                    <a:lumOff val="40000"/>
                  </a:srgbClr>
                </a:solidFill>
                <a:effectLst/>
                <a:uLnTx/>
                <a:uFillTx/>
                <a:latin typeface="Arial Black" panose="020B0A04020102020204"/>
                <a:ea typeface="+mj-ea"/>
                <a:cs typeface="+mj-cs"/>
              </a:rPr>
              <a:t>ARE USED</a:t>
            </a:r>
          </a:p>
        </p:txBody>
      </p:sp>
    </p:spTree>
    <p:extLst>
      <p:ext uri="{BB962C8B-B14F-4D97-AF65-F5344CB8AC3E}">
        <p14:creationId xmlns:p14="http://schemas.microsoft.com/office/powerpoint/2010/main" val="1935567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6B52-722D-44D2-A095-0C9E87848A6F}"/>
              </a:ext>
            </a:extLst>
          </p:cNvPr>
          <p:cNvSpPr>
            <a:spLocks noGrp="1"/>
          </p:cNvSpPr>
          <p:nvPr>
            <p:ph type="ctrTitle"/>
          </p:nvPr>
        </p:nvSpPr>
        <p:spPr>
          <a:xfrm>
            <a:off x="620806" y="146853"/>
            <a:ext cx="11246297" cy="769441"/>
          </a:xfrm>
        </p:spPr>
        <p:txBody>
          <a:bodyPr>
            <a:normAutofit/>
          </a:bodyPr>
          <a:lstStyle/>
          <a:p>
            <a:r>
              <a:rPr lang="en-US" cap="all" dirty="0"/>
              <a:t>VALUE PROPOSITION OF PBI</a:t>
            </a:r>
            <a:r>
              <a:rPr lang="en-US" sz="2000" cap="all" dirty="0"/>
              <a:t>s</a:t>
            </a:r>
            <a:endParaRPr lang="en-US" cap="all" dirty="0"/>
          </a:p>
        </p:txBody>
      </p:sp>
      <p:graphicFrame>
        <p:nvGraphicFramePr>
          <p:cNvPr id="8" name="Chart 7">
            <a:extLst>
              <a:ext uri="{FF2B5EF4-FFF2-40B4-BE49-F238E27FC236}">
                <a16:creationId xmlns:a16="http://schemas.microsoft.com/office/drawing/2014/main" id="{442A4DA7-F41B-4A95-97EC-50C48699BFC1}"/>
              </a:ext>
            </a:extLst>
          </p:cNvPr>
          <p:cNvGraphicFramePr/>
          <p:nvPr>
            <p:extLst>
              <p:ext uri="{D42A27DB-BD31-4B8C-83A1-F6EECF244321}">
                <p14:modId xmlns:p14="http://schemas.microsoft.com/office/powerpoint/2010/main" val="2852892888"/>
              </p:ext>
            </p:extLst>
          </p:nvPr>
        </p:nvGraphicFramePr>
        <p:xfrm>
          <a:off x="8236142" y="1308392"/>
          <a:ext cx="5394112" cy="232307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FA7A0D7-3145-4968-9EDC-CDCF7F0FDB85}"/>
              </a:ext>
            </a:extLst>
          </p:cNvPr>
          <p:cNvSpPr txBox="1"/>
          <p:nvPr/>
        </p:nvSpPr>
        <p:spPr>
          <a:xfrm>
            <a:off x="650400" y="1308392"/>
            <a:ext cx="7056740" cy="769441"/>
          </a:xfrm>
          <a:prstGeom prst="rect">
            <a:avLst/>
          </a:prstGeom>
          <a:noFill/>
        </p:spPr>
        <p:txBody>
          <a:bodyPr wrap="none" rtlCol="0">
            <a:spAutoFit/>
          </a:bodyPr>
          <a:lstStyle/>
          <a:p>
            <a:r>
              <a:rPr lang="en-US" sz="2200" b="1" dirty="0">
                <a:solidFill>
                  <a:schemeClr val="bg1"/>
                </a:solidFill>
              </a:rPr>
              <a:t>US$15 million in Blended Finance leveraged &gt;900M</a:t>
            </a:r>
          </a:p>
          <a:p>
            <a:r>
              <a:rPr lang="en-US" sz="2200" b="1" dirty="0">
                <a:solidFill>
                  <a:schemeClr val="bg1"/>
                </a:solidFill>
              </a:rPr>
              <a:t>&gt; 60 times</a:t>
            </a:r>
          </a:p>
        </p:txBody>
      </p:sp>
      <p:graphicFrame>
        <p:nvGraphicFramePr>
          <p:cNvPr id="3" name="Table 3">
            <a:extLst>
              <a:ext uri="{FF2B5EF4-FFF2-40B4-BE49-F238E27FC236}">
                <a16:creationId xmlns:a16="http://schemas.microsoft.com/office/drawing/2014/main" id="{DA74496F-21B7-B0CF-9FC5-65F81E011C53}"/>
              </a:ext>
            </a:extLst>
          </p:cNvPr>
          <p:cNvGraphicFramePr>
            <a:graphicFrameLocks noGrp="1"/>
          </p:cNvGraphicFramePr>
          <p:nvPr>
            <p:extLst>
              <p:ext uri="{D42A27DB-BD31-4B8C-83A1-F6EECF244321}">
                <p14:modId xmlns:p14="http://schemas.microsoft.com/office/powerpoint/2010/main" val="1464185279"/>
              </p:ext>
            </p:extLst>
          </p:nvPr>
        </p:nvGraphicFramePr>
        <p:xfrm>
          <a:off x="620806" y="3124606"/>
          <a:ext cx="8708252" cy="2591623"/>
        </p:xfrm>
        <a:graphic>
          <a:graphicData uri="http://schemas.openxmlformats.org/drawingml/2006/table">
            <a:tbl>
              <a:tblPr firstRow="1" bandRow="1"/>
              <a:tblGrid>
                <a:gridCol w="1879836">
                  <a:extLst>
                    <a:ext uri="{9D8B030D-6E8A-4147-A177-3AD203B41FA5}">
                      <a16:colId xmlns:a16="http://schemas.microsoft.com/office/drawing/2014/main" val="4255736367"/>
                    </a:ext>
                  </a:extLst>
                </a:gridCol>
                <a:gridCol w="2201987">
                  <a:extLst>
                    <a:ext uri="{9D8B030D-6E8A-4147-A177-3AD203B41FA5}">
                      <a16:colId xmlns:a16="http://schemas.microsoft.com/office/drawing/2014/main" val="2716052971"/>
                    </a:ext>
                  </a:extLst>
                </a:gridCol>
                <a:gridCol w="2133600">
                  <a:extLst>
                    <a:ext uri="{9D8B030D-6E8A-4147-A177-3AD203B41FA5}">
                      <a16:colId xmlns:a16="http://schemas.microsoft.com/office/drawing/2014/main" val="3498691736"/>
                    </a:ext>
                  </a:extLst>
                </a:gridCol>
                <a:gridCol w="2492829">
                  <a:extLst>
                    <a:ext uri="{9D8B030D-6E8A-4147-A177-3AD203B41FA5}">
                      <a16:colId xmlns:a16="http://schemas.microsoft.com/office/drawing/2014/main" val="1337833450"/>
                    </a:ext>
                  </a:extLst>
                </a:gridCol>
              </a:tblGrid>
              <a:tr h="812394">
                <a:tc>
                  <a:txBody>
                    <a:bodyPr/>
                    <a:lstStyle/>
                    <a:p>
                      <a:endParaRPr lang="en-US" dirty="0">
                        <a:solidFill>
                          <a:schemeClr val="bg1"/>
                        </a:solidFill>
                      </a:endParaRPr>
                    </a:p>
                  </a:txBody>
                  <a:tcPr>
                    <a:lnL w="12700" cmpd="sng">
                      <a:noFill/>
                      <a:prstDash val="solid"/>
                    </a:lnL>
                    <a:lnR w="12700" cap="flat" cmpd="sng" algn="ctr">
                      <a:solidFill>
                        <a:schemeClr val="accent3"/>
                      </a:solidFill>
                      <a:prstDash val="solid"/>
                      <a:round/>
                      <a:headEnd type="none" w="med" len="med"/>
                      <a:tailEnd type="none" w="med" len="med"/>
                    </a:lnR>
                    <a:lnT w="12700" cmpd="sng">
                      <a:noFill/>
                      <a:prstDash val="soli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bg1"/>
                          </a:solidFill>
                        </a:rPr>
                        <a:t>Access to Finance</a:t>
                      </a:r>
                    </a:p>
                    <a:p>
                      <a:pPr algn="ctr"/>
                      <a:endParaRPr lang="en-US" b="1" dirty="0">
                        <a:solidFill>
                          <a:schemeClr val="bg1"/>
                        </a:solidFill>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Access to Markets</a:t>
                      </a:r>
                    </a:p>
                    <a:p>
                      <a:pPr algn="ctr"/>
                      <a:endParaRPr lang="en-US" b="1" dirty="0">
                        <a:solidFill>
                          <a:schemeClr val="bg1"/>
                        </a:solidFill>
                      </a:endParaRPr>
                    </a:p>
                  </a:txBody>
                  <a:tcPr>
                    <a:lnL w="12700" cap="flat" cmpd="sng" algn="ctr">
                      <a:solidFill>
                        <a:schemeClr val="accent3"/>
                      </a:solidFill>
                      <a:prstDash val="solid"/>
                      <a:round/>
                      <a:headEnd type="none" w="med" len="med"/>
                      <a:tailEnd type="none" w="med" len="med"/>
                    </a:lnL>
                    <a:lnR w="12700" cmpd="sng">
                      <a:noFill/>
                      <a:prstDash val="solid"/>
                    </a:lnR>
                    <a:lnT w="12700" cmpd="sng">
                      <a:noFill/>
                      <a:prstDash val="soli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Entrepreneurial Ecosystems</a:t>
                      </a:r>
                    </a:p>
                  </a:txBody>
                  <a:tcPr>
                    <a:lnL w="12700" cmpd="sng">
                      <a:noFill/>
                      <a:prstDash val="solid"/>
                    </a:lnL>
                    <a:lnR w="12700" cmpd="sng">
                      <a:noFill/>
                      <a:prstDash val="solid"/>
                    </a:lnR>
                    <a:lnT w="12700" cmpd="sng">
                      <a:noFill/>
                      <a:prstDash val="soli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4456434"/>
                  </a:ext>
                </a:extLst>
              </a:tr>
              <a:tr h="488503">
                <a:tc>
                  <a:txBody>
                    <a:bodyPr/>
                    <a:lstStyle/>
                    <a:p>
                      <a:r>
                        <a:rPr lang="en-US" b="1" dirty="0">
                          <a:solidFill>
                            <a:schemeClr val="bg1"/>
                          </a:solidFill>
                        </a:rPr>
                        <a:t>We-Fi (US$)</a:t>
                      </a:r>
                    </a:p>
                  </a:txBody>
                  <a:tcPr>
                    <a:lnL w="12700" cmpd="sng">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5.4 M</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2.8 M</a:t>
                      </a:r>
                    </a:p>
                  </a:txBody>
                  <a:tcPr>
                    <a:lnL w="12700" cap="flat" cmpd="sng" algn="ctr">
                      <a:solidFill>
                        <a:schemeClr val="accent3"/>
                      </a:solid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6.9 M</a:t>
                      </a:r>
                    </a:p>
                  </a:txBody>
                  <a:tcPr>
                    <a:lnL w="12700" cmpd="sng">
                      <a:noFill/>
                      <a:prstDash val="soli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3879855"/>
                  </a:ext>
                </a:extLst>
              </a:tr>
              <a:tr h="591157">
                <a:tc>
                  <a:txBody>
                    <a:bodyPr/>
                    <a:lstStyle/>
                    <a:p>
                      <a:r>
                        <a:rPr lang="en-US" b="1" dirty="0">
                          <a:solidFill>
                            <a:schemeClr val="bg1"/>
                          </a:solidFill>
                        </a:rPr>
                        <a:t>Leverage (US$)</a:t>
                      </a:r>
                    </a:p>
                  </a:txBody>
                  <a:tcPr>
                    <a:lnL w="12700" cmpd="sng">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814 M</a:t>
                      </a:r>
                    </a:p>
                    <a:p>
                      <a:r>
                        <a:rPr lang="en-US" sz="1500" b="1" dirty="0">
                          <a:solidFill>
                            <a:schemeClr val="accent4">
                              <a:lumMod val="60000"/>
                              <a:lumOff val="40000"/>
                            </a:schemeClr>
                          </a:solidFill>
                        </a:rPr>
                        <a:t>&gt; 150 times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48 M</a:t>
                      </a:r>
                    </a:p>
                    <a:p>
                      <a:pPr marL="0" algn="l" defTabSz="914400" rtl="0" eaLnBrk="1" latinLnBrk="0" hangingPunct="1"/>
                      <a:r>
                        <a:rPr lang="en-US" sz="1500" b="1" kern="1200" dirty="0">
                          <a:solidFill>
                            <a:schemeClr val="accent4">
                              <a:lumMod val="60000"/>
                              <a:lumOff val="40000"/>
                            </a:schemeClr>
                          </a:solidFill>
                          <a:latin typeface="+mn-lt"/>
                          <a:ea typeface="+mn-ea"/>
                          <a:cs typeface="+mn-cs"/>
                        </a:rPr>
                        <a:t>&gt; 17 times</a:t>
                      </a:r>
                    </a:p>
                  </a:txBody>
                  <a:tcPr>
                    <a:lnL w="12700" cap="flat" cmpd="sng" algn="ctr">
                      <a:solidFill>
                        <a:schemeClr val="accent3"/>
                      </a:solid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57.5 M</a:t>
                      </a:r>
                    </a:p>
                    <a:p>
                      <a:pPr marL="0" algn="l" defTabSz="914400" rtl="0" eaLnBrk="1" latinLnBrk="0" hangingPunct="1"/>
                      <a:r>
                        <a:rPr lang="en-US" sz="1500" b="1" kern="1200" dirty="0">
                          <a:solidFill>
                            <a:schemeClr val="accent4">
                              <a:lumMod val="60000"/>
                              <a:lumOff val="40000"/>
                            </a:schemeClr>
                          </a:solidFill>
                          <a:latin typeface="+mn-lt"/>
                          <a:ea typeface="+mn-ea"/>
                          <a:cs typeface="+mn-cs"/>
                        </a:rPr>
                        <a:t>&gt; 8.3 times</a:t>
                      </a:r>
                    </a:p>
                  </a:txBody>
                  <a:tcPr>
                    <a:lnL w="12700" cmpd="sng">
                      <a:noFill/>
                      <a:prstDash val="soli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102274"/>
                  </a:ext>
                </a:extLst>
              </a:tr>
              <a:tr h="488503">
                <a:tc>
                  <a:txBody>
                    <a:bodyPr/>
                    <a:lstStyle/>
                    <a:p>
                      <a:r>
                        <a:rPr lang="en-US" b="1" dirty="0">
                          <a:solidFill>
                            <a:schemeClr val="bg1"/>
                          </a:solidFill>
                        </a:rPr>
                        <a:t>Projects</a:t>
                      </a:r>
                    </a:p>
                  </a:txBody>
                  <a:tcPr>
                    <a:lnL w="12700" cmpd="sng">
                      <a:noFill/>
                      <a:prstDash val="soli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22</a:t>
                      </a:r>
                    </a:p>
                    <a:p>
                      <a:pPr marL="0" algn="l" defTabSz="914400" rtl="0" eaLnBrk="1" latinLnBrk="0" hangingPunct="1"/>
                      <a:r>
                        <a:rPr lang="en-US" sz="1500" b="1" kern="1200" dirty="0">
                          <a:solidFill>
                            <a:schemeClr val="accent4">
                              <a:lumMod val="60000"/>
                              <a:lumOff val="40000"/>
                            </a:schemeClr>
                          </a:solidFill>
                          <a:latin typeface="+mn-lt"/>
                          <a:ea typeface="+mn-ea"/>
                          <a:cs typeface="+mn-cs"/>
                        </a:rPr>
                        <a:t>~245k per project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2</a:t>
                      </a:r>
                    </a:p>
                    <a:p>
                      <a:pPr marL="0" algn="l" defTabSz="914400" rtl="0" eaLnBrk="1" latinLnBrk="0" hangingPunct="1"/>
                      <a:r>
                        <a:rPr lang="en-US" sz="1500" b="1" kern="1200" dirty="0">
                          <a:solidFill>
                            <a:schemeClr val="accent4">
                              <a:lumMod val="60000"/>
                              <a:lumOff val="40000"/>
                            </a:schemeClr>
                          </a:solidFill>
                          <a:latin typeface="+mn-lt"/>
                          <a:ea typeface="+mn-ea"/>
                          <a:cs typeface="+mn-cs"/>
                        </a:rPr>
                        <a:t>highly varies</a:t>
                      </a:r>
                    </a:p>
                  </a:txBody>
                  <a:tcPr>
                    <a:lnL w="12700" cap="flat" cmpd="sng" algn="ctr">
                      <a:solidFill>
                        <a:schemeClr val="accent3"/>
                      </a:solid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11</a:t>
                      </a:r>
                    </a:p>
                    <a:p>
                      <a:pPr marL="0" algn="l" defTabSz="914400" rtl="0" eaLnBrk="1" latinLnBrk="0" hangingPunct="1"/>
                      <a:r>
                        <a:rPr lang="en-US" sz="1500" b="1" kern="1200" dirty="0">
                          <a:solidFill>
                            <a:schemeClr val="accent4">
                              <a:lumMod val="60000"/>
                              <a:lumOff val="40000"/>
                            </a:schemeClr>
                          </a:solidFill>
                          <a:latin typeface="+mn-lt"/>
                          <a:ea typeface="+mn-ea"/>
                          <a:cs typeface="+mn-cs"/>
                        </a:rPr>
                        <a:t>~627k per project</a:t>
                      </a:r>
                    </a:p>
                  </a:txBody>
                  <a:tcPr>
                    <a:lnL w="12700" cmpd="sng">
                      <a:noFill/>
                      <a:prstDash val="soli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0750299"/>
                  </a:ext>
                </a:extLst>
              </a:tr>
            </a:tbl>
          </a:graphicData>
        </a:graphic>
      </p:graphicFrame>
      <p:sp>
        <p:nvSpPr>
          <p:cNvPr id="10" name="TextBox 9">
            <a:extLst>
              <a:ext uri="{FF2B5EF4-FFF2-40B4-BE49-F238E27FC236}">
                <a16:creationId xmlns:a16="http://schemas.microsoft.com/office/drawing/2014/main" id="{C6F634D3-4139-96EF-DB51-165E69FA15B0}"/>
              </a:ext>
            </a:extLst>
          </p:cNvPr>
          <p:cNvSpPr txBox="1"/>
          <p:nvPr/>
        </p:nvSpPr>
        <p:spPr>
          <a:xfrm>
            <a:off x="2485354" y="6393670"/>
            <a:ext cx="4258345" cy="369332"/>
          </a:xfrm>
          <a:prstGeom prst="rect">
            <a:avLst/>
          </a:prstGeom>
          <a:noFill/>
        </p:spPr>
        <p:txBody>
          <a:bodyPr wrap="none" rtlCol="0">
            <a:spAutoFit/>
          </a:bodyPr>
          <a:lstStyle/>
          <a:p>
            <a:r>
              <a:rPr lang="en-US" b="1" dirty="0">
                <a:solidFill>
                  <a:schemeClr val="bg1"/>
                </a:solidFill>
              </a:rPr>
              <a:t>All PBIs Alongside IFC’s Investments</a:t>
            </a:r>
          </a:p>
        </p:txBody>
      </p:sp>
      <p:sp>
        <p:nvSpPr>
          <p:cNvPr id="14" name="Left Brace 13">
            <a:extLst>
              <a:ext uri="{FF2B5EF4-FFF2-40B4-BE49-F238E27FC236}">
                <a16:creationId xmlns:a16="http://schemas.microsoft.com/office/drawing/2014/main" id="{469B46C4-69FA-4E5B-06FC-CD5BBD21B493}"/>
              </a:ext>
            </a:extLst>
          </p:cNvPr>
          <p:cNvSpPr/>
          <p:nvPr/>
        </p:nvSpPr>
        <p:spPr>
          <a:xfrm rot="16200000">
            <a:off x="4412293" y="3993193"/>
            <a:ext cx="369332" cy="4293480"/>
          </a:xfrm>
          <a:prstGeom prst="leftBrace">
            <a:avLst/>
          </a:prstGeom>
          <a:ln>
            <a:solidFill>
              <a:schemeClr val="bg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684BC788-2E68-3BDC-09EF-7FC0D32B4307}"/>
              </a:ext>
            </a:extLst>
          </p:cNvPr>
          <p:cNvSpPr/>
          <p:nvPr/>
        </p:nvSpPr>
        <p:spPr>
          <a:xfrm>
            <a:off x="2485354" y="3124606"/>
            <a:ext cx="2213646" cy="259162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49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8217-38E4-4643-AAD8-024EF20D7EFC}"/>
              </a:ext>
            </a:extLst>
          </p:cNvPr>
          <p:cNvSpPr>
            <a:spLocks noGrp="1"/>
          </p:cNvSpPr>
          <p:nvPr>
            <p:ph type="ctrTitle"/>
          </p:nvPr>
        </p:nvSpPr>
        <p:spPr>
          <a:xfrm>
            <a:off x="620806" y="2308707"/>
            <a:ext cx="10950387" cy="920880"/>
          </a:xfrm>
        </p:spPr>
        <p:txBody>
          <a:bodyPr>
            <a:normAutofit fontScale="90000"/>
          </a:bodyPr>
          <a:lstStyle/>
          <a:p>
            <a:r>
              <a:rPr lang="en-US" sz="4800" b="1" dirty="0">
                <a:solidFill>
                  <a:schemeClr val="bg1"/>
                </a:solidFill>
              </a:rPr>
              <a:t>2. Transaction Structures with PBIs</a:t>
            </a:r>
            <a:endParaRPr lang="en-US" sz="4600" cap="all" dirty="0"/>
          </a:p>
        </p:txBody>
      </p:sp>
    </p:spTree>
    <p:extLst>
      <p:ext uri="{BB962C8B-B14F-4D97-AF65-F5344CB8AC3E}">
        <p14:creationId xmlns:p14="http://schemas.microsoft.com/office/powerpoint/2010/main" val="42879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850655-449A-08DD-9973-8E2E3B74141A}"/>
              </a:ext>
            </a:extLst>
          </p:cNvPr>
          <p:cNvSpPr>
            <a:spLocks noGrp="1"/>
          </p:cNvSpPr>
          <p:nvPr>
            <p:ph type="ctrTitle"/>
          </p:nvPr>
        </p:nvSpPr>
        <p:spPr>
          <a:xfrm>
            <a:off x="649941" y="0"/>
            <a:ext cx="10950387" cy="834013"/>
          </a:xfrm>
        </p:spPr>
        <p:txBody>
          <a:bodyPr/>
          <a:lstStyle/>
          <a:p>
            <a:r>
              <a:rPr lang="en-US" dirty="0">
                <a:solidFill>
                  <a:schemeClr val="accent1"/>
                </a:solidFill>
                <a:latin typeface="Arial Black" panose="020B0A04020102020204"/>
              </a:rPr>
              <a:t>PBI STRUCTURING</a:t>
            </a:r>
          </a:p>
        </p:txBody>
      </p:sp>
      <p:pic>
        <p:nvPicPr>
          <p:cNvPr id="5" name="Picture 4">
            <a:extLst>
              <a:ext uri="{FF2B5EF4-FFF2-40B4-BE49-F238E27FC236}">
                <a16:creationId xmlns:a16="http://schemas.microsoft.com/office/drawing/2014/main" id="{60B56657-9540-3A44-603C-D156A4FF94CC}"/>
              </a:ext>
            </a:extLst>
          </p:cNvPr>
          <p:cNvPicPr>
            <a:picLocks noChangeAspect="1"/>
          </p:cNvPicPr>
          <p:nvPr/>
        </p:nvPicPr>
        <p:blipFill>
          <a:blip r:embed="rId3"/>
          <a:stretch>
            <a:fillRect/>
          </a:stretch>
        </p:blipFill>
        <p:spPr>
          <a:xfrm>
            <a:off x="649941" y="1222158"/>
            <a:ext cx="10574068" cy="2690743"/>
          </a:xfrm>
          <a:prstGeom prst="rect">
            <a:avLst/>
          </a:prstGeom>
        </p:spPr>
      </p:pic>
      <p:sp>
        <p:nvSpPr>
          <p:cNvPr id="9" name="TextBox 8">
            <a:extLst>
              <a:ext uri="{FF2B5EF4-FFF2-40B4-BE49-F238E27FC236}">
                <a16:creationId xmlns:a16="http://schemas.microsoft.com/office/drawing/2014/main" id="{DA7C075E-C15D-DA5D-10D5-AE3054C8D189}"/>
              </a:ext>
            </a:extLst>
          </p:cNvPr>
          <p:cNvSpPr txBox="1"/>
          <p:nvPr/>
        </p:nvSpPr>
        <p:spPr>
          <a:xfrm>
            <a:off x="556198" y="4066181"/>
            <a:ext cx="3544560" cy="2308324"/>
          </a:xfrm>
          <a:prstGeom prst="rect">
            <a:avLst/>
          </a:prstGeom>
          <a:noFill/>
        </p:spPr>
        <p:txBody>
          <a:bodyPr wrap="none" rtlCol="0">
            <a:spAutoFit/>
          </a:bodyPr>
          <a:lstStyle/>
          <a:p>
            <a:r>
              <a:rPr lang="en-US" b="1" dirty="0"/>
              <a:t>Determining PBI Parameters</a:t>
            </a:r>
          </a:p>
          <a:p>
            <a:pPr marL="342900" indent="-342900">
              <a:buAutoNum type="arabicPeriod"/>
            </a:pPr>
            <a:r>
              <a:rPr lang="en-US" dirty="0"/>
              <a:t>Investment carve-out </a:t>
            </a:r>
          </a:p>
          <a:p>
            <a:pPr marL="342900" indent="-342900">
              <a:buAutoNum type="arabicPeriod"/>
            </a:pPr>
            <a:r>
              <a:rPr lang="en-US" dirty="0"/>
              <a:t>Country context</a:t>
            </a:r>
          </a:p>
          <a:p>
            <a:pPr marL="342900" indent="-342900">
              <a:buAutoNum type="arabicPeriod"/>
            </a:pPr>
            <a:r>
              <a:rPr lang="en-US" dirty="0"/>
              <a:t>Client track record</a:t>
            </a:r>
          </a:p>
          <a:p>
            <a:pPr marL="342900" indent="-342900">
              <a:buAutoNum type="arabicPeriod"/>
            </a:pPr>
            <a:r>
              <a:rPr lang="en-US" dirty="0"/>
              <a:t>Magnitude of “stretch targets”</a:t>
            </a:r>
          </a:p>
          <a:p>
            <a:pPr marL="342900" indent="-342900">
              <a:buAutoNum type="arabicPeriod"/>
            </a:pPr>
            <a:r>
              <a:rPr lang="en-US" dirty="0"/>
              <a:t>Portfolio benchmarks  </a:t>
            </a:r>
          </a:p>
          <a:p>
            <a:pPr marL="342900" indent="-342900">
              <a:buAutoNum type="arabicPeriod"/>
            </a:pPr>
            <a:endParaRPr lang="en-US" dirty="0"/>
          </a:p>
          <a:p>
            <a:pPr marL="342900" indent="-342900">
              <a:buAutoNum type="arabicPeriod"/>
            </a:pPr>
            <a:endParaRPr lang="en-US" dirty="0"/>
          </a:p>
        </p:txBody>
      </p:sp>
      <p:sp>
        <p:nvSpPr>
          <p:cNvPr id="10" name="TextBox 9">
            <a:extLst>
              <a:ext uri="{FF2B5EF4-FFF2-40B4-BE49-F238E27FC236}">
                <a16:creationId xmlns:a16="http://schemas.microsoft.com/office/drawing/2014/main" id="{F64A0973-E876-E46D-B477-3130CC8FAE82}"/>
              </a:ext>
            </a:extLst>
          </p:cNvPr>
          <p:cNvSpPr txBox="1"/>
          <p:nvPr/>
        </p:nvSpPr>
        <p:spPr>
          <a:xfrm>
            <a:off x="4100758" y="4082876"/>
            <a:ext cx="3797246" cy="3139321"/>
          </a:xfrm>
          <a:prstGeom prst="rect">
            <a:avLst/>
          </a:prstGeom>
          <a:noFill/>
        </p:spPr>
        <p:txBody>
          <a:bodyPr wrap="square" rtlCol="0">
            <a:spAutoFit/>
          </a:bodyPr>
          <a:lstStyle/>
          <a:p>
            <a:r>
              <a:rPr lang="en-US" b="1" dirty="0"/>
              <a:t>Implementation</a:t>
            </a:r>
          </a:p>
          <a:p>
            <a:pPr marL="342900" indent="-342900">
              <a:buAutoNum type="arabicPeriod"/>
            </a:pPr>
            <a:r>
              <a:rPr lang="en-US" dirty="0"/>
              <a:t>Side Letter requirements </a:t>
            </a:r>
          </a:p>
          <a:p>
            <a:pPr marL="342900" indent="-342900">
              <a:buAutoNum type="arabicPeriod"/>
            </a:pPr>
            <a:r>
              <a:rPr lang="en-US" dirty="0"/>
              <a:t>Clients report on a yearly basis (as of December) via Reach Survey </a:t>
            </a:r>
          </a:p>
          <a:p>
            <a:pPr marL="342900" indent="-342900">
              <a:buFont typeface="+mj-lt"/>
              <a:buAutoNum type="arabicPeriod"/>
            </a:pPr>
            <a:r>
              <a:rPr lang="en-US" dirty="0"/>
              <a:t>They have 90 days to claim a PBI </a:t>
            </a:r>
          </a:p>
          <a:p>
            <a:pPr marL="342900" indent="-342900">
              <a:buFont typeface="+mj-lt"/>
              <a:buAutoNum type="arabicPeriod"/>
            </a:pPr>
            <a:r>
              <a:rPr lang="en-US" dirty="0"/>
              <a:t>No claim - &gt; PBI gets canceled</a:t>
            </a:r>
          </a:p>
          <a:p>
            <a:endParaRPr lang="en-US" dirty="0"/>
          </a:p>
          <a:p>
            <a:pPr marL="342900" indent="-342900">
              <a:buAutoNum type="arabicPeriod"/>
            </a:pPr>
            <a:endParaRPr lang="en-US" dirty="0"/>
          </a:p>
          <a:p>
            <a:pPr marL="342900" indent="-342900">
              <a:buAutoNum type="arabicPeriod"/>
            </a:pPr>
            <a:endParaRPr lang="en-US" dirty="0"/>
          </a:p>
        </p:txBody>
      </p:sp>
      <p:sp>
        <p:nvSpPr>
          <p:cNvPr id="13" name="TextBox 12">
            <a:extLst>
              <a:ext uri="{FF2B5EF4-FFF2-40B4-BE49-F238E27FC236}">
                <a16:creationId xmlns:a16="http://schemas.microsoft.com/office/drawing/2014/main" id="{29288269-EC8C-A8E4-09A5-73821E80FB04}"/>
              </a:ext>
            </a:extLst>
          </p:cNvPr>
          <p:cNvSpPr txBox="1"/>
          <p:nvPr/>
        </p:nvSpPr>
        <p:spPr>
          <a:xfrm>
            <a:off x="8027150" y="4082875"/>
            <a:ext cx="3415414" cy="1754326"/>
          </a:xfrm>
          <a:prstGeom prst="rect">
            <a:avLst/>
          </a:prstGeom>
          <a:noFill/>
        </p:spPr>
        <p:txBody>
          <a:bodyPr wrap="square">
            <a:spAutoFit/>
          </a:bodyPr>
          <a:lstStyle/>
          <a:p>
            <a:pPr marL="0" marR="0" algn="just">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Donors</a:t>
            </a:r>
          </a:p>
          <a:p>
            <a:pPr marL="342900" marR="0" indent="-342900">
              <a:spcBef>
                <a:spcPts val="0"/>
              </a:spcBef>
              <a:spcAft>
                <a:spcPts val="0"/>
              </a:spcAft>
              <a:buAutoNum type="arabicPeriod"/>
            </a:pPr>
            <a:r>
              <a:rPr lang="en-US" dirty="0"/>
              <a:t>Each year Reach Survey results are reported back to the donors</a:t>
            </a:r>
          </a:p>
          <a:p>
            <a:pPr marL="342900" marR="0" indent="-342900">
              <a:spcBef>
                <a:spcPts val="0"/>
              </a:spcBef>
              <a:spcAft>
                <a:spcPts val="0"/>
              </a:spcAft>
              <a:buAutoNum type="arabicPeriod"/>
            </a:pPr>
            <a:r>
              <a:rPr lang="en-US" dirty="0"/>
              <a:t>Cancelled PBI amounts get reallocated to other projects</a:t>
            </a:r>
          </a:p>
        </p:txBody>
      </p:sp>
    </p:spTree>
    <p:extLst>
      <p:ext uri="{BB962C8B-B14F-4D97-AF65-F5344CB8AC3E}">
        <p14:creationId xmlns:p14="http://schemas.microsoft.com/office/powerpoint/2010/main" val="172269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8F7EC0C9-A148-49C8-9B36-DE4AB0AE6C2F}"/>
              </a:ext>
            </a:extLst>
          </p:cNvPr>
          <p:cNvSpPr txBox="1">
            <a:spLocks/>
          </p:cNvSpPr>
          <p:nvPr/>
        </p:nvSpPr>
        <p:spPr>
          <a:xfrm>
            <a:off x="-651511" y="2894079"/>
            <a:ext cx="8568532" cy="500644"/>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pPr fontAlgn="auto">
              <a:spcAft>
                <a:spcPts val="0"/>
              </a:spcAft>
            </a:pPr>
            <a:endParaRPr lang="en-US" sz="2400" b="1">
              <a:solidFill>
                <a:srgbClr val="1F497D"/>
              </a:solidFill>
              <a:latin typeface="+mn-lt"/>
              <a:ea typeface="MS Mincho" panose="02020609040205080304" pitchFamily="49" charset="-128"/>
              <a:cs typeface="Times New Roman" panose="02020603050405020304" pitchFamily="18" charset="0"/>
            </a:endParaRPr>
          </a:p>
        </p:txBody>
      </p:sp>
      <p:sp>
        <p:nvSpPr>
          <p:cNvPr id="21" name="Rectangle 20">
            <a:extLst>
              <a:ext uri="{FF2B5EF4-FFF2-40B4-BE49-F238E27FC236}">
                <a16:creationId xmlns:a16="http://schemas.microsoft.com/office/drawing/2014/main" id="{DE7D5BD1-9961-4093-AB68-EF430D652E63}"/>
              </a:ext>
            </a:extLst>
          </p:cNvPr>
          <p:cNvSpPr/>
          <p:nvPr/>
        </p:nvSpPr>
        <p:spPr>
          <a:xfrm>
            <a:off x="322815" y="595844"/>
            <a:ext cx="11110912"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chemeClr val="bg1"/>
                </a:solidFill>
                <a:effectLst/>
                <a:uLnTx/>
                <a:uFillTx/>
                <a:latin typeface="Arial"/>
                <a:ea typeface="ＭＳ Ｐゴシック" charset="0"/>
              </a:rPr>
              <a:t>IFC applies five principles when blending concessional donor funds alongside IFC’s own account funds</a:t>
            </a:r>
          </a:p>
        </p:txBody>
      </p:sp>
      <p:graphicFrame>
        <p:nvGraphicFramePr>
          <p:cNvPr id="24" name="Table 23">
            <a:extLst>
              <a:ext uri="{FF2B5EF4-FFF2-40B4-BE49-F238E27FC236}">
                <a16:creationId xmlns:a16="http://schemas.microsoft.com/office/drawing/2014/main" id="{2373786B-094B-4316-B86D-505D9EEAF8F9}"/>
              </a:ext>
            </a:extLst>
          </p:cNvPr>
          <p:cNvGraphicFramePr>
            <a:graphicFrameLocks noGrp="1"/>
          </p:cNvGraphicFramePr>
          <p:nvPr>
            <p:extLst>
              <p:ext uri="{D42A27DB-BD31-4B8C-83A1-F6EECF244321}">
                <p14:modId xmlns:p14="http://schemas.microsoft.com/office/powerpoint/2010/main" val="1488910481"/>
              </p:ext>
            </p:extLst>
          </p:nvPr>
        </p:nvGraphicFramePr>
        <p:xfrm>
          <a:off x="1607145" y="1000560"/>
          <a:ext cx="9826581" cy="5126401"/>
        </p:xfrm>
        <a:graphic>
          <a:graphicData uri="http://schemas.openxmlformats.org/drawingml/2006/table">
            <a:tbl>
              <a:tblPr>
                <a:tableStyleId>{5C22544A-7EE6-4342-B048-85BDC9FD1C3A}</a:tableStyleId>
              </a:tblPr>
              <a:tblGrid>
                <a:gridCol w="1949971">
                  <a:extLst>
                    <a:ext uri="{9D8B030D-6E8A-4147-A177-3AD203B41FA5}">
                      <a16:colId xmlns:a16="http://schemas.microsoft.com/office/drawing/2014/main" val="3440682365"/>
                    </a:ext>
                  </a:extLst>
                </a:gridCol>
                <a:gridCol w="3346102">
                  <a:extLst>
                    <a:ext uri="{9D8B030D-6E8A-4147-A177-3AD203B41FA5}">
                      <a16:colId xmlns:a16="http://schemas.microsoft.com/office/drawing/2014/main" val="3365123242"/>
                    </a:ext>
                  </a:extLst>
                </a:gridCol>
                <a:gridCol w="4530508">
                  <a:extLst>
                    <a:ext uri="{9D8B030D-6E8A-4147-A177-3AD203B41FA5}">
                      <a16:colId xmlns:a16="http://schemas.microsoft.com/office/drawing/2014/main" val="2596278723"/>
                    </a:ext>
                  </a:extLst>
                </a:gridCol>
              </a:tblGrid>
              <a:tr h="354026">
                <a:tc>
                  <a:txBody>
                    <a:bodyPr/>
                    <a:lstStyle/>
                    <a:p>
                      <a:pPr algn="l" fontAlgn="b"/>
                      <a:endParaRPr lang="en-US" sz="1100" b="0" i="0" u="none" strike="noStrike">
                        <a:solidFill>
                          <a:schemeClr val="bg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600" b="1" u="none" strike="noStrike" dirty="0">
                          <a:solidFill>
                            <a:schemeClr val="bg1"/>
                          </a:solidFill>
                          <a:effectLst/>
                        </a:rPr>
                        <a:t>TO DO</a:t>
                      </a:r>
                      <a:endParaRPr lang="en-US" sz="1600" b="1" i="0" u="none" strike="noStrike" dirty="0">
                        <a:solidFill>
                          <a:schemeClr val="bg1"/>
                        </a:solidFill>
                        <a:effectLst/>
                        <a:latin typeface="Calibri" panose="020F050202020403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1" u="none" strike="noStrike" dirty="0">
                          <a:solidFill>
                            <a:srgbClr val="FF5B5B"/>
                          </a:solidFill>
                          <a:effectLst/>
                        </a:rPr>
                        <a:t>NOT TO DO</a:t>
                      </a:r>
                      <a:endParaRPr lang="en-US" sz="1600" b="1" i="0" u="none" strike="noStrike" dirty="0">
                        <a:solidFill>
                          <a:srgbClr val="FF5B5B"/>
                        </a:solidFill>
                        <a:effectLst/>
                        <a:latin typeface="Calibri" panose="020F0502020204030204"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38965"/>
                  </a:ext>
                </a:extLst>
              </a:tr>
              <a:tr h="893437">
                <a:tc>
                  <a:txBody>
                    <a:bodyPr/>
                    <a:lstStyle/>
                    <a:p>
                      <a:pPr algn="l" fontAlgn="b"/>
                      <a:r>
                        <a:rPr lang="en-US" sz="1400" b="1" u="none" strike="noStrike" dirty="0">
                          <a:solidFill>
                            <a:schemeClr val="accent2">
                              <a:lumMod val="50000"/>
                            </a:schemeClr>
                          </a:solidFill>
                          <a:effectLst/>
                        </a:rPr>
                        <a:t>Additionality (Rationale/</a:t>
                      </a:r>
                    </a:p>
                    <a:p>
                      <a:pPr algn="l" fontAlgn="b"/>
                      <a:r>
                        <a:rPr lang="en-US" sz="1400" b="1" u="none" strike="noStrike" dirty="0">
                          <a:solidFill>
                            <a:schemeClr val="accent2">
                              <a:lumMod val="50000"/>
                            </a:schemeClr>
                          </a:solidFill>
                          <a:effectLst/>
                        </a:rPr>
                        <a:t>Economic Case for Using Subsidy)</a:t>
                      </a:r>
                      <a:endParaRPr lang="en-US" sz="1400" b="1" i="0" u="none" strike="noStrike" dirty="0">
                        <a:solidFill>
                          <a:schemeClr val="accent2">
                            <a:lumMod val="50000"/>
                          </a:schemeClr>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171450" indent="-171450" algn="l" fontAlgn="b">
                        <a:buFont typeface="Wingdings" panose="05000000000000000000" pitchFamily="2" charset="2"/>
                        <a:buChar char="ü"/>
                      </a:pPr>
                      <a:r>
                        <a:rPr lang="en-US" sz="1200" u="none" strike="noStrike" dirty="0">
                          <a:solidFill>
                            <a:schemeClr val="accent2">
                              <a:lumMod val="50000"/>
                            </a:schemeClr>
                          </a:solidFill>
                          <a:effectLst/>
                        </a:rPr>
                        <a:t>Use PBIs in countries where there is a gender gap </a:t>
                      </a:r>
                    </a:p>
                    <a:p>
                      <a:pPr marL="171450" indent="-171450" algn="l" fontAlgn="b">
                        <a:buFont typeface="Wingdings" panose="05000000000000000000" pitchFamily="2" charset="2"/>
                        <a:buChar char="ü"/>
                      </a:pPr>
                      <a:r>
                        <a:rPr lang="en-US" sz="1200" u="none" strike="noStrike" dirty="0">
                          <a:solidFill>
                            <a:schemeClr val="accent2">
                              <a:lumMod val="50000"/>
                            </a:schemeClr>
                          </a:solidFill>
                          <a:effectLst/>
                        </a:rPr>
                        <a:t>Establish why the client needs a subsidy and cannot increase gender portfolio on its own</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Not to support a project in a country where there is insignificant or non-existent gender gap</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Not support clients that are asking for a 2nd or 3rd PBI, especially if the results from the previous PBI are questionable</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Be careful supporting multiple (more than 2) PBI in the same country. </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Be careful supporting clients that already have a significant gender portfolio (&lt;30%), have a gender strategy and/or gender solutions / products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95329303"/>
                  </a:ext>
                </a:extLst>
              </a:tr>
              <a:tr h="993402">
                <a:tc>
                  <a:txBody>
                    <a:bodyPr/>
                    <a:lstStyle/>
                    <a:p>
                      <a:pPr algn="l" fontAlgn="b"/>
                      <a:r>
                        <a:rPr lang="en-US" sz="1400" b="1" u="none" strike="noStrike" dirty="0">
                          <a:solidFill>
                            <a:schemeClr val="bg1"/>
                          </a:solidFill>
                          <a:effectLst/>
                        </a:rPr>
                        <a:t>Crowding-in and Minimum </a:t>
                      </a:r>
                      <a:r>
                        <a:rPr lang="en-US" sz="1400" b="1" u="none" strike="noStrike" dirty="0" err="1">
                          <a:solidFill>
                            <a:schemeClr val="bg1"/>
                          </a:solidFill>
                          <a:effectLst/>
                        </a:rPr>
                        <a:t>Concessionality</a:t>
                      </a:r>
                      <a:endParaRPr lang="en-US" sz="1400" b="1" i="0" u="none" strike="noStrike" dirty="0">
                        <a:solidFill>
                          <a:schemeClr val="bg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chemeClr val="bg1"/>
                          </a:solidFill>
                          <a:effectLst/>
                          <a:uLnTx/>
                          <a:uFillTx/>
                          <a:latin typeface="+mn-lt"/>
                          <a:ea typeface="ＭＳ Ｐゴシック" charset="0"/>
                          <a:cs typeface="Arial"/>
                        </a:rPr>
                        <a:t>Demonstrate that a PBI does not intend to support IFC’s pricing but to encourage the client bank to provide more lending to WSMEs/WVSEs than it otherwise would have. </a:t>
                      </a:r>
                      <a:endParaRPr kumimoji="1" lang="en-US" altLang="ja-JP" sz="1200" b="0" i="0" u="none" strike="noStrike" kern="0" cap="none" spc="0" normalizeH="0" baseline="0" noProof="0" dirty="0">
                        <a:ln>
                          <a:noFill/>
                        </a:ln>
                        <a:solidFill>
                          <a:schemeClr val="bg1"/>
                        </a:solidFill>
                        <a:effectLst/>
                        <a:uLnTx/>
                        <a:uFillTx/>
                        <a:latin typeface="+mn-lt"/>
                        <a:ea typeface="ＭＳ Ｐゴシック" charset="0"/>
                        <a:cs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mn-lt"/>
                          <a:ea typeface="ＭＳ Ｐゴシック" charset="0"/>
                          <a:cs typeface="Arial"/>
                        </a:rPr>
                        <a:t>Not support  PBI projects that are not aligned with other recently approved and endorsed PBIs that IFC has provided to other financial institutions (PBI Subsidy Comparison Database)</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mn-lt"/>
                          <a:ea typeface="ＭＳ Ｐゴシック" charset="0"/>
                          <a:cs typeface="Arial"/>
                        </a:rPr>
                        <a:t>Not to provide a PBI where another DFI is already providing a PBI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462383"/>
                  </a:ext>
                </a:extLst>
              </a:tr>
              <a:tr h="709244">
                <a:tc>
                  <a:txBody>
                    <a:bodyPr/>
                    <a:lstStyle/>
                    <a:p>
                      <a:pPr algn="l" fontAlgn="b"/>
                      <a:r>
                        <a:rPr lang="en-US" sz="1400" b="1" u="none" strike="noStrike">
                          <a:solidFill>
                            <a:schemeClr val="accent2">
                              <a:lumMod val="50000"/>
                            </a:schemeClr>
                          </a:solidFill>
                          <a:effectLst/>
                        </a:rPr>
                        <a:t>Commercial Sustainability</a:t>
                      </a:r>
                      <a:endParaRPr lang="en-US" sz="1400" b="1" i="0" u="none" strike="noStrike">
                        <a:solidFill>
                          <a:schemeClr val="accent2">
                            <a:lumMod val="50000"/>
                          </a:schemeClr>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Contribute towards long term commercial viability of the project/partner that leads to favorable market impact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Not to support a project where there is a low interest / commitment from the client 	</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For projects with the same client – apply safeguards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1291992"/>
                  </a:ext>
                </a:extLst>
              </a:tr>
              <a:tr h="673239">
                <a:tc>
                  <a:txBody>
                    <a:bodyPr/>
                    <a:lstStyle/>
                    <a:p>
                      <a:pPr algn="l" fontAlgn="b"/>
                      <a:r>
                        <a:rPr lang="en-US" sz="1400" b="1" u="none" strike="noStrike">
                          <a:solidFill>
                            <a:schemeClr val="bg1"/>
                          </a:solidFill>
                          <a:effectLst/>
                        </a:rPr>
                        <a:t>Reinforcing Markets</a:t>
                      </a:r>
                      <a:endParaRPr lang="en-US" sz="1400" b="1" i="0" u="none" strike="noStrike">
                        <a:solidFill>
                          <a:schemeClr val="bg1"/>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chemeClr val="bg1"/>
                          </a:solidFill>
                          <a:effectLst/>
                          <a:uLnTx/>
                          <a:uFillTx/>
                          <a:latin typeface="+mn-lt"/>
                          <a:ea typeface="ＭＳ Ｐゴシック" charset="0"/>
                          <a:cs typeface="Arial"/>
                        </a:rPr>
                        <a:t>Address market failures alongside other complementary initiatives with sufficient demonstration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bg1"/>
                          </a:solidFill>
                          <a:effectLst/>
                          <a:uLnTx/>
                          <a:uFillTx/>
                          <a:latin typeface="+mn-lt"/>
                          <a:ea typeface="ＭＳ Ｐゴシック" charset="0"/>
                          <a:cs typeface="Arial"/>
                        </a:rPr>
                        <a:t>Not to distort markets by creating a monopoly or unfairly disadvantage other players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4911976"/>
                  </a:ext>
                </a:extLst>
              </a:tr>
              <a:tr h="779920">
                <a:tc>
                  <a:txBody>
                    <a:bodyPr/>
                    <a:lstStyle/>
                    <a:p>
                      <a:pPr algn="l" fontAlgn="b"/>
                      <a:r>
                        <a:rPr lang="en-US" sz="1400" b="1" u="none" strike="noStrike" dirty="0">
                          <a:solidFill>
                            <a:schemeClr val="accent2">
                              <a:lumMod val="50000"/>
                            </a:schemeClr>
                          </a:solidFill>
                          <a:effectLst/>
                        </a:rPr>
                        <a:t>Promoting High Standards</a:t>
                      </a:r>
                      <a:endParaRPr lang="en-US" sz="1400" b="1" i="0" u="none" strike="noStrike" dirty="0">
                        <a:solidFill>
                          <a:schemeClr val="accent2">
                            <a:lumMod val="50000"/>
                          </a:schemeClr>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Adhere to high standards; disclosure on the rationale for providing subsidy and the level of subsidy remains key </a:t>
                      </a: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Beware of heightened reputational risk for BF, and ensure clear linkage to development impact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Avoid perception of misuse of BF, for instance, by clearly disclosing the beneficiaries of </a:t>
                      </a:r>
                      <a:r>
                        <a:rPr kumimoji="0" lang="en-US" sz="1200" b="0" i="0" u="none" strike="noStrike" kern="0" cap="none" spc="0" normalizeH="0" baseline="0" noProof="0" dirty="0" err="1">
                          <a:ln>
                            <a:noFill/>
                          </a:ln>
                          <a:solidFill>
                            <a:schemeClr val="accent2">
                              <a:lumMod val="50000"/>
                            </a:schemeClr>
                          </a:solidFill>
                          <a:effectLst/>
                          <a:uLnTx/>
                          <a:uFillTx/>
                          <a:latin typeface="+mn-lt"/>
                          <a:ea typeface="ＭＳ Ｐゴシック" charset="0"/>
                          <a:cs typeface="Arial"/>
                        </a:rPr>
                        <a:t>concessionality</a:t>
                      </a:r>
                      <a:r>
                        <a:rPr kumimoji="0" lang="en-US" sz="1200" b="0" i="0" u="none" strike="noStrike" kern="0" cap="none" spc="0" normalizeH="0" baseline="0" noProof="0" dirty="0">
                          <a:ln>
                            <a:noFill/>
                          </a:ln>
                          <a:solidFill>
                            <a:schemeClr val="accent2">
                              <a:lumMod val="50000"/>
                            </a:schemeClr>
                          </a:solidFill>
                          <a:effectLst/>
                          <a:uLnTx/>
                          <a:uFillTx/>
                          <a:latin typeface="+mn-lt"/>
                          <a:ea typeface="ＭＳ Ｐゴシック" charset="0"/>
                          <a:cs typeface="Arial"/>
                        </a:rPr>
                        <a:t> in the SII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35325817"/>
                  </a:ext>
                </a:extLst>
              </a:tr>
            </a:tbl>
          </a:graphicData>
        </a:graphic>
      </p:graphicFrame>
      <p:grpSp>
        <p:nvGrpSpPr>
          <p:cNvPr id="29" name="Group 28">
            <a:extLst>
              <a:ext uri="{FF2B5EF4-FFF2-40B4-BE49-F238E27FC236}">
                <a16:creationId xmlns:a16="http://schemas.microsoft.com/office/drawing/2014/main" id="{B9AB9812-6557-4F83-9CCE-DE0D8FE0FCD0}"/>
              </a:ext>
            </a:extLst>
          </p:cNvPr>
          <p:cNvGrpSpPr/>
          <p:nvPr/>
        </p:nvGrpSpPr>
        <p:grpSpPr>
          <a:xfrm>
            <a:off x="633073" y="3784100"/>
            <a:ext cx="731520" cy="731520"/>
            <a:chOff x="5297340" y="2985109"/>
            <a:chExt cx="1675003" cy="1675003"/>
          </a:xfrm>
        </p:grpSpPr>
        <p:pic>
          <p:nvPicPr>
            <p:cNvPr id="31" name="Picture 30" descr="Icon&#10;&#10;Description automatically generated">
              <a:extLst>
                <a:ext uri="{FF2B5EF4-FFF2-40B4-BE49-F238E27FC236}">
                  <a16:creationId xmlns:a16="http://schemas.microsoft.com/office/drawing/2014/main" id="{3D479D7E-D41F-457F-B471-6627D98D9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7340" y="2985109"/>
              <a:ext cx="1675003" cy="1675003"/>
            </a:xfrm>
            <a:prstGeom prst="rect">
              <a:avLst/>
            </a:prstGeom>
            <a:effectLst>
              <a:outerShdw blurRad="50800" dist="38100" dir="2700000" algn="tl" rotWithShape="0">
                <a:prstClr val="black">
                  <a:alpha val="40000"/>
                </a:prstClr>
              </a:outerShdw>
            </a:effectLst>
          </p:spPr>
        </p:pic>
        <p:sp>
          <p:nvSpPr>
            <p:cNvPr id="32" name="Oval 31">
              <a:extLst>
                <a:ext uri="{FF2B5EF4-FFF2-40B4-BE49-F238E27FC236}">
                  <a16:creationId xmlns:a16="http://schemas.microsoft.com/office/drawing/2014/main" id="{20B51DD0-AE57-4E7E-B831-4EEF1B961FC7}"/>
                </a:ext>
              </a:extLst>
            </p:cNvPr>
            <p:cNvSpPr/>
            <p:nvPr/>
          </p:nvSpPr>
          <p:spPr>
            <a:xfrm>
              <a:off x="6623999" y="3133413"/>
              <a:ext cx="348343" cy="3483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3</a:t>
              </a:r>
            </a:p>
          </p:txBody>
        </p:sp>
      </p:grpSp>
      <p:grpSp>
        <p:nvGrpSpPr>
          <p:cNvPr id="33" name="Group 32">
            <a:extLst>
              <a:ext uri="{FF2B5EF4-FFF2-40B4-BE49-F238E27FC236}">
                <a16:creationId xmlns:a16="http://schemas.microsoft.com/office/drawing/2014/main" id="{28809828-F10F-4231-BEFB-5E1B36A99264}"/>
              </a:ext>
            </a:extLst>
          </p:cNvPr>
          <p:cNvGrpSpPr/>
          <p:nvPr/>
        </p:nvGrpSpPr>
        <p:grpSpPr>
          <a:xfrm>
            <a:off x="633073" y="4580388"/>
            <a:ext cx="731520" cy="731520"/>
            <a:chOff x="7563329" y="2985109"/>
            <a:chExt cx="1704283" cy="1675003"/>
          </a:xfrm>
        </p:grpSpPr>
        <p:pic>
          <p:nvPicPr>
            <p:cNvPr id="35" name="Picture 34" descr="A picture containing arrow&#10;&#10;Description automatically generated">
              <a:extLst>
                <a:ext uri="{FF2B5EF4-FFF2-40B4-BE49-F238E27FC236}">
                  <a16:creationId xmlns:a16="http://schemas.microsoft.com/office/drawing/2014/main" id="{47800784-02FB-442B-A4FD-745C4A07F2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3329" y="2985109"/>
              <a:ext cx="1675003" cy="1675003"/>
            </a:xfrm>
            <a:prstGeom prst="rect">
              <a:avLst/>
            </a:prstGeom>
            <a:effectLst>
              <a:outerShdw blurRad="50800" dist="38100" dir="2700000" algn="tl" rotWithShape="0">
                <a:prstClr val="black">
                  <a:alpha val="40000"/>
                </a:prstClr>
              </a:outerShdw>
            </a:effectLst>
          </p:spPr>
        </p:pic>
        <p:sp>
          <p:nvSpPr>
            <p:cNvPr id="36" name="Oval 35">
              <a:extLst>
                <a:ext uri="{FF2B5EF4-FFF2-40B4-BE49-F238E27FC236}">
                  <a16:creationId xmlns:a16="http://schemas.microsoft.com/office/drawing/2014/main" id="{15ED9CC2-AB99-4F55-889D-9308C0B355E7}"/>
                </a:ext>
              </a:extLst>
            </p:cNvPr>
            <p:cNvSpPr/>
            <p:nvPr/>
          </p:nvSpPr>
          <p:spPr>
            <a:xfrm>
              <a:off x="8919269" y="3080657"/>
              <a:ext cx="348343" cy="3483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4</a:t>
              </a:r>
            </a:p>
          </p:txBody>
        </p:sp>
      </p:grpSp>
      <p:grpSp>
        <p:nvGrpSpPr>
          <p:cNvPr id="37" name="Group 36">
            <a:extLst>
              <a:ext uri="{FF2B5EF4-FFF2-40B4-BE49-F238E27FC236}">
                <a16:creationId xmlns:a16="http://schemas.microsoft.com/office/drawing/2014/main" id="{AE549DE8-0981-4DB4-AEA7-51FB2C289590}"/>
              </a:ext>
            </a:extLst>
          </p:cNvPr>
          <p:cNvGrpSpPr/>
          <p:nvPr/>
        </p:nvGrpSpPr>
        <p:grpSpPr>
          <a:xfrm>
            <a:off x="622486" y="5418404"/>
            <a:ext cx="731520" cy="731520"/>
            <a:chOff x="9829319" y="2985109"/>
            <a:chExt cx="1675003" cy="1675003"/>
          </a:xfrm>
        </p:grpSpPr>
        <p:pic>
          <p:nvPicPr>
            <p:cNvPr id="39" name="Picture 38" descr="Icon&#10;&#10;Description automatically generated">
              <a:extLst>
                <a:ext uri="{FF2B5EF4-FFF2-40B4-BE49-F238E27FC236}">
                  <a16:creationId xmlns:a16="http://schemas.microsoft.com/office/drawing/2014/main" id="{07C52C14-B2A9-46AC-8018-8FEBCE4A90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29319" y="2985109"/>
              <a:ext cx="1675003" cy="1675003"/>
            </a:xfrm>
            <a:prstGeom prst="rect">
              <a:avLst/>
            </a:prstGeom>
            <a:effectLst>
              <a:outerShdw blurRad="50800" dist="38100" dir="2700000" algn="tl" rotWithShape="0">
                <a:prstClr val="black">
                  <a:alpha val="40000"/>
                </a:prstClr>
              </a:outerShdw>
            </a:effectLst>
          </p:spPr>
        </p:pic>
        <p:sp>
          <p:nvSpPr>
            <p:cNvPr id="40" name="Oval 39">
              <a:extLst>
                <a:ext uri="{FF2B5EF4-FFF2-40B4-BE49-F238E27FC236}">
                  <a16:creationId xmlns:a16="http://schemas.microsoft.com/office/drawing/2014/main" id="{F063489D-D760-447A-9600-6583AE410E4D}"/>
                </a:ext>
              </a:extLst>
            </p:cNvPr>
            <p:cNvSpPr/>
            <p:nvPr/>
          </p:nvSpPr>
          <p:spPr>
            <a:xfrm>
              <a:off x="11030223" y="3076524"/>
              <a:ext cx="348343" cy="3483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5</a:t>
              </a:r>
            </a:p>
          </p:txBody>
        </p:sp>
      </p:grpSp>
      <p:grpSp>
        <p:nvGrpSpPr>
          <p:cNvPr id="41" name="Group 40">
            <a:extLst>
              <a:ext uri="{FF2B5EF4-FFF2-40B4-BE49-F238E27FC236}">
                <a16:creationId xmlns:a16="http://schemas.microsoft.com/office/drawing/2014/main" id="{001C7673-BE0B-4A91-8650-846142EDE0A1}"/>
              </a:ext>
            </a:extLst>
          </p:cNvPr>
          <p:cNvGrpSpPr/>
          <p:nvPr/>
        </p:nvGrpSpPr>
        <p:grpSpPr>
          <a:xfrm>
            <a:off x="633073" y="1610740"/>
            <a:ext cx="731520" cy="731520"/>
            <a:chOff x="765362" y="2985109"/>
            <a:chExt cx="1675003" cy="1675003"/>
          </a:xfrm>
        </p:grpSpPr>
        <p:pic>
          <p:nvPicPr>
            <p:cNvPr id="43" name="Picture 42">
              <a:extLst>
                <a:ext uri="{FF2B5EF4-FFF2-40B4-BE49-F238E27FC236}">
                  <a16:creationId xmlns:a16="http://schemas.microsoft.com/office/drawing/2014/main" id="{0F5D4FEB-DD71-4115-B045-C7FBDE17CFD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65362" y="2985109"/>
              <a:ext cx="1675003" cy="1675003"/>
            </a:xfrm>
            <a:prstGeom prst="rect">
              <a:avLst/>
            </a:prstGeom>
            <a:effectLst>
              <a:outerShdw blurRad="50800" dist="38100" dir="2700000" algn="tl" rotWithShape="0">
                <a:prstClr val="black">
                  <a:alpha val="40000"/>
                </a:prstClr>
              </a:outerShdw>
            </a:effectLst>
          </p:spPr>
        </p:pic>
        <p:sp>
          <p:nvSpPr>
            <p:cNvPr id="44" name="Oval 43">
              <a:extLst>
                <a:ext uri="{FF2B5EF4-FFF2-40B4-BE49-F238E27FC236}">
                  <a16:creationId xmlns:a16="http://schemas.microsoft.com/office/drawing/2014/main" id="{9E641BF2-00DF-4A41-ACD9-001FD522E6FD}"/>
                </a:ext>
              </a:extLst>
            </p:cNvPr>
            <p:cNvSpPr/>
            <p:nvPr/>
          </p:nvSpPr>
          <p:spPr>
            <a:xfrm>
              <a:off x="2043160" y="3146241"/>
              <a:ext cx="348343" cy="3483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1</a:t>
              </a:r>
            </a:p>
          </p:txBody>
        </p:sp>
      </p:grpSp>
      <p:grpSp>
        <p:nvGrpSpPr>
          <p:cNvPr id="45" name="Group 44">
            <a:extLst>
              <a:ext uri="{FF2B5EF4-FFF2-40B4-BE49-F238E27FC236}">
                <a16:creationId xmlns:a16="http://schemas.microsoft.com/office/drawing/2014/main" id="{FCB9EEE9-C83F-482D-9C32-D5066420279C}"/>
              </a:ext>
            </a:extLst>
          </p:cNvPr>
          <p:cNvGrpSpPr/>
          <p:nvPr/>
        </p:nvGrpSpPr>
        <p:grpSpPr>
          <a:xfrm>
            <a:off x="622486" y="2920151"/>
            <a:ext cx="731520" cy="731520"/>
            <a:chOff x="3031351" y="2985109"/>
            <a:chExt cx="1700314" cy="1675003"/>
          </a:xfrm>
        </p:grpSpPr>
        <p:pic>
          <p:nvPicPr>
            <p:cNvPr id="47" name="Picture 46" descr="Shape, icon&#10;&#10;Description automatically generated">
              <a:extLst>
                <a:ext uri="{FF2B5EF4-FFF2-40B4-BE49-F238E27FC236}">
                  <a16:creationId xmlns:a16="http://schemas.microsoft.com/office/drawing/2014/main" id="{F35AB95F-E961-48E4-BDD1-853A894FFF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1351" y="2985109"/>
              <a:ext cx="1675003" cy="1675003"/>
            </a:xfrm>
            <a:prstGeom prst="rect">
              <a:avLst/>
            </a:prstGeom>
            <a:effectLst>
              <a:outerShdw blurRad="50800" dist="38100" dir="2700000" algn="tl" rotWithShape="0">
                <a:prstClr val="black">
                  <a:alpha val="40000"/>
                </a:prstClr>
              </a:outerShdw>
            </a:effectLst>
          </p:spPr>
        </p:pic>
        <p:sp>
          <p:nvSpPr>
            <p:cNvPr id="48" name="Oval 47">
              <a:extLst>
                <a:ext uri="{FF2B5EF4-FFF2-40B4-BE49-F238E27FC236}">
                  <a16:creationId xmlns:a16="http://schemas.microsoft.com/office/drawing/2014/main" id="{74095E09-54AA-4FEA-9778-036AD63016BF}"/>
                </a:ext>
              </a:extLst>
            </p:cNvPr>
            <p:cNvSpPr/>
            <p:nvPr/>
          </p:nvSpPr>
          <p:spPr>
            <a:xfrm>
              <a:off x="4383322" y="3133414"/>
              <a:ext cx="348343" cy="3483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2</a:t>
              </a:r>
            </a:p>
          </p:txBody>
        </p:sp>
      </p:grpSp>
      <p:sp>
        <p:nvSpPr>
          <p:cNvPr id="49" name="Title 5">
            <a:extLst>
              <a:ext uri="{FF2B5EF4-FFF2-40B4-BE49-F238E27FC236}">
                <a16:creationId xmlns:a16="http://schemas.microsoft.com/office/drawing/2014/main" id="{C00CF396-9A8E-45FB-A377-2BC05CB9E0DF}"/>
              </a:ext>
            </a:extLst>
          </p:cNvPr>
          <p:cNvSpPr txBox="1">
            <a:spLocks/>
          </p:cNvSpPr>
          <p:nvPr/>
        </p:nvSpPr>
        <p:spPr>
          <a:xfrm>
            <a:off x="592325" y="0"/>
            <a:ext cx="10950387" cy="628713"/>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dirty="0">
                <a:solidFill>
                  <a:srgbClr val="00ADE5">
                    <a:lumMod val="60000"/>
                    <a:lumOff val="40000"/>
                  </a:srgbClr>
                </a:solidFill>
                <a:latin typeface="Arial Black" panose="020B0A04020102020204"/>
              </a:rPr>
              <a:t>APPLICATION OF BF </a:t>
            </a:r>
            <a:r>
              <a:rPr kumimoji="0" lang="en-US" sz="3200" b="0" i="0" u="none" strike="noStrike" kern="1200" cap="none" spc="0" normalizeH="0" baseline="0" noProof="0" dirty="0">
                <a:ln>
                  <a:noFill/>
                </a:ln>
                <a:solidFill>
                  <a:srgbClr val="00ADE5">
                    <a:lumMod val="60000"/>
                    <a:lumOff val="40000"/>
                  </a:srgbClr>
                </a:solidFill>
                <a:effectLst/>
                <a:uLnTx/>
                <a:uFillTx/>
                <a:latin typeface="Arial Black" panose="020B0A04020102020204"/>
                <a:ea typeface="+mj-ea"/>
                <a:cs typeface="+mj-cs"/>
              </a:rPr>
              <a:t>PRINCIPLES TO PBI</a:t>
            </a:r>
            <a:r>
              <a:rPr kumimoji="0" lang="en-US" sz="2000" b="0" i="0" u="none" strike="noStrike" kern="1200" cap="none" spc="0" normalizeH="0" baseline="0" noProof="0" dirty="0">
                <a:ln>
                  <a:noFill/>
                </a:ln>
                <a:solidFill>
                  <a:srgbClr val="00ADE5">
                    <a:lumMod val="60000"/>
                    <a:lumOff val="40000"/>
                  </a:srgbClr>
                </a:solidFill>
                <a:effectLst/>
                <a:uLnTx/>
                <a:uFillTx/>
                <a:latin typeface="Arial Black" panose="020B0A04020102020204"/>
                <a:ea typeface="+mj-ea"/>
                <a:cs typeface="+mj-cs"/>
              </a:rPr>
              <a:t>S</a:t>
            </a:r>
            <a:endParaRPr kumimoji="0" lang="en-US" sz="3200" b="0" i="0" u="none" strike="noStrike" kern="1200" cap="none" spc="0" normalizeH="0" baseline="0" noProof="0" dirty="0">
              <a:ln>
                <a:noFill/>
              </a:ln>
              <a:solidFill>
                <a:srgbClr val="00ADE5">
                  <a:lumMod val="60000"/>
                  <a:lumOff val="40000"/>
                </a:srgbClr>
              </a:solidFill>
              <a:effectLst/>
              <a:uLnTx/>
              <a:uFillTx/>
              <a:latin typeface="Arial Black" panose="020B0A04020102020204"/>
              <a:ea typeface="+mj-ea"/>
              <a:cs typeface="+mj-cs"/>
            </a:endParaRPr>
          </a:p>
        </p:txBody>
      </p:sp>
    </p:spTree>
    <p:extLst>
      <p:ext uri="{BB962C8B-B14F-4D97-AF65-F5344CB8AC3E}">
        <p14:creationId xmlns:p14="http://schemas.microsoft.com/office/powerpoint/2010/main" val="1316244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7H4jGZzFk.9HaZFcpPVi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vvwsK2kBd0GtTDu_lGrIU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heme/theme1.xml><?xml version="1.0" encoding="utf-8"?>
<a:theme xmlns:a="http://schemas.openxmlformats.org/drawingml/2006/main" name="1_Office Theme">
  <a:themeElements>
    <a:clrScheme name="BF No 1">
      <a:dk1>
        <a:srgbClr val="000000"/>
      </a:dk1>
      <a:lt1>
        <a:srgbClr val="FFFFFF"/>
      </a:lt1>
      <a:dk2>
        <a:srgbClr val="17253D"/>
      </a:dk2>
      <a:lt2>
        <a:srgbClr val="BFBFBF"/>
      </a:lt2>
      <a:accent1>
        <a:srgbClr val="0F3558"/>
      </a:accent1>
      <a:accent2>
        <a:srgbClr val="1A6893"/>
      </a:accent2>
      <a:accent3>
        <a:srgbClr val="1D87BA"/>
      </a:accent3>
      <a:accent4>
        <a:srgbClr val="00ADE5"/>
      </a:accent4>
      <a:accent5>
        <a:srgbClr val="B1DD58"/>
      </a:accent5>
      <a:accent6>
        <a:srgbClr val="9D90A0"/>
      </a:accent6>
      <a:hlink>
        <a:srgbClr val="9CC450"/>
      </a:hlink>
      <a:folHlink>
        <a:srgbClr val="00ADE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ended Finance Draft 4" id="{B5D5EEC4-FB79-3345-8E58-4D454C09DC1D}" vid="{4D1907E5-B368-0549-B512-5BFC0D40FC23}"/>
    </a:ext>
  </a:ext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 Theme">
  <a:themeElements>
    <a:clrScheme name="Current">
      <a:dk1>
        <a:srgbClr val="000000"/>
      </a:dk1>
      <a:lt1>
        <a:srgbClr val="FFFFFF"/>
      </a:lt1>
      <a:dk2>
        <a:srgbClr val="002F54"/>
      </a:dk2>
      <a:lt2>
        <a:srgbClr val="FFFFFF"/>
      </a:lt2>
      <a:accent1>
        <a:srgbClr val="8CDAF8"/>
      </a:accent1>
      <a:accent2>
        <a:srgbClr val="2CABE0"/>
      </a:accent2>
      <a:accent3>
        <a:srgbClr val="0070A2"/>
      </a:accent3>
      <a:accent4>
        <a:srgbClr val="002F54"/>
      </a:accent4>
      <a:accent5>
        <a:srgbClr val="525252"/>
      </a:accent5>
      <a:accent6>
        <a:srgbClr val="808080"/>
      </a:accent6>
      <a:hlink>
        <a:srgbClr val="0070A2"/>
      </a:hlink>
      <a:folHlink>
        <a:srgbClr val="002F54"/>
      </a:folHlink>
    </a:clrScheme>
    <a:fontScheme name="Custom 4">
      <a:majorFont>
        <a:latin typeface="Franklin Gothic Medium Cond"/>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a:solidFill>
              <a:schemeClr val="tx1">
                <a:lumMod val="75000"/>
                <a:lumOff val="25000"/>
              </a:schemeClr>
            </a:solidFill>
            <a:latin typeface="+mn-lt"/>
          </a:defRPr>
        </a:defPPr>
      </a:lstStyle>
    </a:txDef>
  </a:objectDefaults>
  <a:extraClrSchemeLst>
    <a:extraClrScheme>
      <a:clrScheme name="Current">
        <a:dk1>
          <a:srgbClr val="000000"/>
        </a:dk1>
        <a:lt1>
          <a:srgbClr val="FFFFFF"/>
        </a:lt1>
        <a:dk2>
          <a:srgbClr val="002F54"/>
        </a:dk2>
        <a:lt2>
          <a:srgbClr val="FFFFFF"/>
        </a:lt2>
        <a:accent1>
          <a:srgbClr val="8CDAF8"/>
        </a:accent1>
        <a:accent2>
          <a:srgbClr val="2CABE0"/>
        </a:accent2>
        <a:accent3>
          <a:srgbClr val="0070A2"/>
        </a:accent3>
        <a:accent4>
          <a:srgbClr val="002F54"/>
        </a:accent4>
        <a:accent5>
          <a:srgbClr val="525252"/>
        </a:accent5>
        <a:accent6>
          <a:srgbClr val="808080"/>
        </a:accent6>
        <a:hlink>
          <a:srgbClr val="0070A2"/>
        </a:hlink>
        <a:folHlink>
          <a:srgbClr val="002F5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 Theme" id="{FC933252-A7B4-4E0C-BE07-BBC392BF5143}" vid="{1844FEAB-3CA9-4BCB-B239-69F328142CA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02667f-0271-471b-bd6e-11a2e16def1d" xsi:nil="true"/>
    <SharedWithUsers xmlns="8c652d72-a731-4ede-abc3-d9bc4a2de092">
      <UserInfo>
        <DisplayName>Andrey Shlyakhtenko</DisplayName>
        <AccountId>878</AccountId>
        <AccountType/>
      </UserInfo>
    </SharedWithUsers>
    <lcf76f155ced4ddcb4097134ff3c332f xmlns="fc5acc4e-0c25-495a-afe8-cebdbe1b35e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4578C4F266F345BC9CA4E571ADCDC3" ma:contentTypeVersion="16" ma:contentTypeDescription="Create a new document." ma:contentTypeScope="" ma:versionID="cac65b90517b0d5d0419d16b66a395ad">
  <xsd:schema xmlns:xsd="http://www.w3.org/2001/XMLSchema" xmlns:xs="http://www.w3.org/2001/XMLSchema" xmlns:p="http://schemas.microsoft.com/office/2006/metadata/properties" xmlns:ns2="fc5acc4e-0c25-495a-afe8-cebdbe1b35e5" xmlns:ns3="8c652d72-a731-4ede-abc3-d9bc4a2de092" xmlns:ns4="3e02667f-0271-471b-bd6e-11a2e16def1d" targetNamespace="http://schemas.microsoft.com/office/2006/metadata/properties" ma:root="true" ma:fieldsID="200b689632e6dc747ec8081b58d40bf2" ns2:_="" ns3:_="" ns4:_="">
    <xsd:import namespace="fc5acc4e-0c25-495a-afe8-cebdbe1b35e5"/>
    <xsd:import namespace="8c652d72-a731-4ede-abc3-d9bc4a2de092"/>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acc4e-0c25-495a-afe8-cebdbe1b3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652d72-a731-4ede-abc3-d9bc4a2de0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926b564-27c1-41a1-8131-4b8895b467a0}" ma:internalName="TaxCatchAll" ma:showField="CatchAllData" ma:web="8c652d72-a731-4ede-abc3-d9bc4a2de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91A313-B716-49BB-BD22-69E855500E0B}">
  <ds:schemaRefs>
    <ds:schemaRef ds:uri="http://purl.org/dc/elements/1.1/"/>
    <ds:schemaRef ds:uri="903eadfb-88e0-4aec-810a-fe5a5d47b0ed"/>
    <ds:schemaRef ds:uri="http://purl.org/dc/dcmitype/"/>
    <ds:schemaRef ds:uri="http://www.w3.org/XML/1998/namespace"/>
    <ds:schemaRef ds:uri="http://schemas.microsoft.com/office/2006/metadata/properties"/>
    <ds:schemaRef ds:uri="http://schemas.microsoft.com/office/2006/documentManagement/types"/>
    <ds:schemaRef ds:uri="683568ef-1259-47d5-b21b-2cf7442bd54c"/>
    <ds:schemaRef ds:uri="http://purl.org/dc/terms/"/>
    <ds:schemaRef ds:uri="http://schemas.microsoft.com/office/infopath/2007/PartnerControls"/>
    <ds:schemaRef ds:uri="http://schemas.openxmlformats.org/package/2006/metadata/core-properties"/>
    <ds:schemaRef ds:uri="3e02667f-0271-471b-bd6e-11a2e16def1d"/>
  </ds:schemaRefs>
</ds:datastoreItem>
</file>

<file path=customXml/itemProps2.xml><?xml version="1.0" encoding="utf-8"?>
<ds:datastoreItem xmlns:ds="http://schemas.openxmlformats.org/officeDocument/2006/customXml" ds:itemID="{11C7C1D4-D819-42BC-BEC8-CFD5663C8C6C}"/>
</file>

<file path=customXml/itemProps3.xml><?xml version="1.0" encoding="utf-8"?>
<ds:datastoreItem xmlns:ds="http://schemas.openxmlformats.org/officeDocument/2006/customXml" ds:itemID="{0AA71255-2109-4CD7-8A1F-C0B42A559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3021</TotalTime>
  <Words>2045</Words>
  <Application>Microsoft Office PowerPoint</Application>
  <PresentationFormat>Widescreen</PresentationFormat>
  <Paragraphs>298</Paragraphs>
  <Slides>15</Slides>
  <Notes>13</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30" baseType="lpstr">
      <vt:lpstr>Arial</vt:lpstr>
      <vt:lpstr>Arial Black</vt:lpstr>
      <vt:lpstr>Arial Bold</vt:lpstr>
      <vt:lpstr>Calibri</vt:lpstr>
      <vt:lpstr>Calibri Light</vt:lpstr>
      <vt:lpstr>Century Gothic</vt:lpstr>
      <vt:lpstr>Fedra Sans Std Book</vt:lpstr>
      <vt:lpstr>Franklin Gothic Medium Cond</vt:lpstr>
      <vt:lpstr>Times New Roman</vt:lpstr>
      <vt:lpstr>Trebuchet MS</vt:lpstr>
      <vt:lpstr>Wingdings</vt:lpstr>
      <vt:lpstr>1_Office Theme</vt:lpstr>
      <vt:lpstr>Office Theme</vt:lpstr>
      <vt:lpstr>PPT Theme</vt:lpstr>
      <vt:lpstr>think-cell Slide</vt:lpstr>
      <vt:lpstr> Performance-Based Incentives  at IFC</vt:lpstr>
      <vt:lpstr>CONTENT </vt:lpstr>
      <vt:lpstr>Using Performance-based Incentives (PBIs) to Promote Access to Finance for WSMEs</vt:lpstr>
      <vt:lpstr>PowerPoint Presentation</vt:lpstr>
      <vt:lpstr>PowerPoint Presentation</vt:lpstr>
      <vt:lpstr>VALUE PROPOSITION OF PBIs</vt:lpstr>
      <vt:lpstr>2. Transaction Structures with PBIs</vt:lpstr>
      <vt:lpstr>PBI STRUCTURING</vt:lpstr>
      <vt:lpstr>PowerPoint Presentation</vt:lpstr>
      <vt:lpstr>Lessons Learned</vt:lpstr>
      <vt:lpstr>PowerPoint Presentation</vt:lpstr>
      <vt:lpstr>PowerPoint Presentation</vt:lpstr>
      <vt:lpstr>PowerPoint Presentation</vt:lpstr>
      <vt:lpstr>3. Case Study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BLENDED FINANCE  AT IFC</dc:title>
  <dc:creator>Erin Elizabeth Baldwin</dc:creator>
  <cp:lastModifiedBy>Aurica Balmus</cp:lastModifiedBy>
  <cp:revision>10</cp:revision>
  <dcterms:created xsi:type="dcterms:W3CDTF">2022-09-12T16:05:09Z</dcterms:created>
  <dcterms:modified xsi:type="dcterms:W3CDTF">2023-06-13T15:11:51Z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_x0020_Type">
    <vt:lpwstr/>
  </property>
  <property fmtid="{D5CDD505-2E9C-101B-9397-08002B2CF9AE}" pid="3" name="Sector/Subsector">
    <vt:lpwstr/>
  </property>
  <property fmtid="{D5CDD505-2E9C-101B-9397-08002B2CF9AE}" pid="4" name="Region">
    <vt:lpwstr/>
  </property>
  <property fmtid="{D5CDD505-2E9C-101B-9397-08002B2CF9AE}" pid="5" name="MediaServiceImageTags">
    <vt:lpwstr/>
  </property>
  <property fmtid="{D5CDD505-2E9C-101B-9397-08002B2CF9AE}" pid="6" name="ContentTypeId">
    <vt:lpwstr>0x0101004C711D2DF9F797498A6FEF34FBC48E0D</vt:lpwstr>
  </property>
  <property fmtid="{D5CDD505-2E9C-101B-9397-08002B2CF9AE}" pid="7" name="Sector_x002f_Subsector">
    <vt:lpwstr/>
  </property>
  <property fmtid="{D5CDD505-2E9C-101B-9397-08002B2CF9AE}" pid="8" name="Document Type">
    <vt:lpwstr/>
  </property>
</Properties>
</file>