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88" r:id="rId5"/>
    <p:sldId id="2134806018" r:id="rId6"/>
    <p:sldId id="398" r:id="rId7"/>
    <p:sldId id="577" r:id="rId8"/>
    <p:sldId id="624" r:id="rId9"/>
    <p:sldId id="621" r:id="rId10"/>
    <p:sldId id="2134806012" r:id="rId11"/>
    <p:sldId id="2134806032" r:id="rId12"/>
    <p:sldId id="2134806033" r:id="rId13"/>
    <p:sldId id="2134806003" r:id="rId14"/>
    <p:sldId id="618" r:id="rId15"/>
    <p:sldId id="1125"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72" y="21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ica Balmus" userId="6ced275c-8f26-4151-a9fa-58ab8d94c012" providerId="ADAL" clId="{DB6EBFB2-6BC7-484F-A271-0AA4772D21C9}"/>
    <pc:docChg chg="custSel delSld modSld">
      <pc:chgData name="Aurica Balmus" userId="6ced275c-8f26-4151-a9fa-58ab8d94c012" providerId="ADAL" clId="{DB6EBFB2-6BC7-484F-A271-0AA4772D21C9}" dt="2023-06-13T15:15:37.967" v="2" actId="1076"/>
      <pc:docMkLst>
        <pc:docMk/>
      </pc:docMkLst>
      <pc:sldChg chg="addSp delSp modSp mod">
        <pc:chgData name="Aurica Balmus" userId="6ced275c-8f26-4151-a9fa-58ab8d94c012" providerId="ADAL" clId="{DB6EBFB2-6BC7-484F-A271-0AA4772D21C9}" dt="2023-06-13T15:15:15.651" v="0" actId="478"/>
        <pc:sldMkLst>
          <pc:docMk/>
          <pc:sldMk cId="864904553" sldId="288"/>
        </pc:sldMkLst>
        <pc:spChg chg="del">
          <ac:chgData name="Aurica Balmus" userId="6ced275c-8f26-4151-a9fa-58ab8d94c012" providerId="ADAL" clId="{DB6EBFB2-6BC7-484F-A271-0AA4772D21C9}" dt="2023-06-13T15:15:15.651" v="0" actId="478"/>
          <ac:spMkLst>
            <pc:docMk/>
            <pc:sldMk cId="864904553" sldId="288"/>
            <ac:spMk id="3" creationId="{6856BF22-5838-43F6-8D0C-2191A0AB5045}"/>
          </ac:spMkLst>
        </pc:spChg>
        <pc:spChg chg="add mod">
          <ac:chgData name="Aurica Balmus" userId="6ced275c-8f26-4151-a9fa-58ab8d94c012" providerId="ADAL" clId="{DB6EBFB2-6BC7-484F-A271-0AA4772D21C9}" dt="2023-06-13T15:15:15.651" v="0" actId="478"/>
          <ac:spMkLst>
            <pc:docMk/>
            <pc:sldMk cId="864904553" sldId="288"/>
            <ac:spMk id="5" creationId="{42D10B53-DA90-0C9D-F80B-4470127258CA}"/>
          </ac:spMkLst>
        </pc:spChg>
      </pc:sldChg>
      <pc:sldChg chg="del">
        <pc:chgData name="Aurica Balmus" userId="6ced275c-8f26-4151-a9fa-58ab8d94c012" providerId="ADAL" clId="{DB6EBFB2-6BC7-484F-A271-0AA4772D21C9}" dt="2023-06-13T15:15:28.682" v="1" actId="47"/>
        <pc:sldMkLst>
          <pc:docMk/>
          <pc:sldMk cId="1121062051" sldId="360"/>
        </pc:sldMkLst>
      </pc:sldChg>
      <pc:sldChg chg="modSp mod">
        <pc:chgData name="Aurica Balmus" userId="6ced275c-8f26-4151-a9fa-58ab8d94c012" providerId="ADAL" clId="{DB6EBFB2-6BC7-484F-A271-0AA4772D21C9}" dt="2023-06-13T15:15:37.967" v="2" actId="1076"/>
        <pc:sldMkLst>
          <pc:docMk/>
          <pc:sldMk cId="676466881" sldId="1125"/>
        </pc:sldMkLst>
        <pc:picChg chg="mod">
          <ac:chgData name="Aurica Balmus" userId="6ced275c-8f26-4151-a9fa-58ab8d94c012" providerId="ADAL" clId="{DB6EBFB2-6BC7-484F-A271-0AA4772D21C9}" dt="2023-06-13T15:15:37.967" v="2" actId="1076"/>
          <ac:picMkLst>
            <pc:docMk/>
            <pc:sldMk cId="676466881" sldId="1125"/>
            <ac:picMk id="6" creationId="{C9A19886-9512-7B40-B99A-82FF28179227}"/>
          </ac:picMkLst>
        </pc:picChg>
      </pc:sldChg>
      <pc:sldChg chg="del">
        <pc:chgData name="Aurica Balmus" userId="6ced275c-8f26-4151-a9fa-58ab8d94c012" providerId="ADAL" clId="{DB6EBFB2-6BC7-484F-A271-0AA4772D21C9}" dt="2023-06-13T15:15:28.682" v="1" actId="47"/>
        <pc:sldMkLst>
          <pc:docMk/>
          <pc:sldMk cId="2006333865" sldId="1192"/>
        </pc:sldMkLst>
      </pc:sldChg>
      <pc:sldChg chg="del">
        <pc:chgData name="Aurica Balmus" userId="6ced275c-8f26-4151-a9fa-58ab8d94c012" providerId="ADAL" clId="{DB6EBFB2-6BC7-484F-A271-0AA4772D21C9}" dt="2023-06-13T15:15:28.682" v="1" actId="47"/>
        <pc:sldMkLst>
          <pc:docMk/>
          <pc:sldMk cId="3899030993" sldId="2134806013"/>
        </pc:sldMkLst>
      </pc:sldChg>
      <pc:sldChg chg="del">
        <pc:chgData name="Aurica Balmus" userId="6ced275c-8f26-4151-a9fa-58ab8d94c012" providerId="ADAL" clId="{DB6EBFB2-6BC7-484F-A271-0AA4772D21C9}" dt="2023-06-13T15:15:28.682" v="1" actId="47"/>
        <pc:sldMkLst>
          <pc:docMk/>
          <pc:sldMk cId="3037239820" sldId="2134806014"/>
        </pc:sldMkLst>
      </pc:sldChg>
      <pc:sldChg chg="del">
        <pc:chgData name="Aurica Balmus" userId="6ced275c-8f26-4151-a9fa-58ab8d94c012" providerId="ADAL" clId="{DB6EBFB2-6BC7-484F-A271-0AA4772D21C9}" dt="2023-06-13T15:15:28.682" v="1" actId="47"/>
        <pc:sldMkLst>
          <pc:docMk/>
          <pc:sldMk cId="1787450096" sldId="2134806016"/>
        </pc:sldMkLst>
      </pc:sldChg>
      <pc:sldChg chg="del">
        <pc:chgData name="Aurica Balmus" userId="6ced275c-8f26-4151-a9fa-58ab8d94c012" providerId="ADAL" clId="{DB6EBFB2-6BC7-484F-A271-0AA4772D21C9}" dt="2023-06-13T15:15:28.682" v="1" actId="47"/>
        <pc:sldMkLst>
          <pc:docMk/>
          <pc:sldMk cId="1306490068" sldId="2134806019"/>
        </pc:sldMkLst>
      </pc:sldChg>
      <pc:sldChg chg="del">
        <pc:chgData name="Aurica Balmus" userId="6ced275c-8f26-4151-a9fa-58ab8d94c012" providerId="ADAL" clId="{DB6EBFB2-6BC7-484F-A271-0AA4772D21C9}" dt="2023-06-13T15:15:28.682" v="1" actId="47"/>
        <pc:sldMkLst>
          <pc:docMk/>
          <pc:sldMk cId="2318009922" sldId="2134806021"/>
        </pc:sldMkLst>
      </pc:sldChg>
      <pc:sldChg chg="del">
        <pc:chgData name="Aurica Balmus" userId="6ced275c-8f26-4151-a9fa-58ab8d94c012" providerId="ADAL" clId="{DB6EBFB2-6BC7-484F-A271-0AA4772D21C9}" dt="2023-06-13T15:15:28.682" v="1" actId="47"/>
        <pc:sldMkLst>
          <pc:docMk/>
          <pc:sldMk cId="2318373320" sldId="2134806022"/>
        </pc:sldMkLst>
      </pc:sldChg>
      <pc:sldChg chg="del">
        <pc:chgData name="Aurica Balmus" userId="6ced275c-8f26-4151-a9fa-58ab8d94c012" providerId="ADAL" clId="{DB6EBFB2-6BC7-484F-A271-0AA4772D21C9}" dt="2023-06-13T15:15:28.682" v="1" actId="47"/>
        <pc:sldMkLst>
          <pc:docMk/>
          <pc:sldMk cId="1790613854" sldId="2134806023"/>
        </pc:sldMkLst>
      </pc:sldChg>
      <pc:sldChg chg="del">
        <pc:chgData name="Aurica Balmus" userId="6ced275c-8f26-4151-a9fa-58ab8d94c012" providerId="ADAL" clId="{DB6EBFB2-6BC7-484F-A271-0AA4772D21C9}" dt="2023-06-13T15:15:28.682" v="1" actId="47"/>
        <pc:sldMkLst>
          <pc:docMk/>
          <pc:sldMk cId="4099087333" sldId="2134806024"/>
        </pc:sldMkLst>
      </pc:sldChg>
      <pc:sldChg chg="del">
        <pc:chgData name="Aurica Balmus" userId="6ced275c-8f26-4151-a9fa-58ab8d94c012" providerId="ADAL" clId="{DB6EBFB2-6BC7-484F-A271-0AA4772D21C9}" dt="2023-06-13T15:15:28.682" v="1" actId="47"/>
        <pc:sldMkLst>
          <pc:docMk/>
          <pc:sldMk cId="2704799047" sldId="2134806026"/>
        </pc:sldMkLst>
      </pc:sldChg>
      <pc:sldChg chg="del">
        <pc:chgData name="Aurica Balmus" userId="6ced275c-8f26-4151-a9fa-58ab8d94c012" providerId="ADAL" clId="{DB6EBFB2-6BC7-484F-A271-0AA4772D21C9}" dt="2023-06-13T15:15:28.682" v="1" actId="47"/>
        <pc:sldMkLst>
          <pc:docMk/>
          <pc:sldMk cId="3204474794" sldId="2134806027"/>
        </pc:sldMkLst>
      </pc:sldChg>
      <pc:sldChg chg="del">
        <pc:chgData name="Aurica Balmus" userId="6ced275c-8f26-4151-a9fa-58ab8d94c012" providerId="ADAL" clId="{DB6EBFB2-6BC7-484F-A271-0AA4772D21C9}" dt="2023-06-13T15:15:28.682" v="1" actId="47"/>
        <pc:sldMkLst>
          <pc:docMk/>
          <pc:sldMk cId="137500998" sldId="2134806028"/>
        </pc:sldMkLst>
      </pc:sldChg>
      <pc:sldChg chg="del">
        <pc:chgData name="Aurica Balmus" userId="6ced275c-8f26-4151-a9fa-58ab8d94c012" providerId="ADAL" clId="{DB6EBFB2-6BC7-484F-A271-0AA4772D21C9}" dt="2023-06-13T15:15:28.682" v="1" actId="47"/>
        <pc:sldMkLst>
          <pc:docMk/>
          <pc:sldMk cId="3881180367" sldId="2134806029"/>
        </pc:sldMkLst>
      </pc:sldChg>
      <pc:sldChg chg="del">
        <pc:chgData name="Aurica Balmus" userId="6ced275c-8f26-4151-a9fa-58ab8d94c012" providerId="ADAL" clId="{DB6EBFB2-6BC7-484F-A271-0AA4772D21C9}" dt="2023-06-13T15:15:28.682" v="1" actId="47"/>
        <pc:sldMkLst>
          <pc:docMk/>
          <pc:sldMk cId="1962013274" sldId="2134806030"/>
        </pc:sldMkLst>
      </pc:sldChg>
      <pc:sldMasterChg chg="delSldLayout">
        <pc:chgData name="Aurica Balmus" userId="6ced275c-8f26-4151-a9fa-58ab8d94c012" providerId="ADAL" clId="{DB6EBFB2-6BC7-484F-A271-0AA4772D21C9}" dt="2023-06-13T15:15:28.682" v="1" actId="47"/>
        <pc:sldMasterMkLst>
          <pc:docMk/>
          <pc:sldMasterMk cId="2964848516" sldId="2147483648"/>
        </pc:sldMasterMkLst>
        <pc:sldLayoutChg chg="del">
          <pc:chgData name="Aurica Balmus" userId="6ced275c-8f26-4151-a9fa-58ab8d94c012" providerId="ADAL" clId="{DB6EBFB2-6BC7-484F-A271-0AA4772D21C9}" dt="2023-06-13T15:15:28.682" v="1" actId="47"/>
          <pc:sldLayoutMkLst>
            <pc:docMk/>
            <pc:sldMasterMk cId="2964848516" sldId="2147483648"/>
            <pc:sldLayoutMk cId="1476050744" sldId="2147483662"/>
          </pc:sldLayoutMkLst>
        </pc:sldLayoutChg>
        <pc:sldLayoutChg chg="del">
          <pc:chgData name="Aurica Balmus" userId="6ced275c-8f26-4151-a9fa-58ab8d94c012" providerId="ADAL" clId="{DB6EBFB2-6BC7-484F-A271-0AA4772D21C9}" dt="2023-06-13T15:15:28.682" v="1" actId="47"/>
          <pc:sldLayoutMkLst>
            <pc:docMk/>
            <pc:sldMasterMk cId="2964848516" sldId="2147483648"/>
            <pc:sldLayoutMk cId="1597071796" sldId="214748366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7496B-05EF-4120-BB22-921C7EED4E8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B59BCB5-E4E6-4936-B197-1354A77E0E42}">
      <dgm:prSet phldrT="[Text]" custT="1"/>
      <dgm:spPr>
        <a:noFill/>
      </dgm:spPr>
      <dgm:t>
        <a:bodyPr/>
        <a:lstStyle/>
        <a:p>
          <a:r>
            <a:rPr lang="en-US" sz="1600" b="1" dirty="0">
              <a:solidFill>
                <a:srgbClr val="FE5000"/>
              </a:solidFill>
              <a:latin typeface="Gotham Book" pitchFamily="2" charset="0"/>
              <a:cs typeface="Gotham Book" pitchFamily="2" charset="0"/>
            </a:rPr>
            <a:t>Regional and national context of WSMEs access to finance and markets</a:t>
          </a:r>
          <a:endParaRPr lang="en-US" sz="1600" dirty="0">
            <a:solidFill>
              <a:srgbClr val="FE5000"/>
            </a:solidFill>
          </a:endParaRPr>
        </a:p>
      </dgm:t>
    </dgm:pt>
    <dgm:pt modelId="{F8BCB0E8-5000-47DE-8DD6-B8DBE6F4948B}" type="parTrans" cxnId="{23C5F063-292F-4170-A764-36CE8DD10CF4}">
      <dgm:prSet/>
      <dgm:spPr/>
      <dgm:t>
        <a:bodyPr/>
        <a:lstStyle/>
        <a:p>
          <a:endParaRPr lang="en-US"/>
        </a:p>
      </dgm:t>
    </dgm:pt>
    <dgm:pt modelId="{277DE78C-5439-48F3-9DB7-827AD081EDB8}" type="sibTrans" cxnId="{23C5F063-292F-4170-A764-36CE8DD10CF4}">
      <dgm:prSet/>
      <dgm:spPr>
        <a:solidFill>
          <a:srgbClr val="FFC000"/>
        </a:solidFill>
        <a:ln>
          <a:noFill/>
        </a:ln>
      </dgm:spPr>
      <dgm:t>
        <a:bodyPr/>
        <a:lstStyle/>
        <a:p>
          <a:endParaRPr lang="en-US"/>
        </a:p>
      </dgm:t>
    </dgm:pt>
    <dgm:pt modelId="{8FB87ACE-9169-451F-A5CA-852B543724D0}">
      <dgm:prSet phldrT="[Text]" custT="1"/>
      <dgm:spPr>
        <a:noFill/>
        <a:ln w="12700" cap="flat" cmpd="sng" algn="ctr">
          <a:solidFill>
            <a:prstClr val="white">
              <a:hueOff val="0"/>
              <a:satOff val="0"/>
              <a:lumOff val="0"/>
              <a:alphaOff val="0"/>
            </a:prstClr>
          </a:solidFill>
          <a:prstDash val="solid"/>
          <a:miter lim="800000"/>
        </a:ln>
        <a:effectLst/>
      </dgm:spPr>
      <dgm:t>
        <a:bodyPr spcFirstLastPara="0" vert="horz" wrap="square" lIns="616751" tIns="45720" rIns="45720" bIns="45720" numCol="1" spcCol="1270" anchor="ctr" anchorCtr="0"/>
        <a:lstStyle/>
        <a:p>
          <a:pPr marL="0" lvl="0" indent="0" algn="l" defTabSz="800100">
            <a:lnSpc>
              <a:spcPct val="90000"/>
            </a:lnSpc>
            <a:spcBef>
              <a:spcPct val="0"/>
            </a:spcBef>
            <a:spcAft>
              <a:spcPct val="35000"/>
            </a:spcAft>
            <a:buNone/>
          </a:pPr>
          <a:r>
            <a:rPr lang="en-US" sz="1600" b="1" kern="1200">
              <a:solidFill>
                <a:srgbClr val="FE5000"/>
              </a:solidFill>
              <a:latin typeface="Gotham Book" pitchFamily="2" charset="0"/>
              <a:ea typeface="+mn-ea"/>
              <a:cs typeface="Gotham Book" pitchFamily="2" charset="0"/>
            </a:rPr>
            <a:t>Client size and portfolio baseline</a:t>
          </a:r>
        </a:p>
      </dgm:t>
    </dgm:pt>
    <dgm:pt modelId="{FA73B85C-7DAE-4C7F-AA25-7B811F65E87B}" type="parTrans" cxnId="{B114CE8C-409D-4DE7-99DA-2E1CA485C79B}">
      <dgm:prSet/>
      <dgm:spPr/>
      <dgm:t>
        <a:bodyPr/>
        <a:lstStyle/>
        <a:p>
          <a:endParaRPr lang="en-US"/>
        </a:p>
      </dgm:t>
    </dgm:pt>
    <dgm:pt modelId="{429E1B0E-28F3-4DA1-B6A5-0C1245B6FD66}" type="sibTrans" cxnId="{B114CE8C-409D-4DE7-99DA-2E1CA485C79B}">
      <dgm:prSet/>
      <dgm:spPr/>
      <dgm:t>
        <a:bodyPr/>
        <a:lstStyle/>
        <a:p>
          <a:endParaRPr lang="en-US"/>
        </a:p>
      </dgm:t>
    </dgm:pt>
    <dgm:pt modelId="{6EADD1E3-BF11-48B9-B9E0-C724208CF642}">
      <dgm:prSet phldrT="[Text]" custT="1"/>
      <dgm:spPr>
        <a:noFill/>
        <a:ln w="12700" cap="flat" cmpd="sng" algn="ctr">
          <a:solidFill>
            <a:prstClr val="white">
              <a:hueOff val="0"/>
              <a:satOff val="0"/>
              <a:lumOff val="0"/>
              <a:alphaOff val="0"/>
            </a:prstClr>
          </a:solidFill>
          <a:prstDash val="solid"/>
          <a:miter lim="800000"/>
        </a:ln>
        <a:effectLst/>
      </dgm:spPr>
      <dgm:t>
        <a:bodyPr spcFirstLastPara="0" vert="horz" wrap="square" lIns="616751" tIns="45720" rIns="45720" bIns="45720" numCol="1" spcCol="1270" anchor="ctr" anchorCtr="0"/>
        <a:lstStyle/>
        <a:p>
          <a:pPr marL="0" lvl="0" indent="0" algn="l" defTabSz="800100">
            <a:lnSpc>
              <a:spcPct val="90000"/>
            </a:lnSpc>
            <a:spcBef>
              <a:spcPct val="0"/>
            </a:spcBef>
            <a:spcAft>
              <a:spcPct val="35000"/>
            </a:spcAft>
            <a:buNone/>
          </a:pPr>
          <a:r>
            <a:rPr lang="en-US" sz="1600" b="1" kern="1200">
              <a:solidFill>
                <a:srgbClr val="FE5000"/>
              </a:solidFill>
              <a:latin typeface="Gotham Book" pitchFamily="2" charset="0"/>
              <a:ea typeface="+mn-ea"/>
              <a:cs typeface="Gotham Book" pitchFamily="2" charset="0"/>
            </a:rPr>
            <a:t>Client systems capabilities to produce portfolio and/or market level data</a:t>
          </a:r>
        </a:p>
      </dgm:t>
    </dgm:pt>
    <dgm:pt modelId="{360F6288-E8D3-43F5-B4D2-82F8418DDD81}" type="parTrans" cxnId="{817342DE-8F10-4D9D-AAD9-E1B3DDD34DEB}">
      <dgm:prSet/>
      <dgm:spPr/>
      <dgm:t>
        <a:bodyPr/>
        <a:lstStyle/>
        <a:p>
          <a:endParaRPr lang="en-US"/>
        </a:p>
      </dgm:t>
    </dgm:pt>
    <dgm:pt modelId="{026367C6-4129-44D6-8625-AA2D86CE006A}" type="sibTrans" cxnId="{817342DE-8F10-4D9D-AAD9-E1B3DDD34DEB}">
      <dgm:prSet/>
      <dgm:spPr/>
      <dgm:t>
        <a:bodyPr/>
        <a:lstStyle/>
        <a:p>
          <a:endParaRPr lang="en-US"/>
        </a:p>
      </dgm:t>
    </dgm:pt>
    <dgm:pt modelId="{92DC7F6C-7339-44AF-8B6D-81AAE8CA6CB8}">
      <dgm:prSet phldrT="[Text]" custT="1"/>
      <dgm:spPr>
        <a:noFill/>
        <a:ln w="12700" cap="flat" cmpd="sng" algn="ctr">
          <a:solidFill>
            <a:prstClr val="white">
              <a:hueOff val="0"/>
              <a:satOff val="0"/>
              <a:lumOff val="0"/>
              <a:alphaOff val="0"/>
            </a:prstClr>
          </a:solidFill>
          <a:prstDash val="solid"/>
          <a:miter lim="800000"/>
        </a:ln>
        <a:effectLst/>
      </dgm:spPr>
      <dgm:t>
        <a:bodyPr spcFirstLastPara="0" vert="horz" wrap="square" lIns="616751" tIns="45720" rIns="45720" bIns="45720" numCol="1" spcCol="1270" anchor="ctr" anchorCtr="0"/>
        <a:lstStyle/>
        <a:p>
          <a:pPr marL="0" lvl="0" indent="0" algn="l" defTabSz="800100">
            <a:lnSpc>
              <a:spcPct val="90000"/>
            </a:lnSpc>
            <a:spcBef>
              <a:spcPct val="0"/>
            </a:spcBef>
            <a:spcAft>
              <a:spcPct val="35000"/>
            </a:spcAft>
            <a:buNone/>
          </a:pPr>
          <a:r>
            <a:rPr lang="en-US" sz="1600" b="1" kern="1200">
              <a:solidFill>
                <a:srgbClr val="FE5000"/>
              </a:solidFill>
              <a:latin typeface="Gotham Book" pitchFamily="2" charset="0"/>
              <a:ea typeface="+mn-ea"/>
              <a:cs typeface="Gotham Book" pitchFamily="2" charset="0"/>
            </a:rPr>
            <a:t>Transaction benchmarking</a:t>
          </a:r>
        </a:p>
      </dgm:t>
    </dgm:pt>
    <dgm:pt modelId="{D4A9A361-8E68-49DB-9408-822154D5F394}" type="parTrans" cxnId="{F3ED43CC-A944-4A03-B5F4-4FBF1B9B1E1E}">
      <dgm:prSet/>
      <dgm:spPr/>
      <dgm:t>
        <a:bodyPr/>
        <a:lstStyle/>
        <a:p>
          <a:endParaRPr lang="en-US"/>
        </a:p>
      </dgm:t>
    </dgm:pt>
    <dgm:pt modelId="{16E0F8DB-6A09-4AFD-A3F2-95F7B25AFB47}" type="sibTrans" cxnId="{F3ED43CC-A944-4A03-B5F4-4FBF1B9B1E1E}">
      <dgm:prSet/>
      <dgm:spPr/>
      <dgm:t>
        <a:bodyPr/>
        <a:lstStyle/>
        <a:p>
          <a:endParaRPr lang="en-US"/>
        </a:p>
      </dgm:t>
    </dgm:pt>
    <dgm:pt modelId="{090304F8-7F9A-453B-84F6-F823404CD9F2}" type="pres">
      <dgm:prSet presAssocID="{62B7496B-05EF-4120-BB22-921C7EED4E84}" presName="Name0" presStyleCnt="0">
        <dgm:presLayoutVars>
          <dgm:chMax val="7"/>
          <dgm:chPref val="7"/>
          <dgm:dir/>
        </dgm:presLayoutVars>
      </dgm:prSet>
      <dgm:spPr/>
    </dgm:pt>
    <dgm:pt modelId="{3B33693B-8BBA-4DA2-88B4-3520C7BAAE44}" type="pres">
      <dgm:prSet presAssocID="{62B7496B-05EF-4120-BB22-921C7EED4E84}" presName="Name1" presStyleCnt="0"/>
      <dgm:spPr/>
    </dgm:pt>
    <dgm:pt modelId="{5801439C-C7C0-407C-9554-8B55DAFB69D8}" type="pres">
      <dgm:prSet presAssocID="{62B7496B-05EF-4120-BB22-921C7EED4E84}" presName="cycle" presStyleCnt="0"/>
      <dgm:spPr/>
    </dgm:pt>
    <dgm:pt modelId="{AFD832BF-DADD-4C66-8321-F97C66A947DC}" type="pres">
      <dgm:prSet presAssocID="{62B7496B-05EF-4120-BB22-921C7EED4E84}" presName="srcNode" presStyleLbl="node1" presStyleIdx="0" presStyleCnt="4"/>
      <dgm:spPr/>
    </dgm:pt>
    <dgm:pt modelId="{B0388A4F-7C01-4AF2-998C-CE009CB0B616}" type="pres">
      <dgm:prSet presAssocID="{62B7496B-05EF-4120-BB22-921C7EED4E84}" presName="conn" presStyleLbl="parChTrans1D2" presStyleIdx="0" presStyleCnt="1" custLinFactNeighborX="-131" custLinFactNeighborY="-1098"/>
      <dgm:spPr/>
    </dgm:pt>
    <dgm:pt modelId="{F65182FE-6F58-4596-9322-F423E249B40D}" type="pres">
      <dgm:prSet presAssocID="{62B7496B-05EF-4120-BB22-921C7EED4E84}" presName="extraNode" presStyleLbl="node1" presStyleIdx="0" presStyleCnt="4"/>
      <dgm:spPr/>
    </dgm:pt>
    <dgm:pt modelId="{E3ECFFDA-C5BD-48D7-921C-2B204D19EE20}" type="pres">
      <dgm:prSet presAssocID="{62B7496B-05EF-4120-BB22-921C7EED4E84}" presName="dstNode" presStyleLbl="node1" presStyleIdx="0" presStyleCnt="4"/>
      <dgm:spPr/>
    </dgm:pt>
    <dgm:pt modelId="{C3115A80-193B-4B23-B5AA-EE79D2EA0104}" type="pres">
      <dgm:prSet presAssocID="{4B59BCB5-E4E6-4936-B197-1354A77E0E42}" presName="text_1" presStyleLbl="node1" presStyleIdx="0" presStyleCnt="4">
        <dgm:presLayoutVars>
          <dgm:bulletEnabled val="1"/>
        </dgm:presLayoutVars>
      </dgm:prSet>
      <dgm:spPr/>
    </dgm:pt>
    <dgm:pt modelId="{F9D4B31A-C7AB-4108-A4C4-50DCCDDE2739}" type="pres">
      <dgm:prSet presAssocID="{4B59BCB5-E4E6-4936-B197-1354A77E0E42}" presName="accent_1" presStyleCnt="0"/>
      <dgm:spPr/>
    </dgm:pt>
    <dgm:pt modelId="{9271AF06-B0D8-40A6-9510-0BB899CA0E3A}" type="pres">
      <dgm:prSet presAssocID="{4B59BCB5-E4E6-4936-B197-1354A77E0E42}" presName="accentRepeatNode" presStyleLbl="solidFgAcc1" presStyleIdx="0" presStyleCnt="4"/>
      <dgm:spPr>
        <a:solidFill>
          <a:schemeClr val="bg1">
            <a:lumMod val="95000"/>
          </a:schemeClr>
        </a:solidFill>
        <a:ln>
          <a:noFill/>
        </a:ln>
      </dgm:spPr>
    </dgm:pt>
    <dgm:pt modelId="{5EC1A49C-669D-47BC-A1EC-35AA3C99CF2D}" type="pres">
      <dgm:prSet presAssocID="{8FB87ACE-9169-451F-A5CA-852B543724D0}" presName="text_2" presStyleLbl="node1" presStyleIdx="1" presStyleCnt="4">
        <dgm:presLayoutVars>
          <dgm:bulletEnabled val="1"/>
        </dgm:presLayoutVars>
      </dgm:prSet>
      <dgm:spPr>
        <a:xfrm>
          <a:off x="1015142" y="1554018"/>
          <a:ext cx="6316434" cy="777009"/>
        </a:xfrm>
        <a:prstGeom prst="rect">
          <a:avLst/>
        </a:prstGeom>
      </dgm:spPr>
    </dgm:pt>
    <dgm:pt modelId="{272C985E-0DB2-4CB7-A6F6-BF995B9FBDDA}" type="pres">
      <dgm:prSet presAssocID="{8FB87ACE-9169-451F-A5CA-852B543724D0}" presName="accent_2" presStyleCnt="0"/>
      <dgm:spPr/>
    </dgm:pt>
    <dgm:pt modelId="{07EA373E-459D-4453-8630-5B06BBFE016A}" type="pres">
      <dgm:prSet presAssocID="{8FB87ACE-9169-451F-A5CA-852B543724D0}" presName="accentRepeatNode" presStyleLbl="solidFgAcc1" presStyleIdx="1" presStyleCnt="4"/>
      <dgm:spPr>
        <a:xfrm>
          <a:off x="529511" y="1456892"/>
          <a:ext cx="971261" cy="971261"/>
        </a:xfrm>
        <a:prstGeom prst="ellipse">
          <a:avLst/>
        </a:prstGeom>
        <a:solidFill>
          <a:prstClr val="white">
            <a:lumMod val="95000"/>
          </a:prstClr>
        </a:solidFill>
        <a:ln w="12700" cap="flat" cmpd="sng" algn="ctr">
          <a:noFill/>
          <a:prstDash val="solid"/>
          <a:miter lim="800000"/>
        </a:ln>
        <a:effectLst/>
      </dgm:spPr>
    </dgm:pt>
    <dgm:pt modelId="{3873AA81-D858-49BC-B393-B356C9D4C4E3}" type="pres">
      <dgm:prSet presAssocID="{6EADD1E3-BF11-48B9-B9E0-C724208CF642}" presName="text_3" presStyleLbl="node1" presStyleIdx="2" presStyleCnt="4">
        <dgm:presLayoutVars>
          <dgm:bulletEnabled val="1"/>
        </dgm:presLayoutVars>
      </dgm:prSet>
      <dgm:spPr>
        <a:xfrm>
          <a:off x="1015142" y="2719734"/>
          <a:ext cx="6316434" cy="777009"/>
        </a:xfrm>
        <a:prstGeom prst="rect">
          <a:avLst/>
        </a:prstGeom>
      </dgm:spPr>
    </dgm:pt>
    <dgm:pt modelId="{9BCA5619-EADF-44AD-8A50-952B8D665301}" type="pres">
      <dgm:prSet presAssocID="{6EADD1E3-BF11-48B9-B9E0-C724208CF642}" presName="accent_3" presStyleCnt="0"/>
      <dgm:spPr/>
    </dgm:pt>
    <dgm:pt modelId="{F8E24444-AD2D-4E24-8AAE-2AFD98D64004}" type="pres">
      <dgm:prSet presAssocID="{6EADD1E3-BF11-48B9-B9E0-C724208CF642}" presName="accentRepeatNode" presStyleLbl="solidFgAcc1" presStyleIdx="2" presStyleCnt="4"/>
      <dgm:spPr>
        <a:xfrm>
          <a:off x="529511" y="2622608"/>
          <a:ext cx="971261" cy="971261"/>
        </a:xfrm>
        <a:prstGeom prst="ellipse">
          <a:avLst/>
        </a:prstGeom>
        <a:solidFill>
          <a:prstClr val="white">
            <a:lumMod val="95000"/>
          </a:prstClr>
        </a:solidFill>
        <a:ln w="12700" cap="flat" cmpd="sng" algn="ctr">
          <a:noFill/>
          <a:prstDash val="solid"/>
          <a:miter lim="800000"/>
        </a:ln>
        <a:effectLst/>
      </dgm:spPr>
    </dgm:pt>
    <dgm:pt modelId="{79726717-CB40-40C7-96F0-7449708788AC}" type="pres">
      <dgm:prSet presAssocID="{92DC7F6C-7339-44AF-8B6D-81AAE8CA6CB8}" presName="text_4" presStyleLbl="node1" presStyleIdx="3" presStyleCnt="4">
        <dgm:presLayoutVars>
          <dgm:bulletEnabled val="1"/>
        </dgm:presLayoutVars>
      </dgm:prSet>
      <dgm:spPr>
        <a:xfrm>
          <a:off x="569665" y="3885450"/>
          <a:ext cx="6761912" cy="777009"/>
        </a:xfrm>
        <a:prstGeom prst="rect">
          <a:avLst/>
        </a:prstGeom>
      </dgm:spPr>
    </dgm:pt>
    <dgm:pt modelId="{93F63E82-5026-40CE-B9AA-1395EA9CDAC9}" type="pres">
      <dgm:prSet presAssocID="{92DC7F6C-7339-44AF-8B6D-81AAE8CA6CB8}" presName="accent_4" presStyleCnt="0"/>
      <dgm:spPr/>
    </dgm:pt>
    <dgm:pt modelId="{DB099D86-F3E6-460D-89A7-259B0C43B83A}" type="pres">
      <dgm:prSet presAssocID="{92DC7F6C-7339-44AF-8B6D-81AAE8CA6CB8}" presName="accentRepeatNode" presStyleLbl="solidFgAcc1" presStyleIdx="3" presStyleCnt="4"/>
      <dgm:spPr>
        <a:xfrm>
          <a:off x="84034" y="3788324"/>
          <a:ext cx="971261" cy="971261"/>
        </a:xfrm>
        <a:prstGeom prst="ellipse">
          <a:avLst/>
        </a:prstGeom>
        <a:solidFill>
          <a:prstClr val="white">
            <a:lumMod val="95000"/>
          </a:prstClr>
        </a:solidFill>
        <a:ln w="12700" cap="flat" cmpd="sng" algn="ctr">
          <a:noFill/>
          <a:prstDash val="solid"/>
          <a:miter lim="800000"/>
        </a:ln>
        <a:effectLst/>
      </dgm:spPr>
    </dgm:pt>
  </dgm:ptLst>
  <dgm:cxnLst>
    <dgm:cxn modelId="{23C5F063-292F-4170-A764-36CE8DD10CF4}" srcId="{62B7496B-05EF-4120-BB22-921C7EED4E84}" destId="{4B59BCB5-E4E6-4936-B197-1354A77E0E42}" srcOrd="0" destOrd="0" parTransId="{F8BCB0E8-5000-47DE-8DD6-B8DBE6F4948B}" sibTransId="{277DE78C-5439-48F3-9DB7-827AD081EDB8}"/>
    <dgm:cxn modelId="{EEBF2788-4D04-4DC8-A429-0C46A2708865}" type="presOf" srcId="{92DC7F6C-7339-44AF-8B6D-81AAE8CA6CB8}" destId="{79726717-CB40-40C7-96F0-7449708788AC}" srcOrd="0" destOrd="0" presId="urn:microsoft.com/office/officeart/2008/layout/VerticalCurvedList"/>
    <dgm:cxn modelId="{B114CE8C-409D-4DE7-99DA-2E1CA485C79B}" srcId="{62B7496B-05EF-4120-BB22-921C7EED4E84}" destId="{8FB87ACE-9169-451F-A5CA-852B543724D0}" srcOrd="1" destOrd="0" parTransId="{FA73B85C-7DAE-4C7F-AA25-7B811F65E87B}" sibTransId="{429E1B0E-28F3-4DA1-B6A5-0C1245B6FD66}"/>
    <dgm:cxn modelId="{042CA8A4-9618-478B-8596-3528AB6B30F8}" type="presOf" srcId="{8FB87ACE-9169-451F-A5CA-852B543724D0}" destId="{5EC1A49C-669D-47BC-A1EC-35AA3C99CF2D}" srcOrd="0" destOrd="0" presId="urn:microsoft.com/office/officeart/2008/layout/VerticalCurvedList"/>
    <dgm:cxn modelId="{B26E44A7-CC13-4E89-B25E-70AB94B5B18F}" type="presOf" srcId="{62B7496B-05EF-4120-BB22-921C7EED4E84}" destId="{090304F8-7F9A-453B-84F6-F823404CD9F2}" srcOrd="0" destOrd="0" presId="urn:microsoft.com/office/officeart/2008/layout/VerticalCurvedList"/>
    <dgm:cxn modelId="{F3ED43CC-A944-4A03-B5F4-4FBF1B9B1E1E}" srcId="{62B7496B-05EF-4120-BB22-921C7EED4E84}" destId="{92DC7F6C-7339-44AF-8B6D-81AAE8CA6CB8}" srcOrd="3" destOrd="0" parTransId="{D4A9A361-8E68-49DB-9408-822154D5F394}" sibTransId="{16E0F8DB-6A09-4AFD-A3F2-95F7B25AFB47}"/>
    <dgm:cxn modelId="{639040D3-AD2C-4C81-BA3F-FCD23930123B}" type="presOf" srcId="{277DE78C-5439-48F3-9DB7-827AD081EDB8}" destId="{B0388A4F-7C01-4AF2-998C-CE009CB0B616}" srcOrd="0" destOrd="0" presId="urn:microsoft.com/office/officeart/2008/layout/VerticalCurvedList"/>
    <dgm:cxn modelId="{958BDED7-F45F-4F8E-BD4A-106B8994E4A5}" type="presOf" srcId="{6EADD1E3-BF11-48B9-B9E0-C724208CF642}" destId="{3873AA81-D858-49BC-B393-B356C9D4C4E3}" srcOrd="0" destOrd="0" presId="urn:microsoft.com/office/officeart/2008/layout/VerticalCurvedList"/>
    <dgm:cxn modelId="{817342DE-8F10-4D9D-AAD9-E1B3DDD34DEB}" srcId="{62B7496B-05EF-4120-BB22-921C7EED4E84}" destId="{6EADD1E3-BF11-48B9-B9E0-C724208CF642}" srcOrd="2" destOrd="0" parTransId="{360F6288-E8D3-43F5-B4D2-82F8418DDD81}" sibTransId="{026367C6-4129-44D6-8625-AA2D86CE006A}"/>
    <dgm:cxn modelId="{D0D7ECED-695C-4B45-B036-A09B1BC7AA3C}" type="presOf" srcId="{4B59BCB5-E4E6-4936-B197-1354A77E0E42}" destId="{C3115A80-193B-4B23-B5AA-EE79D2EA0104}" srcOrd="0" destOrd="0" presId="urn:microsoft.com/office/officeart/2008/layout/VerticalCurvedList"/>
    <dgm:cxn modelId="{7F067ADF-6F8C-406D-B77C-F9CFFCF8D5A2}" type="presParOf" srcId="{090304F8-7F9A-453B-84F6-F823404CD9F2}" destId="{3B33693B-8BBA-4DA2-88B4-3520C7BAAE44}" srcOrd="0" destOrd="0" presId="urn:microsoft.com/office/officeart/2008/layout/VerticalCurvedList"/>
    <dgm:cxn modelId="{96F7132F-7074-41EF-8989-15A08197DE30}" type="presParOf" srcId="{3B33693B-8BBA-4DA2-88B4-3520C7BAAE44}" destId="{5801439C-C7C0-407C-9554-8B55DAFB69D8}" srcOrd="0" destOrd="0" presId="urn:microsoft.com/office/officeart/2008/layout/VerticalCurvedList"/>
    <dgm:cxn modelId="{72D7A3B1-1E24-431C-A11E-8121B1A47615}" type="presParOf" srcId="{5801439C-C7C0-407C-9554-8B55DAFB69D8}" destId="{AFD832BF-DADD-4C66-8321-F97C66A947DC}" srcOrd="0" destOrd="0" presId="urn:microsoft.com/office/officeart/2008/layout/VerticalCurvedList"/>
    <dgm:cxn modelId="{443F6368-3B7E-4192-B7BD-136636BA5DAF}" type="presParOf" srcId="{5801439C-C7C0-407C-9554-8B55DAFB69D8}" destId="{B0388A4F-7C01-4AF2-998C-CE009CB0B616}" srcOrd="1" destOrd="0" presId="urn:microsoft.com/office/officeart/2008/layout/VerticalCurvedList"/>
    <dgm:cxn modelId="{CBCDABEF-CC53-40CD-8D18-819F3B3D858D}" type="presParOf" srcId="{5801439C-C7C0-407C-9554-8B55DAFB69D8}" destId="{F65182FE-6F58-4596-9322-F423E249B40D}" srcOrd="2" destOrd="0" presId="urn:microsoft.com/office/officeart/2008/layout/VerticalCurvedList"/>
    <dgm:cxn modelId="{43750E0B-184D-492B-882D-809BD254EBEB}" type="presParOf" srcId="{5801439C-C7C0-407C-9554-8B55DAFB69D8}" destId="{E3ECFFDA-C5BD-48D7-921C-2B204D19EE20}" srcOrd="3" destOrd="0" presId="urn:microsoft.com/office/officeart/2008/layout/VerticalCurvedList"/>
    <dgm:cxn modelId="{712C0083-5D60-4F44-8A96-1D6AA92AD791}" type="presParOf" srcId="{3B33693B-8BBA-4DA2-88B4-3520C7BAAE44}" destId="{C3115A80-193B-4B23-B5AA-EE79D2EA0104}" srcOrd="1" destOrd="0" presId="urn:microsoft.com/office/officeart/2008/layout/VerticalCurvedList"/>
    <dgm:cxn modelId="{6670EAF2-B9FF-41E9-B695-EE7B7271E534}" type="presParOf" srcId="{3B33693B-8BBA-4DA2-88B4-3520C7BAAE44}" destId="{F9D4B31A-C7AB-4108-A4C4-50DCCDDE2739}" srcOrd="2" destOrd="0" presId="urn:microsoft.com/office/officeart/2008/layout/VerticalCurvedList"/>
    <dgm:cxn modelId="{F949794E-DE92-45A9-AE7B-C3535E36ABA6}" type="presParOf" srcId="{F9D4B31A-C7AB-4108-A4C4-50DCCDDE2739}" destId="{9271AF06-B0D8-40A6-9510-0BB899CA0E3A}" srcOrd="0" destOrd="0" presId="urn:microsoft.com/office/officeart/2008/layout/VerticalCurvedList"/>
    <dgm:cxn modelId="{475FC568-C222-4DBF-BE27-C8C00245D89D}" type="presParOf" srcId="{3B33693B-8BBA-4DA2-88B4-3520C7BAAE44}" destId="{5EC1A49C-669D-47BC-A1EC-35AA3C99CF2D}" srcOrd="3" destOrd="0" presId="urn:microsoft.com/office/officeart/2008/layout/VerticalCurvedList"/>
    <dgm:cxn modelId="{2196129E-802C-4C72-8690-C8E3F7A327BA}" type="presParOf" srcId="{3B33693B-8BBA-4DA2-88B4-3520C7BAAE44}" destId="{272C985E-0DB2-4CB7-A6F6-BF995B9FBDDA}" srcOrd="4" destOrd="0" presId="urn:microsoft.com/office/officeart/2008/layout/VerticalCurvedList"/>
    <dgm:cxn modelId="{89145B50-752F-4F46-8D65-45C05BC32902}" type="presParOf" srcId="{272C985E-0DB2-4CB7-A6F6-BF995B9FBDDA}" destId="{07EA373E-459D-4453-8630-5B06BBFE016A}" srcOrd="0" destOrd="0" presId="urn:microsoft.com/office/officeart/2008/layout/VerticalCurvedList"/>
    <dgm:cxn modelId="{3E6FD28B-A0A5-42F1-9CD7-83149E00838D}" type="presParOf" srcId="{3B33693B-8BBA-4DA2-88B4-3520C7BAAE44}" destId="{3873AA81-D858-49BC-B393-B356C9D4C4E3}" srcOrd="5" destOrd="0" presId="urn:microsoft.com/office/officeart/2008/layout/VerticalCurvedList"/>
    <dgm:cxn modelId="{C5EC3B19-E187-46DC-895C-8C793BD2B024}" type="presParOf" srcId="{3B33693B-8BBA-4DA2-88B4-3520C7BAAE44}" destId="{9BCA5619-EADF-44AD-8A50-952B8D665301}" srcOrd="6" destOrd="0" presId="urn:microsoft.com/office/officeart/2008/layout/VerticalCurvedList"/>
    <dgm:cxn modelId="{DC4C9445-C7B4-4E27-A161-9739125A2CE0}" type="presParOf" srcId="{9BCA5619-EADF-44AD-8A50-952B8D665301}" destId="{F8E24444-AD2D-4E24-8AAE-2AFD98D64004}" srcOrd="0" destOrd="0" presId="urn:microsoft.com/office/officeart/2008/layout/VerticalCurvedList"/>
    <dgm:cxn modelId="{6F90E9AB-E9FC-42EE-9F91-EA3DFBF34E6D}" type="presParOf" srcId="{3B33693B-8BBA-4DA2-88B4-3520C7BAAE44}" destId="{79726717-CB40-40C7-96F0-7449708788AC}" srcOrd="7" destOrd="0" presId="urn:microsoft.com/office/officeart/2008/layout/VerticalCurvedList"/>
    <dgm:cxn modelId="{E320E67E-EFE9-407B-8F68-FE9A27EA2DC9}" type="presParOf" srcId="{3B33693B-8BBA-4DA2-88B4-3520C7BAAE44}" destId="{93F63E82-5026-40CE-B9AA-1395EA9CDAC9}" srcOrd="8" destOrd="0" presId="urn:microsoft.com/office/officeart/2008/layout/VerticalCurvedList"/>
    <dgm:cxn modelId="{DF3805B6-CF55-4771-B0CD-CF1926FC458B}" type="presParOf" srcId="{93F63E82-5026-40CE-B9AA-1395EA9CDAC9}" destId="{DB099D86-F3E6-460D-89A7-259B0C43B83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88A4F-7C01-4AF2-998C-CE009CB0B616}">
      <dsp:nvSpPr>
        <dsp:cNvPr id="0" name=""/>
        <dsp:cNvSpPr/>
      </dsp:nvSpPr>
      <dsp:spPr>
        <a:xfrm>
          <a:off x="-5710741" y="-948784"/>
          <a:ext cx="6799025" cy="6799025"/>
        </a:xfrm>
        <a:prstGeom prst="blockArc">
          <a:avLst>
            <a:gd name="adj1" fmla="val 18900000"/>
            <a:gd name="adj2" fmla="val 2700000"/>
            <a:gd name="adj3" fmla="val 318"/>
          </a:avLst>
        </a:prstGeom>
        <a:solidFill>
          <a:srgbClr val="FFC000"/>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3115A80-193B-4B23-B5AA-EE79D2EA0104}">
      <dsp:nvSpPr>
        <dsp:cNvPr id="0" name=""/>
        <dsp:cNvSpPr/>
      </dsp:nvSpPr>
      <dsp:spPr>
        <a:xfrm>
          <a:off x="569665" y="388302"/>
          <a:ext cx="10608593" cy="777009"/>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751"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rgbClr val="FE5000"/>
              </a:solidFill>
              <a:latin typeface="Gotham Book" pitchFamily="2" charset="0"/>
              <a:cs typeface="Gotham Book" pitchFamily="2" charset="0"/>
            </a:rPr>
            <a:t>Regional and national context of WSMEs access to finance and markets</a:t>
          </a:r>
          <a:endParaRPr lang="en-US" sz="1600" kern="1200" dirty="0">
            <a:solidFill>
              <a:srgbClr val="FE5000"/>
            </a:solidFill>
          </a:endParaRPr>
        </a:p>
      </dsp:txBody>
      <dsp:txXfrm>
        <a:off x="569665" y="388302"/>
        <a:ext cx="10608593" cy="777009"/>
      </dsp:txXfrm>
    </dsp:sp>
    <dsp:sp modelId="{9271AF06-B0D8-40A6-9510-0BB899CA0E3A}">
      <dsp:nvSpPr>
        <dsp:cNvPr id="0" name=""/>
        <dsp:cNvSpPr/>
      </dsp:nvSpPr>
      <dsp:spPr>
        <a:xfrm>
          <a:off x="84034" y="291176"/>
          <a:ext cx="971261" cy="971261"/>
        </a:xfrm>
        <a:prstGeom prst="ellipse">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EC1A49C-669D-47BC-A1EC-35AA3C99CF2D}">
      <dsp:nvSpPr>
        <dsp:cNvPr id="0" name=""/>
        <dsp:cNvSpPr/>
      </dsp:nvSpPr>
      <dsp:spPr>
        <a:xfrm>
          <a:off x="1015142" y="1554018"/>
          <a:ext cx="10163115" cy="777009"/>
        </a:xfrm>
        <a:prstGeom prst="rect">
          <a:avLst/>
        </a:prstGeom>
        <a:no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751" tIns="45720" rIns="45720" bIns="45720" numCol="1" spcCol="1270" anchor="ctr" anchorCtr="0">
          <a:noAutofit/>
        </a:bodyPr>
        <a:lstStyle/>
        <a:p>
          <a:pPr marL="0" lvl="0" indent="0" algn="l" defTabSz="800100">
            <a:lnSpc>
              <a:spcPct val="90000"/>
            </a:lnSpc>
            <a:spcBef>
              <a:spcPct val="0"/>
            </a:spcBef>
            <a:spcAft>
              <a:spcPct val="35000"/>
            </a:spcAft>
            <a:buNone/>
          </a:pPr>
          <a:r>
            <a:rPr lang="en-US" sz="1600" b="1" kern="1200">
              <a:solidFill>
                <a:srgbClr val="FE5000"/>
              </a:solidFill>
              <a:latin typeface="Gotham Book" pitchFamily="2" charset="0"/>
              <a:ea typeface="+mn-ea"/>
              <a:cs typeface="Gotham Book" pitchFamily="2" charset="0"/>
            </a:rPr>
            <a:t>Client size and portfolio baseline</a:t>
          </a:r>
        </a:p>
      </dsp:txBody>
      <dsp:txXfrm>
        <a:off x="1015142" y="1554018"/>
        <a:ext cx="10163115" cy="777009"/>
      </dsp:txXfrm>
    </dsp:sp>
    <dsp:sp modelId="{07EA373E-459D-4453-8630-5B06BBFE016A}">
      <dsp:nvSpPr>
        <dsp:cNvPr id="0" name=""/>
        <dsp:cNvSpPr/>
      </dsp:nvSpPr>
      <dsp:spPr>
        <a:xfrm>
          <a:off x="529511" y="1456892"/>
          <a:ext cx="971261" cy="971261"/>
        </a:xfrm>
        <a:prstGeom prst="ellipse">
          <a:avLst/>
        </a:prstGeom>
        <a:solidFill>
          <a:prstClr val="white">
            <a:lumMod val="95000"/>
          </a:prst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873AA81-D858-49BC-B393-B356C9D4C4E3}">
      <dsp:nvSpPr>
        <dsp:cNvPr id="0" name=""/>
        <dsp:cNvSpPr/>
      </dsp:nvSpPr>
      <dsp:spPr>
        <a:xfrm>
          <a:off x="1015142" y="2719734"/>
          <a:ext cx="10163115" cy="777009"/>
        </a:xfrm>
        <a:prstGeom prst="rect">
          <a:avLst/>
        </a:prstGeom>
        <a:no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751" tIns="45720" rIns="45720" bIns="45720" numCol="1" spcCol="1270" anchor="ctr" anchorCtr="0">
          <a:noAutofit/>
        </a:bodyPr>
        <a:lstStyle/>
        <a:p>
          <a:pPr marL="0" lvl="0" indent="0" algn="l" defTabSz="800100">
            <a:lnSpc>
              <a:spcPct val="90000"/>
            </a:lnSpc>
            <a:spcBef>
              <a:spcPct val="0"/>
            </a:spcBef>
            <a:spcAft>
              <a:spcPct val="35000"/>
            </a:spcAft>
            <a:buNone/>
          </a:pPr>
          <a:r>
            <a:rPr lang="en-US" sz="1600" b="1" kern="1200">
              <a:solidFill>
                <a:srgbClr val="FE5000"/>
              </a:solidFill>
              <a:latin typeface="Gotham Book" pitchFamily="2" charset="0"/>
              <a:ea typeface="+mn-ea"/>
              <a:cs typeface="Gotham Book" pitchFamily="2" charset="0"/>
            </a:rPr>
            <a:t>Client systems capabilities to produce portfolio and/or market level data</a:t>
          </a:r>
        </a:p>
      </dsp:txBody>
      <dsp:txXfrm>
        <a:off x="1015142" y="2719734"/>
        <a:ext cx="10163115" cy="777009"/>
      </dsp:txXfrm>
    </dsp:sp>
    <dsp:sp modelId="{F8E24444-AD2D-4E24-8AAE-2AFD98D64004}">
      <dsp:nvSpPr>
        <dsp:cNvPr id="0" name=""/>
        <dsp:cNvSpPr/>
      </dsp:nvSpPr>
      <dsp:spPr>
        <a:xfrm>
          <a:off x="529511" y="2622608"/>
          <a:ext cx="971261" cy="971261"/>
        </a:xfrm>
        <a:prstGeom prst="ellipse">
          <a:avLst/>
        </a:prstGeom>
        <a:solidFill>
          <a:prstClr val="white">
            <a:lumMod val="95000"/>
          </a:prst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9726717-CB40-40C7-96F0-7449708788AC}">
      <dsp:nvSpPr>
        <dsp:cNvPr id="0" name=""/>
        <dsp:cNvSpPr/>
      </dsp:nvSpPr>
      <dsp:spPr>
        <a:xfrm>
          <a:off x="569665" y="3885450"/>
          <a:ext cx="10608593" cy="777009"/>
        </a:xfrm>
        <a:prstGeom prst="rect">
          <a:avLst/>
        </a:prstGeom>
        <a:no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751" tIns="45720" rIns="45720" bIns="45720" numCol="1" spcCol="1270" anchor="ctr" anchorCtr="0">
          <a:noAutofit/>
        </a:bodyPr>
        <a:lstStyle/>
        <a:p>
          <a:pPr marL="0" lvl="0" indent="0" algn="l" defTabSz="800100">
            <a:lnSpc>
              <a:spcPct val="90000"/>
            </a:lnSpc>
            <a:spcBef>
              <a:spcPct val="0"/>
            </a:spcBef>
            <a:spcAft>
              <a:spcPct val="35000"/>
            </a:spcAft>
            <a:buNone/>
          </a:pPr>
          <a:r>
            <a:rPr lang="en-US" sz="1600" b="1" kern="1200">
              <a:solidFill>
                <a:srgbClr val="FE5000"/>
              </a:solidFill>
              <a:latin typeface="Gotham Book" pitchFamily="2" charset="0"/>
              <a:ea typeface="+mn-ea"/>
              <a:cs typeface="Gotham Book" pitchFamily="2" charset="0"/>
            </a:rPr>
            <a:t>Transaction benchmarking</a:t>
          </a:r>
        </a:p>
      </dsp:txBody>
      <dsp:txXfrm>
        <a:off x="569665" y="3885450"/>
        <a:ext cx="10608593" cy="777009"/>
      </dsp:txXfrm>
    </dsp:sp>
    <dsp:sp modelId="{DB099D86-F3E6-460D-89A7-259B0C43B83A}">
      <dsp:nvSpPr>
        <dsp:cNvPr id="0" name=""/>
        <dsp:cNvSpPr/>
      </dsp:nvSpPr>
      <dsp:spPr>
        <a:xfrm>
          <a:off x="84034" y="3788324"/>
          <a:ext cx="971261" cy="971261"/>
        </a:xfrm>
        <a:prstGeom prst="ellipse">
          <a:avLst/>
        </a:prstGeom>
        <a:solidFill>
          <a:prstClr val="white">
            <a:lumMod val="95000"/>
          </a:prst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CCC9C-68D5-475E-8A94-9B66B16F77FC}" type="datetimeFigureOut">
              <a:rPr lang="es-CO" smtClean="0"/>
              <a:t>13/06/2023</a:t>
            </a:fld>
            <a:endParaRPr lang="es-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1BA4D-D531-4CA5-9FAE-8CDA5ED0364F}" type="slidenum">
              <a:rPr lang="es-CO" smtClean="0"/>
              <a:t>‹#›</a:t>
            </a:fld>
            <a:endParaRPr lang="es-CO"/>
          </a:p>
        </p:txBody>
      </p:sp>
    </p:spTree>
    <p:extLst>
      <p:ext uri="{BB962C8B-B14F-4D97-AF65-F5344CB8AC3E}">
        <p14:creationId xmlns:p14="http://schemas.microsoft.com/office/powerpoint/2010/main" val="323045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message</a:t>
            </a:r>
          </a:p>
        </p:txBody>
      </p:sp>
      <p:sp>
        <p:nvSpPr>
          <p:cNvPr id="4" name="Slide Number Placeholder 3"/>
          <p:cNvSpPr>
            <a:spLocks noGrp="1"/>
          </p:cNvSpPr>
          <p:nvPr>
            <p:ph type="sldNum" sz="quarter" idx="5"/>
          </p:nvPr>
        </p:nvSpPr>
        <p:spPr/>
        <p:txBody>
          <a:bodyPr/>
          <a:lstStyle/>
          <a:p>
            <a:fld id="{690580E4-189D-42AB-941D-0BEEBE2DDD4B}" type="slidenum">
              <a:rPr lang="en-US" smtClean="0"/>
              <a:t>2</a:t>
            </a:fld>
            <a:endParaRPr lang="en-US"/>
          </a:p>
        </p:txBody>
      </p:sp>
    </p:spTree>
    <p:extLst>
      <p:ext uri="{BB962C8B-B14F-4D97-AF65-F5344CB8AC3E}">
        <p14:creationId xmlns:p14="http://schemas.microsoft.com/office/powerpoint/2010/main" val="353808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4D473-EE3E-0E4C-8281-F2FA369AE315}" type="slidenum">
              <a:rPr lang="en-US" smtClean="0"/>
              <a:t>4</a:t>
            </a:fld>
            <a:endParaRPr lang="en-US"/>
          </a:p>
        </p:txBody>
      </p:sp>
    </p:spTree>
    <p:extLst>
      <p:ext uri="{BB962C8B-B14F-4D97-AF65-F5344CB8AC3E}">
        <p14:creationId xmlns:p14="http://schemas.microsoft.com/office/powerpoint/2010/main" val="201622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4D473-EE3E-0E4C-8281-F2FA369AE315}" type="slidenum">
              <a:rPr lang="en-US" smtClean="0"/>
              <a:t>7</a:t>
            </a:fld>
            <a:endParaRPr lang="en-US"/>
          </a:p>
        </p:txBody>
      </p:sp>
    </p:spTree>
    <p:extLst>
      <p:ext uri="{BB962C8B-B14F-4D97-AF65-F5344CB8AC3E}">
        <p14:creationId xmlns:p14="http://schemas.microsoft.com/office/powerpoint/2010/main" val="591262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4D473-EE3E-0E4C-8281-F2FA369AE315}" type="slidenum">
              <a:rPr lang="en-US" smtClean="0"/>
              <a:t>8</a:t>
            </a:fld>
            <a:endParaRPr lang="en-US"/>
          </a:p>
        </p:txBody>
      </p:sp>
    </p:spTree>
    <p:extLst>
      <p:ext uri="{BB962C8B-B14F-4D97-AF65-F5344CB8AC3E}">
        <p14:creationId xmlns:p14="http://schemas.microsoft.com/office/powerpoint/2010/main" val="169149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tittle – to the exact name of Allianz</a:t>
            </a:r>
          </a:p>
        </p:txBody>
      </p:sp>
      <p:sp>
        <p:nvSpPr>
          <p:cNvPr id="4" name="Slide Number Placeholder 3"/>
          <p:cNvSpPr>
            <a:spLocks noGrp="1"/>
          </p:cNvSpPr>
          <p:nvPr>
            <p:ph type="sldNum" sz="quarter" idx="5"/>
          </p:nvPr>
        </p:nvSpPr>
        <p:spPr/>
        <p:txBody>
          <a:bodyPr/>
          <a:lstStyle/>
          <a:p>
            <a:fld id="{AE24D473-EE3E-0E4C-8281-F2FA369AE315}" type="slidenum">
              <a:rPr lang="en-US" smtClean="0"/>
              <a:t>10</a:t>
            </a:fld>
            <a:endParaRPr lang="en-US"/>
          </a:p>
        </p:txBody>
      </p:sp>
    </p:spTree>
    <p:extLst>
      <p:ext uri="{BB962C8B-B14F-4D97-AF65-F5344CB8AC3E}">
        <p14:creationId xmlns:p14="http://schemas.microsoft.com/office/powerpoint/2010/main" val="220710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Systems can track the data – Corp and </a:t>
            </a:r>
            <a:r>
              <a:rPr lang="en-US" dirty="0" err="1"/>
              <a:t>Fis</a:t>
            </a:r>
            <a:r>
              <a:rPr lang="en-US" dirty="0"/>
              <a:t>. </a:t>
            </a:r>
          </a:p>
          <a:p>
            <a:r>
              <a:rPr lang="en-US" dirty="0"/>
              <a:t>Extend advisory to do </a:t>
            </a:r>
          </a:p>
          <a:p>
            <a:r>
              <a:rPr lang="en-US" dirty="0"/>
              <a:t>Adapt the contract baseline can change. </a:t>
            </a:r>
          </a:p>
          <a:p>
            <a:r>
              <a:rPr lang="en-US" dirty="0" err="1"/>
              <a:t>Em</a:t>
            </a:r>
            <a:r>
              <a:rPr lang="en-US" dirty="0"/>
              <a:t>[</a:t>
            </a:r>
            <a:r>
              <a:rPr lang="en-US" dirty="0" err="1"/>
              <a:t>hasize</a:t>
            </a:r>
            <a:r>
              <a:rPr lang="en-US" dirty="0"/>
              <a:t> absolute targets. </a:t>
            </a:r>
          </a:p>
          <a:p>
            <a:endParaRPr lang="en-US" dirty="0"/>
          </a:p>
          <a:p>
            <a:r>
              <a:rPr lang="en-US" dirty="0" err="1"/>
              <a:t>Concessionality</a:t>
            </a:r>
            <a:r>
              <a:rPr lang="en-US" dirty="0"/>
              <a:t>: the grant element of the </a:t>
            </a:r>
            <a:r>
              <a:rPr lang="en-US" dirty="0" err="1"/>
              <a:t>tranch</a:t>
            </a:r>
            <a:r>
              <a:rPr lang="en-US" dirty="0"/>
              <a:t>. We are giving more $ for some client or other. Not all have the same level of subsidy. </a:t>
            </a:r>
          </a:p>
          <a:p>
            <a:endParaRPr lang="en-US" dirty="0"/>
          </a:p>
          <a:p>
            <a:r>
              <a:rPr lang="en-US" dirty="0"/>
              <a:t>Issue is 5k-&gt; why 5k, in some of our markets is very low floor, for client consider pyme, and in other markets it might be too high. </a:t>
            </a:r>
          </a:p>
        </p:txBody>
      </p:sp>
      <p:sp>
        <p:nvSpPr>
          <p:cNvPr id="4" name="Slide Number Placeholder 3"/>
          <p:cNvSpPr>
            <a:spLocks noGrp="1"/>
          </p:cNvSpPr>
          <p:nvPr>
            <p:ph type="sldNum" sz="quarter" idx="5"/>
          </p:nvPr>
        </p:nvSpPr>
        <p:spPr/>
        <p:txBody>
          <a:bodyPr/>
          <a:lstStyle/>
          <a:p>
            <a:fld id="{690580E4-189D-42AB-941D-0BEEBE2DDD4B}" type="slidenum">
              <a:rPr lang="en-US" smtClean="0"/>
              <a:t>11</a:t>
            </a:fld>
            <a:endParaRPr lang="en-US"/>
          </a:p>
        </p:txBody>
      </p:sp>
    </p:spTree>
    <p:extLst>
      <p:ext uri="{BB962C8B-B14F-4D97-AF65-F5344CB8AC3E}">
        <p14:creationId xmlns:p14="http://schemas.microsoft.com/office/powerpoint/2010/main" val="335518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B82D-FDF7-1C8F-EF86-83E7803D9F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a:p>
        </p:txBody>
      </p:sp>
      <p:sp>
        <p:nvSpPr>
          <p:cNvPr id="3" name="Subtitle 2">
            <a:extLst>
              <a:ext uri="{FF2B5EF4-FFF2-40B4-BE49-F238E27FC236}">
                <a16:creationId xmlns:a16="http://schemas.microsoft.com/office/drawing/2014/main" id="{17C5B801-E0A7-50D7-7CB7-EF9F7E71B7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Date Placeholder 3">
            <a:extLst>
              <a:ext uri="{FF2B5EF4-FFF2-40B4-BE49-F238E27FC236}">
                <a16:creationId xmlns:a16="http://schemas.microsoft.com/office/drawing/2014/main" id="{2C5439CE-44B2-766C-121E-BCB524015134}"/>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5" name="Footer Placeholder 4">
            <a:extLst>
              <a:ext uri="{FF2B5EF4-FFF2-40B4-BE49-F238E27FC236}">
                <a16:creationId xmlns:a16="http://schemas.microsoft.com/office/drawing/2014/main" id="{B1E3145C-50FF-2FDC-2885-D95696D53C4C}"/>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B0EB3F33-BCC6-6DE0-3515-41FCB27881B6}"/>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297061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14225-1848-7356-9180-34700C9488ED}"/>
              </a:ext>
            </a:extLst>
          </p:cNvPr>
          <p:cNvSpPr>
            <a:spLocks noGrp="1"/>
          </p:cNvSpPr>
          <p:nvPr>
            <p:ph type="title"/>
          </p:nvPr>
        </p:nvSpPr>
        <p:spPr/>
        <p:txBody>
          <a:bodyPr/>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9031DFC4-1B64-7F29-8C76-86311A281A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00C7E890-4D0C-6F05-7EE1-5CCBBFDCB038}"/>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5" name="Footer Placeholder 4">
            <a:extLst>
              <a:ext uri="{FF2B5EF4-FFF2-40B4-BE49-F238E27FC236}">
                <a16:creationId xmlns:a16="http://schemas.microsoft.com/office/drawing/2014/main" id="{2587905E-AFE1-B418-30AB-3EBD0247D782}"/>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9FB3682E-CD70-31D3-186C-DDB989D2D1FE}"/>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347433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32856-F761-1D59-1634-DAC4CEADD6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7B4D68EC-7A92-5357-C911-AD6B7C22FB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6E41F24D-E19A-F099-2FB8-518AD0ACD5C9}"/>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5" name="Footer Placeholder 4">
            <a:extLst>
              <a:ext uri="{FF2B5EF4-FFF2-40B4-BE49-F238E27FC236}">
                <a16:creationId xmlns:a16="http://schemas.microsoft.com/office/drawing/2014/main" id="{D0ACEDF2-3FAA-7B75-C262-F42642B59FED}"/>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06D8075C-6D8C-14FC-6483-95DE347D6234}"/>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191218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Marcador de contenido 22">
            <a:extLst>
              <a:ext uri="{FF2B5EF4-FFF2-40B4-BE49-F238E27FC236}">
                <a16:creationId xmlns:a16="http://schemas.microsoft.com/office/drawing/2014/main" id="{AA952B89-18A9-824A-89FA-AFCBD14CF71E}"/>
              </a:ext>
            </a:extLst>
          </p:cNvPr>
          <p:cNvSpPr>
            <a:spLocks noGrp="1"/>
          </p:cNvSpPr>
          <p:nvPr>
            <p:ph sz="quarter" idx="11" hasCustomPrompt="1"/>
          </p:nvPr>
        </p:nvSpPr>
        <p:spPr>
          <a:xfrm>
            <a:off x="479550" y="657225"/>
            <a:ext cx="10604292" cy="582612"/>
          </a:xfrm>
          <a:prstGeom prst="rect">
            <a:avLst/>
          </a:prstGeom>
        </p:spPr>
        <p:txBody>
          <a:bodyPr>
            <a:normAutofit/>
          </a:bodyPr>
          <a:lstStyle>
            <a:lvl1pPr marL="0" indent="0">
              <a:buFont typeface="Arial" panose="020B0604020202020204" pitchFamily="34" charset="0"/>
              <a:buNone/>
              <a:defRPr sz="2400" b="1" i="0">
                <a:solidFill>
                  <a:srgbClr val="004F71"/>
                </a:solidFill>
                <a:latin typeface="Gotham Book" pitchFamily="2" charset="0"/>
                <a:cs typeface="Gotham Book" pitchFamily="2" charset="0"/>
              </a:defRPr>
            </a:lvl1pPr>
          </a:lstStyle>
          <a:p>
            <a:r>
              <a:rPr lang="es-ES_tradnl"/>
              <a:t>Texto principal</a:t>
            </a:r>
          </a:p>
        </p:txBody>
      </p:sp>
      <p:sp>
        <p:nvSpPr>
          <p:cNvPr id="2" name="Slide Number Placeholder 1">
            <a:extLst>
              <a:ext uri="{FF2B5EF4-FFF2-40B4-BE49-F238E27FC236}">
                <a16:creationId xmlns:a16="http://schemas.microsoft.com/office/drawing/2014/main" id="{DE6172B8-AF01-14B8-70F2-FA8A73E760E8}"/>
              </a:ext>
            </a:extLst>
          </p:cNvPr>
          <p:cNvSpPr txBox="1">
            <a:spLocks/>
          </p:cNvSpPr>
          <p:nvPr userDrawn="1"/>
        </p:nvSpPr>
        <p:spPr>
          <a:xfrm>
            <a:off x="11628268" y="6509727"/>
            <a:ext cx="724355" cy="229646"/>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fld id="{24FE341A-D776-B44C-8E11-A595977E71A8}" type="slidenum">
              <a:rPr lang="en-US" sz="1100" b="0" i="0" smtClean="0">
                <a:solidFill>
                  <a:srgbClr val="63666A"/>
                </a:solidFill>
                <a:latin typeface="Gotham Book" pitchFamily="2" charset="0"/>
                <a:cs typeface="Gotham Book" pitchFamily="2" charset="0"/>
              </a:rPr>
              <a:pPr defTabSz="914377">
                <a:defRPr/>
              </a:pPr>
              <a:t>‹#›</a:t>
            </a:fld>
            <a:endParaRPr lang="en-US" sz="1100" b="0" i="0">
              <a:solidFill>
                <a:srgbClr val="63666A"/>
              </a:solidFill>
              <a:latin typeface="Gotham Book" pitchFamily="2" charset="0"/>
              <a:cs typeface="Gotham Book" pitchFamily="2" charset="0"/>
            </a:endParaRPr>
          </a:p>
        </p:txBody>
      </p:sp>
      <p:cxnSp>
        <p:nvCxnSpPr>
          <p:cNvPr id="3" name="Conector recto 7">
            <a:extLst>
              <a:ext uri="{FF2B5EF4-FFF2-40B4-BE49-F238E27FC236}">
                <a16:creationId xmlns:a16="http://schemas.microsoft.com/office/drawing/2014/main" id="{6DB753C3-2ACB-904C-04FC-7C1202727AA8}"/>
              </a:ext>
            </a:extLst>
          </p:cNvPr>
          <p:cNvCxnSpPr>
            <a:cxnSpLocks/>
          </p:cNvCxnSpPr>
          <p:nvPr userDrawn="1"/>
        </p:nvCxnSpPr>
        <p:spPr>
          <a:xfrm>
            <a:off x="11640341" y="6508800"/>
            <a:ext cx="0" cy="244442"/>
          </a:xfrm>
          <a:prstGeom prst="line">
            <a:avLst/>
          </a:prstGeom>
          <a:ln w="9525">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3697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9" name="Imagen 3">
            <a:extLst>
              <a:ext uri="{FF2B5EF4-FFF2-40B4-BE49-F238E27FC236}">
                <a16:creationId xmlns:a16="http://schemas.microsoft.com/office/drawing/2014/main" id="{03C52691-32B4-46B6-BE88-6D7CE87F63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624488" cy="6858000"/>
          </a:xfrm>
          <a:prstGeom prst="rect">
            <a:avLst/>
          </a:prstGeom>
        </p:spPr>
      </p:pic>
      <p:sp>
        <p:nvSpPr>
          <p:cNvPr id="8" name="Rectángulo 7">
            <a:extLst>
              <a:ext uri="{FF2B5EF4-FFF2-40B4-BE49-F238E27FC236}">
                <a16:creationId xmlns:a16="http://schemas.microsoft.com/office/drawing/2014/main" id="{FC9BADB3-F0C7-D94A-9979-1D5FEBC6CE9A}"/>
              </a:ext>
            </a:extLst>
          </p:cNvPr>
          <p:cNvSpPr/>
          <p:nvPr userDrawn="1"/>
        </p:nvSpPr>
        <p:spPr>
          <a:xfrm>
            <a:off x="0" y="-7919"/>
            <a:ext cx="12195176" cy="117139"/>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800">
              <a:solidFill>
                <a:srgbClr val="069AD7"/>
              </a:solidFill>
            </a:endParaRPr>
          </a:p>
        </p:txBody>
      </p:sp>
      <p:sp>
        <p:nvSpPr>
          <p:cNvPr id="7" name="Marcador de texto 6">
            <a:extLst>
              <a:ext uri="{FF2B5EF4-FFF2-40B4-BE49-F238E27FC236}">
                <a16:creationId xmlns:a16="http://schemas.microsoft.com/office/drawing/2014/main" id="{1C0C5A44-290D-6D40-B471-A469CDD18C86}"/>
              </a:ext>
            </a:extLst>
          </p:cNvPr>
          <p:cNvSpPr>
            <a:spLocks noGrp="1"/>
          </p:cNvSpPr>
          <p:nvPr>
            <p:ph type="body" sz="quarter" idx="10" hasCustomPrompt="1"/>
          </p:nvPr>
        </p:nvSpPr>
        <p:spPr>
          <a:xfrm>
            <a:off x="4163726" y="664955"/>
            <a:ext cx="6920115" cy="451465"/>
          </a:xfrm>
        </p:spPr>
        <p:txBody>
          <a:bodyPr>
            <a:normAutofit/>
          </a:bodyPr>
          <a:lstStyle>
            <a:lvl1pPr marL="0" indent="0">
              <a:buFont typeface="Arial" panose="020B0604020202020204" pitchFamily="34" charset="0"/>
              <a:buNone/>
              <a:defRPr sz="2400" b="1" i="0">
                <a:solidFill>
                  <a:srgbClr val="004F71"/>
                </a:solidFill>
                <a:latin typeface="Gotham Book" pitchFamily="2" charset="0"/>
                <a:cs typeface="Gotham Book" pitchFamily="2" charset="0"/>
              </a:defRPr>
            </a:lvl1pPr>
          </a:lstStyle>
          <a:p>
            <a:r>
              <a:rPr lang="es-ES"/>
              <a:t>Texto</a:t>
            </a:r>
            <a:endParaRPr lang="es-ES_tradnl"/>
          </a:p>
        </p:txBody>
      </p:sp>
      <p:pic>
        <p:nvPicPr>
          <p:cNvPr id="3" name="Imagen 5">
            <a:extLst>
              <a:ext uri="{FF2B5EF4-FFF2-40B4-BE49-F238E27FC236}">
                <a16:creationId xmlns:a16="http://schemas.microsoft.com/office/drawing/2014/main" id="{8409CE84-9CDA-A21B-0E68-44D57D7A986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56448" y="284806"/>
            <a:ext cx="1420088" cy="264470"/>
          </a:xfrm>
          <a:prstGeom prst="rect">
            <a:avLst/>
          </a:prstGeom>
        </p:spPr>
      </p:pic>
      <p:sp>
        <p:nvSpPr>
          <p:cNvPr id="4" name="Slide Number Placeholder 1">
            <a:extLst>
              <a:ext uri="{FF2B5EF4-FFF2-40B4-BE49-F238E27FC236}">
                <a16:creationId xmlns:a16="http://schemas.microsoft.com/office/drawing/2014/main" id="{849D22D8-5FEA-0B2F-4B83-8A112E302E02}"/>
              </a:ext>
            </a:extLst>
          </p:cNvPr>
          <p:cNvSpPr txBox="1">
            <a:spLocks/>
          </p:cNvSpPr>
          <p:nvPr userDrawn="1"/>
        </p:nvSpPr>
        <p:spPr>
          <a:xfrm>
            <a:off x="11628268" y="6509727"/>
            <a:ext cx="724355" cy="229646"/>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fld id="{24FE341A-D776-B44C-8E11-A595977E71A8}" type="slidenum">
              <a:rPr lang="en-US" sz="1100" b="0" i="0" smtClean="0">
                <a:solidFill>
                  <a:srgbClr val="63666A"/>
                </a:solidFill>
                <a:latin typeface="Gotham Book" pitchFamily="2" charset="0"/>
                <a:cs typeface="Gotham Book" pitchFamily="2" charset="0"/>
              </a:rPr>
              <a:pPr defTabSz="914377">
                <a:defRPr/>
              </a:pPr>
              <a:t>‹#›</a:t>
            </a:fld>
            <a:endParaRPr lang="en-US" sz="1100" b="0" i="0">
              <a:solidFill>
                <a:srgbClr val="63666A"/>
              </a:solidFill>
              <a:latin typeface="Gotham Book" pitchFamily="2" charset="0"/>
              <a:cs typeface="Gotham Book" pitchFamily="2" charset="0"/>
            </a:endParaRPr>
          </a:p>
        </p:txBody>
      </p:sp>
      <p:cxnSp>
        <p:nvCxnSpPr>
          <p:cNvPr id="5" name="Conector recto 7">
            <a:extLst>
              <a:ext uri="{FF2B5EF4-FFF2-40B4-BE49-F238E27FC236}">
                <a16:creationId xmlns:a16="http://schemas.microsoft.com/office/drawing/2014/main" id="{DE4C0192-08D0-4D01-A35B-0783F9B0F9CB}"/>
              </a:ext>
            </a:extLst>
          </p:cNvPr>
          <p:cNvCxnSpPr>
            <a:cxnSpLocks/>
          </p:cNvCxnSpPr>
          <p:nvPr userDrawn="1"/>
        </p:nvCxnSpPr>
        <p:spPr>
          <a:xfrm>
            <a:off x="11640341" y="6508800"/>
            <a:ext cx="0" cy="244442"/>
          </a:xfrm>
          <a:prstGeom prst="line">
            <a:avLst/>
          </a:prstGeom>
          <a:ln w="9525">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280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743-C1E7-2BC4-67F7-441EA16F8960}"/>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A5CF9C66-02A9-3365-514A-A9D0AC0B12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5029C964-52CA-4FC1-B523-5E1C89D05942}"/>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5" name="Footer Placeholder 4">
            <a:extLst>
              <a:ext uri="{FF2B5EF4-FFF2-40B4-BE49-F238E27FC236}">
                <a16:creationId xmlns:a16="http://schemas.microsoft.com/office/drawing/2014/main" id="{1B25551B-2C5A-C003-6408-97A47A20BA82}"/>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2921AE11-0013-987B-472B-621680E1324C}"/>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294169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D944-5395-2AB2-F201-04B639CED9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O"/>
          </a:p>
        </p:txBody>
      </p:sp>
      <p:sp>
        <p:nvSpPr>
          <p:cNvPr id="3" name="Text Placeholder 2">
            <a:extLst>
              <a:ext uri="{FF2B5EF4-FFF2-40B4-BE49-F238E27FC236}">
                <a16:creationId xmlns:a16="http://schemas.microsoft.com/office/drawing/2014/main" id="{21DF3F4F-6803-CCA1-2270-F8B1CF3091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D91F37-936E-C782-920F-70FFE66850C9}"/>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5" name="Footer Placeholder 4">
            <a:extLst>
              <a:ext uri="{FF2B5EF4-FFF2-40B4-BE49-F238E27FC236}">
                <a16:creationId xmlns:a16="http://schemas.microsoft.com/office/drawing/2014/main" id="{78845DD3-7595-FCE4-E593-BF3DF3FFA38A}"/>
              </a:ext>
            </a:extLst>
          </p:cNvPr>
          <p:cNvSpPr>
            <a:spLocks noGrp="1"/>
          </p:cNvSpPr>
          <p:nvPr>
            <p:ph type="ftr" sz="quarter" idx="11"/>
          </p:nvPr>
        </p:nvSpPr>
        <p:spPr/>
        <p:txBody>
          <a:bodyPr/>
          <a:lstStyle/>
          <a:p>
            <a:endParaRPr lang="es-CO"/>
          </a:p>
        </p:txBody>
      </p:sp>
      <p:sp>
        <p:nvSpPr>
          <p:cNvPr id="6" name="Slide Number Placeholder 5">
            <a:extLst>
              <a:ext uri="{FF2B5EF4-FFF2-40B4-BE49-F238E27FC236}">
                <a16:creationId xmlns:a16="http://schemas.microsoft.com/office/drawing/2014/main" id="{0EDBD174-6797-F840-3B34-CF0C4A33EDC2}"/>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243724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1368-F067-6F4A-DDB3-D4661F779101}"/>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046BEA11-A31D-4790-E2A0-4B5D9D8758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Content Placeholder 3">
            <a:extLst>
              <a:ext uri="{FF2B5EF4-FFF2-40B4-BE49-F238E27FC236}">
                <a16:creationId xmlns:a16="http://schemas.microsoft.com/office/drawing/2014/main" id="{08AC2BCA-6018-DFD4-6FEE-28AC4A3B25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Date Placeholder 4">
            <a:extLst>
              <a:ext uri="{FF2B5EF4-FFF2-40B4-BE49-F238E27FC236}">
                <a16:creationId xmlns:a16="http://schemas.microsoft.com/office/drawing/2014/main" id="{173222EB-4781-D065-0D4C-9EAF905A43A5}"/>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6" name="Footer Placeholder 5">
            <a:extLst>
              <a:ext uri="{FF2B5EF4-FFF2-40B4-BE49-F238E27FC236}">
                <a16:creationId xmlns:a16="http://schemas.microsoft.com/office/drawing/2014/main" id="{B8275ECB-01A0-A04A-06CA-88A3983C2B69}"/>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82BD8F8A-4149-6A51-1B7B-E807706F09AE}"/>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336252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605B-FD3E-20FD-6E79-E55416203559}"/>
              </a:ext>
            </a:extLst>
          </p:cNvPr>
          <p:cNvSpPr>
            <a:spLocks noGrp="1"/>
          </p:cNvSpPr>
          <p:nvPr>
            <p:ph type="title"/>
          </p:nvPr>
        </p:nvSpPr>
        <p:spPr>
          <a:xfrm>
            <a:off x="839788" y="365125"/>
            <a:ext cx="10515600" cy="1325563"/>
          </a:xfrm>
        </p:spPr>
        <p:txBody>
          <a:bodyPr/>
          <a:lstStyle/>
          <a:p>
            <a:r>
              <a:rPr lang="en-US"/>
              <a:t>Click to edit Master title style</a:t>
            </a:r>
            <a:endParaRPr lang="es-CO"/>
          </a:p>
        </p:txBody>
      </p:sp>
      <p:sp>
        <p:nvSpPr>
          <p:cNvPr id="3" name="Text Placeholder 2">
            <a:extLst>
              <a:ext uri="{FF2B5EF4-FFF2-40B4-BE49-F238E27FC236}">
                <a16:creationId xmlns:a16="http://schemas.microsoft.com/office/drawing/2014/main" id="{7E0F31DA-3F33-46E1-BB25-B008FAE1AE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666DC6-AD2C-D11B-6B51-0DE7B1384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Text Placeholder 4">
            <a:extLst>
              <a:ext uri="{FF2B5EF4-FFF2-40B4-BE49-F238E27FC236}">
                <a16:creationId xmlns:a16="http://schemas.microsoft.com/office/drawing/2014/main" id="{F1843E6E-B423-836D-0A81-E4B4E7F8B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BB3FAD-A4A4-3C0D-CB49-F2B092A93E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Date Placeholder 6">
            <a:extLst>
              <a:ext uri="{FF2B5EF4-FFF2-40B4-BE49-F238E27FC236}">
                <a16:creationId xmlns:a16="http://schemas.microsoft.com/office/drawing/2014/main" id="{40C1AA8F-B485-3F4A-1310-3A87ADE8A3C9}"/>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8" name="Footer Placeholder 7">
            <a:extLst>
              <a:ext uri="{FF2B5EF4-FFF2-40B4-BE49-F238E27FC236}">
                <a16:creationId xmlns:a16="http://schemas.microsoft.com/office/drawing/2014/main" id="{5A262BB2-E29B-0C4C-9A01-4F2C686B3C0E}"/>
              </a:ext>
            </a:extLst>
          </p:cNvPr>
          <p:cNvSpPr>
            <a:spLocks noGrp="1"/>
          </p:cNvSpPr>
          <p:nvPr>
            <p:ph type="ftr" sz="quarter" idx="11"/>
          </p:nvPr>
        </p:nvSpPr>
        <p:spPr/>
        <p:txBody>
          <a:bodyPr/>
          <a:lstStyle/>
          <a:p>
            <a:endParaRPr lang="es-CO"/>
          </a:p>
        </p:txBody>
      </p:sp>
      <p:sp>
        <p:nvSpPr>
          <p:cNvPr id="9" name="Slide Number Placeholder 8">
            <a:extLst>
              <a:ext uri="{FF2B5EF4-FFF2-40B4-BE49-F238E27FC236}">
                <a16:creationId xmlns:a16="http://schemas.microsoft.com/office/drawing/2014/main" id="{C7532F17-989B-BADA-EFAD-BA9D370A9877}"/>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56742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24B2-D8E1-CDEF-6A3C-75095EC292B9}"/>
              </a:ext>
            </a:extLst>
          </p:cNvPr>
          <p:cNvSpPr>
            <a:spLocks noGrp="1"/>
          </p:cNvSpPr>
          <p:nvPr>
            <p:ph type="title"/>
          </p:nvPr>
        </p:nvSpPr>
        <p:spPr/>
        <p:txBody>
          <a:bodyPr/>
          <a:lstStyle/>
          <a:p>
            <a:r>
              <a:rPr lang="en-US"/>
              <a:t>Click to edit Master title style</a:t>
            </a:r>
            <a:endParaRPr lang="es-CO"/>
          </a:p>
        </p:txBody>
      </p:sp>
      <p:sp>
        <p:nvSpPr>
          <p:cNvPr id="3" name="Date Placeholder 2">
            <a:extLst>
              <a:ext uri="{FF2B5EF4-FFF2-40B4-BE49-F238E27FC236}">
                <a16:creationId xmlns:a16="http://schemas.microsoft.com/office/drawing/2014/main" id="{D85E97B8-BA25-429F-4703-4B467CC7B51A}"/>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4" name="Footer Placeholder 3">
            <a:extLst>
              <a:ext uri="{FF2B5EF4-FFF2-40B4-BE49-F238E27FC236}">
                <a16:creationId xmlns:a16="http://schemas.microsoft.com/office/drawing/2014/main" id="{73ECA351-D0DD-F450-E273-E57902689AE2}"/>
              </a:ext>
            </a:extLst>
          </p:cNvPr>
          <p:cNvSpPr>
            <a:spLocks noGrp="1"/>
          </p:cNvSpPr>
          <p:nvPr>
            <p:ph type="ftr" sz="quarter" idx="11"/>
          </p:nvPr>
        </p:nvSpPr>
        <p:spPr/>
        <p:txBody>
          <a:bodyPr/>
          <a:lstStyle/>
          <a:p>
            <a:endParaRPr lang="es-CO"/>
          </a:p>
        </p:txBody>
      </p:sp>
      <p:sp>
        <p:nvSpPr>
          <p:cNvPr id="5" name="Slide Number Placeholder 4">
            <a:extLst>
              <a:ext uri="{FF2B5EF4-FFF2-40B4-BE49-F238E27FC236}">
                <a16:creationId xmlns:a16="http://schemas.microsoft.com/office/drawing/2014/main" id="{B5E321BF-C909-1B94-1B43-CC1AE765A915}"/>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191467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3E8D83-CBCD-15D2-097C-9321FB8CF49E}"/>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3" name="Footer Placeholder 2">
            <a:extLst>
              <a:ext uri="{FF2B5EF4-FFF2-40B4-BE49-F238E27FC236}">
                <a16:creationId xmlns:a16="http://schemas.microsoft.com/office/drawing/2014/main" id="{A53ECAA9-BAFE-C735-B817-441187FECD55}"/>
              </a:ext>
            </a:extLst>
          </p:cNvPr>
          <p:cNvSpPr>
            <a:spLocks noGrp="1"/>
          </p:cNvSpPr>
          <p:nvPr>
            <p:ph type="ftr" sz="quarter" idx="11"/>
          </p:nvPr>
        </p:nvSpPr>
        <p:spPr/>
        <p:txBody>
          <a:bodyPr/>
          <a:lstStyle/>
          <a:p>
            <a:endParaRPr lang="es-CO"/>
          </a:p>
        </p:txBody>
      </p:sp>
      <p:sp>
        <p:nvSpPr>
          <p:cNvPr id="4" name="Slide Number Placeholder 3">
            <a:extLst>
              <a:ext uri="{FF2B5EF4-FFF2-40B4-BE49-F238E27FC236}">
                <a16:creationId xmlns:a16="http://schemas.microsoft.com/office/drawing/2014/main" id="{C5900CFA-6C43-F10C-0015-7C9E5C2377FE}"/>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185887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7DD4-8E50-B1A0-B767-8D71F8841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Content Placeholder 2">
            <a:extLst>
              <a:ext uri="{FF2B5EF4-FFF2-40B4-BE49-F238E27FC236}">
                <a16:creationId xmlns:a16="http://schemas.microsoft.com/office/drawing/2014/main" id="{B3F9198F-BCF2-1BFE-FD83-EB7F2E7585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Text Placeholder 3">
            <a:extLst>
              <a:ext uri="{FF2B5EF4-FFF2-40B4-BE49-F238E27FC236}">
                <a16:creationId xmlns:a16="http://schemas.microsoft.com/office/drawing/2014/main" id="{A612B93D-3225-A5B7-4CCD-B7596ED0F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C69477-A9BE-4CEF-7E7D-4D0A3BBD2F3E}"/>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6" name="Footer Placeholder 5">
            <a:extLst>
              <a:ext uri="{FF2B5EF4-FFF2-40B4-BE49-F238E27FC236}">
                <a16:creationId xmlns:a16="http://schemas.microsoft.com/office/drawing/2014/main" id="{95775518-36DA-9D73-DDD6-21E577DE40D4}"/>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54FC59B6-1897-E4F6-3976-018F21CC91D6}"/>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17195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EF2F-ECCB-F82F-23CF-8E73CF061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Picture Placeholder 2">
            <a:extLst>
              <a:ext uri="{FF2B5EF4-FFF2-40B4-BE49-F238E27FC236}">
                <a16:creationId xmlns:a16="http://schemas.microsoft.com/office/drawing/2014/main" id="{E888CD29-13A8-EA69-6ECC-0D28410115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a:extLst>
              <a:ext uri="{FF2B5EF4-FFF2-40B4-BE49-F238E27FC236}">
                <a16:creationId xmlns:a16="http://schemas.microsoft.com/office/drawing/2014/main" id="{7B0837AF-8BE1-5E8B-7B92-5E63CDEAD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AE85F-F28D-9C41-4BB9-24F4EEEAB44D}"/>
              </a:ext>
            </a:extLst>
          </p:cNvPr>
          <p:cNvSpPr>
            <a:spLocks noGrp="1"/>
          </p:cNvSpPr>
          <p:nvPr>
            <p:ph type="dt" sz="half" idx="10"/>
          </p:nvPr>
        </p:nvSpPr>
        <p:spPr/>
        <p:txBody>
          <a:bodyPr/>
          <a:lstStyle/>
          <a:p>
            <a:fld id="{481D82BE-0500-4C26-9AA5-A7B85E5AE29F}" type="datetimeFigureOut">
              <a:rPr lang="es-CO" smtClean="0"/>
              <a:t>13/06/2023</a:t>
            </a:fld>
            <a:endParaRPr lang="es-CO"/>
          </a:p>
        </p:txBody>
      </p:sp>
      <p:sp>
        <p:nvSpPr>
          <p:cNvPr id="6" name="Footer Placeholder 5">
            <a:extLst>
              <a:ext uri="{FF2B5EF4-FFF2-40B4-BE49-F238E27FC236}">
                <a16:creationId xmlns:a16="http://schemas.microsoft.com/office/drawing/2014/main" id="{7CA23108-D371-9CC1-2A38-54141DAC7465}"/>
              </a:ext>
            </a:extLst>
          </p:cNvPr>
          <p:cNvSpPr>
            <a:spLocks noGrp="1"/>
          </p:cNvSpPr>
          <p:nvPr>
            <p:ph type="ftr" sz="quarter" idx="11"/>
          </p:nvPr>
        </p:nvSpPr>
        <p:spPr/>
        <p:txBody>
          <a:bodyPr/>
          <a:lstStyle/>
          <a:p>
            <a:endParaRPr lang="es-CO"/>
          </a:p>
        </p:txBody>
      </p:sp>
      <p:sp>
        <p:nvSpPr>
          <p:cNvPr id="7" name="Slide Number Placeholder 6">
            <a:extLst>
              <a:ext uri="{FF2B5EF4-FFF2-40B4-BE49-F238E27FC236}">
                <a16:creationId xmlns:a16="http://schemas.microsoft.com/office/drawing/2014/main" id="{EE57DA6D-D71A-11D0-424B-8F3C5B9E4C31}"/>
              </a:ext>
            </a:extLst>
          </p:cNvPr>
          <p:cNvSpPr>
            <a:spLocks noGrp="1"/>
          </p:cNvSpPr>
          <p:nvPr>
            <p:ph type="sldNum" sz="quarter" idx="12"/>
          </p:nvPr>
        </p:nvSpPr>
        <p:spPr/>
        <p:txBody>
          <a:bodyPr/>
          <a:lstStyle/>
          <a:p>
            <a:fld id="{5BC066AD-6BBE-42BF-9450-0582491A5BDE}" type="slidenum">
              <a:rPr lang="es-CO" smtClean="0"/>
              <a:t>‹#›</a:t>
            </a:fld>
            <a:endParaRPr lang="es-CO"/>
          </a:p>
        </p:txBody>
      </p:sp>
    </p:spTree>
    <p:extLst>
      <p:ext uri="{BB962C8B-B14F-4D97-AF65-F5344CB8AC3E}">
        <p14:creationId xmlns:p14="http://schemas.microsoft.com/office/powerpoint/2010/main" val="331560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A1319-C2D6-7AFF-EBE3-949D39E8D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O"/>
          </a:p>
        </p:txBody>
      </p:sp>
      <p:sp>
        <p:nvSpPr>
          <p:cNvPr id="3" name="Text Placeholder 2">
            <a:extLst>
              <a:ext uri="{FF2B5EF4-FFF2-40B4-BE49-F238E27FC236}">
                <a16:creationId xmlns:a16="http://schemas.microsoft.com/office/drawing/2014/main" id="{228FDD2A-5F8F-8F69-F151-E1AEF59051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FE166758-6286-825A-E61F-52B3874DA5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D82BE-0500-4C26-9AA5-A7B85E5AE29F}" type="datetimeFigureOut">
              <a:rPr lang="es-CO" smtClean="0"/>
              <a:t>13/06/2023</a:t>
            </a:fld>
            <a:endParaRPr lang="es-CO"/>
          </a:p>
        </p:txBody>
      </p:sp>
      <p:sp>
        <p:nvSpPr>
          <p:cNvPr id="5" name="Footer Placeholder 4">
            <a:extLst>
              <a:ext uri="{FF2B5EF4-FFF2-40B4-BE49-F238E27FC236}">
                <a16:creationId xmlns:a16="http://schemas.microsoft.com/office/drawing/2014/main" id="{D8A4AA83-9CFA-81E4-9BCB-C6CFAD5507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a:extLst>
              <a:ext uri="{FF2B5EF4-FFF2-40B4-BE49-F238E27FC236}">
                <a16:creationId xmlns:a16="http://schemas.microsoft.com/office/drawing/2014/main" id="{6E0E5BA0-C430-780F-C3A7-42EFDF931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066AD-6BBE-42BF-9450-0582491A5BDE}" type="slidenum">
              <a:rPr lang="es-CO" smtClean="0"/>
              <a:t>‹#›</a:t>
            </a:fld>
            <a:endParaRPr lang="es-CO"/>
          </a:p>
        </p:txBody>
      </p:sp>
    </p:spTree>
    <p:extLst>
      <p:ext uri="{BB962C8B-B14F-4D97-AF65-F5344CB8AC3E}">
        <p14:creationId xmlns:p14="http://schemas.microsoft.com/office/powerpoint/2010/main" val="2964848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5.svg"/></Relationships>
</file>

<file path=ppt/slides/_rels/slide12.xml.rels><?xml version="1.0" encoding="UTF-8" standalone="yes"?>
<Relationships xmlns="http://schemas.openxmlformats.org/package/2006/relationships"><Relationship Id="rId3" Type="http://schemas.openxmlformats.org/officeDocument/2006/relationships/hyperlink" Target="mailto:matthieup@idbinvest.org" TargetMode="External"/><Relationship Id="rId7" Type="http://schemas.openxmlformats.org/officeDocument/2006/relationships/image" Target="../media/image62.png"/><Relationship Id="rId2" Type="http://schemas.openxmlformats.org/officeDocument/2006/relationships/image" Target="../media/image58.jpeg"/><Relationship Id="rId1" Type="http://schemas.openxmlformats.org/officeDocument/2006/relationships/slideLayout" Target="../slideLayouts/slideLayout1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16.png"/><Relationship Id="rId4" Type="http://schemas.openxmlformats.org/officeDocument/2006/relationships/image" Target="../media/image21.sv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diagramLayout" Target="../diagrams/layout1.xml"/><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image" Target="../media/image47.png"/><Relationship Id="rId5" Type="http://schemas.openxmlformats.org/officeDocument/2006/relationships/diagramColors" Target="../diagrams/colors1.xml"/><Relationship Id="rId10" Type="http://schemas.openxmlformats.org/officeDocument/2006/relationships/image" Target="../media/image46.svg"/><Relationship Id="rId4" Type="http://schemas.openxmlformats.org/officeDocument/2006/relationships/diagramQuickStyle" Target="../diagrams/quickStyle1.xml"/><Relationship Id="rId9" Type="http://schemas.openxmlformats.org/officeDocument/2006/relationships/image" Target="../media/image45.png"/><Relationship Id="rId14" Type="http://schemas.openxmlformats.org/officeDocument/2006/relationships/image" Target="../media/image5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CB0A96-39EF-0249-8758-05712578B0E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584" y="0"/>
            <a:ext cx="12176448" cy="6858000"/>
          </a:xfrm>
          <a:prstGeom prst="rect">
            <a:avLst/>
          </a:prstGeom>
        </p:spPr>
      </p:pic>
      <p:sp>
        <p:nvSpPr>
          <p:cNvPr id="9" name="Title 1">
            <a:extLst>
              <a:ext uri="{FF2B5EF4-FFF2-40B4-BE49-F238E27FC236}">
                <a16:creationId xmlns:a16="http://schemas.microsoft.com/office/drawing/2014/main" id="{2DE1EB97-F010-44E6-BEB4-D269E6E59D17}"/>
              </a:ext>
            </a:extLst>
          </p:cNvPr>
          <p:cNvSpPr txBox="1">
            <a:spLocks/>
          </p:cNvSpPr>
          <p:nvPr/>
        </p:nvSpPr>
        <p:spPr>
          <a:xfrm>
            <a:off x="900262" y="3656788"/>
            <a:ext cx="10961771" cy="841565"/>
          </a:xfrm>
          <a:prstGeom prst="rect">
            <a:avLst/>
          </a:prstGeom>
        </p:spPr>
        <p:txBody>
          <a:bodyPr/>
          <a:lstStyle>
            <a:lvl1pPr algn="l" defTabSz="342900" rtl="0" eaLnBrk="1" fontAlgn="base" hangingPunct="1">
              <a:lnSpc>
                <a:spcPct val="90000"/>
              </a:lnSpc>
              <a:spcBef>
                <a:spcPct val="0"/>
              </a:spcBef>
              <a:spcAft>
                <a:spcPct val="0"/>
              </a:spcAft>
              <a:defRPr sz="2700" b="1" i="0" kern="1200" baseline="0">
                <a:solidFill>
                  <a:srgbClr val="024E6E"/>
                </a:solidFill>
                <a:latin typeface="Gotham" charset="0"/>
                <a:ea typeface="Gotham" charset="0"/>
                <a:cs typeface="Gotham" charset="0"/>
              </a:defRPr>
            </a:lvl1pPr>
            <a:lvl2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2pPr>
            <a:lvl3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3pPr>
            <a:lvl4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4pPr>
            <a:lvl5pPr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5pPr>
            <a:lvl6pPr marL="3429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6pPr>
            <a:lvl7pPr marL="6858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7pPr>
            <a:lvl8pPr marL="10287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8pPr>
            <a:lvl9pPr marL="1371600" algn="ctr" defTabSz="342900" rtl="0" eaLnBrk="1" fontAlgn="base" hangingPunct="1">
              <a:spcBef>
                <a:spcPct val="0"/>
              </a:spcBef>
              <a:spcAft>
                <a:spcPct val="0"/>
              </a:spcAft>
              <a:defRPr sz="1500">
                <a:solidFill>
                  <a:schemeClr val="tx1"/>
                </a:solidFill>
                <a:latin typeface="Calibri" charset="0"/>
                <a:ea typeface="ヒラギノ角ゴ Pro W3" charset="0"/>
                <a:cs typeface="ヒラギノ角ゴ Pro W3" charset="0"/>
              </a:defRPr>
            </a:lvl9pPr>
          </a:lstStyle>
          <a:p>
            <a:pPr defTabSz="342906">
              <a:defRPr/>
            </a:pPr>
            <a:r>
              <a:rPr lang="en-US" sz="2400" dirty="0">
                <a:solidFill>
                  <a:schemeClr val="bg1"/>
                </a:solidFill>
                <a:latin typeface="Gotham Book" pitchFamily="2" charset="0"/>
                <a:cs typeface="Gotham Book" pitchFamily="2" charset="0"/>
              </a:rPr>
              <a:t>Using Blended Finance Instruments to Catalyze Finance for WSMEs</a:t>
            </a:r>
          </a:p>
          <a:p>
            <a:pPr defTabSz="342906">
              <a:defRPr/>
            </a:pPr>
            <a:endParaRPr lang="en-US" sz="1800" i="1" dirty="0">
              <a:solidFill>
                <a:schemeClr val="bg1"/>
              </a:solidFill>
              <a:latin typeface="Gotham Book" pitchFamily="2" charset="0"/>
              <a:cs typeface="Gotham Book" pitchFamily="2" charset="0"/>
            </a:endParaRPr>
          </a:p>
          <a:p>
            <a:pPr defTabSz="342906">
              <a:defRPr/>
            </a:pPr>
            <a:r>
              <a:rPr lang="en-US" sz="1800" i="1" dirty="0">
                <a:solidFill>
                  <a:schemeClr val="bg1"/>
                </a:solidFill>
                <a:latin typeface="Gotham Book" pitchFamily="2" charset="0"/>
                <a:cs typeface="Gotham Book" pitchFamily="2" charset="0"/>
              </a:rPr>
              <a:t>IDB Invest Experience and Lessons Learned with We-Fi</a:t>
            </a:r>
            <a:endParaRPr lang="en-US" sz="2800" i="1" dirty="0">
              <a:solidFill>
                <a:schemeClr val="bg1"/>
              </a:solidFill>
              <a:latin typeface="Gotham Book" pitchFamily="2" charset="0"/>
              <a:cs typeface="Gotham Book" pitchFamily="2" charset="0"/>
            </a:endParaRPr>
          </a:p>
          <a:p>
            <a:pPr defTabSz="342906">
              <a:defRPr/>
            </a:pPr>
            <a:endParaRPr lang="en-US" sz="1800" dirty="0">
              <a:solidFill>
                <a:schemeClr val="bg1"/>
              </a:solidFill>
              <a:latin typeface="Gotham Book" pitchFamily="2" charset="0"/>
              <a:cs typeface="Gotham Book" pitchFamily="2" charset="0"/>
            </a:endParaRPr>
          </a:p>
        </p:txBody>
      </p:sp>
      <p:cxnSp>
        <p:nvCxnSpPr>
          <p:cNvPr id="6" name="Conector recto 5">
            <a:extLst>
              <a:ext uri="{FF2B5EF4-FFF2-40B4-BE49-F238E27FC236}">
                <a16:creationId xmlns:a16="http://schemas.microsoft.com/office/drawing/2014/main" id="{EE8CF296-250B-5440-8DDA-FC0D6B16D2A4}"/>
              </a:ext>
            </a:extLst>
          </p:cNvPr>
          <p:cNvCxnSpPr/>
          <p:nvPr/>
        </p:nvCxnSpPr>
        <p:spPr>
          <a:xfrm>
            <a:off x="998234" y="4750520"/>
            <a:ext cx="11987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Imagen 6" descr="Imagen que contiene reloj, dibujo&#10;&#10;Descripción generada automáticamente">
            <a:extLst>
              <a:ext uri="{FF2B5EF4-FFF2-40B4-BE49-F238E27FC236}">
                <a16:creationId xmlns:a16="http://schemas.microsoft.com/office/drawing/2014/main" id="{FA56F754-3C57-CB41-AA31-1345E7F95DBE}"/>
              </a:ext>
            </a:extLst>
          </p:cNvPr>
          <p:cNvPicPr>
            <a:picLocks noChangeAspect="1"/>
          </p:cNvPicPr>
          <p:nvPr/>
        </p:nvPicPr>
        <p:blipFill>
          <a:blip r:embed="rId3"/>
          <a:stretch>
            <a:fillRect/>
          </a:stretch>
        </p:blipFill>
        <p:spPr>
          <a:xfrm>
            <a:off x="998235" y="1790777"/>
            <a:ext cx="1898953" cy="1528818"/>
          </a:xfrm>
          <a:prstGeom prst="rect">
            <a:avLst/>
          </a:prstGeom>
        </p:spPr>
      </p:pic>
      <p:sp>
        <p:nvSpPr>
          <p:cNvPr id="5" name="Content Placeholder 4">
            <a:extLst>
              <a:ext uri="{FF2B5EF4-FFF2-40B4-BE49-F238E27FC236}">
                <a16:creationId xmlns:a16="http://schemas.microsoft.com/office/drawing/2014/main" id="{42D10B53-DA90-0C9D-F80B-4470127258CA}"/>
              </a:ext>
            </a:extLst>
          </p:cNvPr>
          <p:cNvSpPr>
            <a:spLocks noGrp="1"/>
          </p:cNvSpPr>
          <p:nvPr>
            <p:ph sz="quarter" idx="11"/>
          </p:nvPr>
        </p:nvSpPr>
        <p:spPr/>
        <p:txBody>
          <a:bodyPr/>
          <a:lstStyle/>
          <a:p>
            <a:endParaRPr lang="en-US"/>
          </a:p>
        </p:txBody>
      </p:sp>
    </p:spTree>
    <p:extLst>
      <p:ext uri="{BB962C8B-B14F-4D97-AF65-F5344CB8AC3E}">
        <p14:creationId xmlns:p14="http://schemas.microsoft.com/office/powerpoint/2010/main" val="864904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8603A14-4A6A-7741-B50D-951527E905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88" y="0"/>
            <a:ext cx="12176448" cy="6858000"/>
          </a:xfrm>
          <a:prstGeom prst="rect">
            <a:avLst/>
          </a:prstGeom>
        </p:spPr>
      </p:pic>
      <p:sp>
        <p:nvSpPr>
          <p:cNvPr id="6" name="CuadroTexto 5">
            <a:extLst>
              <a:ext uri="{FF2B5EF4-FFF2-40B4-BE49-F238E27FC236}">
                <a16:creationId xmlns:a16="http://schemas.microsoft.com/office/drawing/2014/main" id="{1E051B0F-CCE9-C54D-B0E8-4B56F8B449BC}"/>
              </a:ext>
            </a:extLst>
          </p:cNvPr>
          <p:cNvSpPr txBox="1"/>
          <p:nvPr/>
        </p:nvSpPr>
        <p:spPr>
          <a:xfrm>
            <a:off x="642857" y="4583875"/>
            <a:ext cx="10908581" cy="1077218"/>
          </a:xfrm>
          <a:prstGeom prst="rect">
            <a:avLst/>
          </a:prstGeom>
          <a:noFill/>
        </p:spPr>
        <p:txBody>
          <a:bodyPr wrap="square" rtlCol="0">
            <a:spAutoFit/>
          </a:bodyPr>
          <a:lstStyle/>
          <a:p>
            <a:r>
              <a:rPr lang="en-US" sz="3200" b="1" dirty="0">
                <a:solidFill>
                  <a:srgbClr val="FFD700"/>
                </a:solidFill>
                <a:latin typeface="Gotham Book" pitchFamily="2" charset="0"/>
                <a:cs typeface="Gotham Book" pitchFamily="2" charset="0"/>
              </a:rPr>
              <a:t>B.</a:t>
            </a:r>
            <a:r>
              <a:rPr lang="en-US" sz="3200" b="1" dirty="0">
                <a:solidFill>
                  <a:schemeClr val="bg1"/>
                </a:solidFill>
                <a:latin typeface="Gotham Book" pitchFamily="2" charset="0"/>
                <a:cs typeface="Gotham Book" pitchFamily="2" charset="0"/>
              </a:rPr>
              <a:t> Lessons Learned</a:t>
            </a:r>
          </a:p>
          <a:p>
            <a:endParaRPr lang="en-US" sz="3200" b="1" dirty="0">
              <a:solidFill>
                <a:schemeClr val="bg1"/>
              </a:solidFill>
              <a:latin typeface="Gotham Book" pitchFamily="2" charset="0"/>
              <a:cs typeface="Gotham Book" pitchFamily="2" charset="0"/>
            </a:endParaRPr>
          </a:p>
        </p:txBody>
      </p:sp>
      <p:pic>
        <p:nvPicPr>
          <p:cNvPr id="7" name="14 Imagen">
            <a:extLst>
              <a:ext uri="{FF2B5EF4-FFF2-40B4-BE49-F238E27FC236}">
                <a16:creationId xmlns:a16="http://schemas.microsoft.com/office/drawing/2014/main" id="{DA8898D4-769F-0F49-9247-22899D6EFC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857" y="487180"/>
            <a:ext cx="1942443" cy="327737"/>
          </a:xfrm>
          <a:prstGeom prst="rect">
            <a:avLst/>
          </a:prstGeom>
        </p:spPr>
      </p:pic>
    </p:spTree>
    <p:extLst>
      <p:ext uri="{BB962C8B-B14F-4D97-AF65-F5344CB8AC3E}">
        <p14:creationId xmlns:p14="http://schemas.microsoft.com/office/powerpoint/2010/main" val="2750864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B3CB362A-A1D2-7A33-66A7-37AECF54D422}"/>
              </a:ext>
            </a:extLst>
          </p:cNvPr>
          <p:cNvGrpSpPr/>
          <p:nvPr/>
        </p:nvGrpSpPr>
        <p:grpSpPr>
          <a:xfrm>
            <a:off x="8095163" y="1412159"/>
            <a:ext cx="3542845" cy="4755158"/>
            <a:chOff x="8095163" y="1253518"/>
            <a:chExt cx="3542845" cy="4755158"/>
          </a:xfrm>
        </p:grpSpPr>
        <p:sp>
          <p:nvSpPr>
            <p:cNvPr id="7" name="Rectangle 6">
              <a:extLst>
                <a:ext uri="{FF2B5EF4-FFF2-40B4-BE49-F238E27FC236}">
                  <a16:creationId xmlns:a16="http://schemas.microsoft.com/office/drawing/2014/main" id="{7FCD5A3D-70BC-0168-926C-6EC6BEB7123A}"/>
                </a:ext>
              </a:extLst>
            </p:cNvPr>
            <p:cNvSpPr/>
            <p:nvPr/>
          </p:nvSpPr>
          <p:spPr>
            <a:xfrm>
              <a:off x="8095163" y="1253796"/>
              <a:ext cx="3516313" cy="475488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8" name="Content Placeholder 6">
              <a:extLst>
                <a:ext uri="{FF2B5EF4-FFF2-40B4-BE49-F238E27FC236}">
                  <a16:creationId xmlns:a16="http://schemas.microsoft.com/office/drawing/2014/main" id="{4C9F519D-0FA1-FEA6-1748-6F4930ED1919}"/>
                </a:ext>
              </a:extLst>
            </p:cNvPr>
            <p:cNvSpPr txBox="1">
              <a:spLocks/>
            </p:cNvSpPr>
            <p:nvPr/>
          </p:nvSpPr>
          <p:spPr>
            <a:xfrm>
              <a:off x="8595698" y="1253518"/>
              <a:ext cx="3042310" cy="641958"/>
            </a:xfrm>
            <a:prstGeom prst="rect">
              <a:avLst/>
            </a:prstGeom>
          </p:spPr>
          <p:txBody>
            <a:bodyPr vert="horz" lIns="0" tIns="45708" rIns="0" bIns="45708" rtlCol="0" anchor="ctr">
              <a:noAutofit/>
            </a:bodyPr>
            <a:lstStyle>
              <a:defPPr>
                <a:defRPr lang="en-US"/>
              </a:defPPr>
              <a:lvl1pPr indent="0">
                <a:lnSpc>
                  <a:spcPct val="100000"/>
                </a:lnSpc>
                <a:spcBef>
                  <a:spcPts val="300"/>
                </a:spcBef>
                <a:buClr>
                  <a:srgbClr val="005467"/>
                </a:buClr>
                <a:buFont typeface="Arial" panose="020B0604020202020204" pitchFamily="34" charset="0"/>
                <a:buNone/>
                <a:defRPr sz="1400" b="1" i="0">
                  <a:solidFill>
                    <a:srgbClr val="00B140"/>
                  </a:solidFill>
                  <a:latin typeface="Gotham Book" pitchFamily="50" charset="0"/>
                  <a:ea typeface="Gotham Book" charset="0"/>
                  <a:cs typeface="Gotham Book" pitchFamily="50" charset="0"/>
                </a:defRPr>
              </a:lvl1pPr>
              <a:lvl2pPr marL="685800" indent="-228600">
                <a:lnSpc>
                  <a:spcPct val="90000"/>
                </a:lnSpc>
                <a:spcBef>
                  <a:spcPts val="500"/>
                </a:spcBef>
                <a:buFont typeface="Arial" panose="020B0604020202020204" pitchFamily="34" charset="0"/>
                <a:buChar char="•"/>
                <a:defRPr sz="1600" b="0" i="0">
                  <a:solidFill>
                    <a:srgbClr val="5A636D"/>
                  </a:solidFill>
                  <a:latin typeface="Gotham Book" charset="0"/>
                  <a:ea typeface="Gotham Book" charset="0"/>
                  <a:cs typeface="Gotham Book" charset="0"/>
                </a:defRPr>
              </a:lvl2pPr>
              <a:lvl3pPr marL="1143000" indent="-228600">
                <a:lnSpc>
                  <a:spcPct val="90000"/>
                </a:lnSpc>
                <a:spcBef>
                  <a:spcPts val="500"/>
                </a:spcBef>
                <a:buFont typeface="Arial" panose="020B0604020202020204" pitchFamily="34" charset="0"/>
                <a:buChar char="•"/>
                <a:defRPr sz="1600" b="0" i="0">
                  <a:solidFill>
                    <a:srgbClr val="5A636D"/>
                  </a:solidFill>
                  <a:latin typeface="Gotham Book" charset="0"/>
                  <a:ea typeface="Gotham Book" charset="0"/>
                  <a:cs typeface="Gotham Book" charset="0"/>
                </a:defRPr>
              </a:lvl3pPr>
              <a:lvl4pPr marL="1600200" indent="-228600">
                <a:lnSpc>
                  <a:spcPct val="90000"/>
                </a:lnSpc>
                <a:spcBef>
                  <a:spcPts val="500"/>
                </a:spcBef>
                <a:buFont typeface="Arial" panose="020B0604020202020204" pitchFamily="34" charset="0"/>
                <a:buChar char="•"/>
                <a:defRPr sz="1600" b="0" i="0">
                  <a:solidFill>
                    <a:srgbClr val="5A636D"/>
                  </a:solidFill>
                  <a:latin typeface="Gotham Book" charset="0"/>
                  <a:ea typeface="Gotham Book" charset="0"/>
                  <a:cs typeface="Gotham Book" charset="0"/>
                </a:defRPr>
              </a:lvl4pPr>
              <a:lvl5pPr marL="2057400" indent="-228600">
                <a:lnSpc>
                  <a:spcPct val="90000"/>
                </a:lnSpc>
                <a:spcBef>
                  <a:spcPts val="500"/>
                </a:spcBef>
                <a:buFont typeface="Arial" panose="020B0604020202020204" pitchFamily="34" charset="0"/>
                <a:buChar char="•"/>
                <a:defRPr sz="1600" b="0" i="0">
                  <a:solidFill>
                    <a:srgbClr val="5A636D"/>
                  </a:solidFill>
                  <a:latin typeface="Gotham Book" charset="0"/>
                  <a:ea typeface="Gotham Book" charset="0"/>
                  <a:cs typeface="Gotham Book"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 Implementation Challenges</a:t>
              </a:r>
            </a:p>
          </p:txBody>
        </p:sp>
        <p:grpSp>
          <p:nvGrpSpPr>
            <p:cNvPr id="32" name="Group 31">
              <a:extLst>
                <a:ext uri="{FF2B5EF4-FFF2-40B4-BE49-F238E27FC236}">
                  <a16:creationId xmlns:a16="http://schemas.microsoft.com/office/drawing/2014/main" id="{F2416F5C-CC88-C9EC-22A1-34B162DC7D6D}"/>
                </a:ext>
              </a:extLst>
            </p:cNvPr>
            <p:cNvGrpSpPr/>
            <p:nvPr/>
          </p:nvGrpSpPr>
          <p:grpSpPr>
            <a:xfrm>
              <a:off x="8152014" y="1338605"/>
              <a:ext cx="380559" cy="389738"/>
              <a:chOff x="8124306" y="1355791"/>
              <a:chExt cx="380559" cy="389738"/>
            </a:xfrm>
          </p:grpSpPr>
          <p:sp>
            <p:nvSpPr>
              <p:cNvPr id="11" name="Elipse 6">
                <a:extLst>
                  <a:ext uri="{FF2B5EF4-FFF2-40B4-BE49-F238E27FC236}">
                    <a16:creationId xmlns:a16="http://schemas.microsoft.com/office/drawing/2014/main" id="{24621D83-3A22-DBB0-E468-AD98CB4C6666}"/>
                  </a:ext>
                </a:extLst>
              </p:cNvPr>
              <p:cNvSpPr/>
              <p:nvPr/>
            </p:nvSpPr>
            <p:spPr>
              <a:xfrm>
                <a:off x="8124306" y="1355791"/>
                <a:ext cx="380559" cy="389738"/>
              </a:xfrm>
              <a:prstGeom prst="ellipse">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 name="CuadroTexto 7">
                <a:extLst>
                  <a:ext uri="{FF2B5EF4-FFF2-40B4-BE49-F238E27FC236}">
                    <a16:creationId xmlns:a16="http://schemas.microsoft.com/office/drawing/2014/main" id="{5655E6BE-F945-68A5-96C8-6F9D9D36FAEA}"/>
                  </a:ext>
                </a:extLst>
              </p:cNvPr>
              <p:cNvSpPr txBox="1"/>
              <p:nvPr/>
            </p:nvSpPr>
            <p:spPr>
              <a:xfrm>
                <a:off x="8202600" y="1431346"/>
                <a:ext cx="212040" cy="267920"/>
              </a:xfrm>
              <a:prstGeom prst="rect">
                <a:avLst/>
              </a:prstGeom>
              <a:noFill/>
            </p:spPr>
            <p:txBody>
              <a:bodyPr wrap="square" rtlCol="0">
                <a:spAutoFit/>
              </a:bodyPr>
              <a:lstStyle/>
              <a:p>
                <a:pPr algn="ctr"/>
                <a:r>
                  <a:rPr lang="en-US" sz="1100" b="1" dirty="0">
                    <a:solidFill>
                      <a:srgbClr val="004F71"/>
                    </a:solidFill>
                    <a:latin typeface="Gotham Book" pitchFamily="2" charset="0"/>
                    <a:cs typeface="Gotham Book" pitchFamily="2" charset="0"/>
                  </a:rPr>
                  <a:t>3</a:t>
                </a:r>
              </a:p>
            </p:txBody>
          </p:sp>
        </p:grpSp>
        <p:pic>
          <p:nvPicPr>
            <p:cNvPr id="28" name="Graphic 27" descr="Playbook outline">
              <a:extLst>
                <a:ext uri="{FF2B5EF4-FFF2-40B4-BE49-F238E27FC236}">
                  <a16:creationId xmlns:a16="http://schemas.microsoft.com/office/drawing/2014/main" id="{E7F64145-ABA7-1B24-9066-1EBAB38A2C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6119" y="2037257"/>
              <a:ext cx="914400" cy="914400"/>
            </a:xfrm>
            <a:prstGeom prst="rect">
              <a:avLst/>
            </a:prstGeom>
          </p:spPr>
        </p:pic>
      </p:grpSp>
      <p:grpSp>
        <p:nvGrpSpPr>
          <p:cNvPr id="33" name="Group 32">
            <a:extLst>
              <a:ext uri="{FF2B5EF4-FFF2-40B4-BE49-F238E27FC236}">
                <a16:creationId xmlns:a16="http://schemas.microsoft.com/office/drawing/2014/main" id="{D9125826-D415-C753-052F-D55D59692265}"/>
              </a:ext>
            </a:extLst>
          </p:cNvPr>
          <p:cNvGrpSpPr/>
          <p:nvPr/>
        </p:nvGrpSpPr>
        <p:grpSpPr>
          <a:xfrm>
            <a:off x="529467" y="1406087"/>
            <a:ext cx="3538224" cy="4755971"/>
            <a:chOff x="529467" y="1239838"/>
            <a:chExt cx="3538224" cy="4755971"/>
          </a:xfrm>
        </p:grpSpPr>
        <p:sp>
          <p:nvSpPr>
            <p:cNvPr id="19" name="Rectangle 18">
              <a:extLst>
                <a:ext uri="{FF2B5EF4-FFF2-40B4-BE49-F238E27FC236}">
                  <a16:creationId xmlns:a16="http://schemas.microsoft.com/office/drawing/2014/main" id="{8E731129-3152-2FA4-2F0A-9ACCC3ACA419}"/>
                </a:ext>
              </a:extLst>
            </p:cNvPr>
            <p:cNvSpPr/>
            <p:nvPr/>
          </p:nvSpPr>
          <p:spPr>
            <a:xfrm>
              <a:off x="529467" y="1243584"/>
              <a:ext cx="3516313" cy="4752225"/>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0" name="Content Placeholder 6">
              <a:extLst>
                <a:ext uri="{FF2B5EF4-FFF2-40B4-BE49-F238E27FC236}">
                  <a16:creationId xmlns:a16="http://schemas.microsoft.com/office/drawing/2014/main" id="{DEDD86FA-F08C-55F2-17E2-E23AB2F2F248}"/>
                </a:ext>
              </a:extLst>
            </p:cNvPr>
            <p:cNvSpPr txBox="1">
              <a:spLocks/>
            </p:cNvSpPr>
            <p:nvPr/>
          </p:nvSpPr>
          <p:spPr>
            <a:xfrm>
              <a:off x="1025381" y="1239838"/>
              <a:ext cx="3042310" cy="641960"/>
            </a:xfrm>
            <a:prstGeom prst="rect">
              <a:avLst/>
            </a:prstGeom>
          </p:spPr>
          <p:txBody>
            <a:bodyPr vert="horz" lIns="0" tIns="45708" rIns="0" bIns="45708"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Clr>
                  <a:srgbClr val="005467"/>
                </a:buClr>
                <a:buNone/>
              </a:pPr>
              <a:r>
                <a:rPr lang="en-US" sz="1400" b="1" dirty="0">
                  <a:solidFill>
                    <a:srgbClr val="00B140"/>
                  </a:solidFill>
                  <a:latin typeface="Gotham Book" pitchFamily="50" charset="0"/>
                  <a:cs typeface="Gotham Book" pitchFamily="50" charset="0"/>
                </a:rPr>
                <a:t> PBI Design</a:t>
              </a:r>
            </a:p>
          </p:txBody>
        </p:sp>
        <p:grpSp>
          <p:nvGrpSpPr>
            <p:cNvPr id="21" name="Group 20">
              <a:extLst>
                <a:ext uri="{FF2B5EF4-FFF2-40B4-BE49-F238E27FC236}">
                  <a16:creationId xmlns:a16="http://schemas.microsoft.com/office/drawing/2014/main" id="{C395F64B-8F91-20EC-D3DE-69894A7579F1}"/>
                </a:ext>
              </a:extLst>
            </p:cNvPr>
            <p:cNvGrpSpPr/>
            <p:nvPr/>
          </p:nvGrpSpPr>
          <p:grpSpPr>
            <a:xfrm>
              <a:off x="600172" y="1338605"/>
              <a:ext cx="380559" cy="389739"/>
              <a:chOff x="535905" y="3864325"/>
              <a:chExt cx="380658" cy="380658"/>
            </a:xfrm>
          </p:grpSpPr>
          <p:sp>
            <p:nvSpPr>
              <p:cNvPr id="23" name="Elipse 6">
                <a:extLst>
                  <a:ext uri="{FF2B5EF4-FFF2-40B4-BE49-F238E27FC236}">
                    <a16:creationId xmlns:a16="http://schemas.microsoft.com/office/drawing/2014/main" id="{8156A093-74D5-8234-5B89-8068E62C1E52}"/>
                  </a:ext>
                </a:extLst>
              </p:cNvPr>
              <p:cNvSpPr/>
              <p:nvPr/>
            </p:nvSpPr>
            <p:spPr>
              <a:xfrm>
                <a:off x="535905" y="3864325"/>
                <a:ext cx="380658" cy="380658"/>
              </a:xfrm>
              <a:prstGeom prst="ellipse">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 name="CuadroTexto 7">
                <a:extLst>
                  <a:ext uri="{FF2B5EF4-FFF2-40B4-BE49-F238E27FC236}">
                    <a16:creationId xmlns:a16="http://schemas.microsoft.com/office/drawing/2014/main" id="{86AF8575-A772-028F-D2F2-264162A26306}"/>
                  </a:ext>
                </a:extLst>
              </p:cNvPr>
              <p:cNvSpPr txBox="1"/>
              <p:nvPr/>
            </p:nvSpPr>
            <p:spPr>
              <a:xfrm>
                <a:off x="607378" y="3933400"/>
                <a:ext cx="239230" cy="261678"/>
              </a:xfrm>
              <a:prstGeom prst="rect">
                <a:avLst/>
              </a:prstGeom>
              <a:noFill/>
            </p:spPr>
            <p:txBody>
              <a:bodyPr wrap="none" rtlCol="0">
                <a:spAutoFit/>
              </a:bodyPr>
              <a:lstStyle/>
              <a:p>
                <a:pPr algn="ctr"/>
                <a:r>
                  <a:rPr lang="en-US" sz="1100" b="1">
                    <a:solidFill>
                      <a:srgbClr val="004F71"/>
                    </a:solidFill>
                    <a:latin typeface="Gotham Book" pitchFamily="2" charset="0"/>
                    <a:cs typeface="Gotham Book" pitchFamily="2" charset="0"/>
                  </a:rPr>
                  <a:t>1</a:t>
                </a:r>
              </a:p>
            </p:txBody>
          </p:sp>
        </p:grpSp>
        <p:pic>
          <p:nvPicPr>
            <p:cNvPr id="3" name="Graphic 2" descr="Bullseye outline">
              <a:extLst>
                <a:ext uri="{FF2B5EF4-FFF2-40B4-BE49-F238E27FC236}">
                  <a16:creationId xmlns:a16="http://schemas.microsoft.com/office/drawing/2014/main" id="{133F1F2E-3E5C-48C5-A29C-96853F3A26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30423" y="2029649"/>
              <a:ext cx="914400" cy="914400"/>
            </a:xfrm>
            <a:prstGeom prst="rect">
              <a:avLst/>
            </a:prstGeom>
          </p:spPr>
        </p:pic>
      </p:grpSp>
      <p:grpSp>
        <p:nvGrpSpPr>
          <p:cNvPr id="34" name="Group 33">
            <a:extLst>
              <a:ext uri="{FF2B5EF4-FFF2-40B4-BE49-F238E27FC236}">
                <a16:creationId xmlns:a16="http://schemas.microsoft.com/office/drawing/2014/main" id="{8E2C886D-B095-E4E1-DC8C-2ACD5059ECFF}"/>
              </a:ext>
            </a:extLst>
          </p:cNvPr>
          <p:cNvGrpSpPr/>
          <p:nvPr/>
        </p:nvGrpSpPr>
        <p:grpSpPr>
          <a:xfrm>
            <a:off x="4319664" y="1406087"/>
            <a:ext cx="3523525" cy="4757098"/>
            <a:chOff x="4338028" y="1245228"/>
            <a:chExt cx="3523525" cy="4757098"/>
          </a:xfrm>
        </p:grpSpPr>
        <p:sp>
          <p:nvSpPr>
            <p:cNvPr id="13" name="Rectangle 12">
              <a:extLst>
                <a:ext uri="{FF2B5EF4-FFF2-40B4-BE49-F238E27FC236}">
                  <a16:creationId xmlns:a16="http://schemas.microsoft.com/office/drawing/2014/main" id="{EB1C09AB-EC2B-8633-6AFC-39F73591A382}"/>
                </a:ext>
              </a:extLst>
            </p:cNvPr>
            <p:cNvSpPr/>
            <p:nvPr/>
          </p:nvSpPr>
          <p:spPr>
            <a:xfrm>
              <a:off x="4338028" y="1247446"/>
              <a:ext cx="3516312" cy="475488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4" name="Content Placeholder 6">
              <a:extLst>
                <a:ext uri="{FF2B5EF4-FFF2-40B4-BE49-F238E27FC236}">
                  <a16:creationId xmlns:a16="http://schemas.microsoft.com/office/drawing/2014/main" id="{FF999F38-91B3-EE0A-A969-F54A0223CAE2}"/>
                </a:ext>
              </a:extLst>
            </p:cNvPr>
            <p:cNvSpPr txBox="1">
              <a:spLocks/>
            </p:cNvSpPr>
            <p:nvPr/>
          </p:nvSpPr>
          <p:spPr>
            <a:xfrm>
              <a:off x="4819243" y="1245228"/>
              <a:ext cx="3042310" cy="641958"/>
            </a:xfrm>
            <a:prstGeom prst="rect">
              <a:avLst/>
            </a:prstGeom>
          </p:spPr>
          <p:txBody>
            <a:bodyPr vert="horz" lIns="0" tIns="45708" rIns="0" bIns="45708" rtlCol="0" anchor="ctr">
              <a:noAutofit/>
            </a:bodyPr>
            <a:lstStyle>
              <a:defPPr>
                <a:defRPr lang="en-US"/>
              </a:defPPr>
              <a:lvl1pPr indent="0">
                <a:lnSpc>
                  <a:spcPct val="100000"/>
                </a:lnSpc>
                <a:spcBef>
                  <a:spcPts val="300"/>
                </a:spcBef>
                <a:buClr>
                  <a:srgbClr val="005467"/>
                </a:buClr>
                <a:buFont typeface="Arial" panose="020B0604020202020204" pitchFamily="34" charset="0"/>
                <a:buNone/>
                <a:defRPr sz="1400" b="1" i="0">
                  <a:solidFill>
                    <a:srgbClr val="00B140"/>
                  </a:solidFill>
                  <a:latin typeface="Gotham Book" pitchFamily="50" charset="0"/>
                  <a:ea typeface="Gotham Book" charset="0"/>
                  <a:cs typeface="Gotham Book" pitchFamily="50" charset="0"/>
                </a:defRPr>
              </a:lvl1pPr>
              <a:lvl2pPr marL="685800" indent="-228600">
                <a:lnSpc>
                  <a:spcPct val="90000"/>
                </a:lnSpc>
                <a:spcBef>
                  <a:spcPts val="500"/>
                </a:spcBef>
                <a:buFont typeface="Arial" panose="020B0604020202020204" pitchFamily="34" charset="0"/>
                <a:buChar char="•"/>
                <a:defRPr sz="1600" b="0" i="0">
                  <a:solidFill>
                    <a:srgbClr val="5A636D"/>
                  </a:solidFill>
                  <a:latin typeface="Gotham Book" charset="0"/>
                  <a:ea typeface="Gotham Book" charset="0"/>
                  <a:cs typeface="Gotham Book" charset="0"/>
                </a:defRPr>
              </a:lvl2pPr>
              <a:lvl3pPr marL="1143000" indent="-228600">
                <a:lnSpc>
                  <a:spcPct val="90000"/>
                </a:lnSpc>
                <a:spcBef>
                  <a:spcPts val="500"/>
                </a:spcBef>
                <a:buFont typeface="Arial" panose="020B0604020202020204" pitchFamily="34" charset="0"/>
                <a:buChar char="•"/>
                <a:defRPr sz="1600" b="0" i="0">
                  <a:solidFill>
                    <a:srgbClr val="5A636D"/>
                  </a:solidFill>
                  <a:latin typeface="Gotham Book" charset="0"/>
                  <a:ea typeface="Gotham Book" charset="0"/>
                  <a:cs typeface="Gotham Book" charset="0"/>
                </a:defRPr>
              </a:lvl3pPr>
              <a:lvl4pPr marL="1600200" indent="-228600">
                <a:lnSpc>
                  <a:spcPct val="90000"/>
                </a:lnSpc>
                <a:spcBef>
                  <a:spcPts val="500"/>
                </a:spcBef>
                <a:buFont typeface="Arial" panose="020B0604020202020204" pitchFamily="34" charset="0"/>
                <a:buChar char="•"/>
                <a:defRPr sz="1600" b="0" i="0">
                  <a:solidFill>
                    <a:srgbClr val="5A636D"/>
                  </a:solidFill>
                  <a:latin typeface="Gotham Book" charset="0"/>
                  <a:ea typeface="Gotham Book" charset="0"/>
                  <a:cs typeface="Gotham Book" charset="0"/>
                </a:defRPr>
              </a:lvl4pPr>
              <a:lvl5pPr marL="2057400" indent="-228600">
                <a:lnSpc>
                  <a:spcPct val="90000"/>
                </a:lnSpc>
                <a:spcBef>
                  <a:spcPts val="500"/>
                </a:spcBef>
                <a:buFont typeface="Arial" panose="020B0604020202020204" pitchFamily="34" charset="0"/>
                <a:buChar char="•"/>
                <a:defRPr sz="1600" b="0" i="0">
                  <a:solidFill>
                    <a:srgbClr val="5A636D"/>
                  </a:solidFill>
                  <a:latin typeface="Gotham Book" charset="0"/>
                  <a:ea typeface="Gotham Book" charset="0"/>
                  <a:cs typeface="Gotham Book"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 Concessionality</a:t>
              </a:r>
            </a:p>
          </p:txBody>
        </p:sp>
        <p:grpSp>
          <p:nvGrpSpPr>
            <p:cNvPr id="31" name="Group 30">
              <a:extLst>
                <a:ext uri="{FF2B5EF4-FFF2-40B4-BE49-F238E27FC236}">
                  <a16:creationId xmlns:a16="http://schemas.microsoft.com/office/drawing/2014/main" id="{FE019130-98BC-1C4E-CBA5-DE963687E36C}"/>
                </a:ext>
              </a:extLst>
            </p:cNvPr>
            <p:cNvGrpSpPr/>
            <p:nvPr/>
          </p:nvGrpSpPr>
          <p:grpSpPr>
            <a:xfrm>
              <a:off x="4412347" y="1338605"/>
              <a:ext cx="380559" cy="389738"/>
              <a:chOff x="4366167" y="1344514"/>
              <a:chExt cx="380559" cy="389738"/>
            </a:xfrm>
          </p:grpSpPr>
          <p:sp>
            <p:nvSpPr>
              <p:cNvPr id="17" name="Elipse 6">
                <a:extLst>
                  <a:ext uri="{FF2B5EF4-FFF2-40B4-BE49-F238E27FC236}">
                    <a16:creationId xmlns:a16="http://schemas.microsoft.com/office/drawing/2014/main" id="{6871D11F-5A78-C1A6-D806-604FC23D9F1A}"/>
                  </a:ext>
                </a:extLst>
              </p:cNvPr>
              <p:cNvSpPr/>
              <p:nvPr/>
            </p:nvSpPr>
            <p:spPr>
              <a:xfrm>
                <a:off x="4366167" y="1344514"/>
                <a:ext cx="380559" cy="389738"/>
              </a:xfrm>
              <a:prstGeom prst="ellipse">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 name="CuadroTexto 7">
                <a:extLst>
                  <a:ext uri="{FF2B5EF4-FFF2-40B4-BE49-F238E27FC236}">
                    <a16:creationId xmlns:a16="http://schemas.microsoft.com/office/drawing/2014/main" id="{41C8C460-5C6A-8A4F-8AE8-BF0288B48C09}"/>
                  </a:ext>
                </a:extLst>
              </p:cNvPr>
              <p:cNvSpPr txBox="1"/>
              <p:nvPr/>
            </p:nvSpPr>
            <p:spPr>
              <a:xfrm>
                <a:off x="4420031" y="1414736"/>
                <a:ext cx="272832" cy="267920"/>
              </a:xfrm>
              <a:prstGeom prst="rect">
                <a:avLst/>
              </a:prstGeom>
              <a:noFill/>
            </p:spPr>
            <p:txBody>
              <a:bodyPr wrap="none" rtlCol="0">
                <a:spAutoFit/>
              </a:bodyPr>
              <a:lstStyle/>
              <a:p>
                <a:pPr algn="ctr"/>
                <a:r>
                  <a:rPr lang="en-US" sz="1100" b="1">
                    <a:solidFill>
                      <a:srgbClr val="004F71"/>
                    </a:solidFill>
                    <a:latin typeface="Gotham Book" pitchFamily="2" charset="0"/>
                    <a:cs typeface="Gotham Book" pitchFamily="2" charset="0"/>
                  </a:rPr>
                  <a:t>2</a:t>
                </a:r>
              </a:p>
            </p:txBody>
          </p:sp>
        </p:grpSp>
      </p:grpSp>
      <p:sp>
        <p:nvSpPr>
          <p:cNvPr id="2" name="Content Placeholder 1">
            <a:extLst>
              <a:ext uri="{FF2B5EF4-FFF2-40B4-BE49-F238E27FC236}">
                <a16:creationId xmlns:a16="http://schemas.microsoft.com/office/drawing/2014/main" id="{69F4C393-6EE7-365B-18C9-0E4990929606}"/>
              </a:ext>
            </a:extLst>
          </p:cNvPr>
          <p:cNvSpPr>
            <a:spLocks noGrp="1"/>
          </p:cNvSpPr>
          <p:nvPr>
            <p:ph sz="quarter" idx="11"/>
          </p:nvPr>
        </p:nvSpPr>
        <p:spPr/>
        <p:txBody>
          <a:bodyPr vert="horz" lIns="0" tIns="45720" rIns="0" bIns="45720" rtlCol="0">
            <a:normAutofit/>
          </a:bodyPr>
          <a:lstStyle/>
          <a:p>
            <a:r>
              <a:rPr lang="en-US" dirty="0"/>
              <a:t>Lessons Learned from We-Fi Deployment</a:t>
            </a:r>
          </a:p>
        </p:txBody>
      </p:sp>
      <p:sp>
        <p:nvSpPr>
          <p:cNvPr id="22" name="Rectangle 21">
            <a:extLst>
              <a:ext uri="{FF2B5EF4-FFF2-40B4-BE49-F238E27FC236}">
                <a16:creationId xmlns:a16="http://schemas.microsoft.com/office/drawing/2014/main" id="{87E1823F-17D2-D850-E5F9-C05680646D58}"/>
              </a:ext>
            </a:extLst>
          </p:cNvPr>
          <p:cNvSpPr/>
          <p:nvPr/>
        </p:nvSpPr>
        <p:spPr>
          <a:xfrm>
            <a:off x="544122" y="3091901"/>
            <a:ext cx="3516312" cy="4249587"/>
          </a:xfrm>
          <a:prstGeom prst="rect">
            <a:avLst/>
          </a:prstGeom>
        </p:spPr>
        <p:txBody>
          <a:bodyPr wrap="square" lIns="91416" tIns="0" rIns="91416" bIns="0" anchor="t">
            <a:noAutofit/>
          </a:bodyPr>
          <a:lstStyle/>
          <a:p>
            <a:pPr marL="171399" indent="-171399">
              <a:spcBef>
                <a:spcPts val="300"/>
              </a:spcBef>
              <a:buClr>
                <a:srgbClr val="005467"/>
              </a:buClr>
              <a:buFont typeface="Wingdings" panose="05000000000000000000" pitchFamily="2" charset="2"/>
              <a:buChar char="§"/>
            </a:pPr>
            <a:endParaRPr lang="en-US" sz="1200" dirty="0">
              <a:solidFill>
                <a:srgbClr val="63666A"/>
              </a:solidFill>
              <a:latin typeface="Gotham-Book" pitchFamily="50" charset="0"/>
              <a:cs typeface="Gotham-Book" pitchFamily="50" charset="0"/>
            </a:endParaRPr>
          </a:p>
          <a:p>
            <a:pPr marL="171399" indent="-171399">
              <a:spcBef>
                <a:spcPts val="300"/>
              </a:spcBef>
              <a:buClr>
                <a:srgbClr val="005467"/>
              </a:buClr>
              <a:buFont typeface="Wingdings" panose="05000000000000000000" pitchFamily="2" charset="2"/>
              <a:buChar char="§"/>
            </a:pPr>
            <a:r>
              <a:rPr lang="en-US" sz="1200" dirty="0">
                <a:solidFill>
                  <a:srgbClr val="63666A"/>
                </a:solidFill>
                <a:latin typeface="Gotham-Book" pitchFamily="50" charset="0"/>
                <a:cs typeface="Gotham-Book" pitchFamily="50" charset="0"/>
              </a:rPr>
              <a:t>Data management pre-advisory (e.g. gender disaggregation)</a:t>
            </a:r>
          </a:p>
          <a:p>
            <a:pPr marL="171399" indent="-171399">
              <a:spcBef>
                <a:spcPts val="300"/>
              </a:spcBef>
              <a:buClr>
                <a:srgbClr val="005467"/>
              </a:buClr>
              <a:buFont typeface="Wingdings" panose="05000000000000000000" pitchFamily="2" charset="2"/>
              <a:buChar char="§"/>
            </a:pPr>
            <a:r>
              <a:rPr lang="en-US" sz="1200" dirty="0">
                <a:solidFill>
                  <a:srgbClr val="63666A"/>
                </a:solidFill>
                <a:latin typeface="Gotham-Book" pitchFamily="50" charset="0"/>
                <a:cs typeface="Gotham-Book" pitchFamily="50" charset="0"/>
              </a:rPr>
              <a:t>Adapting PBI design over the life of the transaction based on return of experience </a:t>
            </a:r>
          </a:p>
          <a:p>
            <a:pPr marL="171399" indent="-171399">
              <a:spcBef>
                <a:spcPts val="300"/>
              </a:spcBef>
              <a:buClr>
                <a:srgbClr val="005467"/>
              </a:buClr>
              <a:buFont typeface="Wingdings" panose="05000000000000000000" pitchFamily="2" charset="2"/>
              <a:buChar char="§"/>
            </a:pPr>
            <a:r>
              <a:rPr lang="en-US" sz="1200" dirty="0">
                <a:solidFill>
                  <a:srgbClr val="63666A"/>
                </a:solidFill>
                <a:latin typeface="Gotham-Book" pitchFamily="50" charset="0"/>
                <a:cs typeface="Gotham-Book" pitchFamily="50" charset="0"/>
              </a:rPr>
              <a:t>Absolute targets (increase in # of WSMEs) vs. relative targets (increase in % of WSMEs relative to portfolio)</a:t>
            </a:r>
          </a:p>
          <a:p>
            <a:pPr marL="171399" indent="-171399">
              <a:spcBef>
                <a:spcPts val="300"/>
              </a:spcBef>
              <a:buClr>
                <a:srgbClr val="005467"/>
              </a:buClr>
              <a:buFont typeface="Wingdings" panose="05000000000000000000" pitchFamily="2" charset="2"/>
              <a:buChar char="§"/>
            </a:pPr>
            <a:r>
              <a:rPr lang="en-US" sz="1200" dirty="0">
                <a:solidFill>
                  <a:srgbClr val="63666A"/>
                </a:solidFill>
                <a:latin typeface="Gotham-Book" pitchFamily="50" charset="0"/>
                <a:cs typeface="Gotham-Book" pitchFamily="50" charset="0"/>
              </a:rPr>
              <a:t>Use of thematic Sub-PBIs / Sub- Milestones (e.g. indigenous population, migrants, or other minorities)</a:t>
            </a:r>
          </a:p>
          <a:p>
            <a:pPr marL="171399" indent="-171399">
              <a:spcBef>
                <a:spcPts val="300"/>
              </a:spcBef>
              <a:buClr>
                <a:srgbClr val="005467"/>
              </a:buClr>
              <a:buFont typeface="Wingdings" panose="05000000000000000000" pitchFamily="2" charset="2"/>
              <a:buChar char="§"/>
            </a:pPr>
            <a:r>
              <a:rPr lang="en-US" sz="1200" dirty="0">
                <a:solidFill>
                  <a:srgbClr val="63666A"/>
                </a:solidFill>
                <a:latin typeface="Gotham-Book" pitchFamily="50" charset="0"/>
                <a:cs typeface="Gotham-Book" pitchFamily="50" charset="0"/>
              </a:rPr>
              <a:t>Project preparation – data baseline. </a:t>
            </a:r>
          </a:p>
          <a:p>
            <a:pPr marL="171399" indent="-171399">
              <a:spcBef>
                <a:spcPts val="300"/>
              </a:spcBef>
              <a:buClr>
                <a:srgbClr val="005467"/>
              </a:buClr>
              <a:buFont typeface="Wingdings" panose="05000000000000000000" pitchFamily="2" charset="2"/>
              <a:buChar char="§"/>
            </a:pPr>
            <a:endParaRPr lang="en-US" sz="1200" dirty="0">
              <a:solidFill>
                <a:srgbClr val="63666A"/>
              </a:solidFill>
              <a:latin typeface="Gotham-Book" pitchFamily="50" charset="0"/>
              <a:cs typeface="Gotham-Book" pitchFamily="50" charset="0"/>
            </a:endParaRPr>
          </a:p>
        </p:txBody>
      </p:sp>
      <p:sp>
        <p:nvSpPr>
          <p:cNvPr id="16" name="Rectangle 15">
            <a:extLst>
              <a:ext uri="{FF2B5EF4-FFF2-40B4-BE49-F238E27FC236}">
                <a16:creationId xmlns:a16="http://schemas.microsoft.com/office/drawing/2014/main" id="{B034B24A-A0BB-311F-3801-C5035610705C}"/>
              </a:ext>
            </a:extLst>
          </p:cNvPr>
          <p:cNvSpPr/>
          <p:nvPr/>
        </p:nvSpPr>
        <p:spPr>
          <a:xfrm>
            <a:off x="4337844" y="2978895"/>
            <a:ext cx="3516311" cy="4249577"/>
          </a:xfrm>
          <a:prstGeom prst="rect">
            <a:avLst/>
          </a:prstGeom>
        </p:spPr>
        <p:txBody>
          <a:bodyPr wrap="square" lIns="91416" tIns="0" rIns="91416" bIns="0" anchor="t">
            <a:noAutofit/>
          </a:bodyPr>
          <a:lstStyle/>
          <a:p>
            <a:pPr marL="171399" indent="-171399">
              <a:spcBef>
                <a:spcPts val="300"/>
              </a:spcBef>
              <a:buClr>
                <a:srgbClr val="005467"/>
              </a:buClr>
              <a:buFont typeface="Wingdings" panose="05000000000000000000" pitchFamily="2" charset="2"/>
              <a:buChar char="§"/>
            </a:pPr>
            <a:endParaRPr lang="en-US" sz="1200" dirty="0">
              <a:solidFill>
                <a:srgbClr val="63666A"/>
              </a:solidFill>
              <a:latin typeface="Gotham-Book" pitchFamily="50" charset="0"/>
              <a:cs typeface="Gotham-Book" pitchFamily="50" charset="0"/>
            </a:endParaRPr>
          </a:p>
          <a:p>
            <a:pPr marL="171399" indent="-171399">
              <a:spcBef>
                <a:spcPts val="300"/>
              </a:spcBef>
              <a:buClr>
                <a:srgbClr val="005467"/>
              </a:buClr>
              <a:buFont typeface="Wingdings" panose="05000000000000000000" pitchFamily="2" charset="2"/>
              <a:buChar char="§"/>
            </a:pPr>
            <a:r>
              <a:rPr lang="en-US" sz="1200" dirty="0">
                <a:solidFill>
                  <a:srgbClr val="63666A"/>
                </a:solidFill>
                <a:latin typeface="Gotham-Book" pitchFamily="50" charset="0"/>
                <a:cs typeface="Gotham-Book" pitchFamily="50" charset="0"/>
              </a:rPr>
              <a:t>Lower baseline requires higher subsidy per unit</a:t>
            </a:r>
          </a:p>
          <a:p>
            <a:pPr marL="171399" indent="-171399">
              <a:spcBef>
                <a:spcPts val="300"/>
              </a:spcBef>
              <a:buClr>
                <a:srgbClr val="005467"/>
              </a:buClr>
              <a:buFont typeface="Wingdings" panose="05000000000000000000" pitchFamily="2" charset="2"/>
              <a:buChar char="§"/>
            </a:pPr>
            <a:r>
              <a:rPr lang="en-US" sz="1200" dirty="0">
                <a:solidFill>
                  <a:srgbClr val="63666A"/>
                </a:solidFill>
                <a:latin typeface="Gotham-Book" pitchFamily="50" charset="0"/>
                <a:cs typeface="Gotham-Book" pitchFamily="50" charset="0"/>
              </a:rPr>
              <a:t>Corporate client access to market interventions require higher subsidies per unit</a:t>
            </a:r>
          </a:p>
          <a:p>
            <a:pPr marL="171399" indent="-171399">
              <a:spcBef>
                <a:spcPts val="300"/>
              </a:spcBef>
              <a:buClr>
                <a:srgbClr val="005467"/>
              </a:buClr>
              <a:buFont typeface="Wingdings" panose="05000000000000000000" pitchFamily="2" charset="2"/>
              <a:buChar char="§"/>
            </a:pPr>
            <a:r>
              <a:rPr lang="en-US" sz="1200" dirty="0">
                <a:solidFill>
                  <a:srgbClr val="63666A"/>
                </a:solidFill>
                <a:latin typeface="Gotham-Book" pitchFamily="50" charset="0"/>
                <a:cs typeface="Gotham-Book" pitchFamily="50" charset="0"/>
              </a:rPr>
              <a:t>Cumulative incentive payments</a:t>
            </a:r>
          </a:p>
        </p:txBody>
      </p:sp>
      <p:sp>
        <p:nvSpPr>
          <p:cNvPr id="10" name="Rectangle 9">
            <a:extLst>
              <a:ext uri="{FF2B5EF4-FFF2-40B4-BE49-F238E27FC236}">
                <a16:creationId xmlns:a16="http://schemas.microsoft.com/office/drawing/2014/main" id="{9D5E9A02-77AE-1F1D-3ACF-86421C13772A}"/>
              </a:ext>
            </a:extLst>
          </p:cNvPr>
          <p:cNvSpPr/>
          <p:nvPr/>
        </p:nvSpPr>
        <p:spPr>
          <a:xfrm>
            <a:off x="8080487" y="3091911"/>
            <a:ext cx="3516312" cy="4249577"/>
          </a:xfrm>
          <a:prstGeom prst="rect">
            <a:avLst/>
          </a:prstGeom>
        </p:spPr>
        <p:txBody>
          <a:bodyPr wrap="square" lIns="91416" tIns="0" rIns="91416" bIns="0" anchor="t">
            <a:noAutofit/>
          </a:bodyPr>
          <a:lstStyle/>
          <a:p>
            <a:pPr marL="171399" indent="-171399">
              <a:spcBef>
                <a:spcPts val="300"/>
              </a:spcBef>
              <a:buClr>
                <a:srgbClr val="005467"/>
              </a:buClr>
              <a:buFont typeface="Wingdings" panose="05000000000000000000" pitchFamily="2" charset="2"/>
              <a:buChar char="§"/>
            </a:pPr>
            <a:endParaRPr lang="en-US" sz="1200" dirty="0">
              <a:solidFill>
                <a:srgbClr val="63666A"/>
              </a:solidFill>
              <a:latin typeface="Gotham-Book" pitchFamily="50" charset="0"/>
              <a:cs typeface="Gotham-Book" pitchFamily="50" charset="0"/>
            </a:endParaRPr>
          </a:p>
          <a:p>
            <a:pPr marL="171399" indent="-171399">
              <a:spcBef>
                <a:spcPts val="300"/>
              </a:spcBef>
              <a:buClr>
                <a:srgbClr val="005467"/>
              </a:buClr>
              <a:buFont typeface="Wingdings" panose="05000000000000000000" pitchFamily="2" charset="2"/>
              <a:buChar char="§"/>
            </a:pPr>
            <a:r>
              <a:rPr lang="en-US" sz="1200" dirty="0">
                <a:solidFill>
                  <a:srgbClr val="63666A"/>
                </a:solidFill>
                <a:latin typeface="Gotham-Book" pitchFamily="50" charset="0"/>
                <a:cs typeface="Gotham-Book" pitchFamily="50" charset="0"/>
              </a:rPr>
              <a:t>Interpretation of US$5,000 sub loan floor (e.g. multiple loans exceeding the floor?). National definition of WSMEs vs. We-Fi definition.</a:t>
            </a:r>
          </a:p>
          <a:p>
            <a:pPr marL="171399" indent="-171399">
              <a:spcBef>
                <a:spcPts val="300"/>
              </a:spcBef>
              <a:buClr>
                <a:srgbClr val="005467"/>
              </a:buClr>
              <a:buFont typeface="Wingdings" panose="05000000000000000000" pitchFamily="2" charset="2"/>
              <a:buChar char="§"/>
            </a:pPr>
            <a:r>
              <a:rPr lang="en-US" sz="1200" dirty="0">
                <a:solidFill>
                  <a:srgbClr val="63666A"/>
                </a:solidFill>
                <a:latin typeface="Gotham-Book" pitchFamily="50" charset="0"/>
                <a:cs typeface="Gotham-Book" pitchFamily="50" charset="0"/>
              </a:rPr>
              <a:t>Share of mobilization attributable to We-Fi in corporate clients</a:t>
            </a:r>
          </a:p>
          <a:p>
            <a:pPr marL="171399" indent="-171399">
              <a:spcBef>
                <a:spcPts val="300"/>
              </a:spcBef>
              <a:buClr>
                <a:srgbClr val="005467"/>
              </a:buClr>
              <a:buFont typeface="Wingdings" panose="05000000000000000000" pitchFamily="2" charset="2"/>
              <a:buChar char="§"/>
            </a:pPr>
            <a:r>
              <a:rPr lang="en-US" sz="1200" dirty="0">
                <a:solidFill>
                  <a:srgbClr val="63666A"/>
                </a:solidFill>
                <a:latin typeface="Gotham-Book" pitchFamily="50" charset="0"/>
                <a:cs typeface="Gotham-Book" pitchFamily="50" charset="0"/>
              </a:rPr>
              <a:t>#/US$ of Loans vs. # WSMEs</a:t>
            </a:r>
          </a:p>
          <a:p>
            <a:pPr marL="171399" indent="-171399">
              <a:spcBef>
                <a:spcPts val="300"/>
              </a:spcBef>
              <a:buClr>
                <a:srgbClr val="005467"/>
              </a:buClr>
              <a:buFont typeface="Wingdings" panose="05000000000000000000" pitchFamily="2" charset="2"/>
              <a:buChar char="§"/>
            </a:pPr>
            <a:r>
              <a:rPr lang="en-US" sz="1200" dirty="0">
                <a:solidFill>
                  <a:srgbClr val="63666A"/>
                </a:solidFill>
                <a:latin typeface="Gotham-Book" pitchFamily="50" charset="0"/>
                <a:cs typeface="Gotham-Book" pitchFamily="50" charset="0"/>
              </a:rPr>
              <a:t>Adapting gender strategy to external disruption (e.g. pandemic, macro issues, financial system)</a:t>
            </a:r>
          </a:p>
          <a:p>
            <a:pPr>
              <a:spcBef>
                <a:spcPts val="300"/>
              </a:spcBef>
              <a:buClr>
                <a:srgbClr val="005467"/>
              </a:buClr>
            </a:pPr>
            <a:endParaRPr lang="en-US" sz="1200" dirty="0">
              <a:solidFill>
                <a:srgbClr val="63666A"/>
              </a:solidFill>
              <a:latin typeface="Gotham-Book" pitchFamily="50" charset="0"/>
              <a:cs typeface="Gotham-Book" pitchFamily="50" charset="0"/>
            </a:endParaRPr>
          </a:p>
        </p:txBody>
      </p:sp>
      <p:pic>
        <p:nvPicPr>
          <p:cNvPr id="36" name="Graphic 35" descr="Money outline">
            <a:extLst>
              <a:ext uri="{FF2B5EF4-FFF2-40B4-BE49-F238E27FC236}">
                <a16:creationId xmlns:a16="http://schemas.microsoft.com/office/drawing/2014/main" id="{8E5F4F92-02C2-5FE8-136C-DB85526B6E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20620" y="2197815"/>
            <a:ext cx="914400" cy="914400"/>
          </a:xfrm>
          <a:prstGeom prst="rect">
            <a:avLst/>
          </a:prstGeom>
        </p:spPr>
      </p:pic>
    </p:spTree>
    <p:extLst>
      <p:ext uri="{BB962C8B-B14F-4D97-AF65-F5344CB8AC3E}">
        <p14:creationId xmlns:p14="http://schemas.microsoft.com/office/powerpoint/2010/main" val="2597648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persona, tabla, amarillo, juguete&#10;&#10;Descripción generada automáticamente">
            <a:extLst>
              <a:ext uri="{FF2B5EF4-FFF2-40B4-BE49-F238E27FC236}">
                <a16:creationId xmlns:a16="http://schemas.microsoft.com/office/drawing/2014/main" id="{C9A19886-9512-7B40-B99A-82FF281792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50" y="-142940"/>
            <a:ext cx="12153900" cy="6845300"/>
          </a:xfrm>
          <a:prstGeom prst="rect">
            <a:avLst/>
          </a:prstGeom>
        </p:spPr>
      </p:pic>
      <p:sp>
        <p:nvSpPr>
          <p:cNvPr id="2" name="Title 1"/>
          <p:cNvSpPr>
            <a:spLocks noGrp="1"/>
          </p:cNvSpPr>
          <p:nvPr>
            <p:ph type="ctrTitle" idx="4294967295"/>
          </p:nvPr>
        </p:nvSpPr>
        <p:spPr>
          <a:xfrm>
            <a:off x="511592" y="1356190"/>
            <a:ext cx="6640809" cy="5194641"/>
          </a:xfrm>
        </p:spPr>
        <p:txBody>
          <a:bodyPr>
            <a:normAutofit/>
          </a:bodyPr>
          <a:lstStyle/>
          <a:p>
            <a:pPr defTabSz="914415">
              <a:lnSpc>
                <a:spcPct val="100000"/>
              </a:lnSpc>
              <a:spcBef>
                <a:spcPts val="1200"/>
              </a:spcBef>
              <a:defRPr/>
            </a:pPr>
            <a:r>
              <a:rPr lang="en-US" sz="2800" dirty="0">
                <a:solidFill>
                  <a:prstClr val="white"/>
                </a:solidFill>
                <a:latin typeface="Gotham Book" pitchFamily="50" charset="0"/>
                <a:cs typeface="Gotham Book" pitchFamily="50" charset="0"/>
              </a:rPr>
              <a:t>Let’s continue the conversation</a:t>
            </a:r>
            <a:br>
              <a:rPr lang="en-US" sz="2800" dirty="0">
                <a:solidFill>
                  <a:prstClr val="white"/>
                </a:solidFill>
                <a:latin typeface="Gotham Book" pitchFamily="50" charset="0"/>
                <a:cs typeface="Gotham Book" pitchFamily="50" charset="0"/>
              </a:rPr>
            </a:br>
            <a:br>
              <a:rPr lang="en-US" sz="2800" dirty="0">
                <a:solidFill>
                  <a:prstClr val="white"/>
                </a:solidFill>
                <a:latin typeface="Gotham Book" pitchFamily="50" charset="0"/>
                <a:cs typeface="Gotham Book" pitchFamily="50" charset="0"/>
              </a:rPr>
            </a:br>
            <a:br>
              <a:rPr lang="en-US" sz="1200" dirty="0">
                <a:solidFill>
                  <a:srgbClr val="FFFFFF"/>
                </a:solidFill>
                <a:latin typeface="Gotham Book" pitchFamily="50" charset="0"/>
                <a:ea typeface="+mn-ea"/>
                <a:cs typeface="Gotham Book" pitchFamily="50" charset="0"/>
              </a:rPr>
            </a:br>
            <a:br>
              <a:rPr lang="en-US" sz="1600" dirty="0">
                <a:solidFill>
                  <a:srgbClr val="FFFFFF"/>
                </a:solidFill>
                <a:latin typeface="Gotham Book" pitchFamily="50" charset="0"/>
                <a:ea typeface="Gotham Book" charset="0"/>
                <a:cs typeface="Gotham Book" pitchFamily="50" charset="0"/>
              </a:rPr>
            </a:br>
            <a:br>
              <a:rPr lang="en-US" sz="1600" dirty="0">
                <a:solidFill>
                  <a:srgbClr val="FFFFFF"/>
                </a:solidFill>
                <a:latin typeface="Gotham Book" pitchFamily="50" charset="0"/>
                <a:ea typeface="Gotham Book" charset="0"/>
                <a:cs typeface="Gotham Book" pitchFamily="50" charset="0"/>
              </a:rPr>
            </a:br>
            <a:r>
              <a:rPr lang="en-US" sz="1600" dirty="0">
                <a:solidFill>
                  <a:srgbClr val="FFFFFF"/>
                </a:solidFill>
                <a:latin typeface="Gotham Book" pitchFamily="50" charset="0"/>
                <a:ea typeface="Gotham Book" charset="0"/>
                <a:cs typeface="Gotham Book" pitchFamily="50" charset="0"/>
              </a:rPr>
              <a:t>Matthieu Pegon</a:t>
            </a:r>
            <a:br>
              <a:rPr lang="en-US" sz="2000" dirty="0">
                <a:solidFill>
                  <a:srgbClr val="FFFFFF"/>
                </a:solidFill>
                <a:latin typeface="Gotham Book" pitchFamily="50" charset="0"/>
                <a:ea typeface="Gotham Book" charset="0"/>
                <a:cs typeface="Gotham Book" pitchFamily="50" charset="0"/>
              </a:rPr>
            </a:br>
            <a:r>
              <a:rPr lang="en-US" sz="1200" dirty="0">
                <a:solidFill>
                  <a:srgbClr val="FFFFFF"/>
                </a:solidFill>
                <a:latin typeface="Gotham Book" pitchFamily="50" charset="0"/>
                <a:ea typeface="Gotham Book" charset="0"/>
                <a:cs typeface="Gotham Book" pitchFamily="50" charset="0"/>
              </a:rPr>
              <a:t>Head, Blended Finance</a:t>
            </a:r>
            <a:br>
              <a:rPr lang="en-US" sz="1200" dirty="0">
                <a:solidFill>
                  <a:srgbClr val="FFFFFF"/>
                </a:solidFill>
                <a:latin typeface="Gotham Book" pitchFamily="50" charset="0"/>
                <a:ea typeface="Gotham Book" charset="0"/>
                <a:cs typeface="Gotham Book" pitchFamily="50" charset="0"/>
              </a:rPr>
            </a:br>
            <a:r>
              <a:rPr lang="en-US" sz="1200" dirty="0" err="1">
                <a:solidFill>
                  <a:schemeClr val="bg1"/>
                </a:solidFill>
                <a:latin typeface="Gotham Book" pitchFamily="50" charset="0"/>
                <a:cs typeface="Gotham Book" pitchFamily="50" charset="0"/>
                <a:hlinkClick r:id="rId3">
                  <a:extLst>
                    <a:ext uri="{A12FA001-AC4F-418D-AE19-62706E023703}">
                      <ahyp:hlinkClr xmlns:ahyp="http://schemas.microsoft.com/office/drawing/2018/hyperlinkcolor" val="tx"/>
                    </a:ext>
                  </a:extLst>
                </a:hlinkClick>
              </a:rPr>
              <a:t>matthieup</a:t>
            </a:r>
            <a:r>
              <a:rPr lang="en-US" sz="1200" dirty="0">
                <a:solidFill>
                  <a:schemeClr val="bg1"/>
                </a:solidFill>
                <a:latin typeface="Gotham Book" pitchFamily="50" charset="0"/>
                <a:cs typeface="Gotham Book" pitchFamily="50" charset="0"/>
                <a:hlinkClick r:id="rId3">
                  <a:extLst>
                    <a:ext uri="{A12FA001-AC4F-418D-AE19-62706E023703}">
                      <ahyp:hlinkClr xmlns:ahyp="http://schemas.microsoft.com/office/drawing/2018/hyperlinkcolor" val="tx"/>
                    </a:ext>
                  </a:extLst>
                </a:hlinkClick>
              </a:rPr>
              <a:t>@</a:t>
            </a:r>
            <a:r>
              <a:rPr lang="fr-FR" sz="1200" dirty="0">
                <a:solidFill>
                  <a:schemeClr val="bg1"/>
                </a:solidFill>
                <a:latin typeface="Gotham Book" pitchFamily="50" charset="0"/>
                <a:cs typeface="Gotham Book" pitchFamily="50" charset="0"/>
                <a:hlinkClick r:id="rId3">
                  <a:extLst>
                    <a:ext uri="{A12FA001-AC4F-418D-AE19-62706E023703}">
                      <ahyp:hlinkClr xmlns:ahyp="http://schemas.microsoft.com/office/drawing/2018/hyperlinkcolor" val="tx"/>
                    </a:ext>
                  </a:extLst>
                </a:hlinkClick>
              </a:rPr>
              <a:t>idbinvest.org</a:t>
            </a:r>
            <a:br>
              <a:rPr lang="fr-FR" sz="1200" dirty="0">
                <a:solidFill>
                  <a:schemeClr val="bg1"/>
                </a:solidFill>
                <a:latin typeface="Gotham Book" pitchFamily="50" charset="0"/>
                <a:cs typeface="Gotham Book" pitchFamily="50" charset="0"/>
              </a:rPr>
            </a:br>
            <a:br>
              <a:rPr lang="fr-FR" sz="1600" dirty="0">
                <a:solidFill>
                  <a:srgbClr val="FFFFFF"/>
                </a:solidFill>
                <a:latin typeface="Gotham Book" pitchFamily="50" charset="0"/>
                <a:cs typeface="Gotham Book" pitchFamily="50" charset="0"/>
              </a:rPr>
            </a:br>
            <a:endParaRPr lang="en-US" dirty="0">
              <a:latin typeface="Gotham Book" pitchFamily="50" charset="0"/>
              <a:cs typeface="Gotham Book" pitchFamily="50" charset="0"/>
            </a:endParaRPr>
          </a:p>
        </p:txBody>
      </p:sp>
      <p:pic>
        <p:nvPicPr>
          <p:cNvPr id="7" name="14 Imagen">
            <a:extLst>
              <a:ext uri="{FF2B5EF4-FFF2-40B4-BE49-F238E27FC236}">
                <a16:creationId xmlns:a16="http://schemas.microsoft.com/office/drawing/2014/main" id="{BB971400-C45B-B246-8030-85AE4E1BB6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6494" y="1064342"/>
            <a:ext cx="2491801" cy="420427"/>
          </a:xfrm>
          <a:prstGeom prst="rect">
            <a:avLst/>
          </a:prstGeom>
        </p:spPr>
      </p:pic>
      <p:grpSp>
        <p:nvGrpSpPr>
          <p:cNvPr id="8" name="Grupo 7">
            <a:extLst>
              <a:ext uri="{FF2B5EF4-FFF2-40B4-BE49-F238E27FC236}">
                <a16:creationId xmlns:a16="http://schemas.microsoft.com/office/drawing/2014/main" id="{05516FFE-1B1A-2645-9C7A-EE9144325D99}"/>
              </a:ext>
            </a:extLst>
          </p:cNvPr>
          <p:cNvGrpSpPr/>
          <p:nvPr/>
        </p:nvGrpSpPr>
        <p:grpSpPr>
          <a:xfrm>
            <a:off x="8584295" y="4736606"/>
            <a:ext cx="4867407" cy="1670457"/>
            <a:chOff x="8200893" y="4724400"/>
            <a:chExt cx="4867407" cy="1670457"/>
          </a:xfrm>
        </p:grpSpPr>
        <p:sp>
          <p:nvSpPr>
            <p:cNvPr id="9" name="Rectangle 6">
              <a:extLst>
                <a:ext uri="{FF2B5EF4-FFF2-40B4-BE49-F238E27FC236}">
                  <a16:creationId xmlns:a16="http://schemas.microsoft.com/office/drawing/2014/main" id="{AE9F6EF8-C0E4-044B-B256-DDE43FC90363}"/>
                </a:ext>
              </a:extLst>
            </p:cNvPr>
            <p:cNvSpPr/>
            <p:nvPr/>
          </p:nvSpPr>
          <p:spPr>
            <a:xfrm>
              <a:off x="8496300" y="4724400"/>
              <a:ext cx="4572000" cy="1670457"/>
            </a:xfrm>
            <a:prstGeom prst="rect">
              <a:avLst/>
            </a:prstGeom>
          </p:spPr>
          <p:txBody>
            <a:bodyPr>
              <a:spAutoFit/>
            </a:bodyPr>
            <a:lstStyle/>
            <a:p>
              <a:pPr>
                <a:lnSpc>
                  <a:spcPct val="150000"/>
                </a:lnSpc>
              </a:pPr>
              <a:r>
                <a:rPr lang="en-US" sz="1400">
                  <a:solidFill>
                    <a:schemeClr val="bg1"/>
                  </a:solidFill>
                  <a:latin typeface="Gotham Book" charset="0"/>
                  <a:ea typeface="Gotham Book" charset="0"/>
                  <a:cs typeface="Gotham Book" charset="0"/>
                </a:rPr>
                <a:t>www.idbinvest.org</a:t>
              </a:r>
            </a:p>
            <a:p>
              <a:pPr>
                <a:lnSpc>
                  <a:spcPct val="150000"/>
                </a:lnSpc>
              </a:pPr>
              <a:r>
                <a:rPr lang="en-US" sz="1400">
                  <a:solidFill>
                    <a:schemeClr val="bg1"/>
                  </a:solidFill>
                  <a:latin typeface="Gotham Book" charset="0"/>
                  <a:ea typeface="Gotham Book" charset="0"/>
                  <a:cs typeface="Gotham Book" charset="0"/>
                </a:rPr>
                <a:t>www.idbinvest.org/linkedin </a:t>
              </a:r>
            </a:p>
            <a:p>
              <a:pPr>
                <a:lnSpc>
                  <a:spcPct val="150000"/>
                </a:lnSpc>
              </a:pPr>
              <a:r>
                <a:rPr lang="en-US" sz="1400">
                  <a:solidFill>
                    <a:schemeClr val="bg1"/>
                  </a:solidFill>
                  <a:latin typeface="Gotham Book" charset="0"/>
                  <a:ea typeface="Gotham Book" charset="0"/>
                  <a:cs typeface="Gotham Book" charset="0"/>
                </a:rPr>
                <a:t>www.idbinvest.org/twitter </a:t>
              </a:r>
            </a:p>
            <a:p>
              <a:pPr>
                <a:lnSpc>
                  <a:spcPct val="150000"/>
                </a:lnSpc>
              </a:pPr>
              <a:r>
                <a:rPr lang="en-US" sz="1400">
                  <a:solidFill>
                    <a:schemeClr val="bg1"/>
                  </a:solidFill>
                  <a:latin typeface="Gotham Book" charset="0"/>
                  <a:ea typeface="Gotham Book" charset="0"/>
                  <a:cs typeface="Gotham Book" charset="0"/>
                </a:rPr>
                <a:t>www.idbinvest.org/facebook  </a:t>
              </a:r>
            </a:p>
            <a:p>
              <a:pPr>
                <a:lnSpc>
                  <a:spcPct val="150000"/>
                </a:lnSpc>
              </a:pPr>
              <a:r>
                <a:rPr lang="en-US" sz="1400">
                  <a:solidFill>
                    <a:schemeClr val="bg1"/>
                  </a:solidFill>
                  <a:latin typeface="Gotham Book" charset="0"/>
                  <a:ea typeface="Gotham Book" charset="0"/>
                  <a:cs typeface="Gotham Book" charset="0"/>
                </a:rPr>
                <a:t>Blog - www.idbinvest.org/blog</a:t>
              </a:r>
            </a:p>
          </p:txBody>
        </p:sp>
        <p:pic>
          <p:nvPicPr>
            <p:cNvPr id="10" name="Imagen 9" descr="Imagen que contiene dibujo, reloj, señal&#10;&#10;Descripción generada automáticamente">
              <a:extLst>
                <a:ext uri="{FF2B5EF4-FFF2-40B4-BE49-F238E27FC236}">
                  <a16:creationId xmlns:a16="http://schemas.microsoft.com/office/drawing/2014/main" id="{E361636B-A5C4-A94A-89B5-13253EBA72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0075" y="5816161"/>
              <a:ext cx="146685" cy="290894"/>
            </a:xfrm>
            <a:prstGeom prst="rect">
              <a:avLst/>
            </a:prstGeom>
          </p:spPr>
        </p:pic>
        <p:pic>
          <p:nvPicPr>
            <p:cNvPr id="11" name="Imagen 10" descr="Imagen que contiene hacha, rueda, dibujo&#10;&#10;Descripción generada automáticamente">
              <a:extLst>
                <a:ext uri="{FF2B5EF4-FFF2-40B4-BE49-F238E27FC236}">
                  <a16:creationId xmlns:a16="http://schemas.microsoft.com/office/drawing/2014/main" id="{302BCFB8-F9CF-CA40-9935-45327DEEE0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0893" y="5518649"/>
              <a:ext cx="232611" cy="195883"/>
            </a:xfrm>
            <a:prstGeom prst="rect">
              <a:avLst/>
            </a:prstGeom>
          </p:spPr>
        </p:pic>
        <p:pic>
          <p:nvPicPr>
            <p:cNvPr id="12" name="Imagen 11" descr="Imagen que contiene dibujo&#10;&#10;Descripción generada automáticamente">
              <a:extLst>
                <a:ext uri="{FF2B5EF4-FFF2-40B4-BE49-F238E27FC236}">
                  <a16:creationId xmlns:a16="http://schemas.microsoft.com/office/drawing/2014/main" id="{F6794C43-D302-004E-93DF-0480A514D2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20075" y="5147681"/>
              <a:ext cx="232611" cy="232611"/>
            </a:xfrm>
            <a:prstGeom prst="rect">
              <a:avLst/>
            </a:prstGeom>
          </p:spPr>
        </p:pic>
      </p:grpSp>
    </p:spTree>
    <p:extLst>
      <p:ext uri="{BB962C8B-B14F-4D97-AF65-F5344CB8AC3E}">
        <p14:creationId xmlns:p14="http://schemas.microsoft.com/office/powerpoint/2010/main" val="67646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1">
            <a:extLst>
              <a:ext uri="{FF2B5EF4-FFF2-40B4-BE49-F238E27FC236}">
                <a16:creationId xmlns:a16="http://schemas.microsoft.com/office/drawing/2014/main" id="{61BCF395-38A1-4846-AC3F-32E89039E5A0}"/>
              </a:ext>
            </a:extLst>
          </p:cNvPr>
          <p:cNvSpPr/>
          <p:nvPr/>
        </p:nvSpPr>
        <p:spPr>
          <a:xfrm>
            <a:off x="1588" y="1657398"/>
            <a:ext cx="12192000" cy="3033605"/>
          </a:xfrm>
          <a:prstGeom prst="rect">
            <a:avLst/>
          </a:prstGeom>
          <a:solidFill>
            <a:srgbClr val="004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US">
                <a:solidFill>
                  <a:prstClr val="white"/>
                </a:solidFill>
                <a:latin typeface="Calibri"/>
              </a:rPr>
              <a:t> </a:t>
            </a:r>
          </a:p>
        </p:txBody>
      </p:sp>
      <p:pic>
        <p:nvPicPr>
          <p:cNvPr id="32" name="Imagen 5">
            <a:extLst>
              <a:ext uri="{FF2B5EF4-FFF2-40B4-BE49-F238E27FC236}">
                <a16:creationId xmlns:a16="http://schemas.microsoft.com/office/drawing/2014/main" id="{67C02F1F-13BE-432F-ABB8-127E43F4B8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1477" b="21602"/>
          <a:stretch/>
        </p:blipFill>
        <p:spPr>
          <a:xfrm>
            <a:off x="5989170" y="1647370"/>
            <a:ext cx="6204418" cy="3026406"/>
          </a:xfrm>
          <a:prstGeom prst="rect">
            <a:avLst/>
          </a:prstGeom>
        </p:spPr>
      </p:pic>
      <p:pic>
        <p:nvPicPr>
          <p:cNvPr id="35" name="Imagen 6">
            <a:extLst>
              <a:ext uri="{FF2B5EF4-FFF2-40B4-BE49-F238E27FC236}">
                <a16:creationId xmlns:a16="http://schemas.microsoft.com/office/drawing/2014/main" id="{18A233AE-2D7B-4E18-A0C6-F35A5EECCC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89" y="1647370"/>
            <a:ext cx="2993791" cy="3026407"/>
          </a:xfrm>
          <a:prstGeom prst="rect">
            <a:avLst/>
          </a:prstGeom>
        </p:spPr>
      </p:pic>
      <p:sp>
        <p:nvSpPr>
          <p:cNvPr id="7" name="Marcador de contenido 6">
            <a:extLst>
              <a:ext uri="{FF2B5EF4-FFF2-40B4-BE49-F238E27FC236}">
                <a16:creationId xmlns:a16="http://schemas.microsoft.com/office/drawing/2014/main" id="{05C4B51A-9A09-944D-9219-BC827041353D}"/>
              </a:ext>
            </a:extLst>
          </p:cNvPr>
          <p:cNvSpPr>
            <a:spLocks noGrp="1"/>
          </p:cNvSpPr>
          <p:nvPr>
            <p:ph sz="quarter" idx="11"/>
          </p:nvPr>
        </p:nvSpPr>
        <p:spPr>
          <a:xfrm>
            <a:off x="481013" y="657225"/>
            <a:ext cx="11229975" cy="582612"/>
          </a:xfrm>
        </p:spPr>
        <p:txBody>
          <a:bodyPr vert="horz" lIns="0" tIns="45720" rIns="0" bIns="45720" rtlCol="0">
            <a:noAutofit/>
          </a:bodyPr>
          <a:lstStyle/>
          <a:p>
            <a:r>
              <a:rPr lang="en-US"/>
              <a:t>Our Track Record in Managing Partners’ Resources</a:t>
            </a:r>
          </a:p>
        </p:txBody>
      </p:sp>
      <p:sp>
        <p:nvSpPr>
          <p:cNvPr id="2" name="TextBox 1">
            <a:extLst>
              <a:ext uri="{FF2B5EF4-FFF2-40B4-BE49-F238E27FC236}">
                <a16:creationId xmlns:a16="http://schemas.microsoft.com/office/drawing/2014/main" id="{E333EA50-0AC1-4E71-A14F-36916029511C}"/>
              </a:ext>
            </a:extLst>
          </p:cNvPr>
          <p:cNvSpPr txBox="1"/>
          <p:nvPr/>
        </p:nvSpPr>
        <p:spPr>
          <a:xfrm>
            <a:off x="481014" y="1176079"/>
            <a:ext cx="11162469" cy="276999"/>
          </a:xfrm>
          <a:prstGeom prst="rect">
            <a:avLst/>
          </a:prstGeom>
          <a:noFill/>
        </p:spPr>
        <p:txBody>
          <a:bodyPr wrap="square" lIns="0" rIns="0" rtlCol="0">
            <a:spAutoFit/>
          </a:bodyPr>
          <a:lstStyle/>
          <a:p>
            <a:r>
              <a:rPr lang="en-US" sz="1200" i="1">
                <a:solidFill>
                  <a:schemeClr val="tx1">
                    <a:lumMod val="75000"/>
                    <a:lumOff val="25000"/>
                  </a:schemeClr>
                </a:solidFill>
                <a:latin typeface="Gotham Book" pitchFamily="50" charset="0"/>
                <a:cs typeface="Gotham Book" pitchFamily="50" charset="0"/>
              </a:rPr>
              <a:t>IDB Invest is the partner of choice for channeling blended finance and technical cooperation resources for Latin America and the Caribbean.</a:t>
            </a:r>
          </a:p>
        </p:txBody>
      </p:sp>
      <p:grpSp>
        <p:nvGrpSpPr>
          <p:cNvPr id="28" name="Group 27">
            <a:extLst>
              <a:ext uri="{FF2B5EF4-FFF2-40B4-BE49-F238E27FC236}">
                <a16:creationId xmlns:a16="http://schemas.microsoft.com/office/drawing/2014/main" id="{753627B6-ECF1-4793-931D-C8F9CBE32E06}"/>
              </a:ext>
            </a:extLst>
          </p:cNvPr>
          <p:cNvGrpSpPr/>
          <p:nvPr/>
        </p:nvGrpSpPr>
        <p:grpSpPr>
          <a:xfrm>
            <a:off x="443446" y="1954264"/>
            <a:ext cx="5215991" cy="1033056"/>
            <a:chOff x="533400" y="2062343"/>
            <a:chExt cx="4937574" cy="1006897"/>
          </a:xfrm>
        </p:grpSpPr>
        <p:sp>
          <p:nvSpPr>
            <p:cNvPr id="30" name="Content Placeholder 6">
              <a:extLst>
                <a:ext uri="{FF2B5EF4-FFF2-40B4-BE49-F238E27FC236}">
                  <a16:creationId xmlns:a16="http://schemas.microsoft.com/office/drawing/2014/main" id="{10803E24-2C68-4BFB-93BB-9DADC87F6D8A}"/>
                </a:ext>
              </a:extLst>
            </p:cNvPr>
            <p:cNvSpPr txBox="1">
              <a:spLocks/>
            </p:cNvSpPr>
            <p:nvPr/>
          </p:nvSpPr>
          <p:spPr>
            <a:xfrm>
              <a:off x="533400" y="2062343"/>
              <a:ext cx="1388253" cy="975423"/>
            </a:xfrm>
            <a:prstGeom prst="rect">
              <a:avLst/>
            </a:prstGeom>
          </p:spPr>
          <p:txBody>
            <a:bodyPr vert="horz" lIns="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Clr>
                  <a:srgbClr val="005467"/>
                </a:buClr>
                <a:buNone/>
              </a:pPr>
              <a:r>
                <a:rPr lang="en-US" sz="3200" b="1">
                  <a:solidFill>
                    <a:schemeClr val="bg1"/>
                  </a:solidFill>
                  <a:latin typeface="Gotham Bold" pitchFamily="50" charset="0"/>
                  <a:cs typeface="Gotham Bold" pitchFamily="50" charset="0"/>
                </a:rPr>
                <a:t>&gt;30% </a:t>
              </a:r>
            </a:p>
          </p:txBody>
        </p:sp>
        <p:sp>
          <p:nvSpPr>
            <p:cNvPr id="29" name="Content Placeholder 6">
              <a:extLst>
                <a:ext uri="{FF2B5EF4-FFF2-40B4-BE49-F238E27FC236}">
                  <a16:creationId xmlns:a16="http://schemas.microsoft.com/office/drawing/2014/main" id="{E7C7081A-92C6-4D20-8B97-D01D21031AC0}"/>
                </a:ext>
              </a:extLst>
            </p:cNvPr>
            <p:cNvSpPr txBox="1">
              <a:spLocks/>
            </p:cNvSpPr>
            <p:nvPr/>
          </p:nvSpPr>
          <p:spPr>
            <a:xfrm>
              <a:off x="1711565" y="2093817"/>
              <a:ext cx="3759409" cy="975423"/>
            </a:xfrm>
            <a:prstGeom prst="rect">
              <a:avLst/>
            </a:prstGeom>
          </p:spPr>
          <p:txBody>
            <a:bodyPr vert="horz" lIns="9144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Clr>
                  <a:srgbClr val="005467"/>
                </a:buClr>
                <a:buNone/>
              </a:pPr>
              <a:r>
                <a:rPr lang="en-US" sz="1400" b="1">
                  <a:solidFill>
                    <a:schemeClr val="bg1"/>
                  </a:solidFill>
                  <a:latin typeface="Gotham-Book" pitchFamily="50" charset="0"/>
                  <a:cs typeface="Gotham-Book" pitchFamily="50" charset="0"/>
                </a:rPr>
                <a:t>of blended finance resources in LAC</a:t>
              </a:r>
              <a:r>
                <a:rPr lang="en-US" sz="1400" b="1" baseline="30000">
                  <a:solidFill>
                    <a:schemeClr val="bg1"/>
                  </a:solidFill>
                  <a:latin typeface="Gotham-Book" pitchFamily="50" charset="0"/>
                  <a:cs typeface="Gotham-Book" pitchFamily="50" charset="0"/>
                </a:rPr>
                <a:t>1</a:t>
              </a:r>
              <a:r>
                <a:rPr lang="en-US" sz="1400" b="1">
                  <a:solidFill>
                    <a:schemeClr val="bg1"/>
                  </a:solidFill>
                  <a:latin typeface="Gotham-Book" pitchFamily="50" charset="0"/>
                  <a:cs typeface="Gotham-Book" pitchFamily="50" charset="0"/>
                </a:rPr>
                <a:t> channeled through IDB Invest</a:t>
              </a:r>
              <a:r>
                <a:rPr lang="en-US" sz="1400" b="1" baseline="30000">
                  <a:solidFill>
                    <a:schemeClr val="bg1"/>
                  </a:solidFill>
                  <a:latin typeface="Gotham-Book" pitchFamily="50" charset="0"/>
                  <a:cs typeface="Gotham-Book" pitchFamily="50" charset="0"/>
                </a:rPr>
                <a:t>2</a:t>
              </a:r>
              <a:r>
                <a:rPr lang="en-US" sz="1400" b="1">
                  <a:solidFill>
                    <a:schemeClr val="bg1"/>
                  </a:solidFill>
                  <a:latin typeface="Gotham-Book" pitchFamily="50" charset="0"/>
                  <a:cs typeface="Gotham-Book" pitchFamily="50" charset="0"/>
                </a:rPr>
                <a:t> </a:t>
              </a:r>
            </a:p>
          </p:txBody>
        </p:sp>
      </p:grpSp>
      <p:sp>
        <p:nvSpPr>
          <p:cNvPr id="36" name="Content Placeholder 6">
            <a:extLst>
              <a:ext uri="{FF2B5EF4-FFF2-40B4-BE49-F238E27FC236}">
                <a16:creationId xmlns:a16="http://schemas.microsoft.com/office/drawing/2014/main" id="{5A115FA8-3ACA-49F2-9AE7-C3DFFD013AB5}"/>
              </a:ext>
            </a:extLst>
          </p:cNvPr>
          <p:cNvSpPr txBox="1">
            <a:spLocks/>
          </p:cNvSpPr>
          <p:nvPr/>
        </p:nvSpPr>
        <p:spPr>
          <a:xfrm>
            <a:off x="481013" y="4945305"/>
            <a:ext cx="3128624" cy="400110"/>
          </a:xfrm>
          <a:prstGeom prst="rect">
            <a:avLst/>
          </a:prstGeom>
        </p:spPr>
        <p:txBody>
          <a:bodyPr vert="horz" lIns="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Clr>
                <a:srgbClr val="005467"/>
              </a:buClr>
              <a:buNone/>
            </a:pPr>
            <a:r>
              <a:rPr lang="en-US" sz="1400" b="1">
                <a:solidFill>
                  <a:srgbClr val="004F71"/>
                </a:solidFill>
                <a:latin typeface="Gotham Book" pitchFamily="50" charset="0"/>
                <a:cs typeface="Gotham Book" pitchFamily="50" charset="0"/>
              </a:rPr>
              <a:t>Our Partners</a:t>
            </a:r>
          </a:p>
        </p:txBody>
      </p:sp>
      <p:cxnSp>
        <p:nvCxnSpPr>
          <p:cNvPr id="37" name="Straight Connector 69">
            <a:extLst>
              <a:ext uri="{FF2B5EF4-FFF2-40B4-BE49-F238E27FC236}">
                <a16:creationId xmlns:a16="http://schemas.microsoft.com/office/drawing/2014/main" id="{78FCCCBB-891B-4E7D-AEBA-339478C437FD}"/>
              </a:ext>
            </a:extLst>
          </p:cNvPr>
          <p:cNvCxnSpPr>
            <a:cxnSpLocks/>
          </p:cNvCxnSpPr>
          <p:nvPr/>
        </p:nvCxnSpPr>
        <p:spPr>
          <a:xfrm flipV="1">
            <a:off x="481014" y="5256281"/>
            <a:ext cx="1207031" cy="6268"/>
          </a:xfrm>
          <a:prstGeom prst="line">
            <a:avLst/>
          </a:prstGeom>
          <a:ln w="19050">
            <a:solidFill>
              <a:srgbClr val="FE5000"/>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1" name="Group 40">
            <a:extLst>
              <a:ext uri="{FF2B5EF4-FFF2-40B4-BE49-F238E27FC236}">
                <a16:creationId xmlns:a16="http://schemas.microsoft.com/office/drawing/2014/main" id="{1CC29618-AA4C-452B-8119-D87611D17794}"/>
              </a:ext>
            </a:extLst>
          </p:cNvPr>
          <p:cNvGrpSpPr/>
          <p:nvPr/>
        </p:nvGrpSpPr>
        <p:grpSpPr>
          <a:xfrm>
            <a:off x="6639089" y="1954264"/>
            <a:ext cx="5034329" cy="1033056"/>
            <a:chOff x="487616" y="2062343"/>
            <a:chExt cx="4765614" cy="1006897"/>
          </a:xfrm>
        </p:grpSpPr>
        <p:sp>
          <p:nvSpPr>
            <p:cNvPr id="44" name="Content Placeholder 6">
              <a:extLst>
                <a:ext uri="{FF2B5EF4-FFF2-40B4-BE49-F238E27FC236}">
                  <a16:creationId xmlns:a16="http://schemas.microsoft.com/office/drawing/2014/main" id="{5FA02117-A4FE-463C-B987-9B30EDD3DCA1}"/>
                </a:ext>
              </a:extLst>
            </p:cNvPr>
            <p:cNvSpPr txBox="1">
              <a:spLocks/>
            </p:cNvSpPr>
            <p:nvPr/>
          </p:nvSpPr>
          <p:spPr>
            <a:xfrm>
              <a:off x="487616" y="2062343"/>
              <a:ext cx="1400970" cy="975423"/>
            </a:xfrm>
            <a:prstGeom prst="rect">
              <a:avLst/>
            </a:prstGeom>
          </p:spPr>
          <p:txBody>
            <a:bodyPr vert="horz" lIns="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Clr>
                  <a:srgbClr val="005467"/>
                </a:buClr>
                <a:buNone/>
              </a:pPr>
              <a:r>
                <a:rPr lang="en-US" sz="3200" b="1">
                  <a:solidFill>
                    <a:schemeClr val="bg1"/>
                  </a:solidFill>
                  <a:latin typeface="Gotham Bold" pitchFamily="50" charset="0"/>
                  <a:cs typeface="Gotham Bold" pitchFamily="50" charset="0"/>
                </a:rPr>
                <a:t>&gt;90%</a:t>
              </a:r>
            </a:p>
          </p:txBody>
        </p:sp>
        <p:sp>
          <p:nvSpPr>
            <p:cNvPr id="45" name="Content Placeholder 6">
              <a:extLst>
                <a:ext uri="{FF2B5EF4-FFF2-40B4-BE49-F238E27FC236}">
                  <a16:creationId xmlns:a16="http://schemas.microsoft.com/office/drawing/2014/main" id="{9A4946EA-9A0E-4FE1-8090-21A82F5A813D}"/>
                </a:ext>
              </a:extLst>
            </p:cNvPr>
            <p:cNvSpPr txBox="1">
              <a:spLocks/>
            </p:cNvSpPr>
            <p:nvPr/>
          </p:nvSpPr>
          <p:spPr>
            <a:xfrm>
              <a:off x="1711566" y="2093817"/>
              <a:ext cx="3541664" cy="975423"/>
            </a:xfrm>
            <a:prstGeom prst="rect">
              <a:avLst/>
            </a:prstGeom>
          </p:spPr>
          <p:txBody>
            <a:bodyPr vert="horz" lIns="9144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Clr>
                  <a:srgbClr val="005467"/>
                </a:buClr>
                <a:buNone/>
              </a:pPr>
              <a:r>
                <a:rPr lang="en-US" sz="1400" b="1">
                  <a:solidFill>
                    <a:schemeClr val="bg1"/>
                  </a:solidFill>
                  <a:latin typeface="Gotham-Book" pitchFamily="50" charset="0"/>
                  <a:cs typeface="Gotham-Book" pitchFamily="50" charset="0"/>
                </a:rPr>
                <a:t>Of IDB Invest transaction with Financial Institutions have Advisory Support</a:t>
              </a:r>
            </a:p>
          </p:txBody>
        </p:sp>
      </p:grpSp>
      <p:grpSp>
        <p:nvGrpSpPr>
          <p:cNvPr id="68" name="Group 67">
            <a:extLst>
              <a:ext uri="{FF2B5EF4-FFF2-40B4-BE49-F238E27FC236}">
                <a16:creationId xmlns:a16="http://schemas.microsoft.com/office/drawing/2014/main" id="{1A586C16-05AD-43F9-9116-E26209AB170C}"/>
              </a:ext>
            </a:extLst>
          </p:cNvPr>
          <p:cNvGrpSpPr/>
          <p:nvPr/>
        </p:nvGrpSpPr>
        <p:grpSpPr>
          <a:xfrm>
            <a:off x="1128291" y="2880574"/>
            <a:ext cx="4301127" cy="1033056"/>
            <a:chOff x="1181689" y="2062343"/>
            <a:chExt cx="4071541" cy="1006897"/>
          </a:xfrm>
        </p:grpSpPr>
        <p:sp>
          <p:nvSpPr>
            <p:cNvPr id="69" name="Content Placeholder 6">
              <a:extLst>
                <a:ext uri="{FF2B5EF4-FFF2-40B4-BE49-F238E27FC236}">
                  <a16:creationId xmlns:a16="http://schemas.microsoft.com/office/drawing/2014/main" id="{40C77076-8B79-4962-84BC-F17CD1072AEE}"/>
                </a:ext>
              </a:extLst>
            </p:cNvPr>
            <p:cNvSpPr txBox="1">
              <a:spLocks/>
            </p:cNvSpPr>
            <p:nvPr/>
          </p:nvSpPr>
          <p:spPr>
            <a:xfrm>
              <a:off x="1181689" y="2062343"/>
              <a:ext cx="739963" cy="975423"/>
            </a:xfrm>
            <a:prstGeom prst="rect">
              <a:avLst/>
            </a:prstGeom>
          </p:spPr>
          <p:txBody>
            <a:bodyPr vert="horz" lIns="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Clr>
                  <a:srgbClr val="005467"/>
                </a:buClr>
                <a:buNone/>
              </a:pPr>
              <a:r>
                <a:rPr lang="en-US" sz="3200" b="1">
                  <a:solidFill>
                    <a:schemeClr val="bg1"/>
                  </a:solidFill>
                  <a:latin typeface="Gotham Bold" pitchFamily="50" charset="0"/>
                  <a:cs typeface="Gotham Bold" pitchFamily="50" charset="0"/>
                </a:rPr>
                <a:t>18</a:t>
              </a:r>
            </a:p>
          </p:txBody>
        </p:sp>
        <p:sp>
          <p:nvSpPr>
            <p:cNvPr id="70" name="Content Placeholder 6">
              <a:extLst>
                <a:ext uri="{FF2B5EF4-FFF2-40B4-BE49-F238E27FC236}">
                  <a16:creationId xmlns:a16="http://schemas.microsoft.com/office/drawing/2014/main" id="{1F5E4420-1844-4AE9-BD5D-F0C4DF3BF16A}"/>
                </a:ext>
              </a:extLst>
            </p:cNvPr>
            <p:cNvSpPr txBox="1">
              <a:spLocks/>
            </p:cNvSpPr>
            <p:nvPr/>
          </p:nvSpPr>
          <p:spPr>
            <a:xfrm>
              <a:off x="1711566" y="2093817"/>
              <a:ext cx="3541664" cy="975423"/>
            </a:xfrm>
            <a:prstGeom prst="rect">
              <a:avLst/>
            </a:prstGeom>
          </p:spPr>
          <p:txBody>
            <a:bodyPr vert="horz" lIns="9144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Clr>
                  <a:srgbClr val="005467"/>
                </a:buClr>
                <a:buNone/>
              </a:pPr>
              <a:r>
                <a:rPr lang="en-US" sz="1400" b="1">
                  <a:solidFill>
                    <a:schemeClr val="bg1"/>
                  </a:solidFill>
                  <a:latin typeface="Gotham-Book" pitchFamily="50" charset="0"/>
                  <a:cs typeface="Gotham-Book" pitchFamily="50" charset="0"/>
                </a:rPr>
                <a:t>blended finance funds and programs under management</a:t>
              </a:r>
            </a:p>
          </p:txBody>
        </p:sp>
      </p:grpSp>
      <p:grpSp>
        <p:nvGrpSpPr>
          <p:cNvPr id="71" name="Group 70">
            <a:extLst>
              <a:ext uri="{FF2B5EF4-FFF2-40B4-BE49-F238E27FC236}">
                <a16:creationId xmlns:a16="http://schemas.microsoft.com/office/drawing/2014/main" id="{51B634B8-EEE5-4287-8FAD-9BEFDB998419}"/>
              </a:ext>
            </a:extLst>
          </p:cNvPr>
          <p:cNvGrpSpPr/>
          <p:nvPr/>
        </p:nvGrpSpPr>
        <p:grpSpPr>
          <a:xfrm>
            <a:off x="7278688" y="2880582"/>
            <a:ext cx="4394730" cy="1148559"/>
            <a:chOff x="1093080" y="2062343"/>
            <a:chExt cx="4160150" cy="1119472"/>
          </a:xfrm>
        </p:grpSpPr>
        <p:sp>
          <p:nvSpPr>
            <p:cNvPr id="72" name="Content Placeholder 6">
              <a:extLst>
                <a:ext uri="{FF2B5EF4-FFF2-40B4-BE49-F238E27FC236}">
                  <a16:creationId xmlns:a16="http://schemas.microsoft.com/office/drawing/2014/main" id="{80D4FABC-A240-4005-8E4F-10DE59B9F29F}"/>
                </a:ext>
              </a:extLst>
            </p:cNvPr>
            <p:cNvSpPr txBox="1">
              <a:spLocks/>
            </p:cNvSpPr>
            <p:nvPr/>
          </p:nvSpPr>
          <p:spPr>
            <a:xfrm>
              <a:off x="1093080" y="2062343"/>
              <a:ext cx="828573" cy="975423"/>
            </a:xfrm>
            <a:prstGeom prst="rect">
              <a:avLst/>
            </a:prstGeom>
          </p:spPr>
          <p:txBody>
            <a:bodyPr vert="horz" lIns="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Clr>
                  <a:srgbClr val="005467"/>
                </a:buClr>
                <a:buNone/>
              </a:pPr>
              <a:r>
                <a:rPr lang="en-US" sz="3200" b="1">
                  <a:solidFill>
                    <a:schemeClr val="bg1"/>
                  </a:solidFill>
                  <a:latin typeface="Gotham Bold" pitchFamily="50" charset="0"/>
                  <a:cs typeface="Gotham Bold" pitchFamily="50" charset="0"/>
                </a:rPr>
                <a:t>86</a:t>
              </a:r>
            </a:p>
          </p:txBody>
        </p:sp>
        <p:sp>
          <p:nvSpPr>
            <p:cNvPr id="73" name="Content Placeholder 6">
              <a:extLst>
                <a:ext uri="{FF2B5EF4-FFF2-40B4-BE49-F238E27FC236}">
                  <a16:creationId xmlns:a16="http://schemas.microsoft.com/office/drawing/2014/main" id="{46D23B28-C9EB-4D03-9E8F-5E2B399AC825}"/>
                </a:ext>
              </a:extLst>
            </p:cNvPr>
            <p:cNvSpPr txBox="1">
              <a:spLocks/>
            </p:cNvSpPr>
            <p:nvPr/>
          </p:nvSpPr>
          <p:spPr>
            <a:xfrm>
              <a:off x="1711566" y="2206392"/>
              <a:ext cx="3541664" cy="975423"/>
            </a:xfrm>
            <a:prstGeom prst="rect">
              <a:avLst/>
            </a:prstGeom>
          </p:spPr>
          <p:txBody>
            <a:bodyPr vert="horz" lIns="9144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Clr>
                  <a:srgbClr val="005467"/>
                </a:buClr>
                <a:buNone/>
              </a:pPr>
              <a:r>
                <a:rPr lang="en-US" sz="1400" b="1">
                  <a:solidFill>
                    <a:schemeClr val="bg1"/>
                  </a:solidFill>
                  <a:latin typeface="Gotham-Book" pitchFamily="50" charset="0"/>
                  <a:cs typeface="Gotham-Book" pitchFamily="50" charset="0"/>
                </a:rPr>
                <a:t>blended finance investments closed</a:t>
              </a:r>
            </a:p>
          </p:txBody>
        </p:sp>
      </p:grpSp>
      <p:grpSp>
        <p:nvGrpSpPr>
          <p:cNvPr id="74" name="Group 73">
            <a:extLst>
              <a:ext uri="{FF2B5EF4-FFF2-40B4-BE49-F238E27FC236}">
                <a16:creationId xmlns:a16="http://schemas.microsoft.com/office/drawing/2014/main" id="{1C2303F4-F19E-4850-A2B4-D7AACEF32184}"/>
              </a:ext>
            </a:extLst>
          </p:cNvPr>
          <p:cNvGrpSpPr/>
          <p:nvPr/>
        </p:nvGrpSpPr>
        <p:grpSpPr>
          <a:xfrm>
            <a:off x="608545" y="3806885"/>
            <a:ext cx="4820870" cy="1033056"/>
            <a:chOff x="689686" y="2062343"/>
            <a:chExt cx="4563544" cy="1006897"/>
          </a:xfrm>
        </p:grpSpPr>
        <p:sp>
          <p:nvSpPr>
            <p:cNvPr id="75" name="Content Placeholder 6">
              <a:extLst>
                <a:ext uri="{FF2B5EF4-FFF2-40B4-BE49-F238E27FC236}">
                  <a16:creationId xmlns:a16="http://schemas.microsoft.com/office/drawing/2014/main" id="{CB438B0F-850E-4C4E-B45B-3EF16A7B556D}"/>
                </a:ext>
              </a:extLst>
            </p:cNvPr>
            <p:cNvSpPr txBox="1">
              <a:spLocks/>
            </p:cNvSpPr>
            <p:nvPr/>
          </p:nvSpPr>
          <p:spPr>
            <a:xfrm>
              <a:off x="689686" y="2062343"/>
              <a:ext cx="1388253" cy="975423"/>
            </a:xfrm>
            <a:prstGeom prst="rect">
              <a:avLst/>
            </a:prstGeom>
          </p:spPr>
          <p:txBody>
            <a:bodyPr vert="horz" lIns="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Clr>
                  <a:srgbClr val="005467"/>
                </a:buClr>
                <a:buNone/>
              </a:pPr>
              <a:r>
                <a:rPr lang="en-US" sz="3200" b="1">
                  <a:solidFill>
                    <a:schemeClr val="bg1"/>
                  </a:solidFill>
                  <a:latin typeface="Gotham Bold" pitchFamily="50" charset="0"/>
                  <a:cs typeface="Gotham Bold" pitchFamily="50" charset="0"/>
                </a:rPr>
                <a:t>$6.3</a:t>
              </a:r>
            </a:p>
          </p:txBody>
        </p:sp>
        <p:sp>
          <p:nvSpPr>
            <p:cNvPr id="76" name="Content Placeholder 6">
              <a:extLst>
                <a:ext uri="{FF2B5EF4-FFF2-40B4-BE49-F238E27FC236}">
                  <a16:creationId xmlns:a16="http://schemas.microsoft.com/office/drawing/2014/main" id="{EA6E8B28-6622-4B4C-9CFC-ED533166BC88}"/>
                </a:ext>
              </a:extLst>
            </p:cNvPr>
            <p:cNvSpPr txBox="1">
              <a:spLocks/>
            </p:cNvSpPr>
            <p:nvPr/>
          </p:nvSpPr>
          <p:spPr>
            <a:xfrm>
              <a:off x="1711566" y="2093817"/>
              <a:ext cx="3541664" cy="975423"/>
            </a:xfrm>
            <a:prstGeom prst="rect">
              <a:avLst/>
            </a:prstGeom>
          </p:spPr>
          <p:txBody>
            <a:bodyPr vert="horz" lIns="9144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Clr>
                  <a:srgbClr val="005467"/>
                </a:buClr>
                <a:buNone/>
              </a:pPr>
              <a:r>
                <a:rPr lang="en-US" sz="1400" b="1">
                  <a:solidFill>
                    <a:schemeClr val="bg1"/>
                  </a:solidFill>
                  <a:latin typeface="Gotham-Book" pitchFamily="50" charset="0"/>
                  <a:cs typeface="Gotham-Book" pitchFamily="50" charset="0"/>
                </a:rPr>
                <a:t>billion of investment leveraged through blended finance</a:t>
              </a:r>
            </a:p>
          </p:txBody>
        </p:sp>
      </p:grpSp>
      <p:grpSp>
        <p:nvGrpSpPr>
          <p:cNvPr id="77" name="Group 76">
            <a:extLst>
              <a:ext uri="{FF2B5EF4-FFF2-40B4-BE49-F238E27FC236}">
                <a16:creationId xmlns:a16="http://schemas.microsoft.com/office/drawing/2014/main" id="{817322DE-E4D9-46F0-BC6C-5CF8FAB8C57D}"/>
              </a:ext>
            </a:extLst>
          </p:cNvPr>
          <p:cNvGrpSpPr/>
          <p:nvPr/>
        </p:nvGrpSpPr>
        <p:grpSpPr>
          <a:xfrm>
            <a:off x="6983068" y="3806885"/>
            <a:ext cx="4690350" cy="1033056"/>
            <a:chOff x="813242" y="2062343"/>
            <a:chExt cx="4439988" cy="1006897"/>
          </a:xfrm>
        </p:grpSpPr>
        <p:sp>
          <p:nvSpPr>
            <p:cNvPr id="78" name="Content Placeholder 6">
              <a:extLst>
                <a:ext uri="{FF2B5EF4-FFF2-40B4-BE49-F238E27FC236}">
                  <a16:creationId xmlns:a16="http://schemas.microsoft.com/office/drawing/2014/main" id="{C1301702-FD22-4DBA-8E10-D0266C184E3B}"/>
                </a:ext>
              </a:extLst>
            </p:cNvPr>
            <p:cNvSpPr txBox="1">
              <a:spLocks/>
            </p:cNvSpPr>
            <p:nvPr/>
          </p:nvSpPr>
          <p:spPr>
            <a:xfrm>
              <a:off x="813242" y="2062343"/>
              <a:ext cx="1388253" cy="975423"/>
            </a:xfrm>
            <a:prstGeom prst="rect">
              <a:avLst/>
            </a:prstGeom>
          </p:spPr>
          <p:txBody>
            <a:bodyPr vert="horz" lIns="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Clr>
                  <a:srgbClr val="005467"/>
                </a:buClr>
                <a:buNone/>
              </a:pPr>
              <a:r>
                <a:rPr lang="en-US" sz="3200" b="1">
                  <a:solidFill>
                    <a:schemeClr val="bg1"/>
                  </a:solidFill>
                  <a:latin typeface="Gotham Bold" pitchFamily="50" charset="0"/>
                  <a:cs typeface="Gotham Bold" pitchFamily="50" charset="0"/>
                </a:rPr>
                <a:t>&gt;$9</a:t>
              </a:r>
            </a:p>
          </p:txBody>
        </p:sp>
        <p:sp>
          <p:nvSpPr>
            <p:cNvPr id="79" name="Content Placeholder 6">
              <a:extLst>
                <a:ext uri="{FF2B5EF4-FFF2-40B4-BE49-F238E27FC236}">
                  <a16:creationId xmlns:a16="http://schemas.microsoft.com/office/drawing/2014/main" id="{0245286B-D32F-402D-BD26-AFFAE443048D}"/>
                </a:ext>
              </a:extLst>
            </p:cNvPr>
            <p:cNvSpPr txBox="1">
              <a:spLocks/>
            </p:cNvSpPr>
            <p:nvPr/>
          </p:nvSpPr>
          <p:spPr>
            <a:xfrm>
              <a:off x="1711566" y="2093817"/>
              <a:ext cx="3541664" cy="975423"/>
            </a:xfrm>
            <a:prstGeom prst="rect">
              <a:avLst/>
            </a:prstGeom>
          </p:spPr>
          <p:txBody>
            <a:bodyPr vert="horz" lIns="91440" tIns="45720" rIns="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rgbClr val="5A636D"/>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Clr>
                  <a:srgbClr val="005467"/>
                </a:buClr>
                <a:buNone/>
              </a:pPr>
              <a:r>
                <a:rPr lang="en-US" sz="1400" b="1">
                  <a:solidFill>
                    <a:schemeClr val="bg1"/>
                  </a:solidFill>
                  <a:latin typeface="Gotham-Book" pitchFamily="50" charset="0"/>
                  <a:cs typeface="Gotham-Book" pitchFamily="50" charset="0"/>
                </a:rPr>
                <a:t>of investments mobilized for $1 of partner’ resources</a:t>
              </a:r>
            </a:p>
          </p:txBody>
        </p:sp>
      </p:grpSp>
      <p:sp>
        <p:nvSpPr>
          <p:cNvPr id="80" name="TextBox 79">
            <a:extLst>
              <a:ext uri="{FF2B5EF4-FFF2-40B4-BE49-F238E27FC236}">
                <a16:creationId xmlns:a16="http://schemas.microsoft.com/office/drawing/2014/main" id="{D2C9D114-0780-4C4C-9D5A-66897245518D}"/>
              </a:ext>
            </a:extLst>
          </p:cNvPr>
          <p:cNvSpPr txBox="1"/>
          <p:nvPr/>
        </p:nvSpPr>
        <p:spPr>
          <a:xfrm>
            <a:off x="475692" y="6330755"/>
            <a:ext cx="11156762" cy="400110"/>
          </a:xfrm>
          <a:prstGeom prst="rect">
            <a:avLst/>
          </a:prstGeom>
          <a:noFill/>
        </p:spPr>
        <p:txBody>
          <a:bodyPr wrap="square" lIns="0" rIns="0" rtlCol="0" anchor="b">
            <a:spAutoFit/>
          </a:bodyPr>
          <a:lstStyle/>
          <a:p>
            <a:r>
              <a:rPr lang="en-US" sz="1000" i="1">
                <a:solidFill>
                  <a:srgbClr val="5A636D"/>
                </a:solidFill>
                <a:latin typeface="Gotham Book" pitchFamily="50" charset="0"/>
                <a:cs typeface="Gotham Book" pitchFamily="50" charset="0"/>
              </a:rPr>
              <a:t>Figures as of April 30</a:t>
            </a:r>
            <a:r>
              <a:rPr lang="en-US" sz="1000" i="1" baseline="30000">
                <a:solidFill>
                  <a:srgbClr val="5A636D"/>
                </a:solidFill>
                <a:latin typeface="Gotham Book" pitchFamily="50" charset="0"/>
                <a:cs typeface="Gotham Book" pitchFamily="50" charset="0"/>
              </a:rPr>
              <a:t>th</a:t>
            </a:r>
            <a:r>
              <a:rPr lang="en-US" sz="1000" i="1">
                <a:solidFill>
                  <a:srgbClr val="5A636D"/>
                </a:solidFill>
                <a:latin typeface="Gotham Book" pitchFamily="50" charset="0"/>
                <a:cs typeface="Gotham Book" pitchFamily="50" charset="0"/>
              </a:rPr>
              <a:t>, 2023. 1: Latin America and the Caribbean. 2: DFIs Working Group for Blended Finance and Convergence Blended Finance. Market shares vary from 30% to 50% depending on the year or the definition of blended finance that is applied. </a:t>
            </a:r>
          </a:p>
        </p:txBody>
      </p:sp>
      <p:pic>
        <p:nvPicPr>
          <p:cNvPr id="12" name="Picture 11">
            <a:extLst>
              <a:ext uri="{FF2B5EF4-FFF2-40B4-BE49-F238E27FC236}">
                <a16:creationId xmlns:a16="http://schemas.microsoft.com/office/drawing/2014/main" id="{E366FB24-07D2-9FED-4DED-0BFCAA4479A7}"/>
              </a:ext>
            </a:extLst>
          </p:cNvPr>
          <p:cNvPicPr>
            <a:picLocks noChangeAspect="1"/>
          </p:cNvPicPr>
          <p:nvPr/>
        </p:nvPicPr>
        <p:blipFill>
          <a:blip r:embed="rId5"/>
          <a:stretch>
            <a:fillRect/>
          </a:stretch>
        </p:blipFill>
        <p:spPr>
          <a:xfrm>
            <a:off x="1862942" y="5345415"/>
            <a:ext cx="8252456" cy="731520"/>
          </a:xfrm>
          <a:prstGeom prst="rect">
            <a:avLst/>
          </a:prstGeom>
        </p:spPr>
      </p:pic>
    </p:spTree>
    <p:extLst>
      <p:ext uri="{BB962C8B-B14F-4D97-AF65-F5344CB8AC3E}">
        <p14:creationId xmlns:p14="http://schemas.microsoft.com/office/powerpoint/2010/main" val="361177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2039E843-7571-6430-82AF-6E83221958E1}"/>
              </a:ext>
            </a:extLst>
          </p:cNvPr>
          <p:cNvPicPr>
            <a:picLocks noChangeAspect="1"/>
          </p:cNvPicPr>
          <p:nvPr/>
        </p:nvPicPr>
        <p:blipFill>
          <a:blip r:embed="rId2"/>
          <a:stretch>
            <a:fillRect/>
          </a:stretch>
        </p:blipFill>
        <p:spPr>
          <a:xfrm>
            <a:off x="7174505" y="3338742"/>
            <a:ext cx="525316" cy="525316"/>
          </a:xfrm>
          <a:prstGeom prst="rect">
            <a:avLst/>
          </a:prstGeom>
        </p:spPr>
      </p:pic>
      <p:sp>
        <p:nvSpPr>
          <p:cNvPr id="30" name="CuadroTexto 29">
            <a:extLst>
              <a:ext uri="{FF2B5EF4-FFF2-40B4-BE49-F238E27FC236}">
                <a16:creationId xmlns:a16="http://schemas.microsoft.com/office/drawing/2014/main" id="{6A9EEFD7-3492-6942-82D3-3902761681F1}"/>
              </a:ext>
            </a:extLst>
          </p:cNvPr>
          <p:cNvSpPr txBox="1"/>
          <p:nvPr/>
        </p:nvSpPr>
        <p:spPr>
          <a:xfrm>
            <a:off x="240245" y="1270690"/>
            <a:ext cx="2355294" cy="1446173"/>
          </a:xfrm>
          <a:prstGeom prst="rect">
            <a:avLst/>
          </a:prstGeom>
          <a:noFill/>
        </p:spPr>
        <p:txBody>
          <a:bodyPr wrap="square" rtlCol="0">
            <a:spAutoFit/>
          </a:bodyPr>
          <a:lstStyle/>
          <a:p>
            <a:r>
              <a:rPr lang="en-US" sz="1400" b="1">
                <a:solidFill>
                  <a:srgbClr val="044D6E"/>
                </a:solidFill>
                <a:latin typeface="Gotham Book" pitchFamily="2" charset="0"/>
                <a:ea typeface="GothamHTFBook" charset="0"/>
                <a:cs typeface="Gotham Book" pitchFamily="2" charset="0"/>
              </a:rPr>
              <a:t>Objective </a:t>
            </a:r>
          </a:p>
          <a:p>
            <a:endParaRPr lang="en-US" sz="1400" b="1">
              <a:solidFill>
                <a:srgbClr val="044D6E"/>
              </a:solidFill>
              <a:latin typeface="Gotham Book" pitchFamily="2" charset="0"/>
              <a:ea typeface="GothamHTFBook" charset="0"/>
              <a:cs typeface="Gotham Book" pitchFamily="2" charset="0"/>
            </a:endParaRPr>
          </a:p>
          <a:p>
            <a:r>
              <a:rPr lang="en-US" sz="1200">
                <a:solidFill>
                  <a:srgbClr val="63666A"/>
                </a:solidFill>
                <a:latin typeface="Gotham Book"/>
              </a:rPr>
              <a:t>Promote the growth of Women-owned/led SMEs (WSMEs) by improving access to finance and markets</a:t>
            </a:r>
            <a:endParaRPr lang="en-US" sz="1200">
              <a:solidFill>
                <a:srgbClr val="63666A"/>
              </a:solidFill>
              <a:latin typeface="GothamHTFBook" charset="0"/>
              <a:ea typeface="GothamHTFBook" charset="0"/>
              <a:cs typeface="GothamHTFBook" charset="0"/>
            </a:endParaRPr>
          </a:p>
        </p:txBody>
      </p:sp>
      <p:graphicFrame>
        <p:nvGraphicFramePr>
          <p:cNvPr id="27" name="Table 26">
            <a:extLst>
              <a:ext uri="{FF2B5EF4-FFF2-40B4-BE49-F238E27FC236}">
                <a16:creationId xmlns:a16="http://schemas.microsoft.com/office/drawing/2014/main" id="{8E61F113-4A48-4BE9-8145-5FBFB072BAAA}"/>
              </a:ext>
            </a:extLst>
          </p:cNvPr>
          <p:cNvGraphicFramePr>
            <a:graphicFrameLocks noGrp="1"/>
          </p:cNvGraphicFramePr>
          <p:nvPr/>
        </p:nvGraphicFramePr>
        <p:xfrm>
          <a:off x="3319996" y="3201698"/>
          <a:ext cx="3482957" cy="2834568"/>
        </p:xfrm>
        <a:graphic>
          <a:graphicData uri="http://schemas.openxmlformats.org/drawingml/2006/table">
            <a:tbl>
              <a:tblPr bandRow="1">
                <a:tableStyleId>{5C22544A-7EE6-4342-B048-85BDC9FD1C3A}</a:tableStyleId>
              </a:tblPr>
              <a:tblGrid>
                <a:gridCol w="431836">
                  <a:extLst>
                    <a:ext uri="{9D8B030D-6E8A-4147-A177-3AD203B41FA5}">
                      <a16:colId xmlns:a16="http://schemas.microsoft.com/office/drawing/2014/main" val="1868009566"/>
                    </a:ext>
                  </a:extLst>
                </a:gridCol>
                <a:gridCol w="3051121">
                  <a:extLst>
                    <a:ext uri="{9D8B030D-6E8A-4147-A177-3AD203B41FA5}">
                      <a16:colId xmlns:a16="http://schemas.microsoft.com/office/drawing/2014/main" val="508314612"/>
                    </a:ext>
                  </a:extLst>
                </a:gridCol>
              </a:tblGrid>
              <a:tr h="822746">
                <a:tc>
                  <a:txBody>
                    <a:bodyPr/>
                    <a:lstStyle/>
                    <a:p>
                      <a:endParaRPr lang="en-US" sz="1200" b="1">
                        <a:solidFill>
                          <a:srgbClr val="5A636D"/>
                        </a:solidFill>
                        <a:latin typeface="Gotham Book" pitchFamily="50" charset="0"/>
                        <a:cs typeface="Gotham Book" pitchFamily="50" charset="0"/>
                      </a:endParaRPr>
                    </a:p>
                  </a:txBody>
                  <a:tcPr marL="91416" marR="91416" marT="45708" marB="4570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rgbClr val="004F71"/>
                          </a:solidFill>
                          <a:effectLst/>
                          <a:latin typeface="Gotham Book" pitchFamily="50" charset="0"/>
                          <a:ea typeface="+mn-ea"/>
                          <a:cs typeface="Gotham Book" pitchFamily="50" charset="0"/>
                        </a:rPr>
                        <a:t>Over US$ 4 million committed </a:t>
                      </a:r>
                      <a:r>
                        <a:rPr lang="en-US" sz="1200" b="0" i="0" kern="1200" dirty="0">
                          <a:solidFill>
                            <a:srgbClr val="5A636D"/>
                          </a:solidFill>
                          <a:effectLst/>
                          <a:latin typeface="Gotham Book" pitchFamily="50" charset="0"/>
                          <a:ea typeface="+mn-ea"/>
                          <a:cs typeface="Gotham Book" pitchFamily="50" charset="0"/>
                        </a:rPr>
                        <a:t>to </a:t>
                      </a:r>
                      <a:r>
                        <a:rPr lang="en-US" sz="1200" b="0" i="0" kern="1200" dirty="0">
                          <a:solidFill>
                            <a:srgbClr val="5A636D"/>
                          </a:solidFill>
                          <a:effectLst/>
                          <a:highlight>
                            <a:srgbClr val="FFFF00"/>
                          </a:highlight>
                          <a:latin typeface="Gotham Book" pitchFamily="50" charset="0"/>
                          <a:ea typeface="+mn-ea"/>
                          <a:cs typeface="Gotham Book" pitchFamily="50" charset="0"/>
                        </a:rPr>
                        <a:t>8</a:t>
                      </a:r>
                      <a:r>
                        <a:rPr lang="en-US" sz="1200" b="0" i="0" kern="1200" dirty="0">
                          <a:solidFill>
                            <a:srgbClr val="5A636D"/>
                          </a:solidFill>
                          <a:effectLst/>
                          <a:latin typeface="Gotham Book" pitchFamily="50" charset="0"/>
                          <a:ea typeface="+mn-ea"/>
                          <a:cs typeface="Gotham Book" pitchFamily="50" charset="0"/>
                        </a:rPr>
                        <a:t> blended finance transactions in 6 countries combined with Advisory Services </a:t>
                      </a:r>
                      <a:endParaRPr lang="en-US" sz="1200" b="1" i="0" kern="1200" dirty="0">
                        <a:solidFill>
                          <a:srgbClr val="004F71"/>
                        </a:solidFill>
                        <a:effectLst/>
                        <a:latin typeface="Gotham Book" pitchFamily="50" charset="0"/>
                        <a:ea typeface="+mn-ea"/>
                        <a:cs typeface="Gotham Book" pitchFamily="50" charset="0"/>
                      </a:endParaRPr>
                    </a:p>
                  </a:txBody>
                  <a:tcPr marL="91416" marR="91416" marT="45708" marB="4570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0628717"/>
                  </a:ext>
                </a:extLst>
              </a:tr>
              <a:tr h="1005578">
                <a:tc>
                  <a:txBody>
                    <a:bodyPr/>
                    <a:lstStyle/>
                    <a:p>
                      <a:endParaRPr lang="en-US" sz="1200" b="1">
                        <a:solidFill>
                          <a:srgbClr val="5A636D"/>
                        </a:solidFill>
                        <a:latin typeface="Gotham Book" pitchFamily="50" charset="0"/>
                        <a:cs typeface="Gotham Book" pitchFamily="50" charset="0"/>
                      </a:endParaRPr>
                    </a:p>
                  </a:txBody>
                  <a:tcPr marL="91416" marR="91416" marT="45708" marB="4570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rgbClr val="5A636D"/>
                        </a:solidFill>
                        <a:effectLst/>
                        <a:latin typeface="Gotham Book" pitchFamily="50" charset="0"/>
                        <a:ea typeface="+mn-ea"/>
                        <a:cs typeface="Gotham Book" pitchFamily="50" charset="0"/>
                      </a:endParaRP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rgbClr val="5A636D"/>
                          </a:solidFill>
                          <a:effectLst/>
                          <a:latin typeface="Gotham Book" pitchFamily="50" charset="0"/>
                          <a:ea typeface="+mn-ea"/>
                          <a:cs typeface="Gotham Book" pitchFamily="50" charset="0"/>
                        </a:rPr>
                        <a:t>Blended Finance and Advisory Services </a:t>
                      </a:r>
                      <a:r>
                        <a:rPr lang="en-US" sz="1200" b="1" i="0" kern="1200" dirty="0">
                          <a:solidFill>
                            <a:srgbClr val="004F71"/>
                          </a:solidFill>
                          <a:effectLst/>
                          <a:latin typeface="Gotham Book" pitchFamily="50" charset="0"/>
                          <a:ea typeface="+mn-ea"/>
                          <a:cs typeface="Gotham Book" pitchFamily="50" charset="0"/>
                        </a:rPr>
                        <a:t>expected to benefit over 63,500 WSMEs</a:t>
                      </a:r>
                      <a:endParaRPr lang="en-US" sz="800" b="1" i="0" kern="1200" dirty="0">
                        <a:solidFill>
                          <a:srgbClr val="5A636D"/>
                        </a:solidFill>
                        <a:effectLst/>
                        <a:latin typeface="Gotham Book" pitchFamily="50" charset="0"/>
                        <a:ea typeface="+mn-ea"/>
                        <a:cs typeface="Gotham Book" pitchFamily="50" charset="0"/>
                      </a:endParaRP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kern="1200" dirty="0">
                        <a:solidFill>
                          <a:srgbClr val="004F71"/>
                        </a:solidFill>
                        <a:effectLst/>
                        <a:latin typeface="Gotham Book" pitchFamily="50" charset="0"/>
                        <a:ea typeface="+mn-ea"/>
                        <a:cs typeface="Gotham Book" pitchFamily="50" charset="0"/>
                      </a:endParaRPr>
                    </a:p>
                  </a:txBody>
                  <a:tcPr marL="91416" marR="91416" marT="45708" marB="4570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830946"/>
                  </a:ext>
                </a:extLst>
              </a:tr>
              <a:tr h="1005578">
                <a:tc>
                  <a:txBody>
                    <a:bodyPr/>
                    <a:lstStyle/>
                    <a:p>
                      <a:endParaRPr lang="en-US" sz="1200" b="1">
                        <a:solidFill>
                          <a:srgbClr val="5A636D"/>
                        </a:solidFill>
                        <a:latin typeface="Gotham Book" pitchFamily="50" charset="0"/>
                        <a:cs typeface="Gotham Book" pitchFamily="50" charset="0"/>
                      </a:endParaRPr>
                    </a:p>
                  </a:txBody>
                  <a:tcPr marL="91416" marR="91416" marT="45708" marB="4570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rgbClr val="004F71"/>
                          </a:solidFill>
                          <a:effectLst/>
                          <a:latin typeface="Gotham Book" pitchFamily="50" charset="0"/>
                          <a:ea typeface="+mn-ea"/>
                          <a:cs typeface="Gotham Book" pitchFamily="50" charset="0"/>
                        </a:rPr>
                        <a:t>Mobilization of more than US$379  million in additional resources </a:t>
                      </a:r>
                      <a:r>
                        <a:rPr lang="en-US" sz="1200" b="0" i="0" kern="1200" dirty="0">
                          <a:solidFill>
                            <a:srgbClr val="5A636D"/>
                          </a:solidFill>
                          <a:effectLst/>
                          <a:latin typeface="Gotham Book" pitchFamily="50" charset="0"/>
                          <a:ea typeface="+mn-ea"/>
                          <a:cs typeface="Gotham Book" pitchFamily="50" charset="0"/>
                        </a:rPr>
                        <a:t>towards promoting access to finance and markets for WSMEs</a:t>
                      </a:r>
                      <a:endParaRPr lang="en-US" sz="1200" kern="1200" dirty="0">
                        <a:solidFill>
                          <a:srgbClr val="5A636D"/>
                        </a:solidFill>
                        <a:latin typeface="Gotham Book" pitchFamily="50" charset="0"/>
                        <a:ea typeface="+mn-ea"/>
                        <a:cs typeface="Gotham Book" pitchFamily="50" charset="0"/>
                      </a:endParaRP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rgbClr val="5A636D"/>
                        </a:solidFill>
                        <a:effectLst/>
                        <a:latin typeface="Gotham Book" pitchFamily="50" charset="0"/>
                        <a:ea typeface="+mn-ea"/>
                        <a:cs typeface="Gotham Book" pitchFamily="50" charset="0"/>
                      </a:endParaRPr>
                    </a:p>
                  </a:txBody>
                  <a:tcPr marL="91416" marR="91416" marT="45708" marB="4570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475244"/>
                  </a:ext>
                </a:extLst>
              </a:tr>
            </a:tbl>
          </a:graphicData>
        </a:graphic>
      </p:graphicFrame>
      <p:sp>
        <p:nvSpPr>
          <p:cNvPr id="2" name="Content Placeholder 1">
            <a:extLst>
              <a:ext uri="{FF2B5EF4-FFF2-40B4-BE49-F238E27FC236}">
                <a16:creationId xmlns:a16="http://schemas.microsoft.com/office/drawing/2014/main" id="{64DC588F-3958-4FB5-B7D6-84DA44C70BAF}"/>
              </a:ext>
            </a:extLst>
          </p:cNvPr>
          <p:cNvSpPr>
            <a:spLocks noGrp="1"/>
          </p:cNvSpPr>
          <p:nvPr>
            <p:ph type="body" sz="quarter" idx="10"/>
          </p:nvPr>
        </p:nvSpPr>
        <p:spPr>
          <a:xfrm>
            <a:off x="3140001" y="658369"/>
            <a:ext cx="8382458" cy="451347"/>
          </a:xfrm>
        </p:spPr>
        <p:txBody>
          <a:bodyPr vert="horz" lIns="0" tIns="45708" rIns="0" bIns="45708" rtlCol="0">
            <a:noAutofit/>
          </a:bodyPr>
          <a:lstStyle/>
          <a:p>
            <a:r>
              <a:rPr lang="en-US" dirty="0"/>
              <a:t>Women Entrepreneurs Finance Initiative</a:t>
            </a:r>
          </a:p>
        </p:txBody>
      </p:sp>
      <p:sp>
        <p:nvSpPr>
          <p:cNvPr id="43" name="CuadroTexto 12">
            <a:extLst>
              <a:ext uri="{FF2B5EF4-FFF2-40B4-BE49-F238E27FC236}">
                <a16:creationId xmlns:a16="http://schemas.microsoft.com/office/drawing/2014/main" id="{D0D60C6B-F66C-4C6F-A078-D6FA6B85AC91}"/>
              </a:ext>
            </a:extLst>
          </p:cNvPr>
          <p:cNvSpPr txBox="1"/>
          <p:nvPr/>
        </p:nvSpPr>
        <p:spPr>
          <a:xfrm>
            <a:off x="698205" y="5108689"/>
            <a:ext cx="1722643" cy="276927"/>
          </a:xfrm>
          <a:prstGeom prst="rect">
            <a:avLst/>
          </a:prstGeom>
          <a:noFill/>
        </p:spPr>
        <p:txBody>
          <a:bodyPr wrap="square" rtlCol="0">
            <a:spAutoFit/>
          </a:bodyPr>
          <a:lstStyle/>
          <a:p>
            <a:pPr lvl="0">
              <a:defRPr/>
            </a:pPr>
            <a:r>
              <a:rPr lang="en-US" sz="1200">
                <a:solidFill>
                  <a:srgbClr val="044D6E"/>
                </a:solidFill>
                <a:latin typeface="Gotham Book" pitchFamily="50" charset="0"/>
                <a:ea typeface="Gotham Book" charset="0"/>
                <a:cs typeface="Gotham Book" pitchFamily="50" charset="0"/>
              </a:rPr>
              <a:t>Year</a:t>
            </a:r>
            <a:r>
              <a:rPr lang="es-MX" sz="1200">
                <a:solidFill>
                  <a:srgbClr val="044D6E"/>
                </a:solidFill>
                <a:latin typeface="Gotham Book" pitchFamily="50" charset="0"/>
                <a:ea typeface="Gotham Book" charset="0"/>
                <a:cs typeface="Gotham Book" pitchFamily="50" charset="0"/>
              </a:rPr>
              <a:t>: </a:t>
            </a:r>
            <a:r>
              <a:rPr lang="en-US" sz="1200">
                <a:solidFill>
                  <a:srgbClr val="566570"/>
                </a:solidFill>
                <a:latin typeface="Gotham Book" pitchFamily="50" charset="0"/>
                <a:ea typeface="Gotham Book" charset="0"/>
                <a:cs typeface="Gotham Book" pitchFamily="50" charset="0"/>
              </a:rPr>
              <a:t>2018</a:t>
            </a:r>
          </a:p>
        </p:txBody>
      </p:sp>
      <p:sp>
        <p:nvSpPr>
          <p:cNvPr id="44" name="CuadroTexto 13">
            <a:extLst>
              <a:ext uri="{FF2B5EF4-FFF2-40B4-BE49-F238E27FC236}">
                <a16:creationId xmlns:a16="http://schemas.microsoft.com/office/drawing/2014/main" id="{4C3CCD77-0B71-498F-A683-116EB1B05DAD}"/>
              </a:ext>
            </a:extLst>
          </p:cNvPr>
          <p:cNvSpPr txBox="1"/>
          <p:nvPr/>
        </p:nvSpPr>
        <p:spPr>
          <a:xfrm>
            <a:off x="695301" y="3117336"/>
            <a:ext cx="1935341" cy="830781"/>
          </a:xfrm>
          <a:prstGeom prst="rect">
            <a:avLst/>
          </a:prstGeom>
          <a:noFill/>
        </p:spPr>
        <p:txBody>
          <a:bodyPr wrap="square" rtlCol="0">
            <a:spAutoFit/>
          </a:bodyPr>
          <a:lstStyle/>
          <a:p>
            <a:pPr defTabSz="457063">
              <a:spcBef>
                <a:spcPct val="0"/>
              </a:spcBef>
              <a:defRPr/>
            </a:pPr>
            <a:r>
              <a:rPr lang="en-US" sz="1200">
                <a:solidFill>
                  <a:srgbClr val="566570"/>
                </a:solidFill>
                <a:latin typeface="Gotham Book" pitchFamily="50" charset="0"/>
              </a:rPr>
              <a:t>Performance Based Incentives (PBIs) and Advisory Services </a:t>
            </a:r>
          </a:p>
          <a:p>
            <a:pPr defTabSz="457063">
              <a:spcBef>
                <a:spcPct val="0"/>
              </a:spcBef>
              <a:defRPr/>
            </a:pPr>
            <a:endParaRPr lang="es-ES_tradnl" altLang="en-US" sz="1200">
              <a:solidFill>
                <a:srgbClr val="68747E"/>
              </a:solidFill>
              <a:latin typeface="Gotham Book" pitchFamily="50" charset="0"/>
              <a:cs typeface="Gotham Book" pitchFamily="50" charset="0"/>
            </a:endParaRPr>
          </a:p>
        </p:txBody>
      </p:sp>
      <p:sp>
        <p:nvSpPr>
          <p:cNvPr id="45" name="CuadroTexto 15">
            <a:extLst>
              <a:ext uri="{FF2B5EF4-FFF2-40B4-BE49-F238E27FC236}">
                <a16:creationId xmlns:a16="http://schemas.microsoft.com/office/drawing/2014/main" id="{75DE97A4-E31F-4E58-B76E-2AB5B2E9A611}"/>
              </a:ext>
            </a:extLst>
          </p:cNvPr>
          <p:cNvSpPr txBox="1"/>
          <p:nvPr/>
        </p:nvSpPr>
        <p:spPr>
          <a:xfrm>
            <a:off x="699687" y="4065128"/>
            <a:ext cx="2032542" cy="553854"/>
          </a:xfrm>
          <a:prstGeom prst="rect">
            <a:avLst/>
          </a:prstGeom>
          <a:noFill/>
        </p:spPr>
        <p:txBody>
          <a:bodyPr wrap="square" rtlCol="0">
            <a:spAutoFit/>
          </a:bodyPr>
          <a:lstStyle/>
          <a:p>
            <a:pPr defTabSz="914141">
              <a:defRPr/>
            </a:pPr>
            <a:r>
              <a:rPr lang="en-US" sz="1200">
                <a:solidFill>
                  <a:srgbClr val="566570"/>
                </a:solidFill>
                <a:latin typeface="Gotham Book" pitchFamily="50" charset="0"/>
                <a:cs typeface="Gotham Book" pitchFamily="50" charset="0"/>
              </a:rPr>
              <a:t>US$ 12.7 million</a:t>
            </a:r>
          </a:p>
          <a:p>
            <a:pPr defTabSz="914141">
              <a:defRPr/>
            </a:pPr>
            <a:r>
              <a:rPr lang="en-US" sz="900">
                <a:solidFill>
                  <a:srgbClr val="566570"/>
                </a:solidFill>
                <a:latin typeface="Gotham Book" pitchFamily="50" charset="0"/>
                <a:cs typeface="Gotham Book" pitchFamily="50" charset="0"/>
              </a:rPr>
              <a:t>(US$ 4.8 Million in PBIs for BF)</a:t>
            </a:r>
          </a:p>
          <a:p>
            <a:pPr defTabSz="914141">
              <a:defRPr/>
            </a:pPr>
            <a:r>
              <a:rPr lang="en-US" sz="900">
                <a:solidFill>
                  <a:srgbClr val="566570"/>
                </a:solidFill>
                <a:latin typeface="Gotham Book" pitchFamily="50" charset="0"/>
                <a:cs typeface="Gotham Book" pitchFamily="50" charset="0"/>
              </a:rPr>
              <a:t>(US$ 7.9 million for Advisory)</a:t>
            </a:r>
          </a:p>
        </p:txBody>
      </p:sp>
      <p:pic>
        <p:nvPicPr>
          <p:cNvPr id="48" name="Imagen 45">
            <a:extLst>
              <a:ext uri="{FF2B5EF4-FFF2-40B4-BE49-F238E27FC236}">
                <a16:creationId xmlns:a16="http://schemas.microsoft.com/office/drawing/2014/main" id="{47D5394C-2A1E-4B5D-97B6-E83AC86F57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659" y="4109062"/>
            <a:ext cx="408327" cy="447940"/>
          </a:xfrm>
          <a:prstGeom prst="rect">
            <a:avLst/>
          </a:prstGeom>
        </p:spPr>
      </p:pic>
      <p:pic>
        <p:nvPicPr>
          <p:cNvPr id="49" name="Imagen 46">
            <a:extLst>
              <a:ext uri="{FF2B5EF4-FFF2-40B4-BE49-F238E27FC236}">
                <a16:creationId xmlns:a16="http://schemas.microsoft.com/office/drawing/2014/main" id="{FCF0DB44-52D2-41FD-A1E7-552A5DC26B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659" y="5039455"/>
            <a:ext cx="408327" cy="447940"/>
          </a:xfrm>
          <a:prstGeom prst="rect">
            <a:avLst/>
          </a:prstGeom>
        </p:spPr>
      </p:pic>
      <p:pic>
        <p:nvPicPr>
          <p:cNvPr id="50" name="Graphic 49" descr="Open Folder">
            <a:extLst>
              <a:ext uri="{FF2B5EF4-FFF2-40B4-BE49-F238E27FC236}">
                <a16:creationId xmlns:a16="http://schemas.microsoft.com/office/drawing/2014/main" id="{EA4F17D9-BC7F-4AC0-912B-01C53891EF5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8282" y="3275530"/>
            <a:ext cx="351081" cy="351081"/>
          </a:xfrm>
          <a:prstGeom prst="rect">
            <a:avLst/>
          </a:prstGeom>
        </p:spPr>
      </p:pic>
      <p:cxnSp>
        <p:nvCxnSpPr>
          <p:cNvPr id="51" name="Straight Connector 50">
            <a:extLst>
              <a:ext uri="{FF2B5EF4-FFF2-40B4-BE49-F238E27FC236}">
                <a16:creationId xmlns:a16="http://schemas.microsoft.com/office/drawing/2014/main" id="{CB9CF649-B688-41E6-84D7-15435999E470}"/>
              </a:ext>
            </a:extLst>
          </p:cNvPr>
          <p:cNvCxnSpPr>
            <a:cxnSpLocks/>
          </p:cNvCxnSpPr>
          <p:nvPr/>
        </p:nvCxnSpPr>
        <p:spPr>
          <a:xfrm>
            <a:off x="342584" y="2732647"/>
            <a:ext cx="941317" cy="0"/>
          </a:xfrm>
          <a:prstGeom prst="line">
            <a:avLst/>
          </a:prstGeom>
          <a:ln w="19050">
            <a:solidFill>
              <a:srgbClr val="FFD700"/>
            </a:solidFill>
            <a:prstDash val="solid"/>
          </a:ln>
          <a:effectLst/>
        </p:spPr>
        <p:style>
          <a:lnRef idx="2">
            <a:schemeClr val="accent1"/>
          </a:lnRef>
          <a:fillRef idx="0">
            <a:schemeClr val="accent1"/>
          </a:fillRef>
          <a:effectRef idx="1">
            <a:schemeClr val="accent1"/>
          </a:effectRef>
          <a:fontRef idx="minor">
            <a:schemeClr val="tx1"/>
          </a:fontRef>
        </p:style>
      </p:cxnSp>
      <p:pic>
        <p:nvPicPr>
          <p:cNvPr id="8" name="Imagen 7" descr="Imagen que contiene cuarto&#10;&#10;Descripción generada automáticamente">
            <a:extLst>
              <a:ext uri="{FF2B5EF4-FFF2-40B4-BE49-F238E27FC236}">
                <a16:creationId xmlns:a16="http://schemas.microsoft.com/office/drawing/2014/main" id="{50F09100-7BCC-8E46-AD45-BB7E824136B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65072" y="5149232"/>
            <a:ext cx="420946" cy="426793"/>
          </a:xfrm>
          <a:prstGeom prst="rect">
            <a:avLst/>
          </a:prstGeom>
        </p:spPr>
      </p:pic>
      <p:cxnSp>
        <p:nvCxnSpPr>
          <p:cNvPr id="28" name="Straight Connector 27">
            <a:extLst>
              <a:ext uri="{FF2B5EF4-FFF2-40B4-BE49-F238E27FC236}">
                <a16:creationId xmlns:a16="http://schemas.microsoft.com/office/drawing/2014/main" id="{D32A39F6-FBFF-44B6-9EE1-3A4314A2CBF2}"/>
              </a:ext>
            </a:extLst>
          </p:cNvPr>
          <p:cNvCxnSpPr>
            <a:cxnSpLocks/>
          </p:cNvCxnSpPr>
          <p:nvPr/>
        </p:nvCxnSpPr>
        <p:spPr>
          <a:xfrm>
            <a:off x="342584" y="1658338"/>
            <a:ext cx="941317" cy="0"/>
          </a:xfrm>
          <a:prstGeom prst="line">
            <a:avLst/>
          </a:prstGeom>
          <a:ln w="19050">
            <a:solidFill>
              <a:srgbClr val="FFD700"/>
            </a:solidFill>
            <a:prstDash val="solid"/>
          </a:ln>
          <a:effectLst/>
        </p:spPr>
        <p:style>
          <a:lnRef idx="2">
            <a:schemeClr val="accent1"/>
          </a:lnRef>
          <a:fillRef idx="0">
            <a:schemeClr val="accent1"/>
          </a:fillRef>
          <a:effectRef idx="1">
            <a:schemeClr val="accent1"/>
          </a:effectRef>
          <a:fontRef idx="minor">
            <a:schemeClr val="tx1"/>
          </a:fontRef>
        </p:style>
      </p:cxnSp>
      <p:pic>
        <p:nvPicPr>
          <p:cNvPr id="14" name="Graphic 13" descr="Coins outline">
            <a:extLst>
              <a:ext uri="{FF2B5EF4-FFF2-40B4-BE49-F238E27FC236}">
                <a16:creationId xmlns:a16="http://schemas.microsoft.com/office/drawing/2014/main" id="{F1C59354-4BA5-50E4-805D-142AFAFF63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93468" y="3386628"/>
            <a:ext cx="429544" cy="429544"/>
          </a:xfrm>
          <a:prstGeom prst="rect">
            <a:avLst/>
          </a:prstGeom>
        </p:spPr>
      </p:pic>
      <p:pic>
        <p:nvPicPr>
          <p:cNvPr id="15" name="Picture 2" descr="Women Entrepreneurs Finance Initiative | Women Entrepreneurs ...">
            <a:extLst>
              <a:ext uri="{FF2B5EF4-FFF2-40B4-BE49-F238E27FC236}">
                <a16:creationId xmlns:a16="http://schemas.microsoft.com/office/drawing/2014/main" id="{A3646081-90E1-8F7C-8B43-897C48F283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1360" y="1497839"/>
            <a:ext cx="1088370" cy="412755"/>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descr="Group of women outline">
            <a:extLst>
              <a:ext uri="{FF2B5EF4-FFF2-40B4-BE49-F238E27FC236}">
                <a16:creationId xmlns:a16="http://schemas.microsoft.com/office/drawing/2014/main" id="{376AA521-D0CB-537C-91DB-6A1DDFD0D2F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02066" y="4285649"/>
            <a:ext cx="484506" cy="484506"/>
          </a:xfrm>
          <a:prstGeom prst="rect">
            <a:avLst/>
          </a:prstGeom>
        </p:spPr>
      </p:pic>
      <p:graphicFrame>
        <p:nvGraphicFramePr>
          <p:cNvPr id="29" name="Table 28">
            <a:extLst>
              <a:ext uri="{FF2B5EF4-FFF2-40B4-BE49-F238E27FC236}">
                <a16:creationId xmlns:a16="http://schemas.microsoft.com/office/drawing/2014/main" id="{A26BF555-FEB1-608C-28EA-D51D682614F9}"/>
              </a:ext>
            </a:extLst>
          </p:cNvPr>
          <p:cNvGraphicFramePr>
            <a:graphicFrameLocks noGrp="1"/>
          </p:cNvGraphicFramePr>
          <p:nvPr/>
        </p:nvGraphicFramePr>
        <p:xfrm>
          <a:off x="7477045" y="3106302"/>
          <a:ext cx="4045415" cy="2755244"/>
        </p:xfrm>
        <a:graphic>
          <a:graphicData uri="http://schemas.openxmlformats.org/drawingml/2006/table">
            <a:tbl>
              <a:tblPr bandRow="1">
                <a:tableStyleId>{5C22544A-7EE6-4342-B048-85BDC9FD1C3A}</a:tableStyleId>
              </a:tblPr>
              <a:tblGrid>
                <a:gridCol w="401688">
                  <a:extLst>
                    <a:ext uri="{9D8B030D-6E8A-4147-A177-3AD203B41FA5}">
                      <a16:colId xmlns:a16="http://schemas.microsoft.com/office/drawing/2014/main" val="1868009566"/>
                    </a:ext>
                  </a:extLst>
                </a:gridCol>
                <a:gridCol w="3643727">
                  <a:extLst>
                    <a:ext uri="{9D8B030D-6E8A-4147-A177-3AD203B41FA5}">
                      <a16:colId xmlns:a16="http://schemas.microsoft.com/office/drawing/2014/main" val="508314612"/>
                    </a:ext>
                  </a:extLst>
                </a:gridCol>
              </a:tblGrid>
              <a:tr h="1046377">
                <a:tc>
                  <a:txBody>
                    <a:bodyPr/>
                    <a:lstStyle/>
                    <a:p>
                      <a:endParaRPr lang="en-US" sz="1200" b="1">
                        <a:solidFill>
                          <a:srgbClr val="5A636D"/>
                        </a:solidFill>
                        <a:latin typeface="Gotham Book" pitchFamily="50" charset="0"/>
                        <a:cs typeface="Gotham Book" pitchFamily="50" charset="0"/>
                      </a:endParaRPr>
                    </a:p>
                  </a:txBody>
                  <a:tcPr marL="91416" marR="91416" marT="45708" marB="4570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a:solidFill>
                            <a:srgbClr val="5A636D"/>
                          </a:solidFill>
                          <a:effectLst/>
                          <a:latin typeface="Gotham Book" pitchFamily="50" charset="0"/>
                          <a:ea typeface="+mn-ea"/>
                          <a:cs typeface="Gotham Book" pitchFamily="50" charset="0"/>
                        </a:rPr>
                        <a:t>Supporting </a:t>
                      </a:r>
                      <a:r>
                        <a:rPr lang="en-US" sz="1200" b="1" i="0" kern="1200">
                          <a:solidFill>
                            <a:srgbClr val="004F71"/>
                          </a:solidFill>
                          <a:effectLst/>
                          <a:latin typeface="Gotham Book" pitchFamily="50" charset="0"/>
                          <a:ea typeface="+mn-ea"/>
                          <a:cs typeface="Gotham Book" pitchFamily="50" charset="0"/>
                        </a:rPr>
                        <a:t>Ecuador’s first gender bond issuance </a:t>
                      </a:r>
                      <a:r>
                        <a:rPr lang="en-US" sz="1200" b="0" i="0" kern="1200">
                          <a:solidFill>
                            <a:srgbClr val="5A636D"/>
                          </a:solidFill>
                          <a:effectLst/>
                          <a:latin typeface="Gotham Book" pitchFamily="50" charset="0"/>
                          <a:ea typeface="+mn-ea"/>
                          <a:cs typeface="Gotham Book" pitchFamily="50" charset="0"/>
                        </a:rPr>
                        <a:t>to finance the growth of women-owned/led MSME</a:t>
                      </a:r>
                      <a:r>
                        <a:rPr lang="en-US" sz="1200" b="0" i="0" kern="1200" baseline="30000">
                          <a:solidFill>
                            <a:srgbClr val="5A636D"/>
                          </a:solidFill>
                          <a:effectLst/>
                          <a:latin typeface="Gotham Book" pitchFamily="50" charset="0"/>
                          <a:ea typeface="+mn-ea"/>
                          <a:cs typeface="Gotham Book" pitchFamily="50" charset="0"/>
                        </a:rPr>
                        <a:t>1</a:t>
                      </a:r>
                      <a:r>
                        <a:rPr lang="en-US" sz="1200" b="0" i="0" kern="1200">
                          <a:solidFill>
                            <a:srgbClr val="5A636D"/>
                          </a:solidFill>
                          <a:effectLst/>
                          <a:latin typeface="Gotham Book" pitchFamily="50" charset="0"/>
                          <a:ea typeface="+mn-ea"/>
                          <a:cs typeface="Gotham Book" pitchFamily="50" charset="0"/>
                        </a:rPr>
                        <a:t> portfolios (</a:t>
                      </a:r>
                      <a:r>
                        <a:rPr lang="en-US" sz="1200" b="0" i="1" kern="1200">
                          <a:solidFill>
                            <a:srgbClr val="5A636D"/>
                          </a:solidFill>
                          <a:effectLst/>
                          <a:latin typeface="Gotham Book" pitchFamily="50" charset="0"/>
                          <a:ea typeface="+mn-ea"/>
                          <a:cs typeface="Gotham Book" pitchFamily="50" charset="0"/>
                        </a:rPr>
                        <a:t>Pichincha Gender Bond</a:t>
                      </a:r>
                      <a:r>
                        <a:rPr lang="en-US" sz="1200" b="0" i="0" kern="1200">
                          <a:solidFill>
                            <a:srgbClr val="5A636D"/>
                          </a:solidFill>
                          <a:effectLst/>
                          <a:latin typeface="Gotham Book" pitchFamily="50" charset="0"/>
                          <a:ea typeface="+mn-ea"/>
                          <a:cs typeface="Gotham Book" pitchFamily="50" charset="0"/>
                        </a:rPr>
                        <a:t>) </a:t>
                      </a:r>
                      <a:endParaRPr lang="en-US" sz="1200" b="1" i="0" kern="1200">
                        <a:solidFill>
                          <a:srgbClr val="004F71"/>
                        </a:solidFill>
                        <a:effectLst/>
                        <a:latin typeface="Gotham Book" pitchFamily="50" charset="0"/>
                        <a:ea typeface="+mn-ea"/>
                        <a:cs typeface="Gotham Book" pitchFamily="50" charset="0"/>
                      </a:endParaRPr>
                    </a:p>
                  </a:txBody>
                  <a:tcPr marL="91416" marR="91416" marT="45708" marB="4570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0628717"/>
                  </a:ext>
                </a:extLst>
              </a:tr>
              <a:tr h="885931">
                <a:tc>
                  <a:txBody>
                    <a:bodyPr/>
                    <a:lstStyle/>
                    <a:p>
                      <a:endParaRPr lang="en-US" sz="1200" b="1">
                        <a:solidFill>
                          <a:srgbClr val="5A636D"/>
                        </a:solidFill>
                        <a:latin typeface="Gotham Book" pitchFamily="50" charset="0"/>
                        <a:cs typeface="Gotham Book" pitchFamily="50" charset="0"/>
                      </a:endParaRPr>
                    </a:p>
                  </a:txBody>
                  <a:tcPr marL="91416" marR="91416" marT="45708" marB="4570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nSpc>
                          <a:spcPct val="100000"/>
                        </a:lnSpc>
                        <a:spcBef>
                          <a:spcPts val="100"/>
                        </a:spcBef>
                      </a:pPr>
                      <a:r>
                        <a:rPr lang="en-US" sz="1200" kern="1200">
                          <a:solidFill>
                            <a:schemeClr val="tx1">
                              <a:lumMod val="65000"/>
                              <a:lumOff val="35000"/>
                            </a:schemeClr>
                          </a:solidFill>
                          <a:latin typeface="Gotham Book" pitchFamily="2" charset="0"/>
                          <a:ea typeface="+mn-ea"/>
                          <a:cs typeface="Gotham Book" pitchFamily="2" charset="0"/>
                        </a:rPr>
                        <a:t>Improving access to finance for under-served women-owned/led SMEs in Mexico </a:t>
                      </a:r>
                      <a:r>
                        <a:rPr lang="en-US" sz="1200" b="1" i="0" kern="1200">
                          <a:solidFill>
                            <a:srgbClr val="004F71"/>
                          </a:solidFill>
                          <a:effectLst/>
                          <a:latin typeface="Gotham Book" pitchFamily="50" charset="0"/>
                          <a:ea typeface="+mn-ea"/>
                          <a:cs typeface="Gotham Book" pitchFamily="50" charset="0"/>
                        </a:rPr>
                        <a:t>through Fintech</a:t>
                      </a:r>
                      <a:r>
                        <a:rPr lang="en-US" sz="1200">
                          <a:solidFill>
                            <a:schemeClr val="tx1">
                              <a:lumMod val="65000"/>
                              <a:lumOff val="35000"/>
                            </a:schemeClr>
                          </a:solidFill>
                          <a:latin typeface="Gotham Book" pitchFamily="2" charset="0"/>
                          <a:cs typeface="Gotham Book" pitchFamily="2" charset="0"/>
                        </a:rPr>
                        <a:t> (</a:t>
                      </a:r>
                      <a:r>
                        <a:rPr lang="en-US" sz="1200" i="1" u="none">
                          <a:solidFill>
                            <a:schemeClr val="tx1">
                              <a:lumMod val="65000"/>
                              <a:lumOff val="35000"/>
                            </a:schemeClr>
                          </a:solidFill>
                          <a:latin typeface="Gotham Book" pitchFamily="2" charset="0"/>
                          <a:cs typeface="Gotham Book" pitchFamily="2" charset="0"/>
                        </a:rPr>
                        <a:t>Kubo </a:t>
                      </a:r>
                      <a:r>
                        <a:rPr lang="en-US" sz="1200" i="1" u="none" err="1">
                          <a:solidFill>
                            <a:schemeClr val="tx1">
                              <a:lumMod val="65000"/>
                              <a:lumOff val="35000"/>
                            </a:schemeClr>
                          </a:solidFill>
                          <a:latin typeface="Gotham Book" pitchFamily="2" charset="0"/>
                          <a:cs typeface="Gotham Book" pitchFamily="2" charset="0"/>
                        </a:rPr>
                        <a:t>Financiero</a:t>
                      </a:r>
                      <a:r>
                        <a:rPr lang="en-US" sz="1200">
                          <a:solidFill>
                            <a:schemeClr val="tx1">
                              <a:lumMod val="65000"/>
                              <a:lumOff val="35000"/>
                            </a:schemeClr>
                          </a:solidFill>
                          <a:latin typeface="Gotham Book" pitchFamily="2" charset="0"/>
                          <a:cs typeface="Gotham Book" pitchFamily="2" charset="0"/>
                        </a:rPr>
                        <a:t>)</a:t>
                      </a:r>
                    </a:p>
                    <a:p>
                      <a:pPr marL="0" indent="0" algn="l" defTabSz="342900" rtl="0" eaLnBrk="1" latinLnBrk="0" hangingPunct="1">
                        <a:buFont typeface="Arial" panose="020B0604020202020204" pitchFamily="34" charset="0"/>
                        <a:buNone/>
                      </a:pPr>
                      <a:endParaRPr lang="en-US" sz="1200" kern="1200">
                        <a:solidFill>
                          <a:srgbClr val="5A636D"/>
                        </a:solidFill>
                        <a:latin typeface="Gotham Book" pitchFamily="50" charset="0"/>
                        <a:ea typeface="+mn-ea"/>
                        <a:cs typeface="Gotham Book" pitchFamily="50" charset="0"/>
                      </a:endParaRPr>
                    </a:p>
                  </a:txBody>
                  <a:tcPr marL="91416" marR="91416" marT="45708" marB="4570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830946"/>
                  </a:ext>
                </a:extLst>
              </a:tr>
              <a:tr h="822746">
                <a:tc>
                  <a:txBody>
                    <a:bodyPr/>
                    <a:lstStyle/>
                    <a:p>
                      <a:endParaRPr lang="en-US" sz="1200" b="1">
                        <a:solidFill>
                          <a:srgbClr val="5A636D"/>
                        </a:solidFill>
                        <a:latin typeface="Gotham Book" pitchFamily="50" charset="0"/>
                        <a:cs typeface="Gotham Book" pitchFamily="50" charset="0"/>
                      </a:endParaRPr>
                    </a:p>
                  </a:txBody>
                  <a:tcPr marL="91416" marR="91416" marT="45708" marB="4570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a:solidFill>
                            <a:schemeClr val="tx1">
                              <a:lumMod val="65000"/>
                              <a:lumOff val="35000"/>
                            </a:schemeClr>
                          </a:solidFill>
                          <a:latin typeface="Gotham Book" pitchFamily="2" charset="0"/>
                          <a:ea typeface="+mn-ea"/>
                          <a:cs typeface="Gotham Book" pitchFamily="2" charset="0"/>
                        </a:rPr>
                        <a:t>Expanding access to finance </a:t>
                      </a:r>
                      <a:r>
                        <a:rPr lang="en-US" sz="1200" b="1" i="0" kern="1200">
                          <a:solidFill>
                            <a:srgbClr val="004F71"/>
                          </a:solidFill>
                          <a:effectLst/>
                          <a:latin typeface="Gotham Book" pitchFamily="50" charset="0"/>
                          <a:ea typeface="+mn-ea"/>
                          <a:cs typeface="Gotham Book" pitchFamily="50" charset="0"/>
                        </a:rPr>
                        <a:t>and agricultural inputs </a:t>
                      </a:r>
                      <a:r>
                        <a:rPr lang="en-US" sz="1200" kern="1200">
                          <a:solidFill>
                            <a:schemeClr val="tx1">
                              <a:lumMod val="65000"/>
                              <a:lumOff val="35000"/>
                            </a:schemeClr>
                          </a:solidFill>
                          <a:latin typeface="Gotham Book" pitchFamily="2" charset="0"/>
                          <a:ea typeface="+mn-ea"/>
                          <a:cs typeface="Gotham Book" pitchFamily="2" charset="0"/>
                        </a:rPr>
                        <a:t>for women-owned/led SMEs</a:t>
                      </a:r>
                      <a:r>
                        <a:rPr lang="en-US" sz="1200" b="1" i="0" kern="1200">
                          <a:solidFill>
                            <a:srgbClr val="004F71"/>
                          </a:solidFill>
                          <a:effectLst/>
                          <a:latin typeface="Gotham Book" pitchFamily="50" charset="0"/>
                          <a:ea typeface="+mn-ea"/>
                          <a:cs typeface="Gotham Book" pitchFamily="50" charset="0"/>
                        </a:rPr>
                        <a:t> </a:t>
                      </a:r>
                      <a:r>
                        <a:rPr lang="en-US" sz="1200" kern="1200">
                          <a:solidFill>
                            <a:schemeClr val="tx1">
                              <a:lumMod val="65000"/>
                              <a:lumOff val="35000"/>
                            </a:schemeClr>
                          </a:solidFill>
                          <a:latin typeface="Gotham Book" pitchFamily="2" charset="0"/>
                          <a:ea typeface="+mn-ea"/>
                          <a:cs typeface="Gotham Book" pitchFamily="2" charset="0"/>
                        </a:rPr>
                        <a:t>in Ecuador (</a:t>
                      </a:r>
                      <a:r>
                        <a:rPr lang="en-US" sz="1200" i="1" kern="1200" err="1">
                          <a:solidFill>
                            <a:schemeClr val="tx1">
                              <a:lumMod val="65000"/>
                              <a:lumOff val="35000"/>
                            </a:schemeClr>
                          </a:solidFill>
                          <a:latin typeface="Gotham Book" pitchFamily="2" charset="0"/>
                          <a:ea typeface="+mn-ea"/>
                          <a:cs typeface="Gotham Book" pitchFamily="2" charset="0"/>
                        </a:rPr>
                        <a:t>Agripac</a:t>
                      </a:r>
                      <a:r>
                        <a:rPr lang="en-US" sz="1200" kern="1200">
                          <a:solidFill>
                            <a:schemeClr val="tx1">
                              <a:lumMod val="65000"/>
                              <a:lumOff val="35000"/>
                            </a:schemeClr>
                          </a:solidFill>
                          <a:latin typeface="Gotham Book" pitchFamily="2" charset="0"/>
                          <a:ea typeface="+mn-ea"/>
                          <a:cs typeface="Gotham Book" pitchFamily="2" charset="0"/>
                        </a:rPr>
                        <a:t>)</a:t>
                      </a: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a:solidFill>
                          <a:srgbClr val="5A636D"/>
                        </a:solidFill>
                        <a:effectLst/>
                        <a:latin typeface="Gotham Book" pitchFamily="50" charset="0"/>
                        <a:ea typeface="+mn-ea"/>
                        <a:cs typeface="Gotham Book" pitchFamily="50" charset="0"/>
                      </a:endParaRPr>
                    </a:p>
                  </a:txBody>
                  <a:tcPr marL="91416" marR="91416" marT="45708" marB="4570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475244"/>
                  </a:ext>
                </a:extLst>
              </a:tr>
            </a:tbl>
          </a:graphicData>
        </a:graphic>
      </p:graphicFrame>
      <p:sp>
        <p:nvSpPr>
          <p:cNvPr id="34" name="TextBox 33">
            <a:extLst>
              <a:ext uri="{FF2B5EF4-FFF2-40B4-BE49-F238E27FC236}">
                <a16:creationId xmlns:a16="http://schemas.microsoft.com/office/drawing/2014/main" id="{309631EF-F2E8-A9C2-9B5D-7FD70CA5E746}"/>
              </a:ext>
            </a:extLst>
          </p:cNvPr>
          <p:cNvSpPr txBox="1"/>
          <p:nvPr/>
        </p:nvSpPr>
        <p:spPr>
          <a:xfrm>
            <a:off x="3072488" y="6517477"/>
            <a:ext cx="8382458" cy="230772"/>
          </a:xfrm>
          <a:prstGeom prst="rect">
            <a:avLst/>
          </a:prstGeom>
          <a:noFill/>
        </p:spPr>
        <p:txBody>
          <a:bodyPr wrap="square" lIns="0" rIns="0" rtlCol="0" anchor="b">
            <a:spAutoFit/>
          </a:bodyPr>
          <a:lstStyle/>
          <a:p>
            <a:r>
              <a:rPr lang="en-US" sz="900" i="1">
                <a:solidFill>
                  <a:srgbClr val="5A636D"/>
                </a:solidFill>
                <a:latin typeface="Gotham Book" pitchFamily="50" charset="0"/>
                <a:cs typeface="Gotham Book" pitchFamily="50" charset="0"/>
              </a:rPr>
              <a:t>1: Micro, Small and Medium-sized enterprises. </a:t>
            </a:r>
          </a:p>
        </p:txBody>
      </p:sp>
      <p:sp>
        <p:nvSpPr>
          <p:cNvPr id="6" name="Rectangle 5">
            <a:extLst>
              <a:ext uri="{FF2B5EF4-FFF2-40B4-BE49-F238E27FC236}">
                <a16:creationId xmlns:a16="http://schemas.microsoft.com/office/drawing/2014/main" id="{2E3D6DB9-1C88-DCA0-7922-056253681E0E}"/>
              </a:ext>
            </a:extLst>
          </p:cNvPr>
          <p:cNvSpPr/>
          <p:nvPr/>
        </p:nvSpPr>
        <p:spPr>
          <a:xfrm>
            <a:off x="2957146" y="2370836"/>
            <a:ext cx="2244094" cy="307697"/>
          </a:xfrm>
          <a:prstGeom prst="rect">
            <a:avLst/>
          </a:prstGeom>
        </p:spPr>
        <p:txBody>
          <a:bodyPr wrap="square" lIns="0" rIns="0">
            <a:spAutoFit/>
          </a:bodyPr>
          <a:lstStyle/>
          <a:p>
            <a:pPr algn="ctr" defTabSz="914141">
              <a:defRPr/>
            </a:pPr>
            <a:r>
              <a:rPr lang="en-US" sz="1400" b="1">
                <a:solidFill>
                  <a:srgbClr val="044D6E"/>
                </a:solidFill>
                <a:latin typeface="Gotham Book" pitchFamily="50" charset="0"/>
                <a:cs typeface="Gotham Book" pitchFamily="50" charset="0"/>
              </a:rPr>
              <a:t>Fund’s achievements</a:t>
            </a:r>
          </a:p>
        </p:txBody>
      </p:sp>
      <p:sp>
        <p:nvSpPr>
          <p:cNvPr id="7" name="Rectangle 6">
            <a:extLst>
              <a:ext uri="{FF2B5EF4-FFF2-40B4-BE49-F238E27FC236}">
                <a16:creationId xmlns:a16="http://schemas.microsoft.com/office/drawing/2014/main" id="{2B586922-B541-55A9-7D49-B5DD459E8E1E}"/>
              </a:ext>
            </a:extLst>
          </p:cNvPr>
          <p:cNvSpPr/>
          <p:nvPr/>
        </p:nvSpPr>
        <p:spPr>
          <a:xfrm>
            <a:off x="7265306" y="2395747"/>
            <a:ext cx="2244094" cy="307697"/>
          </a:xfrm>
          <a:prstGeom prst="rect">
            <a:avLst/>
          </a:prstGeom>
        </p:spPr>
        <p:txBody>
          <a:bodyPr wrap="square" lIns="0" rIns="0">
            <a:spAutoFit/>
          </a:bodyPr>
          <a:lstStyle/>
          <a:p>
            <a:pPr defTabSz="914141">
              <a:defRPr/>
            </a:pPr>
            <a:r>
              <a:rPr lang="en-US" sz="1400" b="1">
                <a:solidFill>
                  <a:srgbClr val="044D6E"/>
                </a:solidFill>
                <a:latin typeface="Gotham Book" pitchFamily="50" charset="0"/>
                <a:cs typeface="Gotham Book" pitchFamily="50" charset="0"/>
              </a:rPr>
              <a:t>Projects highlights</a:t>
            </a:r>
          </a:p>
        </p:txBody>
      </p:sp>
      <p:cxnSp>
        <p:nvCxnSpPr>
          <p:cNvPr id="9" name="Straight Connector 8">
            <a:extLst>
              <a:ext uri="{FF2B5EF4-FFF2-40B4-BE49-F238E27FC236}">
                <a16:creationId xmlns:a16="http://schemas.microsoft.com/office/drawing/2014/main" id="{50190869-1EAA-609E-678B-8ED4C738ACEB}"/>
              </a:ext>
            </a:extLst>
          </p:cNvPr>
          <p:cNvCxnSpPr>
            <a:cxnSpLocks/>
          </p:cNvCxnSpPr>
          <p:nvPr/>
        </p:nvCxnSpPr>
        <p:spPr>
          <a:xfrm>
            <a:off x="7267988" y="2813691"/>
            <a:ext cx="941317" cy="0"/>
          </a:xfrm>
          <a:prstGeom prst="line">
            <a:avLst/>
          </a:prstGeom>
          <a:ln w="19050">
            <a:solidFill>
              <a:srgbClr val="FFD7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5C87DD7-FB2A-41A8-68BB-76B57F7FA62B}"/>
              </a:ext>
            </a:extLst>
          </p:cNvPr>
          <p:cNvCxnSpPr>
            <a:cxnSpLocks/>
          </p:cNvCxnSpPr>
          <p:nvPr/>
        </p:nvCxnSpPr>
        <p:spPr>
          <a:xfrm>
            <a:off x="3140002" y="2813691"/>
            <a:ext cx="941317" cy="0"/>
          </a:xfrm>
          <a:prstGeom prst="line">
            <a:avLst/>
          </a:prstGeom>
          <a:ln w="19050">
            <a:solidFill>
              <a:srgbClr val="FFD700"/>
            </a:solidFill>
            <a:prstDash val="solid"/>
          </a:ln>
          <a:effectLst/>
        </p:spPr>
        <p:style>
          <a:lnRef idx="2">
            <a:schemeClr val="accent1"/>
          </a:lnRef>
          <a:fillRef idx="0">
            <a:schemeClr val="accent1"/>
          </a:fillRef>
          <a:effectRef idx="1">
            <a:schemeClr val="accent1"/>
          </a:effectRef>
          <a:fontRef idx="minor">
            <a:schemeClr val="tx1"/>
          </a:fontRef>
        </p:style>
      </p:cxnSp>
      <p:pic>
        <p:nvPicPr>
          <p:cNvPr id="16" name="Picture 15" descr="A close up of a logo&#10;&#10;Description automatically generated">
            <a:extLst>
              <a:ext uri="{FF2B5EF4-FFF2-40B4-BE49-F238E27FC236}">
                <a16:creationId xmlns:a16="http://schemas.microsoft.com/office/drawing/2014/main" id="{0BD387E9-849B-F7C2-557C-4992C6C45734}"/>
              </a:ext>
            </a:extLst>
          </p:cNvPr>
          <p:cNvPicPr>
            <a:picLocks noChangeAspect="1"/>
          </p:cNvPicPr>
          <p:nvPr/>
        </p:nvPicPr>
        <p:blipFill>
          <a:blip r:embed="rId2"/>
          <a:stretch>
            <a:fillRect/>
          </a:stretch>
        </p:blipFill>
        <p:spPr>
          <a:xfrm>
            <a:off x="7169607" y="4266917"/>
            <a:ext cx="530214" cy="530214"/>
          </a:xfrm>
          <a:prstGeom prst="rect">
            <a:avLst/>
          </a:prstGeom>
        </p:spPr>
      </p:pic>
      <p:pic>
        <p:nvPicPr>
          <p:cNvPr id="19" name="Picture 18">
            <a:extLst>
              <a:ext uri="{FF2B5EF4-FFF2-40B4-BE49-F238E27FC236}">
                <a16:creationId xmlns:a16="http://schemas.microsoft.com/office/drawing/2014/main" id="{BF6AE669-16B3-9387-B007-0B519765BA5D}"/>
              </a:ext>
            </a:extLst>
          </p:cNvPr>
          <p:cNvPicPr>
            <a:picLocks noChangeAspect="1"/>
          </p:cNvPicPr>
          <p:nvPr/>
        </p:nvPicPr>
        <p:blipFill>
          <a:blip r:embed="rId13"/>
          <a:stretch>
            <a:fillRect/>
          </a:stretch>
        </p:blipFill>
        <p:spPr>
          <a:xfrm>
            <a:off x="7169607" y="5120508"/>
            <a:ext cx="530214" cy="530214"/>
          </a:xfrm>
          <a:prstGeom prst="rect">
            <a:avLst/>
          </a:prstGeom>
        </p:spPr>
      </p:pic>
    </p:spTree>
    <p:extLst>
      <p:ext uri="{BB962C8B-B14F-4D97-AF65-F5344CB8AC3E}">
        <p14:creationId xmlns:p14="http://schemas.microsoft.com/office/powerpoint/2010/main" val="4252271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3" name="Straight Arrow Connector 92">
            <a:extLst>
              <a:ext uri="{FF2B5EF4-FFF2-40B4-BE49-F238E27FC236}">
                <a16:creationId xmlns:a16="http://schemas.microsoft.com/office/drawing/2014/main" id="{29B4D2EC-AC64-CDE3-8215-3F1D9EBBB497}"/>
              </a:ext>
            </a:extLst>
          </p:cNvPr>
          <p:cNvCxnSpPr>
            <a:cxnSpLocks/>
            <a:endCxn id="88" idx="0"/>
          </p:cNvCxnSpPr>
          <p:nvPr/>
        </p:nvCxnSpPr>
        <p:spPr bwMode="auto">
          <a:xfrm>
            <a:off x="7605296" y="5549760"/>
            <a:ext cx="3923" cy="407248"/>
          </a:xfrm>
          <a:prstGeom prst="straightConnector1">
            <a:avLst/>
          </a:prstGeom>
          <a:solidFill>
            <a:schemeClr val="accent1"/>
          </a:solidFill>
          <a:ln w="15875" cap="flat" cmpd="sng" algn="ctr">
            <a:solidFill>
              <a:srgbClr val="FFD7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Arrow Connector 88">
            <a:extLst>
              <a:ext uri="{FF2B5EF4-FFF2-40B4-BE49-F238E27FC236}">
                <a16:creationId xmlns:a16="http://schemas.microsoft.com/office/drawing/2014/main" id="{BDF69AD9-9551-7D31-8106-7D511DF635CD}"/>
              </a:ext>
            </a:extLst>
          </p:cNvPr>
          <p:cNvCxnSpPr>
            <a:cxnSpLocks/>
          </p:cNvCxnSpPr>
          <p:nvPr/>
        </p:nvCxnSpPr>
        <p:spPr bwMode="auto">
          <a:xfrm>
            <a:off x="5900372" y="4167571"/>
            <a:ext cx="16539" cy="1789437"/>
          </a:xfrm>
          <a:prstGeom prst="straightConnector1">
            <a:avLst/>
          </a:prstGeom>
          <a:solidFill>
            <a:schemeClr val="accent1"/>
          </a:solidFill>
          <a:ln w="15875" cap="flat" cmpd="sng" algn="ctr">
            <a:solidFill>
              <a:srgbClr val="00B14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Arrow Connector 65">
            <a:extLst>
              <a:ext uri="{FF2B5EF4-FFF2-40B4-BE49-F238E27FC236}">
                <a16:creationId xmlns:a16="http://schemas.microsoft.com/office/drawing/2014/main" id="{1964A767-432E-A5FB-0B48-51BC32464A68}"/>
              </a:ext>
            </a:extLst>
          </p:cNvPr>
          <p:cNvCxnSpPr>
            <a:cxnSpLocks/>
            <a:endCxn id="86" idx="0"/>
          </p:cNvCxnSpPr>
          <p:nvPr/>
        </p:nvCxnSpPr>
        <p:spPr bwMode="auto">
          <a:xfrm>
            <a:off x="4047165" y="5413664"/>
            <a:ext cx="8603" cy="548110"/>
          </a:xfrm>
          <a:prstGeom prst="straightConnector1">
            <a:avLst/>
          </a:prstGeom>
          <a:solidFill>
            <a:schemeClr val="accent1"/>
          </a:solidFill>
          <a:ln w="15875" cap="flat" cmpd="sng" algn="ctr">
            <a:solidFill>
              <a:srgbClr val="0081AB"/>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 name="Group 81">
            <a:extLst>
              <a:ext uri="{FF2B5EF4-FFF2-40B4-BE49-F238E27FC236}">
                <a16:creationId xmlns:a16="http://schemas.microsoft.com/office/drawing/2014/main" id="{52C85950-64DA-23F9-094E-CD2DF77A3E2F}"/>
              </a:ext>
            </a:extLst>
          </p:cNvPr>
          <p:cNvGrpSpPr/>
          <p:nvPr/>
        </p:nvGrpSpPr>
        <p:grpSpPr>
          <a:xfrm>
            <a:off x="2870423" y="2012212"/>
            <a:ext cx="5981893" cy="3742594"/>
            <a:chOff x="3729119" y="2390006"/>
            <a:chExt cx="3957883" cy="2476264"/>
          </a:xfrm>
        </p:grpSpPr>
        <p:sp>
          <p:nvSpPr>
            <p:cNvPr id="2" name="Freeform: Shape 1">
              <a:extLst>
                <a:ext uri="{FF2B5EF4-FFF2-40B4-BE49-F238E27FC236}">
                  <a16:creationId xmlns:a16="http://schemas.microsoft.com/office/drawing/2014/main" id="{34F0EF96-1078-4E3E-97AE-1FEE68A2A85D}"/>
                </a:ext>
              </a:extLst>
            </p:cNvPr>
            <p:cNvSpPr/>
            <p:nvPr/>
          </p:nvSpPr>
          <p:spPr>
            <a:xfrm rot="20791951">
              <a:off x="3729119" y="3236855"/>
              <a:ext cx="1568554" cy="1568554"/>
            </a:xfrm>
            <a:custGeom>
              <a:avLst/>
              <a:gdLst>
                <a:gd name="connsiteX0" fmla="*/ 1524251 w 1537355"/>
                <a:gd name="connsiteY0" fmla="*/ 839959 h 1537355"/>
                <a:gd name="connsiteX1" fmla="*/ 1527419 w 1537355"/>
                <a:gd name="connsiteY1" fmla="*/ 777471 h 1537355"/>
                <a:gd name="connsiteX2" fmla="*/ 1524251 w 1537355"/>
                <a:gd name="connsiteY2" fmla="*/ 714964 h 1537355"/>
                <a:gd name="connsiteX3" fmla="*/ 1399256 w 1537355"/>
                <a:gd name="connsiteY3" fmla="*/ 714964 h 1537355"/>
                <a:gd name="connsiteX4" fmla="*/ 1375821 w 1537355"/>
                <a:gd name="connsiteY4" fmla="*/ 597319 h 1537355"/>
                <a:gd name="connsiteX5" fmla="*/ 1491779 w 1537355"/>
                <a:gd name="connsiteY5" fmla="*/ 549248 h 1537355"/>
                <a:gd name="connsiteX6" fmla="*/ 1443633 w 1537355"/>
                <a:gd name="connsiteY6" fmla="*/ 433947 h 1537355"/>
                <a:gd name="connsiteX7" fmla="*/ 1328050 w 1537355"/>
                <a:gd name="connsiteY7" fmla="*/ 481811 h 1537355"/>
                <a:gd name="connsiteX8" fmla="*/ 1261269 w 1537355"/>
                <a:gd name="connsiteY8" fmla="*/ 382089 h 1537355"/>
                <a:gd name="connsiteX9" fmla="*/ 1349836 w 1537355"/>
                <a:gd name="connsiteY9" fmla="*/ 293522 h 1537355"/>
                <a:gd name="connsiteX10" fmla="*/ 1261457 w 1537355"/>
                <a:gd name="connsiteY10" fmla="*/ 205143 h 1537355"/>
                <a:gd name="connsiteX11" fmla="*/ 1172909 w 1537355"/>
                <a:gd name="connsiteY11" fmla="*/ 293710 h 1537355"/>
                <a:gd name="connsiteX12" fmla="*/ 1073187 w 1537355"/>
                <a:gd name="connsiteY12" fmla="*/ 226910 h 1537355"/>
                <a:gd name="connsiteX13" fmla="*/ 1121032 w 1537355"/>
                <a:gd name="connsiteY13" fmla="*/ 111383 h 1537355"/>
                <a:gd name="connsiteX14" fmla="*/ 1005768 w 1537355"/>
                <a:gd name="connsiteY14" fmla="*/ 63200 h 1537355"/>
                <a:gd name="connsiteX15" fmla="*/ 957679 w 1537355"/>
                <a:gd name="connsiteY15" fmla="*/ 179196 h 1537355"/>
                <a:gd name="connsiteX16" fmla="*/ 840015 w 1537355"/>
                <a:gd name="connsiteY16" fmla="*/ 155704 h 1537355"/>
                <a:gd name="connsiteX17" fmla="*/ 840015 w 1537355"/>
                <a:gd name="connsiteY17" fmla="*/ 30747 h 1537355"/>
                <a:gd name="connsiteX18" fmla="*/ 777471 w 1537355"/>
                <a:gd name="connsiteY18" fmla="*/ 27560 h 1537355"/>
                <a:gd name="connsiteX19" fmla="*/ 715039 w 1537355"/>
                <a:gd name="connsiteY19" fmla="*/ 30710 h 1537355"/>
                <a:gd name="connsiteX20" fmla="*/ 715039 w 1537355"/>
                <a:gd name="connsiteY20" fmla="*/ 155704 h 1537355"/>
                <a:gd name="connsiteX21" fmla="*/ 597375 w 1537355"/>
                <a:gd name="connsiteY21" fmla="*/ 179196 h 1537355"/>
                <a:gd name="connsiteX22" fmla="*/ 549286 w 1537355"/>
                <a:gd name="connsiteY22" fmla="*/ 63182 h 1537355"/>
                <a:gd name="connsiteX23" fmla="*/ 434022 w 1537355"/>
                <a:gd name="connsiteY23" fmla="*/ 111365 h 1537355"/>
                <a:gd name="connsiteX24" fmla="*/ 481867 w 1537355"/>
                <a:gd name="connsiteY24" fmla="*/ 226929 h 1537355"/>
                <a:gd name="connsiteX25" fmla="*/ 382089 w 1537355"/>
                <a:gd name="connsiteY25" fmla="*/ 293691 h 1537355"/>
                <a:gd name="connsiteX26" fmla="*/ 293597 w 1537355"/>
                <a:gd name="connsiteY26" fmla="*/ 205143 h 1537355"/>
                <a:gd name="connsiteX27" fmla="*/ 205218 w 1537355"/>
                <a:gd name="connsiteY27" fmla="*/ 293504 h 1537355"/>
                <a:gd name="connsiteX28" fmla="*/ 293710 w 1537355"/>
                <a:gd name="connsiteY28" fmla="*/ 382070 h 1537355"/>
                <a:gd name="connsiteX29" fmla="*/ 226947 w 1537355"/>
                <a:gd name="connsiteY29" fmla="*/ 481830 h 1537355"/>
                <a:gd name="connsiteX30" fmla="*/ 111477 w 1537355"/>
                <a:gd name="connsiteY30" fmla="*/ 433966 h 1537355"/>
                <a:gd name="connsiteX31" fmla="*/ 63275 w 1537355"/>
                <a:gd name="connsiteY31" fmla="*/ 549267 h 1537355"/>
                <a:gd name="connsiteX32" fmla="*/ 179233 w 1537355"/>
                <a:gd name="connsiteY32" fmla="*/ 597319 h 1537355"/>
                <a:gd name="connsiteX33" fmla="*/ 155798 w 1537355"/>
                <a:gd name="connsiteY33" fmla="*/ 715002 h 1537355"/>
                <a:gd name="connsiteX34" fmla="*/ 30803 w 1537355"/>
                <a:gd name="connsiteY34" fmla="*/ 715002 h 1537355"/>
                <a:gd name="connsiteX35" fmla="*/ 27560 w 1537355"/>
                <a:gd name="connsiteY35" fmla="*/ 777471 h 1537355"/>
                <a:gd name="connsiteX36" fmla="*/ 30728 w 1537355"/>
                <a:gd name="connsiteY36" fmla="*/ 839959 h 1537355"/>
                <a:gd name="connsiteX37" fmla="*/ 155723 w 1537355"/>
                <a:gd name="connsiteY37" fmla="*/ 839959 h 1537355"/>
                <a:gd name="connsiteX38" fmla="*/ 179158 w 1537355"/>
                <a:gd name="connsiteY38" fmla="*/ 957641 h 1537355"/>
                <a:gd name="connsiteX39" fmla="*/ 63200 w 1537355"/>
                <a:gd name="connsiteY39" fmla="*/ 1005731 h 1537355"/>
                <a:gd name="connsiteX40" fmla="*/ 111346 w 1537355"/>
                <a:gd name="connsiteY40" fmla="*/ 1120957 h 1537355"/>
                <a:gd name="connsiteX41" fmla="*/ 226872 w 1537355"/>
                <a:gd name="connsiteY41" fmla="*/ 1073112 h 1537355"/>
                <a:gd name="connsiteX42" fmla="*/ 226929 w 1537355"/>
                <a:gd name="connsiteY42" fmla="*/ 1073112 h 1537355"/>
                <a:gd name="connsiteX43" fmla="*/ 293710 w 1537355"/>
                <a:gd name="connsiteY43" fmla="*/ 1172815 h 1537355"/>
                <a:gd name="connsiteX44" fmla="*/ 293635 w 1537355"/>
                <a:gd name="connsiteY44" fmla="*/ 1172946 h 1537355"/>
                <a:gd name="connsiteX45" fmla="*/ 205143 w 1537355"/>
                <a:gd name="connsiteY45" fmla="*/ 1261438 h 1537355"/>
                <a:gd name="connsiteX46" fmla="*/ 293522 w 1537355"/>
                <a:gd name="connsiteY46" fmla="*/ 1349817 h 1537355"/>
                <a:gd name="connsiteX47" fmla="*/ 382070 w 1537355"/>
                <a:gd name="connsiteY47" fmla="*/ 1261194 h 1537355"/>
                <a:gd name="connsiteX48" fmla="*/ 481792 w 1537355"/>
                <a:gd name="connsiteY48" fmla="*/ 1327975 h 1537355"/>
                <a:gd name="connsiteX49" fmla="*/ 481792 w 1537355"/>
                <a:gd name="connsiteY49" fmla="*/ 1328088 h 1537355"/>
                <a:gd name="connsiteX50" fmla="*/ 433947 w 1537355"/>
                <a:gd name="connsiteY50" fmla="*/ 1443558 h 1537355"/>
                <a:gd name="connsiteX51" fmla="*/ 549211 w 1537355"/>
                <a:gd name="connsiteY51" fmla="*/ 1491760 h 1537355"/>
                <a:gd name="connsiteX52" fmla="*/ 597300 w 1537355"/>
                <a:gd name="connsiteY52" fmla="*/ 1375802 h 1537355"/>
                <a:gd name="connsiteX53" fmla="*/ 597300 w 1537355"/>
                <a:gd name="connsiteY53" fmla="*/ 1375671 h 1537355"/>
                <a:gd name="connsiteX54" fmla="*/ 714964 w 1537355"/>
                <a:gd name="connsiteY54" fmla="*/ 1399237 h 1537355"/>
                <a:gd name="connsiteX55" fmla="*/ 714964 w 1537355"/>
                <a:gd name="connsiteY55" fmla="*/ 1524232 h 1537355"/>
                <a:gd name="connsiteX56" fmla="*/ 777396 w 1537355"/>
                <a:gd name="connsiteY56" fmla="*/ 1527400 h 1537355"/>
                <a:gd name="connsiteX57" fmla="*/ 839940 w 1537355"/>
                <a:gd name="connsiteY57" fmla="*/ 1524232 h 1537355"/>
                <a:gd name="connsiteX58" fmla="*/ 839940 w 1537355"/>
                <a:gd name="connsiteY58" fmla="*/ 1399237 h 1537355"/>
                <a:gd name="connsiteX59" fmla="*/ 957604 w 1537355"/>
                <a:gd name="connsiteY59" fmla="*/ 1375671 h 1537355"/>
                <a:gd name="connsiteX60" fmla="*/ 1005637 w 1537355"/>
                <a:gd name="connsiteY60" fmla="*/ 1491741 h 1537355"/>
                <a:gd name="connsiteX61" fmla="*/ 1120976 w 1537355"/>
                <a:gd name="connsiteY61" fmla="*/ 1443540 h 1537355"/>
                <a:gd name="connsiteX62" fmla="*/ 1073131 w 1537355"/>
                <a:gd name="connsiteY62" fmla="*/ 1327957 h 1537355"/>
                <a:gd name="connsiteX63" fmla="*/ 1172852 w 1537355"/>
                <a:gd name="connsiteY63" fmla="*/ 1261175 h 1537355"/>
                <a:gd name="connsiteX64" fmla="*/ 1261400 w 1537355"/>
                <a:gd name="connsiteY64" fmla="*/ 1349798 h 1537355"/>
                <a:gd name="connsiteX65" fmla="*/ 1349780 w 1537355"/>
                <a:gd name="connsiteY65" fmla="*/ 1261419 h 1537355"/>
                <a:gd name="connsiteX66" fmla="*/ 1261213 w 1537355"/>
                <a:gd name="connsiteY66" fmla="*/ 1172796 h 1537355"/>
                <a:gd name="connsiteX67" fmla="*/ 1327994 w 1537355"/>
                <a:gd name="connsiteY67" fmla="*/ 1073093 h 1537355"/>
                <a:gd name="connsiteX68" fmla="*/ 1328050 w 1537355"/>
                <a:gd name="connsiteY68" fmla="*/ 1073093 h 1537355"/>
                <a:gd name="connsiteX69" fmla="*/ 1443577 w 1537355"/>
                <a:gd name="connsiteY69" fmla="*/ 1120939 h 1537355"/>
                <a:gd name="connsiteX70" fmla="*/ 1491723 w 1537355"/>
                <a:gd name="connsiteY70" fmla="*/ 1005712 h 1537355"/>
                <a:gd name="connsiteX71" fmla="*/ 1375708 w 1537355"/>
                <a:gd name="connsiteY71" fmla="*/ 957623 h 1537355"/>
                <a:gd name="connsiteX72" fmla="*/ 1399200 w 1537355"/>
                <a:gd name="connsiteY72" fmla="*/ 839940 h 1537355"/>
                <a:gd name="connsiteX73" fmla="*/ 1524251 w 1537355"/>
                <a:gd name="connsiteY73" fmla="*/ 839940 h 1537355"/>
                <a:gd name="connsiteX74" fmla="*/ 777490 w 1537355"/>
                <a:gd name="connsiteY74" fmla="*/ 1277449 h 1537355"/>
                <a:gd name="connsiteX75" fmla="*/ 277530 w 1537355"/>
                <a:gd name="connsiteY75" fmla="*/ 777471 h 1537355"/>
                <a:gd name="connsiteX76" fmla="*/ 777490 w 1537355"/>
                <a:gd name="connsiteY76" fmla="*/ 277511 h 1537355"/>
                <a:gd name="connsiteX77" fmla="*/ 1277449 w 1537355"/>
                <a:gd name="connsiteY77" fmla="*/ 777471 h 1537355"/>
                <a:gd name="connsiteX78" fmla="*/ 777490 w 1537355"/>
                <a:gd name="connsiteY78" fmla="*/ 1277449 h 153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537355" h="1537355">
                  <a:moveTo>
                    <a:pt x="1524251" y="839959"/>
                  </a:moveTo>
                  <a:cubicBezTo>
                    <a:pt x="1525957" y="819279"/>
                    <a:pt x="1527419" y="798544"/>
                    <a:pt x="1527419" y="777471"/>
                  </a:cubicBezTo>
                  <a:cubicBezTo>
                    <a:pt x="1527419" y="756379"/>
                    <a:pt x="1525957" y="735625"/>
                    <a:pt x="1524251" y="714964"/>
                  </a:cubicBezTo>
                  <a:lnTo>
                    <a:pt x="1399256" y="714964"/>
                  </a:lnTo>
                  <a:cubicBezTo>
                    <a:pt x="1395225" y="674449"/>
                    <a:pt x="1387164" y="635134"/>
                    <a:pt x="1375821" y="597319"/>
                  </a:cubicBezTo>
                  <a:lnTo>
                    <a:pt x="1491779" y="549248"/>
                  </a:lnTo>
                  <a:cubicBezTo>
                    <a:pt x="1478955" y="509183"/>
                    <a:pt x="1462606" y="470768"/>
                    <a:pt x="1443633" y="433947"/>
                  </a:cubicBezTo>
                  <a:lnTo>
                    <a:pt x="1328050" y="481811"/>
                  </a:lnTo>
                  <a:cubicBezTo>
                    <a:pt x="1309002" y="446339"/>
                    <a:pt x="1286617" y="412986"/>
                    <a:pt x="1261269" y="382089"/>
                  </a:cubicBezTo>
                  <a:lnTo>
                    <a:pt x="1349836" y="293522"/>
                  </a:lnTo>
                  <a:cubicBezTo>
                    <a:pt x="1322876" y="261669"/>
                    <a:pt x="1293310" y="232103"/>
                    <a:pt x="1261457" y="205143"/>
                  </a:cubicBezTo>
                  <a:lnTo>
                    <a:pt x="1172909" y="293710"/>
                  </a:lnTo>
                  <a:cubicBezTo>
                    <a:pt x="1142030" y="268381"/>
                    <a:pt x="1108640" y="245977"/>
                    <a:pt x="1073187" y="226910"/>
                  </a:cubicBezTo>
                  <a:lnTo>
                    <a:pt x="1121032" y="111383"/>
                  </a:lnTo>
                  <a:cubicBezTo>
                    <a:pt x="1084230" y="92335"/>
                    <a:pt x="1045777" y="76005"/>
                    <a:pt x="1005768" y="63200"/>
                  </a:cubicBezTo>
                  <a:lnTo>
                    <a:pt x="957679" y="179196"/>
                  </a:lnTo>
                  <a:cubicBezTo>
                    <a:pt x="919826" y="167816"/>
                    <a:pt x="880549" y="159735"/>
                    <a:pt x="840015" y="155704"/>
                  </a:cubicBezTo>
                  <a:lnTo>
                    <a:pt x="840015" y="30747"/>
                  </a:lnTo>
                  <a:cubicBezTo>
                    <a:pt x="819317" y="29004"/>
                    <a:pt x="798581" y="27560"/>
                    <a:pt x="777471" y="27560"/>
                  </a:cubicBezTo>
                  <a:cubicBezTo>
                    <a:pt x="756417" y="27560"/>
                    <a:pt x="735662" y="29022"/>
                    <a:pt x="715039" y="30710"/>
                  </a:cubicBezTo>
                  <a:lnTo>
                    <a:pt x="715039" y="155704"/>
                  </a:lnTo>
                  <a:cubicBezTo>
                    <a:pt x="674505" y="159735"/>
                    <a:pt x="635209" y="167816"/>
                    <a:pt x="597375" y="179196"/>
                  </a:cubicBezTo>
                  <a:lnTo>
                    <a:pt x="549286" y="63182"/>
                  </a:lnTo>
                  <a:cubicBezTo>
                    <a:pt x="509258" y="75987"/>
                    <a:pt x="470806" y="92335"/>
                    <a:pt x="434022" y="111365"/>
                  </a:cubicBezTo>
                  <a:lnTo>
                    <a:pt x="481867" y="226929"/>
                  </a:lnTo>
                  <a:cubicBezTo>
                    <a:pt x="446396" y="245996"/>
                    <a:pt x="413080" y="268400"/>
                    <a:pt x="382089" y="293691"/>
                  </a:cubicBezTo>
                  <a:lnTo>
                    <a:pt x="293597" y="205143"/>
                  </a:lnTo>
                  <a:cubicBezTo>
                    <a:pt x="261744" y="232103"/>
                    <a:pt x="232197" y="261688"/>
                    <a:pt x="205218" y="293504"/>
                  </a:cubicBezTo>
                  <a:lnTo>
                    <a:pt x="293710" y="382070"/>
                  </a:lnTo>
                  <a:cubicBezTo>
                    <a:pt x="268437" y="413005"/>
                    <a:pt x="246052" y="446377"/>
                    <a:pt x="226947" y="481830"/>
                  </a:cubicBezTo>
                  <a:lnTo>
                    <a:pt x="111477" y="433966"/>
                  </a:lnTo>
                  <a:cubicBezTo>
                    <a:pt x="92429" y="470806"/>
                    <a:pt x="76080" y="509221"/>
                    <a:pt x="63275" y="549267"/>
                  </a:cubicBezTo>
                  <a:lnTo>
                    <a:pt x="179233" y="597319"/>
                  </a:lnTo>
                  <a:cubicBezTo>
                    <a:pt x="167891" y="635190"/>
                    <a:pt x="159829" y="674487"/>
                    <a:pt x="155798" y="715002"/>
                  </a:cubicBezTo>
                  <a:lnTo>
                    <a:pt x="30803" y="715002"/>
                  </a:lnTo>
                  <a:cubicBezTo>
                    <a:pt x="29022" y="735625"/>
                    <a:pt x="27560" y="756379"/>
                    <a:pt x="27560" y="777471"/>
                  </a:cubicBezTo>
                  <a:cubicBezTo>
                    <a:pt x="27560" y="798544"/>
                    <a:pt x="29022" y="819279"/>
                    <a:pt x="30728" y="839959"/>
                  </a:cubicBezTo>
                  <a:lnTo>
                    <a:pt x="155723" y="839959"/>
                  </a:lnTo>
                  <a:cubicBezTo>
                    <a:pt x="159754" y="880474"/>
                    <a:pt x="167816" y="919789"/>
                    <a:pt x="179158" y="957641"/>
                  </a:cubicBezTo>
                  <a:lnTo>
                    <a:pt x="63200" y="1005731"/>
                  </a:lnTo>
                  <a:cubicBezTo>
                    <a:pt x="76024" y="1045758"/>
                    <a:pt x="92316" y="1084211"/>
                    <a:pt x="111346" y="1120957"/>
                  </a:cubicBezTo>
                  <a:lnTo>
                    <a:pt x="226872" y="1073112"/>
                  </a:lnTo>
                  <a:lnTo>
                    <a:pt x="226929" y="1073112"/>
                  </a:lnTo>
                  <a:cubicBezTo>
                    <a:pt x="246033" y="1108640"/>
                    <a:pt x="268362" y="1141955"/>
                    <a:pt x="293710" y="1172815"/>
                  </a:cubicBezTo>
                  <a:lnTo>
                    <a:pt x="293635" y="1172946"/>
                  </a:lnTo>
                  <a:lnTo>
                    <a:pt x="205143" y="1261438"/>
                  </a:lnTo>
                  <a:cubicBezTo>
                    <a:pt x="232103" y="1293291"/>
                    <a:pt x="261669" y="1322838"/>
                    <a:pt x="293522" y="1349817"/>
                  </a:cubicBezTo>
                  <a:lnTo>
                    <a:pt x="382070" y="1261194"/>
                  </a:lnTo>
                  <a:cubicBezTo>
                    <a:pt x="413005" y="1286579"/>
                    <a:pt x="446339" y="1308927"/>
                    <a:pt x="481792" y="1327975"/>
                  </a:cubicBezTo>
                  <a:lnTo>
                    <a:pt x="481792" y="1328088"/>
                  </a:lnTo>
                  <a:lnTo>
                    <a:pt x="433947" y="1443558"/>
                  </a:lnTo>
                  <a:cubicBezTo>
                    <a:pt x="470750" y="1462606"/>
                    <a:pt x="509202" y="1478955"/>
                    <a:pt x="549211" y="1491760"/>
                  </a:cubicBezTo>
                  <a:lnTo>
                    <a:pt x="597300" y="1375802"/>
                  </a:lnTo>
                  <a:lnTo>
                    <a:pt x="597300" y="1375671"/>
                  </a:lnTo>
                  <a:cubicBezTo>
                    <a:pt x="635153" y="1387145"/>
                    <a:pt x="674430" y="1395207"/>
                    <a:pt x="714964" y="1399237"/>
                  </a:cubicBezTo>
                  <a:lnTo>
                    <a:pt x="714964" y="1524232"/>
                  </a:lnTo>
                  <a:cubicBezTo>
                    <a:pt x="735587" y="1525938"/>
                    <a:pt x="756342" y="1527400"/>
                    <a:pt x="777396" y="1527400"/>
                  </a:cubicBezTo>
                  <a:cubicBezTo>
                    <a:pt x="798506" y="1527400"/>
                    <a:pt x="819242" y="1525938"/>
                    <a:pt x="839940" y="1524232"/>
                  </a:cubicBezTo>
                  <a:lnTo>
                    <a:pt x="839940" y="1399237"/>
                  </a:lnTo>
                  <a:cubicBezTo>
                    <a:pt x="880474" y="1395207"/>
                    <a:pt x="919770" y="1387145"/>
                    <a:pt x="957604" y="1375671"/>
                  </a:cubicBezTo>
                  <a:lnTo>
                    <a:pt x="1005637" y="1491741"/>
                  </a:lnTo>
                  <a:cubicBezTo>
                    <a:pt x="1045739" y="1478917"/>
                    <a:pt x="1084173" y="1462569"/>
                    <a:pt x="1120976" y="1443540"/>
                  </a:cubicBezTo>
                  <a:lnTo>
                    <a:pt x="1073131" y="1327957"/>
                  </a:lnTo>
                  <a:cubicBezTo>
                    <a:pt x="1108602" y="1308908"/>
                    <a:pt x="1141918" y="1286579"/>
                    <a:pt x="1172852" y="1261175"/>
                  </a:cubicBezTo>
                  <a:lnTo>
                    <a:pt x="1261400" y="1349798"/>
                  </a:lnTo>
                  <a:cubicBezTo>
                    <a:pt x="1293254" y="1322838"/>
                    <a:pt x="1322801" y="1293272"/>
                    <a:pt x="1349780" y="1261419"/>
                  </a:cubicBezTo>
                  <a:lnTo>
                    <a:pt x="1261213" y="1172796"/>
                  </a:lnTo>
                  <a:cubicBezTo>
                    <a:pt x="1286561" y="1141937"/>
                    <a:pt x="1308946" y="1108471"/>
                    <a:pt x="1327994" y="1073093"/>
                  </a:cubicBezTo>
                  <a:lnTo>
                    <a:pt x="1328050" y="1073093"/>
                  </a:lnTo>
                  <a:lnTo>
                    <a:pt x="1443577" y="1120939"/>
                  </a:lnTo>
                  <a:cubicBezTo>
                    <a:pt x="1462625" y="1084192"/>
                    <a:pt x="1478992" y="1045739"/>
                    <a:pt x="1491723" y="1005712"/>
                  </a:cubicBezTo>
                  <a:lnTo>
                    <a:pt x="1375708" y="957623"/>
                  </a:lnTo>
                  <a:cubicBezTo>
                    <a:pt x="1387107" y="919751"/>
                    <a:pt x="1395169" y="880455"/>
                    <a:pt x="1399200" y="839940"/>
                  </a:cubicBezTo>
                  <a:lnTo>
                    <a:pt x="1524251" y="839940"/>
                  </a:lnTo>
                  <a:close/>
                  <a:moveTo>
                    <a:pt x="777490" y="1277449"/>
                  </a:moveTo>
                  <a:cubicBezTo>
                    <a:pt x="501384" y="1277449"/>
                    <a:pt x="277530" y="1053464"/>
                    <a:pt x="277530" y="777471"/>
                  </a:cubicBezTo>
                  <a:cubicBezTo>
                    <a:pt x="277530" y="501328"/>
                    <a:pt x="501384" y="277511"/>
                    <a:pt x="777490" y="277511"/>
                  </a:cubicBezTo>
                  <a:cubicBezTo>
                    <a:pt x="1053595" y="277511"/>
                    <a:pt x="1277449" y="501328"/>
                    <a:pt x="1277449" y="777471"/>
                  </a:cubicBezTo>
                  <a:cubicBezTo>
                    <a:pt x="1277449" y="1053464"/>
                    <a:pt x="1053595" y="1277449"/>
                    <a:pt x="777490" y="1277449"/>
                  </a:cubicBezTo>
                  <a:close/>
                </a:path>
              </a:pathLst>
            </a:custGeom>
            <a:solidFill>
              <a:srgbClr val="009CDE"/>
            </a:solidFill>
            <a:ln w="18669" cap="flat">
              <a:noFill/>
              <a:prstDash val="solid"/>
              <a:miter/>
            </a:ln>
          </p:spPr>
          <p:txBody>
            <a:bodyPr rtlCol="0" anchor="ctr"/>
            <a:lstStyle/>
            <a:p>
              <a:pPr algn="ctr" fontAlgn="base">
                <a:spcBef>
                  <a:spcPct val="50000"/>
                </a:spcBef>
                <a:spcAft>
                  <a:spcPct val="0"/>
                </a:spcAft>
              </a:pPr>
              <a:endParaRPr lang="en-IN" b="1">
                <a:solidFill>
                  <a:srgbClr val="022B5B"/>
                </a:solidFill>
                <a:latin typeface="Arial" charset="0"/>
              </a:endParaRPr>
            </a:p>
          </p:txBody>
        </p:sp>
        <p:sp>
          <p:nvSpPr>
            <p:cNvPr id="4" name="Freeform: Shape 3">
              <a:extLst>
                <a:ext uri="{FF2B5EF4-FFF2-40B4-BE49-F238E27FC236}">
                  <a16:creationId xmlns:a16="http://schemas.microsoft.com/office/drawing/2014/main" id="{6E3BD8AE-2A1A-F2C3-1415-22D02A80AD67}"/>
                </a:ext>
              </a:extLst>
            </p:cNvPr>
            <p:cNvSpPr/>
            <p:nvPr/>
          </p:nvSpPr>
          <p:spPr>
            <a:xfrm>
              <a:off x="4936338" y="2390006"/>
              <a:ext cx="1568554" cy="1568554"/>
            </a:xfrm>
            <a:custGeom>
              <a:avLst/>
              <a:gdLst>
                <a:gd name="connsiteX0" fmla="*/ 1524251 w 1537355"/>
                <a:gd name="connsiteY0" fmla="*/ 839959 h 1537355"/>
                <a:gd name="connsiteX1" fmla="*/ 1527419 w 1537355"/>
                <a:gd name="connsiteY1" fmla="*/ 777471 h 1537355"/>
                <a:gd name="connsiteX2" fmla="*/ 1524251 w 1537355"/>
                <a:gd name="connsiteY2" fmla="*/ 714964 h 1537355"/>
                <a:gd name="connsiteX3" fmla="*/ 1399256 w 1537355"/>
                <a:gd name="connsiteY3" fmla="*/ 714964 h 1537355"/>
                <a:gd name="connsiteX4" fmla="*/ 1375821 w 1537355"/>
                <a:gd name="connsiteY4" fmla="*/ 597319 h 1537355"/>
                <a:gd name="connsiteX5" fmla="*/ 1491779 w 1537355"/>
                <a:gd name="connsiteY5" fmla="*/ 549248 h 1537355"/>
                <a:gd name="connsiteX6" fmla="*/ 1443633 w 1537355"/>
                <a:gd name="connsiteY6" fmla="*/ 433947 h 1537355"/>
                <a:gd name="connsiteX7" fmla="*/ 1328050 w 1537355"/>
                <a:gd name="connsiteY7" fmla="*/ 481811 h 1537355"/>
                <a:gd name="connsiteX8" fmla="*/ 1261269 w 1537355"/>
                <a:gd name="connsiteY8" fmla="*/ 382089 h 1537355"/>
                <a:gd name="connsiteX9" fmla="*/ 1349836 w 1537355"/>
                <a:gd name="connsiteY9" fmla="*/ 293522 h 1537355"/>
                <a:gd name="connsiteX10" fmla="*/ 1261457 w 1537355"/>
                <a:gd name="connsiteY10" fmla="*/ 205143 h 1537355"/>
                <a:gd name="connsiteX11" fmla="*/ 1172909 w 1537355"/>
                <a:gd name="connsiteY11" fmla="*/ 293710 h 1537355"/>
                <a:gd name="connsiteX12" fmla="*/ 1073187 w 1537355"/>
                <a:gd name="connsiteY12" fmla="*/ 226910 h 1537355"/>
                <a:gd name="connsiteX13" fmla="*/ 1121032 w 1537355"/>
                <a:gd name="connsiteY13" fmla="*/ 111383 h 1537355"/>
                <a:gd name="connsiteX14" fmla="*/ 1005768 w 1537355"/>
                <a:gd name="connsiteY14" fmla="*/ 63200 h 1537355"/>
                <a:gd name="connsiteX15" fmla="*/ 957679 w 1537355"/>
                <a:gd name="connsiteY15" fmla="*/ 179196 h 1537355"/>
                <a:gd name="connsiteX16" fmla="*/ 840015 w 1537355"/>
                <a:gd name="connsiteY16" fmla="*/ 155704 h 1537355"/>
                <a:gd name="connsiteX17" fmla="*/ 840015 w 1537355"/>
                <a:gd name="connsiteY17" fmla="*/ 30747 h 1537355"/>
                <a:gd name="connsiteX18" fmla="*/ 777471 w 1537355"/>
                <a:gd name="connsiteY18" fmla="*/ 27560 h 1537355"/>
                <a:gd name="connsiteX19" fmla="*/ 715039 w 1537355"/>
                <a:gd name="connsiteY19" fmla="*/ 30710 h 1537355"/>
                <a:gd name="connsiteX20" fmla="*/ 715039 w 1537355"/>
                <a:gd name="connsiteY20" fmla="*/ 155704 h 1537355"/>
                <a:gd name="connsiteX21" fmla="*/ 597375 w 1537355"/>
                <a:gd name="connsiteY21" fmla="*/ 179196 h 1537355"/>
                <a:gd name="connsiteX22" fmla="*/ 549286 w 1537355"/>
                <a:gd name="connsiteY22" fmla="*/ 63182 h 1537355"/>
                <a:gd name="connsiteX23" fmla="*/ 434022 w 1537355"/>
                <a:gd name="connsiteY23" fmla="*/ 111365 h 1537355"/>
                <a:gd name="connsiteX24" fmla="*/ 481867 w 1537355"/>
                <a:gd name="connsiteY24" fmla="*/ 226929 h 1537355"/>
                <a:gd name="connsiteX25" fmla="*/ 382089 w 1537355"/>
                <a:gd name="connsiteY25" fmla="*/ 293691 h 1537355"/>
                <a:gd name="connsiteX26" fmla="*/ 293597 w 1537355"/>
                <a:gd name="connsiteY26" fmla="*/ 205143 h 1537355"/>
                <a:gd name="connsiteX27" fmla="*/ 205218 w 1537355"/>
                <a:gd name="connsiteY27" fmla="*/ 293504 h 1537355"/>
                <a:gd name="connsiteX28" fmla="*/ 293710 w 1537355"/>
                <a:gd name="connsiteY28" fmla="*/ 382070 h 1537355"/>
                <a:gd name="connsiteX29" fmla="*/ 226947 w 1537355"/>
                <a:gd name="connsiteY29" fmla="*/ 481830 h 1537355"/>
                <a:gd name="connsiteX30" fmla="*/ 111477 w 1537355"/>
                <a:gd name="connsiteY30" fmla="*/ 433966 h 1537355"/>
                <a:gd name="connsiteX31" fmla="*/ 63275 w 1537355"/>
                <a:gd name="connsiteY31" fmla="*/ 549267 h 1537355"/>
                <a:gd name="connsiteX32" fmla="*/ 179233 w 1537355"/>
                <a:gd name="connsiteY32" fmla="*/ 597319 h 1537355"/>
                <a:gd name="connsiteX33" fmla="*/ 155798 w 1537355"/>
                <a:gd name="connsiteY33" fmla="*/ 715002 h 1537355"/>
                <a:gd name="connsiteX34" fmla="*/ 30803 w 1537355"/>
                <a:gd name="connsiteY34" fmla="*/ 715002 h 1537355"/>
                <a:gd name="connsiteX35" fmla="*/ 27560 w 1537355"/>
                <a:gd name="connsiteY35" fmla="*/ 777471 h 1537355"/>
                <a:gd name="connsiteX36" fmla="*/ 30728 w 1537355"/>
                <a:gd name="connsiteY36" fmla="*/ 839959 h 1537355"/>
                <a:gd name="connsiteX37" fmla="*/ 155723 w 1537355"/>
                <a:gd name="connsiteY37" fmla="*/ 839959 h 1537355"/>
                <a:gd name="connsiteX38" fmla="*/ 179158 w 1537355"/>
                <a:gd name="connsiteY38" fmla="*/ 957641 h 1537355"/>
                <a:gd name="connsiteX39" fmla="*/ 63200 w 1537355"/>
                <a:gd name="connsiteY39" fmla="*/ 1005731 h 1537355"/>
                <a:gd name="connsiteX40" fmla="*/ 111346 w 1537355"/>
                <a:gd name="connsiteY40" fmla="*/ 1120957 h 1537355"/>
                <a:gd name="connsiteX41" fmla="*/ 226872 w 1537355"/>
                <a:gd name="connsiteY41" fmla="*/ 1073112 h 1537355"/>
                <a:gd name="connsiteX42" fmla="*/ 226929 w 1537355"/>
                <a:gd name="connsiteY42" fmla="*/ 1073112 h 1537355"/>
                <a:gd name="connsiteX43" fmla="*/ 293710 w 1537355"/>
                <a:gd name="connsiteY43" fmla="*/ 1172815 h 1537355"/>
                <a:gd name="connsiteX44" fmla="*/ 293635 w 1537355"/>
                <a:gd name="connsiteY44" fmla="*/ 1172946 h 1537355"/>
                <a:gd name="connsiteX45" fmla="*/ 205143 w 1537355"/>
                <a:gd name="connsiteY45" fmla="*/ 1261438 h 1537355"/>
                <a:gd name="connsiteX46" fmla="*/ 293522 w 1537355"/>
                <a:gd name="connsiteY46" fmla="*/ 1349817 h 1537355"/>
                <a:gd name="connsiteX47" fmla="*/ 382070 w 1537355"/>
                <a:gd name="connsiteY47" fmla="*/ 1261194 h 1537355"/>
                <a:gd name="connsiteX48" fmla="*/ 481792 w 1537355"/>
                <a:gd name="connsiteY48" fmla="*/ 1327975 h 1537355"/>
                <a:gd name="connsiteX49" fmla="*/ 481792 w 1537355"/>
                <a:gd name="connsiteY49" fmla="*/ 1328088 h 1537355"/>
                <a:gd name="connsiteX50" fmla="*/ 433947 w 1537355"/>
                <a:gd name="connsiteY50" fmla="*/ 1443558 h 1537355"/>
                <a:gd name="connsiteX51" fmla="*/ 549211 w 1537355"/>
                <a:gd name="connsiteY51" fmla="*/ 1491760 h 1537355"/>
                <a:gd name="connsiteX52" fmla="*/ 597300 w 1537355"/>
                <a:gd name="connsiteY52" fmla="*/ 1375802 h 1537355"/>
                <a:gd name="connsiteX53" fmla="*/ 597300 w 1537355"/>
                <a:gd name="connsiteY53" fmla="*/ 1375671 h 1537355"/>
                <a:gd name="connsiteX54" fmla="*/ 714964 w 1537355"/>
                <a:gd name="connsiteY54" fmla="*/ 1399237 h 1537355"/>
                <a:gd name="connsiteX55" fmla="*/ 714964 w 1537355"/>
                <a:gd name="connsiteY55" fmla="*/ 1524232 h 1537355"/>
                <a:gd name="connsiteX56" fmla="*/ 777396 w 1537355"/>
                <a:gd name="connsiteY56" fmla="*/ 1527400 h 1537355"/>
                <a:gd name="connsiteX57" fmla="*/ 839940 w 1537355"/>
                <a:gd name="connsiteY57" fmla="*/ 1524232 h 1537355"/>
                <a:gd name="connsiteX58" fmla="*/ 839940 w 1537355"/>
                <a:gd name="connsiteY58" fmla="*/ 1399237 h 1537355"/>
                <a:gd name="connsiteX59" fmla="*/ 957604 w 1537355"/>
                <a:gd name="connsiteY59" fmla="*/ 1375671 h 1537355"/>
                <a:gd name="connsiteX60" fmla="*/ 1005637 w 1537355"/>
                <a:gd name="connsiteY60" fmla="*/ 1491741 h 1537355"/>
                <a:gd name="connsiteX61" fmla="*/ 1120976 w 1537355"/>
                <a:gd name="connsiteY61" fmla="*/ 1443540 h 1537355"/>
                <a:gd name="connsiteX62" fmla="*/ 1073131 w 1537355"/>
                <a:gd name="connsiteY62" fmla="*/ 1327957 h 1537355"/>
                <a:gd name="connsiteX63" fmla="*/ 1172852 w 1537355"/>
                <a:gd name="connsiteY63" fmla="*/ 1261175 h 1537355"/>
                <a:gd name="connsiteX64" fmla="*/ 1261400 w 1537355"/>
                <a:gd name="connsiteY64" fmla="*/ 1349798 h 1537355"/>
                <a:gd name="connsiteX65" fmla="*/ 1349780 w 1537355"/>
                <a:gd name="connsiteY65" fmla="*/ 1261419 h 1537355"/>
                <a:gd name="connsiteX66" fmla="*/ 1261213 w 1537355"/>
                <a:gd name="connsiteY66" fmla="*/ 1172796 h 1537355"/>
                <a:gd name="connsiteX67" fmla="*/ 1327994 w 1537355"/>
                <a:gd name="connsiteY67" fmla="*/ 1073093 h 1537355"/>
                <a:gd name="connsiteX68" fmla="*/ 1328050 w 1537355"/>
                <a:gd name="connsiteY68" fmla="*/ 1073093 h 1537355"/>
                <a:gd name="connsiteX69" fmla="*/ 1443577 w 1537355"/>
                <a:gd name="connsiteY69" fmla="*/ 1120939 h 1537355"/>
                <a:gd name="connsiteX70" fmla="*/ 1491723 w 1537355"/>
                <a:gd name="connsiteY70" fmla="*/ 1005712 h 1537355"/>
                <a:gd name="connsiteX71" fmla="*/ 1375708 w 1537355"/>
                <a:gd name="connsiteY71" fmla="*/ 957623 h 1537355"/>
                <a:gd name="connsiteX72" fmla="*/ 1399200 w 1537355"/>
                <a:gd name="connsiteY72" fmla="*/ 839940 h 1537355"/>
                <a:gd name="connsiteX73" fmla="*/ 1524251 w 1537355"/>
                <a:gd name="connsiteY73" fmla="*/ 839940 h 1537355"/>
                <a:gd name="connsiteX74" fmla="*/ 777490 w 1537355"/>
                <a:gd name="connsiteY74" fmla="*/ 1277449 h 1537355"/>
                <a:gd name="connsiteX75" fmla="*/ 277530 w 1537355"/>
                <a:gd name="connsiteY75" fmla="*/ 777471 h 1537355"/>
                <a:gd name="connsiteX76" fmla="*/ 777490 w 1537355"/>
                <a:gd name="connsiteY76" fmla="*/ 277511 h 1537355"/>
                <a:gd name="connsiteX77" fmla="*/ 1277449 w 1537355"/>
                <a:gd name="connsiteY77" fmla="*/ 777471 h 1537355"/>
                <a:gd name="connsiteX78" fmla="*/ 777490 w 1537355"/>
                <a:gd name="connsiteY78" fmla="*/ 1277449 h 153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537355" h="1537355">
                  <a:moveTo>
                    <a:pt x="1524251" y="839959"/>
                  </a:moveTo>
                  <a:cubicBezTo>
                    <a:pt x="1525957" y="819279"/>
                    <a:pt x="1527419" y="798544"/>
                    <a:pt x="1527419" y="777471"/>
                  </a:cubicBezTo>
                  <a:cubicBezTo>
                    <a:pt x="1527419" y="756379"/>
                    <a:pt x="1525957" y="735625"/>
                    <a:pt x="1524251" y="714964"/>
                  </a:cubicBezTo>
                  <a:lnTo>
                    <a:pt x="1399256" y="714964"/>
                  </a:lnTo>
                  <a:cubicBezTo>
                    <a:pt x="1395225" y="674449"/>
                    <a:pt x="1387164" y="635134"/>
                    <a:pt x="1375821" y="597319"/>
                  </a:cubicBezTo>
                  <a:lnTo>
                    <a:pt x="1491779" y="549248"/>
                  </a:lnTo>
                  <a:cubicBezTo>
                    <a:pt x="1478955" y="509183"/>
                    <a:pt x="1462606" y="470768"/>
                    <a:pt x="1443633" y="433947"/>
                  </a:cubicBezTo>
                  <a:lnTo>
                    <a:pt x="1328050" y="481811"/>
                  </a:lnTo>
                  <a:cubicBezTo>
                    <a:pt x="1309002" y="446339"/>
                    <a:pt x="1286617" y="412986"/>
                    <a:pt x="1261269" y="382089"/>
                  </a:cubicBezTo>
                  <a:lnTo>
                    <a:pt x="1349836" y="293522"/>
                  </a:lnTo>
                  <a:cubicBezTo>
                    <a:pt x="1322876" y="261669"/>
                    <a:pt x="1293310" y="232103"/>
                    <a:pt x="1261457" y="205143"/>
                  </a:cubicBezTo>
                  <a:lnTo>
                    <a:pt x="1172909" y="293710"/>
                  </a:lnTo>
                  <a:cubicBezTo>
                    <a:pt x="1142030" y="268381"/>
                    <a:pt x="1108640" y="245977"/>
                    <a:pt x="1073187" y="226910"/>
                  </a:cubicBezTo>
                  <a:lnTo>
                    <a:pt x="1121032" y="111383"/>
                  </a:lnTo>
                  <a:cubicBezTo>
                    <a:pt x="1084230" y="92335"/>
                    <a:pt x="1045777" y="76005"/>
                    <a:pt x="1005768" y="63200"/>
                  </a:cubicBezTo>
                  <a:lnTo>
                    <a:pt x="957679" y="179196"/>
                  </a:lnTo>
                  <a:cubicBezTo>
                    <a:pt x="919826" y="167816"/>
                    <a:pt x="880549" y="159735"/>
                    <a:pt x="840015" y="155704"/>
                  </a:cubicBezTo>
                  <a:lnTo>
                    <a:pt x="840015" y="30747"/>
                  </a:lnTo>
                  <a:cubicBezTo>
                    <a:pt x="819317" y="29004"/>
                    <a:pt x="798581" y="27560"/>
                    <a:pt x="777471" y="27560"/>
                  </a:cubicBezTo>
                  <a:cubicBezTo>
                    <a:pt x="756417" y="27560"/>
                    <a:pt x="735662" y="29022"/>
                    <a:pt x="715039" y="30710"/>
                  </a:cubicBezTo>
                  <a:lnTo>
                    <a:pt x="715039" y="155704"/>
                  </a:lnTo>
                  <a:cubicBezTo>
                    <a:pt x="674505" y="159735"/>
                    <a:pt x="635209" y="167816"/>
                    <a:pt x="597375" y="179196"/>
                  </a:cubicBezTo>
                  <a:lnTo>
                    <a:pt x="549286" y="63182"/>
                  </a:lnTo>
                  <a:cubicBezTo>
                    <a:pt x="509258" y="75987"/>
                    <a:pt x="470806" y="92335"/>
                    <a:pt x="434022" y="111365"/>
                  </a:cubicBezTo>
                  <a:lnTo>
                    <a:pt x="481867" y="226929"/>
                  </a:lnTo>
                  <a:cubicBezTo>
                    <a:pt x="446396" y="245996"/>
                    <a:pt x="413080" y="268400"/>
                    <a:pt x="382089" y="293691"/>
                  </a:cubicBezTo>
                  <a:lnTo>
                    <a:pt x="293597" y="205143"/>
                  </a:lnTo>
                  <a:cubicBezTo>
                    <a:pt x="261744" y="232103"/>
                    <a:pt x="232197" y="261688"/>
                    <a:pt x="205218" y="293504"/>
                  </a:cubicBezTo>
                  <a:lnTo>
                    <a:pt x="293710" y="382070"/>
                  </a:lnTo>
                  <a:cubicBezTo>
                    <a:pt x="268437" y="413005"/>
                    <a:pt x="246052" y="446377"/>
                    <a:pt x="226947" y="481830"/>
                  </a:cubicBezTo>
                  <a:lnTo>
                    <a:pt x="111477" y="433966"/>
                  </a:lnTo>
                  <a:cubicBezTo>
                    <a:pt x="92429" y="470806"/>
                    <a:pt x="76080" y="509221"/>
                    <a:pt x="63275" y="549267"/>
                  </a:cubicBezTo>
                  <a:lnTo>
                    <a:pt x="179233" y="597319"/>
                  </a:lnTo>
                  <a:cubicBezTo>
                    <a:pt x="167891" y="635190"/>
                    <a:pt x="159829" y="674487"/>
                    <a:pt x="155798" y="715002"/>
                  </a:cubicBezTo>
                  <a:lnTo>
                    <a:pt x="30803" y="715002"/>
                  </a:lnTo>
                  <a:cubicBezTo>
                    <a:pt x="29022" y="735625"/>
                    <a:pt x="27560" y="756379"/>
                    <a:pt x="27560" y="777471"/>
                  </a:cubicBezTo>
                  <a:cubicBezTo>
                    <a:pt x="27560" y="798544"/>
                    <a:pt x="29022" y="819279"/>
                    <a:pt x="30728" y="839959"/>
                  </a:cubicBezTo>
                  <a:lnTo>
                    <a:pt x="155723" y="839959"/>
                  </a:lnTo>
                  <a:cubicBezTo>
                    <a:pt x="159754" y="880474"/>
                    <a:pt x="167816" y="919789"/>
                    <a:pt x="179158" y="957641"/>
                  </a:cubicBezTo>
                  <a:lnTo>
                    <a:pt x="63200" y="1005731"/>
                  </a:lnTo>
                  <a:cubicBezTo>
                    <a:pt x="76024" y="1045758"/>
                    <a:pt x="92316" y="1084211"/>
                    <a:pt x="111346" y="1120957"/>
                  </a:cubicBezTo>
                  <a:lnTo>
                    <a:pt x="226872" y="1073112"/>
                  </a:lnTo>
                  <a:lnTo>
                    <a:pt x="226929" y="1073112"/>
                  </a:lnTo>
                  <a:cubicBezTo>
                    <a:pt x="246033" y="1108640"/>
                    <a:pt x="268362" y="1141955"/>
                    <a:pt x="293710" y="1172815"/>
                  </a:cubicBezTo>
                  <a:lnTo>
                    <a:pt x="293635" y="1172946"/>
                  </a:lnTo>
                  <a:lnTo>
                    <a:pt x="205143" y="1261438"/>
                  </a:lnTo>
                  <a:cubicBezTo>
                    <a:pt x="232103" y="1293291"/>
                    <a:pt x="261669" y="1322838"/>
                    <a:pt x="293522" y="1349817"/>
                  </a:cubicBezTo>
                  <a:lnTo>
                    <a:pt x="382070" y="1261194"/>
                  </a:lnTo>
                  <a:cubicBezTo>
                    <a:pt x="413005" y="1286579"/>
                    <a:pt x="446339" y="1308927"/>
                    <a:pt x="481792" y="1327975"/>
                  </a:cubicBezTo>
                  <a:lnTo>
                    <a:pt x="481792" y="1328088"/>
                  </a:lnTo>
                  <a:lnTo>
                    <a:pt x="433947" y="1443558"/>
                  </a:lnTo>
                  <a:cubicBezTo>
                    <a:pt x="470750" y="1462606"/>
                    <a:pt x="509202" y="1478955"/>
                    <a:pt x="549211" y="1491760"/>
                  </a:cubicBezTo>
                  <a:lnTo>
                    <a:pt x="597300" y="1375802"/>
                  </a:lnTo>
                  <a:lnTo>
                    <a:pt x="597300" y="1375671"/>
                  </a:lnTo>
                  <a:cubicBezTo>
                    <a:pt x="635153" y="1387145"/>
                    <a:pt x="674430" y="1395207"/>
                    <a:pt x="714964" y="1399237"/>
                  </a:cubicBezTo>
                  <a:lnTo>
                    <a:pt x="714964" y="1524232"/>
                  </a:lnTo>
                  <a:cubicBezTo>
                    <a:pt x="735587" y="1525938"/>
                    <a:pt x="756342" y="1527400"/>
                    <a:pt x="777396" y="1527400"/>
                  </a:cubicBezTo>
                  <a:cubicBezTo>
                    <a:pt x="798506" y="1527400"/>
                    <a:pt x="819242" y="1525938"/>
                    <a:pt x="839940" y="1524232"/>
                  </a:cubicBezTo>
                  <a:lnTo>
                    <a:pt x="839940" y="1399237"/>
                  </a:lnTo>
                  <a:cubicBezTo>
                    <a:pt x="880474" y="1395207"/>
                    <a:pt x="919770" y="1387145"/>
                    <a:pt x="957604" y="1375671"/>
                  </a:cubicBezTo>
                  <a:lnTo>
                    <a:pt x="1005637" y="1491741"/>
                  </a:lnTo>
                  <a:cubicBezTo>
                    <a:pt x="1045739" y="1478917"/>
                    <a:pt x="1084173" y="1462569"/>
                    <a:pt x="1120976" y="1443540"/>
                  </a:cubicBezTo>
                  <a:lnTo>
                    <a:pt x="1073131" y="1327957"/>
                  </a:lnTo>
                  <a:cubicBezTo>
                    <a:pt x="1108602" y="1308908"/>
                    <a:pt x="1141918" y="1286579"/>
                    <a:pt x="1172852" y="1261175"/>
                  </a:cubicBezTo>
                  <a:lnTo>
                    <a:pt x="1261400" y="1349798"/>
                  </a:lnTo>
                  <a:cubicBezTo>
                    <a:pt x="1293254" y="1322838"/>
                    <a:pt x="1322801" y="1293272"/>
                    <a:pt x="1349780" y="1261419"/>
                  </a:cubicBezTo>
                  <a:lnTo>
                    <a:pt x="1261213" y="1172796"/>
                  </a:lnTo>
                  <a:cubicBezTo>
                    <a:pt x="1286561" y="1141937"/>
                    <a:pt x="1308946" y="1108471"/>
                    <a:pt x="1327994" y="1073093"/>
                  </a:cubicBezTo>
                  <a:lnTo>
                    <a:pt x="1328050" y="1073093"/>
                  </a:lnTo>
                  <a:lnTo>
                    <a:pt x="1443577" y="1120939"/>
                  </a:lnTo>
                  <a:cubicBezTo>
                    <a:pt x="1462625" y="1084192"/>
                    <a:pt x="1478992" y="1045739"/>
                    <a:pt x="1491723" y="1005712"/>
                  </a:cubicBezTo>
                  <a:lnTo>
                    <a:pt x="1375708" y="957623"/>
                  </a:lnTo>
                  <a:cubicBezTo>
                    <a:pt x="1387107" y="919751"/>
                    <a:pt x="1395169" y="880455"/>
                    <a:pt x="1399200" y="839940"/>
                  </a:cubicBezTo>
                  <a:lnTo>
                    <a:pt x="1524251" y="839940"/>
                  </a:lnTo>
                  <a:close/>
                  <a:moveTo>
                    <a:pt x="777490" y="1277449"/>
                  </a:moveTo>
                  <a:cubicBezTo>
                    <a:pt x="501384" y="1277449"/>
                    <a:pt x="277530" y="1053464"/>
                    <a:pt x="277530" y="777471"/>
                  </a:cubicBezTo>
                  <a:cubicBezTo>
                    <a:pt x="277530" y="501328"/>
                    <a:pt x="501384" y="277511"/>
                    <a:pt x="777490" y="277511"/>
                  </a:cubicBezTo>
                  <a:cubicBezTo>
                    <a:pt x="1053595" y="277511"/>
                    <a:pt x="1277449" y="501328"/>
                    <a:pt x="1277449" y="777471"/>
                  </a:cubicBezTo>
                  <a:cubicBezTo>
                    <a:pt x="1277449" y="1053464"/>
                    <a:pt x="1053595" y="1277449"/>
                    <a:pt x="777490" y="1277449"/>
                  </a:cubicBezTo>
                  <a:close/>
                </a:path>
              </a:pathLst>
            </a:custGeom>
            <a:solidFill>
              <a:srgbClr val="00B140"/>
            </a:solidFill>
            <a:ln w="18669" cap="flat">
              <a:noFill/>
              <a:prstDash val="solid"/>
              <a:miter/>
            </a:ln>
          </p:spPr>
          <p:txBody>
            <a:bodyPr rtlCol="0" anchor="ctr"/>
            <a:lstStyle/>
            <a:p>
              <a:pPr algn="ctr" fontAlgn="base">
                <a:spcBef>
                  <a:spcPct val="50000"/>
                </a:spcBef>
                <a:spcAft>
                  <a:spcPct val="0"/>
                </a:spcAft>
              </a:pPr>
              <a:endParaRPr lang="en-IN" b="1">
                <a:solidFill>
                  <a:srgbClr val="022B5B"/>
                </a:solidFill>
                <a:latin typeface="Arial" charset="0"/>
              </a:endParaRPr>
            </a:p>
          </p:txBody>
        </p:sp>
        <p:sp>
          <p:nvSpPr>
            <p:cNvPr id="5" name="Freeform: Shape 4">
              <a:extLst>
                <a:ext uri="{FF2B5EF4-FFF2-40B4-BE49-F238E27FC236}">
                  <a16:creationId xmlns:a16="http://schemas.microsoft.com/office/drawing/2014/main" id="{FE5AB045-DA65-4157-A5F4-A184A0F1B7A3}"/>
                </a:ext>
              </a:extLst>
            </p:cNvPr>
            <p:cNvSpPr/>
            <p:nvPr/>
          </p:nvSpPr>
          <p:spPr>
            <a:xfrm rot="1051086">
              <a:off x="6118448" y="3297716"/>
              <a:ext cx="1568554" cy="1568554"/>
            </a:xfrm>
            <a:custGeom>
              <a:avLst/>
              <a:gdLst>
                <a:gd name="connsiteX0" fmla="*/ 1524251 w 1537355"/>
                <a:gd name="connsiteY0" fmla="*/ 839959 h 1537355"/>
                <a:gd name="connsiteX1" fmla="*/ 1527419 w 1537355"/>
                <a:gd name="connsiteY1" fmla="*/ 777471 h 1537355"/>
                <a:gd name="connsiteX2" fmla="*/ 1524251 w 1537355"/>
                <a:gd name="connsiteY2" fmla="*/ 714964 h 1537355"/>
                <a:gd name="connsiteX3" fmla="*/ 1399256 w 1537355"/>
                <a:gd name="connsiteY3" fmla="*/ 714964 h 1537355"/>
                <a:gd name="connsiteX4" fmla="*/ 1375821 w 1537355"/>
                <a:gd name="connsiteY4" fmla="*/ 597319 h 1537355"/>
                <a:gd name="connsiteX5" fmla="*/ 1491779 w 1537355"/>
                <a:gd name="connsiteY5" fmla="*/ 549248 h 1537355"/>
                <a:gd name="connsiteX6" fmla="*/ 1443633 w 1537355"/>
                <a:gd name="connsiteY6" fmla="*/ 433947 h 1537355"/>
                <a:gd name="connsiteX7" fmla="*/ 1328050 w 1537355"/>
                <a:gd name="connsiteY7" fmla="*/ 481811 h 1537355"/>
                <a:gd name="connsiteX8" fmla="*/ 1261269 w 1537355"/>
                <a:gd name="connsiteY8" fmla="*/ 382089 h 1537355"/>
                <a:gd name="connsiteX9" fmla="*/ 1349836 w 1537355"/>
                <a:gd name="connsiteY9" fmla="*/ 293522 h 1537355"/>
                <a:gd name="connsiteX10" fmla="*/ 1261457 w 1537355"/>
                <a:gd name="connsiteY10" fmla="*/ 205143 h 1537355"/>
                <a:gd name="connsiteX11" fmla="*/ 1172909 w 1537355"/>
                <a:gd name="connsiteY11" fmla="*/ 293710 h 1537355"/>
                <a:gd name="connsiteX12" fmla="*/ 1073187 w 1537355"/>
                <a:gd name="connsiteY12" fmla="*/ 226910 h 1537355"/>
                <a:gd name="connsiteX13" fmla="*/ 1121032 w 1537355"/>
                <a:gd name="connsiteY13" fmla="*/ 111383 h 1537355"/>
                <a:gd name="connsiteX14" fmla="*/ 1005768 w 1537355"/>
                <a:gd name="connsiteY14" fmla="*/ 63200 h 1537355"/>
                <a:gd name="connsiteX15" fmla="*/ 957679 w 1537355"/>
                <a:gd name="connsiteY15" fmla="*/ 179196 h 1537355"/>
                <a:gd name="connsiteX16" fmla="*/ 840015 w 1537355"/>
                <a:gd name="connsiteY16" fmla="*/ 155704 h 1537355"/>
                <a:gd name="connsiteX17" fmla="*/ 840015 w 1537355"/>
                <a:gd name="connsiteY17" fmla="*/ 30747 h 1537355"/>
                <a:gd name="connsiteX18" fmla="*/ 777471 w 1537355"/>
                <a:gd name="connsiteY18" fmla="*/ 27560 h 1537355"/>
                <a:gd name="connsiteX19" fmla="*/ 715039 w 1537355"/>
                <a:gd name="connsiteY19" fmla="*/ 30710 h 1537355"/>
                <a:gd name="connsiteX20" fmla="*/ 715039 w 1537355"/>
                <a:gd name="connsiteY20" fmla="*/ 155704 h 1537355"/>
                <a:gd name="connsiteX21" fmla="*/ 597375 w 1537355"/>
                <a:gd name="connsiteY21" fmla="*/ 179196 h 1537355"/>
                <a:gd name="connsiteX22" fmla="*/ 549286 w 1537355"/>
                <a:gd name="connsiteY22" fmla="*/ 63182 h 1537355"/>
                <a:gd name="connsiteX23" fmla="*/ 434022 w 1537355"/>
                <a:gd name="connsiteY23" fmla="*/ 111365 h 1537355"/>
                <a:gd name="connsiteX24" fmla="*/ 481867 w 1537355"/>
                <a:gd name="connsiteY24" fmla="*/ 226929 h 1537355"/>
                <a:gd name="connsiteX25" fmla="*/ 382089 w 1537355"/>
                <a:gd name="connsiteY25" fmla="*/ 293691 h 1537355"/>
                <a:gd name="connsiteX26" fmla="*/ 293597 w 1537355"/>
                <a:gd name="connsiteY26" fmla="*/ 205143 h 1537355"/>
                <a:gd name="connsiteX27" fmla="*/ 205218 w 1537355"/>
                <a:gd name="connsiteY27" fmla="*/ 293504 h 1537355"/>
                <a:gd name="connsiteX28" fmla="*/ 293710 w 1537355"/>
                <a:gd name="connsiteY28" fmla="*/ 382070 h 1537355"/>
                <a:gd name="connsiteX29" fmla="*/ 226947 w 1537355"/>
                <a:gd name="connsiteY29" fmla="*/ 481830 h 1537355"/>
                <a:gd name="connsiteX30" fmla="*/ 111477 w 1537355"/>
                <a:gd name="connsiteY30" fmla="*/ 433966 h 1537355"/>
                <a:gd name="connsiteX31" fmla="*/ 63275 w 1537355"/>
                <a:gd name="connsiteY31" fmla="*/ 549267 h 1537355"/>
                <a:gd name="connsiteX32" fmla="*/ 179233 w 1537355"/>
                <a:gd name="connsiteY32" fmla="*/ 597319 h 1537355"/>
                <a:gd name="connsiteX33" fmla="*/ 155798 w 1537355"/>
                <a:gd name="connsiteY33" fmla="*/ 715002 h 1537355"/>
                <a:gd name="connsiteX34" fmla="*/ 30803 w 1537355"/>
                <a:gd name="connsiteY34" fmla="*/ 715002 h 1537355"/>
                <a:gd name="connsiteX35" fmla="*/ 27560 w 1537355"/>
                <a:gd name="connsiteY35" fmla="*/ 777471 h 1537355"/>
                <a:gd name="connsiteX36" fmla="*/ 30728 w 1537355"/>
                <a:gd name="connsiteY36" fmla="*/ 839959 h 1537355"/>
                <a:gd name="connsiteX37" fmla="*/ 155723 w 1537355"/>
                <a:gd name="connsiteY37" fmla="*/ 839959 h 1537355"/>
                <a:gd name="connsiteX38" fmla="*/ 179158 w 1537355"/>
                <a:gd name="connsiteY38" fmla="*/ 957641 h 1537355"/>
                <a:gd name="connsiteX39" fmla="*/ 63200 w 1537355"/>
                <a:gd name="connsiteY39" fmla="*/ 1005731 h 1537355"/>
                <a:gd name="connsiteX40" fmla="*/ 111346 w 1537355"/>
                <a:gd name="connsiteY40" fmla="*/ 1120957 h 1537355"/>
                <a:gd name="connsiteX41" fmla="*/ 226872 w 1537355"/>
                <a:gd name="connsiteY41" fmla="*/ 1073112 h 1537355"/>
                <a:gd name="connsiteX42" fmla="*/ 226929 w 1537355"/>
                <a:gd name="connsiteY42" fmla="*/ 1073112 h 1537355"/>
                <a:gd name="connsiteX43" fmla="*/ 293710 w 1537355"/>
                <a:gd name="connsiteY43" fmla="*/ 1172815 h 1537355"/>
                <a:gd name="connsiteX44" fmla="*/ 293635 w 1537355"/>
                <a:gd name="connsiteY44" fmla="*/ 1172946 h 1537355"/>
                <a:gd name="connsiteX45" fmla="*/ 205143 w 1537355"/>
                <a:gd name="connsiteY45" fmla="*/ 1261438 h 1537355"/>
                <a:gd name="connsiteX46" fmla="*/ 293522 w 1537355"/>
                <a:gd name="connsiteY46" fmla="*/ 1349817 h 1537355"/>
                <a:gd name="connsiteX47" fmla="*/ 382070 w 1537355"/>
                <a:gd name="connsiteY47" fmla="*/ 1261194 h 1537355"/>
                <a:gd name="connsiteX48" fmla="*/ 481792 w 1537355"/>
                <a:gd name="connsiteY48" fmla="*/ 1327975 h 1537355"/>
                <a:gd name="connsiteX49" fmla="*/ 481792 w 1537355"/>
                <a:gd name="connsiteY49" fmla="*/ 1328088 h 1537355"/>
                <a:gd name="connsiteX50" fmla="*/ 433947 w 1537355"/>
                <a:gd name="connsiteY50" fmla="*/ 1443558 h 1537355"/>
                <a:gd name="connsiteX51" fmla="*/ 549211 w 1537355"/>
                <a:gd name="connsiteY51" fmla="*/ 1491760 h 1537355"/>
                <a:gd name="connsiteX52" fmla="*/ 597300 w 1537355"/>
                <a:gd name="connsiteY52" fmla="*/ 1375802 h 1537355"/>
                <a:gd name="connsiteX53" fmla="*/ 597300 w 1537355"/>
                <a:gd name="connsiteY53" fmla="*/ 1375671 h 1537355"/>
                <a:gd name="connsiteX54" fmla="*/ 714964 w 1537355"/>
                <a:gd name="connsiteY54" fmla="*/ 1399237 h 1537355"/>
                <a:gd name="connsiteX55" fmla="*/ 714964 w 1537355"/>
                <a:gd name="connsiteY55" fmla="*/ 1524232 h 1537355"/>
                <a:gd name="connsiteX56" fmla="*/ 777396 w 1537355"/>
                <a:gd name="connsiteY56" fmla="*/ 1527400 h 1537355"/>
                <a:gd name="connsiteX57" fmla="*/ 839940 w 1537355"/>
                <a:gd name="connsiteY57" fmla="*/ 1524232 h 1537355"/>
                <a:gd name="connsiteX58" fmla="*/ 839940 w 1537355"/>
                <a:gd name="connsiteY58" fmla="*/ 1399237 h 1537355"/>
                <a:gd name="connsiteX59" fmla="*/ 957604 w 1537355"/>
                <a:gd name="connsiteY59" fmla="*/ 1375671 h 1537355"/>
                <a:gd name="connsiteX60" fmla="*/ 1005637 w 1537355"/>
                <a:gd name="connsiteY60" fmla="*/ 1491741 h 1537355"/>
                <a:gd name="connsiteX61" fmla="*/ 1120976 w 1537355"/>
                <a:gd name="connsiteY61" fmla="*/ 1443540 h 1537355"/>
                <a:gd name="connsiteX62" fmla="*/ 1073131 w 1537355"/>
                <a:gd name="connsiteY62" fmla="*/ 1327957 h 1537355"/>
                <a:gd name="connsiteX63" fmla="*/ 1172852 w 1537355"/>
                <a:gd name="connsiteY63" fmla="*/ 1261175 h 1537355"/>
                <a:gd name="connsiteX64" fmla="*/ 1261400 w 1537355"/>
                <a:gd name="connsiteY64" fmla="*/ 1349798 h 1537355"/>
                <a:gd name="connsiteX65" fmla="*/ 1349780 w 1537355"/>
                <a:gd name="connsiteY65" fmla="*/ 1261419 h 1537355"/>
                <a:gd name="connsiteX66" fmla="*/ 1261213 w 1537355"/>
                <a:gd name="connsiteY66" fmla="*/ 1172796 h 1537355"/>
                <a:gd name="connsiteX67" fmla="*/ 1327994 w 1537355"/>
                <a:gd name="connsiteY67" fmla="*/ 1073093 h 1537355"/>
                <a:gd name="connsiteX68" fmla="*/ 1328050 w 1537355"/>
                <a:gd name="connsiteY68" fmla="*/ 1073093 h 1537355"/>
                <a:gd name="connsiteX69" fmla="*/ 1443577 w 1537355"/>
                <a:gd name="connsiteY69" fmla="*/ 1120939 h 1537355"/>
                <a:gd name="connsiteX70" fmla="*/ 1491723 w 1537355"/>
                <a:gd name="connsiteY70" fmla="*/ 1005712 h 1537355"/>
                <a:gd name="connsiteX71" fmla="*/ 1375708 w 1537355"/>
                <a:gd name="connsiteY71" fmla="*/ 957623 h 1537355"/>
                <a:gd name="connsiteX72" fmla="*/ 1399200 w 1537355"/>
                <a:gd name="connsiteY72" fmla="*/ 839940 h 1537355"/>
                <a:gd name="connsiteX73" fmla="*/ 1524251 w 1537355"/>
                <a:gd name="connsiteY73" fmla="*/ 839940 h 1537355"/>
                <a:gd name="connsiteX74" fmla="*/ 777490 w 1537355"/>
                <a:gd name="connsiteY74" fmla="*/ 1277449 h 1537355"/>
                <a:gd name="connsiteX75" fmla="*/ 277530 w 1537355"/>
                <a:gd name="connsiteY75" fmla="*/ 777471 h 1537355"/>
                <a:gd name="connsiteX76" fmla="*/ 777490 w 1537355"/>
                <a:gd name="connsiteY76" fmla="*/ 277511 h 1537355"/>
                <a:gd name="connsiteX77" fmla="*/ 1277449 w 1537355"/>
                <a:gd name="connsiteY77" fmla="*/ 777471 h 1537355"/>
                <a:gd name="connsiteX78" fmla="*/ 777490 w 1537355"/>
                <a:gd name="connsiteY78" fmla="*/ 1277449 h 153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537355" h="1537355">
                  <a:moveTo>
                    <a:pt x="1524251" y="839959"/>
                  </a:moveTo>
                  <a:cubicBezTo>
                    <a:pt x="1525957" y="819279"/>
                    <a:pt x="1527419" y="798544"/>
                    <a:pt x="1527419" y="777471"/>
                  </a:cubicBezTo>
                  <a:cubicBezTo>
                    <a:pt x="1527419" y="756379"/>
                    <a:pt x="1525957" y="735625"/>
                    <a:pt x="1524251" y="714964"/>
                  </a:cubicBezTo>
                  <a:lnTo>
                    <a:pt x="1399256" y="714964"/>
                  </a:lnTo>
                  <a:cubicBezTo>
                    <a:pt x="1395225" y="674449"/>
                    <a:pt x="1387164" y="635134"/>
                    <a:pt x="1375821" y="597319"/>
                  </a:cubicBezTo>
                  <a:lnTo>
                    <a:pt x="1491779" y="549248"/>
                  </a:lnTo>
                  <a:cubicBezTo>
                    <a:pt x="1478955" y="509183"/>
                    <a:pt x="1462606" y="470768"/>
                    <a:pt x="1443633" y="433947"/>
                  </a:cubicBezTo>
                  <a:lnTo>
                    <a:pt x="1328050" y="481811"/>
                  </a:lnTo>
                  <a:cubicBezTo>
                    <a:pt x="1309002" y="446339"/>
                    <a:pt x="1286617" y="412986"/>
                    <a:pt x="1261269" y="382089"/>
                  </a:cubicBezTo>
                  <a:lnTo>
                    <a:pt x="1349836" y="293522"/>
                  </a:lnTo>
                  <a:cubicBezTo>
                    <a:pt x="1322876" y="261669"/>
                    <a:pt x="1293310" y="232103"/>
                    <a:pt x="1261457" y="205143"/>
                  </a:cubicBezTo>
                  <a:lnTo>
                    <a:pt x="1172909" y="293710"/>
                  </a:lnTo>
                  <a:cubicBezTo>
                    <a:pt x="1142030" y="268381"/>
                    <a:pt x="1108640" y="245977"/>
                    <a:pt x="1073187" y="226910"/>
                  </a:cubicBezTo>
                  <a:lnTo>
                    <a:pt x="1121032" y="111383"/>
                  </a:lnTo>
                  <a:cubicBezTo>
                    <a:pt x="1084230" y="92335"/>
                    <a:pt x="1045777" y="76005"/>
                    <a:pt x="1005768" y="63200"/>
                  </a:cubicBezTo>
                  <a:lnTo>
                    <a:pt x="957679" y="179196"/>
                  </a:lnTo>
                  <a:cubicBezTo>
                    <a:pt x="919826" y="167816"/>
                    <a:pt x="880549" y="159735"/>
                    <a:pt x="840015" y="155704"/>
                  </a:cubicBezTo>
                  <a:lnTo>
                    <a:pt x="840015" y="30747"/>
                  </a:lnTo>
                  <a:cubicBezTo>
                    <a:pt x="819317" y="29004"/>
                    <a:pt x="798581" y="27560"/>
                    <a:pt x="777471" y="27560"/>
                  </a:cubicBezTo>
                  <a:cubicBezTo>
                    <a:pt x="756417" y="27560"/>
                    <a:pt x="735662" y="29022"/>
                    <a:pt x="715039" y="30710"/>
                  </a:cubicBezTo>
                  <a:lnTo>
                    <a:pt x="715039" y="155704"/>
                  </a:lnTo>
                  <a:cubicBezTo>
                    <a:pt x="674505" y="159735"/>
                    <a:pt x="635209" y="167816"/>
                    <a:pt x="597375" y="179196"/>
                  </a:cubicBezTo>
                  <a:lnTo>
                    <a:pt x="549286" y="63182"/>
                  </a:lnTo>
                  <a:cubicBezTo>
                    <a:pt x="509258" y="75987"/>
                    <a:pt x="470806" y="92335"/>
                    <a:pt x="434022" y="111365"/>
                  </a:cubicBezTo>
                  <a:lnTo>
                    <a:pt x="481867" y="226929"/>
                  </a:lnTo>
                  <a:cubicBezTo>
                    <a:pt x="446396" y="245996"/>
                    <a:pt x="413080" y="268400"/>
                    <a:pt x="382089" y="293691"/>
                  </a:cubicBezTo>
                  <a:lnTo>
                    <a:pt x="293597" y="205143"/>
                  </a:lnTo>
                  <a:cubicBezTo>
                    <a:pt x="261744" y="232103"/>
                    <a:pt x="232197" y="261688"/>
                    <a:pt x="205218" y="293504"/>
                  </a:cubicBezTo>
                  <a:lnTo>
                    <a:pt x="293710" y="382070"/>
                  </a:lnTo>
                  <a:cubicBezTo>
                    <a:pt x="268437" y="413005"/>
                    <a:pt x="246052" y="446377"/>
                    <a:pt x="226947" y="481830"/>
                  </a:cubicBezTo>
                  <a:lnTo>
                    <a:pt x="111477" y="433966"/>
                  </a:lnTo>
                  <a:cubicBezTo>
                    <a:pt x="92429" y="470806"/>
                    <a:pt x="76080" y="509221"/>
                    <a:pt x="63275" y="549267"/>
                  </a:cubicBezTo>
                  <a:lnTo>
                    <a:pt x="179233" y="597319"/>
                  </a:lnTo>
                  <a:cubicBezTo>
                    <a:pt x="167891" y="635190"/>
                    <a:pt x="159829" y="674487"/>
                    <a:pt x="155798" y="715002"/>
                  </a:cubicBezTo>
                  <a:lnTo>
                    <a:pt x="30803" y="715002"/>
                  </a:lnTo>
                  <a:cubicBezTo>
                    <a:pt x="29022" y="735625"/>
                    <a:pt x="27560" y="756379"/>
                    <a:pt x="27560" y="777471"/>
                  </a:cubicBezTo>
                  <a:cubicBezTo>
                    <a:pt x="27560" y="798544"/>
                    <a:pt x="29022" y="819279"/>
                    <a:pt x="30728" y="839959"/>
                  </a:cubicBezTo>
                  <a:lnTo>
                    <a:pt x="155723" y="839959"/>
                  </a:lnTo>
                  <a:cubicBezTo>
                    <a:pt x="159754" y="880474"/>
                    <a:pt x="167816" y="919789"/>
                    <a:pt x="179158" y="957641"/>
                  </a:cubicBezTo>
                  <a:lnTo>
                    <a:pt x="63200" y="1005731"/>
                  </a:lnTo>
                  <a:cubicBezTo>
                    <a:pt x="76024" y="1045758"/>
                    <a:pt x="92316" y="1084211"/>
                    <a:pt x="111346" y="1120957"/>
                  </a:cubicBezTo>
                  <a:lnTo>
                    <a:pt x="226872" y="1073112"/>
                  </a:lnTo>
                  <a:lnTo>
                    <a:pt x="226929" y="1073112"/>
                  </a:lnTo>
                  <a:cubicBezTo>
                    <a:pt x="246033" y="1108640"/>
                    <a:pt x="268362" y="1141955"/>
                    <a:pt x="293710" y="1172815"/>
                  </a:cubicBezTo>
                  <a:lnTo>
                    <a:pt x="293635" y="1172946"/>
                  </a:lnTo>
                  <a:lnTo>
                    <a:pt x="205143" y="1261438"/>
                  </a:lnTo>
                  <a:cubicBezTo>
                    <a:pt x="232103" y="1293291"/>
                    <a:pt x="261669" y="1322838"/>
                    <a:pt x="293522" y="1349817"/>
                  </a:cubicBezTo>
                  <a:lnTo>
                    <a:pt x="382070" y="1261194"/>
                  </a:lnTo>
                  <a:cubicBezTo>
                    <a:pt x="413005" y="1286579"/>
                    <a:pt x="446339" y="1308927"/>
                    <a:pt x="481792" y="1327975"/>
                  </a:cubicBezTo>
                  <a:lnTo>
                    <a:pt x="481792" y="1328088"/>
                  </a:lnTo>
                  <a:lnTo>
                    <a:pt x="433947" y="1443558"/>
                  </a:lnTo>
                  <a:cubicBezTo>
                    <a:pt x="470750" y="1462606"/>
                    <a:pt x="509202" y="1478955"/>
                    <a:pt x="549211" y="1491760"/>
                  </a:cubicBezTo>
                  <a:lnTo>
                    <a:pt x="597300" y="1375802"/>
                  </a:lnTo>
                  <a:lnTo>
                    <a:pt x="597300" y="1375671"/>
                  </a:lnTo>
                  <a:cubicBezTo>
                    <a:pt x="635153" y="1387145"/>
                    <a:pt x="674430" y="1395207"/>
                    <a:pt x="714964" y="1399237"/>
                  </a:cubicBezTo>
                  <a:lnTo>
                    <a:pt x="714964" y="1524232"/>
                  </a:lnTo>
                  <a:cubicBezTo>
                    <a:pt x="735587" y="1525938"/>
                    <a:pt x="756342" y="1527400"/>
                    <a:pt x="777396" y="1527400"/>
                  </a:cubicBezTo>
                  <a:cubicBezTo>
                    <a:pt x="798506" y="1527400"/>
                    <a:pt x="819242" y="1525938"/>
                    <a:pt x="839940" y="1524232"/>
                  </a:cubicBezTo>
                  <a:lnTo>
                    <a:pt x="839940" y="1399237"/>
                  </a:lnTo>
                  <a:cubicBezTo>
                    <a:pt x="880474" y="1395207"/>
                    <a:pt x="919770" y="1387145"/>
                    <a:pt x="957604" y="1375671"/>
                  </a:cubicBezTo>
                  <a:lnTo>
                    <a:pt x="1005637" y="1491741"/>
                  </a:lnTo>
                  <a:cubicBezTo>
                    <a:pt x="1045739" y="1478917"/>
                    <a:pt x="1084173" y="1462569"/>
                    <a:pt x="1120976" y="1443540"/>
                  </a:cubicBezTo>
                  <a:lnTo>
                    <a:pt x="1073131" y="1327957"/>
                  </a:lnTo>
                  <a:cubicBezTo>
                    <a:pt x="1108602" y="1308908"/>
                    <a:pt x="1141918" y="1286579"/>
                    <a:pt x="1172852" y="1261175"/>
                  </a:cubicBezTo>
                  <a:lnTo>
                    <a:pt x="1261400" y="1349798"/>
                  </a:lnTo>
                  <a:cubicBezTo>
                    <a:pt x="1293254" y="1322838"/>
                    <a:pt x="1322801" y="1293272"/>
                    <a:pt x="1349780" y="1261419"/>
                  </a:cubicBezTo>
                  <a:lnTo>
                    <a:pt x="1261213" y="1172796"/>
                  </a:lnTo>
                  <a:cubicBezTo>
                    <a:pt x="1286561" y="1141937"/>
                    <a:pt x="1308946" y="1108471"/>
                    <a:pt x="1327994" y="1073093"/>
                  </a:cubicBezTo>
                  <a:lnTo>
                    <a:pt x="1328050" y="1073093"/>
                  </a:lnTo>
                  <a:lnTo>
                    <a:pt x="1443577" y="1120939"/>
                  </a:lnTo>
                  <a:cubicBezTo>
                    <a:pt x="1462625" y="1084192"/>
                    <a:pt x="1478992" y="1045739"/>
                    <a:pt x="1491723" y="1005712"/>
                  </a:cubicBezTo>
                  <a:lnTo>
                    <a:pt x="1375708" y="957623"/>
                  </a:lnTo>
                  <a:cubicBezTo>
                    <a:pt x="1387107" y="919751"/>
                    <a:pt x="1395169" y="880455"/>
                    <a:pt x="1399200" y="839940"/>
                  </a:cubicBezTo>
                  <a:lnTo>
                    <a:pt x="1524251" y="839940"/>
                  </a:lnTo>
                  <a:close/>
                  <a:moveTo>
                    <a:pt x="777490" y="1277449"/>
                  </a:moveTo>
                  <a:cubicBezTo>
                    <a:pt x="501384" y="1277449"/>
                    <a:pt x="277530" y="1053464"/>
                    <a:pt x="277530" y="777471"/>
                  </a:cubicBezTo>
                  <a:cubicBezTo>
                    <a:pt x="277530" y="501328"/>
                    <a:pt x="501384" y="277511"/>
                    <a:pt x="777490" y="277511"/>
                  </a:cubicBezTo>
                  <a:cubicBezTo>
                    <a:pt x="1053595" y="277511"/>
                    <a:pt x="1277449" y="501328"/>
                    <a:pt x="1277449" y="777471"/>
                  </a:cubicBezTo>
                  <a:cubicBezTo>
                    <a:pt x="1277449" y="1053464"/>
                    <a:pt x="1053595" y="1277449"/>
                    <a:pt x="777490" y="1277449"/>
                  </a:cubicBezTo>
                  <a:close/>
                </a:path>
              </a:pathLst>
            </a:custGeom>
            <a:solidFill>
              <a:srgbClr val="FFD700"/>
            </a:solidFill>
            <a:ln w="18669" cap="flat">
              <a:noFill/>
              <a:prstDash val="solid"/>
              <a:miter/>
            </a:ln>
          </p:spPr>
          <p:txBody>
            <a:bodyPr rtlCol="0" anchor="ctr"/>
            <a:lstStyle/>
            <a:p>
              <a:pPr algn="ctr" fontAlgn="base">
                <a:spcBef>
                  <a:spcPct val="50000"/>
                </a:spcBef>
                <a:spcAft>
                  <a:spcPct val="0"/>
                </a:spcAft>
              </a:pPr>
              <a:endParaRPr lang="en-IN" b="1">
                <a:solidFill>
                  <a:srgbClr val="022B5B"/>
                </a:solidFill>
                <a:latin typeface="Arial" charset="0"/>
              </a:endParaRPr>
            </a:p>
          </p:txBody>
        </p:sp>
      </p:grpSp>
      <p:sp>
        <p:nvSpPr>
          <p:cNvPr id="79" name="Rectangle 78">
            <a:extLst>
              <a:ext uri="{FF2B5EF4-FFF2-40B4-BE49-F238E27FC236}">
                <a16:creationId xmlns:a16="http://schemas.microsoft.com/office/drawing/2014/main" id="{C4597AF7-E018-27A7-D411-0D30B1382647}"/>
              </a:ext>
            </a:extLst>
          </p:cNvPr>
          <p:cNvSpPr/>
          <p:nvPr/>
        </p:nvSpPr>
        <p:spPr bwMode="auto">
          <a:xfrm>
            <a:off x="875442" y="3431439"/>
            <a:ext cx="2150120" cy="93790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61577" tIns="153942" rIns="61577" bIns="153942" numCol="1" spcCol="0" rtlCol="0" fromWordArt="0" anchor="ctr" anchorCtr="0" forceAA="0" compatLnSpc="1">
            <a:prstTxWarp prst="textNoShape">
              <a:avLst/>
            </a:prstTxWarp>
            <a:noAutofit/>
          </a:bodyPr>
          <a:lstStyle/>
          <a:p>
            <a:pPr fontAlgn="base">
              <a:spcBef>
                <a:spcPct val="50000"/>
              </a:spcBef>
              <a:spcAft>
                <a:spcPct val="0"/>
              </a:spcAft>
            </a:pPr>
            <a:r>
              <a:rPr lang="en-US" sz="1197">
                <a:solidFill>
                  <a:srgbClr val="63666A"/>
                </a:solidFill>
                <a:latin typeface="Gotham Book" pitchFamily="50" charset="0"/>
                <a:cs typeface="Gotham Book" pitchFamily="50" charset="0"/>
              </a:rPr>
              <a:t>IDB Invest financing (loans and social bonds)</a:t>
            </a:r>
            <a:endParaRPr lang="en-US" sz="1197">
              <a:solidFill>
                <a:srgbClr val="63666A"/>
              </a:solidFill>
              <a:latin typeface="Gotham Book" pitchFamily="50" charset="0"/>
              <a:cs typeface="Gotham Book" pitchFamily="50" charset="0"/>
              <a:sym typeface="Wingdings" panose="05000000000000000000" pitchFamily="2" charset="2"/>
            </a:endParaRPr>
          </a:p>
        </p:txBody>
      </p:sp>
      <p:sp>
        <p:nvSpPr>
          <p:cNvPr id="83" name="Rectangle 82">
            <a:extLst>
              <a:ext uri="{FF2B5EF4-FFF2-40B4-BE49-F238E27FC236}">
                <a16:creationId xmlns:a16="http://schemas.microsoft.com/office/drawing/2014/main" id="{C761F523-F65F-759A-7E1F-1E91C18DA020}"/>
              </a:ext>
            </a:extLst>
          </p:cNvPr>
          <p:cNvSpPr/>
          <p:nvPr/>
        </p:nvSpPr>
        <p:spPr bwMode="auto">
          <a:xfrm>
            <a:off x="4544805" y="1179879"/>
            <a:ext cx="2671076" cy="93790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61577" tIns="153942" rIns="61577" bIns="153942" numCol="1" spcCol="0" rtlCol="0" fromWordArt="0" anchor="ctr" anchorCtr="0" forceAA="0" compatLnSpc="1">
            <a:prstTxWarp prst="textNoShape">
              <a:avLst/>
            </a:prstTxWarp>
            <a:noAutofit/>
          </a:bodyPr>
          <a:lstStyle/>
          <a:p>
            <a:pPr algn="ctr" fontAlgn="base">
              <a:spcBef>
                <a:spcPct val="50000"/>
              </a:spcBef>
              <a:spcAft>
                <a:spcPct val="0"/>
              </a:spcAft>
            </a:pPr>
            <a:r>
              <a:rPr lang="en-US" sz="1197" dirty="0">
                <a:solidFill>
                  <a:srgbClr val="63666A"/>
                </a:solidFill>
                <a:latin typeface="Gotham Book" pitchFamily="50" charset="0"/>
                <a:cs typeface="Gotham Book" pitchFamily="50" charset="0"/>
              </a:rPr>
              <a:t>Capacity building, market-level studies and dialogues, inform the design of blended finance incentives</a:t>
            </a:r>
          </a:p>
        </p:txBody>
      </p:sp>
      <p:sp>
        <p:nvSpPr>
          <p:cNvPr id="85" name="Rectangle 84">
            <a:extLst>
              <a:ext uri="{FF2B5EF4-FFF2-40B4-BE49-F238E27FC236}">
                <a16:creationId xmlns:a16="http://schemas.microsoft.com/office/drawing/2014/main" id="{D2E71096-D45F-4144-E669-B64A674E461B}"/>
              </a:ext>
            </a:extLst>
          </p:cNvPr>
          <p:cNvSpPr/>
          <p:nvPr/>
        </p:nvSpPr>
        <p:spPr bwMode="auto">
          <a:xfrm>
            <a:off x="8817128" y="3429000"/>
            <a:ext cx="2499430" cy="937905"/>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61577" tIns="153942" rIns="61577" bIns="153942" numCol="1" spcCol="0" rtlCol="0" fromWordArt="0" anchor="ctr" anchorCtr="0" forceAA="0" compatLnSpc="1">
            <a:prstTxWarp prst="textNoShape">
              <a:avLst/>
            </a:prstTxWarp>
            <a:noAutofit/>
          </a:bodyPr>
          <a:lstStyle/>
          <a:p>
            <a:pPr fontAlgn="base">
              <a:spcBef>
                <a:spcPct val="50000"/>
              </a:spcBef>
              <a:spcAft>
                <a:spcPct val="0"/>
              </a:spcAft>
            </a:pPr>
            <a:r>
              <a:rPr lang="en-US" sz="1197">
                <a:solidFill>
                  <a:srgbClr val="63666A"/>
                </a:solidFill>
                <a:latin typeface="Gotham Book" pitchFamily="50" charset="0"/>
                <a:cs typeface="Gotham Book" pitchFamily="50" charset="0"/>
              </a:rPr>
              <a:t>Performance based-incentives (qualitative and quantitative milestones)</a:t>
            </a:r>
          </a:p>
        </p:txBody>
      </p:sp>
      <p:sp>
        <p:nvSpPr>
          <p:cNvPr id="86" name="Rectangle 85">
            <a:extLst>
              <a:ext uri="{FF2B5EF4-FFF2-40B4-BE49-F238E27FC236}">
                <a16:creationId xmlns:a16="http://schemas.microsoft.com/office/drawing/2014/main" id="{2126142E-6537-FB2F-CCE4-51482F0931C0}"/>
              </a:ext>
            </a:extLst>
          </p:cNvPr>
          <p:cNvSpPr/>
          <p:nvPr/>
        </p:nvSpPr>
        <p:spPr bwMode="auto">
          <a:xfrm>
            <a:off x="3209768" y="5961774"/>
            <a:ext cx="1692000" cy="440653"/>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61577" tIns="153942" rIns="61577" bIns="153942" numCol="1" spcCol="0" rtlCol="0" fromWordArt="0" anchor="t" anchorCtr="0" forceAA="0" compatLnSpc="1">
            <a:prstTxWarp prst="textNoShape">
              <a:avLst/>
            </a:prstTxWarp>
            <a:noAutofit/>
          </a:bodyPr>
          <a:lstStyle/>
          <a:p>
            <a:pPr algn="ctr" fontAlgn="base">
              <a:spcBef>
                <a:spcPct val="50000"/>
              </a:spcBef>
              <a:spcAft>
                <a:spcPct val="0"/>
              </a:spcAft>
            </a:pPr>
            <a:r>
              <a:rPr lang="en-US" sz="1197" b="1">
                <a:solidFill>
                  <a:srgbClr val="63666A"/>
                </a:solidFill>
                <a:latin typeface="Gotham Book" pitchFamily="50" charset="0"/>
                <a:cs typeface="Gotham Book" pitchFamily="50" charset="0"/>
              </a:rPr>
              <a:t>Financing</a:t>
            </a:r>
            <a:endParaRPr lang="en-US" sz="1197" b="1">
              <a:solidFill>
                <a:srgbClr val="63666A"/>
              </a:solidFill>
              <a:latin typeface="Gotham Book" pitchFamily="50" charset="0"/>
              <a:cs typeface="Gotham Book" pitchFamily="50" charset="0"/>
              <a:sym typeface="Wingdings" panose="05000000000000000000" pitchFamily="2" charset="2"/>
            </a:endParaRPr>
          </a:p>
        </p:txBody>
      </p:sp>
      <p:sp>
        <p:nvSpPr>
          <p:cNvPr id="87" name="Rectangle 86">
            <a:extLst>
              <a:ext uri="{FF2B5EF4-FFF2-40B4-BE49-F238E27FC236}">
                <a16:creationId xmlns:a16="http://schemas.microsoft.com/office/drawing/2014/main" id="{AD02DED3-5B71-F339-3FE0-DB23B42AB586}"/>
              </a:ext>
            </a:extLst>
          </p:cNvPr>
          <p:cNvSpPr/>
          <p:nvPr/>
        </p:nvSpPr>
        <p:spPr bwMode="auto">
          <a:xfrm>
            <a:off x="5062641" y="5957008"/>
            <a:ext cx="1692000" cy="440653"/>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61577" tIns="153942" rIns="61577" bIns="153942" numCol="1" spcCol="0" rtlCol="0" fromWordArt="0" anchor="t" anchorCtr="0" forceAA="0" compatLnSpc="1">
            <a:prstTxWarp prst="textNoShape">
              <a:avLst/>
            </a:prstTxWarp>
            <a:noAutofit/>
          </a:bodyPr>
          <a:lstStyle/>
          <a:p>
            <a:pPr algn="ctr" fontAlgn="base">
              <a:spcBef>
                <a:spcPct val="50000"/>
              </a:spcBef>
              <a:spcAft>
                <a:spcPct val="0"/>
              </a:spcAft>
            </a:pPr>
            <a:r>
              <a:rPr lang="en-US" sz="1197" b="1">
                <a:solidFill>
                  <a:srgbClr val="63666A"/>
                </a:solidFill>
                <a:latin typeface="Gotham Book" pitchFamily="50" charset="0"/>
                <a:cs typeface="Gotham Book" pitchFamily="50" charset="0"/>
              </a:rPr>
              <a:t>Advisory</a:t>
            </a:r>
            <a:endParaRPr lang="en-US" sz="1197" b="1">
              <a:solidFill>
                <a:srgbClr val="63666A"/>
              </a:solidFill>
              <a:latin typeface="Gotham Book" pitchFamily="50" charset="0"/>
              <a:cs typeface="Gotham Book" pitchFamily="50" charset="0"/>
              <a:sym typeface="Wingdings" panose="05000000000000000000" pitchFamily="2" charset="2"/>
            </a:endParaRPr>
          </a:p>
        </p:txBody>
      </p:sp>
      <p:sp>
        <p:nvSpPr>
          <p:cNvPr id="88" name="Rectangle 87">
            <a:extLst>
              <a:ext uri="{FF2B5EF4-FFF2-40B4-BE49-F238E27FC236}">
                <a16:creationId xmlns:a16="http://schemas.microsoft.com/office/drawing/2014/main" id="{78D226B7-3EB9-D9D4-21EB-36F1C7E61C04}"/>
              </a:ext>
            </a:extLst>
          </p:cNvPr>
          <p:cNvSpPr/>
          <p:nvPr/>
        </p:nvSpPr>
        <p:spPr bwMode="auto">
          <a:xfrm>
            <a:off x="6763219" y="5957008"/>
            <a:ext cx="1692000" cy="440653"/>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61577" tIns="153942" rIns="61577" bIns="153942" numCol="1" spcCol="0" rtlCol="0" fromWordArt="0" anchor="t" anchorCtr="0" forceAA="0" compatLnSpc="1">
            <a:prstTxWarp prst="textNoShape">
              <a:avLst/>
            </a:prstTxWarp>
            <a:noAutofit/>
          </a:bodyPr>
          <a:lstStyle/>
          <a:p>
            <a:pPr algn="ctr" fontAlgn="base">
              <a:spcBef>
                <a:spcPct val="50000"/>
              </a:spcBef>
              <a:spcAft>
                <a:spcPct val="0"/>
              </a:spcAft>
            </a:pPr>
            <a:r>
              <a:rPr lang="en-US" sz="1197" b="1">
                <a:solidFill>
                  <a:srgbClr val="63666A"/>
                </a:solidFill>
                <a:latin typeface="Gotham Book" pitchFamily="50" charset="0"/>
                <a:cs typeface="Gotham Book" pitchFamily="50" charset="0"/>
              </a:rPr>
              <a:t>Blended Finance</a:t>
            </a:r>
            <a:endParaRPr lang="en-US" sz="1197" b="1">
              <a:solidFill>
                <a:srgbClr val="63666A"/>
              </a:solidFill>
              <a:latin typeface="Gotham Book" pitchFamily="50" charset="0"/>
              <a:cs typeface="Gotham Book" pitchFamily="50" charset="0"/>
              <a:sym typeface="Wingdings" panose="05000000000000000000" pitchFamily="2" charset="2"/>
            </a:endParaRPr>
          </a:p>
        </p:txBody>
      </p:sp>
      <p:pic>
        <p:nvPicPr>
          <p:cNvPr id="2052" name="Picture 10" descr="Classroom outline">
            <a:extLst>
              <a:ext uri="{FF2B5EF4-FFF2-40B4-BE49-F238E27FC236}">
                <a16:creationId xmlns:a16="http://schemas.microsoft.com/office/drawing/2014/main" id="{7AF9658D-D0E7-5B63-4969-933F088A5AF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454699" y="2763720"/>
            <a:ext cx="851289" cy="851289"/>
          </a:xfrm>
          <a:prstGeom prst="rect">
            <a:avLst/>
          </a:prstGeom>
        </p:spPr>
      </p:pic>
      <p:pic>
        <p:nvPicPr>
          <p:cNvPr id="2053" name="Picture 10" descr="Signal outline">
            <a:extLst>
              <a:ext uri="{FF2B5EF4-FFF2-40B4-BE49-F238E27FC236}">
                <a16:creationId xmlns:a16="http://schemas.microsoft.com/office/drawing/2014/main" id="{81AA9C9F-5246-B316-0D59-CC02CC019F1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236095" y="4202892"/>
            <a:ext cx="851289" cy="851289"/>
          </a:xfrm>
          <a:prstGeom prst="rect">
            <a:avLst/>
          </a:prstGeom>
        </p:spPr>
      </p:pic>
      <p:pic>
        <p:nvPicPr>
          <p:cNvPr id="2054" name="Picture 10" descr="Money outline">
            <a:extLst>
              <a:ext uri="{FF2B5EF4-FFF2-40B4-BE49-F238E27FC236}">
                <a16:creationId xmlns:a16="http://schemas.microsoft.com/office/drawing/2014/main" id="{18CDF334-6E81-8C5B-7D72-26D6418A5B30}"/>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635361" y="4083609"/>
            <a:ext cx="851289" cy="851289"/>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CDB9306F-58F8-8F43-6FCA-454BCEC22B46}"/>
              </a:ext>
            </a:extLst>
          </p:cNvPr>
          <p:cNvPicPr>
            <a:picLocks noChangeAspect="1"/>
          </p:cNvPicPr>
          <p:nvPr/>
        </p:nvPicPr>
        <p:blipFill>
          <a:blip r:embed="rId9"/>
          <a:stretch>
            <a:fillRect/>
          </a:stretch>
        </p:blipFill>
        <p:spPr>
          <a:xfrm>
            <a:off x="3626329" y="6340513"/>
            <a:ext cx="877435" cy="163409"/>
          </a:xfrm>
          <a:prstGeom prst="rect">
            <a:avLst/>
          </a:prstGeom>
        </p:spPr>
      </p:pic>
      <p:grpSp>
        <p:nvGrpSpPr>
          <p:cNvPr id="11" name="Group 10">
            <a:extLst>
              <a:ext uri="{FF2B5EF4-FFF2-40B4-BE49-F238E27FC236}">
                <a16:creationId xmlns:a16="http://schemas.microsoft.com/office/drawing/2014/main" id="{5CEB7036-C813-D54A-29EA-2CE2CF1E2BA6}"/>
              </a:ext>
            </a:extLst>
          </p:cNvPr>
          <p:cNvGrpSpPr/>
          <p:nvPr/>
        </p:nvGrpSpPr>
        <p:grpSpPr>
          <a:xfrm>
            <a:off x="5223221" y="6340513"/>
            <a:ext cx="1354301" cy="213242"/>
            <a:chOff x="4551938" y="6340513"/>
            <a:chExt cx="1354301" cy="213242"/>
          </a:xfrm>
        </p:grpSpPr>
        <p:pic>
          <p:nvPicPr>
            <p:cNvPr id="9" name="Picture 8" descr="Icon&#10;&#10;Description automatically generated with medium confidence">
              <a:extLst>
                <a:ext uri="{FF2B5EF4-FFF2-40B4-BE49-F238E27FC236}">
                  <a16:creationId xmlns:a16="http://schemas.microsoft.com/office/drawing/2014/main" id="{2C059F38-CDA7-41CD-8E97-79969E4057F5}"/>
                </a:ext>
              </a:extLst>
            </p:cNvPr>
            <p:cNvPicPr>
              <a:picLocks noChangeAspect="1"/>
            </p:cNvPicPr>
            <p:nvPr/>
          </p:nvPicPr>
          <p:blipFill>
            <a:blip r:embed="rId9"/>
            <a:stretch>
              <a:fillRect/>
            </a:stretch>
          </p:blipFill>
          <p:spPr>
            <a:xfrm>
              <a:off x="4551938" y="6340513"/>
              <a:ext cx="877435" cy="163409"/>
            </a:xfrm>
            <a:prstGeom prst="rect">
              <a:avLst/>
            </a:prstGeom>
          </p:spPr>
        </p:pic>
        <p:pic>
          <p:nvPicPr>
            <p:cNvPr id="3" name="Picture 2" descr="Women Entrepreneurs Finance Initiative | Women Entrepreneurs ...">
              <a:extLst>
                <a:ext uri="{FF2B5EF4-FFF2-40B4-BE49-F238E27FC236}">
                  <a16:creationId xmlns:a16="http://schemas.microsoft.com/office/drawing/2014/main" id="{C0AF243A-2B0E-8E48-7138-3BB2663D42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6515" y="6341484"/>
              <a:ext cx="559724" cy="2122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B7041F8C-573F-3468-1763-1C2EF26945D9}"/>
              </a:ext>
            </a:extLst>
          </p:cNvPr>
          <p:cNvGrpSpPr/>
          <p:nvPr/>
        </p:nvGrpSpPr>
        <p:grpSpPr>
          <a:xfrm>
            <a:off x="6932068" y="6340998"/>
            <a:ext cx="1354301" cy="213242"/>
            <a:chOff x="4551938" y="6340513"/>
            <a:chExt cx="1354301" cy="213242"/>
          </a:xfrm>
        </p:grpSpPr>
        <p:pic>
          <p:nvPicPr>
            <p:cNvPr id="13" name="Picture 12" descr="Icon&#10;&#10;Description automatically generated with medium confidence">
              <a:extLst>
                <a:ext uri="{FF2B5EF4-FFF2-40B4-BE49-F238E27FC236}">
                  <a16:creationId xmlns:a16="http://schemas.microsoft.com/office/drawing/2014/main" id="{CC5BD143-1BAF-EA2A-416C-CECE874A714F}"/>
                </a:ext>
              </a:extLst>
            </p:cNvPr>
            <p:cNvPicPr>
              <a:picLocks noChangeAspect="1"/>
            </p:cNvPicPr>
            <p:nvPr/>
          </p:nvPicPr>
          <p:blipFill>
            <a:blip r:embed="rId9"/>
            <a:stretch>
              <a:fillRect/>
            </a:stretch>
          </p:blipFill>
          <p:spPr>
            <a:xfrm>
              <a:off x="4551938" y="6340513"/>
              <a:ext cx="877435" cy="163409"/>
            </a:xfrm>
            <a:prstGeom prst="rect">
              <a:avLst/>
            </a:prstGeom>
          </p:spPr>
        </p:pic>
        <p:pic>
          <p:nvPicPr>
            <p:cNvPr id="14" name="Picture 13" descr="Women Entrepreneurs Finance Initiative | Women Entrepreneurs ...">
              <a:extLst>
                <a:ext uri="{FF2B5EF4-FFF2-40B4-BE49-F238E27FC236}">
                  <a16:creationId xmlns:a16="http://schemas.microsoft.com/office/drawing/2014/main" id="{9476559B-FF04-66FD-ACDC-12151372DE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6515" y="6341484"/>
              <a:ext cx="559724" cy="212271"/>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Marcador de contenido 6">
            <a:extLst>
              <a:ext uri="{FF2B5EF4-FFF2-40B4-BE49-F238E27FC236}">
                <a16:creationId xmlns:a16="http://schemas.microsoft.com/office/drawing/2014/main" id="{71B560B2-D365-BFB5-E5CB-64503F2E7709}"/>
              </a:ext>
            </a:extLst>
          </p:cNvPr>
          <p:cNvSpPr>
            <a:spLocks noGrp="1"/>
          </p:cNvSpPr>
          <p:nvPr>
            <p:ph sz="quarter" idx="11"/>
          </p:nvPr>
        </p:nvSpPr>
        <p:spPr>
          <a:xfrm>
            <a:off x="477077" y="657947"/>
            <a:ext cx="11032618" cy="582460"/>
          </a:xfrm>
        </p:spPr>
        <p:txBody>
          <a:bodyPr vert="horz" lIns="0" tIns="45720" rIns="0" bIns="45720" rtlCol="0">
            <a:normAutofit/>
          </a:bodyPr>
          <a:lstStyle/>
          <a:p>
            <a:r>
              <a:rPr lang="en-US"/>
              <a:t>Combining Three Areas of Interventions with We-Fi Support</a:t>
            </a:r>
          </a:p>
        </p:txBody>
      </p:sp>
    </p:spTree>
    <p:extLst>
      <p:ext uri="{BB962C8B-B14F-4D97-AF65-F5344CB8AC3E}">
        <p14:creationId xmlns:p14="http://schemas.microsoft.com/office/powerpoint/2010/main" val="3101716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B7164B1F-715C-F7DB-C26D-647CF38EAB04}"/>
              </a:ext>
            </a:extLst>
          </p:cNvPr>
          <p:cNvSpPr txBox="1">
            <a:spLocks/>
          </p:cNvSpPr>
          <p:nvPr/>
        </p:nvSpPr>
        <p:spPr>
          <a:xfrm>
            <a:off x="838200" y="365125"/>
            <a:ext cx="10515600" cy="1325563"/>
          </a:xfrm>
          <a:prstGeom prst="rect">
            <a:avLst/>
          </a:prstGeom>
        </p:spPr>
        <p:txBody>
          <a:bodyPr vert="horz" wrap="square" lIns="0" tIns="45708" rIns="0" bIns="45708" numCol="1" rtlCol="0" anchor="t" anchorCtr="0" compatLnSpc="1">
            <a:prstTxWarp prst="textNoShape">
              <a:avLst/>
            </a:prstTxWarp>
            <a:normAutofit/>
          </a:bodyPr>
          <a:lstStyle>
            <a:lvl1pPr indent="0">
              <a:lnSpc>
                <a:spcPct val="90000"/>
              </a:lnSpc>
              <a:spcBef>
                <a:spcPts val="1000"/>
              </a:spcBef>
              <a:buFont typeface="Arial" panose="020B0604020202020204" pitchFamily="34" charset="0"/>
              <a:buNone/>
              <a:defRPr sz="2400" b="1" i="0">
                <a:solidFill>
                  <a:srgbClr val="004F71"/>
                </a:solidFill>
                <a:latin typeface="Gotham Book" pitchFamily="2" charset="0"/>
                <a:cs typeface="Gotham Book"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a:p>
        </p:txBody>
      </p:sp>
      <p:sp>
        <p:nvSpPr>
          <p:cNvPr id="32" name="Content Placeholder 31">
            <a:extLst>
              <a:ext uri="{FF2B5EF4-FFF2-40B4-BE49-F238E27FC236}">
                <a16:creationId xmlns:a16="http://schemas.microsoft.com/office/drawing/2014/main" id="{F00166D1-7381-386D-CA22-3A8F55EDAA2D}"/>
              </a:ext>
            </a:extLst>
          </p:cNvPr>
          <p:cNvSpPr>
            <a:spLocks noGrp="1"/>
          </p:cNvSpPr>
          <p:nvPr>
            <p:ph sz="quarter" idx="11"/>
          </p:nvPr>
        </p:nvSpPr>
        <p:spPr/>
        <p:txBody>
          <a:bodyPr vert="horz" lIns="0" tIns="45720" rIns="0" bIns="45720" rtlCol="0">
            <a:normAutofit/>
          </a:bodyPr>
          <a:lstStyle/>
          <a:p>
            <a:r>
              <a:rPr lang="en-US"/>
              <a:t>Blended Finance</a:t>
            </a:r>
            <a:r>
              <a:rPr lang="en-US" dirty="0"/>
              <a:t> Investment Stages</a:t>
            </a:r>
          </a:p>
          <a:p>
            <a:endParaRPr lang="en-US" dirty="0"/>
          </a:p>
        </p:txBody>
      </p:sp>
      <p:graphicFrame>
        <p:nvGraphicFramePr>
          <p:cNvPr id="2" name="Table 3">
            <a:extLst>
              <a:ext uri="{FF2B5EF4-FFF2-40B4-BE49-F238E27FC236}">
                <a16:creationId xmlns:a16="http://schemas.microsoft.com/office/drawing/2014/main" id="{94CC3A42-8F43-47C7-8709-997B2ED687F8}"/>
              </a:ext>
            </a:extLst>
          </p:cNvPr>
          <p:cNvGraphicFramePr>
            <a:graphicFrameLocks noGrp="1"/>
          </p:cNvGraphicFramePr>
          <p:nvPr/>
        </p:nvGraphicFramePr>
        <p:xfrm>
          <a:off x="479550" y="1377443"/>
          <a:ext cx="11155680" cy="4983874"/>
        </p:xfrm>
        <a:graphic>
          <a:graphicData uri="http://schemas.openxmlformats.org/drawingml/2006/table">
            <a:tbl>
              <a:tblPr firstRow="1" bandRow="1">
                <a:tableStyleId>{5C22544A-7EE6-4342-B048-85BDC9FD1C3A}</a:tableStyleId>
              </a:tblPr>
              <a:tblGrid>
                <a:gridCol w="2788920">
                  <a:extLst>
                    <a:ext uri="{9D8B030D-6E8A-4147-A177-3AD203B41FA5}">
                      <a16:colId xmlns:a16="http://schemas.microsoft.com/office/drawing/2014/main" val="2347038748"/>
                    </a:ext>
                  </a:extLst>
                </a:gridCol>
                <a:gridCol w="2788920">
                  <a:extLst>
                    <a:ext uri="{9D8B030D-6E8A-4147-A177-3AD203B41FA5}">
                      <a16:colId xmlns:a16="http://schemas.microsoft.com/office/drawing/2014/main" val="1330694770"/>
                    </a:ext>
                  </a:extLst>
                </a:gridCol>
                <a:gridCol w="2849077">
                  <a:extLst>
                    <a:ext uri="{9D8B030D-6E8A-4147-A177-3AD203B41FA5}">
                      <a16:colId xmlns:a16="http://schemas.microsoft.com/office/drawing/2014/main" val="1594272042"/>
                    </a:ext>
                  </a:extLst>
                </a:gridCol>
                <a:gridCol w="2728763">
                  <a:extLst>
                    <a:ext uri="{9D8B030D-6E8A-4147-A177-3AD203B41FA5}">
                      <a16:colId xmlns:a16="http://schemas.microsoft.com/office/drawing/2014/main" val="212196550"/>
                    </a:ext>
                  </a:extLst>
                </a:gridCol>
              </a:tblGrid>
              <a:tr h="2491937">
                <a:tc>
                  <a:txBody>
                    <a:bodyPr/>
                    <a:lstStyle/>
                    <a:p>
                      <a:endParaRPr lang="en-US" dirty="0"/>
                    </a:p>
                  </a:txBody>
                  <a:tcPr>
                    <a:solidFill>
                      <a:schemeClr val="bg1">
                        <a:lumMod val="95000"/>
                      </a:schemeClr>
                    </a:solidFill>
                  </a:tcPr>
                </a:tc>
                <a:tc>
                  <a:txBody>
                    <a:bodyPr/>
                    <a:lstStyle/>
                    <a:p>
                      <a:endParaRPr lang="en-US" dirty="0"/>
                    </a:p>
                  </a:txBody>
                  <a:tcPr>
                    <a:noFill/>
                  </a:tcPr>
                </a:tc>
                <a:tc>
                  <a:txBody>
                    <a:bodyPr/>
                    <a:lstStyle/>
                    <a:p>
                      <a:endParaRPr lang="en-US" dirty="0"/>
                    </a:p>
                  </a:txBody>
                  <a:tcPr>
                    <a:solidFill>
                      <a:schemeClr val="bg1">
                        <a:lumMod val="95000"/>
                      </a:schemeClr>
                    </a:solidFill>
                  </a:tcPr>
                </a:tc>
                <a:tc>
                  <a:txBody>
                    <a:bodyPr/>
                    <a:lstStyle/>
                    <a:p>
                      <a:endParaRPr lang="en-US" dirty="0"/>
                    </a:p>
                  </a:txBody>
                  <a:tcPr>
                    <a:noFill/>
                  </a:tcPr>
                </a:tc>
                <a:extLst>
                  <a:ext uri="{0D108BD9-81ED-4DB2-BD59-A6C34878D82A}">
                    <a16:rowId xmlns:a16="http://schemas.microsoft.com/office/drawing/2014/main" val="1319512488"/>
                  </a:ext>
                </a:extLst>
              </a:tr>
              <a:tr h="2491937">
                <a:tc>
                  <a:txBody>
                    <a:bodyPr/>
                    <a:lstStyle/>
                    <a:p>
                      <a:endParaRPr lang="en-US" dirty="0"/>
                    </a:p>
                  </a:txBody>
                  <a:tcPr>
                    <a:noFill/>
                  </a:tcPr>
                </a:tc>
                <a:tc>
                  <a:txBody>
                    <a:bodyPr/>
                    <a:lstStyle/>
                    <a:p>
                      <a:endParaRPr lang="en-US" dirty="0"/>
                    </a:p>
                  </a:txBody>
                  <a:tcPr>
                    <a:solidFill>
                      <a:schemeClr val="bg1">
                        <a:lumMod val="95000"/>
                      </a:schemeClr>
                    </a:solidFill>
                  </a:tcPr>
                </a:tc>
                <a:tc>
                  <a:txBody>
                    <a:bodyPr/>
                    <a:lstStyle/>
                    <a:p>
                      <a:endParaRPr lang="en-US" dirty="0"/>
                    </a:p>
                  </a:txBody>
                  <a:tcPr>
                    <a:noFill/>
                  </a:tcPr>
                </a:tc>
                <a:tc>
                  <a:txBody>
                    <a:bodyPr/>
                    <a:lstStyle/>
                    <a:p>
                      <a:endParaRPr lang="en-US" dirty="0"/>
                    </a:p>
                  </a:txBody>
                  <a:tcPr>
                    <a:solidFill>
                      <a:schemeClr val="bg1">
                        <a:lumMod val="95000"/>
                      </a:schemeClr>
                    </a:solidFill>
                  </a:tcPr>
                </a:tc>
                <a:extLst>
                  <a:ext uri="{0D108BD9-81ED-4DB2-BD59-A6C34878D82A}">
                    <a16:rowId xmlns:a16="http://schemas.microsoft.com/office/drawing/2014/main" val="2104738748"/>
                  </a:ext>
                </a:extLst>
              </a:tr>
            </a:tbl>
          </a:graphicData>
        </a:graphic>
      </p:graphicFrame>
      <p:grpSp>
        <p:nvGrpSpPr>
          <p:cNvPr id="4" name="Group 3">
            <a:extLst>
              <a:ext uri="{FF2B5EF4-FFF2-40B4-BE49-F238E27FC236}">
                <a16:creationId xmlns:a16="http://schemas.microsoft.com/office/drawing/2014/main" id="{0ADDE8CE-EFA5-3667-30CF-4FA0E703D18D}"/>
              </a:ext>
            </a:extLst>
          </p:cNvPr>
          <p:cNvGrpSpPr/>
          <p:nvPr/>
        </p:nvGrpSpPr>
        <p:grpSpPr>
          <a:xfrm>
            <a:off x="686254" y="1690688"/>
            <a:ext cx="2360645" cy="1817150"/>
            <a:chOff x="723453" y="1772823"/>
            <a:chExt cx="2360645" cy="1817150"/>
          </a:xfrm>
        </p:grpSpPr>
        <p:sp>
          <p:nvSpPr>
            <p:cNvPr id="8" name="TextBox 7">
              <a:extLst>
                <a:ext uri="{FF2B5EF4-FFF2-40B4-BE49-F238E27FC236}">
                  <a16:creationId xmlns:a16="http://schemas.microsoft.com/office/drawing/2014/main" id="{DCCCF6EF-2D4A-62F3-944F-A50C07BA103A}"/>
                </a:ext>
              </a:extLst>
            </p:cNvPr>
            <p:cNvSpPr txBox="1"/>
            <p:nvPr/>
          </p:nvSpPr>
          <p:spPr>
            <a:xfrm>
              <a:off x="723453" y="2605088"/>
              <a:ext cx="2360645" cy="984885"/>
            </a:xfrm>
            <a:prstGeom prst="rect">
              <a:avLst/>
            </a:prstGeom>
            <a:noFill/>
          </p:spPr>
          <p:txBody>
            <a:bodyPr wrap="square" rtlCol="0">
              <a:spAutoFit/>
            </a:bodyPr>
            <a:lstStyle>
              <a:defPPr>
                <a:defRPr lang="en-US"/>
              </a:defPPr>
              <a:lvl1pPr algn="ctr">
                <a:defRPr sz="1400" b="1">
                  <a:solidFill>
                    <a:srgbClr val="FE5000"/>
                  </a:solidFill>
                  <a:latin typeface="Gotham Book" pitchFamily="2" charset="0"/>
                  <a:cs typeface="Gotham Book" pitchFamily="2" charset="0"/>
                </a:defRPr>
              </a:lvl1pPr>
            </a:lstStyle>
            <a:p>
              <a:r>
                <a:rPr lang="en-US" dirty="0"/>
                <a:t>1. Client Engagement</a:t>
              </a:r>
            </a:p>
            <a:p>
              <a:r>
                <a:rPr lang="en-US" sz="1100" b="0" dirty="0">
                  <a:solidFill>
                    <a:srgbClr val="5A636D"/>
                  </a:solidFill>
                </a:rPr>
                <a:t>Blended Finance (BF) joins transaction team to begin engagement with client on We-Fi opportunity</a:t>
              </a:r>
            </a:p>
          </p:txBody>
        </p:sp>
        <p:pic>
          <p:nvPicPr>
            <p:cNvPr id="10" name="Graphic 9" descr="Users outline">
              <a:extLst>
                <a:ext uri="{FF2B5EF4-FFF2-40B4-BE49-F238E27FC236}">
                  <a16:creationId xmlns:a16="http://schemas.microsoft.com/office/drawing/2014/main" id="{9DBFF127-BC70-8E02-9FE2-E5B83CCF9A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6575" y="1772823"/>
              <a:ext cx="914400" cy="914400"/>
            </a:xfrm>
            <a:prstGeom prst="rect">
              <a:avLst/>
            </a:prstGeom>
          </p:spPr>
        </p:pic>
      </p:grpSp>
      <p:grpSp>
        <p:nvGrpSpPr>
          <p:cNvPr id="12" name="Group 11">
            <a:extLst>
              <a:ext uri="{FF2B5EF4-FFF2-40B4-BE49-F238E27FC236}">
                <a16:creationId xmlns:a16="http://schemas.microsoft.com/office/drawing/2014/main" id="{BDE3986A-2320-B255-F5AE-D7945EA5B780}"/>
              </a:ext>
            </a:extLst>
          </p:cNvPr>
          <p:cNvGrpSpPr/>
          <p:nvPr/>
        </p:nvGrpSpPr>
        <p:grpSpPr>
          <a:xfrm>
            <a:off x="9189235" y="1690688"/>
            <a:ext cx="2360645" cy="1668379"/>
            <a:chOff x="9062725" y="1772823"/>
            <a:chExt cx="2360645" cy="1668379"/>
          </a:xfrm>
        </p:grpSpPr>
        <p:pic>
          <p:nvPicPr>
            <p:cNvPr id="14" name="Graphic 13" descr="Handshake outline">
              <a:extLst>
                <a:ext uri="{FF2B5EF4-FFF2-40B4-BE49-F238E27FC236}">
                  <a16:creationId xmlns:a16="http://schemas.microsoft.com/office/drawing/2014/main" id="{FC9B27DB-0166-D46F-38E5-CC189519BB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85843" y="1772823"/>
              <a:ext cx="914400" cy="914400"/>
            </a:xfrm>
            <a:prstGeom prst="rect">
              <a:avLst/>
            </a:prstGeom>
          </p:spPr>
        </p:pic>
        <p:sp>
          <p:nvSpPr>
            <p:cNvPr id="15" name="TextBox 14">
              <a:extLst>
                <a:ext uri="{FF2B5EF4-FFF2-40B4-BE49-F238E27FC236}">
                  <a16:creationId xmlns:a16="http://schemas.microsoft.com/office/drawing/2014/main" id="{617279EE-38B2-0A51-94DB-F0C4EA6DA340}"/>
                </a:ext>
              </a:extLst>
            </p:cNvPr>
            <p:cNvSpPr txBox="1"/>
            <p:nvPr/>
          </p:nvSpPr>
          <p:spPr>
            <a:xfrm>
              <a:off x="9062725" y="2625594"/>
              <a:ext cx="2360645" cy="815608"/>
            </a:xfrm>
            <a:prstGeom prst="rect">
              <a:avLst/>
            </a:prstGeom>
            <a:noFill/>
          </p:spPr>
          <p:txBody>
            <a:bodyPr wrap="square" rtlCol="0">
              <a:spAutoFit/>
            </a:bodyPr>
            <a:lstStyle>
              <a:defPPr>
                <a:defRPr lang="en-US"/>
              </a:defPPr>
              <a:lvl1pPr algn="ctr">
                <a:defRPr sz="1400" b="1">
                  <a:solidFill>
                    <a:srgbClr val="FE5000"/>
                  </a:solidFill>
                  <a:latin typeface="Gotham Book" pitchFamily="2" charset="0"/>
                  <a:cs typeface="Gotham Book" pitchFamily="2" charset="0"/>
                </a:defRPr>
              </a:lvl1pPr>
            </a:lstStyle>
            <a:p>
              <a:r>
                <a:rPr lang="en-US" dirty="0"/>
                <a:t>4. Negotiation</a:t>
              </a:r>
            </a:p>
            <a:p>
              <a:r>
                <a:rPr lang="en-US" sz="1100" b="0" dirty="0">
                  <a:solidFill>
                    <a:srgbClr val="5A636D"/>
                  </a:solidFill>
                </a:rPr>
                <a:t>BF and project team negotiate client acceptance of targets and PBI structure</a:t>
              </a:r>
            </a:p>
          </p:txBody>
        </p:sp>
      </p:grpSp>
      <p:grpSp>
        <p:nvGrpSpPr>
          <p:cNvPr id="19" name="Group 18">
            <a:extLst>
              <a:ext uri="{FF2B5EF4-FFF2-40B4-BE49-F238E27FC236}">
                <a16:creationId xmlns:a16="http://schemas.microsoft.com/office/drawing/2014/main" id="{D50BCFA7-9FC9-B41F-8412-9E8CBC136706}"/>
              </a:ext>
            </a:extLst>
          </p:cNvPr>
          <p:cNvGrpSpPr/>
          <p:nvPr/>
        </p:nvGrpSpPr>
        <p:grpSpPr>
          <a:xfrm>
            <a:off x="3485811" y="1690688"/>
            <a:ext cx="2360645" cy="1817149"/>
            <a:chOff x="3503210" y="1772823"/>
            <a:chExt cx="2360645" cy="1817149"/>
          </a:xfrm>
        </p:grpSpPr>
        <p:sp>
          <p:nvSpPr>
            <p:cNvPr id="22" name="TextBox 21">
              <a:extLst>
                <a:ext uri="{FF2B5EF4-FFF2-40B4-BE49-F238E27FC236}">
                  <a16:creationId xmlns:a16="http://schemas.microsoft.com/office/drawing/2014/main" id="{7761BFE1-F654-CAEF-EC6F-910929AA8066}"/>
                </a:ext>
              </a:extLst>
            </p:cNvPr>
            <p:cNvSpPr txBox="1"/>
            <p:nvPr/>
          </p:nvSpPr>
          <p:spPr>
            <a:xfrm>
              <a:off x="3503210" y="2605087"/>
              <a:ext cx="2360645" cy="984885"/>
            </a:xfrm>
            <a:prstGeom prst="rect">
              <a:avLst/>
            </a:prstGeom>
            <a:noFill/>
          </p:spPr>
          <p:txBody>
            <a:bodyPr wrap="square" rtlCol="0">
              <a:spAutoFit/>
            </a:bodyPr>
            <a:lstStyle>
              <a:defPPr>
                <a:defRPr lang="en-US"/>
              </a:defPPr>
              <a:lvl1pPr algn="ctr">
                <a:defRPr sz="1400" b="1">
                  <a:solidFill>
                    <a:srgbClr val="FE5000"/>
                  </a:solidFill>
                  <a:latin typeface="Gotham Book" pitchFamily="2" charset="0"/>
                  <a:cs typeface="Gotham Book" pitchFamily="2" charset="0"/>
                </a:defRPr>
              </a:lvl1pPr>
            </a:lstStyle>
            <a:p>
              <a:r>
                <a:rPr lang="en-US" dirty="0"/>
                <a:t>2. Eligibility</a:t>
              </a:r>
            </a:p>
            <a:p>
              <a:r>
                <a:rPr lang="en-US" sz="1100" b="0" dirty="0">
                  <a:solidFill>
                    <a:srgbClr val="5A636D"/>
                  </a:solidFill>
                </a:rPr>
                <a:t>Institutional and portfolio level information is analyzed by BF team to determine eligibility and alignment under We-Fi</a:t>
              </a:r>
            </a:p>
          </p:txBody>
        </p:sp>
        <p:pic>
          <p:nvPicPr>
            <p:cNvPr id="26" name="Graphic 25" descr="Research outline">
              <a:extLst>
                <a:ext uri="{FF2B5EF4-FFF2-40B4-BE49-F238E27FC236}">
                  <a16:creationId xmlns:a16="http://schemas.microsoft.com/office/drawing/2014/main" id="{06E0B397-960F-7B9E-6BCB-1335F4846C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6331" y="1772823"/>
              <a:ext cx="914400" cy="914400"/>
            </a:xfrm>
            <a:prstGeom prst="rect">
              <a:avLst/>
            </a:prstGeom>
          </p:spPr>
        </p:pic>
      </p:grpSp>
      <p:grpSp>
        <p:nvGrpSpPr>
          <p:cNvPr id="42" name="Group 41">
            <a:extLst>
              <a:ext uri="{FF2B5EF4-FFF2-40B4-BE49-F238E27FC236}">
                <a16:creationId xmlns:a16="http://schemas.microsoft.com/office/drawing/2014/main" id="{26140970-544B-6660-DF5A-76213B4D6746}"/>
              </a:ext>
            </a:extLst>
          </p:cNvPr>
          <p:cNvGrpSpPr/>
          <p:nvPr/>
        </p:nvGrpSpPr>
        <p:grpSpPr>
          <a:xfrm>
            <a:off x="6337303" y="1690688"/>
            <a:ext cx="2360645" cy="1495020"/>
            <a:chOff x="6282967" y="1772823"/>
            <a:chExt cx="2360645" cy="1495020"/>
          </a:xfrm>
        </p:grpSpPr>
        <p:sp>
          <p:nvSpPr>
            <p:cNvPr id="43" name="TextBox 42">
              <a:extLst>
                <a:ext uri="{FF2B5EF4-FFF2-40B4-BE49-F238E27FC236}">
                  <a16:creationId xmlns:a16="http://schemas.microsoft.com/office/drawing/2014/main" id="{216D42B8-FFC3-8CB6-CD60-0018643D74DC}"/>
                </a:ext>
              </a:extLst>
            </p:cNvPr>
            <p:cNvSpPr txBox="1"/>
            <p:nvPr/>
          </p:nvSpPr>
          <p:spPr>
            <a:xfrm>
              <a:off x="6282967" y="2621512"/>
              <a:ext cx="2360645" cy="646331"/>
            </a:xfrm>
            <a:prstGeom prst="rect">
              <a:avLst/>
            </a:prstGeom>
            <a:noFill/>
          </p:spPr>
          <p:txBody>
            <a:bodyPr wrap="square" rtlCol="0">
              <a:spAutoFit/>
            </a:bodyPr>
            <a:lstStyle>
              <a:defPPr>
                <a:defRPr lang="en-US"/>
              </a:defPPr>
              <a:lvl1pPr algn="ctr">
                <a:defRPr sz="1400" b="1">
                  <a:solidFill>
                    <a:srgbClr val="FE5000"/>
                  </a:solidFill>
                  <a:latin typeface="Gotham Book" pitchFamily="2" charset="0"/>
                  <a:cs typeface="Gotham Book" pitchFamily="2" charset="0"/>
                </a:defRPr>
              </a:lvl1pPr>
            </a:lstStyle>
            <a:p>
              <a:r>
                <a:rPr lang="en-US"/>
                <a:t>3. Structuring</a:t>
              </a:r>
            </a:p>
            <a:p>
              <a:r>
                <a:rPr lang="en-US" sz="1100" b="0">
                  <a:solidFill>
                    <a:srgbClr val="5A636D"/>
                  </a:solidFill>
                </a:rPr>
                <a:t>BF team defines incentive sizing and targets.</a:t>
              </a:r>
            </a:p>
          </p:txBody>
        </p:sp>
        <p:pic>
          <p:nvPicPr>
            <p:cNvPr id="44" name="Graphic 43" descr="Bullseye outline">
              <a:extLst>
                <a:ext uri="{FF2B5EF4-FFF2-40B4-BE49-F238E27FC236}">
                  <a16:creationId xmlns:a16="http://schemas.microsoft.com/office/drawing/2014/main" id="{9B2079C6-C506-8266-AED2-18EC05FC1C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06087" y="1772823"/>
              <a:ext cx="914400" cy="914400"/>
            </a:xfrm>
            <a:prstGeom prst="rect">
              <a:avLst/>
            </a:prstGeom>
          </p:spPr>
        </p:pic>
      </p:grpSp>
      <p:grpSp>
        <p:nvGrpSpPr>
          <p:cNvPr id="46" name="Group 45">
            <a:extLst>
              <a:ext uri="{FF2B5EF4-FFF2-40B4-BE49-F238E27FC236}">
                <a16:creationId xmlns:a16="http://schemas.microsoft.com/office/drawing/2014/main" id="{DB5F4187-6E93-F460-54A9-809753189A2A}"/>
              </a:ext>
            </a:extLst>
          </p:cNvPr>
          <p:cNvGrpSpPr/>
          <p:nvPr/>
        </p:nvGrpSpPr>
        <p:grpSpPr>
          <a:xfrm>
            <a:off x="3476286" y="4011855"/>
            <a:ext cx="2360645" cy="2301160"/>
            <a:chOff x="3503209" y="4043003"/>
            <a:chExt cx="2360645" cy="2301160"/>
          </a:xfrm>
        </p:grpSpPr>
        <p:pic>
          <p:nvPicPr>
            <p:cNvPr id="47" name="Imagen 32" descr="Bank">
              <a:extLst>
                <a:ext uri="{FF2B5EF4-FFF2-40B4-BE49-F238E27FC236}">
                  <a16:creationId xmlns:a16="http://schemas.microsoft.com/office/drawing/2014/main" id="{462F73EC-ADFA-AD02-7492-67E7D39EB78C}"/>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226333" y="4043003"/>
              <a:ext cx="914400" cy="914400"/>
            </a:xfrm>
            <a:prstGeom prst="rect">
              <a:avLst/>
            </a:prstGeom>
          </p:spPr>
        </p:pic>
        <p:sp>
          <p:nvSpPr>
            <p:cNvPr id="48" name="TextBox 47">
              <a:extLst>
                <a:ext uri="{FF2B5EF4-FFF2-40B4-BE49-F238E27FC236}">
                  <a16:creationId xmlns:a16="http://schemas.microsoft.com/office/drawing/2014/main" id="{CDF67CE7-97F1-77BD-413C-9F53A05D12E1}"/>
                </a:ext>
              </a:extLst>
            </p:cNvPr>
            <p:cNvSpPr txBox="1"/>
            <p:nvPr/>
          </p:nvSpPr>
          <p:spPr>
            <a:xfrm>
              <a:off x="3503209" y="4974557"/>
              <a:ext cx="2360645" cy="1369606"/>
            </a:xfrm>
            <a:prstGeom prst="rect">
              <a:avLst/>
            </a:prstGeom>
            <a:noFill/>
          </p:spPr>
          <p:txBody>
            <a:bodyPr wrap="square" rtlCol="0">
              <a:spAutoFit/>
            </a:bodyPr>
            <a:lstStyle>
              <a:defPPr>
                <a:defRPr lang="en-US"/>
              </a:defPPr>
              <a:lvl1pPr algn="ctr">
                <a:defRPr sz="1400" b="1">
                  <a:solidFill>
                    <a:srgbClr val="FE5000"/>
                  </a:solidFill>
                  <a:latin typeface="Gotham Book" pitchFamily="2" charset="0"/>
                  <a:cs typeface="Gotham Book" pitchFamily="2" charset="0"/>
                </a:defRPr>
              </a:lvl1pPr>
            </a:lstStyle>
            <a:p>
              <a:r>
                <a:rPr lang="en-US" dirty="0"/>
                <a:t>6. Transaction Approval</a:t>
              </a:r>
            </a:p>
            <a:p>
              <a:r>
                <a:rPr lang="en-US" sz="1100" b="0" dirty="0">
                  <a:solidFill>
                    <a:srgbClr val="5A636D"/>
                  </a:solidFill>
                </a:rPr>
                <a:t>By the Board of Directors (</a:t>
              </a:r>
              <a:r>
                <a:rPr lang="en-US" sz="1100" b="0" dirty="0" err="1">
                  <a:solidFill>
                    <a:srgbClr val="5A636D"/>
                  </a:solidFill>
                </a:rPr>
                <a:t>BoD</a:t>
              </a:r>
              <a:r>
                <a:rPr lang="en-US" sz="1100" b="0" dirty="0">
                  <a:solidFill>
                    <a:srgbClr val="5A636D"/>
                  </a:solidFill>
                </a:rPr>
                <a:t>) or any other instance delegated by the </a:t>
              </a:r>
              <a:r>
                <a:rPr lang="en-US" sz="1100" b="0" dirty="0" err="1">
                  <a:solidFill>
                    <a:srgbClr val="5A636D"/>
                  </a:solidFill>
                </a:rPr>
                <a:t>BoD</a:t>
              </a:r>
              <a:r>
                <a:rPr lang="en-US" sz="1100" b="0" dirty="0">
                  <a:solidFill>
                    <a:srgbClr val="5A636D"/>
                  </a:solidFill>
                </a:rPr>
                <a:t> which also approves We-Fi investment</a:t>
              </a:r>
            </a:p>
          </p:txBody>
        </p:sp>
      </p:grpSp>
      <p:grpSp>
        <p:nvGrpSpPr>
          <p:cNvPr id="49" name="Group 48">
            <a:extLst>
              <a:ext uri="{FF2B5EF4-FFF2-40B4-BE49-F238E27FC236}">
                <a16:creationId xmlns:a16="http://schemas.microsoft.com/office/drawing/2014/main" id="{A64F37B7-7F6F-76AC-B9D7-B274AA636FAA}"/>
              </a:ext>
            </a:extLst>
          </p:cNvPr>
          <p:cNvGrpSpPr/>
          <p:nvPr/>
        </p:nvGrpSpPr>
        <p:grpSpPr>
          <a:xfrm>
            <a:off x="686254" y="4011855"/>
            <a:ext cx="2360645" cy="2131883"/>
            <a:chOff x="723452" y="4043003"/>
            <a:chExt cx="2360645" cy="2131883"/>
          </a:xfrm>
        </p:grpSpPr>
        <p:sp>
          <p:nvSpPr>
            <p:cNvPr id="50" name="TextBox 49">
              <a:extLst>
                <a:ext uri="{FF2B5EF4-FFF2-40B4-BE49-F238E27FC236}">
                  <a16:creationId xmlns:a16="http://schemas.microsoft.com/office/drawing/2014/main" id="{EC17AEA2-36F2-7C7A-49A7-C76462767526}"/>
                </a:ext>
              </a:extLst>
            </p:cNvPr>
            <p:cNvSpPr txBox="1"/>
            <p:nvPr/>
          </p:nvSpPr>
          <p:spPr>
            <a:xfrm>
              <a:off x="723452" y="4974557"/>
              <a:ext cx="2360645" cy="1200329"/>
            </a:xfrm>
            <a:prstGeom prst="rect">
              <a:avLst/>
            </a:prstGeom>
            <a:noFill/>
          </p:spPr>
          <p:txBody>
            <a:bodyPr wrap="square" rtlCol="0">
              <a:spAutoFit/>
            </a:bodyPr>
            <a:lstStyle>
              <a:defPPr>
                <a:defRPr lang="en-US"/>
              </a:defPPr>
              <a:lvl1pPr algn="ctr">
                <a:defRPr sz="1400" b="1">
                  <a:solidFill>
                    <a:srgbClr val="FE5000"/>
                  </a:solidFill>
                  <a:latin typeface="Gotham Book" pitchFamily="2" charset="0"/>
                  <a:cs typeface="Gotham Book" pitchFamily="2" charset="0"/>
                </a:defRPr>
              </a:lvl1pPr>
            </a:lstStyle>
            <a:p>
              <a:r>
                <a:rPr lang="en-US" dirty="0"/>
                <a:t>5. Blended Finance Assessment</a:t>
              </a:r>
            </a:p>
            <a:p>
              <a:r>
                <a:rPr lang="en-US" sz="1100" b="0" dirty="0">
                  <a:solidFill>
                    <a:srgbClr val="5A636D"/>
                  </a:solidFill>
                </a:rPr>
                <a:t>Compiles challenges as result of market failures, rationale for We-Fi investment and negotiated PBI structure</a:t>
              </a:r>
            </a:p>
          </p:txBody>
        </p:sp>
        <p:pic>
          <p:nvPicPr>
            <p:cNvPr id="51" name="Graphic 50" descr="Document outline">
              <a:extLst>
                <a:ext uri="{FF2B5EF4-FFF2-40B4-BE49-F238E27FC236}">
                  <a16:creationId xmlns:a16="http://schemas.microsoft.com/office/drawing/2014/main" id="{59942B2F-ED6D-C5D0-D26D-0928E3F30FD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46574" y="4043003"/>
              <a:ext cx="914400" cy="914400"/>
            </a:xfrm>
            <a:prstGeom prst="rect">
              <a:avLst/>
            </a:prstGeom>
          </p:spPr>
        </p:pic>
      </p:grpSp>
      <p:grpSp>
        <p:nvGrpSpPr>
          <p:cNvPr id="52" name="Group 51">
            <a:extLst>
              <a:ext uri="{FF2B5EF4-FFF2-40B4-BE49-F238E27FC236}">
                <a16:creationId xmlns:a16="http://schemas.microsoft.com/office/drawing/2014/main" id="{09BE52F9-D526-F768-7862-4B0F6CD9AD46}"/>
              </a:ext>
            </a:extLst>
          </p:cNvPr>
          <p:cNvGrpSpPr/>
          <p:nvPr/>
        </p:nvGrpSpPr>
        <p:grpSpPr>
          <a:xfrm>
            <a:off x="6337303" y="4011855"/>
            <a:ext cx="2360645" cy="2347326"/>
            <a:chOff x="6282966" y="4043003"/>
            <a:chExt cx="2360645" cy="2347326"/>
          </a:xfrm>
        </p:grpSpPr>
        <p:sp>
          <p:nvSpPr>
            <p:cNvPr id="53" name="TextBox 52">
              <a:extLst>
                <a:ext uri="{FF2B5EF4-FFF2-40B4-BE49-F238E27FC236}">
                  <a16:creationId xmlns:a16="http://schemas.microsoft.com/office/drawing/2014/main" id="{19EFCADB-88A4-8299-20FE-AEC9495036A3}"/>
                </a:ext>
              </a:extLst>
            </p:cNvPr>
            <p:cNvSpPr txBox="1"/>
            <p:nvPr/>
          </p:nvSpPr>
          <p:spPr>
            <a:xfrm>
              <a:off x="6282966" y="4974557"/>
              <a:ext cx="2360645" cy="1415772"/>
            </a:xfrm>
            <a:prstGeom prst="rect">
              <a:avLst/>
            </a:prstGeom>
            <a:noFill/>
          </p:spPr>
          <p:txBody>
            <a:bodyPr wrap="square" rtlCol="0">
              <a:spAutoFit/>
            </a:bodyPr>
            <a:lstStyle>
              <a:defPPr>
                <a:defRPr lang="en-US"/>
              </a:defPPr>
              <a:lvl1pPr algn="ctr">
                <a:defRPr sz="1400" b="1">
                  <a:solidFill>
                    <a:srgbClr val="FE5000"/>
                  </a:solidFill>
                  <a:latin typeface="Gotham Book" pitchFamily="2" charset="0"/>
                  <a:cs typeface="Gotham Book" pitchFamily="2" charset="0"/>
                </a:defRPr>
              </a:lvl1pPr>
            </a:lstStyle>
            <a:p>
              <a:r>
                <a:rPr lang="en-US"/>
                <a:t>7. Incorporation of We-Fi PBIs in legal docs</a:t>
              </a:r>
            </a:p>
            <a:p>
              <a:r>
                <a:rPr lang="en-US" sz="1100" b="0">
                  <a:solidFill>
                    <a:srgbClr val="5A636D"/>
                  </a:solidFill>
                </a:rPr>
                <a:t>We-Fi PBI annexes and schedules included in transaction’s legal documentation</a:t>
              </a:r>
            </a:p>
            <a:p>
              <a:endParaRPr lang="en-US"/>
            </a:p>
          </p:txBody>
        </p:sp>
        <p:pic>
          <p:nvPicPr>
            <p:cNvPr id="54" name="Graphic 53" descr="Signature outline">
              <a:extLst>
                <a:ext uri="{FF2B5EF4-FFF2-40B4-BE49-F238E27FC236}">
                  <a16:creationId xmlns:a16="http://schemas.microsoft.com/office/drawing/2014/main" id="{70C93C66-E527-6E8B-AC23-ED87C54C4A9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06087" y="4043003"/>
              <a:ext cx="914400" cy="914400"/>
            </a:xfrm>
            <a:prstGeom prst="rect">
              <a:avLst/>
            </a:prstGeom>
          </p:spPr>
        </p:pic>
      </p:grpSp>
      <p:grpSp>
        <p:nvGrpSpPr>
          <p:cNvPr id="57" name="Group 56">
            <a:extLst>
              <a:ext uri="{FF2B5EF4-FFF2-40B4-BE49-F238E27FC236}">
                <a16:creationId xmlns:a16="http://schemas.microsoft.com/office/drawing/2014/main" id="{A49AA010-19F0-D2E7-1DF1-BFE93CAE1589}"/>
              </a:ext>
            </a:extLst>
          </p:cNvPr>
          <p:cNvGrpSpPr/>
          <p:nvPr/>
        </p:nvGrpSpPr>
        <p:grpSpPr>
          <a:xfrm>
            <a:off x="9088868" y="4030905"/>
            <a:ext cx="2360645" cy="2131883"/>
            <a:chOff x="9189235" y="4043003"/>
            <a:chExt cx="2360645" cy="2131883"/>
          </a:xfrm>
        </p:grpSpPr>
        <p:sp>
          <p:nvSpPr>
            <p:cNvPr id="55" name="TextBox 54">
              <a:extLst>
                <a:ext uri="{FF2B5EF4-FFF2-40B4-BE49-F238E27FC236}">
                  <a16:creationId xmlns:a16="http://schemas.microsoft.com/office/drawing/2014/main" id="{0021017F-A64B-9FEE-83D2-D6C15EAD864E}"/>
                </a:ext>
              </a:extLst>
            </p:cNvPr>
            <p:cNvSpPr txBox="1"/>
            <p:nvPr/>
          </p:nvSpPr>
          <p:spPr>
            <a:xfrm>
              <a:off x="9189235" y="4974557"/>
              <a:ext cx="2360645" cy="1200329"/>
            </a:xfrm>
            <a:prstGeom prst="rect">
              <a:avLst/>
            </a:prstGeom>
            <a:noFill/>
          </p:spPr>
          <p:txBody>
            <a:bodyPr wrap="square" rtlCol="0">
              <a:spAutoFit/>
            </a:bodyPr>
            <a:lstStyle>
              <a:defPPr>
                <a:defRPr lang="en-US"/>
              </a:defPPr>
              <a:lvl1pPr algn="ctr">
                <a:defRPr sz="1400" b="1">
                  <a:solidFill>
                    <a:srgbClr val="FE5000"/>
                  </a:solidFill>
                  <a:latin typeface="Gotham Book" pitchFamily="2" charset="0"/>
                  <a:cs typeface="Gotham Book" pitchFamily="2" charset="0"/>
                </a:defRPr>
              </a:lvl1pPr>
            </a:lstStyle>
            <a:p>
              <a:r>
                <a:rPr lang="en-US" dirty="0"/>
                <a:t>8. Target Monitoring and PBI disbursement</a:t>
              </a:r>
            </a:p>
            <a:p>
              <a:r>
                <a:rPr lang="en-US" sz="1100" b="0" dirty="0">
                  <a:solidFill>
                    <a:srgbClr val="5A636D"/>
                  </a:solidFill>
                </a:rPr>
                <a:t>Client reports on targets every Fiscal Year. Reporting years contingent on transaction tenor</a:t>
              </a:r>
            </a:p>
          </p:txBody>
        </p:sp>
        <p:pic>
          <p:nvPicPr>
            <p:cNvPr id="56" name="Graphic 55" descr="Clipboard outline">
              <a:extLst>
                <a:ext uri="{FF2B5EF4-FFF2-40B4-BE49-F238E27FC236}">
                  <a16:creationId xmlns:a16="http://schemas.microsoft.com/office/drawing/2014/main" id="{4FE55EA0-591D-D14E-9BDD-54ADEA71078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974953" y="4043003"/>
              <a:ext cx="914400" cy="914400"/>
            </a:xfrm>
            <a:prstGeom prst="rect">
              <a:avLst/>
            </a:prstGeom>
          </p:spPr>
        </p:pic>
      </p:grpSp>
    </p:spTree>
    <p:extLst>
      <p:ext uri="{BB962C8B-B14F-4D97-AF65-F5344CB8AC3E}">
        <p14:creationId xmlns:p14="http://schemas.microsoft.com/office/powerpoint/2010/main" val="2358894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33">
            <a:extLst>
              <a:ext uri="{FF2B5EF4-FFF2-40B4-BE49-F238E27FC236}">
                <a16:creationId xmlns:a16="http://schemas.microsoft.com/office/drawing/2014/main" id="{47A11659-2D5A-1ACF-9096-939B34CBEF7C}"/>
              </a:ext>
            </a:extLst>
          </p:cNvPr>
          <p:cNvSpPr>
            <a:spLocks noGrp="1"/>
          </p:cNvSpPr>
          <p:nvPr>
            <p:ph sz="quarter" idx="11"/>
          </p:nvPr>
        </p:nvSpPr>
        <p:spPr/>
        <p:txBody>
          <a:bodyPr vert="horz" lIns="0" tIns="45720" rIns="0" bIns="45720" rtlCol="0">
            <a:normAutofit/>
          </a:bodyPr>
          <a:lstStyle/>
          <a:p>
            <a:r>
              <a:rPr lang="en-US" dirty="0"/>
              <a:t>PBIs Design Considerations</a:t>
            </a:r>
          </a:p>
        </p:txBody>
      </p:sp>
      <p:graphicFrame>
        <p:nvGraphicFramePr>
          <p:cNvPr id="37" name="Diagram 36">
            <a:extLst>
              <a:ext uri="{FF2B5EF4-FFF2-40B4-BE49-F238E27FC236}">
                <a16:creationId xmlns:a16="http://schemas.microsoft.com/office/drawing/2014/main" id="{E674CBB9-F761-2671-1069-6B44ADD03F53}"/>
              </a:ext>
            </a:extLst>
          </p:cNvPr>
          <p:cNvGraphicFramePr/>
          <p:nvPr/>
        </p:nvGraphicFramePr>
        <p:xfrm>
          <a:off x="479550" y="1352938"/>
          <a:ext cx="11249030" cy="505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Globe outline">
            <a:extLst>
              <a:ext uri="{FF2B5EF4-FFF2-40B4-BE49-F238E27FC236}">
                <a16:creationId xmlns:a16="http://schemas.microsoft.com/office/drawing/2014/main" id="{00BC8D51-372B-46D4-1568-66E0599225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9625" y="1889745"/>
            <a:ext cx="484632" cy="484632"/>
          </a:xfrm>
          <a:prstGeom prst="rect">
            <a:avLst/>
          </a:prstGeom>
        </p:spPr>
      </p:pic>
      <p:pic>
        <p:nvPicPr>
          <p:cNvPr id="5" name="Graphic 4" descr="Building outline">
            <a:extLst>
              <a:ext uri="{FF2B5EF4-FFF2-40B4-BE49-F238E27FC236}">
                <a16:creationId xmlns:a16="http://schemas.microsoft.com/office/drawing/2014/main" id="{FB261589-E4A4-41A6-AD26-A7C88A8B65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2841" y="3044734"/>
            <a:ext cx="484632" cy="484632"/>
          </a:xfrm>
          <a:prstGeom prst="rect">
            <a:avLst/>
          </a:prstGeom>
        </p:spPr>
      </p:pic>
      <p:pic>
        <p:nvPicPr>
          <p:cNvPr id="4" name="Graphic 3" descr="Ui Ux outline">
            <a:extLst>
              <a:ext uri="{FF2B5EF4-FFF2-40B4-BE49-F238E27FC236}">
                <a16:creationId xmlns:a16="http://schemas.microsoft.com/office/drawing/2014/main" id="{869CBE1C-4C3C-1B3D-51C0-73AB3EE5822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43316" y="4207152"/>
            <a:ext cx="484632" cy="484632"/>
          </a:xfrm>
          <a:prstGeom prst="rect">
            <a:avLst/>
          </a:prstGeom>
        </p:spPr>
      </p:pic>
      <p:pic>
        <p:nvPicPr>
          <p:cNvPr id="7" name="Graphic 6" descr="Bar chart outline">
            <a:extLst>
              <a:ext uri="{FF2B5EF4-FFF2-40B4-BE49-F238E27FC236}">
                <a16:creationId xmlns:a16="http://schemas.microsoft.com/office/drawing/2014/main" id="{676245CB-5335-63C9-F5EF-8F9FE400DAD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0100" y="5379095"/>
            <a:ext cx="484632" cy="484632"/>
          </a:xfrm>
          <a:prstGeom prst="rect">
            <a:avLst/>
          </a:prstGeom>
        </p:spPr>
      </p:pic>
    </p:spTree>
    <p:extLst>
      <p:ext uri="{BB962C8B-B14F-4D97-AF65-F5344CB8AC3E}">
        <p14:creationId xmlns:p14="http://schemas.microsoft.com/office/powerpoint/2010/main" val="1260865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contenido 6">
            <a:extLst>
              <a:ext uri="{FF2B5EF4-FFF2-40B4-BE49-F238E27FC236}">
                <a16:creationId xmlns:a16="http://schemas.microsoft.com/office/drawing/2014/main" id="{71B560B2-D365-BFB5-E5CB-64503F2E7709}"/>
              </a:ext>
            </a:extLst>
          </p:cNvPr>
          <p:cNvSpPr>
            <a:spLocks noGrp="1"/>
          </p:cNvSpPr>
          <p:nvPr>
            <p:ph sz="quarter" idx="11"/>
          </p:nvPr>
        </p:nvSpPr>
        <p:spPr>
          <a:xfrm>
            <a:off x="477077" y="657947"/>
            <a:ext cx="11032618" cy="582460"/>
          </a:xfrm>
        </p:spPr>
        <p:txBody>
          <a:bodyPr vert="horz" lIns="0" tIns="45720" rIns="0" bIns="45720" rtlCol="0">
            <a:normAutofit/>
          </a:bodyPr>
          <a:lstStyle/>
          <a:p>
            <a:r>
              <a:rPr lang="en-US"/>
              <a:t>We-Fi Incentive General Reporting Process</a:t>
            </a:r>
          </a:p>
        </p:txBody>
      </p:sp>
      <p:sp>
        <p:nvSpPr>
          <p:cNvPr id="5" name="TextBox 4">
            <a:extLst>
              <a:ext uri="{FF2B5EF4-FFF2-40B4-BE49-F238E27FC236}">
                <a16:creationId xmlns:a16="http://schemas.microsoft.com/office/drawing/2014/main" id="{2AD99E8B-26E1-8523-639F-C96CAD8C685F}"/>
              </a:ext>
            </a:extLst>
          </p:cNvPr>
          <p:cNvSpPr txBox="1"/>
          <p:nvPr/>
        </p:nvSpPr>
        <p:spPr>
          <a:xfrm>
            <a:off x="477077" y="1398739"/>
            <a:ext cx="11032617" cy="4801314"/>
          </a:xfrm>
          <a:prstGeom prst="rect">
            <a:avLst/>
          </a:prstGeom>
          <a:noFill/>
        </p:spPr>
        <p:txBody>
          <a:bodyPr wrap="square" lIns="91440" tIns="45720" rIns="91440" bIns="45720" rtlCol="0" anchor="t">
            <a:spAutoFit/>
          </a:bodyPr>
          <a:lstStyle/>
          <a:p>
            <a:pPr marL="171450" marR="0" indent="-171450">
              <a:spcBef>
                <a:spcPts val="0"/>
              </a:spcBef>
              <a:spcAft>
                <a:spcPts val="0"/>
              </a:spcAft>
              <a:buFont typeface="Arial" panose="020B0604020202020204" pitchFamily="34" charset="0"/>
              <a:buChar char="•"/>
            </a:pPr>
            <a:endParaRPr lang="en-US" dirty="0">
              <a:solidFill>
                <a:srgbClr val="004F71"/>
              </a:solidFill>
              <a:latin typeface="Gotham Book" pitchFamily="2" charset="0"/>
              <a:cs typeface="Gotham Book" pitchFamily="2" charset="0"/>
            </a:endParaRPr>
          </a:p>
          <a:p>
            <a:pPr marL="171450" marR="0" indent="-171450">
              <a:spcBef>
                <a:spcPts val="0"/>
              </a:spcBef>
              <a:spcAft>
                <a:spcPts val="0"/>
              </a:spcAft>
              <a:buFont typeface="Arial" panose="020B0604020202020204" pitchFamily="34" charset="0"/>
              <a:buChar char="•"/>
            </a:pPr>
            <a:r>
              <a:rPr lang="en-US" dirty="0">
                <a:solidFill>
                  <a:srgbClr val="004F71"/>
                </a:solidFill>
                <a:latin typeface="Gotham Book"/>
                <a:cs typeface="Gotham Book" pitchFamily="2" charset="0"/>
              </a:rPr>
              <a:t>Total incentive divided into [equal] annual payments</a:t>
            </a:r>
          </a:p>
          <a:p>
            <a:pPr marL="171450" marR="0" indent="-171450">
              <a:spcBef>
                <a:spcPts val="0"/>
              </a:spcBef>
              <a:spcAft>
                <a:spcPts val="0"/>
              </a:spcAft>
              <a:buFont typeface="Arial" panose="020B0604020202020204" pitchFamily="34" charset="0"/>
              <a:buChar char="•"/>
            </a:pPr>
            <a:endParaRPr lang="en-US" dirty="0">
              <a:solidFill>
                <a:srgbClr val="004F71"/>
              </a:solidFill>
              <a:latin typeface="Gotham Book" pitchFamily="2" charset="0"/>
              <a:cs typeface="Gotham Book" pitchFamily="2" charset="0"/>
            </a:endParaRPr>
          </a:p>
          <a:p>
            <a:pPr marL="171450" indent="-171450">
              <a:buFont typeface="Arial" panose="020B0604020202020204" pitchFamily="34" charset="0"/>
              <a:buChar char="•"/>
            </a:pPr>
            <a:r>
              <a:rPr lang="en-US" dirty="0">
                <a:solidFill>
                  <a:srgbClr val="004F71"/>
                </a:solidFill>
                <a:latin typeface="Gotham Book"/>
                <a:cs typeface="Gotham Book" pitchFamily="2" charset="0"/>
              </a:rPr>
              <a:t>Reporting period is aligned with the end of the fiscal year and IDB Invest’s impact reporting period, which is usually Feb 15th of each year. </a:t>
            </a:r>
          </a:p>
          <a:p>
            <a:pPr marL="171450" indent="-171450">
              <a:buFont typeface="Arial" panose="020B0604020202020204" pitchFamily="34" charset="0"/>
              <a:buChar char="•"/>
            </a:pPr>
            <a:endParaRPr lang="en-US" dirty="0">
              <a:solidFill>
                <a:srgbClr val="004F71"/>
              </a:solidFill>
              <a:latin typeface="Gotham Book" pitchFamily="2" charset="0"/>
              <a:cs typeface="Gotham Book" pitchFamily="2" charset="0"/>
            </a:endParaRPr>
          </a:p>
          <a:p>
            <a:pPr marL="171450" marR="0" indent="-171450">
              <a:spcBef>
                <a:spcPts val="0"/>
              </a:spcBef>
              <a:spcAft>
                <a:spcPts val="0"/>
              </a:spcAft>
              <a:buFont typeface="Arial" panose="020B0604020202020204" pitchFamily="34" charset="0"/>
              <a:buChar char="•"/>
            </a:pPr>
            <a:r>
              <a:rPr lang="en-US" dirty="0">
                <a:solidFill>
                  <a:srgbClr val="004F71"/>
                </a:solidFill>
                <a:latin typeface="Gotham Book"/>
                <a:cs typeface="Gotham Book" pitchFamily="2" charset="0"/>
              </a:rPr>
              <a:t>Clients submits a certificate of compliance by Feb 15th. No audits required.  </a:t>
            </a:r>
            <a:endParaRPr lang="en-US" dirty="0">
              <a:solidFill>
                <a:srgbClr val="004F71"/>
              </a:solidFill>
              <a:latin typeface="Gotham Book" pitchFamily="2" charset="0"/>
              <a:cs typeface="Gotham Book" pitchFamily="2" charset="0"/>
            </a:endParaRPr>
          </a:p>
          <a:p>
            <a:pPr marR="0">
              <a:spcBef>
                <a:spcPts val="0"/>
              </a:spcBef>
              <a:spcAft>
                <a:spcPts val="0"/>
              </a:spcAft>
            </a:pPr>
            <a:endParaRPr lang="en-US" dirty="0">
              <a:solidFill>
                <a:srgbClr val="004F71"/>
              </a:solidFill>
              <a:latin typeface="Gotham Book" pitchFamily="2" charset="0"/>
              <a:cs typeface="Gotham Book" pitchFamily="2" charset="0"/>
            </a:endParaRPr>
          </a:p>
          <a:p>
            <a:pPr marL="171450" marR="0" indent="-171450">
              <a:spcBef>
                <a:spcPts val="0"/>
              </a:spcBef>
              <a:spcAft>
                <a:spcPts val="0"/>
              </a:spcAft>
              <a:buFont typeface="Arial" panose="020B0604020202020204" pitchFamily="34" charset="0"/>
              <a:buChar char="•"/>
            </a:pPr>
            <a:r>
              <a:rPr lang="en-US" dirty="0">
                <a:solidFill>
                  <a:srgbClr val="004F71"/>
                </a:solidFill>
                <a:latin typeface="Gotham Book"/>
                <a:cs typeface="Gotham Book" pitchFamily="2" charset="0"/>
              </a:rPr>
              <a:t>Deadline for incentive disbursement by IDB Invest is May 15 [or [45] days after receipt of required certificate of compliance].</a:t>
            </a:r>
          </a:p>
          <a:p>
            <a:pPr marR="0">
              <a:spcBef>
                <a:spcPts val="0"/>
              </a:spcBef>
              <a:spcAft>
                <a:spcPts val="0"/>
              </a:spcAft>
            </a:pPr>
            <a:endParaRPr lang="en-US" dirty="0">
              <a:solidFill>
                <a:srgbClr val="004F71"/>
              </a:solidFill>
              <a:latin typeface="Gotham Book" pitchFamily="2" charset="0"/>
              <a:cs typeface="Gotham Book" pitchFamily="2" charset="0"/>
            </a:endParaRPr>
          </a:p>
          <a:p>
            <a:pPr marL="171450" indent="-171450">
              <a:buFont typeface="Arial" panose="020B0604020202020204" pitchFamily="34" charset="0"/>
              <a:buChar char="•"/>
            </a:pPr>
            <a:r>
              <a:rPr lang="en-US" dirty="0">
                <a:solidFill>
                  <a:srgbClr val="004F71"/>
                </a:solidFill>
                <a:latin typeface="Gotham Book"/>
                <a:cs typeface="Gotham Book" pitchFamily="2" charset="0"/>
              </a:rPr>
              <a:t>Incentive is cumulative. If the client does not achieve the expected result by the agreed year, but achieves it in the following year, the annual amount corresponding to both years incentive will be paid.</a:t>
            </a:r>
          </a:p>
          <a:p>
            <a:pPr marL="171450" indent="-171450">
              <a:buFont typeface="Arial" panose="020B0604020202020204" pitchFamily="34" charset="0"/>
              <a:buChar char="•"/>
            </a:pPr>
            <a:endParaRPr lang="en-US" dirty="0">
              <a:solidFill>
                <a:srgbClr val="004F71"/>
              </a:solidFill>
              <a:latin typeface="Gotham Book"/>
              <a:cs typeface="Gotham Book" pitchFamily="2" charset="0"/>
            </a:endParaRPr>
          </a:p>
          <a:p>
            <a:pPr marL="171450" indent="-171450">
              <a:buFont typeface="Arial" panose="020B0604020202020204" pitchFamily="34" charset="0"/>
              <a:buChar char="•"/>
            </a:pPr>
            <a:r>
              <a:rPr lang="en-US" dirty="0">
                <a:solidFill>
                  <a:srgbClr val="004F71"/>
                </a:solidFill>
                <a:latin typeface="Gotham Book"/>
                <a:cs typeface="Gotham Book" pitchFamily="2" charset="0"/>
              </a:rPr>
              <a:t>If milestones are achieved ahead of time, we’ll only disbursed the amount committed for that particular year.</a:t>
            </a:r>
          </a:p>
        </p:txBody>
      </p:sp>
    </p:spTree>
    <p:extLst>
      <p:ext uri="{BB962C8B-B14F-4D97-AF65-F5344CB8AC3E}">
        <p14:creationId xmlns:p14="http://schemas.microsoft.com/office/powerpoint/2010/main" val="903908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contenido 6">
            <a:extLst>
              <a:ext uri="{FF2B5EF4-FFF2-40B4-BE49-F238E27FC236}">
                <a16:creationId xmlns:a16="http://schemas.microsoft.com/office/drawing/2014/main" id="{71B560B2-D365-BFB5-E5CB-64503F2E7709}"/>
              </a:ext>
            </a:extLst>
          </p:cNvPr>
          <p:cNvSpPr>
            <a:spLocks noGrp="1"/>
          </p:cNvSpPr>
          <p:nvPr>
            <p:ph sz="quarter" idx="11"/>
          </p:nvPr>
        </p:nvSpPr>
        <p:spPr>
          <a:xfrm>
            <a:off x="477077" y="657947"/>
            <a:ext cx="11032618" cy="582460"/>
          </a:xfrm>
        </p:spPr>
        <p:txBody>
          <a:bodyPr vert="horz" lIns="0" tIns="45720" rIns="0" bIns="45720" rtlCol="0">
            <a:normAutofit/>
          </a:bodyPr>
          <a:lstStyle/>
          <a:p>
            <a:r>
              <a:rPr lang="en-US" dirty="0"/>
              <a:t>Case Study - Commercial Bank of Meta (CBM) - Colombia</a:t>
            </a:r>
            <a:endParaRPr lang="es-CO" dirty="0"/>
          </a:p>
          <a:p>
            <a:endParaRPr lang="en-US" dirty="0"/>
          </a:p>
        </p:txBody>
      </p:sp>
      <p:pic>
        <p:nvPicPr>
          <p:cNvPr id="3" name="Picture 2">
            <a:extLst>
              <a:ext uri="{FF2B5EF4-FFF2-40B4-BE49-F238E27FC236}">
                <a16:creationId xmlns:a16="http://schemas.microsoft.com/office/drawing/2014/main" id="{68127469-80DB-9155-79AB-A30AB6B26212}"/>
              </a:ext>
            </a:extLst>
          </p:cNvPr>
          <p:cNvPicPr>
            <a:picLocks noChangeAspect="1"/>
          </p:cNvPicPr>
          <p:nvPr/>
        </p:nvPicPr>
        <p:blipFill>
          <a:blip r:embed="rId3"/>
          <a:stretch>
            <a:fillRect/>
          </a:stretch>
        </p:blipFill>
        <p:spPr>
          <a:xfrm>
            <a:off x="847725" y="1490662"/>
            <a:ext cx="10496550" cy="3876675"/>
          </a:xfrm>
          <a:prstGeom prst="rect">
            <a:avLst/>
          </a:prstGeom>
        </p:spPr>
      </p:pic>
      <p:sp>
        <p:nvSpPr>
          <p:cNvPr id="4" name="TextBox 3">
            <a:extLst>
              <a:ext uri="{FF2B5EF4-FFF2-40B4-BE49-F238E27FC236}">
                <a16:creationId xmlns:a16="http://schemas.microsoft.com/office/drawing/2014/main" id="{3BDBC357-FC40-EAAF-1E7A-4D1BCF7F30CA}"/>
              </a:ext>
            </a:extLst>
          </p:cNvPr>
          <p:cNvSpPr txBox="1"/>
          <p:nvPr/>
        </p:nvSpPr>
        <p:spPr>
          <a:xfrm>
            <a:off x="361950" y="5457825"/>
            <a:ext cx="10106025" cy="1846659"/>
          </a:xfrm>
          <a:prstGeom prst="rect">
            <a:avLst/>
          </a:prstGeom>
          <a:noFill/>
        </p:spPr>
        <p:txBody>
          <a:bodyPr wrap="square" rtlCol="0">
            <a:spAutoFit/>
          </a:bodyPr>
          <a:lstStyle/>
          <a:p>
            <a:r>
              <a:rPr lang="en-US" sz="2400" b="1" dirty="0">
                <a:solidFill>
                  <a:srgbClr val="004F71"/>
                </a:solidFill>
                <a:latin typeface="Gotham Book" pitchFamily="2" charset="0"/>
                <a:cs typeface="Gotham Book" pitchFamily="2" charset="0"/>
              </a:rPr>
              <a:t>Assumptions:</a:t>
            </a:r>
          </a:p>
          <a:p>
            <a:pPr marL="285750" indent="-285750">
              <a:buFont typeface="Arial" panose="020B0604020202020204" pitchFamily="34" charset="0"/>
              <a:buChar char="•"/>
            </a:pPr>
            <a:r>
              <a:rPr lang="en-US" dirty="0">
                <a:solidFill>
                  <a:srgbClr val="004F71"/>
                </a:solidFill>
                <a:latin typeface="Gotham Book" pitchFamily="2" charset="0"/>
                <a:cs typeface="Gotham Book" pitchFamily="2" charset="0"/>
              </a:rPr>
              <a:t>Ops Cost of managing an additional WSME -&gt; US$500</a:t>
            </a:r>
          </a:p>
          <a:p>
            <a:pPr marL="285750" indent="-285750">
              <a:buFont typeface="Arial" panose="020B0604020202020204" pitchFamily="34" charset="0"/>
              <a:buChar char="•"/>
            </a:pPr>
            <a:r>
              <a:rPr lang="en-US" dirty="0">
                <a:solidFill>
                  <a:srgbClr val="004F71"/>
                </a:solidFill>
                <a:latin typeface="Gotham Book" pitchFamily="2" charset="0"/>
                <a:cs typeface="Gotham Book" pitchFamily="2" charset="0"/>
              </a:rPr>
              <a:t>Bank X, operates in the same city is growing 15% SME and 10% WSME.</a:t>
            </a:r>
          </a:p>
          <a:p>
            <a:pPr marL="285750" indent="-285750">
              <a:buFont typeface="Arial" panose="020B0604020202020204" pitchFamily="34" charset="0"/>
              <a:buChar char="•"/>
            </a:pPr>
            <a:r>
              <a:rPr lang="en-US" dirty="0">
                <a:solidFill>
                  <a:srgbClr val="004F71"/>
                </a:solidFill>
                <a:latin typeface="Gotham Book" pitchFamily="2" charset="0"/>
                <a:cs typeface="Gotham Book" pitchFamily="2" charset="0"/>
              </a:rPr>
              <a:t>Bank Y, operates in rural areas in Colombia and is growing 8% SME and 1%WSME.</a:t>
            </a:r>
            <a:endParaRPr lang="es-CO" dirty="0">
              <a:solidFill>
                <a:srgbClr val="004F71"/>
              </a:solidFill>
              <a:latin typeface="Gotham Book" pitchFamily="2" charset="0"/>
              <a:cs typeface="Gotham Book" pitchFamily="2" charset="0"/>
            </a:endParaRPr>
          </a:p>
          <a:p>
            <a:endParaRPr lang="en-US" dirty="0"/>
          </a:p>
          <a:p>
            <a:endParaRPr lang="es-CO" dirty="0"/>
          </a:p>
        </p:txBody>
      </p:sp>
    </p:spTree>
    <p:extLst>
      <p:ext uri="{BB962C8B-B14F-4D97-AF65-F5344CB8AC3E}">
        <p14:creationId xmlns:p14="http://schemas.microsoft.com/office/powerpoint/2010/main" val="289374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17D5DE-269C-1316-FE77-40C1DCC56912}"/>
              </a:ext>
            </a:extLst>
          </p:cNvPr>
          <p:cNvSpPr>
            <a:spLocks noGrp="1"/>
          </p:cNvSpPr>
          <p:nvPr>
            <p:ph sz="quarter" idx="11"/>
          </p:nvPr>
        </p:nvSpPr>
        <p:spPr/>
        <p:txBody>
          <a:bodyPr/>
          <a:lstStyle/>
          <a:p>
            <a:r>
              <a:rPr lang="en-US" dirty="0"/>
              <a:t>Step-by-Step</a:t>
            </a:r>
            <a:endParaRPr lang="es-CO" dirty="0"/>
          </a:p>
        </p:txBody>
      </p:sp>
      <p:sp>
        <p:nvSpPr>
          <p:cNvPr id="3" name="TextBox 2">
            <a:extLst>
              <a:ext uri="{FF2B5EF4-FFF2-40B4-BE49-F238E27FC236}">
                <a16:creationId xmlns:a16="http://schemas.microsoft.com/office/drawing/2014/main" id="{9C84CEE5-452E-9DA4-8009-F29DED8C8143}"/>
              </a:ext>
            </a:extLst>
          </p:cNvPr>
          <p:cNvSpPr txBox="1"/>
          <p:nvPr/>
        </p:nvSpPr>
        <p:spPr>
          <a:xfrm>
            <a:off x="477077" y="1398739"/>
            <a:ext cx="11032617" cy="3970318"/>
          </a:xfrm>
          <a:prstGeom prst="rect">
            <a:avLst/>
          </a:prstGeom>
          <a:noFill/>
        </p:spPr>
        <p:txBody>
          <a:bodyPr wrap="square" lIns="91440" tIns="45720" rIns="91440" bIns="45720" rtlCol="0" anchor="t">
            <a:spAutoFit/>
          </a:bodyPr>
          <a:lstStyle/>
          <a:p>
            <a:pPr marL="342900" marR="0" indent="-342900">
              <a:spcBef>
                <a:spcPts val="0"/>
              </a:spcBef>
              <a:spcAft>
                <a:spcPts val="0"/>
              </a:spcAft>
              <a:buFont typeface="+mj-lt"/>
              <a:buAutoNum type="arabicPeriod"/>
            </a:pPr>
            <a:r>
              <a:rPr lang="en-US" dirty="0">
                <a:solidFill>
                  <a:srgbClr val="004F71"/>
                </a:solidFill>
                <a:latin typeface="Gotham Book" pitchFamily="2" charset="0"/>
                <a:cs typeface="Gotham Book" pitchFamily="2" charset="0"/>
              </a:rPr>
              <a:t>Agree on the baseline and projections based on WeFi definition. </a:t>
            </a:r>
          </a:p>
          <a:p>
            <a:pPr marL="342900" marR="0" indent="-342900">
              <a:spcBef>
                <a:spcPts val="0"/>
              </a:spcBef>
              <a:spcAft>
                <a:spcPts val="0"/>
              </a:spcAft>
              <a:buFont typeface="+mj-lt"/>
              <a:buAutoNum type="arabicPeriod"/>
            </a:pPr>
            <a:endParaRPr lang="en-US" dirty="0">
              <a:solidFill>
                <a:srgbClr val="004F71"/>
              </a:solidFill>
              <a:latin typeface="Gotham Book" pitchFamily="2" charset="0"/>
              <a:cs typeface="Gotham Book" pitchFamily="2" charset="0"/>
            </a:endParaRPr>
          </a:p>
          <a:p>
            <a:pPr marL="342900" marR="0" indent="-342900">
              <a:spcBef>
                <a:spcPts val="0"/>
              </a:spcBef>
              <a:spcAft>
                <a:spcPts val="0"/>
              </a:spcAft>
              <a:buFont typeface="+mj-lt"/>
              <a:buAutoNum type="arabicPeriod"/>
            </a:pPr>
            <a:r>
              <a:rPr lang="en-US" dirty="0">
                <a:solidFill>
                  <a:srgbClr val="004F71"/>
                </a:solidFill>
                <a:latin typeface="Gotham Book" pitchFamily="2" charset="0"/>
                <a:cs typeface="Gotham Book" pitchFamily="2" charset="0"/>
              </a:rPr>
              <a:t>Understand the regional and national context of WSMEs access to finance and markets. </a:t>
            </a:r>
          </a:p>
          <a:p>
            <a:pPr marL="342900" marR="0" indent="-342900">
              <a:spcBef>
                <a:spcPts val="0"/>
              </a:spcBef>
              <a:spcAft>
                <a:spcPts val="0"/>
              </a:spcAft>
              <a:buFont typeface="+mj-lt"/>
              <a:buAutoNum type="arabicPeriod"/>
            </a:pPr>
            <a:endParaRPr lang="en-US" dirty="0">
              <a:solidFill>
                <a:srgbClr val="004F71"/>
              </a:solidFill>
              <a:latin typeface="Gotham Book" pitchFamily="2" charset="0"/>
              <a:cs typeface="Gotham Book" pitchFamily="2" charset="0"/>
            </a:endParaRPr>
          </a:p>
          <a:p>
            <a:pPr marL="342900" marR="0" indent="-342900">
              <a:spcBef>
                <a:spcPts val="0"/>
              </a:spcBef>
              <a:spcAft>
                <a:spcPts val="0"/>
              </a:spcAft>
              <a:buFont typeface="+mj-lt"/>
              <a:buAutoNum type="arabicPeriod"/>
            </a:pPr>
            <a:r>
              <a:rPr lang="en-US" dirty="0">
                <a:solidFill>
                  <a:srgbClr val="004F71"/>
                </a:solidFill>
                <a:latin typeface="Gotham Book" pitchFamily="2" charset="0"/>
                <a:cs typeface="Gotham Book" pitchFamily="2" charset="0"/>
              </a:rPr>
              <a:t>Benchmarking </a:t>
            </a:r>
          </a:p>
          <a:p>
            <a:pPr marL="342900" marR="0" indent="-342900">
              <a:spcBef>
                <a:spcPts val="0"/>
              </a:spcBef>
              <a:spcAft>
                <a:spcPts val="0"/>
              </a:spcAft>
              <a:buFont typeface="+mj-lt"/>
              <a:buAutoNum type="arabicPeriod"/>
            </a:pPr>
            <a:endParaRPr lang="en-US" dirty="0">
              <a:solidFill>
                <a:srgbClr val="004F71"/>
              </a:solidFill>
              <a:latin typeface="Gotham Book" pitchFamily="2" charset="0"/>
              <a:cs typeface="Gotham Book" pitchFamily="2" charset="0"/>
            </a:endParaRPr>
          </a:p>
          <a:p>
            <a:pPr marL="342900" indent="-342900">
              <a:buFont typeface="+mj-lt"/>
              <a:buAutoNum type="arabicPeriod"/>
            </a:pPr>
            <a:r>
              <a:rPr lang="es-CO" dirty="0" err="1">
                <a:solidFill>
                  <a:srgbClr val="004F71"/>
                </a:solidFill>
                <a:latin typeface="Gotham Book" pitchFamily="2" charset="0"/>
                <a:cs typeface="Gotham Book" pitchFamily="2" charset="0"/>
              </a:rPr>
              <a:t>Negotiate</a:t>
            </a:r>
            <a:r>
              <a:rPr lang="es-CO" dirty="0">
                <a:solidFill>
                  <a:srgbClr val="004F71"/>
                </a:solidFill>
                <a:latin typeface="Gotham Book" pitchFamily="2" charset="0"/>
                <a:cs typeface="Gotham Book" pitchFamily="2" charset="0"/>
              </a:rPr>
              <a:t> </a:t>
            </a:r>
            <a:r>
              <a:rPr lang="es-CO" dirty="0" err="1">
                <a:solidFill>
                  <a:srgbClr val="004F71"/>
                </a:solidFill>
                <a:latin typeface="Gotham Book" pitchFamily="2" charset="0"/>
                <a:cs typeface="Gotham Book" pitchFamily="2" charset="0"/>
              </a:rPr>
              <a:t>with</a:t>
            </a:r>
            <a:r>
              <a:rPr lang="es-CO" dirty="0">
                <a:solidFill>
                  <a:srgbClr val="004F71"/>
                </a:solidFill>
                <a:latin typeface="Gotham Book" pitchFamily="2" charset="0"/>
                <a:cs typeface="Gotham Book" pitchFamily="2" charset="0"/>
              </a:rPr>
              <a:t> </a:t>
            </a:r>
            <a:r>
              <a:rPr lang="es-CO" dirty="0" err="1">
                <a:solidFill>
                  <a:srgbClr val="004F71"/>
                </a:solidFill>
                <a:latin typeface="Gotham Book" pitchFamily="2" charset="0"/>
                <a:cs typeface="Gotham Book" pitchFamily="2" charset="0"/>
              </a:rPr>
              <a:t>the</a:t>
            </a:r>
            <a:r>
              <a:rPr lang="es-CO" dirty="0">
                <a:solidFill>
                  <a:srgbClr val="004F71"/>
                </a:solidFill>
                <a:latin typeface="Gotham Book" pitchFamily="2" charset="0"/>
                <a:cs typeface="Gotham Book" pitchFamily="2" charset="0"/>
              </a:rPr>
              <a:t> </a:t>
            </a:r>
            <a:r>
              <a:rPr lang="es-CO" dirty="0" err="1">
                <a:solidFill>
                  <a:srgbClr val="004F71"/>
                </a:solidFill>
                <a:latin typeface="Gotham Book" pitchFamily="2" charset="0"/>
                <a:cs typeface="Gotham Book" pitchFamily="2" charset="0"/>
              </a:rPr>
              <a:t>client</a:t>
            </a:r>
            <a:r>
              <a:rPr lang="es-CO" dirty="0">
                <a:solidFill>
                  <a:srgbClr val="004F71"/>
                </a:solidFill>
                <a:latin typeface="Gotham Book" pitchFamily="2" charset="0"/>
                <a:cs typeface="Gotham Book" pitchFamily="2" charset="0"/>
              </a:rPr>
              <a:t> </a:t>
            </a:r>
            <a:r>
              <a:rPr lang="es-CO" dirty="0" err="1">
                <a:solidFill>
                  <a:srgbClr val="004F71"/>
                </a:solidFill>
                <a:latin typeface="Gotham Book" pitchFamily="2" charset="0"/>
                <a:cs typeface="Gotham Book" pitchFamily="2" charset="0"/>
              </a:rPr>
              <a:t>the</a:t>
            </a:r>
            <a:r>
              <a:rPr lang="es-CO" dirty="0">
                <a:solidFill>
                  <a:srgbClr val="004F71"/>
                </a:solidFill>
                <a:latin typeface="Gotham Book" pitchFamily="2" charset="0"/>
                <a:cs typeface="Gotham Book" pitchFamily="2" charset="0"/>
              </a:rPr>
              <a:t> </a:t>
            </a:r>
            <a:r>
              <a:rPr lang="es-CO" dirty="0" err="1">
                <a:solidFill>
                  <a:srgbClr val="004F71"/>
                </a:solidFill>
                <a:latin typeface="Gotham Book" pitchFamily="2" charset="0"/>
                <a:cs typeface="Gotham Book" pitchFamily="2" charset="0"/>
              </a:rPr>
              <a:t>annual</a:t>
            </a:r>
            <a:r>
              <a:rPr lang="es-CO" dirty="0">
                <a:solidFill>
                  <a:srgbClr val="004F71"/>
                </a:solidFill>
                <a:latin typeface="Gotham Book" pitchFamily="2" charset="0"/>
                <a:cs typeface="Gotham Book" pitchFamily="2" charset="0"/>
              </a:rPr>
              <a:t> % </a:t>
            </a:r>
            <a:r>
              <a:rPr lang="es-CO" dirty="0" err="1">
                <a:solidFill>
                  <a:srgbClr val="004F71"/>
                </a:solidFill>
                <a:latin typeface="Gotham Book" pitchFamily="2" charset="0"/>
                <a:cs typeface="Gotham Book" pitchFamily="2" charset="0"/>
              </a:rPr>
              <a:t>growth</a:t>
            </a:r>
            <a:r>
              <a:rPr lang="es-CO" dirty="0">
                <a:solidFill>
                  <a:srgbClr val="004F71"/>
                </a:solidFill>
                <a:latin typeface="Gotham Book" pitchFamily="2" charset="0"/>
                <a:cs typeface="Gotham Book" pitchFamily="2" charset="0"/>
              </a:rPr>
              <a:t> of </a:t>
            </a:r>
            <a:r>
              <a:rPr lang="es-CO" dirty="0" err="1">
                <a:solidFill>
                  <a:srgbClr val="004F71"/>
                </a:solidFill>
                <a:latin typeface="Gotham Book" pitchFamily="2" charset="0"/>
                <a:cs typeface="Gotham Book" pitchFamily="2" charset="0"/>
              </a:rPr>
              <a:t>the</a:t>
            </a:r>
            <a:r>
              <a:rPr lang="es-CO" dirty="0">
                <a:solidFill>
                  <a:srgbClr val="004F71"/>
                </a:solidFill>
                <a:latin typeface="Gotham Book" pitchFamily="2" charset="0"/>
                <a:cs typeface="Gotham Book" pitchFamily="2" charset="0"/>
              </a:rPr>
              <a:t> WSME portfolio.</a:t>
            </a:r>
          </a:p>
          <a:p>
            <a:pPr marL="342900" indent="-342900">
              <a:buFont typeface="+mj-lt"/>
              <a:buAutoNum type="arabicPeriod"/>
            </a:pPr>
            <a:endParaRPr lang="es-CO" dirty="0">
              <a:solidFill>
                <a:srgbClr val="004F71"/>
              </a:solidFill>
              <a:latin typeface="Gotham Book" pitchFamily="2" charset="0"/>
              <a:cs typeface="Gotham Book" pitchFamily="2" charset="0"/>
            </a:endParaRPr>
          </a:p>
          <a:p>
            <a:pPr marL="342900" indent="-342900">
              <a:buFont typeface="+mj-lt"/>
              <a:buAutoNum type="arabicPeriod"/>
            </a:pPr>
            <a:r>
              <a:rPr lang="en-US" dirty="0">
                <a:solidFill>
                  <a:srgbClr val="004F71"/>
                </a:solidFill>
                <a:latin typeface="Gotham Book" pitchFamily="2" charset="0"/>
                <a:cs typeface="Gotham Book" pitchFamily="2" charset="0"/>
              </a:rPr>
              <a:t>Calculate absolute numbers</a:t>
            </a:r>
          </a:p>
          <a:p>
            <a:pPr marL="342900" indent="-342900">
              <a:buFont typeface="+mj-lt"/>
              <a:buAutoNum type="arabicPeriod"/>
            </a:pPr>
            <a:endParaRPr lang="en-US" dirty="0">
              <a:solidFill>
                <a:srgbClr val="004F71"/>
              </a:solidFill>
              <a:latin typeface="Gotham Book" pitchFamily="2" charset="0"/>
              <a:cs typeface="Gotham Book" pitchFamily="2" charset="0"/>
            </a:endParaRPr>
          </a:p>
          <a:p>
            <a:pPr marL="342900" indent="-342900">
              <a:buFont typeface="+mj-lt"/>
              <a:buAutoNum type="arabicPeriod"/>
            </a:pPr>
            <a:r>
              <a:rPr lang="en-US" dirty="0">
                <a:solidFill>
                  <a:srgbClr val="004F71"/>
                </a:solidFill>
                <a:latin typeface="Gotham Book" pitchFamily="2" charset="0"/>
                <a:cs typeface="Gotham Book" pitchFamily="2" charset="0"/>
              </a:rPr>
              <a:t>Calculate the additional WSMEs the bank will reach, beyond the projected</a:t>
            </a:r>
          </a:p>
          <a:p>
            <a:pPr marL="342900" indent="-342900">
              <a:buFont typeface="+mj-lt"/>
              <a:buAutoNum type="arabicPeriod"/>
            </a:pPr>
            <a:endParaRPr lang="en-US" dirty="0">
              <a:solidFill>
                <a:srgbClr val="004F71"/>
              </a:solidFill>
              <a:latin typeface="Gotham Book" pitchFamily="2" charset="0"/>
              <a:cs typeface="Gotham Book" pitchFamily="2" charset="0"/>
            </a:endParaRPr>
          </a:p>
          <a:p>
            <a:pPr marL="342900" indent="-342900">
              <a:buFont typeface="+mj-lt"/>
              <a:buAutoNum type="arabicPeriod"/>
            </a:pPr>
            <a:r>
              <a:rPr lang="en-US" dirty="0">
                <a:solidFill>
                  <a:srgbClr val="004F71"/>
                </a:solidFill>
                <a:latin typeface="Gotham Book" pitchFamily="2" charset="0"/>
                <a:cs typeface="Gotham Book" pitchFamily="2" charset="0"/>
              </a:rPr>
              <a:t>Incentive sizing: agree with the Client on a metric. Could be direct or proxy. </a:t>
            </a:r>
          </a:p>
          <a:p>
            <a:pPr marL="171450" marR="0" indent="-171450">
              <a:spcBef>
                <a:spcPts val="0"/>
              </a:spcBef>
              <a:spcAft>
                <a:spcPts val="0"/>
              </a:spcAft>
              <a:buFont typeface="Arial" panose="020B0604020202020204" pitchFamily="34" charset="0"/>
              <a:buChar char="•"/>
            </a:pPr>
            <a:endParaRPr lang="en-US" dirty="0">
              <a:solidFill>
                <a:srgbClr val="004F71"/>
              </a:solidFill>
              <a:latin typeface="Gotham Book"/>
              <a:cs typeface="Gotham Book" pitchFamily="2" charset="0"/>
            </a:endParaRPr>
          </a:p>
        </p:txBody>
      </p:sp>
    </p:spTree>
    <p:extLst>
      <p:ext uri="{BB962C8B-B14F-4D97-AF65-F5344CB8AC3E}">
        <p14:creationId xmlns:p14="http://schemas.microsoft.com/office/powerpoint/2010/main" val="2985962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e02667f-0271-471b-bd6e-11a2e16def1d" xsi:nil="true"/>
    <lcf76f155ced4ddcb4097134ff3c332f xmlns="fc5acc4e-0c25-495a-afe8-cebdbe1b35e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16" ma:contentTypeDescription="Create a new document." ma:contentTypeScope="" ma:versionID="cac65b90517b0d5d0419d16b66a395ad">
  <xsd:schema xmlns:xsd="http://www.w3.org/2001/XMLSchema" xmlns:xs="http://www.w3.org/2001/XMLSchema" xmlns:p="http://schemas.microsoft.com/office/2006/metadata/properties" xmlns:ns2="fc5acc4e-0c25-495a-afe8-cebdbe1b35e5" xmlns:ns3="8c652d72-a731-4ede-abc3-d9bc4a2de092" xmlns:ns4="3e02667f-0271-471b-bd6e-11a2e16def1d" targetNamespace="http://schemas.microsoft.com/office/2006/metadata/properties" ma:root="true" ma:fieldsID="200b689632e6dc747ec8081b58d40bf2" ns2:_="" ns3:_="" ns4:_="">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B37358-D91A-4C19-9667-B8E80CE25A1C}">
  <ds:schemaRefs>
    <ds:schemaRef ds:uri="http://schemas.microsoft.com/office/2006/metadata/properties"/>
    <ds:schemaRef ds:uri="http://schemas.microsoft.com/office/infopath/2007/PartnerControls"/>
    <ds:schemaRef ds:uri="cdc7663a-08f0-4737-9e8c-148ce897a09c"/>
    <ds:schemaRef ds:uri="0c545a26-221f-4f85-ae25-d8045cff69d6"/>
  </ds:schemaRefs>
</ds:datastoreItem>
</file>

<file path=customXml/itemProps2.xml><?xml version="1.0" encoding="utf-8"?>
<ds:datastoreItem xmlns:ds="http://schemas.openxmlformats.org/officeDocument/2006/customXml" ds:itemID="{DF876FF8-7D4C-44FE-909E-58CC3B4E262C}">
  <ds:schemaRefs>
    <ds:schemaRef ds:uri="http://schemas.microsoft.com/sharepoint/v3/contenttype/forms"/>
  </ds:schemaRefs>
</ds:datastoreItem>
</file>

<file path=customXml/itemProps3.xml><?xml version="1.0" encoding="utf-8"?>
<ds:datastoreItem xmlns:ds="http://schemas.openxmlformats.org/officeDocument/2006/customXml" ds:itemID="{8C783B12-4317-4454-A8C0-10C6091316C3}"/>
</file>

<file path=docProps/app.xml><?xml version="1.0" encoding="utf-8"?>
<Properties xmlns="http://schemas.openxmlformats.org/officeDocument/2006/extended-properties" xmlns:vt="http://schemas.openxmlformats.org/officeDocument/2006/docPropsVTypes">
  <TotalTime>2</TotalTime>
  <Words>1186</Words>
  <Application>Microsoft Office PowerPoint</Application>
  <PresentationFormat>Widescreen</PresentationFormat>
  <Paragraphs>145</Paragraphs>
  <Slides>12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Gotham Bold</vt:lpstr>
      <vt:lpstr>Gotham Book</vt:lpstr>
      <vt:lpstr>Gotham-Book</vt:lpstr>
      <vt:lpstr>GothamHTFBook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continue the conversation     Matthieu Pegon Head, Blended Finance matthieup@idbinvest.org  </vt:lpstr>
    </vt:vector>
  </TitlesOfParts>
  <Company>Inter-American Development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Giraldo Martinez, Laura Juliana</dc:creator>
  <cp:lastModifiedBy>Aurica Balmus</cp:lastModifiedBy>
  <cp:revision>1</cp:revision>
  <dcterms:created xsi:type="dcterms:W3CDTF">2023-06-02T18:48:56Z</dcterms:created>
  <dcterms:modified xsi:type="dcterms:W3CDTF">2023-06-13T15:15:43Z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0x010100AF4578C4F266F345BC9CA4E571ADCDC3</vt:lpwstr>
  </property>
  <property fmtid="{D5CDD505-2E9C-101B-9397-08002B2CF9AE}" pid="3" name="MediaServiceImageTags">
    <vt:lpwstr/>
  </property>
</Properties>
</file>