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134806013" r:id="rId5"/>
    <p:sldId id="2134806022" r:id="rId6"/>
    <p:sldId id="2134806019" r:id="rId7"/>
    <p:sldId id="2134806014" r:id="rId8"/>
    <p:sldId id="2134806023"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CC9C-68D5-475E-8A94-9B66B16F77FC}" type="datetimeFigureOut">
              <a:rPr lang="es-CO" smtClean="0"/>
              <a:t>13/06/2023</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1BA4D-D531-4CA5-9FAE-8CDA5ED0364F}" type="slidenum">
              <a:rPr lang="es-CO" smtClean="0"/>
              <a:t>‹#›</a:t>
            </a:fld>
            <a:endParaRPr lang="es-CO"/>
          </a:p>
        </p:txBody>
      </p:sp>
    </p:spTree>
    <p:extLst>
      <p:ext uri="{BB962C8B-B14F-4D97-AF65-F5344CB8AC3E}">
        <p14:creationId xmlns:p14="http://schemas.microsoft.com/office/powerpoint/2010/main" val="323045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171450" marR="0" indent="-171450">
              <a:spcBef>
                <a:spcPts val="0"/>
              </a:spcBef>
              <a:spcAft>
                <a:spcPts val="0"/>
              </a:spcAft>
              <a:buFont typeface="Arial" panose="020B0604020202020204" pitchFamily="34" charset="0"/>
              <a:buChar char="•"/>
            </a:pPr>
            <a:r>
              <a:rPr lang="en-US" dirty="0">
                <a:solidFill>
                  <a:srgbClr val="004F71"/>
                </a:solidFill>
                <a:latin typeface="Gotham Book" pitchFamily="2" charset="0"/>
                <a:cs typeface="Gotham Book" pitchFamily="2" charset="0"/>
              </a:rPr>
              <a:t>These are debt capital markets solutions to finance social, green and/or climate projects.</a:t>
            </a:r>
          </a:p>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171450" marR="0" indent="-171450">
              <a:spcBef>
                <a:spcPts val="0"/>
              </a:spcBef>
              <a:spcAft>
                <a:spcPts val="0"/>
              </a:spcAft>
              <a:buFont typeface="Arial" panose="020B0604020202020204" pitchFamily="34" charset="0"/>
              <a:buChar char="•"/>
            </a:pPr>
            <a:r>
              <a:rPr lang="en-US" dirty="0">
                <a:solidFill>
                  <a:srgbClr val="004F71"/>
                </a:solidFill>
                <a:latin typeface="Gotham Book" pitchFamily="2" charset="0"/>
                <a:cs typeface="Gotham Book" pitchFamily="2" charset="0"/>
              </a:rPr>
              <a:t>They are classified into Climate, Green, Social and Sustainable bonds.</a:t>
            </a:r>
          </a:p>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171450" marR="0" indent="-171450">
              <a:spcBef>
                <a:spcPts val="0"/>
              </a:spcBef>
              <a:spcAft>
                <a:spcPts val="0"/>
              </a:spcAft>
              <a:buFont typeface="Arial" panose="020B0604020202020204" pitchFamily="34" charset="0"/>
              <a:buChar char="•"/>
            </a:pPr>
            <a:r>
              <a:rPr lang="en-US" dirty="0">
                <a:solidFill>
                  <a:srgbClr val="004F71"/>
                </a:solidFill>
                <a:latin typeface="Gotham Book" pitchFamily="2" charset="0"/>
                <a:cs typeface="Gotham Book" pitchFamily="2" charset="0"/>
              </a:rPr>
              <a:t>Thematic bonds are an essential instrument to achieve investments that support the Sustainable Development Goals (SDGs).</a:t>
            </a:r>
          </a:p>
          <a:p>
            <a:endParaRPr lang="en-US" dirty="0"/>
          </a:p>
        </p:txBody>
      </p:sp>
      <p:sp>
        <p:nvSpPr>
          <p:cNvPr id="4" name="Slide Number Placeholder 3"/>
          <p:cNvSpPr>
            <a:spLocks noGrp="1"/>
          </p:cNvSpPr>
          <p:nvPr>
            <p:ph type="sldNum" sz="quarter" idx="5"/>
          </p:nvPr>
        </p:nvSpPr>
        <p:spPr/>
        <p:txBody>
          <a:bodyPr/>
          <a:lstStyle/>
          <a:p>
            <a:fld id="{AE24D473-EE3E-0E4C-8281-F2FA369AE315}" type="slidenum">
              <a:rPr lang="en-US" smtClean="0"/>
              <a:t>2</a:t>
            </a:fld>
            <a:endParaRPr lang="en-US"/>
          </a:p>
        </p:txBody>
      </p:sp>
    </p:spTree>
    <p:extLst>
      <p:ext uri="{BB962C8B-B14F-4D97-AF65-F5344CB8AC3E}">
        <p14:creationId xmlns:p14="http://schemas.microsoft.com/office/powerpoint/2010/main" val="248508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3</a:t>
            </a:fld>
            <a:endParaRPr lang="en-US"/>
          </a:p>
        </p:txBody>
      </p:sp>
    </p:spTree>
    <p:extLst>
      <p:ext uri="{BB962C8B-B14F-4D97-AF65-F5344CB8AC3E}">
        <p14:creationId xmlns:p14="http://schemas.microsoft.com/office/powerpoint/2010/main" val="267500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5</a:t>
            </a:fld>
            <a:endParaRPr lang="en-US"/>
          </a:p>
        </p:txBody>
      </p:sp>
    </p:spTree>
    <p:extLst>
      <p:ext uri="{BB962C8B-B14F-4D97-AF65-F5344CB8AC3E}">
        <p14:creationId xmlns:p14="http://schemas.microsoft.com/office/powerpoint/2010/main" val="381765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B82D-FDF7-1C8F-EF86-83E7803D9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17C5B801-E0A7-50D7-7CB7-EF9F7E71B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2C5439CE-44B2-766C-121E-BCB524015134}"/>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B1E3145C-50FF-2FDC-2885-D95696D53C4C}"/>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0EB3F33-BCC6-6DE0-3515-41FCB27881B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706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4225-1848-7356-9180-34700C9488ED}"/>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9031DFC4-1B64-7F29-8C76-86311A281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0C7E890-4D0C-6F05-7EE1-5CCBBFDCB038}"/>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2587905E-AFE1-B418-30AB-3EBD0247D7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9FB3682E-CD70-31D3-186C-DDB989D2D1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47433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32856-F761-1D59-1634-DAC4CEADD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7B4D68EC-7A92-5357-C911-AD6B7C22F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E41F24D-E19A-F099-2FB8-518AD0ACD5C9}"/>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D0ACEDF2-3FAA-7B75-C262-F42642B59FE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6D8075C-6D8C-14FC-6483-95DE347D6234}"/>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21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Marcador de contenido 22">
            <a:extLst>
              <a:ext uri="{FF2B5EF4-FFF2-40B4-BE49-F238E27FC236}">
                <a16:creationId xmlns:a16="http://schemas.microsoft.com/office/drawing/2014/main" id="{AA952B89-18A9-824A-89FA-AFCBD14CF71E}"/>
              </a:ext>
            </a:extLst>
          </p:cNvPr>
          <p:cNvSpPr>
            <a:spLocks noGrp="1"/>
          </p:cNvSpPr>
          <p:nvPr>
            <p:ph sz="quarter" idx="11" hasCustomPrompt="1"/>
          </p:nvPr>
        </p:nvSpPr>
        <p:spPr>
          <a:xfrm>
            <a:off x="479550" y="657225"/>
            <a:ext cx="10604292"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r>
              <a:rPr lang="es-ES_tradnl"/>
              <a:t>Texto principal</a:t>
            </a:r>
          </a:p>
        </p:txBody>
      </p:sp>
      <p:sp>
        <p:nvSpPr>
          <p:cNvPr id="2" name="Slide Number Placeholder 1">
            <a:extLst>
              <a:ext uri="{FF2B5EF4-FFF2-40B4-BE49-F238E27FC236}">
                <a16:creationId xmlns:a16="http://schemas.microsoft.com/office/drawing/2014/main" id="{DE6172B8-AF01-14B8-70F2-FA8A73E760E8}"/>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3" name="Conector recto 7">
            <a:extLst>
              <a:ext uri="{FF2B5EF4-FFF2-40B4-BE49-F238E27FC236}">
                <a16:creationId xmlns:a16="http://schemas.microsoft.com/office/drawing/2014/main" id="{6DB753C3-2ACB-904C-04FC-7C1202727AA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369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743-C1E7-2BC4-67F7-441EA16F8960}"/>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A5CF9C66-02A9-3365-514A-A9D0AC0B12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029C964-52CA-4FC1-B523-5E1C89D05942}"/>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1B25551B-2C5A-C003-6408-97A47A20BA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921AE11-0013-987B-472B-621680E1324C}"/>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4169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D944-5395-2AB2-F201-04B639CED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21DF3F4F-6803-CCA1-2270-F8B1CF309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91F37-936E-C782-920F-70FFE66850C9}"/>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78845DD3-7595-FCE4-E593-BF3DF3FFA38A}"/>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EDBD174-6797-F840-3B34-CF0C4A33EDC2}"/>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43724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1368-F067-6F4A-DDB3-D4661F779101}"/>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046BEA11-A31D-4790-E2A0-4B5D9D875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08AC2BCA-6018-DFD4-6FEE-28AC4A3B2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173222EB-4781-D065-0D4C-9EAF905A43A5}"/>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6" name="Footer Placeholder 5">
            <a:extLst>
              <a:ext uri="{FF2B5EF4-FFF2-40B4-BE49-F238E27FC236}">
                <a16:creationId xmlns:a16="http://schemas.microsoft.com/office/drawing/2014/main" id="{B8275ECB-01A0-A04A-06CA-88A3983C2B6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2BD8F8A-4149-6A51-1B7B-E807706F09A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6252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605B-FD3E-20FD-6E79-E55416203559}"/>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7E0F31DA-3F33-46E1-BB25-B008FAE1A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66DC6-AD2C-D11B-6B51-0DE7B1384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F1843E6E-B423-836D-0A81-E4B4E7F8B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B3FAD-A4A4-3C0D-CB49-F2B092A93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40C1AA8F-B485-3F4A-1310-3A87ADE8A3C9}"/>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8" name="Footer Placeholder 7">
            <a:extLst>
              <a:ext uri="{FF2B5EF4-FFF2-40B4-BE49-F238E27FC236}">
                <a16:creationId xmlns:a16="http://schemas.microsoft.com/office/drawing/2014/main" id="{5A262BB2-E29B-0C4C-9A01-4F2C686B3C0E}"/>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C7532F17-989B-BADA-EFAD-BA9D370A9877}"/>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56742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24B2-D8E1-CDEF-6A3C-75095EC292B9}"/>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D85E97B8-BA25-429F-4703-4B467CC7B51A}"/>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4" name="Footer Placeholder 3">
            <a:extLst>
              <a:ext uri="{FF2B5EF4-FFF2-40B4-BE49-F238E27FC236}">
                <a16:creationId xmlns:a16="http://schemas.microsoft.com/office/drawing/2014/main" id="{73ECA351-D0DD-F450-E273-E57902689AE2}"/>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B5E321BF-C909-1B94-1B43-CC1AE765A915}"/>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467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E8D83-CBCD-15D2-097C-9321FB8CF49E}"/>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3" name="Footer Placeholder 2">
            <a:extLst>
              <a:ext uri="{FF2B5EF4-FFF2-40B4-BE49-F238E27FC236}">
                <a16:creationId xmlns:a16="http://schemas.microsoft.com/office/drawing/2014/main" id="{A53ECAA9-BAFE-C735-B817-441187FECD55}"/>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C5900CFA-6C43-F10C-0015-7C9E5C2377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85887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7DD4-8E50-B1A0-B767-8D71F8841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B3F9198F-BCF2-1BFE-FD83-EB7F2E75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A612B93D-3225-A5B7-4CCD-B7596ED0F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69477-A9BE-4CEF-7E7D-4D0A3BBD2F3E}"/>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6" name="Footer Placeholder 5">
            <a:extLst>
              <a:ext uri="{FF2B5EF4-FFF2-40B4-BE49-F238E27FC236}">
                <a16:creationId xmlns:a16="http://schemas.microsoft.com/office/drawing/2014/main" id="{95775518-36DA-9D73-DDD6-21E577DE40D4}"/>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54FC59B6-1897-E4F6-3976-018F21CC91D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7195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EF2F-ECCB-F82F-23CF-8E73CF061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E888CD29-13A8-EA69-6ECC-0D2841011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7B0837AF-8BE1-5E8B-7B92-5E63CDEAD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AE85F-F28D-9C41-4BB9-24F4EEEAB44D}"/>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6" name="Footer Placeholder 5">
            <a:extLst>
              <a:ext uri="{FF2B5EF4-FFF2-40B4-BE49-F238E27FC236}">
                <a16:creationId xmlns:a16="http://schemas.microsoft.com/office/drawing/2014/main" id="{7CA23108-D371-9CC1-2A38-54141DAC746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E57DA6D-D71A-11D0-424B-8F3C5B9E4C31}"/>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1560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A1319-C2D6-7AFF-EBE3-949D39E8D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228FDD2A-5F8F-8F69-F151-E1AEF5905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E166758-6286-825A-E61F-52B3874DA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D8A4AA83-9CFA-81E4-9BCB-C6CFAD550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6E0E5BA0-C430-780F-C3A7-42EFDF931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066AD-6BBE-42BF-9450-0582491A5BDE}" type="slidenum">
              <a:rPr lang="es-CO" smtClean="0"/>
              <a:t>‹#›</a:t>
            </a:fld>
            <a:endParaRPr lang="es-CO"/>
          </a:p>
        </p:txBody>
      </p:sp>
    </p:spTree>
    <p:extLst>
      <p:ext uri="{BB962C8B-B14F-4D97-AF65-F5344CB8AC3E}">
        <p14:creationId xmlns:p14="http://schemas.microsoft.com/office/powerpoint/2010/main" val="296484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656788"/>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Gender</a:t>
            </a:r>
            <a:r>
              <a:rPr lang="en-PH" sz="2400" dirty="0">
                <a:solidFill>
                  <a:schemeClr val="bg1"/>
                </a:solidFill>
                <a:latin typeface="Gotham Book" pitchFamily="2" charset="0"/>
                <a:cs typeface="Gotham Book" pitchFamily="2" charset="0"/>
              </a:rPr>
              <a:t> bonds: </a:t>
            </a:r>
          </a:p>
          <a:p>
            <a:pPr defTabSz="342906">
              <a:defRPr/>
            </a:pPr>
            <a:r>
              <a:rPr lang="en-PH" sz="2400" dirty="0">
                <a:solidFill>
                  <a:schemeClr val="bg1"/>
                </a:solidFill>
                <a:latin typeface="Gotham Book" pitchFamily="2" charset="0"/>
                <a:cs typeface="Gotham Book" pitchFamily="2" charset="0"/>
              </a:rPr>
              <a:t>Leveraging capital markets to boost lending to WSMEs</a:t>
            </a: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
        <p:nvSpPr>
          <p:cNvPr id="5" name="Content Placeholder 4">
            <a:extLst>
              <a:ext uri="{FF2B5EF4-FFF2-40B4-BE49-F238E27FC236}">
                <a16:creationId xmlns:a16="http://schemas.microsoft.com/office/drawing/2014/main" id="{CD164920-C4A4-9451-3156-A84A792CDF51}"/>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389903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270739"/>
            <a:ext cx="11032618" cy="971037"/>
          </a:xfrm>
        </p:spPr>
        <p:txBody>
          <a:bodyPr vert="horz" lIns="0" tIns="45720" rIns="0" bIns="45720" rtlCol="0">
            <a:normAutofit/>
          </a:bodyPr>
          <a:lstStyle/>
          <a:p>
            <a:r>
              <a:rPr lang="en-US" dirty="0"/>
              <a:t>Thematic Bonds</a:t>
            </a:r>
          </a:p>
          <a:p>
            <a:r>
              <a:rPr lang="en-US" b="0" dirty="0"/>
              <a:t>Benefits for our clients </a:t>
            </a:r>
            <a:endParaRPr lang="en-US" sz="1600" b="0" dirty="0"/>
          </a:p>
        </p:txBody>
      </p:sp>
      <p:sp>
        <p:nvSpPr>
          <p:cNvPr id="15" name="Rectangle: Rounded Corners 14">
            <a:extLst>
              <a:ext uri="{FF2B5EF4-FFF2-40B4-BE49-F238E27FC236}">
                <a16:creationId xmlns:a16="http://schemas.microsoft.com/office/drawing/2014/main" id="{2D2D3558-0E29-2A90-2EB7-AE51088BE664}"/>
              </a:ext>
            </a:extLst>
          </p:cNvPr>
          <p:cNvSpPr/>
          <p:nvPr/>
        </p:nvSpPr>
        <p:spPr>
          <a:xfrm>
            <a:off x="1680781" y="1503706"/>
            <a:ext cx="8959065" cy="9710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5A636D"/>
                </a:solidFill>
                <a:latin typeface="Gotham Book" pitchFamily="2" charset="0"/>
                <a:ea typeface="+mn-ea"/>
                <a:cs typeface="Gotham Book" pitchFamily="2" charset="0"/>
              </a:rPr>
              <a:t>Enhancing the value and recognition of the client</a:t>
            </a:r>
          </a:p>
          <a:p>
            <a:pPr algn="ctr"/>
            <a:endParaRPr lang="en-US" dirty="0"/>
          </a:p>
        </p:txBody>
      </p:sp>
      <p:sp>
        <p:nvSpPr>
          <p:cNvPr id="20" name="Rectangle: Rounded Corners 19">
            <a:extLst>
              <a:ext uri="{FF2B5EF4-FFF2-40B4-BE49-F238E27FC236}">
                <a16:creationId xmlns:a16="http://schemas.microsoft.com/office/drawing/2014/main" id="{C9F4728F-D3BE-29C5-A648-5B9A1C6CD4E5}"/>
              </a:ext>
            </a:extLst>
          </p:cNvPr>
          <p:cNvSpPr/>
          <p:nvPr/>
        </p:nvSpPr>
        <p:spPr>
          <a:xfrm>
            <a:off x="1680780" y="2771613"/>
            <a:ext cx="8959065" cy="10815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A636D"/>
              </a:solidFill>
              <a:latin typeface="Gotham Book" pitchFamily="2" charset="0"/>
              <a:ea typeface="+mn-ea"/>
              <a:cs typeface="Gotham Book" pitchFamily="2" charset="0"/>
            </a:endParaRPr>
          </a:p>
          <a:p>
            <a:pPr algn="just"/>
            <a:r>
              <a:rPr lang="en-US" sz="1800" dirty="0">
                <a:solidFill>
                  <a:srgbClr val="5A636D"/>
                </a:solidFill>
                <a:latin typeface="Gotham Book" pitchFamily="2" charset="0"/>
                <a:ea typeface="+mn-ea"/>
                <a:cs typeface="Gotham Book" pitchFamily="2" charset="0"/>
              </a:rPr>
              <a:t>Compliance with countries' Green and Social Development objectives and growing investor demand for Responsible Investment opportunities</a:t>
            </a:r>
          </a:p>
          <a:p>
            <a:pPr algn="ctr"/>
            <a:endParaRPr lang="en-US" dirty="0"/>
          </a:p>
        </p:txBody>
      </p:sp>
      <p:sp>
        <p:nvSpPr>
          <p:cNvPr id="27" name="Rectangle: Rounded Corners 26">
            <a:extLst>
              <a:ext uri="{FF2B5EF4-FFF2-40B4-BE49-F238E27FC236}">
                <a16:creationId xmlns:a16="http://schemas.microsoft.com/office/drawing/2014/main" id="{9FE0A1AA-1145-CC5F-1BDE-74632B4748BC}"/>
              </a:ext>
            </a:extLst>
          </p:cNvPr>
          <p:cNvSpPr/>
          <p:nvPr/>
        </p:nvSpPr>
        <p:spPr>
          <a:xfrm>
            <a:off x="1680783" y="5505709"/>
            <a:ext cx="8959065" cy="10815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5A636D"/>
                </a:solidFill>
                <a:latin typeface="Gotham Book" pitchFamily="2" charset="0"/>
                <a:ea typeface="+mn-ea"/>
                <a:cs typeface="Gotham Book" pitchFamily="2" charset="0"/>
              </a:rPr>
              <a:t>Leadership: The client encourages other participants, establishes a financially innovative reputation, shapes the market, develops standards, and ensures lasting success. </a:t>
            </a:r>
            <a:endParaRPr lang="en-US" dirty="0"/>
          </a:p>
        </p:txBody>
      </p:sp>
      <p:sp>
        <p:nvSpPr>
          <p:cNvPr id="28" name="Rectangle: Rounded Corners 27">
            <a:extLst>
              <a:ext uri="{FF2B5EF4-FFF2-40B4-BE49-F238E27FC236}">
                <a16:creationId xmlns:a16="http://schemas.microsoft.com/office/drawing/2014/main" id="{64588FDE-46DB-B39D-2CE2-A1011734615F}"/>
              </a:ext>
            </a:extLst>
          </p:cNvPr>
          <p:cNvSpPr/>
          <p:nvPr/>
        </p:nvSpPr>
        <p:spPr>
          <a:xfrm>
            <a:off x="1680779" y="4105614"/>
            <a:ext cx="8959065" cy="10815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A636D"/>
              </a:solidFill>
              <a:latin typeface="Gotham Book" pitchFamily="2" charset="0"/>
              <a:ea typeface="+mn-ea"/>
              <a:cs typeface="Gotham Book" pitchFamily="2" charset="0"/>
            </a:endParaRPr>
          </a:p>
          <a:p>
            <a:pPr algn="just"/>
            <a:r>
              <a:rPr lang="en-US" sz="1800" dirty="0">
                <a:solidFill>
                  <a:srgbClr val="5A636D"/>
                </a:solidFill>
                <a:latin typeface="Gotham Book" pitchFamily="2" charset="0"/>
                <a:ea typeface="+mn-ea"/>
                <a:cs typeface="Gotham Book" pitchFamily="2" charset="0"/>
              </a:rPr>
              <a:t>Expansion in the investor base: attracting socially and environmentally conscious investors who might not otherwise invest in the client</a:t>
            </a:r>
          </a:p>
          <a:p>
            <a:pPr algn="ctr"/>
            <a:endParaRPr lang="en-US" dirty="0"/>
          </a:p>
        </p:txBody>
      </p:sp>
      <p:pic>
        <p:nvPicPr>
          <p:cNvPr id="29" name="Graphic 28" descr="Document outline">
            <a:extLst>
              <a:ext uri="{FF2B5EF4-FFF2-40B4-BE49-F238E27FC236}">
                <a16:creationId xmlns:a16="http://schemas.microsoft.com/office/drawing/2014/main" id="{8BDCC0F7-65E4-55FF-4895-3EB71CA01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725" y="4171702"/>
            <a:ext cx="684020" cy="684020"/>
          </a:xfrm>
          <a:prstGeom prst="rect">
            <a:avLst/>
          </a:prstGeom>
        </p:spPr>
      </p:pic>
      <p:pic>
        <p:nvPicPr>
          <p:cNvPr id="33" name="Graphic 32" descr="Handshake outline">
            <a:extLst>
              <a:ext uri="{FF2B5EF4-FFF2-40B4-BE49-F238E27FC236}">
                <a16:creationId xmlns:a16="http://schemas.microsoft.com/office/drawing/2014/main" id="{4C10DBFC-205E-AEC6-BC62-101C41EB89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725" y="2908674"/>
            <a:ext cx="807429" cy="807429"/>
          </a:xfrm>
          <a:prstGeom prst="rect">
            <a:avLst/>
          </a:prstGeom>
        </p:spPr>
      </p:pic>
      <p:pic>
        <p:nvPicPr>
          <p:cNvPr id="35" name="Graphic 34" descr="Bar graph with upward trend outline">
            <a:extLst>
              <a:ext uri="{FF2B5EF4-FFF2-40B4-BE49-F238E27FC236}">
                <a16:creationId xmlns:a16="http://schemas.microsoft.com/office/drawing/2014/main" id="{85D6986B-5A80-4F0F-DEE9-547565D75D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273" y="1584873"/>
            <a:ext cx="725881" cy="725881"/>
          </a:xfrm>
          <a:prstGeom prst="rect">
            <a:avLst/>
          </a:prstGeom>
        </p:spPr>
      </p:pic>
      <p:pic>
        <p:nvPicPr>
          <p:cNvPr id="37" name="Graphic 36" descr="Group brainstorm outline">
            <a:extLst>
              <a:ext uri="{FF2B5EF4-FFF2-40B4-BE49-F238E27FC236}">
                <a16:creationId xmlns:a16="http://schemas.microsoft.com/office/drawing/2014/main" id="{4D91FF1A-2773-3309-0236-D4B93B36CC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725" y="5577051"/>
            <a:ext cx="648761" cy="684020"/>
          </a:xfrm>
          <a:prstGeom prst="rect">
            <a:avLst/>
          </a:prstGeom>
        </p:spPr>
      </p:pic>
    </p:spTree>
    <p:extLst>
      <p:ext uri="{BB962C8B-B14F-4D97-AF65-F5344CB8AC3E}">
        <p14:creationId xmlns:p14="http://schemas.microsoft.com/office/powerpoint/2010/main" val="231837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dirty="0"/>
              <a:t>Steps for the Bond Emissions</a:t>
            </a:r>
          </a:p>
        </p:txBody>
      </p:sp>
      <p:sp>
        <p:nvSpPr>
          <p:cNvPr id="5" name="TextBox 4">
            <a:extLst>
              <a:ext uri="{FF2B5EF4-FFF2-40B4-BE49-F238E27FC236}">
                <a16:creationId xmlns:a16="http://schemas.microsoft.com/office/drawing/2014/main" id="{2AD99E8B-26E1-8523-639F-C96CAD8C685F}"/>
              </a:ext>
            </a:extLst>
          </p:cNvPr>
          <p:cNvSpPr txBox="1"/>
          <p:nvPr/>
        </p:nvSpPr>
        <p:spPr>
          <a:xfrm>
            <a:off x="358512" y="1004946"/>
            <a:ext cx="11032617" cy="800219"/>
          </a:xfrm>
          <a:prstGeom prst="rect">
            <a:avLst/>
          </a:prstGeom>
          <a:noFill/>
        </p:spPr>
        <p:txBody>
          <a:bodyPr wrap="square" rtlCol="0">
            <a:spAutoFit/>
          </a:bodyPr>
          <a:lstStyle/>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R="0">
              <a:spcBef>
                <a:spcPts val="0"/>
              </a:spcBef>
              <a:spcAft>
                <a:spcPts val="0"/>
              </a:spcAft>
            </a:pPr>
            <a:r>
              <a:rPr lang="en-US" sz="1400" dirty="0">
                <a:solidFill>
                  <a:srgbClr val="004F71"/>
                </a:solidFill>
                <a:latin typeface="Gotham Book" pitchFamily="2" charset="0"/>
                <a:cs typeface="Gotham Book" pitchFamily="2" charset="0"/>
              </a:rPr>
              <a:t>Assistance is also given to the issuer in evaluation of its policies and alignment to sustainable finance principles, thematic portfolio segmentation, structuring of the bond framework and its second party opinion certification. </a:t>
            </a:r>
          </a:p>
        </p:txBody>
      </p:sp>
      <p:cxnSp>
        <p:nvCxnSpPr>
          <p:cNvPr id="2" name="Straight Connector 1">
            <a:extLst>
              <a:ext uri="{FF2B5EF4-FFF2-40B4-BE49-F238E27FC236}">
                <a16:creationId xmlns:a16="http://schemas.microsoft.com/office/drawing/2014/main" id="{1A866A41-0863-FACD-1682-15952C7E74F5}"/>
              </a:ext>
            </a:extLst>
          </p:cNvPr>
          <p:cNvCxnSpPr>
            <a:cxnSpLocks/>
          </p:cNvCxnSpPr>
          <p:nvPr/>
        </p:nvCxnSpPr>
        <p:spPr>
          <a:xfrm>
            <a:off x="6776698" y="2483318"/>
            <a:ext cx="0" cy="3790901"/>
          </a:xfrm>
          <a:prstGeom prst="line">
            <a:avLst/>
          </a:prstGeom>
          <a:ln w="9525">
            <a:solidFill>
              <a:schemeClr val="accent6">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07E1DB7-8B53-32F9-7728-6C71E5F3B5E3}"/>
              </a:ext>
            </a:extLst>
          </p:cNvPr>
          <p:cNvSpPr/>
          <p:nvPr/>
        </p:nvSpPr>
        <p:spPr>
          <a:xfrm>
            <a:off x="3326930" y="3583087"/>
            <a:ext cx="1640471" cy="1899842"/>
          </a:xfrm>
          <a:prstGeom prst="roundRect">
            <a:avLst/>
          </a:prstGeom>
          <a:ln w="127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latin typeface="Gotham Book" pitchFamily="50" charset="0"/>
                <a:cs typeface="Gotham Book" pitchFamily="50" charset="0"/>
              </a:rPr>
              <a:t>Structuring the Bond Framework: evaluation and selection of investments, traceability, monitoring</a:t>
            </a:r>
            <a:endParaRPr lang="es-CO" sz="1400" dirty="0">
              <a:solidFill>
                <a:schemeClr val="tx1"/>
              </a:solidFill>
              <a:latin typeface="Gotham Book" pitchFamily="50" charset="0"/>
              <a:cs typeface="Gotham Book" pitchFamily="50" charset="0"/>
            </a:endParaRPr>
          </a:p>
        </p:txBody>
      </p:sp>
      <p:sp>
        <p:nvSpPr>
          <p:cNvPr id="4" name="Rectangle: Rounded Corners 3">
            <a:extLst>
              <a:ext uri="{FF2B5EF4-FFF2-40B4-BE49-F238E27FC236}">
                <a16:creationId xmlns:a16="http://schemas.microsoft.com/office/drawing/2014/main" id="{DCC74EB9-60E4-A614-BC16-4C6EBC430949}"/>
              </a:ext>
            </a:extLst>
          </p:cNvPr>
          <p:cNvSpPr/>
          <p:nvPr/>
        </p:nvSpPr>
        <p:spPr>
          <a:xfrm>
            <a:off x="5051459" y="3592131"/>
            <a:ext cx="1646725" cy="1859667"/>
          </a:xfrm>
          <a:prstGeom prst="roundRect">
            <a:avLst/>
          </a:prstGeom>
          <a:ln w="127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latin typeface="Gotham Book" pitchFamily="50" charset="0"/>
                <a:cs typeface="Gotham Book" pitchFamily="50" charset="0"/>
              </a:rPr>
              <a:t>Opinion of independent second party on the Bond Framework</a:t>
            </a:r>
            <a:endParaRPr lang="es-CO" sz="1400" dirty="0">
              <a:solidFill>
                <a:schemeClr val="tx1"/>
              </a:solidFill>
              <a:latin typeface="Gotham Book" pitchFamily="50" charset="0"/>
              <a:cs typeface="Gotham Book" pitchFamily="50" charset="0"/>
            </a:endParaRPr>
          </a:p>
        </p:txBody>
      </p:sp>
      <p:sp>
        <p:nvSpPr>
          <p:cNvPr id="6" name="Rectangle: Rounded Corners 5">
            <a:extLst>
              <a:ext uri="{FF2B5EF4-FFF2-40B4-BE49-F238E27FC236}">
                <a16:creationId xmlns:a16="http://schemas.microsoft.com/office/drawing/2014/main" id="{00743BED-3BE2-04D4-22CA-A1A73D5F6A3B}"/>
              </a:ext>
            </a:extLst>
          </p:cNvPr>
          <p:cNvSpPr/>
          <p:nvPr/>
        </p:nvSpPr>
        <p:spPr>
          <a:xfrm>
            <a:off x="6875299" y="3623262"/>
            <a:ext cx="1640471" cy="1859667"/>
          </a:xfrm>
          <a:prstGeom prst="roundRect">
            <a:avLst/>
          </a:prstGeom>
          <a:ln w="127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1400" dirty="0">
                <a:solidFill>
                  <a:schemeClr val="tx1"/>
                </a:solidFill>
                <a:latin typeface="Gotham Book" pitchFamily="50" charset="0"/>
                <a:cs typeface="Gotham Book" pitchFamily="50" charset="0"/>
              </a:rPr>
              <a:t>Management of </a:t>
            </a:r>
            <a:r>
              <a:rPr lang="es-CO" sz="1400" dirty="0" err="1">
                <a:solidFill>
                  <a:schemeClr val="tx1"/>
                </a:solidFill>
                <a:latin typeface="Gotham Book" pitchFamily="50" charset="0"/>
                <a:cs typeface="Gotham Book" pitchFamily="50" charset="0"/>
              </a:rPr>
              <a:t>funds</a:t>
            </a:r>
            <a:r>
              <a:rPr lang="es-CO" sz="1400" dirty="0">
                <a:solidFill>
                  <a:schemeClr val="tx1"/>
                </a:solidFill>
                <a:latin typeface="Gotham Book" pitchFamily="50" charset="0"/>
                <a:cs typeface="Gotham Book" pitchFamily="50" charset="0"/>
              </a:rPr>
              <a:t> </a:t>
            </a:r>
            <a:r>
              <a:rPr lang="es-CO" sz="1400" dirty="0" err="1">
                <a:solidFill>
                  <a:schemeClr val="tx1"/>
                </a:solidFill>
                <a:latin typeface="Gotham Book" pitchFamily="50" charset="0"/>
                <a:cs typeface="Gotham Book" pitchFamily="50" charset="0"/>
              </a:rPr>
              <a:t>raised</a:t>
            </a:r>
            <a:endParaRPr lang="es-CO" sz="1400" dirty="0">
              <a:solidFill>
                <a:schemeClr val="tx1"/>
              </a:solidFill>
              <a:latin typeface="Gotham Book" pitchFamily="50" charset="0"/>
              <a:cs typeface="Gotham Book" pitchFamily="50" charset="0"/>
            </a:endParaRPr>
          </a:p>
        </p:txBody>
      </p:sp>
      <p:sp>
        <p:nvSpPr>
          <p:cNvPr id="7" name="Oval 6">
            <a:extLst>
              <a:ext uri="{FF2B5EF4-FFF2-40B4-BE49-F238E27FC236}">
                <a16:creationId xmlns:a16="http://schemas.microsoft.com/office/drawing/2014/main" id="{EAA87AD7-22AF-280A-A712-9FF533567BF3}"/>
              </a:ext>
            </a:extLst>
          </p:cNvPr>
          <p:cNvSpPr/>
          <p:nvPr/>
        </p:nvSpPr>
        <p:spPr>
          <a:xfrm>
            <a:off x="1980723" y="2602878"/>
            <a:ext cx="914400" cy="866787"/>
          </a:xfrm>
          <a:prstGeom prst="ellipse">
            <a:avLst/>
          </a:prstGeom>
          <a:gradFill>
            <a:gsLst>
              <a:gs pos="10000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4000" dirty="0">
                <a:latin typeface="Gotham Book" pitchFamily="50" charset="0"/>
                <a:cs typeface="Gotham Book" pitchFamily="50" charset="0"/>
              </a:rPr>
              <a:t>1</a:t>
            </a:r>
          </a:p>
        </p:txBody>
      </p:sp>
      <p:sp>
        <p:nvSpPr>
          <p:cNvPr id="8" name="Oval 7">
            <a:extLst>
              <a:ext uri="{FF2B5EF4-FFF2-40B4-BE49-F238E27FC236}">
                <a16:creationId xmlns:a16="http://schemas.microsoft.com/office/drawing/2014/main" id="{88C9B580-E7D2-2CBB-3E01-A2D977BAF803}"/>
              </a:ext>
            </a:extLst>
          </p:cNvPr>
          <p:cNvSpPr/>
          <p:nvPr/>
        </p:nvSpPr>
        <p:spPr>
          <a:xfrm>
            <a:off x="3700052" y="2630345"/>
            <a:ext cx="914400" cy="866787"/>
          </a:xfrm>
          <a:prstGeom prst="ellipse">
            <a:avLst/>
          </a:prstGeom>
          <a:gradFill>
            <a:gsLst>
              <a:gs pos="10000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4000" dirty="0">
                <a:latin typeface="Gotham Book" pitchFamily="50" charset="0"/>
                <a:cs typeface="Gotham Book" pitchFamily="50" charset="0"/>
              </a:rPr>
              <a:t>2</a:t>
            </a:r>
          </a:p>
        </p:txBody>
      </p:sp>
      <p:sp>
        <p:nvSpPr>
          <p:cNvPr id="9" name="Oval 8">
            <a:extLst>
              <a:ext uri="{FF2B5EF4-FFF2-40B4-BE49-F238E27FC236}">
                <a16:creationId xmlns:a16="http://schemas.microsoft.com/office/drawing/2014/main" id="{8067605B-9CC3-DC7D-1D15-8B87ED075B64}"/>
              </a:ext>
            </a:extLst>
          </p:cNvPr>
          <p:cNvSpPr/>
          <p:nvPr/>
        </p:nvSpPr>
        <p:spPr>
          <a:xfrm>
            <a:off x="5437859" y="2630345"/>
            <a:ext cx="914400" cy="866787"/>
          </a:xfrm>
          <a:prstGeom prst="ellipse">
            <a:avLst/>
          </a:prstGeom>
          <a:gradFill>
            <a:gsLst>
              <a:gs pos="10000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4000" dirty="0">
                <a:latin typeface="Gotham Book" pitchFamily="50" charset="0"/>
                <a:cs typeface="Gotham Book" pitchFamily="50" charset="0"/>
              </a:rPr>
              <a:t>3</a:t>
            </a:r>
          </a:p>
        </p:txBody>
      </p:sp>
      <p:sp>
        <p:nvSpPr>
          <p:cNvPr id="10" name="Oval 9">
            <a:extLst>
              <a:ext uri="{FF2B5EF4-FFF2-40B4-BE49-F238E27FC236}">
                <a16:creationId xmlns:a16="http://schemas.microsoft.com/office/drawing/2014/main" id="{76028B9F-4116-820E-39A9-238A4BB5BDF4}"/>
              </a:ext>
            </a:extLst>
          </p:cNvPr>
          <p:cNvSpPr/>
          <p:nvPr/>
        </p:nvSpPr>
        <p:spPr>
          <a:xfrm>
            <a:off x="7261697" y="2604623"/>
            <a:ext cx="914400" cy="866787"/>
          </a:xfrm>
          <a:prstGeom prst="ellipse">
            <a:avLst/>
          </a:prstGeom>
          <a:gradFill>
            <a:gsLst>
              <a:gs pos="10000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4000" dirty="0">
                <a:latin typeface="Gotham Book" pitchFamily="50" charset="0"/>
                <a:cs typeface="Gotham Book" pitchFamily="50" charset="0"/>
              </a:rPr>
              <a:t>4</a:t>
            </a:r>
          </a:p>
        </p:txBody>
      </p:sp>
      <p:sp>
        <p:nvSpPr>
          <p:cNvPr id="11" name="Rectangle 10">
            <a:extLst>
              <a:ext uri="{FF2B5EF4-FFF2-40B4-BE49-F238E27FC236}">
                <a16:creationId xmlns:a16="http://schemas.microsoft.com/office/drawing/2014/main" id="{02E17679-2FB2-44FE-EAFC-14ABA7464082}"/>
              </a:ext>
            </a:extLst>
          </p:cNvPr>
          <p:cNvSpPr/>
          <p:nvPr/>
        </p:nvSpPr>
        <p:spPr>
          <a:xfrm>
            <a:off x="2165072" y="5434425"/>
            <a:ext cx="3948773" cy="8397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Gotham Book" pitchFamily="50" charset="0"/>
                <a:cs typeface="Gotham Book" pitchFamily="50" charset="0"/>
              </a:rPr>
              <a:t>Accompanied by Advisory Services from IDB Invest during the structuring process of the issue.</a:t>
            </a:r>
            <a:r>
              <a:rPr lang="es-AR" sz="1200" dirty="0">
                <a:solidFill>
                  <a:schemeClr val="tx1"/>
                </a:solidFill>
                <a:latin typeface="Gotham Book" pitchFamily="50" charset="0"/>
                <a:cs typeface="Gotham Book" pitchFamily="50" charset="0"/>
              </a:rPr>
              <a:t> </a:t>
            </a:r>
          </a:p>
        </p:txBody>
      </p:sp>
      <p:cxnSp>
        <p:nvCxnSpPr>
          <p:cNvPr id="12" name="Connector: Elbow 11">
            <a:extLst>
              <a:ext uri="{FF2B5EF4-FFF2-40B4-BE49-F238E27FC236}">
                <a16:creationId xmlns:a16="http://schemas.microsoft.com/office/drawing/2014/main" id="{A7DA5333-E286-7BCF-E048-B170735D093B}"/>
              </a:ext>
            </a:extLst>
          </p:cNvPr>
          <p:cNvCxnSpPr>
            <a:cxnSpLocks/>
          </p:cNvCxnSpPr>
          <p:nvPr/>
        </p:nvCxnSpPr>
        <p:spPr>
          <a:xfrm rot="10800000" flipV="1">
            <a:off x="6107466" y="5611049"/>
            <a:ext cx="501116" cy="166650"/>
          </a:xfrm>
          <a:prstGeom prst="bentConnector3">
            <a:avLst>
              <a:gd name="adj1" fmla="val 5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42B5B17-42F1-0B89-2B0C-78653ED0DE0C}"/>
              </a:ext>
            </a:extLst>
          </p:cNvPr>
          <p:cNvSpPr/>
          <p:nvPr/>
        </p:nvSpPr>
        <p:spPr>
          <a:xfrm>
            <a:off x="8993038" y="2602878"/>
            <a:ext cx="914400" cy="866787"/>
          </a:xfrm>
          <a:prstGeom prst="ellipse">
            <a:avLst/>
          </a:prstGeom>
          <a:gradFill>
            <a:gsLst>
              <a:gs pos="10000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tIns="0" rtlCol="0" anchor="ctr" anchorCtr="0"/>
          <a:lstStyle/>
          <a:p>
            <a:pPr algn="ctr"/>
            <a:r>
              <a:rPr lang="en-US" sz="4000" dirty="0">
                <a:latin typeface="Gotham Book" pitchFamily="50" charset="0"/>
                <a:cs typeface="Gotham Book" pitchFamily="50" charset="0"/>
              </a:rPr>
              <a:t>5</a:t>
            </a:r>
          </a:p>
        </p:txBody>
      </p:sp>
      <p:sp>
        <p:nvSpPr>
          <p:cNvPr id="14" name="Rectangle: Rounded Corners 13">
            <a:extLst>
              <a:ext uri="{FF2B5EF4-FFF2-40B4-BE49-F238E27FC236}">
                <a16:creationId xmlns:a16="http://schemas.microsoft.com/office/drawing/2014/main" id="{EEE9BE89-BE80-DABC-DBA8-1FDDCFFAC2B4}"/>
              </a:ext>
            </a:extLst>
          </p:cNvPr>
          <p:cNvSpPr/>
          <p:nvPr/>
        </p:nvSpPr>
        <p:spPr>
          <a:xfrm>
            <a:off x="8606639" y="3574759"/>
            <a:ext cx="1640471" cy="1859667"/>
          </a:xfrm>
          <a:prstGeom prst="roundRect">
            <a:avLst/>
          </a:prstGeom>
          <a:ln w="127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latin typeface="Gotham Book" pitchFamily="50" charset="0"/>
                <a:cs typeface="Gotham Book" pitchFamily="50" charset="0"/>
              </a:rPr>
              <a:t>Report on the use of resources and the impact generated with qualitative and quantitative indicators.</a:t>
            </a:r>
            <a:endParaRPr lang="es-CO" sz="1200" dirty="0">
              <a:solidFill>
                <a:schemeClr val="tx1"/>
              </a:solidFill>
              <a:latin typeface="Gotham Book" pitchFamily="50" charset="0"/>
              <a:cs typeface="Gotham Book" pitchFamily="50" charset="0"/>
            </a:endParaRPr>
          </a:p>
        </p:txBody>
      </p:sp>
      <p:cxnSp>
        <p:nvCxnSpPr>
          <p:cNvPr id="15" name="Connector: Elbow 14">
            <a:extLst>
              <a:ext uri="{FF2B5EF4-FFF2-40B4-BE49-F238E27FC236}">
                <a16:creationId xmlns:a16="http://schemas.microsoft.com/office/drawing/2014/main" id="{ED79B646-2836-3CC8-8809-FCEF24F7907F}"/>
              </a:ext>
            </a:extLst>
          </p:cNvPr>
          <p:cNvCxnSpPr>
            <a:cxnSpLocks/>
          </p:cNvCxnSpPr>
          <p:nvPr/>
        </p:nvCxnSpPr>
        <p:spPr>
          <a:xfrm>
            <a:off x="6928980" y="5610970"/>
            <a:ext cx="430129" cy="155984"/>
          </a:xfrm>
          <a:prstGeom prst="bentConnector3">
            <a:avLst>
              <a:gd name="adj1" fmla="val 5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AF3D3E81-C3E4-B915-B297-BD8B29F551F3}"/>
              </a:ext>
            </a:extLst>
          </p:cNvPr>
          <p:cNvCxnSpPr>
            <a:cxnSpLocks/>
          </p:cNvCxnSpPr>
          <p:nvPr/>
        </p:nvCxnSpPr>
        <p:spPr>
          <a:xfrm rot="10800000" flipV="1">
            <a:off x="9697357" y="5664172"/>
            <a:ext cx="456073" cy="112658"/>
          </a:xfrm>
          <a:prstGeom prst="bentConnector3">
            <a:avLst>
              <a:gd name="adj1" fmla="val 5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BC323EA3-9EB0-D4B5-6440-8AB03C0BC727}"/>
              </a:ext>
            </a:extLst>
          </p:cNvPr>
          <p:cNvSpPr/>
          <p:nvPr/>
        </p:nvSpPr>
        <p:spPr>
          <a:xfrm>
            <a:off x="7285591" y="5664172"/>
            <a:ext cx="2460357" cy="2253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200" dirty="0" err="1">
                <a:solidFill>
                  <a:schemeClr val="tx1"/>
                </a:solidFill>
                <a:latin typeface="Gotham Book" pitchFamily="50" charset="0"/>
                <a:cs typeface="Gotham Book" pitchFamily="50" charset="0"/>
              </a:rPr>
              <a:t>Issuer’s</a:t>
            </a:r>
            <a:r>
              <a:rPr lang="es-AR" sz="1200" dirty="0">
                <a:solidFill>
                  <a:schemeClr val="tx1"/>
                </a:solidFill>
                <a:latin typeface="Gotham Book" pitchFamily="50" charset="0"/>
                <a:cs typeface="Gotham Book" pitchFamily="50" charset="0"/>
              </a:rPr>
              <a:t> </a:t>
            </a:r>
            <a:r>
              <a:rPr lang="es-AR" sz="1200" dirty="0" err="1">
                <a:solidFill>
                  <a:schemeClr val="tx1"/>
                </a:solidFill>
                <a:latin typeface="Gotham Book" pitchFamily="50" charset="0"/>
                <a:cs typeface="Gotham Book" pitchFamily="50" charset="0"/>
              </a:rPr>
              <a:t>responsability</a:t>
            </a:r>
            <a:endParaRPr lang="es-AR" sz="1200" dirty="0">
              <a:solidFill>
                <a:schemeClr val="tx1"/>
              </a:solidFill>
              <a:latin typeface="Gotham Book" pitchFamily="50" charset="0"/>
              <a:cs typeface="Gotham Book" pitchFamily="50" charset="0"/>
            </a:endParaRPr>
          </a:p>
        </p:txBody>
      </p:sp>
      <p:sp>
        <p:nvSpPr>
          <p:cNvPr id="18" name="Rectangle 17">
            <a:extLst>
              <a:ext uri="{FF2B5EF4-FFF2-40B4-BE49-F238E27FC236}">
                <a16:creationId xmlns:a16="http://schemas.microsoft.com/office/drawing/2014/main" id="{6B9788FB-3DF9-7CE4-EADA-54BC57364D6B}"/>
              </a:ext>
            </a:extLst>
          </p:cNvPr>
          <p:cNvSpPr/>
          <p:nvPr/>
        </p:nvSpPr>
        <p:spPr>
          <a:xfrm>
            <a:off x="1846652" y="5879050"/>
            <a:ext cx="4571944" cy="6427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1200" dirty="0">
              <a:solidFill>
                <a:schemeClr val="tx1"/>
              </a:solidFill>
              <a:latin typeface="Gotham Book" pitchFamily="50" charset="0"/>
              <a:cs typeface="Gotham Book" pitchFamily="50" charset="0"/>
            </a:endParaRPr>
          </a:p>
          <a:p>
            <a:pPr algn="ctr"/>
            <a:endParaRPr lang="es-AR" sz="1200" dirty="0">
              <a:solidFill>
                <a:schemeClr val="tx1"/>
              </a:solidFill>
              <a:latin typeface="Gotham Book" pitchFamily="50" charset="0"/>
              <a:cs typeface="Gotham Book" pitchFamily="50" charset="0"/>
            </a:endParaRPr>
          </a:p>
          <a:p>
            <a:pPr algn="ctr"/>
            <a:r>
              <a:rPr lang="en-US" sz="1200" dirty="0">
                <a:solidFill>
                  <a:schemeClr val="tx1"/>
                </a:solidFill>
                <a:latin typeface="Gotham Book" pitchFamily="50" charset="0"/>
                <a:cs typeface="Gotham Book" pitchFamily="50" charset="0"/>
              </a:rPr>
              <a:t>Pre-emission</a:t>
            </a:r>
            <a:endParaRPr lang="es-AR" sz="1200" dirty="0">
              <a:solidFill>
                <a:schemeClr val="tx1"/>
              </a:solidFill>
              <a:latin typeface="Gotham Book" pitchFamily="50" charset="0"/>
              <a:cs typeface="Gotham Book" pitchFamily="50" charset="0"/>
            </a:endParaRPr>
          </a:p>
        </p:txBody>
      </p:sp>
      <p:sp>
        <p:nvSpPr>
          <p:cNvPr id="20" name="Rectangle 19">
            <a:extLst>
              <a:ext uri="{FF2B5EF4-FFF2-40B4-BE49-F238E27FC236}">
                <a16:creationId xmlns:a16="http://schemas.microsoft.com/office/drawing/2014/main" id="{6367567E-2E5C-ED40-1072-CB1B2C3A3A39}"/>
              </a:ext>
            </a:extLst>
          </p:cNvPr>
          <p:cNvSpPr/>
          <p:nvPr/>
        </p:nvSpPr>
        <p:spPr>
          <a:xfrm>
            <a:off x="7409849" y="5841354"/>
            <a:ext cx="2408533" cy="6427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1200" dirty="0">
              <a:solidFill>
                <a:schemeClr val="tx1"/>
              </a:solidFill>
              <a:latin typeface="Gotham Book" pitchFamily="50" charset="0"/>
              <a:cs typeface="Gotham Book" pitchFamily="50" charset="0"/>
            </a:endParaRPr>
          </a:p>
          <a:p>
            <a:pPr algn="ctr"/>
            <a:endParaRPr lang="es-AR" sz="1200" dirty="0">
              <a:solidFill>
                <a:schemeClr val="tx1"/>
              </a:solidFill>
              <a:latin typeface="Gotham Book" pitchFamily="50" charset="0"/>
              <a:cs typeface="Gotham Book" pitchFamily="50" charset="0"/>
            </a:endParaRPr>
          </a:p>
          <a:p>
            <a:pPr algn="ctr"/>
            <a:r>
              <a:rPr lang="en-US" sz="1200" dirty="0">
                <a:solidFill>
                  <a:schemeClr val="tx1"/>
                </a:solidFill>
                <a:latin typeface="Gotham Book" pitchFamily="50" charset="0"/>
                <a:cs typeface="Gotham Book" pitchFamily="50" charset="0"/>
              </a:rPr>
              <a:t>Post-emission</a:t>
            </a:r>
            <a:endParaRPr lang="es-AR" sz="1200" dirty="0">
              <a:solidFill>
                <a:schemeClr val="tx1"/>
              </a:solidFill>
              <a:latin typeface="Gotham Book" pitchFamily="50" charset="0"/>
              <a:cs typeface="Gotham Book" pitchFamily="50" charset="0"/>
            </a:endParaRPr>
          </a:p>
        </p:txBody>
      </p:sp>
      <p:sp>
        <p:nvSpPr>
          <p:cNvPr id="21" name="Rectangle: Rounded Corners 20">
            <a:extLst>
              <a:ext uri="{FF2B5EF4-FFF2-40B4-BE49-F238E27FC236}">
                <a16:creationId xmlns:a16="http://schemas.microsoft.com/office/drawing/2014/main" id="{4ADB8F7D-C279-0DAE-009A-4FA2F8F7ADB7}"/>
              </a:ext>
            </a:extLst>
          </p:cNvPr>
          <p:cNvSpPr/>
          <p:nvPr/>
        </p:nvSpPr>
        <p:spPr>
          <a:xfrm>
            <a:off x="1616975" y="3574759"/>
            <a:ext cx="1604544" cy="1894413"/>
          </a:xfrm>
          <a:prstGeom prst="roundRect">
            <a:avLst/>
          </a:prstGeom>
          <a:ln w="127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latin typeface="Gotham Book" pitchFamily="50" charset="0"/>
                <a:cs typeface="Gotham Book" pitchFamily="50" charset="0"/>
              </a:rPr>
              <a:t>Gap analysis in sustainable finance, and thematic investment segmentation</a:t>
            </a:r>
            <a:endParaRPr lang="es-CO" sz="1400" dirty="0">
              <a:solidFill>
                <a:schemeClr val="tx1"/>
              </a:solidFill>
              <a:latin typeface="Gotham Book" pitchFamily="50" charset="0"/>
              <a:cs typeface="Gotham Book" pitchFamily="50" charset="0"/>
            </a:endParaRPr>
          </a:p>
        </p:txBody>
      </p:sp>
    </p:spTree>
    <p:extLst>
      <p:ext uri="{BB962C8B-B14F-4D97-AF65-F5344CB8AC3E}">
        <p14:creationId xmlns:p14="http://schemas.microsoft.com/office/powerpoint/2010/main" val="130649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B7164B1F-715C-F7DB-C26D-647CF38EAB04}"/>
              </a:ext>
            </a:extLst>
          </p:cNvPr>
          <p:cNvSpPr txBox="1">
            <a:spLocks/>
          </p:cNvSpPr>
          <p:nvPr/>
        </p:nvSpPr>
        <p:spPr>
          <a:xfrm>
            <a:off x="838200" y="365125"/>
            <a:ext cx="10515600" cy="1325563"/>
          </a:xfrm>
          <a:prstGeom prst="rect">
            <a:avLst/>
          </a:prstGeom>
        </p:spPr>
        <p:txBody>
          <a:bodyPr vert="horz" wrap="square" lIns="0" tIns="45708" rIns="0" bIns="45708" numCol="1" rtlCol="0" anchor="t" anchorCtr="0" compatLnSpc="1">
            <a:prstTxWarp prst="textNoShape">
              <a:avLst/>
            </a:prstTxWarp>
            <a:normAutofit/>
          </a:bodyPr>
          <a:lstStyle>
            <a:lvl1pPr indent="0">
              <a:lnSpc>
                <a:spcPct val="90000"/>
              </a:lnSpc>
              <a:spcBef>
                <a:spcPts val="1000"/>
              </a:spcBef>
              <a:buFont typeface="Arial" panose="020B0604020202020204" pitchFamily="34" charset="0"/>
              <a:buNone/>
              <a:defRPr sz="2400" b="1" i="0">
                <a:solidFill>
                  <a:srgbClr val="004F71"/>
                </a:solidFill>
                <a:latin typeface="Gotham Book" pitchFamily="2" charset="0"/>
                <a:cs typeface="Gotham Book"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a:p>
        </p:txBody>
      </p:sp>
      <p:sp>
        <p:nvSpPr>
          <p:cNvPr id="32" name="Content Placeholder 31">
            <a:extLst>
              <a:ext uri="{FF2B5EF4-FFF2-40B4-BE49-F238E27FC236}">
                <a16:creationId xmlns:a16="http://schemas.microsoft.com/office/drawing/2014/main" id="{F00166D1-7381-386D-CA22-3A8F55EDAA2D}"/>
              </a:ext>
            </a:extLst>
          </p:cNvPr>
          <p:cNvSpPr>
            <a:spLocks noGrp="1"/>
          </p:cNvSpPr>
          <p:nvPr>
            <p:ph sz="quarter" idx="11"/>
          </p:nvPr>
        </p:nvSpPr>
        <p:spPr/>
        <p:txBody>
          <a:bodyPr vert="horz" lIns="0" tIns="45720" rIns="0" bIns="45720" rtlCol="0">
            <a:normAutofit/>
          </a:bodyPr>
          <a:lstStyle/>
          <a:p>
            <a:r>
              <a:rPr lang="en-US" dirty="0"/>
              <a:t>Bond Framework</a:t>
            </a:r>
          </a:p>
          <a:p>
            <a:endParaRPr lang="en-US" dirty="0"/>
          </a:p>
        </p:txBody>
      </p:sp>
      <p:graphicFrame>
        <p:nvGraphicFramePr>
          <p:cNvPr id="2" name="Table 3">
            <a:extLst>
              <a:ext uri="{FF2B5EF4-FFF2-40B4-BE49-F238E27FC236}">
                <a16:creationId xmlns:a16="http://schemas.microsoft.com/office/drawing/2014/main" id="{94CC3A42-8F43-47C7-8709-997B2ED687F8}"/>
              </a:ext>
            </a:extLst>
          </p:cNvPr>
          <p:cNvGraphicFramePr>
            <a:graphicFrameLocks noGrp="1"/>
          </p:cNvGraphicFramePr>
          <p:nvPr/>
        </p:nvGraphicFramePr>
        <p:xfrm>
          <a:off x="3485811" y="1377443"/>
          <a:ext cx="5577840" cy="4983874"/>
        </p:xfrm>
        <a:graphic>
          <a:graphicData uri="http://schemas.openxmlformats.org/drawingml/2006/table">
            <a:tbl>
              <a:tblPr firstRow="1" bandRow="1">
                <a:tableStyleId>{5C22544A-7EE6-4342-B048-85BDC9FD1C3A}</a:tableStyleId>
              </a:tblPr>
              <a:tblGrid>
                <a:gridCol w="2788920">
                  <a:extLst>
                    <a:ext uri="{9D8B030D-6E8A-4147-A177-3AD203B41FA5}">
                      <a16:colId xmlns:a16="http://schemas.microsoft.com/office/drawing/2014/main" val="2347038748"/>
                    </a:ext>
                  </a:extLst>
                </a:gridCol>
                <a:gridCol w="2788920">
                  <a:extLst>
                    <a:ext uri="{9D8B030D-6E8A-4147-A177-3AD203B41FA5}">
                      <a16:colId xmlns:a16="http://schemas.microsoft.com/office/drawing/2014/main" val="1330694770"/>
                    </a:ext>
                  </a:extLst>
                </a:gridCol>
              </a:tblGrid>
              <a:tr h="2491937">
                <a:tc>
                  <a:txBody>
                    <a:bodyPr/>
                    <a:lstStyle/>
                    <a:p>
                      <a:endParaRPr lang="en-US" dirty="0"/>
                    </a:p>
                  </a:txBody>
                  <a:tcPr>
                    <a:solidFill>
                      <a:schemeClr val="bg1">
                        <a:lumMod val="95000"/>
                      </a:schemeClr>
                    </a:solidFill>
                  </a:tcPr>
                </a:tc>
                <a:tc>
                  <a:txBody>
                    <a:bodyPr/>
                    <a:lstStyle/>
                    <a:p>
                      <a:endParaRPr lang="en-US" dirty="0"/>
                    </a:p>
                  </a:txBody>
                  <a:tcPr>
                    <a:noFill/>
                  </a:tcPr>
                </a:tc>
                <a:extLst>
                  <a:ext uri="{0D108BD9-81ED-4DB2-BD59-A6C34878D82A}">
                    <a16:rowId xmlns:a16="http://schemas.microsoft.com/office/drawing/2014/main" val="1319512488"/>
                  </a:ext>
                </a:extLst>
              </a:tr>
              <a:tr h="2491937">
                <a:tc>
                  <a:txBody>
                    <a:bodyPr/>
                    <a:lstStyle/>
                    <a:p>
                      <a:endParaRPr lang="en-US" dirty="0"/>
                    </a:p>
                  </a:txBody>
                  <a:tcPr>
                    <a:no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104738748"/>
                  </a:ext>
                </a:extLst>
              </a:tr>
            </a:tbl>
          </a:graphicData>
        </a:graphic>
      </p:graphicFrame>
      <p:sp>
        <p:nvSpPr>
          <p:cNvPr id="8" name="TextBox 7">
            <a:extLst>
              <a:ext uri="{FF2B5EF4-FFF2-40B4-BE49-F238E27FC236}">
                <a16:creationId xmlns:a16="http://schemas.microsoft.com/office/drawing/2014/main" id="{DCCCF6EF-2D4A-62F3-944F-A50C07BA103A}"/>
              </a:ext>
            </a:extLst>
          </p:cNvPr>
          <p:cNvSpPr txBox="1"/>
          <p:nvPr/>
        </p:nvSpPr>
        <p:spPr>
          <a:xfrm>
            <a:off x="3692515" y="2522953"/>
            <a:ext cx="2360645" cy="1277273"/>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1. Use of Funds</a:t>
            </a:r>
          </a:p>
          <a:p>
            <a:r>
              <a:rPr lang="en-US" sz="1000" b="0" dirty="0">
                <a:solidFill>
                  <a:srgbClr val="5A636D"/>
                </a:solidFill>
              </a:rPr>
              <a:t>Definition of eligible project categories. Social benefit and expected impact on the target population. Refinancing percentage. Contribution to Sustainable Development Goals.</a:t>
            </a:r>
          </a:p>
        </p:txBody>
      </p:sp>
      <p:grpSp>
        <p:nvGrpSpPr>
          <p:cNvPr id="19" name="Group 18">
            <a:extLst>
              <a:ext uri="{FF2B5EF4-FFF2-40B4-BE49-F238E27FC236}">
                <a16:creationId xmlns:a16="http://schemas.microsoft.com/office/drawing/2014/main" id="{D50BCFA7-9FC9-B41F-8412-9E8CBC136706}"/>
              </a:ext>
            </a:extLst>
          </p:cNvPr>
          <p:cNvGrpSpPr/>
          <p:nvPr/>
        </p:nvGrpSpPr>
        <p:grpSpPr>
          <a:xfrm>
            <a:off x="6492072" y="1690688"/>
            <a:ext cx="2360645" cy="2032593"/>
            <a:chOff x="3503210" y="1772823"/>
            <a:chExt cx="2360645" cy="2032593"/>
          </a:xfrm>
        </p:grpSpPr>
        <p:sp>
          <p:nvSpPr>
            <p:cNvPr id="22" name="TextBox 21">
              <a:extLst>
                <a:ext uri="{FF2B5EF4-FFF2-40B4-BE49-F238E27FC236}">
                  <a16:creationId xmlns:a16="http://schemas.microsoft.com/office/drawing/2014/main" id="{7761BFE1-F654-CAEF-EC6F-910929AA8066}"/>
                </a:ext>
              </a:extLst>
            </p:cNvPr>
            <p:cNvSpPr txBox="1"/>
            <p:nvPr/>
          </p:nvSpPr>
          <p:spPr>
            <a:xfrm>
              <a:off x="3503210" y="2605087"/>
              <a:ext cx="2360645" cy="1200329"/>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2. Evaluation Process and Selection Criteria</a:t>
              </a:r>
            </a:p>
            <a:p>
              <a:r>
                <a:rPr lang="en-US" sz="1050" b="0" dirty="0">
                  <a:solidFill>
                    <a:srgbClr val="5A636D"/>
                  </a:solidFill>
                </a:rPr>
                <a:t>Governance and Transparency. Eligibility criteria (selection and exclusion). ESG risk management.</a:t>
              </a:r>
            </a:p>
          </p:txBody>
        </p:sp>
        <p:pic>
          <p:nvPicPr>
            <p:cNvPr id="26" name="Graphic 25" descr="Research outline">
              <a:extLst>
                <a:ext uri="{FF2B5EF4-FFF2-40B4-BE49-F238E27FC236}">
                  <a16:creationId xmlns:a16="http://schemas.microsoft.com/office/drawing/2014/main" id="{06E0B397-960F-7B9E-6BCB-1335F4846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6331" y="1772823"/>
              <a:ext cx="914400" cy="914400"/>
            </a:xfrm>
            <a:prstGeom prst="rect">
              <a:avLst/>
            </a:prstGeom>
          </p:spPr>
        </p:pic>
      </p:grpSp>
      <p:sp>
        <p:nvSpPr>
          <p:cNvPr id="48" name="TextBox 47">
            <a:extLst>
              <a:ext uri="{FF2B5EF4-FFF2-40B4-BE49-F238E27FC236}">
                <a16:creationId xmlns:a16="http://schemas.microsoft.com/office/drawing/2014/main" id="{CDF67CE7-97F1-77BD-413C-9F53A05D12E1}"/>
              </a:ext>
            </a:extLst>
          </p:cNvPr>
          <p:cNvSpPr txBox="1"/>
          <p:nvPr/>
        </p:nvSpPr>
        <p:spPr>
          <a:xfrm>
            <a:off x="6482547" y="4943409"/>
            <a:ext cx="2360645" cy="815608"/>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4. Reporting</a:t>
            </a:r>
          </a:p>
          <a:p>
            <a:r>
              <a:rPr lang="en-US" sz="1100" b="0" dirty="0">
                <a:solidFill>
                  <a:srgbClr val="5A636D"/>
                </a:solidFill>
              </a:rPr>
              <a:t>Processes. Indicators on Use of Funds. Indicators on social benefits of projects.</a:t>
            </a:r>
          </a:p>
        </p:txBody>
      </p:sp>
      <p:sp>
        <p:nvSpPr>
          <p:cNvPr id="50" name="TextBox 49">
            <a:extLst>
              <a:ext uri="{FF2B5EF4-FFF2-40B4-BE49-F238E27FC236}">
                <a16:creationId xmlns:a16="http://schemas.microsoft.com/office/drawing/2014/main" id="{EC17AEA2-36F2-7C7A-49A7-C76462767526}"/>
              </a:ext>
            </a:extLst>
          </p:cNvPr>
          <p:cNvSpPr txBox="1"/>
          <p:nvPr/>
        </p:nvSpPr>
        <p:spPr>
          <a:xfrm>
            <a:off x="3692515" y="4943409"/>
            <a:ext cx="2360645" cy="815608"/>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3. Fund’s management</a:t>
            </a:r>
          </a:p>
          <a:p>
            <a:r>
              <a:rPr lang="en-US" sz="1100" b="0" dirty="0">
                <a:solidFill>
                  <a:srgbClr val="5A636D"/>
                </a:solidFill>
              </a:rPr>
              <a:t>Allocation of Funds. Management. Follow-up and verification. </a:t>
            </a:r>
          </a:p>
        </p:txBody>
      </p:sp>
      <p:pic>
        <p:nvPicPr>
          <p:cNvPr id="3" name="Graphic 2" descr="Bullseye outline">
            <a:extLst>
              <a:ext uri="{FF2B5EF4-FFF2-40B4-BE49-F238E27FC236}">
                <a16:creationId xmlns:a16="http://schemas.microsoft.com/office/drawing/2014/main" id="{E8073242-C8C6-18A5-68E9-F22908BC93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5637" y="1614902"/>
            <a:ext cx="914400" cy="914400"/>
          </a:xfrm>
          <a:prstGeom prst="rect">
            <a:avLst/>
          </a:prstGeom>
        </p:spPr>
      </p:pic>
      <p:pic>
        <p:nvPicPr>
          <p:cNvPr id="5" name="Graphic 4" descr="Clipboard outline">
            <a:extLst>
              <a:ext uri="{FF2B5EF4-FFF2-40B4-BE49-F238E27FC236}">
                <a16:creationId xmlns:a16="http://schemas.microsoft.com/office/drawing/2014/main" id="{9470996E-0D77-9163-42A7-38C29489B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73998" y="4035358"/>
            <a:ext cx="914400" cy="914400"/>
          </a:xfrm>
          <a:prstGeom prst="rect">
            <a:avLst/>
          </a:prstGeom>
        </p:spPr>
      </p:pic>
      <p:pic>
        <p:nvPicPr>
          <p:cNvPr id="6" name="Imagen 32" descr="Bank">
            <a:extLst>
              <a:ext uri="{FF2B5EF4-FFF2-40B4-BE49-F238E27FC236}">
                <a16:creationId xmlns:a16="http://schemas.microsoft.com/office/drawing/2014/main" id="{6B18532E-78EB-4B64-1034-0188103F43A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415637" y="4029009"/>
            <a:ext cx="914400" cy="914400"/>
          </a:xfrm>
          <a:prstGeom prst="rect">
            <a:avLst/>
          </a:prstGeom>
        </p:spPr>
      </p:pic>
    </p:spTree>
    <p:extLst>
      <p:ext uri="{BB962C8B-B14F-4D97-AF65-F5344CB8AC3E}">
        <p14:creationId xmlns:p14="http://schemas.microsoft.com/office/powerpoint/2010/main" val="303723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EA5A8A-D68F-121C-03CF-6B28B3E24DC5}"/>
              </a:ext>
            </a:extLst>
          </p:cNvPr>
          <p:cNvPicPr>
            <a:picLocks noChangeAspect="1"/>
          </p:cNvPicPr>
          <p:nvPr/>
        </p:nvPicPr>
        <p:blipFill>
          <a:blip r:embed="rId3"/>
          <a:stretch>
            <a:fillRect/>
          </a:stretch>
        </p:blipFill>
        <p:spPr>
          <a:xfrm>
            <a:off x="244867" y="636998"/>
            <a:ext cx="11702265" cy="5938462"/>
          </a:xfrm>
          <a:prstGeom prst="rect">
            <a:avLst/>
          </a:prstGeom>
        </p:spPr>
      </p:pic>
    </p:spTree>
    <p:extLst>
      <p:ext uri="{BB962C8B-B14F-4D97-AF65-F5344CB8AC3E}">
        <p14:creationId xmlns:p14="http://schemas.microsoft.com/office/powerpoint/2010/main" val="1790613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02667f-0271-471b-bd6e-11a2e16def1d" xsi:nil="true"/>
    <lcf76f155ced4ddcb4097134ff3c332f xmlns="fc5acc4e-0c25-495a-afe8-cebdbe1b35e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37358-D91A-4C19-9667-B8E80CE25A1C}">
  <ds:schemaRefs>
    <ds:schemaRef ds:uri="http://schemas.microsoft.com/office/2006/metadata/properties"/>
    <ds:schemaRef ds:uri="http://schemas.microsoft.com/office/infopath/2007/PartnerControls"/>
    <ds:schemaRef ds:uri="cdc7663a-08f0-4737-9e8c-148ce897a09c"/>
    <ds:schemaRef ds:uri="0c545a26-221f-4f85-ae25-d8045cff69d6"/>
  </ds:schemaRefs>
</ds:datastoreItem>
</file>

<file path=customXml/itemProps2.xml><?xml version="1.0" encoding="utf-8"?>
<ds:datastoreItem xmlns:ds="http://schemas.openxmlformats.org/officeDocument/2006/customXml" ds:itemID="{DF876FF8-7D4C-44FE-909E-58CC3B4E262C}">
  <ds:schemaRefs>
    <ds:schemaRef ds:uri="http://schemas.microsoft.com/sharepoint/v3/contenttype/forms"/>
  </ds:schemaRefs>
</ds:datastoreItem>
</file>

<file path=customXml/itemProps3.xml><?xml version="1.0" encoding="utf-8"?>
<ds:datastoreItem xmlns:ds="http://schemas.openxmlformats.org/officeDocument/2006/customXml" ds:itemID="{18FEB69C-B4F2-437E-9877-3CACE8D8BB29}"/>
</file>

<file path=docProps/app.xml><?xml version="1.0" encoding="utf-8"?>
<Properties xmlns="http://schemas.openxmlformats.org/officeDocument/2006/extended-properties" xmlns:vt="http://schemas.openxmlformats.org/officeDocument/2006/docPropsVTypes">
  <TotalTime>1</TotalTime>
  <Words>342</Words>
  <Application>Microsoft Office PowerPoint</Application>
  <PresentationFormat>Widescreen</PresentationFormat>
  <Paragraphs>49</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Gotham Book</vt:lpstr>
      <vt:lpstr>Office Theme</vt:lpstr>
      <vt:lpstr>PowerPoint Presentation</vt:lpstr>
      <vt:lpstr>PowerPoint Presentation</vt:lpstr>
      <vt:lpstr>PowerPoint Presentation</vt:lpstr>
      <vt:lpstr>PowerPoint Presentation</vt:lpstr>
      <vt:lpstr>PowerPoint Presentation</vt:lpstr>
    </vt:vector>
  </TitlesOfParts>
  <Company>Inter-American Development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Giraldo Martinez, Laura Juliana</dc:creator>
  <cp:lastModifiedBy>Aurica Balmus</cp:lastModifiedBy>
  <cp:revision>2</cp:revision>
  <dcterms:created xsi:type="dcterms:W3CDTF">2023-06-02T18:48:56Z</dcterms:created>
  <dcterms:modified xsi:type="dcterms:W3CDTF">2023-06-13T15:21:28Z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