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134806016" r:id="rId5"/>
    <p:sldId id="2134806026" r:id="rId6"/>
    <p:sldId id="2134806021" r:id="rId7"/>
    <p:sldId id="1192" r:id="rId8"/>
    <p:sldId id="2134806027" r:id="rId9"/>
    <p:sldId id="360" r:id="rId10"/>
    <p:sldId id="2134806029" r:id="rId11"/>
    <p:sldId id="2134806028" r:id="rId12"/>
    <p:sldId id="2134806030" r:id="rId13"/>
    <p:sldId id="2134806024"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ica Balmus" userId="6ced275c-8f26-4151-a9fa-58ab8d94c012" providerId="ADAL" clId="{44B78091-DA94-4D5E-8C2F-E02678F6ABE5}"/>
    <pc:docChg chg="custSel delSld modSld">
      <pc:chgData name="Aurica Balmus" userId="6ced275c-8f26-4151-a9fa-58ab8d94c012" providerId="ADAL" clId="{44B78091-DA94-4D5E-8C2F-E02678F6ABE5}" dt="2023-06-14T14:15:16.782" v="2" actId="478"/>
      <pc:docMkLst>
        <pc:docMk/>
      </pc:docMkLst>
      <pc:sldChg chg="del">
        <pc:chgData name="Aurica Balmus" userId="6ced275c-8f26-4151-a9fa-58ab8d94c012" providerId="ADAL" clId="{44B78091-DA94-4D5E-8C2F-E02678F6ABE5}" dt="2023-06-14T14:14:57.120" v="0" actId="47"/>
        <pc:sldMkLst>
          <pc:docMk/>
          <pc:sldMk cId="864904553" sldId="288"/>
        </pc:sldMkLst>
      </pc:sldChg>
      <pc:sldChg chg="del">
        <pc:chgData name="Aurica Balmus" userId="6ced275c-8f26-4151-a9fa-58ab8d94c012" providerId="ADAL" clId="{44B78091-DA94-4D5E-8C2F-E02678F6ABE5}" dt="2023-06-14T14:14:57.120" v="0" actId="47"/>
        <pc:sldMkLst>
          <pc:docMk/>
          <pc:sldMk cId="4252271881" sldId="398"/>
        </pc:sldMkLst>
      </pc:sldChg>
      <pc:sldChg chg="del">
        <pc:chgData name="Aurica Balmus" userId="6ced275c-8f26-4151-a9fa-58ab8d94c012" providerId="ADAL" clId="{44B78091-DA94-4D5E-8C2F-E02678F6ABE5}" dt="2023-06-14T14:14:57.120" v="0" actId="47"/>
        <pc:sldMkLst>
          <pc:docMk/>
          <pc:sldMk cId="3101716278" sldId="577"/>
        </pc:sldMkLst>
      </pc:sldChg>
      <pc:sldChg chg="del">
        <pc:chgData name="Aurica Balmus" userId="6ced275c-8f26-4151-a9fa-58ab8d94c012" providerId="ADAL" clId="{44B78091-DA94-4D5E-8C2F-E02678F6ABE5}" dt="2023-06-14T14:14:57.120" v="0" actId="47"/>
        <pc:sldMkLst>
          <pc:docMk/>
          <pc:sldMk cId="2597648154" sldId="618"/>
        </pc:sldMkLst>
      </pc:sldChg>
      <pc:sldChg chg="del">
        <pc:chgData name="Aurica Balmus" userId="6ced275c-8f26-4151-a9fa-58ab8d94c012" providerId="ADAL" clId="{44B78091-DA94-4D5E-8C2F-E02678F6ABE5}" dt="2023-06-14T14:14:57.120" v="0" actId="47"/>
        <pc:sldMkLst>
          <pc:docMk/>
          <pc:sldMk cId="1260865783" sldId="621"/>
        </pc:sldMkLst>
      </pc:sldChg>
      <pc:sldChg chg="del">
        <pc:chgData name="Aurica Balmus" userId="6ced275c-8f26-4151-a9fa-58ab8d94c012" providerId="ADAL" clId="{44B78091-DA94-4D5E-8C2F-E02678F6ABE5}" dt="2023-06-14T14:14:57.120" v="0" actId="47"/>
        <pc:sldMkLst>
          <pc:docMk/>
          <pc:sldMk cId="2358894245" sldId="624"/>
        </pc:sldMkLst>
      </pc:sldChg>
      <pc:sldChg chg="del">
        <pc:chgData name="Aurica Balmus" userId="6ced275c-8f26-4151-a9fa-58ab8d94c012" providerId="ADAL" clId="{44B78091-DA94-4D5E-8C2F-E02678F6ABE5}" dt="2023-06-14T14:14:57.120" v="0" actId="47"/>
        <pc:sldMkLst>
          <pc:docMk/>
          <pc:sldMk cId="676466881" sldId="1125"/>
        </pc:sldMkLst>
      </pc:sldChg>
      <pc:sldChg chg="del">
        <pc:chgData name="Aurica Balmus" userId="6ced275c-8f26-4151-a9fa-58ab8d94c012" providerId="ADAL" clId="{44B78091-DA94-4D5E-8C2F-E02678F6ABE5}" dt="2023-06-14T14:14:57.120" v="0" actId="47"/>
        <pc:sldMkLst>
          <pc:docMk/>
          <pc:sldMk cId="2750864370" sldId="2134806003"/>
        </pc:sldMkLst>
      </pc:sldChg>
      <pc:sldChg chg="del">
        <pc:chgData name="Aurica Balmus" userId="6ced275c-8f26-4151-a9fa-58ab8d94c012" providerId="ADAL" clId="{44B78091-DA94-4D5E-8C2F-E02678F6ABE5}" dt="2023-06-14T14:14:57.120" v="0" actId="47"/>
        <pc:sldMkLst>
          <pc:docMk/>
          <pc:sldMk cId="903908914" sldId="2134806012"/>
        </pc:sldMkLst>
      </pc:sldChg>
      <pc:sldChg chg="del">
        <pc:chgData name="Aurica Balmus" userId="6ced275c-8f26-4151-a9fa-58ab8d94c012" providerId="ADAL" clId="{44B78091-DA94-4D5E-8C2F-E02678F6ABE5}" dt="2023-06-14T14:14:57.120" v="0" actId="47"/>
        <pc:sldMkLst>
          <pc:docMk/>
          <pc:sldMk cId="3899030993" sldId="2134806013"/>
        </pc:sldMkLst>
      </pc:sldChg>
      <pc:sldChg chg="del">
        <pc:chgData name="Aurica Balmus" userId="6ced275c-8f26-4151-a9fa-58ab8d94c012" providerId="ADAL" clId="{44B78091-DA94-4D5E-8C2F-E02678F6ABE5}" dt="2023-06-14T14:14:57.120" v="0" actId="47"/>
        <pc:sldMkLst>
          <pc:docMk/>
          <pc:sldMk cId="3037239820" sldId="2134806014"/>
        </pc:sldMkLst>
      </pc:sldChg>
      <pc:sldChg chg="addSp delSp modSp mod">
        <pc:chgData name="Aurica Balmus" userId="6ced275c-8f26-4151-a9fa-58ab8d94c012" providerId="ADAL" clId="{44B78091-DA94-4D5E-8C2F-E02678F6ABE5}" dt="2023-06-14T14:15:05.135" v="1" actId="478"/>
        <pc:sldMkLst>
          <pc:docMk/>
          <pc:sldMk cId="1787450096" sldId="2134806016"/>
        </pc:sldMkLst>
        <pc:spChg chg="del">
          <ac:chgData name="Aurica Balmus" userId="6ced275c-8f26-4151-a9fa-58ab8d94c012" providerId="ADAL" clId="{44B78091-DA94-4D5E-8C2F-E02678F6ABE5}" dt="2023-06-14T14:15:05.135" v="1" actId="478"/>
          <ac:spMkLst>
            <pc:docMk/>
            <pc:sldMk cId="1787450096" sldId="2134806016"/>
            <ac:spMk id="3" creationId="{6856BF22-5838-43F6-8D0C-2191A0AB5045}"/>
          </ac:spMkLst>
        </pc:spChg>
        <pc:spChg chg="add mod">
          <ac:chgData name="Aurica Balmus" userId="6ced275c-8f26-4151-a9fa-58ab8d94c012" providerId="ADAL" clId="{44B78091-DA94-4D5E-8C2F-E02678F6ABE5}" dt="2023-06-14T14:15:05.135" v="1" actId="478"/>
          <ac:spMkLst>
            <pc:docMk/>
            <pc:sldMk cId="1787450096" sldId="2134806016"/>
            <ac:spMk id="5" creationId="{821E703B-1E72-6AD3-4E8A-B59159520779}"/>
          </ac:spMkLst>
        </pc:spChg>
      </pc:sldChg>
      <pc:sldChg chg="del">
        <pc:chgData name="Aurica Balmus" userId="6ced275c-8f26-4151-a9fa-58ab8d94c012" providerId="ADAL" clId="{44B78091-DA94-4D5E-8C2F-E02678F6ABE5}" dt="2023-06-14T14:14:57.120" v="0" actId="47"/>
        <pc:sldMkLst>
          <pc:docMk/>
          <pc:sldMk cId="3611776234" sldId="2134806018"/>
        </pc:sldMkLst>
      </pc:sldChg>
      <pc:sldChg chg="del">
        <pc:chgData name="Aurica Balmus" userId="6ced275c-8f26-4151-a9fa-58ab8d94c012" providerId="ADAL" clId="{44B78091-DA94-4D5E-8C2F-E02678F6ABE5}" dt="2023-06-14T14:14:57.120" v="0" actId="47"/>
        <pc:sldMkLst>
          <pc:docMk/>
          <pc:sldMk cId="1306490068" sldId="2134806019"/>
        </pc:sldMkLst>
      </pc:sldChg>
      <pc:sldChg chg="del">
        <pc:chgData name="Aurica Balmus" userId="6ced275c-8f26-4151-a9fa-58ab8d94c012" providerId="ADAL" clId="{44B78091-DA94-4D5E-8C2F-E02678F6ABE5}" dt="2023-06-14T14:14:57.120" v="0" actId="47"/>
        <pc:sldMkLst>
          <pc:docMk/>
          <pc:sldMk cId="2318373320" sldId="2134806022"/>
        </pc:sldMkLst>
      </pc:sldChg>
      <pc:sldChg chg="del">
        <pc:chgData name="Aurica Balmus" userId="6ced275c-8f26-4151-a9fa-58ab8d94c012" providerId="ADAL" clId="{44B78091-DA94-4D5E-8C2F-E02678F6ABE5}" dt="2023-06-14T14:14:57.120" v="0" actId="47"/>
        <pc:sldMkLst>
          <pc:docMk/>
          <pc:sldMk cId="1790613854" sldId="2134806023"/>
        </pc:sldMkLst>
      </pc:sldChg>
      <pc:sldChg chg="addSp delSp modSp mod">
        <pc:chgData name="Aurica Balmus" userId="6ced275c-8f26-4151-a9fa-58ab8d94c012" providerId="ADAL" clId="{44B78091-DA94-4D5E-8C2F-E02678F6ABE5}" dt="2023-06-14T14:15:16.782" v="2" actId="478"/>
        <pc:sldMkLst>
          <pc:docMk/>
          <pc:sldMk cId="3204474794" sldId="2134806027"/>
        </pc:sldMkLst>
        <pc:spChg chg="del">
          <ac:chgData name="Aurica Balmus" userId="6ced275c-8f26-4151-a9fa-58ab8d94c012" providerId="ADAL" clId="{44B78091-DA94-4D5E-8C2F-E02678F6ABE5}" dt="2023-06-14T14:15:16.782" v="2" actId="478"/>
          <ac:spMkLst>
            <pc:docMk/>
            <pc:sldMk cId="3204474794" sldId="2134806027"/>
            <ac:spMk id="3" creationId="{6856BF22-5838-43F6-8D0C-2191A0AB5045}"/>
          </ac:spMkLst>
        </pc:spChg>
        <pc:spChg chg="add mod">
          <ac:chgData name="Aurica Balmus" userId="6ced275c-8f26-4151-a9fa-58ab8d94c012" providerId="ADAL" clId="{44B78091-DA94-4D5E-8C2F-E02678F6ABE5}" dt="2023-06-14T14:15:16.782" v="2" actId="478"/>
          <ac:spMkLst>
            <pc:docMk/>
            <pc:sldMk cId="3204474794" sldId="2134806027"/>
            <ac:spMk id="5" creationId="{1ECD1EB3-B16D-6BEC-C34B-C6D656C2E49C}"/>
          </ac:spMkLst>
        </pc:spChg>
      </pc:sldChg>
      <pc:sldChg chg="del">
        <pc:chgData name="Aurica Balmus" userId="6ced275c-8f26-4151-a9fa-58ab8d94c012" providerId="ADAL" clId="{44B78091-DA94-4D5E-8C2F-E02678F6ABE5}" dt="2023-06-14T14:14:57.120" v="0" actId="47"/>
        <pc:sldMkLst>
          <pc:docMk/>
          <pc:sldMk cId="2893746478" sldId="2134806032"/>
        </pc:sldMkLst>
      </pc:sldChg>
      <pc:sldChg chg="del">
        <pc:chgData name="Aurica Balmus" userId="6ced275c-8f26-4151-a9fa-58ab8d94c012" providerId="ADAL" clId="{44B78091-DA94-4D5E-8C2F-E02678F6ABE5}" dt="2023-06-14T14:14:57.120" v="0" actId="47"/>
        <pc:sldMkLst>
          <pc:docMk/>
          <pc:sldMk cId="2985962269" sldId="2134806033"/>
        </pc:sldMkLst>
      </pc:sldChg>
      <pc:sldMasterChg chg="delSldLayout">
        <pc:chgData name="Aurica Balmus" userId="6ced275c-8f26-4151-a9fa-58ab8d94c012" providerId="ADAL" clId="{44B78091-DA94-4D5E-8C2F-E02678F6ABE5}" dt="2023-06-14T14:14:57.120" v="0" actId="47"/>
        <pc:sldMasterMkLst>
          <pc:docMk/>
          <pc:sldMasterMk cId="2964848516" sldId="2147483648"/>
        </pc:sldMasterMkLst>
        <pc:sldLayoutChg chg="del">
          <pc:chgData name="Aurica Balmus" userId="6ced275c-8f26-4151-a9fa-58ab8d94c012" providerId="ADAL" clId="{44B78091-DA94-4D5E-8C2F-E02678F6ABE5}" dt="2023-06-14T14:14:57.120" v="0" actId="47"/>
          <pc:sldLayoutMkLst>
            <pc:docMk/>
            <pc:sldMasterMk cId="2964848516" sldId="2147483648"/>
            <pc:sldLayoutMk cId="14280582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CCC9C-68D5-475E-8A94-9B66B16F77FC}" type="datetimeFigureOut">
              <a:rPr lang="es-CO" smtClean="0"/>
              <a:t>14/06/2023</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1BA4D-D531-4CA5-9FAE-8CDA5ED0364F}" type="slidenum">
              <a:rPr lang="es-CO" smtClean="0"/>
              <a:t>‹#›</a:t>
            </a:fld>
            <a:endParaRPr lang="es-CO"/>
          </a:p>
        </p:txBody>
      </p:sp>
    </p:spTree>
    <p:extLst>
      <p:ext uri="{BB962C8B-B14F-4D97-AF65-F5344CB8AC3E}">
        <p14:creationId xmlns:p14="http://schemas.microsoft.com/office/powerpoint/2010/main" val="323045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4D473-EE3E-0E4C-8281-F2FA369AE315}" type="slidenum">
              <a:rPr lang="en-US" smtClean="0"/>
              <a:t>2</a:t>
            </a:fld>
            <a:endParaRPr lang="en-US"/>
          </a:p>
        </p:txBody>
      </p:sp>
    </p:spTree>
    <p:extLst>
      <p:ext uri="{BB962C8B-B14F-4D97-AF65-F5344CB8AC3E}">
        <p14:creationId xmlns:p14="http://schemas.microsoft.com/office/powerpoint/2010/main" val="260371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0"/>
              </a:spcBef>
              <a:spcAft>
                <a:spcPts val="0"/>
              </a:spcAft>
            </a:pPr>
            <a:r>
              <a:rPr lang="en-US" sz="1800" dirty="0">
                <a:effectLst/>
                <a:latin typeface="Calibri" panose="020F0502020204030204" pitchFamily="34" charset="0"/>
                <a:ea typeface="MS PGothic" panose="020B0600070205080204" pitchFamily="34" charset="-128"/>
              </a:rPr>
              <a:t>                                                </a:t>
            </a:r>
            <a:r>
              <a:rPr lang="en-US" sz="1800" b="1" u="sng" dirty="0">
                <a:solidFill>
                  <a:srgbClr val="2F5597"/>
                </a:solidFill>
                <a:effectLst/>
                <a:latin typeface="Calibri" panose="020F0502020204030204" pitchFamily="34" charset="0"/>
                <a:ea typeface="MS PGothic" panose="020B0600070205080204" pitchFamily="34" charset="-128"/>
              </a:rPr>
              <a:t>BARRIERS:</a:t>
            </a:r>
            <a:endParaRPr lang="es-CO" sz="1800" dirty="0">
              <a:effectLst/>
              <a:latin typeface="Calibri" panose="020F0502020204030204" pitchFamily="34" charset="0"/>
              <a:ea typeface="MS PGothic" panose="020B0600070205080204" pitchFamily="34" charset="-128"/>
            </a:endParaRPr>
          </a:p>
          <a:p>
            <a:pPr marL="0" marR="0">
              <a:lnSpc>
                <a:spcPct val="105000"/>
              </a:lnSpc>
              <a:spcBef>
                <a:spcPts val="0"/>
              </a:spcBef>
              <a:spcAft>
                <a:spcPts val="0"/>
              </a:spcAft>
            </a:pPr>
            <a:r>
              <a:rPr lang="en-US" sz="1800" dirty="0">
                <a:solidFill>
                  <a:srgbClr val="2F5597"/>
                </a:solidFill>
                <a:effectLst/>
                <a:latin typeface="Calibri" panose="020F0502020204030204" pitchFamily="34" charset="0"/>
                <a:ea typeface="MS PGothic" panose="020B0600070205080204" pitchFamily="34" charset="-128"/>
              </a:rPr>
              <a:t> </a:t>
            </a:r>
            <a:endParaRPr lang="es-CO" sz="1800" dirty="0">
              <a:effectLst/>
              <a:latin typeface="Calibri" panose="020F0502020204030204" pitchFamily="34" charset="0"/>
              <a:ea typeface="MS PGothic" panose="020B0600070205080204" pitchFamily="34" charset="-128"/>
            </a:endParaRPr>
          </a:p>
          <a:p>
            <a:pPr marL="0" marR="0">
              <a:lnSpc>
                <a:spcPct val="105000"/>
              </a:lnSpc>
              <a:spcBef>
                <a:spcPts val="0"/>
              </a:spcBef>
              <a:spcAft>
                <a:spcPts val="0"/>
              </a:spcAft>
            </a:pPr>
            <a:r>
              <a:rPr lang="en-US" sz="1800" dirty="0">
                <a:solidFill>
                  <a:srgbClr val="2F5597"/>
                </a:solidFill>
                <a:effectLst/>
                <a:latin typeface="Calibri" panose="020F0502020204030204" pitchFamily="34" charset="0"/>
                <a:ea typeface="MS PGothic" panose="020B0600070205080204" pitchFamily="34" charset="-128"/>
              </a:rPr>
              <a:t>                                                </a:t>
            </a:r>
            <a:r>
              <a:rPr lang="en-US" sz="1800" b="1" dirty="0">
                <a:solidFill>
                  <a:srgbClr val="2F5597"/>
                </a:solidFill>
                <a:effectLst/>
                <a:latin typeface="Calibri" panose="020F0502020204030204" pitchFamily="34" charset="0"/>
                <a:ea typeface="MS PGothic" panose="020B0600070205080204" pitchFamily="34" charset="-128"/>
              </a:rPr>
              <a:t>WE3A (IDB Lab)</a:t>
            </a:r>
            <a:endParaRPr lang="es-CO" sz="1800" dirty="0">
              <a:effectLst/>
              <a:latin typeface="Calibri" panose="020F0502020204030204" pitchFamily="34" charset="0"/>
              <a:ea typeface="MS PGothic" panose="020B0600070205080204" pitchFamily="34" charset="-128"/>
            </a:endParaRPr>
          </a:p>
          <a:p>
            <a:pPr marL="0" marR="0">
              <a:lnSpc>
                <a:spcPct val="105000"/>
              </a:lnSpc>
              <a:spcBef>
                <a:spcPts val="0"/>
              </a:spcBef>
              <a:spcAft>
                <a:spcPts val="0"/>
              </a:spcAft>
            </a:pPr>
            <a:r>
              <a:rPr lang="en-US" sz="1800" dirty="0">
                <a:solidFill>
                  <a:srgbClr val="2F5597"/>
                </a:solidFill>
                <a:effectLst/>
                <a:latin typeface="Calibri" panose="020F0502020204030204" pitchFamily="34" charset="0"/>
                <a:ea typeface="MS PGothic" panose="020B0600070205080204" pitchFamily="34" charset="-128"/>
              </a:rPr>
              <a:t>                                                </a:t>
            </a:r>
            <a:endParaRPr lang="es-CO" sz="1800" dirty="0">
              <a:effectLst/>
              <a:latin typeface="Calibri" panose="020F0502020204030204" pitchFamily="34" charset="0"/>
              <a:ea typeface="MS PGothic" panose="020B0600070205080204" pitchFamily="34" charset="-128"/>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2F5597"/>
                </a:solidFill>
                <a:effectLst/>
                <a:latin typeface="Calibri" panose="020F0502020204030204" pitchFamily="34" charset="0"/>
                <a:ea typeface="MS PGothic" panose="020B0600070205080204" pitchFamily="34" charset="-128"/>
              </a:rPr>
              <a:t>WSMEs who could sell to corporations lack basic digital practices, such as revising emails and responding on time. There is a culture of communicating through </a:t>
            </a:r>
            <a:r>
              <a:rPr lang="en-US" sz="1800" dirty="0" err="1">
                <a:solidFill>
                  <a:srgbClr val="2F5597"/>
                </a:solidFill>
                <a:effectLst/>
                <a:latin typeface="Calibri" panose="020F0502020204030204" pitchFamily="34" charset="0"/>
                <a:ea typeface="MS PGothic" panose="020B0600070205080204" pitchFamily="34" charset="-128"/>
              </a:rPr>
              <a:t>Whatsapp</a:t>
            </a:r>
            <a:r>
              <a:rPr lang="en-US" sz="1800" dirty="0">
                <a:solidFill>
                  <a:srgbClr val="2F5597"/>
                </a:solidFill>
                <a:effectLst/>
                <a:latin typeface="Calibri" panose="020F0502020204030204" pitchFamily="34" charset="0"/>
                <a:ea typeface="MS PGothic" panose="020B0600070205080204" pitchFamily="34" charset="-128"/>
              </a:rPr>
              <a:t> or informal communication that could be the first barrier for maintaining a business relationship with bigger corporations.</a:t>
            </a:r>
            <a:endParaRPr lang="es-CO" sz="1800" dirty="0">
              <a:solidFill>
                <a:srgbClr val="2F5597"/>
              </a:solidFill>
              <a:effectLst/>
              <a:latin typeface="Calibri" panose="020F0502020204030204" pitchFamily="34" charset="0"/>
              <a:ea typeface="MS PGothic" panose="020B0600070205080204" pitchFamily="34" charset="-128"/>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2F5597"/>
                </a:solidFill>
                <a:effectLst/>
                <a:latin typeface="Calibri" panose="020F0502020204030204" pitchFamily="34" charset="0"/>
                <a:ea typeface="MS PGothic" panose="020B0600070205080204" pitchFamily="34" charset="-128"/>
              </a:rPr>
              <a:t>In rural areas, to sell to corporations, WSMEs need to be part of a cooperative, for which they need specific support.</a:t>
            </a:r>
            <a:endParaRPr lang="es-CO" sz="1800" dirty="0">
              <a:solidFill>
                <a:srgbClr val="2F5597"/>
              </a:solidFill>
              <a:effectLst/>
              <a:latin typeface="Calibri" panose="020F0502020204030204" pitchFamily="34" charset="0"/>
              <a:ea typeface="MS PGothic" panose="020B0600070205080204" pitchFamily="34" charset="-128"/>
            </a:endParaRPr>
          </a:p>
          <a:p>
            <a:pPr marL="0" marR="0">
              <a:lnSpc>
                <a:spcPct val="105000"/>
              </a:lnSpc>
              <a:spcBef>
                <a:spcPts val="0"/>
              </a:spcBef>
              <a:spcAft>
                <a:spcPts val="0"/>
              </a:spcAft>
            </a:pPr>
            <a:r>
              <a:rPr lang="en-US" sz="1800" dirty="0">
                <a:solidFill>
                  <a:srgbClr val="2F5597"/>
                </a:solidFill>
                <a:effectLst/>
                <a:latin typeface="Calibri" panose="020F0502020204030204" pitchFamily="34" charset="0"/>
                <a:ea typeface="MS PGothic" panose="020B0600070205080204" pitchFamily="34" charset="-128"/>
              </a:rPr>
              <a:t> </a:t>
            </a:r>
            <a:endParaRPr lang="es-CO" sz="1800" dirty="0">
              <a:effectLst/>
              <a:latin typeface="Calibri" panose="020F0502020204030204" pitchFamily="34" charset="0"/>
              <a:ea typeface="MS PGothic" panose="020B0600070205080204" pitchFamily="34" charset="-128"/>
            </a:endParaRPr>
          </a:p>
          <a:p>
            <a:pPr marL="0" marR="0">
              <a:lnSpc>
                <a:spcPct val="105000"/>
              </a:lnSpc>
              <a:spcBef>
                <a:spcPts val="0"/>
              </a:spcBef>
              <a:spcAft>
                <a:spcPts val="0"/>
              </a:spcAft>
            </a:pPr>
            <a:r>
              <a:rPr lang="en-US" sz="1800" dirty="0">
                <a:solidFill>
                  <a:srgbClr val="2F5597"/>
                </a:solidFill>
                <a:effectLst/>
                <a:latin typeface="Calibri" panose="020F0502020204030204" pitchFamily="34" charset="0"/>
                <a:ea typeface="MS PGothic" panose="020B0600070205080204" pitchFamily="34" charset="-128"/>
              </a:rPr>
              <a:t>                                                </a:t>
            </a:r>
            <a:endParaRPr lang="es-CO" sz="1800" dirty="0">
              <a:effectLst/>
              <a:latin typeface="Calibri" panose="020F0502020204030204" pitchFamily="34" charset="0"/>
              <a:ea typeface="MS PGothic" panose="020B0600070205080204" pitchFamily="34" charset="-128"/>
            </a:endParaRPr>
          </a:p>
          <a:p>
            <a:pPr marL="914400" marR="0" indent="457200">
              <a:lnSpc>
                <a:spcPct val="105000"/>
              </a:lnSpc>
              <a:spcBef>
                <a:spcPts val="0"/>
              </a:spcBef>
              <a:spcAft>
                <a:spcPts val="0"/>
              </a:spcAft>
            </a:pPr>
            <a:r>
              <a:rPr lang="en-US" sz="1800" b="1" dirty="0" err="1">
                <a:solidFill>
                  <a:srgbClr val="2F5597"/>
                </a:solidFill>
                <a:effectLst/>
                <a:latin typeface="Calibri" panose="020F0502020204030204" pitchFamily="34" charset="0"/>
                <a:ea typeface="MS PGothic" panose="020B0600070205080204" pitchFamily="34" charset="-128"/>
              </a:rPr>
              <a:t>WeCount</a:t>
            </a:r>
            <a:r>
              <a:rPr lang="en-US" sz="1800" b="1" dirty="0">
                <a:solidFill>
                  <a:srgbClr val="2F5597"/>
                </a:solidFill>
                <a:effectLst/>
                <a:latin typeface="Calibri" panose="020F0502020204030204" pitchFamily="34" charset="0"/>
                <a:ea typeface="MS PGothic" panose="020B0600070205080204" pitchFamily="34" charset="-128"/>
              </a:rPr>
              <a:t> (IDB Lab):  </a:t>
            </a:r>
            <a:endParaRPr lang="es-CO" sz="1800" dirty="0">
              <a:effectLst/>
              <a:latin typeface="Calibri" panose="020F0502020204030204" pitchFamily="34" charset="0"/>
              <a:ea typeface="MS PGothic" panose="020B0600070205080204" pitchFamily="34" charset="-128"/>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2F5597"/>
                </a:solidFill>
                <a:effectLst/>
                <a:latin typeface="Calibri" panose="020F0502020204030204" pitchFamily="34" charset="0"/>
                <a:ea typeface="MS PGothic" panose="020B0600070205080204" pitchFamily="34" charset="-128"/>
              </a:rPr>
              <a:t>focus groups with corporates have shown that traditional market actors seem to have diverse, and at times, unscalable ways of evaluating SMEs for their value chain. </a:t>
            </a:r>
            <a:endParaRPr lang="es-CO" sz="1800" dirty="0">
              <a:solidFill>
                <a:srgbClr val="2F5597"/>
              </a:solidFill>
              <a:effectLst/>
              <a:latin typeface="Calibri" panose="020F0502020204030204" pitchFamily="34" charset="0"/>
              <a:ea typeface="MS PGothic" panose="020B0600070205080204" pitchFamily="34" charset="-128"/>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2F5597"/>
                </a:solidFill>
                <a:effectLst/>
                <a:latin typeface="Calibri" panose="020F0502020204030204" pitchFamily="34" charset="0"/>
                <a:ea typeface="MS PGothic" panose="020B0600070205080204" pitchFamily="34" charset="-128"/>
              </a:rPr>
              <a:t>Processes can range from being fully manual and owned by one person, to having multiple departments engaged with conditions that may be interpreted as detrimental by WSMEs</a:t>
            </a:r>
            <a:endParaRPr lang="es-CO" sz="1800" dirty="0">
              <a:solidFill>
                <a:srgbClr val="2F5597"/>
              </a:solidFill>
              <a:effectLst/>
              <a:latin typeface="Calibri" panose="020F0502020204030204" pitchFamily="34" charset="0"/>
              <a:ea typeface="MS PGothic" panose="020B0600070205080204" pitchFamily="34" charset="-128"/>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2F5597"/>
                </a:solidFill>
                <a:effectLst/>
                <a:latin typeface="Calibri" panose="020F0502020204030204" pitchFamily="34" charset="0"/>
                <a:ea typeface="MS PGothic" panose="020B0600070205080204" pitchFamily="34" charset="-128"/>
              </a:rPr>
              <a:t>When asked to prioritize which barriers were more relevant to establishing higher-value business partnerships, corporations selected the following: 1) low levels of formalization and data collection and 2) little to no familiarity with technology tools that could enable them to better register and track their business transactional data and that could support internal processes standardization</a:t>
            </a:r>
            <a:endParaRPr lang="es-CO" sz="1800" dirty="0">
              <a:solidFill>
                <a:srgbClr val="2F5597"/>
              </a:solidFill>
              <a:effectLst/>
              <a:latin typeface="Calibri" panose="020F0502020204030204" pitchFamily="34" charset="0"/>
              <a:ea typeface="MS PGothic" panose="020B0600070205080204" pitchFamily="34" charset="-128"/>
            </a:endParaRPr>
          </a:p>
          <a:p>
            <a:endParaRPr lang="es-CO" dirty="0"/>
          </a:p>
        </p:txBody>
      </p:sp>
      <p:sp>
        <p:nvSpPr>
          <p:cNvPr id="4" name="Slide Number Placeholder 3"/>
          <p:cNvSpPr>
            <a:spLocks noGrp="1"/>
          </p:cNvSpPr>
          <p:nvPr>
            <p:ph type="sldNum" sz="quarter" idx="5"/>
          </p:nvPr>
        </p:nvSpPr>
        <p:spPr/>
        <p:txBody>
          <a:bodyPr/>
          <a:lstStyle/>
          <a:p>
            <a:fld id="{690580E4-189D-42AB-941D-0BEEBE2DDD4B}" type="slidenum">
              <a:rPr lang="en-US" smtClean="0"/>
              <a:t>3</a:t>
            </a:fld>
            <a:endParaRPr lang="en-US"/>
          </a:p>
        </p:txBody>
      </p:sp>
    </p:spTree>
    <p:extLst>
      <p:ext uri="{BB962C8B-B14F-4D97-AF65-F5344CB8AC3E}">
        <p14:creationId xmlns:p14="http://schemas.microsoft.com/office/powerpoint/2010/main" val="85124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500F57-7A83-FE45-93D8-D67A6DAA3B3F}" type="slidenum">
              <a:rPr lang="es-ES_tradnl" smtClean="0"/>
              <a:t>6</a:t>
            </a:fld>
            <a:endParaRPr lang="es-ES_tradnl"/>
          </a:p>
        </p:txBody>
      </p:sp>
    </p:spTree>
    <p:extLst>
      <p:ext uri="{BB962C8B-B14F-4D97-AF65-F5344CB8AC3E}">
        <p14:creationId xmlns:p14="http://schemas.microsoft.com/office/powerpoint/2010/main" val="168331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4D473-EE3E-0E4C-8281-F2FA369AE315}" type="slidenum">
              <a:rPr lang="en-US" smtClean="0"/>
              <a:t>7</a:t>
            </a:fld>
            <a:endParaRPr lang="en-US"/>
          </a:p>
        </p:txBody>
      </p:sp>
    </p:spTree>
    <p:extLst>
      <p:ext uri="{BB962C8B-B14F-4D97-AF65-F5344CB8AC3E}">
        <p14:creationId xmlns:p14="http://schemas.microsoft.com/office/powerpoint/2010/main" val="186123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4D473-EE3E-0E4C-8281-F2FA369AE315}" type="slidenum">
              <a:rPr lang="en-US" smtClean="0"/>
              <a:t>8</a:t>
            </a:fld>
            <a:endParaRPr lang="en-US"/>
          </a:p>
        </p:txBody>
      </p:sp>
    </p:spTree>
    <p:extLst>
      <p:ext uri="{BB962C8B-B14F-4D97-AF65-F5344CB8AC3E}">
        <p14:creationId xmlns:p14="http://schemas.microsoft.com/office/powerpoint/2010/main" val="91725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4D473-EE3E-0E4C-8281-F2FA369AE315}" type="slidenum">
              <a:rPr lang="en-US" smtClean="0"/>
              <a:t>9</a:t>
            </a:fld>
            <a:endParaRPr lang="en-US"/>
          </a:p>
        </p:txBody>
      </p:sp>
    </p:spTree>
    <p:extLst>
      <p:ext uri="{BB962C8B-B14F-4D97-AF65-F5344CB8AC3E}">
        <p14:creationId xmlns:p14="http://schemas.microsoft.com/office/powerpoint/2010/main" val="88304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B82D-FDF7-1C8F-EF86-83E7803D9F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17C5B801-E0A7-50D7-7CB7-EF9F7E71B7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2C5439CE-44B2-766C-121E-BCB524015134}"/>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5" name="Footer Placeholder 4">
            <a:extLst>
              <a:ext uri="{FF2B5EF4-FFF2-40B4-BE49-F238E27FC236}">
                <a16:creationId xmlns:a16="http://schemas.microsoft.com/office/drawing/2014/main" id="{B1E3145C-50FF-2FDC-2885-D95696D53C4C}"/>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B0EB3F33-BCC6-6DE0-3515-41FCB27881B6}"/>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297061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4225-1848-7356-9180-34700C9488ED}"/>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9031DFC4-1B64-7F29-8C76-86311A281A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00C7E890-4D0C-6F05-7EE1-5CCBBFDCB038}"/>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5" name="Footer Placeholder 4">
            <a:extLst>
              <a:ext uri="{FF2B5EF4-FFF2-40B4-BE49-F238E27FC236}">
                <a16:creationId xmlns:a16="http://schemas.microsoft.com/office/drawing/2014/main" id="{2587905E-AFE1-B418-30AB-3EBD0247D782}"/>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9FB3682E-CD70-31D3-186C-DDB989D2D1FE}"/>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347433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32856-F761-1D59-1634-DAC4CEADD6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7B4D68EC-7A92-5357-C911-AD6B7C22FB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6E41F24D-E19A-F099-2FB8-518AD0ACD5C9}"/>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5" name="Footer Placeholder 4">
            <a:extLst>
              <a:ext uri="{FF2B5EF4-FFF2-40B4-BE49-F238E27FC236}">
                <a16:creationId xmlns:a16="http://schemas.microsoft.com/office/drawing/2014/main" id="{D0ACEDF2-3FAA-7B75-C262-F42642B59FED}"/>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06D8075C-6D8C-14FC-6483-95DE347D6234}"/>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91218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Marcador de contenido 22">
            <a:extLst>
              <a:ext uri="{FF2B5EF4-FFF2-40B4-BE49-F238E27FC236}">
                <a16:creationId xmlns:a16="http://schemas.microsoft.com/office/drawing/2014/main" id="{AA952B89-18A9-824A-89FA-AFCBD14CF71E}"/>
              </a:ext>
            </a:extLst>
          </p:cNvPr>
          <p:cNvSpPr>
            <a:spLocks noGrp="1"/>
          </p:cNvSpPr>
          <p:nvPr>
            <p:ph sz="quarter" idx="11" hasCustomPrompt="1"/>
          </p:nvPr>
        </p:nvSpPr>
        <p:spPr>
          <a:xfrm>
            <a:off x="479550" y="657225"/>
            <a:ext cx="10604292" cy="582612"/>
          </a:xfrm>
          <a:prstGeom prst="rect">
            <a:avLst/>
          </a:prstGeom>
        </p:spPr>
        <p:txBody>
          <a:bodyPr>
            <a:normAutofit/>
          </a:bodyPr>
          <a:lstStyle>
            <a:lvl1pPr marL="0" indent="0">
              <a:buFont typeface="Arial" panose="020B0604020202020204" pitchFamily="34" charset="0"/>
              <a:buNone/>
              <a:defRPr sz="2400" b="1" i="0">
                <a:solidFill>
                  <a:srgbClr val="004F71"/>
                </a:solidFill>
                <a:latin typeface="Gotham Book" pitchFamily="2" charset="0"/>
                <a:cs typeface="Gotham Book" pitchFamily="2" charset="0"/>
              </a:defRPr>
            </a:lvl1pPr>
          </a:lstStyle>
          <a:p>
            <a:r>
              <a:rPr lang="es-ES_tradnl"/>
              <a:t>Texto principal</a:t>
            </a:r>
          </a:p>
        </p:txBody>
      </p:sp>
      <p:sp>
        <p:nvSpPr>
          <p:cNvPr id="2" name="Slide Number Placeholder 1">
            <a:extLst>
              <a:ext uri="{FF2B5EF4-FFF2-40B4-BE49-F238E27FC236}">
                <a16:creationId xmlns:a16="http://schemas.microsoft.com/office/drawing/2014/main" id="{DE6172B8-AF01-14B8-70F2-FA8A73E760E8}"/>
              </a:ext>
            </a:extLst>
          </p:cNvPr>
          <p:cNvSpPr txBox="1">
            <a:spLocks/>
          </p:cNvSpPr>
          <p:nvPr userDrawn="1"/>
        </p:nvSpPr>
        <p:spPr>
          <a:xfrm>
            <a:off x="11628268" y="6509727"/>
            <a:ext cx="724355" cy="229646"/>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24FE341A-D776-B44C-8E11-A595977E71A8}" type="slidenum">
              <a:rPr lang="en-US" sz="1100" b="0" i="0" smtClean="0">
                <a:solidFill>
                  <a:srgbClr val="63666A"/>
                </a:solidFill>
                <a:latin typeface="Gotham Book" pitchFamily="2" charset="0"/>
                <a:cs typeface="Gotham Book" pitchFamily="2" charset="0"/>
              </a:rPr>
              <a:pPr defTabSz="914377">
                <a:defRPr/>
              </a:pPr>
              <a:t>‹#›</a:t>
            </a:fld>
            <a:endParaRPr lang="en-US" sz="1100" b="0" i="0">
              <a:solidFill>
                <a:srgbClr val="63666A"/>
              </a:solidFill>
              <a:latin typeface="Gotham Book" pitchFamily="2" charset="0"/>
              <a:cs typeface="Gotham Book" pitchFamily="2" charset="0"/>
            </a:endParaRPr>
          </a:p>
        </p:txBody>
      </p:sp>
      <p:cxnSp>
        <p:nvCxnSpPr>
          <p:cNvPr id="3" name="Conector recto 7">
            <a:extLst>
              <a:ext uri="{FF2B5EF4-FFF2-40B4-BE49-F238E27FC236}">
                <a16:creationId xmlns:a16="http://schemas.microsoft.com/office/drawing/2014/main" id="{6DB753C3-2ACB-904C-04FC-7C1202727AA8}"/>
              </a:ext>
            </a:extLst>
          </p:cNvPr>
          <p:cNvCxnSpPr>
            <a:cxnSpLocks/>
          </p:cNvCxnSpPr>
          <p:nvPr userDrawn="1"/>
        </p:nvCxnSpPr>
        <p:spPr>
          <a:xfrm>
            <a:off x="11640341" y="6508800"/>
            <a:ext cx="0" cy="244442"/>
          </a:xfrm>
          <a:prstGeom prst="line">
            <a:avLst/>
          </a:prstGeom>
          <a:ln w="9525">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369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12" name="Marcador de contenido 22">
            <a:extLst>
              <a:ext uri="{FF2B5EF4-FFF2-40B4-BE49-F238E27FC236}">
                <a16:creationId xmlns:a16="http://schemas.microsoft.com/office/drawing/2014/main" id="{CF3F3FBE-B3C6-DB4A-BAB7-0E8E2E0F1440}"/>
              </a:ext>
            </a:extLst>
          </p:cNvPr>
          <p:cNvSpPr>
            <a:spLocks noGrp="1"/>
          </p:cNvSpPr>
          <p:nvPr>
            <p:ph sz="quarter" idx="11"/>
          </p:nvPr>
        </p:nvSpPr>
        <p:spPr>
          <a:xfrm>
            <a:off x="479424" y="657225"/>
            <a:ext cx="9333169" cy="582612"/>
          </a:xfrm>
          <a:prstGeom prst="rect">
            <a:avLst/>
          </a:prstGeom>
        </p:spPr>
        <p:txBody>
          <a:bodyPr>
            <a:normAutofit/>
          </a:bodyPr>
          <a:lstStyle>
            <a:lvl1pPr marL="0" indent="0">
              <a:buFont typeface="Arial" panose="020B0604020202020204" pitchFamily="34" charset="0"/>
              <a:buNone/>
              <a:defRPr sz="2400" b="1" i="0">
                <a:solidFill>
                  <a:srgbClr val="004F71"/>
                </a:solidFill>
                <a:latin typeface="Gotham Book" pitchFamily="2" charset="0"/>
                <a:cs typeface="Gotham Book" pitchFamily="2" charset="0"/>
              </a:defRPr>
            </a:lvl1pPr>
          </a:lstStyle>
          <a:p>
            <a:pPr lvl="0"/>
            <a:r>
              <a:rPr lang="es-ES"/>
              <a:t>Editar los estilos de texto del patrón</a:t>
            </a:r>
          </a:p>
        </p:txBody>
      </p:sp>
      <p:sp>
        <p:nvSpPr>
          <p:cNvPr id="13" name="Rectángulo 12">
            <a:extLst>
              <a:ext uri="{FF2B5EF4-FFF2-40B4-BE49-F238E27FC236}">
                <a16:creationId xmlns:a16="http://schemas.microsoft.com/office/drawing/2014/main" id="{17274E9D-9F39-8444-9141-72EC7F4050D9}"/>
              </a:ext>
            </a:extLst>
          </p:cNvPr>
          <p:cNvSpPr/>
          <p:nvPr userDrawn="1"/>
        </p:nvSpPr>
        <p:spPr>
          <a:xfrm>
            <a:off x="0" y="0"/>
            <a:ext cx="12192000" cy="117475"/>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solidFill>
                <a:srgbClr val="069AD7"/>
              </a:solidFill>
            </a:endParaRPr>
          </a:p>
        </p:txBody>
      </p:sp>
    </p:spTree>
    <p:extLst>
      <p:ext uri="{BB962C8B-B14F-4D97-AF65-F5344CB8AC3E}">
        <p14:creationId xmlns:p14="http://schemas.microsoft.com/office/powerpoint/2010/main" val="1476050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r="21064"/>
          <a:stretch/>
        </p:blipFill>
        <p:spPr>
          <a:xfrm>
            <a:off x="0" y="0"/>
            <a:ext cx="9621982" cy="6858000"/>
          </a:xfrm>
          <a:prstGeom prst="rect">
            <a:avLst/>
          </a:prstGeom>
        </p:spPr>
      </p:pic>
      <p:sp>
        <p:nvSpPr>
          <p:cNvPr id="3" name="Rectángulo 2">
            <a:extLst>
              <a:ext uri="{FF2B5EF4-FFF2-40B4-BE49-F238E27FC236}">
                <a16:creationId xmlns:a16="http://schemas.microsoft.com/office/drawing/2014/main" id="{453E1109-CC2B-5344-B508-B98CFFB29658}"/>
              </a:ext>
            </a:extLst>
          </p:cNvPr>
          <p:cNvSpPr/>
          <p:nvPr userDrawn="1"/>
        </p:nvSpPr>
        <p:spPr>
          <a:xfrm>
            <a:off x="0" y="-7919"/>
            <a:ext cx="12192000" cy="117139"/>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Slide Number Placeholder 1">
            <a:extLst>
              <a:ext uri="{FF2B5EF4-FFF2-40B4-BE49-F238E27FC236}">
                <a16:creationId xmlns:a16="http://schemas.microsoft.com/office/drawing/2014/main" id="{E686EEB0-765B-236C-0B42-71ACE999E5CD}"/>
              </a:ext>
            </a:extLst>
          </p:cNvPr>
          <p:cNvSpPr txBox="1">
            <a:spLocks/>
          </p:cNvSpPr>
          <p:nvPr userDrawn="1"/>
        </p:nvSpPr>
        <p:spPr>
          <a:xfrm>
            <a:off x="11628268" y="6509727"/>
            <a:ext cx="724355" cy="229646"/>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24FE341A-D776-B44C-8E11-A595977E71A8}" type="slidenum">
              <a:rPr lang="en-US" sz="1100" b="0" i="0" smtClean="0">
                <a:solidFill>
                  <a:srgbClr val="63666A"/>
                </a:solidFill>
                <a:latin typeface="Gotham Book" pitchFamily="2" charset="0"/>
                <a:cs typeface="Gotham Book" pitchFamily="2" charset="0"/>
              </a:rPr>
              <a:pPr defTabSz="914377">
                <a:defRPr/>
              </a:pPr>
              <a:t>‹#›</a:t>
            </a:fld>
            <a:endParaRPr lang="en-US" sz="1100" b="0" i="0">
              <a:solidFill>
                <a:srgbClr val="63666A"/>
              </a:solidFill>
              <a:latin typeface="Gotham Book" pitchFamily="2" charset="0"/>
              <a:cs typeface="Gotham Book" pitchFamily="2" charset="0"/>
            </a:endParaRPr>
          </a:p>
        </p:txBody>
      </p:sp>
      <p:cxnSp>
        <p:nvCxnSpPr>
          <p:cNvPr id="5" name="Conector recto 7">
            <a:extLst>
              <a:ext uri="{FF2B5EF4-FFF2-40B4-BE49-F238E27FC236}">
                <a16:creationId xmlns:a16="http://schemas.microsoft.com/office/drawing/2014/main" id="{418B6C07-6B26-075B-FB53-BC51AE67CF58}"/>
              </a:ext>
            </a:extLst>
          </p:cNvPr>
          <p:cNvCxnSpPr>
            <a:cxnSpLocks/>
          </p:cNvCxnSpPr>
          <p:nvPr userDrawn="1"/>
        </p:nvCxnSpPr>
        <p:spPr>
          <a:xfrm>
            <a:off x="11640341" y="6508800"/>
            <a:ext cx="0" cy="244442"/>
          </a:xfrm>
          <a:prstGeom prst="line">
            <a:avLst/>
          </a:prstGeom>
          <a:ln w="9525">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707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743-C1E7-2BC4-67F7-441EA16F8960}"/>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A5CF9C66-02A9-3365-514A-A9D0AC0B12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5029C964-52CA-4FC1-B523-5E1C89D05942}"/>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5" name="Footer Placeholder 4">
            <a:extLst>
              <a:ext uri="{FF2B5EF4-FFF2-40B4-BE49-F238E27FC236}">
                <a16:creationId xmlns:a16="http://schemas.microsoft.com/office/drawing/2014/main" id="{1B25551B-2C5A-C003-6408-97A47A20BA82}"/>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2921AE11-0013-987B-472B-621680E1324C}"/>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294169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D944-5395-2AB2-F201-04B639CED9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21DF3F4F-6803-CCA1-2270-F8B1CF3091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91F37-936E-C782-920F-70FFE66850C9}"/>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5" name="Footer Placeholder 4">
            <a:extLst>
              <a:ext uri="{FF2B5EF4-FFF2-40B4-BE49-F238E27FC236}">
                <a16:creationId xmlns:a16="http://schemas.microsoft.com/office/drawing/2014/main" id="{78845DD3-7595-FCE4-E593-BF3DF3FFA38A}"/>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0EDBD174-6797-F840-3B34-CF0C4A33EDC2}"/>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243724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1368-F067-6F4A-DDB3-D4661F779101}"/>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046BEA11-A31D-4790-E2A0-4B5D9D875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08AC2BCA-6018-DFD4-6FEE-28AC4A3B25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173222EB-4781-D065-0D4C-9EAF905A43A5}"/>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6" name="Footer Placeholder 5">
            <a:extLst>
              <a:ext uri="{FF2B5EF4-FFF2-40B4-BE49-F238E27FC236}">
                <a16:creationId xmlns:a16="http://schemas.microsoft.com/office/drawing/2014/main" id="{B8275ECB-01A0-A04A-06CA-88A3983C2B69}"/>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82BD8F8A-4149-6A51-1B7B-E807706F09AE}"/>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336252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605B-FD3E-20FD-6E79-E55416203559}"/>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7E0F31DA-3F33-46E1-BB25-B008FAE1AE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666DC6-AD2C-D11B-6B51-0DE7B1384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F1843E6E-B423-836D-0A81-E4B4E7F8B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BB3FAD-A4A4-3C0D-CB49-F2B092A93E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40C1AA8F-B485-3F4A-1310-3A87ADE8A3C9}"/>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8" name="Footer Placeholder 7">
            <a:extLst>
              <a:ext uri="{FF2B5EF4-FFF2-40B4-BE49-F238E27FC236}">
                <a16:creationId xmlns:a16="http://schemas.microsoft.com/office/drawing/2014/main" id="{5A262BB2-E29B-0C4C-9A01-4F2C686B3C0E}"/>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C7532F17-989B-BADA-EFAD-BA9D370A9877}"/>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56742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24B2-D8E1-CDEF-6A3C-75095EC292B9}"/>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D85E97B8-BA25-429F-4703-4B467CC7B51A}"/>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4" name="Footer Placeholder 3">
            <a:extLst>
              <a:ext uri="{FF2B5EF4-FFF2-40B4-BE49-F238E27FC236}">
                <a16:creationId xmlns:a16="http://schemas.microsoft.com/office/drawing/2014/main" id="{73ECA351-D0DD-F450-E273-E57902689AE2}"/>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B5E321BF-C909-1B94-1B43-CC1AE765A915}"/>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91467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3E8D83-CBCD-15D2-097C-9321FB8CF49E}"/>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3" name="Footer Placeholder 2">
            <a:extLst>
              <a:ext uri="{FF2B5EF4-FFF2-40B4-BE49-F238E27FC236}">
                <a16:creationId xmlns:a16="http://schemas.microsoft.com/office/drawing/2014/main" id="{A53ECAA9-BAFE-C735-B817-441187FECD55}"/>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C5900CFA-6C43-F10C-0015-7C9E5C2377FE}"/>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85887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7DD4-8E50-B1A0-B767-8D71F8841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B3F9198F-BCF2-1BFE-FD83-EB7F2E7585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A612B93D-3225-A5B7-4CCD-B7596ED0F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69477-A9BE-4CEF-7E7D-4D0A3BBD2F3E}"/>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6" name="Footer Placeholder 5">
            <a:extLst>
              <a:ext uri="{FF2B5EF4-FFF2-40B4-BE49-F238E27FC236}">
                <a16:creationId xmlns:a16="http://schemas.microsoft.com/office/drawing/2014/main" id="{95775518-36DA-9D73-DDD6-21E577DE40D4}"/>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54FC59B6-1897-E4F6-3976-018F21CC91D6}"/>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7195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EF2F-ECCB-F82F-23CF-8E73CF061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E888CD29-13A8-EA69-6ECC-0D28410115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7B0837AF-8BE1-5E8B-7B92-5E63CDEAD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AE85F-F28D-9C41-4BB9-24F4EEEAB44D}"/>
              </a:ext>
            </a:extLst>
          </p:cNvPr>
          <p:cNvSpPr>
            <a:spLocks noGrp="1"/>
          </p:cNvSpPr>
          <p:nvPr>
            <p:ph type="dt" sz="half" idx="10"/>
          </p:nvPr>
        </p:nvSpPr>
        <p:spPr/>
        <p:txBody>
          <a:bodyPr/>
          <a:lstStyle/>
          <a:p>
            <a:fld id="{481D82BE-0500-4C26-9AA5-A7B85E5AE29F}" type="datetimeFigureOut">
              <a:rPr lang="es-CO" smtClean="0"/>
              <a:t>14/06/2023</a:t>
            </a:fld>
            <a:endParaRPr lang="es-CO"/>
          </a:p>
        </p:txBody>
      </p:sp>
      <p:sp>
        <p:nvSpPr>
          <p:cNvPr id="6" name="Footer Placeholder 5">
            <a:extLst>
              <a:ext uri="{FF2B5EF4-FFF2-40B4-BE49-F238E27FC236}">
                <a16:creationId xmlns:a16="http://schemas.microsoft.com/office/drawing/2014/main" id="{7CA23108-D371-9CC1-2A38-54141DAC7465}"/>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EE57DA6D-D71A-11D0-424B-8F3C5B9E4C31}"/>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331560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A1319-C2D6-7AFF-EBE3-949D39E8D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228FDD2A-5F8F-8F69-F151-E1AEF5905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FE166758-6286-825A-E61F-52B3874DA5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D82BE-0500-4C26-9AA5-A7B85E5AE29F}" type="datetimeFigureOut">
              <a:rPr lang="es-CO" smtClean="0"/>
              <a:t>14/06/2023</a:t>
            </a:fld>
            <a:endParaRPr lang="es-CO"/>
          </a:p>
        </p:txBody>
      </p:sp>
      <p:sp>
        <p:nvSpPr>
          <p:cNvPr id="5" name="Footer Placeholder 4">
            <a:extLst>
              <a:ext uri="{FF2B5EF4-FFF2-40B4-BE49-F238E27FC236}">
                <a16:creationId xmlns:a16="http://schemas.microsoft.com/office/drawing/2014/main" id="{D8A4AA83-9CFA-81E4-9BCB-C6CFAD5507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6E0E5BA0-C430-780F-C3A7-42EFDF931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066AD-6BBE-42BF-9450-0582491A5BDE}" type="slidenum">
              <a:rPr lang="es-CO" smtClean="0"/>
              <a:t>‹#›</a:t>
            </a:fld>
            <a:endParaRPr lang="es-CO"/>
          </a:p>
        </p:txBody>
      </p:sp>
    </p:spTree>
    <p:extLst>
      <p:ext uri="{BB962C8B-B14F-4D97-AF65-F5344CB8AC3E}">
        <p14:creationId xmlns:p14="http://schemas.microsoft.com/office/powerpoint/2010/main" val="296484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sv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emf"/><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CB0A96-39EF-0249-8758-05712578B0E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84" y="0"/>
            <a:ext cx="12176448" cy="6858000"/>
          </a:xfrm>
          <a:prstGeom prst="rect">
            <a:avLst/>
          </a:prstGeom>
        </p:spPr>
      </p:pic>
      <p:sp>
        <p:nvSpPr>
          <p:cNvPr id="9" name="Title 1">
            <a:extLst>
              <a:ext uri="{FF2B5EF4-FFF2-40B4-BE49-F238E27FC236}">
                <a16:creationId xmlns:a16="http://schemas.microsoft.com/office/drawing/2014/main" id="{2DE1EB97-F010-44E6-BEB4-D269E6E59D17}"/>
              </a:ext>
            </a:extLst>
          </p:cNvPr>
          <p:cNvSpPr txBox="1">
            <a:spLocks/>
          </p:cNvSpPr>
          <p:nvPr/>
        </p:nvSpPr>
        <p:spPr>
          <a:xfrm>
            <a:off x="900262" y="3656788"/>
            <a:ext cx="10961771" cy="841565"/>
          </a:xfrm>
          <a:prstGeom prst="rect">
            <a:avLst/>
          </a:prstGeom>
        </p:spPr>
        <p:txBody>
          <a:bodyPr/>
          <a:lstStyle>
            <a:lvl1pPr algn="l" defTabSz="342900" rtl="0" eaLnBrk="1" fontAlgn="base" hangingPunct="1">
              <a:lnSpc>
                <a:spcPct val="90000"/>
              </a:lnSpc>
              <a:spcBef>
                <a:spcPct val="0"/>
              </a:spcBef>
              <a:spcAft>
                <a:spcPct val="0"/>
              </a:spcAft>
              <a:defRPr sz="2700" b="1" i="0" kern="1200" baseline="0">
                <a:solidFill>
                  <a:srgbClr val="024E6E"/>
                </a:solidFill>
                <a:latin typeface="Gotham" charset="0"/>
                <a:ea typeface="Gotham" charset="0"/>
                <a:cs typeface="Gotham" charset="0"/>
              </a:defRPr>
            </a:lvl1pPr>
            <a:lvl2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2pPr>
            <a:lvl3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3pPr>
            <a:lvl4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4pPr>
            <a:lvl5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5pPr>
            <a:lvl6pPr marL="3429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6pPr>
            <a:lvl7pPr marL="6858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7pPr>
            <a:lvl8pPr marL="10287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8pPr>
            <a:lvl9pPr marL="13716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9pPr>
          </a:lstStyle>
          <a:p>
            <a:pPr defTabSz="342906">
              <a:defRPr/>
            </a:pPr>
            <a:r>
              <a:rPr lang="en-US" sz="2400" dirty="0">
                <a:solidFill>
                  <a:schemeClr val="bg1"/>
                </a:solidFill>
                <a:latin typeface="Gotham Book" pitchFamily="2" charset="0"/>
                <a:cs typeface="Gotham Book" pitchFamily="2" charset="0"/>
              </a:rPr>
              <a:t>IDB Invest – GDI Advisory Services </a:t>
            </a:r>
          </a:p>
          <a:p>
            <a:pPr defTabSz="342906">
              <a:defRPr/>
            </a:pPr>
            <a:r>
              <a:rPr lang="en-US" sz="2400" dirty="0">
                <a:solidFill>
                  <a:schemeClr val="bg1"/>
                </a:solidFill>
                <a:latin typeface="Gotham Book" pitchFamily="2" charset="0"/>
                <a:cs typeface="Gotham Book" pitchFamily="2" charset="0"/>
              </a:rPr>
              <a:t>Strategy for connecting WSMEs with corporates</a:t>
            </a:r>
            <a:endParaRPr lang="en-US" sz="1800" dirty="0">
              <a:solidFill>
                <a:schemeClr val="bg1"/>
              </a:solidFill>
              <a:latin typeface="Gotham Book" pitchFamily="2" charset="0"/>
              <a:cs typeface="Gotham Book" pitchFamily="2" charset="0"/>
            </a:endParaRPr>
          </a:p>
        </p:txBody>
      </p:sp>
      <p:cxnSp>
        <p:nvCxnSpPr>
          <p:cNvPr id="6" name="Conector recto 5">
            <a:extLst>
              <a:ext uri="{FF2B5EF4-FFF2-40B4-BE49-F238E27FC236}">
                <a16:creationId xmlns:a16="http://schemas.microsoft.com/office/drawing/2014/main" id="{EE8CF296-250B-5440-8DDA-FC0D6B16D2A4}"/>
              </a:ext>
            </a:extLst>
          </p:cNvPr>
          <p:cNvCxnSpPr/>
          <p:nvPr/>
        </p:nvCxnSpPr>
        <p:spPr>
          <a:xfrm>
            <a:off x="998234" y="4750520"/>
            <a:ext cx="11987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reloj, dibujo&#10;&#10;Descripción generada automáticamente">
            <a:extLst>
              <a:ext uri="{FF2B5EF4-FFF2-40B4-BE49-F238E27FC236}">
                <a16:creationId xmlns:a16="http://schemas.microsoft.com/office/drawing/2014/main" id="{FA56F754-3C57-CB41-AA31-1345E7F95DBE}"/>
              </a:ext>
            </a:extLst>
          </p:cNvPr>
          <p:cNvPicPr>
            <a:picLocks noChangeAspect="1"/>
          </p:cNvPicPr>
          <p:nvPr/>
        </p:nvPicPr>
        <p:blipFill>
          <a:blip r:embed="rId3"/>
          <a:stretch>
            <a:fillRect/>
          </a:stretch>
        </p:blipFill>
        <p:spPr>
          <a:xfrm>
            <a:off x="998235" y="1790777"/>
            <a:ext cx="1898953" cy="1528818"/>
          </a:xfrm>
          <a:prstGeom prst="rect">
            <a:avLst/>
          </a:prstGeom>
        </p:spPr>
      </p:pic>
      <p:sp>
        <p:nvSpPr>
          <p:cNvPr id="5" name="Content Placeholder 4">
            <a:extLst>
              <a:ext uri="{FF2B5EF4-FFF2-40B4-BE49-F238E27FC236}">
                <a16:creationId xmlns:a16="http://schemas.microsoft.com/office/drawing/2014/main" id="{821E703B-1E72-6AD3-4E8A-B59159520779}"/>
              </a:ext>
            </a:extLst>
          </p:cNvPr>
          <p:cNvSpPr>
            <a:spLocks noGrp="1"/>
          </p:cNvSpPr>
          <p:nvPr>
            <p:ph sz="quarter" idx="11"/>
          </p:nvPr>
        </p:nvSpPr>
        <p:spPr/>
        <p:txBody>
          <a:bodyPr/>
          <a:lstStyle/>
          <a:p>
            <a:endParaRPr lang="en-US"/>
          </a:p>
        </p:txBody>
      </p:sp>
    </p:spTree>
    <p:extLst>
      <p:ext uri="{BB962C8B-B14F-4D97-AF65-F5344CB8AC3E}">
        <p14:creationId xmlns:p14="http://schemas.microsoft.com/office/powerpoint/2010/main" val="178745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CB0A96-39EF-0249-8758-05712578B0E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84" y="0"/>
            <a:ext cx="12176448" cy="6858000"/>
          </a:xfrm>
          <a:prstGeom prst="rect">
            <a:avLst/>
          </a:prstGeom>
        </p:spPr>
      </p:pic>
      <p:sp>
        <p:nvSpPr>
          <p:cNvPr id="3" name="Subtitle 2">
            <a:extLst>
              <a:ext uri="{FF2B5EF4-FFF2-40B4-BE49-F238E27FC236}">
                <a16:creationId xmlns:a16="http://schemas.microsoft.com/office/drawing/2014/main" id="{6856BF22-5838-43F6-8D0C-2191A0AB5045}"/>
              </a:ext>
            </a:extLst>
          </p:cNvPr>
          <p:cNvSpPr>
            <a:spLocks noGrp="1"/>
          </p:cNvSpPr>
          <p:nvPr>
            <p:ph sz="quarter" idx="11"/>
          </p:nvPr>
        </p:nvSpPr>
        <p:spPr>
          <a:xfrm>
            <a:off x="900262" y="5042694"/>
            <a:ext cx="10601530" cy="582612"/>
          </a:xfrm>
        </p:spPr>
        <p:txBody>
          <a:bodyPr>
            <a:normAutofit fontScale="92500" lnSpcReduction="20000"/>
          </a:bodyPr>
          <a:lstStyle/>
          <a:p>
            <a:r>
              <a:rPr lang="en-US" sz="1600" dirty="0">
                <a:solidFill>
                  <a:schemeClr val="bg1"/>
                </a:solidFill>
              </a:rPr>
              <a:t>Laura Giraldo</a:t>
            </a:r>
          </a:p>
          <a:p>
            <a:r>
              <a:rPr lang="en-US" sz="1600" dirty="0">
                <a:solidFill>
                  <a:schemeClr val="bg1"/>
                </a:solidFill>
              </a:rPr>
              <a:t>GDI Officer at IDB Invest</a:t>
            </a:r>
          </a:p>
          <a:p>
            <a:endParaRPr lang="en-US" sz="1600" dirty="0">
              <a:solidFill>
                <a:schemeClr val="bg1"/>
              </a:solidFill>
            </a:endParaRPr>
          </a:p>
        </p:txBody>
      </p:sp>
      <p:sp>
        <p:nvSpPr>
          <p:cNvPr id="9" name="Title 1">
            <a:extLst>
              <a:ext uri="{FF2B5EF4-FFF2-40B4-BE49-F238E27FC236}">
                <a16:creationId xmlns:a16="http://schemas.microsoft.com/office/drawing/2014/main" id="{2DE1EB97-F010-44E6-BEB4-D269E6E59D17}"/>
              </a:ext>
            </a:extLst>
          </p:cNvPr>
          <p:cNvSpPr txBox="1">
            <a:spLocks/>
          </p:cNvSpPr>
          <p:nvPr/>
        </p:nvSpPr>
        <p:spPr>
          <a:xfrm>
            <a:off x="900262" y="3656788"/>
            <a:ext cx="10961771" cy="841565"/>
          </a:xfrm>
          <a:prstGeom prst="rect">
            <a:avLst/>
          </a:prstGeom>
        </p:spPr>
        <p:txBody>
          <a:bodyPr/>
          <a:lstStyle>
            <a:lvl1pPr algn="l" defTabSz="342900" rtl="0" eaLnBrk="1" fontAlgn="base" hangingPunct="1">
              <a:lnSpc>
                <a:spcPct val="90000"/>
              </a:lnSpc>
              <a:spcBef>
                <a:spcPct val="0"/>
              </a:spcBef>
              <a:spcAft>
                <a:spcPct val="0"/>
              </a:spcAft>
              <a:defRPr sz="2700" b="1" i="0" kern="1200" baseline="0">
                <a:solidFill>
                  <a:srgbClr val="024E6E"/>
                </a:solidFill>
                <a:latin typeface="Gotham" charset="0"/>
                <a:ea typeface="Gotham" charset="0"/>
                <a:cs typeface="Gotham" charset="0"/>
              </a:defRPr>
            </a:lvl1pPr>
            <a:lvl2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2pPr>
            <a:lvl3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3pPr>
            <a:lvl4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4pPr>
            <a:lvl5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5pPr>
            <a:lvl6pPr marL="3429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6pPr>
            <a:lvl7pPr marL="6858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7pPr>
            <a:lvl8pPr marL="10287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8pPr>
            <a:lvl9pPr marL="13716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9pPr>
          </a:lstStyle>
          <a:p>
            <a:pPr defTabSz="342906">
              <a:defRPr/>
            </a:pPr>
            <a:r>
              <a:rPr lang="en-US" sz="2400" dirty="0">
                <a:solidFill>
                  <a:schemeClr val="bg1"/>
                </a:solidFill>
                <a:latin typeface="Gotham Book" pitchFamily="2" charset="0"/>
                <a:cs typeface="Gotham Book" pitchFamily="2" charset="0"/>
              </a:rPr>
              <a:t>Thank you!</a:t>
            </a:r>
            <a:endParaRPr lang="en-US" sz="1800" dirty="0">
              <a:solidFill>
                <a:schemeClr val="bg1"/>
              </a:solidFill>
              <a:latin typeface="Gotham Book" pitchFamily="2" charset="0"/>
              <a:cs typeface="Gotham Book" pitchFamily="2" charset="0"/>
            </a:endParaRPr>
          </a:p>
        </p:txBody>
      </p:sp>
      <p:cxnSp>
        <p:nvCxnSpPr>
          <p:cNvPr id="6" name="Conector recto 5">
            <a:extLst>
              <a:ext uri="{FF2B5EF4-FFF2-40B4-BE49-F238E27FC236}">
                <a16:creationId xmlns:a16="http://schemas.microsoft.com/office/drawing/2014/main" id="{EE8CF296-250B-5440-8DDA-FC0D6B16D2A4}"/>
              </a:ext>
            </a:extLst>
          </p:cNvPr>
          <p:cNvCxnSpPr/>
          <p:nvPr/>
        </p:nvCxnSpPr>
        <p:spPr>
          <a:xfrm>
            <a:off x="998234" y="4750520"/>
            <a:ext cx="11987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reloj, dibujo&#10;&#10;Descripción generada automáticamente">
            <a:extLst>
              <a:ext uri="{FF2B5EF4-FFF2-40B4-BE49-F238E27FC236}">
                <a16:creationId xmlns:a16="http://schemas.microsoft.com/office/drawing/2014/main" id="{FA56F754-3C57-CB41-AA31-1345E7F95DBE}"/>
              </a:ext>
            </a:extLst>
          </p:cNvPr>
          <p:cNvPicPr>
            <a:picLocks noChangeAspect="1"/>
          </p:cNvPicPr>
          <p:nvPr/>
        </p:nvPicPr>
        <p:blipFill>
          <a:blip r:embed="rId3"/>
          <a:stretch>
            <a:fillRect/>
          </a:stretch>
        </p:blipFill>
        <p:spPr>
          <a:xfrm>
            <a:off x="998235" y="1790777"/>
            <a:ext cx="1898953" cy="1528818"/>
          </a:xfrm>
          <a:prstGeom prst="rect">
            <a:avLst/>
          </a:prstGeom>
        </p:spPr>
      </p:pic>
    </p:spTree>
    <p:extLst>
      <p:ext uri="{BB962C8B-B14F-4D97-AF65-F5344CB8AC3E}">
        <p14:creationId xmlns:p14="http://schemas.microsoft.com/office/powerpoint/2010/main" val="409908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Arrow Connector 92">
            <a:extLst>
              <a:ext uri="{FF2B5EF4-FFF2-40B4-BE49-F238E27FC236}">
                <a16:creationId xmlns:a16="http://schemas.microsoft.com/office/drawing/2014/main" id="{29B4D2EC-AC64-CDE3-8215-3F1D9EBBB497}"/>
              </a:ext>
            </a:extLst>
          </p:cNvPr>
          <p:cNvCxnSpPr>
            <a:cxnSpLocks/>
          </p:cNvCxnSpPr>
          <p:nvPr/>
        </p:nvCxnSpPr>
        <p:spPr bwMode="auto">
          <a:xfrm>
            <a:off x="8604152" y="5096714"/>
            <a:ext cx="3923" cy="407248"/>
          </a:xfrm>
          <a:prstGeom prst="straightConnector1">
            <a:avLst/>
          </a:prstGeom>
          <a:solidFill>
            <a:schemeClr val="accent1"/>
          </a:solidFill>
          <a:ln w="15875" cap="flat" cmpd="sng" algn="ctr">
            <a:solidFill>
              <a:srgbClr val="FFD7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Arrow Connector 65">
            <a:extLst>
              <a:ext uri="{FF2B5EF4-FFF2-40B4-BE49-F238E27FC236}">
                <a16:creationId xmlns:a16="http://schemas.microsoft.com/office/drawing/2014/main" id="{1964A767-432E-A5FB-0B48-51BC32464A68}"/>
              </a:ext>
            </a:extLst>
          </p:cNvPr>
          <p:cNvCxnSpPr>
            <a:cxnSpLocks/>
          </p:cNvCxnSpPr>
          <p:nvPr/>
        </p:nvCxnSpPr>
        <p:spPr bwMode="auto">
          <a:xfrm>
            <a:off x="3852377" y="4983125"/>
            <a:ext cx="8603" cy="548110"/>
          </a:xfrm>
          <a:prstGeom prst="straightConnector1">
            <a:avLst/>
          </a:prstGeom>
          <a:solidFill>
            <a:schemeClr val="accent1"/>
          </a:solidFill>
          <a:ln w="15875" cap="flat" cmpd="sng" algn="ctr">
            <a:solidFill>
              <a:srgbClr val="0081AB"/>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Group 81">
            <a:extLst>
              <a:ext uri="{FF2B5EF4-FFF2-40B4-BE49-F238E27FC236}">
                <a16:creationId xmlns:a16="http://schemas.microsoft.com/office/drawing/2014/main" id="{52C85950-64DA-23F9-094E-CD2DF77A3E2F}"/>
              </a:ext>
            </a:extLst>
          </p:cNvPr>
          <p:cNvGrpSpPr/>
          <p:nvPr/>
        </p:nvGrpSpPr>
        <p:grpSpPr>
          <a:xfrm>
            <a:off x="2069107" y="1396355"/>
            <a:ext cx="8166080" cy="3713414"/>
            <a:chOff x="3564420" y="3153582"/>
            <a:chExt cx="4287281" cy="1791116"/>
          </a:xfrm>
        </p:grpSpPr>
        <p:sp>
          <p:nvSpPr>
            <p:cNvPr id="2" name="Freeform: Shape 1">
              <a:extLst>
                <a:ext uri="{FF2B5EF4-FFF2-40B4-BE49-F238E27FC236}">
                  <a16:creationId xmlns:a16="http://schemas.microsoft.com/office/drawing/2014/main" id="{34F0EF96-1078-4E3E-97AE-1FEE68A2A85D}"/>
                </a:ext>
              </a:extLst>
            </p:cNvPr>
            <p:cNvSpPr/>
            <p:nvPr/>
          </p:nvSpPr>
          <p:spPr>
            <a:xfrm rot="20791951">
              <a:off x="3564420" y="3153582"/>
              <a:ext cx="1897950" cy="1725410"/>
            </a:xfrm>
            <a:custGeom>
              <a:avLst/>
              <a:gdLst>
                <a:gd name="connsiteX0" fmla="*/ 1524251 w 1537355"/>
                <a:gd name="connsiteY0" fmla="*/ 839959 h 1537355"/>
                <a:gd name="connsiteX1" fmla="*/ 1527419 w 1537355"/>
                <a:gd name="connsiteY1" fmla="*/ 777471 h 1537355"/>
                <a:gd name="connsiteX2" fmla="*/ 1524251 w 1537355"/>
                <a:gd name="connsiteY2" fmla="*/ 714964 h 1537355"/>
                <a:gd name="connsiteX3" fmla="*/ 1399256 w 1537355"/>
                <a:gd name="connsiteY3" fmla="*/ 714964 h 1537355"/>
                <a:gd name="connsiteX4" fmla="*/ 1375821 w 1537355"/>
                <a:gd name="connsiteY4" fmla="*/ 597319 h 1537355"/>
                <a:gd name="connsiteX5" fmla="*/ 1491779 w 1537355"/>
                <a:gd name="connsiteY5" fmla="*/ 549248 h 1537355"/>
                <a:gd name="connsiteX6" fmla="*/ 1443633 w 1537355"/>
                <a:gd name="connsiteY6" fmla="*/ 433947 h 1537355"/>
                <a:gd name="connsiteX7" fmla="*/ 1328050 w 1537355"/>
                <a:gd name="connsiteY7" fmla="*/ 481811 h 1537355"/>
                <a:gd name="connsiteX8" fmla="*/ 1261269 w 1537355"/>
                <a:gd name="connsiteY8" fmla="*/ 382089 h 1537355"/>
                <a:gd name="connsiteX9" fmla="*/ 1349836 w 1537355"/>
                <a:gd name="connsiteY9" fmla="*/ 293522 h 1537355"/>
                <a:gd name="connsiteX10" fmla="*/ 1261457 w 1537355"/>
                <a:gd name="connsiteY10" fmla="*/ 205143 h 1537355"/>
                <a:gd name="connsiteX11" fmla="*/ 1172909 w 1537355"/>
                <a:gd name="connsiteY11" fmla="*/ 293710 h 1537355"/>
                <a:gd name="connsiteX12" fmla="*/ 1073187 w 1537355"/>
                <a:gd name="connsiteY12" fmla="*/ 226910 h 1537355"/>
                <a:gd name="connsiteX13" fmla="*/ 1121032 w 1537355"/>
                <a:gd name="connsiteY13" fmla="*/ 111383 h 1537355"/>
                <a:gd name="connsiteX14" fmla="*/ 1005768 w 1537355"/>
                <a:gd name="connsiteY14" fmla="*/ 63200 h 1537355"/>
                <a:gd name="connsiteX15" fmla="*/ 957679 w 1537355"/>
                <a:gd name="connsiteY15" fmla="*/ 179196 h 1537355"/>
                <a:gd name="connsiteX16" fmla="*/ 840015 w 1537355"/>
                <a:gd name="connsiteY16" fmla="*/ 155704 h 1537355"/>
                <a:gd name="connsiteX17" fmla="*/ 840015 w 1537355"/>
                <a:gd name="connsiteY17" fmla="*/ 30747 h 1537355"/>
                <a:gd name="connsiteX18" fmla="*/ 777471 w 1537355"/>
                <a:gd name="connsiteY18" fmla="*/ 27560 h 1537355"/>
                <a:gd name="connsiteX19" fmla="*/ 715039 w 1537355"/>
                <a:gd name="connsiteY19" fmla="*/ 30710 h 1537355"/>
                <a:gd name="connsiteX20" fmla="*/ 715039 w 1537355"/>
                <a:gd name="connsiteY20" fmla="*/ 155704 h 1537355"/>
                <a:gd name="connsiteX21" fmla="*/ 597375 w 1537355"/>
                <a:gd name="connsiteY21" fmla="*/ 179196 h 1537355"/>
                <a:gd name="connsiteX22" fmla="*/ 549286 w 1537355"/>
                <a:gd name="connsiteY22" fmla="*/ 63182 h 1537355"/>
                <a:gd name="connsiteX23" fmla="*/ 434022 w 1537355"/>
                <a:gd name="connsiteY23" fmla="*/ 111365 h 1537355"/>
                <a:gd name="connsiteX24" fmla="*/ 481867 w 1537355"/>
                <a:gd name="connsiteY24" fmla="*/ 226929 h 1537355"/>
                <a:gd name="connsiteX25" fmla="*/ 382089 w 1537355"/>
                <a:gd name="connsiteY25" fmla="*/ 293691 h 1537355"/>
                <a:gd name="connsiteX26" fmla="*/ 293597 w 1537355"/>
                <a:gd name="connsiteY26" fmla="*/ 205143 h 1537355"/>
                <a:gd name="connsiteX27" fmla="*/ 205218 w 1537355"/>
                <a:gd name="connsiteY27" fmla="*/ 293504 h 1537355"/>
                <a:gd name="connsiteX28" fmla="*/ 293710 w 1537355"/>
                <a:gd name="connsiteY28" fmla="*/ 382070 h 1537355"/>
                <a:gd name="connsiteX29" fmla="*/ 226947 w 1537355"/>
                <a:gd name="connsiteY29" fmla="*/ 481830 h 1537355"/>
                <a:gd name="connsiteX30" fmla="*/ 111477 w 1537355"/>
                <a:gd name="connsiteY30" fmla="*/ 433966 h 1537355"/>
                <a:gd name="connsiteX31" fmla="*/ 63275 w 1537355"/>
                <a:gd name="connsiteY31" fmla="*/ 549267 h 1537355"/>
                <a:gd name="connsiteX32" fmla="*/ 179233 w 1537355"/>
                <a:gd name="connsiteY32" fmla="*/ 597319 h 1537355"/>
                <a:gd name="connsiteX33" fmla="*/ 155798 w 1537355"/>
                <a:gd name="connsiteY33" fmla="*/ 715002 h 1537355"/>
                <a:gd name="connsiteX34" fmla="*/ 30803 w 1537355"/>
                <a:gd name="connsiteY34" fmla="*/ 715002 h 1537355"/>
                <a:gd name="connsiteX35" fmla="*/ 27560 w 1537355"/>
                <a:gd name="connsiteY35" fmla="*/ 777471 h 1537355"/>
                <a:gd name="connsiteX36" fmla="*/ 30728 w 1537355"/>
                <a:gd name="connsiteY36" fmla="*/ 839959 h 1537355"/>
                <a:gd name="connsiteX37" fmla="*/ 155723 w 1537355"/>
                <a:gd name="connsiteY37" fmla="*/ 839959 h 1537355"/>
                <a:gd name="connsiteX38" fmla="*/ 179158 w 1537355"/>
                <a:gd name="connsiteY38" fmla="*/ 957641 h 1537355"/>
                <a:gd name="connsiteX39" fmla="*/ 63200 w 1537355"/>
                <a:gd name="connsiteY39" fmla="*/ 1005731 h 1537355"/>
                <a:gd name="connsiteX40" fmla="*/ 111346 w 1537355"/>
                <a:gd name="connsiteY40" fmla="*/ 1120957 h 1537355"/>
                <a:gd name="connsiteX41" fmla="*/ 226872 w 1537355"/>
                <a:gd name="connsiteY41" fmla="*/ 1073112 h 1537355"/>
                <a:gd name="connsiteX42" fmla="*/ 226929 w 1537355"/>
                <a:gd name="connsiteY42" fmla="*/ 1073112 h 1537355"/>
                <a:gd name="connsiteX43" fmla="*/ 293710 w 1537355"/>
                <a:gd name="connsiteY43" fmla="*/ 1172815 h 1537355"/>
                <a:gd name="connsiteX44" fmla="*/ 293635 w 1537355"/>
                <a:gd name="connsiteY44" fmla="*/ 1172946 h 1537355"/>
                <a:gd name="connsiteX45" fmla="*/ 205143 w 1537355"/>
                <a:gd name="connsiteY45" fmla="*/ 1261438 h 1537355"/>
                <a:gd name="connsiteX46" fmla="*/ 293522 w 1537355"/>
                <a:gd name="connsiteY46" fmla="*/ 1349817 h 1537355"/>
                <a:gd name="connsiteX47" fmla="*/ 382070 w 1537355"/>
                <a:gd name="connsiteY47" fmla="*/ 1261194 h 1537355"/>
                <a:gd name="connsiteX48" fmla="*/ 481792 w 1537355"/>
                <a:gd name="connsiteY48" fmla="*/ 1327975 h 1537355"/>
                <a:gd name="connsiteX49" fmla="*/ 481792 w 1537355"/>
                <a:gd name="connsiteY49" fmla="*/ 1328088 h 1537355"/>
                <a:gd name="connsiteX50" fmla="*/ 433947 w 1537355"/>
                <a:gd name="connsiteY50" fmla="*/ 1443558 h 1537355"/>
                <a:gd name="connsiteX51" fmla="*/ 549211 w 1537355"/>
                <a:gd name="connsiteY51" fmla="*/ 1491760 h 1537355"/>
                <a:gd name="connsiteX52" fmla="*/ 597300 w 1537355"/>
                <a:gd name="connsiteY52" fmla="*/ 1375802 h 1537355"/>
                <a:gd name="connsiteX53" fmla="*/ 597300 w 1537355"/>
                <a:gd name="connsiteY53" fmla="*/ 1375671 h 1537355"/>
                <a:gd name="connsiteX54" fmla="*/ 714964 w 1537355"/>
                <a:gd name="connsiteY54" fmla="*/ 1399237 h 1537355"/>
                <a:gd name="connsiteX55" fmla="*/ 714964 w 1537355"/>
                <a:gd name="connsiteY55" fmla="*/ 1524232 h 1537355"/>
                <a:gd name="connsiteX56" fmla="*/ 777396 w 1537355"/>
                <a:gd name="connsiteY56" fmla="*/ 1527400 h 1537355"/>
                <a:gd name="connsiteX57" fmla="*/ 839940 w 1537355"/>
                <a:gd name="connsiteY57" fmla="*/ 1524232 h 1537355"/>
                <a:gd name="connsiteX58" fmla="*/ 839940 w 1537355"/>
                <a:gd name="connsiteY58" fmla="*/ 1399237 h 1537355"/>
                <a:gd name="connsiteX59" fmla="*/ 957604 w 1537355"/>
                <a:gd name="connsiteY59" fmla="*/ 1375671 h 1537355"/>
                <a:gd name="connsiteX60" fmla="*/ 1005637 w 1537355"/>
                <a:gd name="connsiteY60" fmla="*/ 1491741 h 1537355"/>
                <a:gd name="connsiteX61" fmla="*/ 1120976 w 1537355"/>
                <a:gd name="connsiteY61" fmla="*/ 1443540 h 1537355"/>
                <a:gd name="connsiteX62" fmla="*/ 1073131 w 1537355"/>
                <a:gd name="connsiteY62" fmla="*/ 1327957 h 1537355"/>
                <a:gd name="connsiteX63" fmla="*/ 1172852 w 1537355"/>
                <a:gd name="connsiteY63" fmla="*/ 1261175 h 1537355"/>
                <a:gd name="connsiteX64" fmla="*/ 1261400 w 1537355"/>
                <a:gd name="connsiteY64" fmla="*/ 1349798 h 1537355"/>
                <a:gd name="connsiteX65" fmla="*/ 1349780 w 1537355"/>
                <a:gd name="connsiteY65" fmla="*/ 1261419 h 1537355"/>
                <a:gd name="connsiteX66" fmla="*/ 1261213 w 1537355"/>
                <a:gd name="connsiteY66" fmla="*/ 1172796 h 1537355"/>
                <a:gd name="connsiteX67" fmla="*/ 1327994 w 1537355"/>
                <a:gd name="connsiteY67" fmla="*/ 1073093 h 1537355"/>
                <a:gd name="connsiteX68" fmla="*/ 1328050 w 1537355"/>
                <a:gd name="connsiteY68" fmla="*/ 1073093 h 1537355"/>
                <a:gd name="connsiteX69" fmla="*/ 1443577 w 1537355"/>
                <a:gd name="connsiteY69" fmla="*/ 1120939 h 1537355"/>
                <a:gd name="connsiteX70" fmla="*/ 1491723 w 1537355"/>
                <a:gd name="connsiteY70" fmla="*/ 1005712 h 1537355"/>
                <a:gd name="connsiteX71" fmla="*/ 1375708 w 1537355"/>
                <a:gd name="connsiteY71" fmla="*/ 957623 h 1537355"/>
                <a:gd name="connsiteX72" fmla="*/ 1399200 w 1537355"/>
                <a:gd name="connsiteY72" fmla="*/ 839940 h 1537355"/>
                <a:gd name="connsiteX73" fmla="*/ 1524251 w 1537355"/>
                <a:gd name="connsiteY73" fmla="*/ 839940 h 1537355"/>
                <a:gd name="connsiteX74" fmla="*/ 777490 w 1537355"/>
                <a:gd name="connsiteY74" fmla="*/ 1277449 h 1537355"/>
                <a:gd name="connsiteX75" fmla="*/ 277530 w 1537355"/>
                <a:gd name="connsiteY75" fmla="*/ 777471 h 1537355"/>
                <a:gd name="connsiteX76" fmla="*/ 777490 w 1537355"/>
                <a:gd name="connsiteY76" fmla="*/ 277511 h 1537355"/>
                <a:gd name="connsiteX77" fmla="*/ 1277449 w 1537355"/>
                <a:gd name="connsiteY77" fmla="*/ 777471 h 1537355"/>
                <a:gd name="connsiteX78" fmla="*/ 777490 w 1537355"/>
                <a:gd name="connsiteY78" fmla="*/ 1277449 h 153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537355" h="1537355">
                  <a:moveTo>
                    <a:pt x="1524251" y="839959"/>
                  </a:moveTo>
                  <a:cubicBezTo>
                    <a:pt x="1525957" y="819279"/>
                    <a:pt x="1527419" y="798544"/>
                    <a:pt x="1527419" y="777471"/>
                  </a:cubicBezTo>
                  <a:cubicBezTo>
                    <a:pt x="1527419" y="756379"/>
                    <a:pt x="1525957" y="735625"/>
                    <a:pt x="1524251" y="714964"/>
                  </a:cubicBezTo>
                  <a:lnTo>
                    <a:pt x="1399256" y="714964"/>
                  </a:lnTo>
                  <a:cubicBezTo>
                    <a:pt x="1395225" y="674449"/>
                    <a:pt x="1387164" y="635134"/>
                    <a:pt x="1375821" y="597319"/>
                  </a:cubicBezTo>
                  <a:lnTo>
                    <a:pt x="1491779" y="549248"/>
                  </a:lnTo>
                  <a:cubicBezTo>
                    <a:pt x="1478955" y="509183"/>
                    <a:pt x="1462606" y="470768"/>
                    <a:pt x="1443633" y="433947"/>
                  </a:cubicBezTo>
                  <a:lnTo>
                    <a:pt x="1328050" y="481811"/>
                  </a:lnTo>
                  <a:cubicBezTo>
                    <a:pt x="1309002" y="446339"/>
                    <a:pt x="1286617" y="412986"/>
                    <a:pt x="1261269" y="382089"/>
                  </a:cubicBezTo>
                  <a:lnTo>
                    <a:pt x="1349836" y="293522"/>
                  </a:lnTo>
                  <a:cubicBezTo>
                    <a:pt x="1322876" y="261669"/>
                    <a:pt x="1293310" y="232103"/>
                    <a:pt x="1261457" y="205143"/>
                  </a:cubicBezTo>
                  <a:lnTo>
                    <a:pt x="1172909" y="293710"/>
                  </a:lnTo>
                  <a:cubicBezTo>
                    <a:pt x="1142030" y="268381"/>
                    <a:pt x="1108640" y="245977"/>
                    <a:pt x="1073187" y="226910"/>
                  </a:cubicBezTo>
                  <a:lnTo>
                    <a:pt x="1121032" y="111383"/>
                  </a:lnTo>
                  <a:cubicBezTo>
                    <a:pt x="1084230" y="92335"/>
                    <a:pt x="1045777" y="76005"/>
                    <a:pt x="1005768" y="63200"/>
                  </a:cubicBezTo>
                  <a:lnTo>
                    <a:pt x="957679" y="179196"/>
                  </a:lnTo>
                  <a:cubicBezTo>
                    <a:pt x="919826" y="167816"/>
                    <a:pt x="880549" y="159735"/>
                    <a:pt x="840015" y="155704"/>
                  </a:cubicBezTo>
                  <a:lnTo>
                    <a:pt x="840015" y="30747"/>
                  </a:lnTo>
                  <a:cubicBezTo>
                    <a:pt x="819317" y="29004"/>
                    <a:pt x="798581" y="27560"/>
                    <a:pt x="777471" y="27560"/>
                  </a:cubicBezTo>
                  <a:cubicBezTo>
                    <a:pt x="756417" y="27560"/>
                    <a:pt x="735662" y="29022"/>
                    <a:pt x="715039" y="30710"/>
                  </a:cubicBezTo>
                  <a:lnTo>
                    <a:pt x="715039" y="155704"/>
                  </a:lnTo>
                  <a:cubicBezTo>
                    <a:pt x="674505" y="159735"/>
                    <a:pt x="635209" y="167816"/>
                    <a:pt x="597375" y="179196"/>
                  </a:cubicBezTo>
                  <a:lnTo>
                    <a:pt x="549286" y="63182"/>
                  </a:lnTo>
                  <a:cubicBezTo>
                    <a:pt x="509258" y="75987"/>
                    <a:pt x="470806" y="92335"/>
                    <a:pt x="434022" y="111365"/>
                  </a:cubicBezTo>
                  <a:lnTo>
                    <a:pt x="481867" y="226929"/>
                  </a:lnTo>
                  <a:cubicBezTo>
                    <a:pt x="446396" y="245996"/>
                    <a:pt x="413080" y="268400"/>
                    <a:pt x="382089" y="293691"/>
                  </a:cubicBezTo>
                  <a:lnTo>
                    <a:pt x="293597" y="205143"/>
                  </a:lnTo>
                  <a:cubicBezTo>
                    <a:pt x="261744" y="232103"/>
                    <a:pt x="232197" y="261688"/>
                    <a:pt x="205218" y="293504"/>
                  </a:cubicBezTo>
                  <a:lnTo>
                    <a:pt x="293710" y="382070"/>
                  </a:lnTo>
                  <a:cubicBezTo>
                    <a:pt x="268437" y="413005"/>
                    <a:pt x="246052" y="446377"/>
                    <a:pt x="226947" y="481830"/>
                  </a:cubicBezTo>
                  <a:lnTo>
                    <a:pt x="111477" y="433966"/>
                  </a:lnTo>
                  <a:cubicBezTo>
                    <a:pt x="92429" y="470806"/>
                    <a:pt x="76080" y="509221"/>
                    <a:pt x="63275" y="549267"/>
                  </a:cubicBezTo>
                  <a:lnTo>
                    <a:pt x="179233" y="597319"/>
                  </a:lnTo>
                  <a:cubicBezTo>
                    <a:pt x="167891" y="635190"/>
                    <a:pt x="159829" y="674487"/>
                    <a:pt x="155798" y="715002"/>
                  </a:cubicBezTo>
                  <a:lnTo>
                    <a:pt x="30803" y="715002"/>
                  </a:lnTo>
                  <a:cubicBezTo>
                    <a:pt x="29022" y="735625"/>
                    <a:pt x="27560" y="756379"/>
                    <a:pt x="27560" y="777471"/>
                  </a:cubicBezTo>
                  <a:cubicBezTo>
                    <a:pt x="27560" y="798544"/>
                    <a:pt x="29022" y="819279"/>
                    <a:pt x="30728" y="839959"/>
                  </a:cubicBezTo>
                  <a:lnTo>
                    <a:pt x="155723" y="839959"/>
                  </a:lnTo>
                  <a:cubicBezTo>
                    <a:pt x="159754" y="880474"/>
                    <a:pt x="167816" y="919789"/>
                    <a:pt x="179158" y="957641"/>
                  </a:cubicBezTo>
                  <a:lnTo>
                    <a:pt x="63200" y="1005731"/>
                  </a:lnTo>
                  <a:cubicBezTo>
                    <a:pt x="76024" y="1045758"/>
                    <a:pt x="92316" y="1084211"/>
                    <a:pt x="111346" y="1120957"/>
                  </a:cubicBezTo>
                  <a:lnTo>
                    <a:pt x="226872" y="1073112"/>
                  </a:lnTo>
                  <a:lnTo>
                    <a:pt x="226929" y="1073112"/>
                  </a:lnTo>
                  <a:cubicBezTo>
                    <a:pt x="246033" y="1108640"/>
                    <a:pt x="268362" y="1141955"/>
                    <a:pt x="293710" y="1172815"/>
                  </a:cubicBezTo>
                  <a:lnTo>
                    <a:pt x="293635" y="1172946"/>
                  </a:lnTo>
                  <a:lnTo>
                    <a:pt x="205143" y="1261438"/>
                  </a:lnTo>
                  <a:cubicBezTo>
                    <a:pt x="232103" y="1293291"/>
                    <a:pt x="261669" y="1322838"/>
                    <a:pt x="293522" y="1349817"/>
                  </a:cubicBezTo>
                  <a:lnTo>
                    <a:pt x="382070" y="1261194"/>
                  </a:lnTo>
                  <a:cubicBezTo>
                    <a:pt x="413005" y="1286579"/>
                    <a:pt x="446339" y="1308927"/>
                    <a:pt x="481792" y="1327975"/>
                  </a:cubicBezTo>
                  <a:lnTo>
                    <a:pt x="481792" y="1328088"/>
                  </a:lnTo>
                  <a:lnTo>
                    <a:pt x="433947" y="1443558"/>
                  </a:lnTo>
                  <a:cubicBezTo>
                    <a:pt x="470750" y="1462606"/>
                    <a:pt x="509202" y="1478955"/>
                    <a:pt x="549211" y="1491760"/>
                  </a:cubicBezTo>
                  <a:lnTo>
                    <a:pt x="597300" y="1375802"/>
                  </a:lnTo>
                  <a:lnTo>
                    <a:pt x="597300" y="1375671"/>
                  </a:lnTo>
                  <a:cubicBezTo>
                    <a:pt x="635153" y="1387145"/>
                    <a:pt x="674430" y="1395207"/>
                    <a:pt x="714964" y="1399237"/>
                  </a:cubicBezTo>
                  <a:lnTo>
                    <a:pt x="714964" y="1524232"/>
                  </a:lnTo>
                  <a:cubicBezTo>
                    <a:pt x="735587" y="1525938"/>
                    <a:pt x="756342" y="1527400"/>
                    <a:pt x="777396" y="1527400"/>
                  </a:cubicBezTo>
                  <a:cubicBezTo>
                    <a:pt x="798506" y="1527400"/>
                    <a:pt x="819242" y="1525938"/>
                    <a:pt x="839940" y="1524232"/>
                  </a:cubicBezTo>
                  <a:lnTo>
                    <a:pt x="839940" y="1399237"/>
                  </a:lnTo>
                  <a:cubicBezTo>
                    <a:pt x="880474" y="1395207"/>
                    <a:pt x="919770" y="1387145"/>
                    <a:pt x="957604" y="1375671"/>
                  </a:cubicBezTo>
                  <a:lnTo>
                    <a:pt x="1005637" y="1491741"/>
                  </a:lnTo>
                  <a:cubicBezTo>
                    <a:pt x="1045739" y="1478917"/>
                    <a:pt x="1084173" y="1462569"/>
                    <a:pt x="1120976" y="1443540"/>
                  </a:cubicBezTo>
                  <a:lnTo>
                    <a:pt x="1073131" y="1327957"/>
                  </a:lnTo>
                  <a:cubicBezTo>
                    <a:pt x="1108602" y="1308908"/>
                    <a:pt x="1141918" y="1286579"/>
                    <a:pt x="1172852" y="1261175"/>
                  </a:cubicBezTo>
                  <a:lnTo>
                    <a:pt x="1261400" y="1349798"/>
                  </a:lnTo>
                  <a:cubicBezTo>
                    <a:pt x="1293254" y="1322838"/>
                    <a:pt x="1322801" y="1293272"/>
                    <a:pt x="1349780" y="1261419"/>
                  </a:cubicBezTo>
                  <a:lnTo>
                    <a:pt x="1261213" y="1172796"/>
                  </a:lnTo>
                  <a:cubicBezTo>
                    <a:pt x="1286561" y="1141937"/>
                    <a:pt x="1308946" y="1108471"/>
                    <a:pt x="1327994" y="1073093"/>
                  </a:cubicBezTo>
                  <a:lnTo>
                    <a:pt x="1328050" y="1073093"/>
                  </a:lnTo>
                  <a:lnTo>
                    <a:pt x="1443577" y="1120939"/>
                  </a:lnTo>
                  <a:cubicBezTo>
                    <a:pt x="1462625" y="1084192"/>
                    <a:pt x="1478992" y="1045739"/>
                    <a:pt x="1491723" y="1005712"/>
                  </a:cubicBezTo>
                  <a:lnTo>
                    <a:pt x="1375708" y="957623"/>
                  </a:lnTo>
                  <a:cubicBezTo>
                    <a:pt x="1387107" y="919751"/>
                    <a:pt x="1395169" y="880455"/>
                    <a:pt x="1399200" y="839940"/>
                  </a:cubicBezTo>
                  <a:lnTo>
                    <a:pt x="1524251" y="839940"/>
                  </a:lnTo>
                  <a:close/>
                  <a:moveTo>
                    <a:pt x="777490" y="1277449"/>
                  </a:moveTo>
                  <a:cubicBezTo>
                    <a:pt x="501384" y="1277449"/>
                    <a:pt x="277530" y="1053464"/>
                    <a:pt x="277530" y="777471"/>
                  </a:cubicBezTo>
                  <a:cubicBezTo>
                    <a:pt x="277530" y="501328"/>
                    <a:pt x="501384" y="277511"/>
                    <a:pt x="777490" y="277511"/>
                  </a:cubicBezTo>
                  <a:cubicBezTo>
                    <a:pt x="1053595" y="277511"/>
                    <a:pt x="1277449" y="501328"/>
                    <a:pt x="1277449" y="777471"/>
                  </a:cubicBezTo>
                  <a:cubicBezTo>
                    <a:pt x="1277449" y="1053464"/>
                    <a:pt x="1053595" y="1277449"/>
                    <a:pt x="777490" y="1277449"/>
                  </a:cubicBezTo>
                  <a:close/>
                </a:path>
              </a:pathLst>
            </a:custGeom>
            <a:solidFill>
              <a:srgbClr val="009CDE"/>
            </a:solidFill>
            <a:ln w="18669" cap="flat">
              <a:noFill/>
              <a:prstDash val="solid"/>
              <a:miter/>
            </a:ln>
          </p:spPr>
          <p:txBody>
            <a:bodyPr rtlCol="0" anchor="ctr"/>
            <a:lstStyle/>
            <a:p>
              <a:pPr algn="ctr" fontAlgn="base">
                <a:spcBef>
                  <a:spcPct val="50000"/>
                </a:spcBef>
                <a:spcAft>
                  <a:spcPct val="0"/>
                </a:spcAft>
              </a:pPr>
              <a:endParaRPr lang="en-IN" b="1">
                <a:solidFill>
                  <a:srgbClr val="022B5B"/>
                </a:solidFill>
                <a:latin typeface="Arial" charset="0"/>
              </a:endParaRPr>
            </a:p>
          </p:txBody>
        </p:sp>
        <p:sp>
          <p:nvSpPr>
            <p:cNvPr id="5" name="Freeform: Shape 4">
              <a:extLst>
                <a:ext uri="{FF2B5EF4-FFF2-40B4-BE49-F238E27FC236}">
                  <a16:creationId xmlns:a16="http://schemas.microsoft.com/office/drawing/2014/main" id="{FE5AB045-DA65-4157-A5F4-A184A0F1B7A3}"/>
                </a:ext>
              </a:extLst>
            </p:cNvPr>
            <p:cNvSpPr/>
            <p:nvPr/>
          </p:nvSpPr>
          <p:spPr>
            <a:xfrm rot="1051086">
              <a:off x="5953749" y="3219288"/>
              <a:ext cx="1897952" cy="1725410"/>
            </a:xfrm>
            <a:custGeom>
              <a:avLst/>
              <a:gdLst>
                <a:gd name="connsiteX0" fmla="*/ 1524251 w 1537355"/>
                <a:gd name="connsiteY0" fmla="*/ 839959 h 1537355"/>
                <a:gd name="connsiteX1" fmla="*/ 1527419 w 1537355"/>
                <a:gd name="connsiteY1" fmla="*/ 777471 h 1537355"/>
                <a:gd name="connsiteX2" fmla="*/ 1524251 w 1537355"/>
                <a:gd name="connsiteY2" fmla="*/ 714964 h 1537355"/>
                <a:gd name="connsiteX3" fmla="*/ 1399256 w 1537355"/>
                <a:gd name="connsiteY3" fmla="*/ 714964 h 1537355"/>
                <a:gd name="connsiteX4" fmla="*/ 1375821 w 1537355"/>
                <a:gd name="connsiteY4" fmla="*/ 597319 h 1537355"/>
                <a:gd name="connsiteX5" fmla="*/ 1491779 w 1537355"/>
                <a:gd name="connsiteY5" fmla="*/ 549248 h 1537355"/>
                <a:gd name="connsiteX6" fmla="*/ 1443633 w 1537355"/>
                <a:gd name="connsiteY6" fmla="*/ 433947 h 1537355"/>
                <a:gd name="connsiteX7" fmla="*/ 1328050 w 1537355"/>
                <a:gd name="connsiteY7" fmla="*/ 481811 h 1537355"/>
                <a:gd name="connsiteX8" fmla="*/ 1261269 w 1537355"/>
                <a:gd name="connsiteY8" fmla="*/ 382089 h 1537355"/>
                <a:gd name="connsiteX9" fmla="*/ 1349836 w 1537355"/>
                <a:gd name="connsiteY9" fmla="*/ 293522 h 1537355"/>
                <a:gd name="connsiteX10" fmla="*/ 1261457 w 1537355"/>
                <a:gd name="connsiteY10" fmla="*/ 205143 h 1537355"/>
                <a:gd name="connsiteX11" fmla="*/ 1172909 w 1537355"/>
                <a:gd name="connsiteY11" fmla="*/ 293710 h 1537355"/>
                <a:gd name="connsiteX12" fmla="*/ 1073187 w 1537355"/>
                <a:gd name="connsiteY12" fmla="*/ 226910 h 1537355"/>
                <a:gd name="connsiteX13" fmla="*/ 1121032 w 1537355"/>
                <a:gd name="connsiteY13" fmla="*/ 111383 h 1537355"/>
                <a:gd name="connsiteX14" fmla="*/ 1005768 w 1537355"/>
                <a:gd name="connsiteY14" fmla="*/ 63200 h 1537355"/>
                <a:gd name="connsiteX15" fmla="*/ 957679 w 1537355"/>
                <a:gd name="connsiteY15" fmla="*/ 179196 h 1537355"/>
                <a:gd name="connsiteX16" fmla="*/ 840015 w 1537355"/>
                <a:gd name="connsiteY16" fmla="*/ 155704 h 1537355"/>
                <a:gd name="connsiteX17" fmla="*/ 840015 w 1537355"/>
                <a:gd name="connsiteY17" fmla="*/ 30747 h 1537355"/>
                <a:gd name="connsiteX18" fmla="*/ 777471 w 1537355"/>
                <a:gd name="connsiteY18" fmla="*/ 27560 h 1537355"/>
                <a:gd name="connsiteX19" fmla="*/ 715039 w 1537355"/>
                <a:gd name="connsiteY19" fmla="*/ 30710 h 1537355"/>
                <a:gd name="connsiteX20" fmla="*/ 715039 w 1537355"/>
                <a:gd name="connsiteY20" fmla="*/ 155704 h 1537355"/>
                <a:gd name="connsiteX21" fmla="*/ 597375 w 1537355"/>
                <a:gd name="connsiteY21" fmla="*/ 179196 h 1537355"/>
                <a:gd name="connsiteX22" fmla="*/ 549286 w 1537355"/>
                <a:gd name="connsiteY22" fmla="*/ 63182 h 1537355"/>
                <a:gd name="connsiteX23" fmla="*/ 434022 w 1537355"/>
                <a:gd name="connsiteY23" fmla="*/ 111365 h 1537355"/>
                <a:gd name="connsiteX24" fmla="*/ 481867 w 1537355"/>
                <a:gd name="connsiteY24" fmla="*/ 226929 h 1537355"/>
                <a:gd name="connsiteX25" fmla="*/ 382089 w 1537355"/>
                <a:gd name="connsiteY25" fmla="*/ 293691 h 1537355"/>
                <a:gd name="connsiteX26" fmla="*/ 293597 w 1537355"/>
                <a:gd name="connsiteY26" fmla="*/ 205143 h 1537355"/>
                <a:gd name="connsiteX27" fmla="*/ 205218 w 1537355"/>
                <a:gd name="connsiteY27" fmla="*/ 293504 h 1537355"/>
                <a:gd name="connsiteX28" fmla="*/ 293710 w 1537355"/>
                <a:gd name="connsiteY28" fmla="*/ 382070 h 1537355"/>
                <a:gd name="connsiteX29" fmla="*/ 226947 w 1537355"/>
                <a:gd name="connsiteY29" fmla="*/ 481830 h 1537355"/>
                <a:gd name="connsiteX30" fmla="*/ 111477 w 1537355"/>
                <a:gd name="connsiteY30" fmla="*/ 433966 h 1537355"/>
                <a:gd name="connsiteX31" fmla="*/ 63275 w 1537355"/>
                <a:gd name="connsiteY31" fmla="*/ 549267 h 1537355"/>
                <a:gd name="connsiteX32" fmla="*/ 179233 w 1537355"/>
                <a:gd name="connsiteY32" fmla="*/ 597319 h 1537355"/>
                <a:gd name="connsiteX33" fmla="*/ 155798 w 1537355"/>
                <a:gd name="connsiteY33" fmla="*/ 715002 h 1537355"/>
                <a:gd name="connsiteX34" fmla="*/ 30803 w 1537355"/>
                <a:gd name="connsiteY34" fmla="*/ 715002 h 1537355"/>
                <a:gd name="connsiteX35" fmla="*/ 27560 w 1537355"/>
                <a:gd name="connsiteY35" fmla="*/ 777471 h 1537355"/>
                <a:gd name="connsiteX36" fmla="*/ 30728 w 1537355"/>
                <a:gd name="connsiteY36" fmla="*/ 839959 h 1537355"/>
                <a:gd name="connsiteX37" fmla="*/ 155723 w 1537355"/>
                <a:gd name="connsiteY37" fmla="*/ 839959 h 1537355"/>
                <a:gd name="connsiteX38" fmla="*/ 179158 w 1537355"/>
                <a:gd name="connsiteY38" fmla="*/ 957641 h 1537355"/>
                <a:gd name="connsiteX39" fmla="*/ 63200 w 1537355"/>
                <a:gd name="connsiteY39" fmla="*/ 1005731 h 1537355"/>
                <a:gd name="connsiteX40" fmla="*/ 111346 w 1537355"/>
                <a:gd name="connsiteY40" fmla="*/ 1120957 h 1537355"/>
                <a:gd name="connsiteX41" fmla="*/ 226872 w 1537355"/>
                <a:gd name="connsiteY41" fmla="*/ 1073112 h 1537355"/>
                <a:gd name="connsiteX42" fmla="*/ 226929 w 1537355"/>
                <a:gd name="connsiteY42" fmla="*/ 1073112 h 1537355"/>
                <a:gd name="connsiteX43" fmla="*/ 293710 w 1537355"/>
                <a:gd name="connsiteY43" fmla="*/ 1172815 h 1537355"/>
                <a:gd name="connsiteX44" fmla="*/ 293635 w 1537355"/>
                <a:gd name="connsiteY44" fmla="*/ 1172946 h 1537355"/>
                <a:gd name="connsiteX45" fmla="*/ 205143 w 1537355"/>
                <a:gd name="connsiteY45" fmla="*/ 1261438 h 1537355"/>
                <a:gd name="connsiteX46" fmla="*/ 293522 w 1537355"/>
                <a:gd name="connsiteY46" fmla="*/ 1349817 h 1537355"/>
                <a:gd name="connsiteX47" fmla="*/ 382070 w 1537355"/>
                <a:gd name="connsiteY47" fmla="*/ 1261194 h 1537355"/>
                <a:gd name="connsiteX48" fmla="*/ 481792 w 1537355"/>
                <a:gd name="connsiteY48" fmla="*/ 1327975 h 1537355"/>
                <a:gd name="connsiteX49" fmla="*/ 481792 w 1537355"/>
                <a:gd name="connsiteY49" fmla="*/ 1328088 h 1537355"/>
                <a:gd name="connsiteX50" fmla="*/ 433947 w 1537355"/>
                <a:gd name="connsiteY50" fmla="*/ 1443558 h 1537355"/>
                <a:gd name="connsiteX51" fmla="*/ 549211 w 1537355"/>
                <a:gd name="connsiteY51" fmla="*/ 1491760 h 1537355"/>
                <a:gd name="connsiteX52" fmla="*/ 597300 w 1537355"/>
                <a:gd name="connsiteY52" fmla="*/ 1375802 h 1537355"/>
                <a:gd name="connsiteX53" fmla="*/ 597300 w 1537355"/>
                <a:gd name="connsiteY53" fmla="*/ 1375671 h 1537355"/>
                <a:gd name="connsiteX54" fmla="*/ 714964 w 1537355"/>
                <a:gd name="connsiteY54" fmla="*/ 1399237 h 1537355"/>
                <a:gd name="connsiteX55" fmla="*/ 714964 w 1537355"/>
                <a:gd name="connsiteY55" fmla="*/ 1524232 h 1537355"/>
                <a:gd name="connsiteX56" fmla="*/ 777396 w 1537355"/>
                <a:gd name="connsiteY56" fmla="*/ 1527400 h 1537355"/>
                <a:gd name="connsiteX57" fmla="*/ 839940 w 1537355"/>
                <a:gd name="connsiteY57" fmla="*/ 1524232 h 1537355"/>
                <a:gd name="connsiteX58" fmla="*/ 839940 w 1537355"/>
                <a:gd name="connsiteY58" fmla="*/ 1399237 h 1537355"/>
                <a:gd name="connsiteX59" fmla="*/ 957604 w 1537355"/>
                <a:gd name="connsiteY59" fmla="*/ 1375671 h 1537355"/>
                <a:gd name="connsiteX60" fmla="*/ 1005637 w 1537355"/>
                <a:gd name="connsiteY60" fmla="*/ 1491741 h 1537355"/>
                <a:gd name="connsiteX61" fmla="*/ 1120976 w 1537355"/>
                <a:gd name="connsiteY61" fmla="*/ 1443540 h 1537355"/>
                <a:gd name="connsiteX62" fmla="*/ 1073131 w 1537355"/>
                <a:gd name="connsiteY62" fmla="*/ 1327957 h 1537355"/>
                <a:gd name="connsiteX63" fmla="*/ 1172852 w 1537355"/>
                <a:gd name="connsiteY63" fmla="*/ 1261175 h 1537355"/>
                <a:gd name="connsiteX64" fmla="*/ 1261400 w 1537355"/>
                <a:gd name="connsiteY64" fmla="*/ 1349798 h 1537355"/>
                <a:gd name="connsiteX65" fmla="*/ 1349780 w 1537355"/>
                <a:gd name="connsiteY65" fmla="*/ 1261419 h 1537355"/>
                <a:gd name="connsiteX66" fmla="*/ 1261213 w 1537355"/>
                <a:gd name="connsiteY66" fmla="*/ 1172796 h 1537355"/>
                <a:gd name="connsiteX67" fmla="*/ 1327994 w 1537355"/>
                <a:gd name="connsiteY67" fmla="*/ 1073093 h 1537355"/>
                <a:gd name="connsiteX68" fmla="*/ 1328050 w 1537355"/>
                <a:gd name="connsiteY68" fmla="*/ 1073093 h 1537355"/>
                <a:gd name="connsiteX69" fmla="*/ 1443577 w 1537355"/>
                <a:gd name="connsiteY69" fmla="*/ 1120939 h 1537355"/>
                <a:gd name="connsiteX70" fmla="*/ 1491723 w 1537355"/>
                <a:gd name="connsiteY70" fmla="*/ 1005712 h 1537355"/>
                <a:gd name="connsiteX71" fmla="*/ 1375708 w 1537355"/>
                <a:gd name="connsiteY71" fmla="*/ 957623 h 1537355"/>
                <a:gd name="connsiteX72" fmla="*/ 1399200 w 1537355"/>
                <a:gd name="connsiteY72" fmla="*/ 839940 h 1537355"/>
                <a:gd name="connsiteX73" fmla="*/ 1524251 w 1537355"/>
                <a:gd name="connsiteY73" fmla="*/ 839940 h 1537355"/>
                <a:gd name="connsiteX74" fmla="*/ 777490 w 1537355"/>
                <a:gd name="connsiteY74" fmla="*/ 1277449 h 1537355"/>
                <a:gd name="connsiteX75" fmla="*/ 277530 w 1537355"/>
                <a:gd name="connsiteY75" fmla="*/ 777471 h 1537355"/>
                <a:gd name="connsiteX76" fmla="*/ 777490 w 1537355"/>
                <a:gd name="connsiteY76" fmla="*/ 277511 h 1537355"/>
                <a:gd name="connsiteX77" fmla="*/ 1277449 w 1537355"/>
                <a:gd name="connsiteY77" fmla="*/ 777471 h 1537355"/>
                <a:gd name="connsiteX78" fmla="*/ 777490 w 1537355"/>
                <a:gd name="connsiteY78" fmla="*/ 1277449 h 153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537355" h="1537355">
                  <a:moveTo>
                    <a:pt x="1524251" y="839959"/>
                  </a:moveTo>
                  <a:cubicBezTo>
                    <a:pt x="1525957" y="819279"/>
                    <a:pt x="1527419" y="798544"/>
                    <a:pt x="1527419" y="777471"/>
                  </a:cubicBezTo>
                  <a:cubicBezTo>
                    <a:pt x="1527419" y="756379"/>
                    <a:pt x="1525957" y="735625"/>
                    <a:pt x="1524251" y="714964"/>
                  </a:cubicBezTo>
                  <a:lnTo>
                    <a:pt x="1399256" y="714964"/>
                  </a:lnTo>
                  <a:cubicBezTo>
                    <a:pt x="1395225" y="674449"/>
                    <a:pt x="1387164" y="635134"/>
                    <a:pt x="1375821" y="597319"/>
                  </a:cubicBezTo>
                  <a:lnTo>
                    <a:pt x="1491779" y="549248"/>
                  </a:lnTo>
                  <a:cubicBezTo>
                    <a:pt x="1478955" y="509183"/>
                    <a:pt x="1462606" y="470768"/>
                    <a:pt x="1443633" y="433947"/>
                  </a:cubicBezTo>
                  <a:lnTo>
                    <a:pt x="1328050" y="481811"/>
                  </a:lnTo>
                  <a:cubicBezTo>
                    <a:pt x="1309002" y="446339"/>
                    <a:pt x="1286617" y="412986"/>
                    <a:pt x="1261269" y="382089"/>
                  </a:cubicBezTo>
                  <a:lnTo>
                    <a:pt x="1349836" y="293522"/>
                  </a:lnTo>
                  <a:cubicBezTo>
                    <a:pt x="1322876" y="261669"/>
                    <a:pt x="1293310" y="232103"/>
                    <a:pt x="1261457" y="205143"/>
                  </a:cubicBezTo>
                  <a:lnTo>
                    <a:pt x="1172909" y="293710"/>
                  </a:lnTo>
                  <a:cubicBezTo>
                    <a:pt x="1142030" y="268381"/>
                    <a:pt x="1108640" y="245977"/>
                    <a:pt x="1073187" y="226910"/>
                  </a:cubicBezTo>
                  <a:lnTo>
                    <a:pt x="1121032" y="111383"/>
                  </a:lnTo>
                  <a:cubicBezTo>
                    <a:pt x="1084230" y="92335"/>
                    <a:pt x="1045777" y="76005"/>
                    <a:pt x="1005768" y="63200"/>
                  </a:cubicBezTo>
                  <a:lnTo>
                    <a:pt x="957679" y="179196"/>
                  </a:lnTo>
                  <a:cubicBezTo>
                    <a:pt x="919826" y="167816"/>
                    <a:pt x="880549" y="159735"/>
                    <a:pt x="840015" y="155704"/>
                  </a:cubicBezTo>
                  <a:lnTo>
                    <a:pt x="840015" y="30747"/>
                  </a:lnTo>
                  <a:cubicBezTo>
                    <a:pt x="819317" y="29004"/>
                    <a:pt x="798581" y="27560"/>
                    <a:pt x="777471" y="27560"/>
                  </a:cubicBezTo>
                  <a:cubicBezTo>
                    <a:pt x="756417" y="27560"/>
                    <a:pt x="735662" y="29022"/>
                    <a:pt x="715039" y="30710"/>
                  </a:cubicBezTo>
                  <a:lnTo>
                    <a:pt x="715039" y="155704"/>
                  </a:lnTo>
                  <a:cubicBezTo>
                    <a:pt x="674505" y="159735"/>
                    <a:pt x="635209" y="167816"/>
                    <a:pt x="597375" y="179196"/>
                  </a:cubicBezTo>
                  <a:lnTo>
                    <a:pt x="549286" y="63182"/>
                  </a:lnTo>
                  <a:cubicBezTo>
                    <a:pt x="509258" y="75987"/>
                    <a:pt x="470806" y="92335"/>
                    <a:pt x="434022" y="111365"/>
                  </a:cubicBezTo>
                  <a:lnTo>
                    <a:pt x="481867" y="226929"/>
                  </a:lnTo>
                  <a:cubicBezTo>
                    <a:pt x="446396" y="245996"/>
                    <a:pt x="413080" y="268400"/>
                    <a:pt x="382089" y="293691"/>
                  </a:cubicBezTo>
                  <a:lnTo>
                    <a:pt x="293597" y="205143"/>
                  </a:lnTo>
                  <a:cubicBezTo>
                    <a:pt x="261744" y="232103"/>
                    <a:pt x="232197" y="261688"/>
                    <a:pt x="205218" y="293504"/>
                  </a:cubicBezTo>
                  <a:lnTo>
                    <a:pt x="293710" y="382070"/>
                  </a:lnTo>
                  <a:cubicBezTo>
                    <a:pt x="268437" y="413005"/>
                    <a:pt x="246052" y="446377"/>
                    <a:pt x="226947" y="481830"/>
                  </a:cubicBezTo>
                  <a:lnTo>
                    <a:pt x="111477" y="433966"/>
                  </a:lnTo>
                  <a:cubicBezTo>
                    <a:pt x="92429" y="470806"/>
                    <a:pt x="76080" y="509221"/>
                    <a:pt x="63275" y="549267"/>
                  </a:cubicBezTo>
                  <a:lnTo>
                    <a:pt x="179233" y="597319"/>
                  </a:lnTo>
                  <a:cubicBezTo>
                    <a:pt x="167891" y="635190"/>
                    <a:pt x="159829" y="674487"/>
                    <a:pt x="155798" y="715002"/>
                  </a:cubicBezTo>
                  <a:lnTo>
                    <a:pt x="30803" y="715002"/>
                  </a:lnTo>
                  <a:cubicBezTo>
                    <a:pt x="29022" y="735625"/>
                    <a:pt x="27560" y="756379"/>
                    <a:pt x="27560" y="777471"/>
                  </a:cubicBezTo>
                  <a:cubicBezTo>
                    <a:pt x="27560" y="798544"/>
                    <a:pt x="29022" y="819279"/>
                    <a:pt x="30728" y="839959"/>
                  </a:cubicBezTo>
                  <a:lnTo>
                    <a:pt x="155723" y="839959"/>
                  </a:lnTo>
                  <a:cubicBezTo>
                    <a:pt x="159754" y="880474"/>
                    <a:pt x="167816" y="919789"/>
                    <a:pt x="179158" y="957641"/>
                  </a:cubicBezTo>
                  <a:lnTo>
                    <a:pt x="63200" y="1005731"/>
                  </a:lnTo>
                  <a:cubicBezTo>
                    <a:pt x="76024" y="1045758"/>
                    <a:pt x="92316" y="1084211"/>
                    <a:pt x="111346" y="1120957"/>
                  </a:cubicBezTo>
                  <a:lnTo>
                    <a:pt x="226872" y="1073112"/>
                  </a:lnTo>
                  <a:lnTo>
                    <a:pt x="226929" y="1073112"/>
                  </a:lnTo>
                  <a:cubicBezTo>
                    <a:pt x="246033" y="1108640"/>
                    <a:pt x="268362" y="1141955"/>
                    <a:pt x="293710" y="1172815"/>
                  </a:cubicBezTo>
                  <a:lnTo>
                    <a:pt x="293635" y="1172946"/>
                  </a:lnTo>
                  <a:lnTo>
                    <a:pt x="205143" y="1261438"/>
                  </a:lnTo>
                  <a:cubicBezTo>
                    <a:pt x="232103" y="1293291"/>
                    <a:pt x="261669" y="1322838"/>
                    <a:pt x="293522" y="1349817"/>
                  </a:cubicBezTo>
                  <a:lnTo>
                    <a:pt x="382070" y="1261194"/>
                  </a:lnTo>
                  <a:cubicBezTo>
                    <a:pt x="413005" y="1286579"/>
                    <a:pt x="446339" y="1308927"/>
                    <a:pt x="481792" y="1327975"/>
                  </a:cubicBezTo>
                  <a:lnTo>
                    <a:pt x="481792" y="1328088"/>
                  </a:lnTo>
                  <a:lnTo>
                    <a:pt x="433947" y="1443558"/>
                  </a:lnTo>
                  <a:cubicBezTo>
                    <a:pt x="470750" y="1462606"/>
                    <a:pt x="509202" y="1478955"/>
                    <a:pt x="549211" y="1491760"/>
                  </a:cubicBezTo>
                  <a:lnTo>
                    <a:pt x="597300" y="1375802"/>
                  </a:lnTo>
                  <a:lnTo>
                    <a:pt x="597300" y="1375671"/>
                  </a:lnTo>
                  <a:cubicBezTo>
                    <a:pt x="635153" y="1387145"/>
                    <a:pt x="674430" y="1395207"/>
                    <a:pt x="714964" y="1399237"/>
                  </a:cubicBezTo>
                  <a:lnTo>
                    <a:pt x="714964" y="1524232"/>
                  </a:lnTo>
                  <a:cubicBezTo>
                    <a:pt x="735587" y="1525938"/>
                    <a:pt x="756342" y="1527400"/>
                    <a:pt x="777396" y="1527400"/>
                  </a:cubicBezTo>
                  <a:cubicBezTo>
                    <a:pt x="798506" y="1527400"/>
                    <a:pt x="819242" y="1525938"/>
                    <a:pt x="839940" y="1524232"/>
                  </a:cubicBezTo>
                  <a:lnTo>
                    <a:pt x="839940" y="1399237"/>
                  </a:lnTo>
                  <a:cubicBezTo>
                    <a:pt x="880474" y="1395207"/>
                    <a:pt x="919770" y="1387145"/>
                    <a:pt x="957604" y="1375671"/>
                  </a:cubicBezTo>
                  <a:lnTo>
                    <a:pt x="1005637" y="1491741"/>
                  </a:lnTo>
                  <a:cubicBezTo>
                    <a:pt x="1045739" y="1478917"/>
                    <a:pt x="1084173" y="1462569"/>
                    <a:pt x="1120976" y="1443540"/>
                  </a:cubicBezTo>
                  <a:lnTo>
                    <a:pt x="1073131" y="1327957"/>
                  </a:lnTo>
                  <a:cubicBezTo>
                    <a:pt x="1108602" y="1308908"/>
                    <a:pt x="1141918" y="1286579"/>
                    <a:pt x="1172852" y="1261175"/>
                  </a:cubicBezTo>
                  <a:lnTo>
                    <a:pt x="1261400" y="1349798"/>
                  </a:lnTo>
                  <a:cubicBezTo>
                    <a:pt x="1293254" y="1322838"/>
                    <a:pt x="1322801" y="1293272"/>
                    <a:pt x="1349780" y="1261419"/>
                  </a:cubicBezTo>
                  <a:lnTo>
                    <a:pt x="1261213" y="1172796"/>
                  </a:lnTo>
                  <a:cubicBezTo>
                    <a:pt x="1286561" y="1141937"/>
                    <a:pt x="1308946" y="1108471"/>
                    <a:pt x="1327994" y="1073093"/>
                  </a:cubicBezTo>
                  <a:lnTo>
                    <a:pt x="1328050" y="1073093"/>
                  </a:lnTo>
                  <a:lnTo>
                    <a:pt x="1443577" y="1120939"/>
                  </a:lnTo>
                  <a:cubicBezTo>
                    <a:pt x="1462625" y="1084192"/>
                    <a:pt x="1478992" y="1045739"/>
                    <a:pt x="1491723" y="1005712"/>
                  </a:cubicBezTo>
                  <a:lnTo>
                    <a:pt x="1375708" y="957623"/>
                  </a:lnTo>
                  <a:cubicBezTo>
                    <a:pt x="1387107" y="919751"/>
                    <a:pt x="1395169" y="880455"/>
                    <a:pt x="1399200" y="839940"/>
                  </a:cubicBezTo>
                  <a:lnTo>
                    <a:pt x="1524251" y="839940"/>
                  </a:lnTo>
                  <a:close/>
                  <a:moveTo>
                    <a:pt x="777490" y="1277449"/>
                  </a:moveTo>
                  <a:cubicBezTo>
                    <a:pt x="501384" y="1277449"/>
                    <a:pt x="277530" y="1053464"/>
                    <a:pt x="277530" y="777471"/>
                  </a:cubicBezTo>
                  <a:cubicBezTo>
                    <a:pt x="277530" y="501328"/>
                    <a:pt x="501384" y="277511"/>
                    <a:pt x="777490" y="277511"/>
                  </a:cubicBezTo>
                  <a:cubicBezTo>
                    <a:pt x="1053595" y="277511"/>
                    <a:pt x="1277449" y="501328"/>
                    <a:pt x="1277449" y="777471"/>
                  </a:cubicBezTo>
                  <a:cubicBezTo>
                    <a:pt x="1277449" y="1053464"/>
                    <a:pt x="1053595" y="1277449"/>
                    <a:pt x="777490" y="1277449"/>
                  </a:cubicBezTo>
                  <a:close/>
                </a:path>
              </a:pathLst>
            </a:custGeom>
            <a:solidFill>
              <a:srgbClr val="FFD700"/>
            </a:solidFill>
            <a:ln w="18669" cap="flat">
              <a:noFill/>
              <a:prstDash val="solid"/>
              <a:miter/>
            </a:ln>
          </p:spPr>
          <p:txBody>
            <a:bodyPr rtlCol="0" anchor="ctr"/>
            <a:lstStyle/>
            <a:p>
              <a:pPr algn="ctr" fontAlgn="base">
                <a:spcBef>
                  <a:spcPct val="50000"/>
                </a:spcBef>
                <a:spcAft>
                  <a:spcPct val="0"/>
                </a:spcAft>
              </a:pPr>
              <a:endParaRPr lang="en-IN" b="1">
                <a:solidFill>
                  <a:srgbClr val="022B5B"/>
                </a:solidFill>
                <a:latin typeface="Arial" charset="0"/>
              </a:endParaRPr>
            </a:p>
          </p:txBody>
        </p:sp>
      </p:grpSp>
      <p:sp>
        <p:nvSpPr>
          <p:cNvPr id="79" name="Rectangle 78">
            <a:extLst>
              <a:ext uri="{FF2B5EF4-FFF2-40B4-BE49-F238E27FC236}">
                <a16:creationId xmlns:a16="http://schemas.microsoft.com/office/drawing/2014/main" id="{C4597AF7-E018-27A7-D411-0D30B1382647}"/>
              </a:ext>
            </a:extLst>
          </p:cNvPr>
          <p:cNvSpPr/>
          <p:nvPr/>
        </p:nvSpPr>
        <p:spPr bwMode="auto">
          <a:xfrm>
            <a:off x="2801580" y="5623945"/>
            <a:ext cx="2150120" cy="440653"/>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61577" tIns="153942" rIns="61577" bIns="153942" numCol="1" spcCol="0" rtlCol="0" fromWordArt="0" anchor="ctr" anchorCtr="0" forceAA="0" compatLnSpc="1">
            <a:prstTxWarp prst="textNoShape">
              <a:avLst/>
            </a:prstTxWarp>
            <a:noAutofit/>
          </a:bodyPr>
          <a:lstStyle/>
          <a:p>
            <a:pPr fontAlgn="base">
              <a:spcBef>
                <a:spcPct val="50000"/>
              </a:spcBef>
              <a:spcAft>
                <a:spcPct val="0"/>
              </a:spcAft>
            </a:pPr>
            <a:endParaRPr lang="en-US" sz="1197" dirty="0">
              <a:solidFill>
                <a:srgbClr val="63666A"/>
              </a:solidFill>
              <a:latin typeface="Gotham Book" pitchFamily="50" charset="0"/>
              <a:cs typeface="Gotham Book" pitchFamily="50" charset="0"/>
              <a:sym typeface="Wingdings" panose="05000000000000000000" pitchFamily="2" charset="2"/>
            </a:endParaRPr>
          </a:p>
        </p:txBody>
      </p:sp>
      <p:sp>
        <p:nvSpPr>
          <p:cNvPr id="88" name="Rectangle 87">
            <a:extLst>
              <a:ext uri="{FF2B5EF4-FFF2-40B4-BE49-F238E27FC236}">
                <a16:creationId xmlns:a16="http://schemas.microsoft.com/office/drawing/2014/main" id="{78D226B7-3EB9-D9D4-21EB-36F1C7E61C04}"/>
              </a:ext>
            </a:extLst>
          </p:cNvPr>
          <p:cNvSpPr/>
          <p:nvPr/>
        </p:nvSpPr>
        <p:spPr bwMode="auto">
          <a:xfrm>
            <a:off x="7758152" y="5503962"/>
            <a:ext cx="1692000" cy="440653"/>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61577" tIns="153942" rIns="61577" bIns="153942" numCol="1" spcCol="0" rtlCol="0" fromWordArt="0" anchor="t" anchorCtr="0" forceAA="0" compatLnSpc="1">
            <a:prstTxWarp prst="textNoShape">
              <a:avLst/>
            </a:prstTxWarp>
            <a:noAutofit/>
          </a:bodyPr>
          <a:lstStyle/>
          <a:p>
            <a:pPr algn="ctr" fontAlgn="base">
              <a:spcBef>
                <a:spcPct val="50000"/>
              </a:spcBef>
              <a:spcAft>
                <a:spcPct val="0"/>
              </a:spcAft>
            </a:pPr>
            <a:r>
              <a:rPr lang="en-US" sz="1197" b="1" dirty="0">
                <a:solidFill>
                  <a:srgbClr val="63666A"/>
                </a:solidFill>
                <a:latin typeface="Gotham Book" pitchFamily="50" charset="0"/>
                <a:cs typeface="Gotham Book" pitchFamily="50" charset="0"/>
              </a:rPr>
              <a:t>Supply: Anchor Companies</a:t>
            </a:r>
            <a:endParaRPr lang="en-US" sz="1197" b="1" dirty="0">
              <a:solidFill>
                <a:srgbClr val="63666A"/>
              </a:solidFill>
              <a:latin typeface="Gotham Book" pitchFamily="50" charset="0"/>
              <a:cs typeface="Gotham Book" pitchFamily="50" charset="0"/>
              <a:sym typeface="Wingdings" panose="05000000000000000000" pitchFamily="2" charset="2"/>
            </a:endParaRPr>
          </a:p>
        </p:txBody>
      </p:sp>
      <p:pic>
        <p:nvPicPr>
          <p:cNvPr id="9" name="Picture 8" descr="Icon&#10;&#10;Description automatically generated with medium confidence">
            <a:extLst>
              <a:ext uri="{FF2B5EF4-FFF2-40B4-BE49-F238E27FC236}">
                <a16:creationId xmlns:a16="http://schemas.microsoft.com/office/drawing/2014/main" id="{2C059F38-CDA7-41CD-8E97-79969E4057F5}"/>
              </a:ext>
            </a:extLst>
          </p:cNvPr>
          <p:cNvPicPr>
            <a:picLocks noChangeAspect="1"/>
          </p:cNvPicPr>
          <p:nvPr/>
        </p:nvPicPr>
        <p:blipFill>
          <a:blip r:embed="rId3"/>
          <a:stretch>
            <a:fillRect/>
          </a:stretch>
        </p:blipFill>
        <p:spPr>
          <a:xfrm>
            <a:off x="7572278" y="3072540"/>
            <a:ext cx="1710746" cy="440653"/>
          </a:xfrm>
          <a:prstGeom prst="rect">
            <a:avLst/>
          </a:prstGeom>
        </p:spPr>
      </p:pic>
      <p:sp>
        <p:nvSpPr>
          <p:cNvPr id="19" name="Marcador de contenido 6">
            <a:extLst>
              <a:ext uri="{FF2B5EF4-FFF2-40B4-BE49-F238E27FC236}">
                <a16:creationId xmlns:a16="http://schemas.microsoft.com/office/drawing/2014/main" id="{71B560B2-D365-BFB5-E5CB-64503F2E7709}"/>
              </a:ext>
            </a:extLst>
          </p:cNvPr>
          <p:cNvSpPr>
            <a:spLocks noGrp="1"/>
          </p:cNvSpPr>
          <p:nvPr>
            <p:ph sz="quarter" idx="11"/>
          </p:nvPr>
        </p:nvSpPr>
        <p:spPr>
          <a:xfrm>
            <a:off x="477077" y="657947"/>
            <a:ext cx="11032618" cy="582460"/>
          </a:xfrm>
        </p:spPr>
        <p:txBody>
          <a:bodyPr vert="horz" lIns="0" tIns="45720" rIns="0" bIns="45720" rtlCol="0">
            <a:normAutofit/>
          </a:bodyPr>
          <a:lstStyle/>
          <a:p>
            <a:r>
              <a:rPr lang="en-US" dirty="0"/>
              <a:t>IDB Group Approach towards Inclusive Value Chains</a:t>
            </a:r>
            <a:endParaRPr lang="es-CO" dirty="0"/>
          </a:p>
        </p:txBody>
      </p:sp>
      <p:pic>
        <p:nvPicPr>
          <p:cNvPr id="1026" name="Picture 2" descr="IDB LAB |">
            <a:extLst>
              <a:ext uri="{FF2B5EF4-FFF2-40B4-BE49-F238E27FC236}">
                <a16:creationId xmlns:a16="http://schemas.microsoft.com/office/drawing/2014/main" id="{AB76F5EC-8DB1-FAB3-96A8-D80E95C50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445" y="2738321"/>
            <a:ext cx="1596391" cy="11090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316A70-E7DC-27C8-330D-FD8DFE90D7A5}"/>
              </a:ext>
            </a:extLst>
          </p:cNvPr>
          <p:cNvSpPr/>
          <p:nvPr/>
        </p:nvSpPr>
        <p:spPr bwMode="auto">
          <a:xfrm>
            <a:off x="3014980" y="5489307"/>
            <a:ext cx="1692000" cy="440653"/>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61577" tIns="153942" rIns="61577" bIns="153942" numCol="1" spcCol="0" rtlCol="0" fromWordArt="0" anchor="t" anchorCtr="0" forceAA="0" compatLnSpc="1">
            <a:prstTxWarp prst="textNoShape">
              <a:avLst/>
            </a:prstTxWarp>
            <a:noAutofit/>
          </a:bodyPr>
          <a:lstStyle/>
          <a:p>
            <a:pPr algn="ctr" fontAlgn="base">
              <a:spcBef>
                <a:spcPct val="50000"/>
              </a:spcBef>
              <a:spcAft>
                <a:spcPct val="0"/>
              </a:spcAft>
            </a:pPr>
            <a:r>
              <a:rPr lang="en-US" sz="1197" b="1" dirty="0">
                <a:solidFill>
                  <a:srgbClr val="63666A"/>
                </a:solidFill>
                <a:latin typeface="Gotham Book" pitchFamily="50" charset="0"/>
                <a:cs typeface="Gotham Book" pitchFamily="50" charset="0"/>
              </a:rPr>
              <a:t>Demand: WSMEs</a:t>
            </a:r>
          </a:p>
          <a:p>
            <a:pPr algn="ctr" fontAlgn="base">
              <a:spcBef>
                <a:spcPct val="50000"/>
              </a:spcBef>
              <a:spcAft>
                <a:spcPct val="0"/>
              </a:spcAft>
            </a:pPr>
            <a:r>
              <a:rPr lang="en-US" sz="1197" b="1" dirty="0">
                <a:solidFill>
                  <a:srgbClr val="63666A"/>
                </a:solidFill>
                <a:latin typeface="Gotham Book" pitchFamily="50" charset="0"/>
                <a:cs typeface="Gotham Book" pitchFamily="50" charset="0"/>
                <a:sym typeface="Wingdings" panose="05000000000000000000" pitchFamily="2" charset="2"/>
              </a:rPr>
              <a:t>And SMEs</a:t>
            </a:r>
          </a:p>
        </p:txBody>
      </p:sp>
    </p:spTree>
    <p:extLst>
      <p:ext uri="{BB962C8B-B14F-4D97-AF65-F5344CB8AC3E}">
        <p14:creationId xmlns:p14="http://schemas.microsoft.com/office/powerpoint/2010/main" val="270479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33">
            <a:extLst>
              <a:ext uri="{FF2B5EF4-FFF2-40B4-BE49-F238E27FC236}">
                <a16:creationId xmlns:a16="http://schemas.microsoft.com/office/drawing/2014/main" id="{47A11659-2D5A-1ACF-9096-939B34CBEF7C}"/>
              </a:ext>
            </a:extLst>
          </p:cNvPr>
          <p:cNvSpPr>
            <a:spLocks noGrp="1"/>
          </p:cNvSpPr>
          <p:nvPr>
            <p:ph sz="quarter" idx="11"/>
          </p:nvPr>
        </p:nvSpPr>
        <p:spPr>
          <a:xfrm>
            <a:off x="245190" y="244705"/>
            <a:ext cx="10604292" cy="582612"/>
          </a:xfrm>
        </p:spPr>
        <p:txBody>
          <a:bodyPr vert="horz" lIns="0" tIns="45720" rIns="0" bIns="45720" rtlCol="0">
            <a:normAutofit/>
          </a:bodyPr>
          <a:lstStyle/>
          <a:p>
            <a:r>
              <a:rPr lang="en-US" sz="2800" dirty="0">
                <a:latin typeface="Gotham Book" pitchFamily="50" charset="0"/>
                <a:cs typeface="Gotham Book" pitchFamily="50" charset="0"/>
              </a:rPr>
              <a:t>IDB Lab</a:t>
            </a:r>
            <a:endParaRPr lang="es-CO" sz="2800" dirty="0">
              <a:latin typeface="Gotham Book" pitchFamily="50" charset="0"/>
              <a:cs typeface="Gotham Book" pitchFamily="50" charset="0"/>
            </a:endParaRPr>
          </a:p>
        </p:txBody>
      </p:sp>
      <p:pic>
        <p:nvPicPr>
          <p:cNvPr id="3" name="Imagen 3" descr="Logotipo&#10;&#10;Descripción generada automáticamente">
            <a:extLst>
              <a:ext uri="{FF2B5EF4-FFF2-40B4-BE49-F238E27FC236}">
                <a16:creationId xmlns:a16="http://schemas.microsoft.com/office/drawing/2014/main" id="{515F2586-BD21-8E9D-ACB2-BFCC034D66D3}"/>
              </a:ext>
            </a:extLst>
          </p:cNvPr>
          <p:cNvPicPr>
            <a:picLocks noChangeAspect="1"/>
          </p:cNvPicPr>
          <p:nvPr/>
        </p:nvPicPr>
        <p:blipFill>
          <a:blip r:embed="rId3"/>
          <a:stretch>
            <a:fillRect/>
          </a:stretch>
        </p:blipFill>
        <p:spPr>
          <a:xfrm>
            <a:off x="1250586" y="892881"/>
            <a:ext cx="2632588" cy="700926"/>
          </a:xfrm>
          <a:prstGeom prst="rect">
            <a:avLst/>
          </a:prstGeom>
        </p:spPr>
      </p:pic>
      <p:sp>
        <p:nvSpPr>
          <p:cNvPr id="4" name="CuadroTexto 3">
            <a:extLst>
              <a:ext uri="{FF2B5EF4-FFF2-40B4-BE49-F238E27FC236}">
                <a16:creationId xmlns:a16="http://schemas.microsoft.com/office/drawing/2014/main" id="{BE65F99A-A167-EC5C-B6A4-560ECCC0F494}"/>
              </a:ext>
            </a:extLst>
          </p:cNvPr>
          <p:cNvSpPr txBox="1"/>
          <p:nvPr/>
        </p:nvSpPr>
        <p:spPr>
          <a:xfrm>
            <a:off x="318934" y="2432769"/>
            <a:ext cx="2805463"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a:solidFill>
                  <a:srgbClr val="63666A"/>
                </a:solidFill>
                <a:latin typeface="Gotham Book" pitchFamily="50" charset="0"/>
                <a:cs typeface="Gotham Book" pitchFamily="50" charset="0"/>
              </a:rPr>
              <a:t>Aspire</a:t>
            </a:r>
            <a:r>
              <a:rPr lang="es-ES" sz="1400" dirty="0">
                <a:solidFill>
                  <a:srgbClr val="63666A"/>
                </a:solidFill>
                <a:latin typeface="Gotham Book" pitchFamily="50" charset="0"/>
                <a:cs typeface="Gotham Book" pitchFamily="50" charset="0"/>
              </a:rPr>
              <a:t>: </a:t>
            </a:r>
            <a:r>
              <a:rPr lang="es-ES" sz="1200" dirty="0">
                <a:solidFill>
                  <a:srgbClr val="63666A"/>
                </a:solidFill>
                <a:latin typeface="Gotham Book" pitchFamily="50" charset="0"/>
                <a:cs typeface="Gotham Book" pitchFamily="50" charset="0"/>
              </a:rPr>
              <a:t>Reduces </a:t>
            </a:r>
            <a:r>
              <a:rPr lang="es-ES" sz="1200" dirty="0" err="1">
                <a:solidFill>
                  <a:srgbClr val="63666A"/>
                </a:solidFill>
                <a:latin typeface="Gotham Book" pitchFamily="50" charset="0"/>
                <a:cs typeface="Gotham Book" pitchFamily="50" charset="0"/>
              </a:rPr>
              <a:t>gender</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biases</a:t>
            </a:r>
            <a:r>
              <a:rPr lang="es-ES" sz="1200" dirty="0">
                <a:solidFill>
                  <a:srgbClr val="63666A"/>
                </a:solidFill>
                <a:latin typeface="Gotham Book" pitchFamily="50" charset="0"/>
                <a:cs typeface="Gotham Book" pitchFamily="50" charset="0"/>
              </a:rPr>
              <a:t> of </a:t>
            </a:r>
            <a:r>
              <a:rPr lang="es-ES" sz="1200" dirty="0" err="1">
                <a:solidFill>
                  <a:srgbClr val="63666A"/>
                </a:solidFill>
                <a:latin typeface="Gotham Book" pitchFamily="50" charset="0"/>
                <a:cs typeface="Gotham Book" pitchFamily="50" charset="0"/>
              </a:rPr>
              <a:t>women</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communities</a:t>
            </a:r>
            <a:r>
              <a:rPr lang="es-ES" sz="1200" dirty="0">
                <a:solidFill>
                  <a:srgbClr val="63666A"/>
                </a:solidFill>
                <a:latin typeface="Gotham Book" pitchFamily="50" charset="0"/>
                <a:cs typeface="Gotham Book" pitchFamily="50" charset="0"/>
              </a:rPr>
              <a:t>, and </a:t>
            </a:r>
            <a:r>
              <a:rPr lang="es-ES" sz="1200" dirty="0" err="1">
                <a:solidFill>
                  <a:srgbClr val="63666A"/>
                </a:solidFill>
                <a:latin typeface="Gotham Book" pitchFamily="50" charset="0"/>
                <a:cs typeface="Gotham Book" pitchFamily="50" charset="0"/>
              </a:rPr>
              <a:t>markets</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Offers</a:t>
            </a:r>
            <a:r>
              <a:rPr lang="es-ES" sz="1200" dirty="0">
                <a:solidFill>
                  <a:srgbClr val="63666A"/>
                </a:solidFill>
                <a:latin typeface="Gotham Book" pitchFamily="50" charset="0"/>
                <a:cs typeface="Gotham Book" pitchFamily="50" charset="0"/>
              </a:rPr>
              <a:t> training </a:t>
            </a:r>
            <a:r>
              <a:rPr lang="es-ES" sz="1200" dirty="0" err="1">
                <a:solidFill>
                  <a:srgbClr val="63666A"/>
                </a:solidFill>
                <a:latin typeface="Gotham Book" pitchFamily="50" charset="0"/>
                <a:cs typeface="Gotham Book" pitchFamily="50" charset="0"/>
              </a:rPr>
              <a:t>to</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corporations</a:t>
            </a:r>
            <a:r>
              <a:rPr lang="es-ES" sz="1200" dirty="0">
                <a:solidFill>
                  <a:srgbClr val="63666A"/>
                </a:solidFill>
                <a:latin typeface="Gotham Book" pitchFamily="50" charset="0"/>
                <a:cs typeface="Gotham Book" pitchFamily="50" charset="0"/>
              </a:rPr>
              <a:t>.</a:t>
            </a:r>
          </a:p>
        </p:txBody>
      </p:sp>
      <p:sp>
        <p:nvSpPr>
          <p:cNvPr id="5" name="CuadroTexto 4">
            <a:extLst>
              <a:ext uri="{FF2B5EF4-FFF2-40B4-BE49-F238E27FC236}">
                <a16:creationId xmlns:a16="http://schemas.microsoft.com/office/drawing/2014/main" id="{8D854FD6-2FA4-889F-76C1-931AEC212A00}"/>
              </a:ext>
            </a:extLst>
          </p:cNvPr>
          <p:cNvSpPr txBox="1"/>
          <p:nvPr/>
        </p:nvSpPr>
        <p:spPr>
          <a:xfrm>
            <a:off x="282308" y="1884751"/>
            <a:ext cx="305439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rgbClr val="004F71"/>
                </a:solidFill>
                <a:latin typeface="Gotham Book" pitchFamily="2" charset="0"/>
                <a:cs typeface="Gotham Book" pitchFamily="2" charset="0"/>
              </a:rPr>
              <a:t>COMPONENTS</a:t>
            </a:r>
          </a:p>
        </p:txBody>
      </p:sp>
      <p:sp>
        <p:nvSpPr>
          <p:cNvPr id="6" name="CuadroTexto 5">
            <a:extLst>
              <a:ext uri="{FF2B5EF4-FFF2-40B4-BE49-F238E27FC236}">
                <a16:creationId xmlns:a16="http://schemas.microsoft.com/office/drawing/2014/main" id="{FE6C0826-6C3D-8BEB-DB1E-ACFD0A3303BA}"/>
              </a:ext>
            </a:extLst>
          </p:cNvPr>
          <p:cNvSpPr txBox="1"/>
          <p:nvPr/>
        </p:nvSpPr>
        <p:spPr>
          <a:xfrm>
            <a:off x="4246430" y="1908832"/>
            <a:ext cx="17683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400" b="1" dirty="0">
                <a:solidFill>
                  <a:srgbClr val="004F71"/>
                </a:solidFill>
                <a:latin typeface="Gotham Book" pitchFamily="2" charset="0"/>
                <a:cs typeface="Gotham Book" pitchFamily="2" charset="0"/>
              </a:rPr>
              <a:t>RESULTS</a:t>
            </a:r>
          </a:p>
        </p:txBody>
      </p:sp>
      <p:sp>
        <p:nvSpPr>
          <p:cNvPr id="7" name="CuadroTexto 6">
            <a:extLst>
              <a:ext uri="{FF2B5EF4-FFF2-40B4-BE49-F238E27FC236}">
                <a16:creationId xmlns:a16="http://schemas.microsoft.com/office/drawing/2014/main" id="{F93E381E-0F02-DE35-46B8-B3684DA5370B}"/>
              </a:ext>
            </a:extLst>
          </p:cNvPr>
          <p:cNvSpPr txBox="1"/>
          <p:nvPr/>
        </p:nvSpPr>
        <p:spPr>
          <a:xfrm>
            <a:off x="3872570" y="2372177"/>
            <a:ext cx="2970926"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err="1">
                <a:solidFill>
                  <a:srgbClr val="63666A"/>
                </a:solidFill>
                <a:latin typeface="Gotham Book" pitchFamily="50" charset="0"/>
                <a:cs typeface="Gotham Book" pitchFamily="50" charset="0"/>
              </a:rPr>
              <a:t>Over</a:t>
            </a:r>
            <a:r>
              <a:rPr lang="es-ES" sz="1200" dirty="0">
                <a:solidFill>
                  <a:srgbClr val="63666A"/>
                </a:solidFill>
                <a:latin typeface="Gotham Book" pitchFamily="50" charset="0"/>
                <a:cs typeface="Gotham Book" pitchFamily="50" charset="0"/>
              </a:rPr>
              <a:t> 380.000 </a:t>
            </a:r>
            <a:r>
              <a:rPr lang="es-ES" sz="1200" dirty="0" err="1">
                <a:solidFill>
                  <a:srgbClr val="63666A"/>
                </a:solidFill>
                <a:latin typeface="Gotham Book" pitchFamily="50" charset="0"/>
                <a:cs typeface="Gotham Book" pitchFamily="50" charset="0"/>
              </a:rPr>
              <a:t>people</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have</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seen</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inspiring</a:t>
            </a:r>
            <a:r>
              <a:rPr lang="es-ES" sz="1200" dirty="0">
                <a:solidFill>
                  <a:srgbClr val="63666A"/>
                </a:solidFill>
                <a:latin typeface="Gotham Book" pitchFamily="50" charset="0"/>
                <a:cs typeface="Gotham Book" pitchFamily="50" charset="0"/>
              </a:rPr>
              <a:t> videos of </a:t>
            </a:r>
            <a:r>
              <a:rPr lang="es-ES" sz="1200" dirty="0" err="1">
                <a:solidFill>
                  <a:srgbClr val="63666A"/>
                </a:solidFill>
                <a:latin typeface="Gotham Book" pitchFamily="50" charset="0"/>
                <a:cs typeface="Gotham Book" pitchFamily="50" charset="0"/>
              </a:rPr>
              <a:t>WSMEs</a:t>
            </a:r>
            <a:r>
              <a:rPr lang="es-ES" sz="1200" dirty="0">
                <a:solidFill>
                  <a:srgbClr val="63666A"/>
                </a:solidFill>
                <a:latin typeface="Gotham Book" pitchFamily="50" charset="0"/>
                <a:cs typeface="Gotham Book" pitchFamily="50" charset="0"/>
              </a:rPr>
              <a:t>.</a:t>
            </a:r>
          </a:p>
          <a:p>
            <a:endParaRPr lang="es-ES" sz="1200" dirty="0">
              <a:solidFill>
                <a:srgbClr val="63666A"/>
              </a:solidFill>
              <a:latin typeface="Gotham Book" pitchFamily="50" charset="0"/>
              <a:cs typeface="Gotham Book" pitchFamily="50" charset="0"/>
            </a:endParaRPr>
          </a:p>
          <a:p>
            <a:r>
              <a:rPr lang="es-ES" sz="1200" dirty="0" err="1">
                <a:solidFill>
                  <a:srgbClr val="63666A"/>
                </a:solidFill>
                <a:latin typeface="Gotham Book" pitchFamily="50" charset="0"/>
                <a:cs typeface="Gotham Book" pitchFamily="50" charset="0"/>
              </a:rPr>
              <a:t>Over</a:t>
            </a:r>
            <a:r>
              <a:rPr lang="es-ES" sz="1200" dirty="0">
                <a:solidFill>
                  <a:srgbClr val="63666A"/>
                </a:solidFill>
                <a:latin typeface="Gotham Book" pitchFamily="50" charset="0"/>
                <a:cs typeface="Gotham Book" pitchFamily="50" charset="0"/>
              </a:rPr>
              <a:t> 190 representatives of </a:t>
            </a:r>
            <a:r>
              <a:rPr lang="es-ES" sz="1200" dirty="0" err="1">
                <a:solidFill>
                  <a:srgbClr val="63666A"/>
                </a:solidFill>
                <a:latin typeface="Gotham Book" pitchFamily="50" charset="0"/>
                <a:cs typeface="Gotham Book" pitchFamily="50" charset="0"/>
              </a:rPr>
              <a:t>corporations</a:t>
            </a:r>
            <a:r>
              <a:rPr lang="es-ES" sz="1200" dirty="0">
                <a:solidFill>
                  <a:srgbClr val="63666A"/>
                </a:solidFill>
                <a:latin typeface="Gotham Book" pitchFamily="50" charset="0"/>
                <a:cs typeface="Gotham Book" pitchFamily="50" charset="0"/>
              </a:rPr>
              <a:t> and </a:t>
            </a:r>
            <a:r>
              <a:rPr lang="es-ES" sz="1200" dirty="0" err="1">
                <a:solidFill>
                  <a:srgbClr val="63666A"/>
                </a:solidFill>
                <a:latin typeface="Gotham Book" pitchFamily="50" charset="0"/>
                <a:cs typeface="Gotham Book" pitchFamily="50" charset="0"/>
              </a:rPr>
              <a:t>financial</a:t>
            </a:r>
            <a:r>
              <a:rPr lang="es-ES" sz="1200" dirty="0">
                <a:solidFill>
                  <a:srgbClr val="63666A"/>
                </a:solidFill>
                <a:latin typeface="Gotham Book" pitchFamily="50" charset="0"/>
                <a:cs typeface="Gotham Book" pitchFamily="50" charset="0"/>
              </a:rPr>
              <a:t> sector </a:t>
            </a:r>
            <a:r>
              <a:rPr lang="es-ES" sz="1200" dirty="0" err="1">
                <a:solidFill>
                  <a:srgbClr val="63666A"/>
                </a:solidFill>
                <a:latin typeface="Gotham Book" pitchFamily="50" charset="0"/>
                <a:cs typeface="Gotham Book" pitchFamily="50" charset="0"/>
              </a:rPr>
              <a:t>trained</a:t>
            </a:r>
            <a:endParaRPr lang="es-ES" sz="1200" dirty="0">
              <a:solidFill>
                <a:srgbClr val="63666A"/>
              </a:solidFill>
              <a:latin typeface="Gotham Book" pitchFamily="50" charset="0"/>
              <a:cs typeface="Gotham Book" pitchFamily="50" charset="0"/>
            </a:endParaRPr>
          </a:p>
        </p:txBody>
      </p:sp>
      <p:pic>
        <p:nvPicPr>
          <p:cNvPr id="8" name="Gráfico 8" descr="Presentación con elemento multimedia con relleno sólido">
            <a:extLst>
              <a:ext uri="{FF2B5EF4-FFF2-40B4-BE49-F238E27FC236}">
                <a16:creationId xmlns:a16="http://schemas.microsoft.com/office/drawing/2014/main" id="{ACA7B9D0-7E14-E2E3-106F-142BC139B5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35833" y="2399502"/>
            <a:ext cx="410497" cy="373627"/>
          </a:xfrm>
          <a:prstGeom prst="rect">
            <a:avLst/>
          </a:prstGeom>
        </p:spPr>
      </p:pic>
      <p:pic>
        <p:nvPicPr>
          <p:cNvPr id="9" name="Gráfico 9" descr="Reunión con relleno sólido">
            <a:extLst>
              <a:ext uri="{FF2B5EF4-FFF2-40B4-BE49-F238E27FC236}">
                <a16:creationId xmlns:a16="http://schemas.microsoft.com/office/drawing/2014/main" id="{8836DA9A-99C8-6D17-0D8A-0D913FE81A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14130" y="2977794"/>
            <a:ext cx="459659" cy="435079"/>
          </a:xfrm>
          <a:prstGeom prst="rect">
            <a:avLst/>
          </a:prstGeom>
        </p:spPr>
      </p:pic>
      <p:sp>
        <p:nvSpPr>
          <p:cNvPr id="11" name="CuadroTexto 10">
            <a:extLst>
              <a:ext uri="{FF2B5EF4-FFF2-40B4-BE49-F238E27FC236}">
                <a16:creationId xmlns:a16="http://schemas.microsoft.com/office/drawing/2014/main" id="{157C19D8-1212-9C37-383A-7D93ACC06CE8}"/>
              </a:ext>
            </a:extLst>
          </p:cNvPr>
          <p:cNvSpPr txBox="1"/>
          <p:nvPr/>
        </p:nvSpPr>
        <p:spPr>
          <a:xfrm>
            <a:off x="245190" y="3858445"/>
            <a:ext cx="323985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err="1">
                <a:solidFill>
                  <a:srgbClr val="63666A"/>
                </a:solidFill>
                <a:latin typeface="Gotham Book" pitchFamily="50" charset="0"/>
                <a:cs typeface="Gotham Book" pitchFamily="50" charset="0"/>
              </a:rPr>
              <a:t>Activate</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Offers</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capacity</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building</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to</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WSMEs</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to</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create</a:t>
            </a:r>
            <a:r>
              <a:rPr lang="es-ES" sz="1200" dirty="0">
                <a:solidFill>
                  <a:srgbClr val="63666A"/>
                </a:solidFill>
                <a:latin typeface="Gotham Book" pitchFamily="50" charset="0"/>
                <a:cs typeface="Gotham Book" pitchFamily="50" charset="0"/>
              </a:rPr>
              <a:t> a </a:t>
            </a:r>
            <a:r>
              <a:rPr lang="es-ES" sz="1200" dirty="0" err="1">
                <a:solidFill>
                  <a:srgbClr val="63666A"/>
                </a:solidFill>
                <a:latin typeface="Gotham Book" pitchFamily="50" charset="0"/>
                <a:cs typeface="Gotham Book" pitchFamily="50" charset="0"/>
              </a:rPr>
              <a:t>business</a:t>
            </a:r>
            <a:r>
              <a:rPr lang="es-ES" sz="1200" dirty="0">
                <a:solidFill>
                  <a:srgbClr val="63666A"/>
                </a:solidFill>
                <a:latin typeface="Gotham Book" pitchFamily="50" charset="0"/>
                <a:cs typeface="Gotham Book" pitchFamily="50" charset="0"/>
              </a:rPr>
              <a:t> plan; </a:t>
            </a:r>
            <a:r>
              <a:rPr lang="es-ES" sz="1200" dirty="0" err="1">
                <a:solidFill>
                  <a:srgbClr val="63666A"/>
                </a:solidFill>
                <a:latin typeface="Gotham Book" pitchFamily="50" charset="0"/>
                <a:cs typeface="Gotham Book" pitchFamily="50" charset="0"/>
              </a:rPr>
              <a:t>access</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to</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finance</a:t>
            </a:r>
            <a:r>
              <a:rPr lang="es-ES" sz="1200" dirty="0">
                <a:solidFill>
                  <a:srgbClr val="63666A"/>
                </a:solidFill>
                <a:latin typeface="Gotham Book" pitchFamily="50" charset="0"/>
                <a:cs typeface="Gotham Book" pitchFamily="50" charset="0"/>
              </a:rPr>
              <a:t>; be </a:t>
            </a:r>
            <a:r>
              <a:rPr lang="es-ES" sz="1200" dirty="0" err="1">
                <a:solidFill>
                  <a:srgbClr val="63666A"/>
                </a:solidFill>
                <a:latin typeface="Gotham Book" pitchFamily="50" charset="0"/>
                <a:cs typeface="Gotham Book" pitchFamily="50" charset="0"/>
              </a:rPr>
              <a:t>part</a:t>
            </a:r>
            <a:r>
              <a:rPr lang="es-ES" sz="1200" dirty="0">
                <a:solidFill>
                  <a:srgbClr val="63666A"/>
                </a:solidFill>
                <a:latin typeface="Gotham Book" pitchFamily="50" charset="0"/>
                <a:cs typeface="Gotham Book" pitchFamily="50" charset="0"/>
              </a:rPr>
              <a:t> of </a:t>
            </a:r>
            <a:r>
              <a:rPr lang="es-ES" sz="1200" dirty="0" err="1">
                <a:solidFill>
                  <a:srgbClr val="63666A"/>
                </a:solidFill>
                <a:latin typeface="Gotham Book" pitchFamily="50" charset="0"/>
                <a:cs typeface="Gotham Book" pitchFamily="50" charset="0"/>
              </a:rPr>
              <a:t>value</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chains</a:t>
            </a:r>
            <a:r>
              <a:rPr lang="es-ES" sz="1200" dirty="0">
                <a:solidFill>
                  <a:srgbClr val="63666A"/>
                </a:solidFill>
                <a:latin typeface="Gotham Book" pitchFamily="50" charset="0"/>
                <a:cs typeface="Gotham Book" pitchFamily="50" charset="0"/>
              </a:rPr>
              <a:t>; pitch de </a:t>
            </a:r>
            <a:r>
              <a:rPr lang="es-ES" sz="1200" dirty="0" err="1">
                <a:solidFill>
                  <a:srgbClr val="63666A"/>
                </a:solidFill>
                <a:latin typeface="Gotham Book" pitchFamily="50" charset="0"/>
                <a:cs typeface="Gotham Book" pitchFamily="50" charset="0"/>
              </a:rPr>
              <a:t>product</a:t>
            </a:r>
            <a:r>
              <a:rPr lang="es-ES" sz="1200" dirty="0">
                <a:solidFill>
                  <a:srgbClr val="63666A"/>
                </a:solidFill>
                <a:latin typeface="Gotham Book" pitchFamily="50" charset="0"/>
                <a:cs typeface="Gotham Book" pitchFamily="50" charset="0"/>
              </a:rPr>
              <a:t>/</a:t>
            </a:r>
            <a:r>
              <a:rPr lang="es-ES" sz="1200" dirty="0" err="1">
                <a:solidFill>
                  <a:srgbClr val="63666A"/>
                </a:solidFill>
                <a:latin typeface="Gotham Book" pitchFamily="50" charset="0"/>
                <a:cs typeface="Gotham Book" pitchFamily="50" charset="0"/>
              </a:rPr>
              <a:t>service</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etc</a:t>
            </a:r>
            <a:endParaRPr lang="es-ES" sz="1200" dirty="0">
              <a:solidFill>
                <a:srgbClr val="63666A"/>
              </a:solidFill>
              <a:latin typeface="Gotham Book" pitchFamily="50" charset="0"/>
              <a:cs typeface="Gotham Book" pitchFamily="50" charset="0"/>
            </a:endParaRPr>
          </a:p>
        </p:txBody>
      </p:sp>
      <p:pic>
        <p:nvPicPr>
          <p:cNvPr id="12" name="Gráfico 12" descr="Grupo de mujeres contorno">
            <a:extLst>
              <a:ext uri="{FF2B5EF4-FFF2-40B4-BE49-F238E27FC236}">
                <a16:creationId xmlns:a16="http://schemas.microsoft.com/office/drawing/2014/main" id="{2523E889-C204-F85D-8B65-6866A7FD01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83403" y="4001665"/>
            <a:ext cx="521111" cy="631723"/>
          </a:xfrm>
          <a:prstGeom prst="rect">
            <a:avLst/>
          </a:prstGeom>
        </p:spPr>
      </p:pic>
      <p:sp>
        <p:nvSpPr>
          <p:cNvPr id="13" name="CuadroTexto 12">
            <a:extLst>
              <a:ext uri="{FF2B5EF4-FFF2-40B4-BE49-F238E27FC236}">
                <a16:creationId xmlns:a16="http://schemas.microsoft.com/office/drawing/2014/main" id="{932F35A3-369C-A6D9-0A82-021076B39693}"/>
              </a:ext>
            </a:extLst>
          </p:cNvPr>
          <p:cNvSpPr txBox="1"/>
          <p:nvPr/>
        </p:nvSpPr>
        <p:spPr>
          <a:xfrm>
            <a:off x="4034053" y="4074739"/>
            <a:ext cx="26387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err="1">
                <a:solidFill>
                  <a:srgbClr val="63666A"/>
                </a:solidFill>
                <a:latin typeface="Gotham Book" pitchFamily="50" charset="0"/>
                <a:cs typeface="Gotham Book" pitchFamily="50" charset="0"/>
              </a:rPr>
              <a:t>Over</a:t>
            </a:r>
            <a:r>
              <a:rPr lang="es-ES" sz="1200" dirty="0">
                <a:solidFill>
                  <a:srgbClr val="63666A"/>
                </a:solidFill>
                <a:latin typeface="Gotham Book" pitchFamily="50" charset="0"/>
                <a:cs typeface="Gotham Book" pitchFamily="50" charset="0"/>
              </a:rPr>
              <a:t> 2000 </a:t>
            </a:r>
            <a:r>
              <a:rPr lang="es-ES" sz="1200" dirty="0" err="1">
                <a:solidFill>
                  <a:srgbClr val="63666A"/>
                </a:solidFill>
                <a:latin typeface="Gotham Book" pitchFamily="50" charset="0"/>
                <a:cs typeface="Gotham Book" pitchFamily="50" charset="0"/>
              </a:rPr>
              <a:t>women</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registered</a:t>
            </a:r>
            <a:endParaRPr lang="es-ES" sz="1200" dirty="0">
              <a:solidFill>
                <a:srgbClr val="63666A"/>
              </a:solidFill>
              <a:latin typeface="Gotham Book" pitchFamily="50" charset="0"/>
              <a:cs typeface="Gotham Book" pitchFamily="50" charset="0"/>
            </a:endParaRPr>
          </a:p>
          <a:p>
            <a:r>
              <a:rPr lang="es-ES" sz="1200" dirty="0" err="1">
                <a:solidFill>
                  <a:srgbClr val="63666A"/>
                </a:solidFill>
                <a:latin typeface="Gotham Book" pitchFamily="50" charset="0"/>
                <a:cs typeface="Gotham Book" pitchFamily="50" charset="0"/>
              </a:rPr>
              <a:t>Over</a:t>
            </a:r>
            <a:r>
              <a:rPr lang="es-ES" sz="1200" dirty="0">
                <a:solidFill>
                  <a:srgbClr val="63666A"/>
                </a:solidFill>
                <a:latin typeface="Gotham Book" pitchFamily="50" charset="0"/>
                <a:cs typeface="Gotham Book" pitchFamily="50" charset="0"/>
              </a:rPr>
              <a:t> 800 </a:t>
            </a:r>
            <a:r>
              <a:rPr lang="es-ES" sz="1200" dirty="0" err="1">
                <a:solidFill>
                  <a:srgbClr val="63666A"/>
                </a:solidFill>
                <a:latin typeface="Gotham Book" pitchFamily="50" charset="0"/>
                <a:cs typeface="Gotham Book" pitchFamily="50" charset="0"/>
              </a:rPr>
              <a:t>women</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graduated</a:t>
            </a:r>
            <a:endParaRPr lang="es-ES" sz="1200" dirty="0">
              <a:solidFill>
                <a:srgbClr val="63666A"/>
              </a:solidFill>
              <a:latin typeface="Gotham Book" pitchFamily="50" charset="0"/>
              <a:cs typeface="Gotham Book" pitchFamily="50" charset="0"/>
            </a:endParaRPr>
          </a:p>
        </p:txBody>
      </p:sp>
      <p:sp>
        <p:nvSpPr>
          <p:cNvPr id="19" name="CuadroTexto 18">
            <a:extLst>
              <a:ext uri="{FF2B5EF4-FFF2-40B4-BE49-F238E27FC236}">
                <a16:creationId xmlns:a16="http://schemas.microsoft.com/office/drawing/2014/main" id="{35175DB3-F1E9-5B2D-8A97-75417DDC27D8}"/>
              </a:ext>
            </a:extLst>
          </p:cNvPr>
          <p:cNvSpPr txBox="1"/>
          <p:nvPr/>
        </p:nvSpPr>
        <p:spPr>
          <a:xfrm>
            <a:off x="282308" y="5094976"/>
            <a:ext cx="314054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err="1">
                <a:solidFill>
                  <a:srgbClr val="63666A"/>
                </a:solidFill>
                <a:latin typeface="Gotham Book" pitchFamily="50" charset="0"/>
                <a:cs typeface="Gotham Book" pitchFamily="50" charset="0"/>
              </a:rPr>
              <a:t>Accelerate</a:t>
            </a:r>
            <a:r>
              <a:rPr lang="es-ES" sz="1400" dirty="0">
                <a:solidFill>
                  <a:srgbClr val="63666A"/>
                </a:solidFill>
                <a:latin typeface="Gotham Book" pitchFamily="50" charset="0"/>
                <a:cs typeface="Gotham Book" pitchFamily="50" charset="0"/>
              </a:rPr>
              <a:t>: </a:t>
            </a:r>
            <a:r>
              <a:rPr lang="es-ES" sz="1200" dirty="0">
                <a:solidFill>
                  <a:srgbClr val="63666A"/>
                </a:solidFill>
                <a:latin typeface="Gotham Book" pitchFamily="50" charset="0"/>
                <a:cs typeface="Gotham Book" pitchFamily="50" charset="0"/>
              </a:rPr>
              <a:t>6 </a:t>
            </a:r>
            <a:r>
              <a:rPr lang="es-ES" sz="1200" dirty="0" err="1">
                <a:solidFill>
                  <a:srgbClr val="63666A"/>
                </a:solidFill>
                <a:latin typeface="Gotham Book" pitchFamily="50" charset="0"/>
                <a:cs typeface="Gotham Book" pitchFamily="50" charset="0"/>
              </a:rPr>
              <a:t>month</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accelerator</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program</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for</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WSMEs</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to</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create</a:t>
            </a:r>
            <a:r>
              <a:rPr lang="es-ES" sz="1200" dirty="0">
                <a:solidFill>
                  <a:srgbClr val="63666A"/>
                </a:solidFill>
                <a:latin typeface="Gotham Book" pitchFamily="50" charset="0"/>
                <a:cs typeface="Gotham Book" pitchFamily="50" charset="0"/>
              </a:rPr>
              <a:t> a </a:t>
            </a:r>
            <a:r>
              <a:rPr lang="es-ES" sz="1200" dirty="0" err="1">
                <a:solidFill>
                  <a:srgbClr val="63666A"/>
                </a:solidFill>
                <a:latin typeface="Gotham Book" pitchFamily="50" charset="0"/>
                <a:cs typeface="Gotham Book" pitchFamily="50" charset="0"/>
              </a:rPr>
              <a:t>growth</a:t>
            </a:r>
            <a:r>
              <a:rPr lang="es-ES" sz="1200" dirty="0">
                <a:solidFill>
                  <a:srgbClr val="63666A"/>
                </a:solidFill>
                <a:latin typeface="Gotham Book" pitchFamily="50" charset="0"/>
                <a:cs typeface="Gotham Book" pitchFamily="50" charset="0"/>
              </a:rPr>
              <a:t> plan and be  </a:t>
            </a:r>
            <a:r>
              <a:rPr lang="es-ES" sz="1200" dirty="0" err="1">
                <a:solidFill>
                  <a:srgbClr val="63666A"/>
                </a:solidFill>
                <a:latin typeface="Gotham Book" pitchFamily="50" charset="0"/>
                <a:cs typeface="Gotham Book" pitchFamily="50" charset="0"/>
              </a:rPr>
              <a:t>certified</a:t>
            </a:r>
            <a:r>
              <a:rPr lang="es-ES" sz="1200" dirty="0">
                <a:solidFill>
                  <a:srgbClr val="63666A"/>
                </a:solidFill>
                <a:latin typeface="Gotham Book" pitchFamily="50" charset="0"/>
                <a:cs typeface="Gotham Book" pitchFamily="50" charset="0"/>
              </a:rPr>
              <a:t> as WSME.</a:t>
            </a:r>
          </a:p>
        </p:txBody>
      </p:sp>
      <p:pic>
        <p:nvPicPr>
          <p:cNvPr id="20" name="Gráfico 20" descr="Gráfico de barras con tendencia alcista con relleno sólido">
            <a:extLst>
              <a:ext uri="{FF2B5EF4-FFF2-40B4-BE49-F238E27FC236}">
                <a16:creationId xmlns:a16="http://schemas.microsoft.com/office/drawing/2014/main" id="{A815B875-060B-3A18-7173-F2AF3D85C4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43177" y="5090105"/>
            <a:ext cx="536657" cy="594852"/>
          </a:xfrm>
          <a:prstGeom prst="rect">
            <a:avLst/>
          </a:prstGeom>
        </p:spPr>
      </p:pic>
      <p:sp>
        <p:nvSpPr>
          <p:cNvPr id="21" name="CuadroTexto 20">
            <a:extLst>
              <a:ext uri="{FF2B5EF4-FFF2-40B4-BE49-F238E27FC236}">
                <a16:creationId xmlns:a16="http://schemas.microsoft.com/office/drawing/2014/main" id="{0F10AC85-AF81-43C6-95AD-4FB540877829}"/>
              </a:ext>
            </a:extLst>
          </p:cNvPr>
          <p:cNvSpPr txBox="1"/>
          <p:nvPr/>
        </p:nvSpPr>
        <p:spPr>
          <a:xfrm>
            <a:off x="4084965" y="5190029"/>
            <a:ext cx="24381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err="1">
                <a:solidFill>
                  <a:srgbClr val="63666A"/>
                </a:solidFill>
                <a:latin typeface="Gotham Book" pitchFamily="50" charset="0"/>
                <a:cs typeface="Gotham Book" pitchFamily="50" charset="0"/>
              </a:rPr>
              <a:t>Over</a:t>
            </a:r>
            <a:r>
              <a:rPr lang="es-ES" sz="1200" dirty="0">
                <a:solidFill>
                  <a:srgbClr val="63666A"/>
                </a:solidFill>
                <a:latin typeface="Gotham Book" pitchFamily="50" charset="0"/>
                <a:cs typeface="Gotham Book" pitchFamily="50" charset="0"/>
              </a:rPr>
              <a:t> 30 </a:t>
            </a:r>
            <a:r>
              <a:rPr lang="es-ES" sz="1200" dirty="0" err="1">
                <a:solidFill>
                  <a:srgbClr val="63666A"/>
                </a:solidFill>
                <a:latin typeface="Gotham Book" pitchFamily="50" charset="0"/>
                <a:cs typeface="Gotham Book" pitchFamily="50" charset="0"/>
              </a:rPr>
              <a:t>women</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enrolled</a:t>
            </a:r>
            <a:endParaRPr lang="es-ES" sz="1200" dirty="0">
              <a:solidFill>
                <a:srgbClr val="63666A"/>
              </a:solidFill>
              <a:latin typeface="Gotham Book" pitchFamily="50" charset="0"/>
              <a:cs typeface="Gotham Book" pitchFamily="50" charset="0"/>
            </a:endParaRPr>
          </a:p>
          <a:p>
            <a:r>
              <a:rPr lang="es-ES" sz="1200" dirty="0">
                <a:solidFill>
                  <a:srgbClr val="63666A"/>
                </a:solidFill>
                <a:latin typeface="Gotham Book" pitchFamily="50" charset="0"/>
                <a:cs typeface="Gotham Book" pitchFamily="50" charset="0"/>
              </a:rPr>
              <a:t>1 Demo Day</a:t>
            </a:r>
          </a:p>
        </p:txBody>
      </p:sp>
      <p:pic>
        <p:nvPicPr>
          <p:cNvPr id="22" name="Imagen 22" descr="Logotipo, nombre de la empresa&#10;&#10;Descripción generada automáticamente">
            <a:extLst>
              <a:ext uri="{FF2B5EF4-FFF2-40B4-BE49-F238E27FC236}">
                <a16:creationId xmlns:a16="http://schemas.microsoft.com/office/drawing/2014/main" id="{909B11F2-828C-DAD9-97BF-EE1A98CE0D72}"/>
              </a:ext>
            </a:extLst>
          </p:cNvPr>
          <p:cNvPicPr>
            <a:picLocks noChangeAspect="1"/>
          </p:cNvPicPr>
          <p:nvPr/>
        </p:nvPicPr>
        <p:blipFill>
          <a:blip r:embed="rId12"/>
          <a:stretch>
            <a:fillRect/>
          </a:stretch>
        </p:blipFill>
        <p:spPr>
          <a:xfrm>
            <a:off x="7995670" y="691367"/>
            <a:ext cx="2853812" cy="778377"/>
          </a:xfrm>
          <a:prstGeom prst="rect">
            <a:avLst/>
          </a:prstGeom>
        </p:spPr>
      </p:pic>
      <p:cxnSp>
        <p:nvCxnSpPr>
          <p:cNvPr id="23" name="Conector recto de flecha 22">
            <a:extLst>
              <a:ext uri="{FF2B5EF4-FFF2-40B4-BE49-F238E27FC236}">
                <a16:creationId xmlns:a16="http://schemas.microsoft.com/office/drawing/2014/main" id="{821C87CA-A82C-CB81-B17A-4410286F1046}"/>
              </a:ext>
            </a:extLst>
          </p:cNvPr>
          <p:cNvCxnSpPr/>
          <p:nvPr/>
        </p:nvCxnSpPr>
        <p:spPr>
          <a:xfrm>
            <a:off x="6857077" y="1924501"/>
            <a:ext cx="17207" cy="441714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5541333F-94D5-43C4-DE9B-814F7859B1B2}"/>
              </a:ext>
            </a:extLst>
          </p:cNvPr>
          <p:cNvSpPr txBox="1"/>
          <p:nvPr/>
        </p:nvSpPr>
        <p:spPr>
          <a:xfrm>
            <a:off x="6887865" y="1912150"/>
            <a:ext cx="25994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rgbClr val="004F71"/>
                </a:solidFill>
                <a:latin typeface="Gotham Book" pitchFamily="2" charset="0"/>
                <a:cs typeface="Gotham Book" pitchFamily="2" charset="0"/>
              </a:rPr>
              <a:t>COMPONENTS</a:t>
            </a:r>
          </a:p>
        </p:txBody>
      </p:sp>
      <p:sp>
        <p:nvSpPr>
          <p:cNvPr id="26" name="CuadroTexto 25">
            <a:extLst>
              <a:ext uri="{FF2B5EF4-FFF2-40B4-BE49-F238E27FC236}">
                <a16:creationId xmlns:a16="http://schemas.microsoft.com/office/drawing/2014/main" id="{DCDC4474-C189-4486-0D84-351E0AA6948E}"/>
              </a:ext>
            </a:extLst>
          </p:cNvPr>
          <p:cNvSpPr txBox="1"/>
          <p:nvPr/>
        </p:nvSpPr>
        <p:spPr>
          <a:xfrm>
            <a:off x="6900524" y="2368859"/>
            <a:ext cx="289818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err="1">
                <a:solidFill>
                  <a:srgbClr val="63666A"/>
                </a:solidFill>
                <a:latin typeface="Gotham Book" pitchFamily="50" charset="0"/>
                <a:cs typeface="Gotham Book" pitchFamily="50" charset="0"/>
              </a:rPr>
              <a:t>Knowledge</a:t>
            </a:r>
            <a:r>
              <a:rPr lang="es-ES" sz="1400" b="1">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Develop</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capabilities</a:t>
            </a:r>
            <a:r>
              <a:rPr lang="es-ES" sz="1200">
                <a:solidFill>
                  <a:srgbClr val="63666A"/>
                </a:solidFill>
                <a:latin typeface="Gotham Book" pitchFamily="50" charset="0"/>
                <a:cs typeface="Gotham Book" pitchFamily="50" charset="0"/>
              </a:rPr>
              <a:t> in digital </a:t>
            </a:r>
            <a:r>
              <a:rPr lang="es-ES" sz="1200" err="1">
                <a:solidFill>
                  <a:srgbClr val="63666A"/>
                </a:solidFill>
                <a:latin typeface="Gotham Book" pitchFamily="50" charset="0"/>
                <a:cs typeface="Gotham Book" pitchFamily="50" charset="0"/>
              </a:rPr>
              <a:t>technologies</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adoption</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of</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sustainable</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practices</a:t>
            </a:r>
            <a:r>
              <a:rPr lang="es-ES" sz="1200">
                <a:solidFill>
                  <a:srgbClr val="63666A"/>
                </a:solidFill>
                <a:latin typeface="Gotham Book" pitchFamily="50" charset="0"/>
                <a:cs typeface="Gotham Book" pitchFamily="50" charset="0"/>
              </a:rPr>
              <a:t>, and </a:t>
            </a:r>
            <a:r>
              <a:rPr lang="es-ES" sz="1200" err="1">
                <a:solidFill>
                  <a:srgbClr val="63666A"/>
                </a:solidFill>
                <a:latin typeface="Gotham Book" pitchFamily="50" charset="0"/>
                <a:cs typeface="Gotham Book" pitchFamily="50" charset="0"/>
              </a:rPr>
              <a:t>mproved</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business</a:t>
            </a:r>
            <a:r>
              <a:rPr lang="es-ES" sz="1200">
                <a:solidFill>
                  <a:srgbClr val="63666A"/>
                </a:solidFill>
                <a:latin typeface="Gotham Book" pitchFamily="50" charset="0"/>
                <a:cs typeface="Gotham Book" pitchFamily="50" charset="0"/>
              </a:rPr>
              <a:t> performance.</a:t>
            </a:r>
          </a:p>
        </p:txBody>
      </p:sp>
      <p:sp>
        <p:nvSpPr>
          <p:cNvPr id="27" name="CuadroTexto 26">
            <a:extLst>
              <a:ext uri="{FF2B5EF4-FFF2-40B4-BE49-F238E27FC236}">
                <a16:creationId xmlns:a16="http://schemas.microsoft.com/office/drawing/2014/main" id="{5294B63F-634D-FAE3-E90C-063B6CDEAEF4}"/>
              </a:ext>
            </a:extLst>
          </p:cNvPr>
          <p:cNvSpPr txBox="1"/>
          <p:nvPr/>
        </p:nvSpPr>
        <p:spPr>
          <a:xfrm>
            <a:off x="9771256" y="1914690"/>
            <a:ext cx="23454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rgbClr val="004F71"/>
                </a:solidFill>
                <a:latin typeface="Gotham Book" pitchFamily="2" charset="0"/>
                <a:cs typeface="Gotham Book" pitchFamily="2" charset="0"/>
              </a:rPr>
              <a:t>OBJECTIVES</a:t>
            </a:r>
          </a:p>
        </p:txBody>
      </p:sp>
      <p:pic>
        <p:nvPicPr>
          <p:cNvPr id="28" name="Gráfico 12" descr="Grupo de mujeres contorno">
            <a:extLst>
              <a:ext uri="{FF2B5EF4-FFF2-40B4-BE49-F238E27FC236}">
                <a16:creationId xmlns:a16="http://schemas.microsoft.com/office/drawing/2014/main" id="{06EFC870-D05F-99DF-B8FC-2546466113F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91249" y="2611223"/>
            <a:ext cx="422789" cy="496530"/>
          </a:xfrm>
          <a:prstGeom prst="rect">
            <a:avLst/>
          </a:prstGeom>
        </p:spPr>
      </p:pic>
      <p:sp>
        <p:nvSpPr>
          <p:cNvPr id="29" name="CuadroTexto 28">
            <a:extLst>
              <a:ext uri="{FF2B5EF4-FFF2-40B4-BE49-F238E27FC236}">
                <a16:creationId xmlns:a16="http://schemas.microsoft.com/office/drawing/2014/main" id="{BED81050-1A99-3EFB-8C50-F95B2465C7F0}"/>
              </a:ext>
            </a:extLst>
          </p:cNvPr>
          <p:cNvSpPr txBox="1"/>
          <p:nvPr/>
        </p:nvSpPr>
        <p:spPr>
          <a:xfrm>
            <a:off x="10473568" y="2482791"/>
            <a:ext cx="1600076"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a:solidFill>
                  <a:srgbClr val="63666A"/>
                </a:solidFill>
                <a:latin typeface="Gotham Book" pitchFamily="50" charset="0"/>
                <a:cs typeface="Gotham Book" pitchFamily="50" charset="0"/>
              </a:rPr>
              <a:t>4000 </a:t>
            </a:r>
            <a:r>
              <a:rPr lang="es-ES" sz="1200">
                <a:solidFill>
                  <a:srgbClr val="63666A"/>
                </a:solidFill>
                <a:latin typeface="Gotham Book" pitchFamily="50" charset="0"/>
                <a:cs typeface="Gotham Book" pitchFamily="50" charset="0"/>
              </a:rPr>
              <a:t>beneficiaries</a:t>
            </a:r>
          </a:p>
        </p:txBody>
      </p:sp>
      <p:sp>
        <p:nvSpPr>
          <p:cNvPr id="30" name="CuadroTexto 29">
            <a:extLst>
              <a:ext uri="{FF2B5EF4-FFF2-40B4-BE49-F238E27FC236}">
                <a16:creationId xmlns:a16="http://schemas.microsoft.com/office/drawing/2014/main" id="{5C186730-4170-16D6-7AD4-379AC849805D}"/>
              </a:ext>
            </a:extLst>
          </p:cNvPr>
          <p:cNvSpPr txBox="1"/>
          <p:nvPr/>
        </p:nvSpPr>
        <p:spPr>
          <a:xfrm>
            <a:off x="6902122" y="3441313"/>
            <a:ext cx="261230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err="1">
                <a:solidFill>
                  <a:srgbClr val="63666A"/>
                </a:solidFill>
                <a:latin typeface="Gotham Book" pitchFamily="50" charset="0"/>
                <a:cs typeface="Gotham Book" pitchFamily="50" charset="0"/>
              </a:rPr>
              <a:t>Market</a:t>
            </a:r>
            <a:r>
              <a:rPr lang="es-ES" sz="1200" b="1">
                <a:solidFill>
                  <a:srgbClr val="63666A"/>
                </a:solidFill>
                <a:latin typeface="Gotham Book" pitchFamily="50" charset="0"/>
                <a:cs typeface="Gotham Book" pitchFamily="50" charset="0"/>
              </a:rPr>
              <a:t> </a:t>
            </a:r>
            <a:r>
              <a:rPr lang="es-ES" sz="1200" b="1" err="1">
                <a:solidFill>
                  <a:srgbClr val="63666A"/>
                </a:solidFill>
                <a:latin typeface="Gotham Book" pitchFamily="50" charset="0"/>
                <a:cs typeface="Gotham Book" pitchFamily="50" charset="0"/>
              </a:rPr>
              <a:t>Linkages</a:t>
            </a:r>
            <a:r>
              <a:rPr lang="es-ES" sz="1400" b="1">
                <a:solidFill>
                  <a:srgbClr val="63666A"/>
                </a:solidFill>
                <a:latin typeface="Gotham Book" pitchFamily="50" charset="0"/>
                <a:cs typeface="Gotham Book" pitchFamily="50" charset="0"/>
              </a:rPr>
              <a:t>: </a:t>
            </a:r>
            <a:r>
              <a:rPr lang="es-ES" sz="1200" err="1">
                <a:solidFill>
                  <a:srgbClr val="63666A"/>
                </a:solidFill>
                <a:latin typeface="Gotham Book" pitchFamily="50" charset="0"/>
                <a:ea typeface="+mn-lt"/>
                <a:cs typeface="Gotham Book" pitchFamily="50" charset="0"/>
              </a:rPr>
              <a:t>Connect</a:t>
            </a:r>
            <a:r>
              <a:rPr lang="es-ES" sz="1200">
                <a:solidFill>
                  <a:srgbClr val="63666A"/>
                </a:solidFill>
                <a:latin typeface="Gotham Book" pitchFamily="50" charset="0"/>
                <a:ea typeface="+mn-lt"/>
                <a:cs typeface="Gotham Book" pitchFamily="50" charset="0"/>
              </a:rPr>
              <a:t> </a:t>
            </a:r>
            <a:r>
              <a:rPr lang="es-ES" sz="1200" err="1">
                <a:solidFill>
                  <a:srgbClr val="63666A"/>
                </a:solidFill>
                <a:latin typeface="Gotham Book" pitchFamily="50" charset="0"/>
                <a:ea typeface="+mn-lt"/>
                <a:cs typeface="Gotham Book" pitchFamily="50" charset="0"/>
              </a:rPr>
              <a:t>WSMEs</a:t>
            </a:r>
            <a:r>
              <a:rPr lang="es-ES" sz="1200">
                <a:solidFill>
                  <a:srgbClr val="63666A"/>
                </a:solidFill>
                <a:latin typeface="Gotham Book" pitchFamily="50" charset="0"/>
                <a:ea typeface="+mn-lt"/>
                <a:cs typeface="Gotham Book" pitchFamily="50" charset="0"/>
              </a:rPr>
              <a:t> </a:t>
            </a:r>
            <a:r>
              <a:rPr lang="es-ES" sz="1200" err="1">
                <a:solidFill>
                  <a:srgbClr val="63666A"/>
                </a:solidFill>
                <a:latin typeface="Gotham Book" pitchFamily="50" charset="0"/>
                <a:ea typeface="+mn-lt"/>
                <a:cs typeface="Gotham Book" pitchFamily="50" charset="0"/>
              </a:rPr>
              <a:t>to</a:t>
            </a:r>
            <a:r>
              <a:rPr lang="es-ES" sz="1200">
                <a:solidFill>
                  <a:srgbClr val="63666A"/>
                </a:solidFill>
                <a:latin typeface="Gotham Book" pitchFamily="50" charset="0"/>
                <a:ea typeface="+mn-lt"/>
                <a:cs typeface="Gotham Book" pitchFamily="50" charset="0"/>
              </a:rPr>
              <a:t> new </a:t>
            </a:r>
            <a:r>
              <a:rPr lang="es-ES" sz="1200" err="1">
                <a:solidFill>
                  <a:srgbClr val="63666A"/>
                </a:solidFill>
                <a:latin typeface="Gotham Book" pitchFamily="50" charset="0"/>
                <a:ea typeface="+mn-lt"/>
                <a:cs typeface="Gotham Book" pitchFamily="50" charset="0"/>
              </a:rPr>
              <a:t>markets</a:t>
            </a:r>
            <a:r>
              <a:rPr lang="es-ES" sz="1200">
                <a:solidFill>
                  <a:srgbClr val="63666A"/>
                </a:solidFill>
                <a:latin typeface="Gotham Book" pitchFamily="50" charset="0"/>
                <a:ea typeface="+mn-lt"/>
                <a:cs typeface="Gotham Book" pitchFamily="50" charset="0"/>
              </a:rPr>
              <a:t> and</a:t>
            </a:r>
            <a:endParaRPr lang="es-ES" sz="1200" b="1">
              <a:solidFill>
                <a:srgbClr val="63666A"/>
              </a:solidFill>
              <a:latin typeface="Gotham Book" pitchFamily="50" charset="0"/>
              <a:cs typeface="Gotham Book" pitchFamily="50" charset="0"/>
            </a:endParaRPr>
          </a:p>
          <a:p>
            <a:r>
              <a:rPr lang="es-ES" sz="1200" err="1">
                <a:solidFill>
                  <a:srgbClr val="63666A"/>
                </a:solidFill>
                <a:latin typeface="Gotham Book" pitchFamily="50" charset="0"/>
                <a:ea typeface="+mn-lt"/>
                <a:cs typeface="Gotham Book" pitchFamily="50" charset="0"/>
              </a:rPr>
              <a:t>satisfy</a:t>
            </a:r>
            <a:r>
              <a:rPr lang="es-ES" sz="1200">
                <a:solidFill>
                  <a:srgbClr val="63666A"/>
                </a:solidFill>
                <a:latin typeface="Gotham Book" pitchFamily="50" charset="0"/>
                <a:ea typeface="+mn-lt"/>
                <a:cs typeface="Gotham Book" pitchFamily="50" charset="0"/>
              </a:rPr>
              <a:t> </a:t>
            </a:r>
            <a:r>
              <a:rPr lang="es-ES" sz="1200" err="1">
                <a:solidFill>
                  <a:srgbClr val="63666A"/>
                </a:solidFill>
                <a:latin typeface="Gotham Book" pitchFamily="50" charset="0"/>
                <a:ea typeface="+mn-lt"/>
                <a:cs typeface="Gotham Book" pitchFamily="50" charset="0"/>
              </a:rPr>
              <a:t>corporate</a:t>
            </a:r>
            <a:r>
              <a:rPr lang="es-ES" sz="1200">
                <a:solidFill>
                  <a:srgbClr val="63666A"/>
                </a:solidFill>
                <a:latin typeface="Gotham Book" pitchFamily="50" charset="0"/>
                <a:ea typeface="+mn-lt"/>
                <a:cs typeface="Gotham Book" pitchFamily="50" charset="0"/>
              </a:rPr>
              <a:t> </a:t>
            </a:r>
            <a:r>
              <a:rPr lang="es-ES" sz="1200" err="1">
                <a:solidFill>
                  <a:srgbClr val="63666A"/>
                </a:solidFill>
                <a:latin typeface="Gotham Book" pitchFamily="50" charset="0"/>
                <a:ea typeface="+mn-lt"/>
                <a:cs typeface="Gotham Book" pitchFamily="50" charset="0"/>
              </a:rPr>
              <a:t>demand</a:t>
            </a:r>
            <a:r>
              <a:rPr lang="es-ES" sz="1200">
                <a:solidFill>
                  <a:srgbClr val="63666A"/>
                </a:solidFill>
                <a:latin typeface="Gotham Book" pitchFamily="50" charset="0"/>
                <a:ea typeface="+mn-lt"/>
                <a:cs typeface="Gotham Book" pitchFamily="50" charset="0"/>
              </a:rPr>
              <a:t> </a:t>
            </a:r>
            <a:r>
              <a:rPr lang="es-ES" sz="1200" err="1">
                <a:solidFill>
                  <a:srgbClr val="63666A"/>
                </a:solidFill>
                <a:latin typeface="Gotham Book" pitchFamily="50" charset="0"/>
                <a:ea typeface="+mn-lt"/>
                <a:cs typeface="Gotham Book" pitchFamily="50" charset="0"/>
              </a:rPr>
              <a:t>for</a:t>
            </a:r>
            <a:r>
              <a:rPr lang="es-ES" sz="1200">
                <a:solidFill>
                  <a:srgbClr val="63666A"/>
                </a:solidFill>
                <a:latin typeface="Gotham Book" pitchFamily="50" charset="0"/>
                <a:ea typeface="+mn-lt"/>
                <a:cs typeface="Gotham Book" pitchFamily="50" charset="0"/>
              </a:rPr>
              <a:t> diverse </a:t>
            </a:r>
            <a:r>
              <a:rPr lang="es-ES" sz="1200" err="1">
                <a:solidFill>
                  <a:srgbClr val="63666A"/>
                </a:solidFill>
                <a:latin typeface="Gotham Book" pitchFamily="50" charset="0"/>
                <a:ea typeface="+mn-lt"/>
                <a:cs typeface="Gotham Book" pitchFamily="50" charset="0"/>
              </a:rPr>
              <a:t>suppliers</a:t>
            </a:r>
            <a:r>
              <a:rPr lang="es-ES" sz="1200">
                <a:solidFill>
                  <a:srgbClr val="63666A"/>
                </a:solidFill>
                <a:latin typeface="Gotham Book" pitchFamily="50" charset="0"/>
                <a:ea typeface="+mn-lt"/>
                <a:cs typeface="Gotham Book" pitchFamily="50" charset="0"/>
              </a:rPr>
              <a:t>.</a:t>
            </a:r>
            <a:endParaRPr lang="es-ES" sz="1200">
              <a:solidFill>
                <a:srgbClr val="63666A"/>
              </a:solidFill>
              <a:latin typeface="Gotham Book" pitchFamily="50" charset="0"/>
              <a:cs typeface="Gotham Book" pitchFamily="50" charset="0"/>
            </a:endParaRPr>
          </a:p>
        </p:txBody>
      </p:sp>
      <p:pic>
        <p:nvPicPr>
          <p:cNvPr id="31" name="Gráfico 31" descr="Cadena de bloques con relleno sólido">
            <a:extLst>
              <a:ext uri="{FF2B5EF4-FFF2-40B4-BE49-F238E27FC236}">
                <a16:creationId xmlns:a16="http://schemas.microsoft.com/office/drawing/2014/main" id="{585D9421-4172-68AF-BB78-C82BA16E9B5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891251" y="3506381"/>
            <a:ext cx="422789" cy="496530"/>
          </a:xfrm>
          <a:prstGeom prst="rect">
            <a:avLst/>
          </a:prstGeom>
        </p:spPr>
      </p:pic>
      <p:sp>
        <p:nvSpPr>
          <p:cNvPr id="32" name="CuadroTexto 31">
            <a:extLst>
              <a:ext uri="{FF2B5EF4-FFF2-40B4-BE49-F238E27FC236}">
                <a16:creationId xmlns:a16="http://schemas.microsoft.com/office/drawing/2014/main" id="{325FF7E3-56AA-9B24-4C0D-E4BA868121C0}"/>
              </a:ext>
            </a:extLst>
          </p:cNvPr>
          <p:cNvSpPr txBox="1"/>
          <p:nvPr/>
        </p:nvSpPr>
        <p:spPr>
          <a:xfrm>
            <a:off x="10304822" y="3431481"/>
            <a:ext cx="18827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a:solidFill>
                  <a:srgbClr val="63666A"/>
                </a:solidFill>
                <a:latin typeface="Gotham Book" pitchFamily="50" charset="0"/>
                <a:cs typeface="Gotham Book" pitchFamily="50" charset="0"/>
              </a:rPr>
              <a:t>480 </a:t>
            </a:r>
            <a:r>
              <a:rPr lang="es-ES" sz="1200" err="1">
                <a:solidFill>
                  <a:srgbClr val="63666A"/>
                </a:solidFill>
                <a:latin typeface="Gotham Book" pitchFamily="50" charset="0"/>
                <a:cs typeface="Gotham Book" pitchFamily="50" charset="0"/>
              </a:rPr>
              <a:t>WSMEs</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with</a:t>
            </a:r>
            <a:r>
              <a:rPr lang="es-ES" sz="1200">
                <a:solidFill>
                  <a:srgbClr val="63666A"/>
                </a:solidFill>
                <a:latin typeface="Gotham Book" pitchFamily="50" charset="0"/>
                <a:cs typeface="Gotham Book" pitchFamily="50" charset="0"/>
              </a:rPr>
              <a:t> new </a:t>
            </a:r>
            <a:r>
              <a:rPr lang="es-ES" sz="1200" err="1">
                <a:solidFill>
                  <a:srgbClr val="63666A"/>
                </a:solidFill>
                <a:latin typeface="Gotham Book" pitchFamily="50" charset="0"/>
                <a:cs typeface="Gotham Book" pitchFamily="50" charset="0"/>
              </a:rPr>
              <a:t>market</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connections</a:t>
            </a:r>
          </a:p>
        </p:txBody>
      </p:sp>
      <p:sp>
        <p:nvSpPr>
          <p:cNvPr id="33" name="CuadroTexto 32">
            <a:extLst>
              <a:ext uri="{FF2B5EF4-FFF2-40B4-BE49-F238E27FC236}">
                <a16:creationId xmlns:a16="http://schemas.microsoft.com/office/drawing/2014/main" id="{B2E546AC-5AA8-9614-9FAA-E64FB82F0DA3}"/>
              </a:ext>
            </a:extLst>
          </p:cNvPr>
          <p:cNvSpPr txBox="1"/>
          <p:nvPr/>
        </p:nvSpPr>
        <p:spPr>
          <a:xfrm>
            <a:off x="6951284" y="4460672"/>
            <a:ext cx="281325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dirty="0">
                <a:solidFill>
                  <a:srgbClr val="63666A"/>
                </a:solidFill>
                <a:latin typeface="Gotham Book" pitchFamily="50" charset="0"/>
                <a:cs typeface="Gotham Book" pitchFamily="50" charset="0"/>
              </a:rPr>
              <a:t>Access </a:t>
            </a:r>
            <a:r>
              <a:rPr lang="es-ES" sz="1200" b="1" dirty="0" err="1">
                <a:solidFill>
                  <a:srgbClr val="63666A"/>
                </a:solidFill>
                <a:latin typeface="Gotham Book" pitchFamily="50" charset="0"/>
                <a:cs typeface="Gotham Book" pitchFamily="50" charset="0"/>
              </a:rPr>
              <a:t>to</a:t>
            </a:r>
            <a:r>
              <a:rPr lang="es-ES" sz="1200" b="1" dirty="0">
                <a:solidFill>
                  <a:srgbClr val="63666A"/>
                </a:solidFill>
                <a:latin typeface="Gotham Book" pitchFamily="50" charset="0"/>
                <a:cs typeface="Gotham Book" pitchFamily="50" charset="0"/>
              </a:rPr>
              <a:t> </a:t>
            </a:r>
            <a:r>
              <a:rPr lang="es-ES" sz="1200" b="1" dirty="0" err="1">
                <a:solidFill>
                  <a:srgbClr val="63666A"/>
                </a:solidFill>
                <a:latin typeface="Gotham Book" pitchFamily="50" charset="0"/>
                <a:cs typeface="Gotham Book" pitchFamily="50" charset="0"/>
              </a:rPr>
              <a:t>Finance</a:t>
            </a:r>
            <a:r>
              <a:rPr lang="es-ES" sz="1400" dirty="0">
                <a:solidFill>
                  <a:srgbClr val="63666A"/>
                </a:solidFill>
                <a:latin typeface="Gotham Book" pitchFamily="50" charset="0"/>
                <a:cs typeface="Gotham Book" pitchFamily="50" charset="0"/>
              </a:rPr>
              <a:t>:</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Mobilize</a:t>
            </a:r>
            <a:r>
              <a:rPr lang="es-ES" sz="1200" dirty="0">
                <a:solidFill>
                  <a:srgbClr val="63666A"/>
                </a:solidFill>
                <a:latin typeface="Gotham Book" pitchFamily="50" charset="0"/>
                <a:cs typeface="Gotham Book" pitchFamily="50" charset="0"/>
              </a:rPr>
              <a:t> capital </a:t>
            </a:r>
            <a:r>
              <a:rPr lang="es-ES" sz="1200" dirty="0" err="1">
                <a:solidFill>
                  <a:srgbClr val="63666A"/>
                </a:solidFill>
                <a:latin typeface="Gotham Book" pitchFamily="50" charset="0"/>
                <a:cs typeface="Gotham Book" pitchFamily="50" charset="0"/>
              </a:rPr>
              <a:t>from</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allies</a:t>
            </a:r>
            <a:r>
              <a:rPr lang="es-ES" sz="1200" dirty="0">
                <a:solidFill>
                  <a:srgbClr val="63666A"/>
                </a:solidFill>
                <a:latin typeface="Gotham Book" pitchFamily="50" charset="0"/>
                <a:cs typeface="Gotham Book" pitchFamily="50" charset="0"/>
              </a:rPr>
              <a:t> </a:t>
            </a:r>
            <a:r>
              <a:rPr lang="es-ES" sz="1200" dirty="0" err="1">
                <a:solidFill>
                  <a:srgbClr val="63666A"/>
                </a:solidFill>
                <a:latin typeface="Gotham Book" pitchFamily="50" charset="0"/>
                <a:cs typeface="Gotham Book" pitchFamily="50" charset="0"/>
              </a:rPr>
              <a:t>to</a:t>
            </a:r>
            <a:r>
              <a:rPr lang="es-ES" sz="1200" dirty="0">
                <a:solidFill>
                  <a:srgbClr val="63666A"/>
                </a:solidFill>
                <a:latin typeface="Gotham Book" pitchFamily="50" charset="0"/>
                <a:cs typeface="Gotham Book" pitchFamily="50" charset="0"/>
              </a:rPr>
              <a:t> support </a:t>
            </a:r>
            <a:r>
              <a:rPr lang="es-ES" sz="1200" dirty="0" err="1">
                <a:solidFill>
                  <a:srgbClr val="63666A"/>
                </a:solidFill>
                <a:latin typeface="Gotham Book" pitchFamily="50" charset="0"/>
                <a:cs typeface="Gotham Book" pitchFamily="50" charset="0"/>
              </a:rPr>
              <a:t>WSMEs</a:t>
            </a:r>
            <a:endParaRPr lang="es-ES" sz="1200" dirty="0">
              <a:solidFill>
                <a:srgbClr val="63666A"/>
              </a:solidFill>
              <a:latin typeface="Gotham Book" pitchFamily="50" charset="0"/>
              <a:cs typeface="Gotham Book" pitchFamily="50" charset="0"/>
            </a:endParaRPr>
          </a:p>
        </p:txBody>
      </p:sp>
      <p:pic>
        <p:nvPicPr>
          <p:cNvPr id="35" name="Gráfico 35" descr="Monedas con relleno sólido">
            <a:extLst>
              <a:ext uri="{FF2B5EF4-FFF2-40B4-BE49-F238E27FC236}">
                <a16:creationId xmlns:a16="http://schemas.microsoft.com/office/drawing/2014/main" id="{1F8A63B1-36DC-0DDB-8129-4D370293C42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915832" y="4587929"/>
            <a:ext cx="361337" cy="385918"/>
          </a:xfrm>
          <a:prstGeom prst="rect">
            <a:avLst/>
          </a:prstGeom>
        </p:spPr>
      </p:pic>
      <p:sp>
        <p:nvSpPr>
          <p:cNvPr id="36" name="CuadroTexto 35">
            <a:extLst>
              <a:ext uri="{FF2B5EF4-FFF2-40B4-BE49-F238E27FC236}">
                <a16:creationId xmlns:a16="http://schemas.microsoft.com/office/drawing/2014/main" id="{4613A996-3249-C009-1F9D-584F6A8081FE}"/>
              </a:ext>
            </a:extLst>
          </p:cNvPr>
          <p:cNvSpPr txBox="1"/>
          <p:nvPr/>
        </p:nvSpPr>
        <p:spPr>
          <a:xfrm>
            <a:off x="10267951" y="4414705"/>
            <a:ext cx="191962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a:solidFill>
                  <a:srgbClr val="63666A"/>
                </a:solidFill>
                <a:latin typeface="Gotham Book" pitchFamily="50" charset="0"/>
                <a:cs typeface="Gotham Book" pitchFamily="50" charset="0"/>
              </a:rPr>
              <a:t>148 </a:t>
            </a:r>
            <a:r>
              <a:rPr lang="es-ES" sz="1200" err="1">
                <a:solidFill>
                  <a:srgbClr val="63666A"/>
                </a:solidFill>
                <a:latin typeface="Gotham Book" pitchFamily="50" charset="0"/>
                <a:cs typeface="Gotham Book" pitchFamily="50" charset="0"/>
              </a:rPr>
              <a:t>WSMEs</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with</a:t>
            </a:r>
            <a:r>
              <a:rPr lang="es-ES" sz="1200">
                <a:solidFill>
                  <a:srgbClr val="63666A"/>
                </a:solidFill>
                <a:latin typeface="Gotham Book" pitchFamily="50" charset="0"/>
                <a:cs typeface="Gotham Book" pitchFamily="50" charset="0"/>
              </a:rPr>
              <a:t> new </a:t>
            </a:r>
            <a:r>
              <a:rPr lang="es-ES" sz="1200" err="1">
                <a:solidFill>
                  <a:srgbClr val="63666A"/>
                </a:solidFill>
                <a:latin typeface="Gotham Book" pitchFamily="50" charset="0"/>
                <a:cs typeface="Gotham Book" pitchFamily="50" charset="0"/>
              </a:rPr>
              <a:t>access</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to</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finance</a:t>
            </a:r>
          </a:p>
        </p:txBody>
      </p:sp>
      <p:sp>
        <p:nvSpPr>
          <p:cNvPr id="37" name="CuadroTexto 36">
            <a:extLst>
              <a:ext uri="{FF2B5EF4-FFF2-40B4-BE49-F238E27FC236}">
                <a16:creationId xmlns:a16="http://schemas.microsoft.com/office/drawing/2014/main" id="{B1F7FEB8-9819-7117-7402-4D68B8EDD145}"/>
              </a:ext>
            </a:extLst>
          </p:cNvPr>
          <p:cNvSpPr txBox="1"/>
          <p:nvPr/>
        </p:nvSpPr>
        <p:spPr>
          <a:xfrm>
            <a:off x="6955832" y="5302558"/>
            <a:ext cx="269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b="1" err="1">
                <a:solidFill>
                  <a:srgbClr val="63666A"/>
                </a:solidFill>
                <a:latin typeface="Gotham Book"/>
                <a:cs typeface="Gotham Book" pitchFamily="50" charset="0"/>
              </a:rPr>
              <a:t>Information</a:t>
            </a:r>
            <a:r>
              <a:rPr lang="es-ES" sz="1200" b="1" dirty="0">
                <a:solidFill>
                  <a:srgbClr val="63666A"/>
                </a:solidFill>
                <a:latin typeface="Gotham Book"/>
                <a:cs typeface="Gotham Book" pitchFamily="50" charset="0"/>
              </a:rPr>
              <a:t> </a:t>
            </a:r>
            <a:r>
              <a:rPr lang="es-ES" sz="1200" dirty="0">
                <a:solidFill>
                  <a:srgbClr val="63666A"/>
                </a:solidFill>
                <a:latin typeface="Gotham Book"/>
                <a:cs typeface="Gotham Book" pitchFamily="50" charset="0"/>
              </a:rPr>
              <a:t>Exchange </a:t>
            </a:r>
            <a:r>
              <a:rPr lang="es-ES" sz="1200" err="1">
                <a:solidFill>
                  <a:srgbClr val="63666A"/>
                </a:solidFill>
                <a:latin typeface="Gotham Book"/>
                <a:cs typeface="Gotham Book" pitchFamily="50" charset="0"/>
              </a:rPr>
              <a:t>Platform</a:t>
            </a:r>
            <a:r>
              <a:rPr lang="es-ES" sz="1200" dirty="0">
                <a:solidFill>
                  <a:srgbClr val="63666A"/>
                </a:solidFill>
                <a:latin typeface="Gotham Book"/>
                <a:cs typeface="Gotham Book" pitchFamily="50" charset="0"/>
              </a:rPr>
              <a:t>: </a:t>
            </a:r>
            <a:r>
              <a:rPr lang="es-ES" sz="1200" err="1">
                <a:solidFill>
                  <a:srgbClr val="63666A"/>
                </a:solidFill>
                <a:latin typeface="Gotham Book"/>
                <a:cs typeface="Gotham Book" pitchFamily="50" charset="0"/>
              </a:rPr>
              <a:t>strengthen</a:t>
            </a:r>
            <a:r>
              <a:rPr lang="es-ES" sz="1200" dirty="0">
                <a:solidFill>
                  <a:srgbClr val="63666A"/>
                </a:solidFill>
                <a:latin typeface="Gotham Book"/>
                <a:cs typeface="Gotham Book" pitchFamily="50" charset="0"/>
              </a:rPr>
              <a:t> </a:t>
            </a:r>
            <a:r>
              <a:rPr lang="es-ES" sz="1200" err="1">
                <a:solidFill>
                  <a:srgbClr val="63666A"/>
                </a:solidFill>
                <a:latin typeface="Gotham Book"/>
                <a:cs typeface="Gotham Book" pitchFamily="50" charset="0"/>
              </a:rPr>
              <a:t>WSMEs</a:t>
            </a:r>
            <a:r>
              <a:rPr lang="es-ES" sz="1200" dirty="0">
                <a:solidFill>
                  <a:srgbClr val="63666A"/>
                </a:solidFill>
                <a:latin typeface="Gotham Book"/>
                <a:cs typeface="Gotham Book" pitchFamily="50" charset="0"/>
              </a:rPr>
              <a:t> </a:t>
            </a:r>
            <a:r>
              <a:rPr lang="es-ES" sz="1200" err="1">
                <a:solidFill>
                  <a:srgbClr val="63666A"/>
                </a:solidFill>
                <a:latin typeface="Gotham Book"/>
                <a:cs typeface="Gotham Book" pitchFamily="50" charset="0"/>
              </a:rPr>
              <a:t>negotiation</a:t>
            </a:r>
            <a:r>
              <a:rPr lang="es-ES" sz="1200" dirty="0">
                <a:solidFill>
                  <a:srgbClr val="63666A"/>
                </a:solidFill>
                <a:latin typeface="Gotham Book"/>
                <a:cs typeface="Gotham Book" pitchFamily="50" charset="0"/>
              </a:rPr>
              <a:t> </a:t>
            </a:r>
            <a:r>
              <a:rPr lang="es-ES" sz="1200" err="1">
                <a:solidFill>
                  <a:srgbClr val="63666A"/>
                </a:solidFill>
                <a:latin typeface="Gotham Book"/>
                <a:cs typeface="Gotham Book" pitchFamily="50" charset="0"/>
              </a:rPr>
              <a:t>power</a:t>
            </a:r>
            <a:r>
              <a:rPr lang="es-ES" sz="1200" dirty="0">
                <a:solidFill>
                  <a:srgbClr val="63666A"/>
                </a:solidFill>
                <a:latin typeface="Gotham Book"/>
                <a:cs typeface="Gotham Book" pitchFamily="50" charset="0"/>
              </a:rPr>
              <a:t> </a:t>
            </a:r>
            <a:r>
              <a:rPr lang="es-ES" sz="1200" err="1">
                <a:solidFill>
                  <a:srgbClr val="63666A"/>
                </a:solidFill>
                <a:latin typeface="Gotham Book"/>
                <a:cs typeface="Gotham Book" pitchFamily="50" charset="0"/>
              </a:rPr>
              <a:t>through</a:t>
            </a:r>
            <a:r>
              <a:rPr lang="es-ES" sz="1200" dirty="0">
                <a:solidFill>
                  <a:srgbClr val="63666A"/>
                </a:solidFill>
                <a:latin typeface="Gotham Book"/>
                <a:cs typeface="Gotham Book" pitchFamily="50" charset="0"/>
              </a:rPr>
              <a:t> </a:t>
            </a:r>
            <a:r>
              <a:rPr lang="es-ES" sz="1200" err="1">
                <a:solidFill>
                  <a:srgbClr val="63666A"/>
                </a:solidFill>
                <a:latin typeface="Gotham Book"/>
                <a:cs typeface="Gotham Book" pitchFamily="50" charset="0"/>
              </a:rPr>
              <a:t>their</a:t>
            </a:r>
            <a:r>
              <a:rPr lang="es-ES" sz="1200" dirty="0">
                <a:solidFill>
                  <a:srgbClr val="63666A"/>
                </a:solidFill>
                <a:latin typeface="Gotham Book"/>
                <a:cs typeface="Gotham Book" pitchFamily="50" charset="0"/>
              </a:rPr>
              <a:t> data.</a:t>
            </a:r>
          </a:p>
        </p:txBody>
      </p:sp>
      <p:sp>
        <p:nvSpPr>
          <p:cNvPr id="41" name="CuadroTexto 40">
            <a:extLst>
              <a:ext uri="{FF2B5EF4-FFF2-40B4-BE49-F238E27FC236}">
                <a16:creationId xmlns:a16="http://schemas.microsoft.com/office/drawing/2014/main" id="{36D7248C-8568-16EB-10C4-DE01CAF054B7}"/>
              </a:ext>
            </a:extLst>
          </p:cNvPr>
          <p:cNvSpPr txBox="1"/>
          <p:nvPr/>
        </p:nvSpPr>
        <p:spPr>
          <a:xfrm>
            <a:off x="10316129" y="5272448"/>
            <a:ext cx="18211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a:solidFill>
                  <a:srgbClr val="63666A"/>
                </a:solidFill>
                <a:latin typeface="Gotham Book" pitchFamily="50" charset="0"/>
                <a:cs typeface="Gotham Book" pitchFamily="50" charset="0"/>
              </a:rPr>
              <a:t>17 </a:t>
            </a:r>
            <a:r>
              <a:rPr lang="es-ES" sz="1200" err="1">
                <a:solidFill>
                  <a:srgbClr val="63666A"/>
                </a:solidFill>
                <a:latin typeface="Gotham Book" pitchFamily="50" charset="0"/>
                <a:cs typeface="Gotham Book" pitchFamily="50" charset="0"/>
              </a:rPr>
              <a:t>partners</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with</a:t>
            </a:r>
            <a:r>
              <a:rPr lang="es-ES" sz="1200">
                <a:solidFill>
                  <a:srgbClr val="63666A"/>
                </a:solidFill>
                <a:latin typeface="Gotham Book" pitchFamily="50" charset="0"/>
                <a:cs typeface="Gotham Book" pitchFamily="50" charset="0"/>
              </a:rPr>
              <a:t>  links </a:t>
            </a:r>
            <a:r>
              <a:rPr lang="es-ES" sz="1200" err="1">
                <a:solidFill>
                  <a:srgbClr val="63666A"/>
                </a:solidFill>
                <a:latin typeface="Gotham Book" pitchFamily="50" charset="0"/>
                <a:cs typeface="Gotham Book" pitchFamily="50" charset="0"/>
              </a:rPr>
              <a:t>through</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the</a:t>
            </a:r>
            <a:r>
              <a:rPr lang="es-ES" sz="1200">
                <a:solidFill>
                  <a:srgbClr val="63666A"/>
                </a:solidFill>
                <a:latin typeface="Gotham Book" pitchFamily="50" charset="0"/>
                <a:cs typeface="Gotham Book" pitchFamily="50" charset="0"/>
              </a:rPr>
              <a:t> </a:t>
            </a:r>
            <a:r>
              <a:rPr lang="es-ES" sz="1200" err="1">
                <a:solidFill>
                  <a:srgbClr val="63666A"/>
                </a:solidFill>
                <a:latin typeface="Gotham Book" pitchFamily="50" charset="0"/>
                <a:cs typeface="Gotham Book" pitchFamily="50" charset="0"/>
              </a:rPr>
              <a:t>platform</a:t>
            </a:r>
          </a:p>
        </p:txBody>
      </p:sp>
      <p:pic>
        <p:nvPicPr>
          <p:cNvPr id="10" name="Gráfico 9" descr="Reunión con relleno sólido">
            <a:extLst>
              <a:ext uri="{FF2B5EF4-FFF2-40B4-BE49-F238E27FC236}">
                <a16:creationId xmlns:a16="http://schemas.microsoft.com/office/drawing/2014/main" id="{169B2D51-BFAE-8C46-4A05-3939886367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66670" y="5290676"/>
            <a:ext cx="459659" cy="435079"/>
          </a:xfrm>
          <a:prstGeom prst="rect">
            <a:avLst/>
          </a:prstGeom>
        </p:spPr>
      </p:pic>
    </p:spTree>
    <p:extLst>
      <p:ext uri="{BB962C8B-B14F-4D97-AF65-F5344CB8AC3E}">
        <p14:creationId xmlns:p14="http://schemas.microsoft.com/office/powerpoint/2010/main" val="231800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183683-CA3D-41AA-85C1-056189EDC8CA}"/>
              </a:ext>
            </a:extLst>
          </p:cNvPr>
          <p:cNvPicPr>
            <a:picLocks noChangeAspect="1"/>
          </p:cNvPicPr>
          <p:nvPr/>
        </p:nvPicPr>
        <p:blipFill>
          <a:blip r:embed="rId2"/>
          <a:stretch>
            <a:fillRect/>
          </a:stretch>
        </p:blipFill>
        <p:spPr>
          <a:xfrm>
            <a:off x="809633" y="1418714"/>
            <a:ext cx="769234" cy="862880"/>
          </a:xfrm>
          <a:prstGeom prst="rect">
            <a:avLst/>
          </a:prstGeom>
        </p:spPr>
      </p:pic>
      <p:pic>
        <p:nvPicPr>
          <p:cNvPr id="3074" name="Picture 2" descr="CONSULTORIA HFM EN GRUPO UNICOMER: – Applylatam">
            <a:extLst>
              <a:ext uri="{FF2B5EF4-FFF2-40B4-BE49-F238E27FC236}">
                <a16:creationId xmlns:a16="http://schemas.microsoft.com/office/drawing/2014/main" id="{25F18305-3698-415E-BDFF-6C391DC7E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604" y="4344183"/>
            <a:ext cx="1872549" cy="9612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9F33263-186D-4A0C-B8A9-4A29429E1C4E}"/>
              </a:ext>
            </a:extLst>
          </p:cNvPr>
          <p:cNvSpPr/>
          <p:nvPr/>
        </p:nvSpPr>
        <p:spPr>
          <a:xfrm>
            <a:off x="594762" y="1490646"/>
            <a:ext cx="1006553" cy="219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cap="all">
              <a:solidFill>
                <a:schemeClr val="bg1"/>
              </a:solidFill>
              <a:latin typeface="Gotham Book" panose="02000603040000020004" pitchFamily="2" charset="77"/>
            </a:endParaRPr>
          </a:p>
        </p:txBody>
      </p:sp>
      <p:sp>
        <p:nvSpPr>
          <p:cNvPr id="11" name="Rectangle: Rounded Corners 10">
            <a:extLst>
              <a:ext uri="{FF2B5EF4-FFF2-40B4-BE49-F238E27FC236}">
                <a16:creationId xmlns:a16="http://schemas.microsoft.com/office/drawing/2014/main" id="{897D30D9-AA6D-402E-8380-F59EE55C8481}"/>
              </a:ext>
            </a:extLst>
          </p:cNvPr>
          <p:cNvSpPr/>
          <p:nvPr/>
        </p:nvSpPr>
        <p:spPr>
          <a:xfrm>
            <a:off x="4914900" y="1850154"/>
            <a:ext cx="6715124" cy="37981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GRUPO ELCATEX | LinkedIn">
            <a:extLst>
              <a:ext uri="{FF2B5EF4-FFF2-40B4-BE49-F238E27FC236}">
                <a16:creationId xmlns:a16="http://schemas.microsoft.com/office/drawing/2014/main" id="{05B0D178-1DEF-43F7-ACBD-D47ACB07F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1424" y="2335271"/>
            <a:ext cx="1121357" cy="11213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oming Soon | Viceroy Bocas del Toro Panama">
            <a:extLst>
              <a:ext uri="{FF2B5EF4-FFF2-40B4-BE49-F238E27FC236}">
                <a16:creationId xmlns:a16="http://schemas.microsoft.com/office/drawing/2014/main" id="{502758AA-DEAD-4985-879B-43CBF89CF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1480" y="3749239"/>
            <a:ext cx="1775510" cy="4264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458459C-9C30-4A19-B057-A7FF8A8A770C}"/>
              </a:ext>
            </a:extLst>
          </p:cNvPr>
          <p:cNvPicPr>
            <a:picLocks noChangeAspect="1"/>
          </p:cNvPicPr>
          <p:nvPr/>
        </p:nvPicPr>
        <p:blipFill>
          <a:blip r:embed="rId6"/>
          <a:stretch>
            <a:fillRect/>
          </a:stretch>
        </p:blipFill>
        <p:spPr>
          <a:xfrm>
            <a:off x="5725961" y="4574011"/>
            <a:ext cx="2092628" cy="795787"/>
          </a:xfrm>
          <a:prstGeom prst="rect">
            <a:avLst/>
          </a:prstGeom>
        </p:spPr>
      </p:pic>
      <p:pic>
        <p:nvPicPr>
          <p:cNvPr id="17" name="Picture 14" descr="CMI - Corporación Multi Inversiones - Inversión, empleo y desarrollo">
            <a:extLst>
              <a:ext uri="{FF2B5EF4-FFF2-40B4-BE49-F238E27FC236}">
                <a16:creationId xmlns:a16="http://schemas.microsoft.com/office/drawing/2014/main" id="{392B31D1-96F4-4912-A142-FBD279E89F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4242" y="2436015"/>
            <a:ext cx="1967331" cy="6608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8" descr="Desdelsur S.A. | LinkedIn">
            <a:extLst>
              <a:ext uri="{FF2B5EF4-FFF2-40B4-BE49-F238E27FC236}">
                <a16:creationId xmlns:a16="http://schemas.microsoft.com/office/drawing/2014/main" id="{7A7445B5-B0CB-4126-9398-16B265F226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2264" y="1972906"/>
            <a:ext cx="1587079" cy="158707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419653BA-8C95-4231-A97E-55B633DAB43D}"/>
              </a:ext>
            </a:extLst>
          </p:cNvPr>
          <p:cNvPicPr>
            <a:picLocks noChangeAspect="1"/>
          </p:cNvPicPr>
          <p:nvPr/>
        </p:nvPicPr>
        <p:blipFill>
          <a:blip r:embed="rId9"/>
          <a:stretch>
            <a:fillRect/>
          </a:stretch>
        </p:blipFill>
        <p:spPr>
          <a:xfrm>
            <a:off x="361949" y="317444"/>
            <a:ext cx="1454734" cy="1208271"/>
          </a:xfrm>
          <a:prstGeom prst="rect">
            <a:avLst/>
          </a:prstGeom>
        </p:spPr>
      </p:pic>
      <p:sp>
        <p:nvSpPr>
          <p:cNvPr id="19" name="CaixaDeTexto 18">
            <a:extLst>
              <a:ext uri="{FF2B5EF4-FFF2-40B4-BE49-F238E27FC236}">
                <a16:creationId xmlns:a16="http://schemas.microsoft.com/office/drawing/2014/main" id="{1DDECACB-7182-4556-AAFF-D8BEECD3A0E3}"/>
              </a:ext>
            </a:extLst>
          </p:cNvPr>
          <p:cNvSpPr txBox="1"/>
          <p:nvPr/>
        </p:nvSpPr>
        <p:spPr>
          <a:xfrm>
            <a:off x="2728575" y="838450"/>
            <a:ext cx="9056353" cy="615553"/>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700" i="1">
                <a:solidFill>
                  <a:schemeClr val="tx1">
                    <a:lumMod val="75000"/>
                    <a:lumOff val="25000"/>
                  </a:schemeClr>
                </a:solidFill>
                <a:latin typeface="Gotham Book" pitchFamily="2" charset="0"/>
                <a:cs typeface="Gotham Book" pitchFamily="2" charset="0"/>
              </a:defRPr>
            </a:lvl1pPr>
          </a:lstStyle>
          <a:p>
            <a:r>
              <a:rPr lang="en-US"/>
              <a:t>Supporting clients to create more </a:t>
            </a:r>
            <a:r>
              <a:rPr lang="en-US" b="1"/>
              <a:t>inclusive and sustainable value chains </a:t>
            </a:r>
            <a:r>
              <a:rPr lang="en-US"/>
              <a:t>by increasing the # of diverse providers in their supply and distribution chain</a:t>
            </a:r>
          </a:p>
        </p:txBody>
      </p:sp>
      <p:sp>
        <p:nvSpPr>
          <p:cNvPr id="20" name="Rectangle 6">
            <a:extLst>
              <a:ext uri="{FF2B5EF4-FFF2-40B4-BE49-F238E27FC236}">
                <a16:creationId xmlns:a16="http://schemas.microsoft.com/office/drawing/2014/main" id="{1C05598B-D09E-48B7-BFF6-892FE9DC6451}"/>
              </a:ext>
            </a:extLst>
          </p:cNvPr>
          <p:cNvSpPr/>
          <p:nvPr/>
        </p:nvSpPr>
        <p:spPr>
          <a:xfrm>
            <a:off x="361949" y="2502962"/>
            <a:ext cx="4213997" cy="3585597"/>
          </a:xfrm>
          <a:prstGeom prst="rect">
            <a:avLst/>
          </a:prstGeom>
          <a:noFill/>
        </p:spPr>
        <p:txBody>
          <a:bodyPr wrap="square">
            <a:spAutoFit/>
          </a:bodyPr>
          <a:lstStyle/>
          <a:p>
            <a:pPr>
              <a:spcAft>
                <a:spcPts val="600"/>
              </a:spcAft>
              <a:buClr>
                <a:srgbClr val="009CDE"/>
              </a:buClr>
              <a:defRPr/>
            </a:pPr>
            <a:r>
              <a:rPr lang="en-US" sz="1200" dirty="0">
                <a:solidFill>
                  <a:srgbClr val="546672"/>
                </a:solidFill>
                <a:latin typeface="Gotham Book" pitchFamily="50" charset="0"/>
                <a:cs typeface="Gotham Book" pitchFamily="50" charset="0"/>
              </a:rPr>
              <a:t>KEY STEPS:</a:t>
            </a:r>
          </a:p>
          <a:p>
            <a:pPr marL="171450" indent="-171450">
              <a:spcAft>
                <a:spcPts val="600"/>
              </a:spcAft>
              <a:buClr>
                <a:srgbClr val="009CDE"/>
              </a:buClr>
              <a:buFont typeface="Arial" panose="020B0604020202020204" pitchFamily="34" charset="0"/>
              <a:buChar char="•"/>
              <a:defRPr/>
            </a:pPr>
            <a:r>
              <a:rPr lang="en-US" sz="1200" dirty="0">
                <a:solidFill>
                  <a:srgbClr val="546672"/>
                </a:solidFill>
                <a:latin typeface="Gotham Book" pitchFamily="50" charset="0"/>
                <a:cs typeface="Gotham Book" pitchFamily="50" charset="0"/>
              </a:rPr>
              <a:t>Identifying the business opportunity on their markets, industry sector and purchasing key categories</a:t>
            </a:r>
          </a:p>
          <a:p>
            <a:pPr marL="171450" indent="-171450">
              <a:spcAft>
                <a:spcPts val="600"/>
              </a:spcAft>
              <a:buClr>
                <a:srgbClr val="009CDE"/>
              </a:buClr>
              <a:buFont typeface="Arial" panose="020B0604020202020204" pitchFamily="34" charset="0"/>
              <a:buChar char="•"/>
              <a:defRPr/>
            </a:pPr>
            <a:r>
              <a:rPr lang="en-US" sz="1200" dirty="0">
                <a:solidFill>
                  <a:srgbClr val="546672"/>
                </a:solidFill>
                <a:latin typeface="Gotham Book" pitchFamily="50" charset="0"/>
                <a:cs typeface="Gotham Book" pitchFamily="50" charset="0"/>
              </a:rPr>
              <a:t>Guidelines on suppliers’ data base segmentation by sex (and/or race/ethnicity, others)</a:t>
            </a:r>
          </a:p>
          <a:p>
            <a:pPr marL="171450" indent="-171450">
              <a:spcAft>
                <a:spcPts val="600"/>
              </a:spcAft>
              <a:buClr>
                <a:srgbClr val="009CDE"/>
              </a:buClr>
              <a:buFont typeface="Arial" panose="020B0604020202020204" pitchFamily="34" charset="0"/>
              <a:buChar char="•"/>
              <a:defRPr/>
            </a:pPr>
            <a:r>
              <a:rPr lang="en-US" sz="1200" dirty="0">
                <a:solidFill>
                  <a:srgbClr val="546672"/>
                </a:solidFill>
                <a:latin typeface="Gotham Book" pitchFamily="50" charset="0"/>
                <a:cs typeface="Gotham Book" pitchFamily="50" charset="0"/>
              </a:rPr>
              <a:t>Support on new diverse suppliers' identification/attraction</a:t>
            </a:r>
          </a:p>
          <a:p>
            <a:pPr marL="171450" indent="-171450">
              <a:spcAft>
                <a:spcPts val="600"/>
              </a:spcAft>
              <a:buClr>
                <a:srgbClr val="009CDE"/>
              </a:buClr>
              <a:buFont typeface="Arial" panose="020B0604020202020204" pitchFamily="34" charset="0"/>
              <a:buChar char="•"/>
              <a:defRPr/>
            </a:pPr>
            <a:r>
              <a:rPr lang="en-US" sz="1200" dirty="0">
                <a:solidFill>
                  <a:srgbClr val="546672"/>
                </a:solidFill>
                <a:latin typeface="Gotham Book" pitchFamily="50" charset="0"/>
                <a:cs typeface="Gotham Book" pitchFamily="50" charset="0"/>
              </a:rPr>
              <a:t>Support on the development of supplier diversity &amp; inclusion programs (program design, metrics, KPIs, policies, etc.)</a:t>
            </a:r>
          </a:p>
          <a:p>
            <a:pPr marL="171450" indent="-171450">
              <a:spcAft>
                <a:spcPts val="600"/>
              </a:spcAft>
              <a:buClr>
                <a:srgbClr val="009CDE"/>
              </a:buClr>
              <a:buFont typeface="Arial" panose="020B0604020202020204" pitchFamily="34" charset="0"/>
              <a:buChar char="•"/>
              <a:defRPr/>
            </a:pPr>
            <a:r>
              <a:rPr lang="en-US" sz="1200" dirty="0">
                <a:solidFill>
                  <a:srgbClr val="546672"/>
                </a:solidFill>
                <a:latin typeface="Gotham Book" pitchFamily="50" charset="0"/>
                <a:cs typeface="Gotham Book" pitchFamily="50" charset="0"/>
              </a:rPr>
              <a:t>Procurement policies reviews and improvement recommendations</a:t>
            </a:r>
          </a:p>
          <a:p>
            <a:pPr marL="171450" indent="-171450">
              <a:spcAft>
                <a:spcPts val="600"/>
              </a:spcAft>
              <a:buClr>
                <a:srgbClr val="009CDE"/>
              </a:buClr>
              <a:buFont typeface="Arial" panose="020B0604020202020204" pitchFamily="34" charset="0"/>
              <a:buChar char="•"/>
              <a:defRPr/>
            </a:pPr>
            <a:r>
              <a:rPr lang="en-US" sz="1200" dirty="0">
                <a:solidFill>
                  <a:srgbClr val="546672"/>
                </a:solidFill>
                <a:latin typeface="Gotham Book" pitchFamily="50" charset="0"/>
                <a:cs typeface="Gotham Book" pitchFamily="50" charset="0"/>
              </a:rPr>
              <a:t>Trainings for procurement team and key internal clients</a:t>
            </a:r>
          </a:p>
          <a:p>
            <a:pPr marL="171450" indent="-171450">
              <a:spcAft>
                <a:spcPts val="600"/>
              </a:spcAft>
              <a:buClr>
                <a:srgbClr val="009CDE"/>
              </a:buClr>
              <a:buFont typeface="Arial" panose="020B0604020202020204" pitchFamily="34" charset="0"/>
              <a:buChar char="•"/>
              <a:defRPr/>
            </a:pPr>
            <a:r>
              <a:rPr lang="en-US" sz="1200" dirty="0">
                <a:solidFill>
                  <a:srgbClr val="546672"/>
                </a:solidFill>
                <a:latin typeface="Gotham Book" pitchFamily="50" charset="0"/>
                <a:cs typeface="Gotham Book" pitchFamily="50" charset="0"/>
              </a:rPr>
              <a:t>Key lever to mainstream diversity</a:t>
            </a:r>
          </a:p>
        </p:txBody>
      </p:sp>
      <p:pic>
        <p:nvPicPr>
          <p:cNvPr id="16" name="Picture 10" descr="Vicunha Ecuador, calidad de producto y desarrollo de talento | Ekosnegocios">
            <a:extLst>
              <a:ext uri="{FF2B5EF4-FFF2-40B4-BE49-F238E27FC236}">
                <a16:creationId xmlns:a16="http://schemas.microsoft.com/office/drawing/2014/main" id="{78C3E19B-2ED1-4C60-AE10-FE5CE6222E0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011" t="-2" r="18922" b="-6211"/>
          <a:stretch/>
        </p:blipFill>
        <p:spPr bwMode="auto">
          <a:xfrm>
            <a:off x="6103580" y="3338775"/>
            <a:ext cx="1337390" cy="106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33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CB0A96-39EF-0249-8758-05712578B0E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84" y="0"/>
            <a:ext cx="12176448" cy="6858000"/>
          </a:xfrm>
          <a:prstGeom prst="rect">
            <a:avLst/>
          </a:prstGeom>
        </p:spPr>
      </p:pic>
      <p:sp>
        <p:nvSpPr>
          <p:cNvPr id="9" name="Title 1">
            <a:extLst>
              <a:ext uri="{FF2B5EF4-FFF2-40B4-BE49-F238E27FC236}">
                <a16:creationId xmlns:a16="http://schemas.microsoft.com/office/drawing/2014/main" id="{2DE1EB97-F010-44E6-BEB4-D269E6E59D17}"/>
              </a:ext>
            </a:extLst>
          </p:cNvPr>
          <p:cNvSpPr txBox="1">
            <a:spLocks/>
          </p:cNvSpPr>
          <p:nvPr/>
        </p:nvSpPr>
        <p:spPr>
          <a:xfrm>
            <a:off x="900262" y="3515159"/>
            <a:ext cx="10961771" cy="841565"/>
          </a:xfrm>
          <a:prstGeom prst="rect">
            <a:avLst/>
          </a:prstGeom>
        </p:spPr>
        <p:txBody>
          <a:bodyPr/>
          <a:lstStyle>
            <a:lvl1pPr algn="l" defTabSz="342900" rtl="0" eaLnBrk="1" fontAlgn="base" hangingPunct="1">
              <a:lnSpc>
                <a:spcPct val="90000"/>
              </a:lnSpc>
              <a:spcBef>
                <a:spcPct val="0"/>
              </a:spcBef>
              <a:spcAft>
                <a:spcPct val="0"/>
              </a:spcAft>
              <a:defRPr sz="2700" b="1" i="0" kern="1200" baseline="0">
                <a:solidFill>
                  <a:srgbClr val="024E6E"/>
                </a:solidFill>
                <a:latin typeface="Gotham" charset="0"/>
                <a:ea typeface="Gotham" charset="0"/>
                <a:cs typeface="Gotham" charset="0"/>
              </a:defRPr>
            </a:lvl1pPr>
            <a:lvl2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2pPr>
            <a:lvl3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3pPr>
            <a:lvl4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4pPr>
            <a:lvl5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5pPr>
            <a:lvl6pPr marL="3429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6pPr>
            <a:lvl7pPr marL="6858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7pPr>
            <a:lvl8pPr marL="10287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8pPr>
            <a:lvl9pPr marL="13716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9pPr>
          </a:lstStyle>
          <a:p>
            <a:pPr defTabSz="342906">
              <a:defRPr/>
            </a:pPr>
            <a:r>
              <a:rPr lang="en-US" sz="2400" dirty="0">
                <a:solidFill>
                  <a:schemeClr val="bg1"/>
                </a:solidFill>
                <a:latin typeface="Gotham Book" pitchFamily="2" charset="0"/>
                <a:cs typeface="Gotham Book" pitchFamily="2" charset="0"/>
              </a:rPr>
              <a:t>IDB Invest – </a:t>
            </a:r>
            <a:r>
              <a:rPr lang="en-US" sz="2400" dirty="0" err="1">
                <a:solidFill>
                  <a:schemeClr val="bg1"/>
                </a:solidFill>
                <a:latin typeface="Gotham Book" pitchFamily="2" charset="0"/>
                <a:cs typeface="Gotham Book" pitchFamily="2" charset="0"/>
              </a:rPr>
              <a:t>Elcatex</a:t>
            </a:r>
            <a:r>
              <a:rPr lang="en-US" sz="2400" dirty="0">
                <a:solidFill>
                  <a:schemeClr val="bg1"/>
                </a:solidFill>
                <a:latin typeface="Gotham Book" pitchFamily="2" charset="0"/>
                <a:cs typeface="Gotham Book" pitchFamily="2" charset="0"/>
              </a:rPr>
              <a:t> Deep Dive</a:t>
            </a:r>
          </a:p>
          <a:p>
            <a:pPr defTabSz="342906">
              <a:defRPr/>
            </a:pPr>
            <a:r>
              <a:rPr lang="en-US" sz="2400" dirty="0">
                <a:solidFill>
                  <a:schemeClr val="bg1"/>
                </a:solidFill>
                <a:latin typeface="Gotham Book" pitchFamily="2" charset="0"/>
                <a:cs typeface="Gotham Book" pitchFamily="2" charset="0"/>
              </a:rPr>
              <a:t>Working with corporates: expanding corporate supplier networks to include WSMEs</a:t>
            </a:r>
            <a:endParaRPr lang="es-CO" sz="2400" dirty="0">
              <a:solidFill>
                <a:schemeClr val="bg1"/>
              </a:solidFill>
              <a:latin typeface="Gotham Book" pitchFamily="2" charset="0"/>
              <a:cs typeface="Gotham Book" pitchFamily="2" charset="0"/>
            </a:endParaRPr>
          </a:p>
          <a:p>
            <a:pPr defTabSz="342906">
              <a:defRPr/>
            </a:pPr>
            <a:endParaRPr lang="en-US" sz="1800" dirty="0">
              <a:solidFill>
                <a:schemeClr val="bg1"/>
              </a:solidFill>
              <a:latin typeface="Gotham Book" pitchFamily="2" charset="0"/>
              <a:cs typeface="Gotham Book" pitchFamily="2" charset="0"/>
            </a:endParaRPr>
          </a:p>
        </p:txBody>
      </p:sp>
      <p:cxnSp>
        <p:nvCxnSpPr>
          <p:cNvPr id="6" name="Conector recto 5">
            <a:extLst>
              <a:ext uri="{FF2B5EF4-FFF2-40B4-BE49-F238E27FC236}">
                <a16:creationId xmlns:a16="http://schemas.microsoft.com/office/drawing/2014/main" id="{EE8CF296-250B-5440-8DDA-FC0D6B16D2A4}"/>
              </a:ext>
            </a:extLst>
          </p:cNvPr>
          <p:cNvCxnSpPr/>
          <p:nvPr/>
        </p:nvCxnSpPr>
        <p:spPr>
          <a:xfrm>
            <a:off x="998234" y="4750520"/>
            <a:ext cx="11987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reloj, dibujo&#10;&#10;Descripción generada automáticamente">
            <a:extLst>
              <a:ext uri="{FF2B5EF4-FFF2-40B4-BE49-F238E27FC236}">
                <a16:creationId xmlns:a16="http://schemas.microsoft.com/office/drawing/2014/main" id="{FA56F754-3C57-CB41-AA31-1345E7F95DBE}"/>
              </a:ext>
            </a:extLst>
          </p:cNvPr>
          <p:cNvPicPr>
            <a:picLocks noChangeAspect="1"/>
          </p:cNvPicPr>
          <p:nvPr/>
        </p:nvPicPr>
        <p:blipFill>
          <a:blip r:embed="rId3"/>
          <a:stretch>
            <a:fillRect/>
          </a:stretch>
        </p:blipFill>
        <p:spPr>
          <a:xfrm>
            <a:off x="998235" y="1790777"/>
            <a:ext cx="1898953" cy="1528818"/>
          </a:xfrm>
          <a:prstGeom prst="rect">
            <a:avLst/>
          </a:prstGeom>
        </p:spPr>
      </p:pic>
      <p:sp>
        <p:nvSpPr>
          <p:cNvPr id="5" name="Content Placeholder 4">
            <a:extLst>
              <a:ext uri="{FF2B5EF4-FFF2-40B4-BE49-F238E27FC236}">
                <a16:creationId xmlns:a16="http://schemas.microsoft.com/office/drawing/2014/main" id="{1ECD1EB3-B16D-6BEC-C34B-C6D656C2E49C}"/>
              </a:ext>
            </a:extLst>
          </p:cNvPr>
          <p:cNvSpPr>
            <a:spLocks noGrp="1"/>
          </p:cNvSpPr>
          <p:nvPr>
            <p:ph sz="quarter" idx="11"/>
          </p:nvPr>
        </p:nvSpPr>
        <p:spPr/>
        <p:txBody>
          <a:bodyPr/>
          <a:lstStyle/>
          <a:p>
            <a:endParaRPr lang="en-US"/>
          </a:p>
        </p:txBody>
      </p:sp>
    </p:spTree>
    <p:extLst>
      <p:ext uri="{BB962C8B-B14F-4D97-AF65-F5344CB8AC3E}">
        <p14:creationId xmlns:p14="http://schemas.microsoft.com/office/powerpoint/2010/main" val="320447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uadroTexto 33">
            <a:extLst>
              <a:ext uri="{FF2B5EF4-FFF2-40B4-BE49-F238E27FC236}">
                <a16:creationId xmlns:a16="http://schemas.microsoft.com/office/drawing/2014/main" id="{E2BA0AD6-B692-734E-B804-B3935780AB4C}"/>
              </a:ext>
            </a:extLst>
          </p:cNvPr>
          <p:cNvSpPr txBox="1"/>
          <p:nvPr/>
        </p:nvSpPr>
        <p:spPr>
          <a:xfrm>
            <a:off x="3010287" y="2957741"/>
            <a:ext cx="8089513" cy="1508105"/>
          </a:xfrm>
          <a:prstGeom prst="rect">
            <a:avLst/>
          </a:prstGeom>
          <a:noFill/>
        </p:spPr>
        <p:txBody>
          <a:bodyPr wrap="square" rtlCol="0" anchor="t">
            <a:spAutoFit/>
          </a:bodyPr>
          <a:lstStyle/>
          <a:p>
            <a:r>
              <a:rPr lang="en-US" sz="1400" b="1">
                <a:solidFill>
                  <a:srgbClr val="044D6E"/>
                </a:solidFill>
                <a:latin typeface="Gotham Book" pitchFamily="2" charset="0"/>
                <a:ea typeface="GothamHTFBook" charset="0"/>
                <a:cs typeface="Gotham Book" pitchFamily="2" charset="0"/>
              </a:rPr>
              <a:t>Solution</a:t>
            </a:r>
          </a:p>
          <a:p>
            <a:endParaRPr lang="en-US" sz="1200">
              <a:solidFill>
                <a:srgbClr val="63666A"/>
              </a:solidFill>
              <a:latin typeface="GothamHTFBook" charset="0"/>
              <a:ea typeface="GothamHTFBook" charset="0"/>
              <a:cs typeface="GothamHTFBook" charset="0"/>
            </a:endParaRPr>
          </a:p>
          <a:p>
            <a:pPr algn="just"/>
            <a:r>
              <a:rPr lang="en-US" sz="1100">
                <a:solidFill>
                  <a:srgbClr val="63666A"/>
                </a:solidFill>
                <a:latin typeface="Gotham Book" pitchFamily="50" charset="0"/>
              </a:rPr>
              <a:t>IDB Invest is supporting </a:t>
            </a:r>
            <a:r>
              <a:rPr lang="en-US" sz="1100" err="1">
                <a:solidFill>
                  <a:srgbClr val="63666A"/>
                </a:solidFill>
                <a:latin typeface="Gotham Book" pitchFamily="50" charset="0"/>
              </a:rPr>
              <a:t>Elcatex</a:t>
            </a:r>
            <a:r>
              <a:rPr lang="en-US" sz="1100">
                <a:solidFill>
                  <a:srgbClr val="63666A"/>
                </a:solidFill>
                <a:latin typeface="Gotham Book" pitchFamily="50" charset="0"/>
              </a:rPr>
              <a:t> in the diversification of their value chain by developing a strategy to increase the number of WSMEs suppliers which includes (</a:t>
            </a:r>
            <a:r>
              <a:rPr lang="en-US" sz="1100" err="1">
                <a:solidFill>
                  <a:srgbClr val="63666A"/>
                </a:solidFill>
                <a:latin typeface="Gotham Book" pitchFamily="50" charset="0"/>
              </a:rPr>
              <a:t>i</a:t>
            </a:r>
            <a:r>
              <a:rPr lang="en-US" sz="1100">
                <a:solidFill>
                  <a:srgbClr val="63666A"/>
                </a:solidFill>
                <a:latin typeface="Gotham Book" pitchFamily="50" charset="0"/>
              </a:rPr>
              <a:t>)</a:t>
            </a:r>
            <a:r>
              <a:rPr lang="es-ES" sz="1100">
                <a:solidFill>
                  <a:srgbClr val="63666A"/>
                </a:solidFill>
                <a:latin typeface="Gotham Book" pitchFamily="50" charset="0"/>
              </a:rPr>
              <a:t> </a:t>
            </a:r>
            <a:r>
              <a:rPr lang="en-US" sz="1100">
                <a:solidFill>
                  <a:srgbClr val="63666A"/>
                </a:solidFill>
                <a:latin typeface="Gotham Book" pitchFamily="50" charset="0"/>
              </a:rPr>
              <a:t>disaggregation of their tracking system; </a:t>
            </a:r>
            <a:r>
              <a:rPr lang="es-ES" sz="1100">
                <a:solidFill>
                  <a:srgbClr val="63666A"/>
                </a:solidFill>
                <a:latin typeface="Gotham Book" pitchFamily="50" charset="0"/>
              </a:rPr>
              <a:t>(</a:t>
            </a:r>
            <a:r>
              <a:rPr lang="es-ES" sz="1100" err="1">
                <a:solidFill>
                  <a:srgbClr val="63666A"/>
                </a:solidFill>
                <a:latin typeface="Gotham Book" pitchFamily="50" charset="0"/>
              </a:rPr>
              <a:t>ii</a:t>
            </a:r>
            <a:r>
              <a:rPr lang="es-ES" sz="1100">
                <a:solidFill>
                  <a:srgbClr val="63666A"/>
                </a:solidFill>
                <a:latin typeface="Gotham Book" pitchFamily="50" charset="0"/>
              </a:rPr>
              <a:t>) </a:t>
            </a:r>
            <a:r>
              <a:rPr lang="en-US" sz="1100">
                <a:solidFill>
                  <a:srgbClr val="63666A"/>
                </a:solidFill>
                <a:latin typeface="Gotham Book" pitchFamily="50" charset="0"/>
              </a:rPr>
              <a:t>recommendations to improve the onboarding process and procurement policies; and (iii) creating partnerships and training top management and the procurement teams on gender-sensitive sourcing. IDB Invest is also incentivizing </a:t>
            </a:r>
            <a:r>
              <a:rPr lang="en-US" sz="1100" err="1">
                <a:solidFill>
                  <a:srgbClr val="63666A"/>
                </a:solidFill>
                <a:latin typeface="Gotham Book" pitchFamily="50" charset="0"/>
              </a:rPr>
              <a:t>Elcatex</a:t>
            </a:r>
            <a:r>
              <a:rPr lang="en-US" sz="1100">
                <a:solidFill>
                  <a:srgbClr val="63666A"/>
                </a:solidFill>
                <a:latin typeface="Gotham Book" pitchFamily="50" charset="0"/>
              </a:rPr>
              <a:t> to achieve annual targets for the increase of WSMEs in their supply chain through the use of gender-based Performance-Based Incentives. </a:t>
            </a:r>
            <a:r>
              <a:rPr lang="en-US" sz="1100">
                <a:solidFill>
                  <a:schemeClr val="bg2">
                    <a:lumMod val="50000"/>
                  </a:schemeClr>
                </a:solidFill>
                <a:latin typeface="Gotham Book" pitchFamily="50" charset="0"/>
              </a:rPr>
              <a:t>These incentives amount to up to US$210,000 in We-Fi</a:t>
            </a:r>
            <a:r>
              <a:rPr lang="en-US" sz="1100" baseline="30000">
                <a:solidFill>
                  <a:schemeClr val="bg2">
                    <a:lumMod val="50000"/>
                  </a:schemeClr>
                </a:solidFill>
                <a:latin typeface="Gotham Book" pitchFamily="50" charset="0"/>
              </a:rPr>
              <a:t>1</a:t>
            </a:r>
            <a:r>
              <a:rPr lang="en-US" sz="1100">
                <a:solidFill>
                  <a:schemeClr val="bg2">
                    <a:lumMod val="50000"/>
                  </a:schemeClr>
                </a:solidFill>
                <a:latin typeface="Gotham Book" pitchFamily="50" charset="0"/>
              </a:rPr>
              <a:t> funds. </a:t>
            </a:r>
          </a:p>
        </p:txBody>
      </p:sp>
      <p:pic>
        <p:nvPicPr>
          <p:cNvPr id="37" name="Imagen 36">
            <a:extLst>
              <a:ext uri="{FF2B5EF4-FFF2-40B4-BE49-F238E27FC236}">
                <a16:creationId xmlns:a16="http://schemas.microsoft.com/office/drawing/2014/main" id="{8D39FC06-E80F-AE4F-8302-CEFFEF77E03E}"/>
              </a:ext>
            </a:extLst>
          </p:cNvPr>
          <p:cNvPicPr>
            <a:picLocks noChangeAspect="1"/>
          </p:cNvPicPr>
          <p:nvPr/>
        </p:nvPicPr>
        <p:blipFill>
          <a:blip r:embed="rId3"/>
          <a:stretch>
            <a:fillRect/>
          </a:stretch>
        </p:blipFill>
        <p:spPr>
          <a:xfrm>
            <a:off x="3111346" y="1616758"/>
            <a:ext cx="647700" cy="38100"/>
          </a:xfrm>
          <a:prstGeom prst="rect">
            <a:avLst/>
          </a:prstGeom>
        </p:spPr>
      </p:pic>
      <p:pic>
        <p:nvPicPr>
          <p:cNvPr id="50" name="Imagen 49">
            <a:extLst>
              <a:ext uri="{FF2B5EF4-FFF2-40B4-BE49-F238E27FC236}">
                <a16:creationId xmlns:a16="http://schemas.microsoft.com/office/drawing/2014/main" id="{5554128E-9CA0-BA42-ABF6-0BCD1C9A0166}"/>
              </a:ext>
            </a:extLst>
          </p:cNvPr>
          <p:cNvPicPr>
            <a:picLocks noChangeAspect="1"/>
          </p:cNvPicPr>
          <p:nvPr/>
        </p:nvPicPr>
        <p:blipFill>
          <a:blip r:embed="rId3"/>
          <a:stretch>
            <a:fillRect/>
          </a:stretch>
        </p:blipFill>
        <p:spPr>
          <a:xfrm>
            <a:off x="3111346" y="3267163"/>
            <a:ext cx="647700" cy="38100"/>
          </a:xfrm>
          <a:prstGeom prst="rect">
            <a:avLst/>
          </a:prstGeom>
        </p:spPr>
      </p:pic>
      <p:sp>
        <p:nvSpPr>
          <p:cNvPr id="51" name="CuadroTexto 50">
            <a:extLst>
              <a:ext uri="{FF2B5EF4-FFF2-40B4-BE49-F238E27FC236}">
                <a16:creationId xmlns:a16="http://schemas.microsoft.com/office/drawing/2014/main" id="{87F074BE-AE59-FC45-956C-C858622F7F52}"/>
              </a:ext>
            </a:extLst>
          </p:cNvPr>
          <p:cNvSpPr txBox="1"/>
          <p:nvPr/>
        </p:nvSpPr>
        <p:spPr>
          <a:xfrm>
            <a:off x="3608134" y="135904"/>
            <a:ext cx="6171486" cy="523220"/>
          </a:xfrm>
          <a:prstGeom prst="rect">
            <a:avLst/>
          </a:prstGeom>
          <a:noFill/>
        </p:spPr>
        <p:txBody>
          <a:bodyPr wrap="square" rtlCol="0">
            <a:spAutoFit/>
          </a:bodyPr>
          <a:lstStyle/>
          <a:p>
            <a:pPr>
              <a:defRPr/>
            </a:pPr>
            <a:r>
              <a:rPr lang="en-US" sz="1400">
                <a:solidFill>
                  <a:srgbClr val="004D71"/>
                </a:solidFill>
                <a:latin typeface="Gotham Book" pitchFamily="2" charset="0"/>
                <a:cs typeface="Gotham Book" pitchFamily="2" charset="0"/>
              </a:rPr>
              <a:t>Promoting Women Owned/Led SME growth through the supply chain of manufacture companies in Honduras.</a:t>
            </a:r>
          </a:p>
        </p:txBody>
      </p:sp>
      <p:sp>
        <p:nvSpPr>
          <p:cNvPr id="52" name="CuadroTexto 51">
            <a:extLst>
              <a:ext uri="{FF2B5EF4-FFF2-40B4-BE49-F238E27FC236}">
                <a16:creationId xmlns:a16="http://schemas.microsoft.com/office/drawing/2014/main" id="{586667EC-5A1C-524E-A07A-85EF110EF910}"/>
              </a:ext>
            </a:extLst>
          </p:cNvPr>
          <p:cNvSpPr txBox="1"/>
          <p:nvPr/>
        </p:nvSpPr>
        <p:spPr>
          <a:xfrm>
            <a:off x="3608133" y="567516"/>
            <a:ext cx="5061253" cy="400110"/>
          </a:xfrm>
          <a:prstGeom prst="rect">
            <a:avLst/>
          </a:prstGeom>
          <a:noFill/>
        </p:spPr>
        <p:txBody>
          <a:bodyPr wrap="square" rtlCol="0">
            <a:spAutoFit/>
          </a:bodyPr>
          <a:lstStyle/>
          <a:p>
            <a:pPr>
              <a:defRPr/>
            </a:pPr>
            <a:r>
              <a:rPr lang="en-US" sz="2000" b="1" err="1">
                <a:solidFill>
                  <a:srgbClr val="044D6E"/>
                </a:solidFill>
                <a:latin typeface="Gotham Book" pitchFamily="2" charset="0"/>
                <a:cs typeface="Gotham Book" pitchFamily="2" charset="0"/>
              </a:rPr>
              <a:t>Elcatex</a:t>
            </a:r>
            <a:endParaRPr lang="en-US" sz="2000" b="1">
              <a:solidFill>
                <a:srgbClr val="044D6E"/>
              </a:solidFill>
              <a:latin typeface="Gotham Book" pitchFamily="2" charset="0"/>
              <a:cs typeface="Gotham Book" pitchFamily="2" charset="0"/>
            </a:endParaRPr>
          </a:p>
        </p:txBody>
      </p:sp>
      <p:sp>
        <p:nvSpPr>
          <p:cNvPr id="53" name="CuadroTexto 52">
            <a:extLst>
              <a:ext uri="{FF2B5EF4-FFF2-40B4-BE49-F238E27FC236}">
                <a16:creationId xmlns:a16="http://schemas.microsoft.com/office/drawing/2014/main" id="{049A9B5E-2E41-B642-8488-EB778367E1A9}"/>
              </a:ext>
            </a:extLst>
          </p:cNvPr>
          <p:cNvSpPr txBox="1"/>
          <p:nvPr/>
        </p:nvSpPr>
        <p:spPr>
          <a:xfrm>
            <a:off x="664634" y="3265280"/>
            <a:ext cx="2031859" cy="246221"/>
          </a:xfrm>
          <a:prstGeom prst="rect">
            <a:avLst/>
          </a:prstGeom>
          <a:noFill/>
        </p:spPr>
        <p:txBody>
          <a:bodyPr wrap="square" rtlCol="0">
            <a:spAutoFit/>
          </a:bodyPr>
          <a:lstStyle/>
          <a:p>
            <a:pPr>
              <a:defRPr/>
            </a:pPr>
            <a:r>
              <a:rPr kumimoji="0" lang="es-MX" sz="1000" u="none" strike="noStrike" kern="1200" cap="none" spc="0" normalizeH="0" baseline="0" noProof="0">
                <a:ln>
                  <a:noFill/>
                </a:ln>
                <a:solidFill>
                  <a:srgbClr val="044D6E"/>
                </a:solidFill>
                <a:effectLst/>
                <a:uLnTx/>
                <a:uFillTx/>
                <a:latin typeface="Gotham Book" pitchFamily="2" charset="0"/>
                <a:ea typeface="GothamHTFBook" charset="0"/>
                <a:cs typeface="Gotham Book" pitchFamily="2" charset="0"/>
              </a:rPr>
              <a:t>Client</a:t>
            </a:r>
            <a:r>
              <a:rPr lang="es-MX" sz="1000">
                <a:solidFill>
                  <a:srgbClr val="044D6E"/>
                </a:solidFill>
                <a:latin typeface="Gotham Book" pitchFamily="2" charset="0"/>
                <a:ea typeface="GothamHTFBook" charset="0"/>
                <a:cs typeface="Gotham Book" pitchFamily="2" charset="0"/>
              </a:rPr>
              <a:t>: </a:t>
            </a:r>
            <a:r>
              <a:rPr lang="es-MX" sz="1000">
                <a:solidFill>
                  <a:srgbClr val="566570"/>
                </a:solidFill>
                <a:latin typeface="Gotham Book" pitchFamily="50" charset="0"/>
                <a:cs typeface="Gotham Book" pitchFamily="2" charset="0"/>
              </a:rPr>
              <a:t>San Juan Textiles</a:t>
            </a:r>
          </a:p>
        </p:txBody>
      </p:sp>
      <p:sp>
        <p:nvSpPr>
          <p:cNvPr id="56" name="CuadroTexto 55">
            <a:extLst>
              <a:ext uri="{FF2B5EF4-FFF2-40B4-BE49-F238E27FC236}">
                <a16:creationId xmlns:a16="http://schemas.microsoft.com/office/drawing/2014/main" id="{DAE310E7-CAEF-7C4F-AD77-5F85E16EE774}"/>
              </a:ext>
            </a:extLst>
          </p:cNvPr>
          <p:cNvSpPr txBox="1"/>
          <p:nvPr/>
        </p:nvSpPr>
        <p:spPr>
          <a:xfrm>
            <a:off x="690492" y="5322363"/>
            <a:ext cx="153341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044D6E"/>
                </a:solidFill>
                <a:effectLst/>
                <a:uLnTx/>
                <a:uFillTx/>
                <a:latin typeface="Gotham Book" pitchFamily="2" charset="0"/>
                <a:ea typeface="GothamHTFBook" charset="0"/>
                <a:cs typeface="Gotham Book" pitchFamily="2" charset="0"/>
              </a:rPr>
              <a:t>Year: </a:t>
            </a:r>
            <a:r>
              <a:rPr kumimoji="0" lang="es-MX" sz="1000" u="none" strike="noStrike" kern="1200" cap="none" spc="0" normalizeH="0" baseline="0" noProof="0">
                <a:ln>
                  <a:noFill/>
                </a:ln>
                <a:solidFill>
                  <a:srgbClr val="566570"/>
                </a:solidFill>
                <a:effectLst/>
                <a:uLnTx/>
                <a:uFillTx/>
                <a:latin typeface="Gotham Book" pitchFamily="2" charset="0"/>
                <a:ea typeface="GothamHTFBook" charset="0"/>
                <a:cs typeface="Gotham Book" pitchFamily="2" charset="0"/>
              </a:rPr>
              <a:t>2020</a:t>
            </a:r>
          </a:p>
        </p:txBody>
      </p:sp>
      <p:sp>
        <p:nvSpPr>
          <p:cNvPr id="57" name="CuadroTexto 56">
            <a:extLst>
              <a:ext uri="{FF2B5EF4-FFF2-40B4-BE49-F238E27FC236}">
                <a16:creationId xmlns:a16="http://schemas.microsoft.com/office/drawing/2014/main" id="{875EF4C5-3D19-A241-AADE-975742FECB63}"/>
              </a:ext>
            </a:extLst>
          </p:cNvPr>
          <p:cNvSpPr txBox="1"/>
          <p:nvPr/>
        </p:nvSpPr>
        <p:spPr>
          <a:xfrm>
            <a:off x="676785" y="4012395"/>
            <a:ext cx="1776935" cy="246221"/>
          </a:xfrm>
          <a:prstGeom prst="rect">
            <a:avLst/>
          </a:prstGeom>
          <a:noFill/>
        </p:spPr>
        <p:txBody>
          <a:bodyPr wrap="square" rtlCol="0">
            <a:spAutoFit/>
          </a:bodyPr>
          <a:lstStyle/>
          <a:p>
            <a:r>
              <a:rPr lang="es-MX" sz="1000">
                <a:solidFill>
                  <a:srgbClr val="044D6E"/>
                </a:solidFill>
                <a:latin typeface="Gotham Book" pitchFamily="2" charset="0"/>
                <a:ea typeface="GothamHTFBook" charset="0"/>
                <a:cs typeface="Gotham Book" pitchFamily="2" charset="0"/>
              </a:rPr>
              <a:t>Country: </a:t>
            </a:r>
            <a:r>
              <a:rPr lang="es-MX" sz="1000">
                <a:solidFill>
                  <a:srgbClr val="566570"/>
                </a:solidFill>
                <a:latin typeface="Gotham Book" pitchFamily="50" charset="0"/>
                <a:ea typeface="GothamHTFBook" charset="0"/>
                <a:cs typeface="Gotham Book" pitchFamily="2" charset="0"/>
              </a:rPr>
              <a:t>Honduras</a:t>
            </a:r>
            <a:endParaRPr lang="en-US" sz="1000">
              <a:solidFill>
                <a:srgbClr val="566570"/>
              </a:solidFill>
              <a:latin typeface="Gotham Book" pitchFamily="2" charset="0"/>
              <a:ea typeface="GothamHTFBook" charset="0"/>
              <a:cs typeface="Gotham Book" pitchFamily="2" charset="0"/>
            </a:endParaRPr>
          </a:p>
        </p:txBody>
      </p:sp>
      <p:sp>
        <p:nvSpPr>
          <p:cNvPr id="58" name="CuadroTexto 57">
            <a:extLst>
              <a:ext uri="{FF2B5EF4-FFF2-40B4-BE49-F238E27FC236}">
                <a16:creationId xmlns:a16="http://schemas.microsoft.com/office/drawing/2014/main" id="{D4230E5A-B278-5C47-BAB6-8D888E937425}"/>
              </a:ext>
            </a:extLst>
          </p:cNvPr>
          <p:cNvSpPr txBox="1"/>
          <p:nvPr/>
        </p:nvSpPr>
        <p:spPr>
          <a:xfrm>
            <a:off x="683235" y="4611794"/>
            <a:ext cx="2026098" cy="400110"/>
          </a:xfrm>
          <a:prstGeom prst="rect">
            <a:avLst/>
          </a:prstGeom>
          <a:noFill/>
        </p:spPr>
        <p:txBody>
          <a:bodyPr wrap="square" rtlCol="0">
            <a:spAutoFit/>
          </a:bodyPr>
          <a:lstStyle/>
          <a:p>
            <a:pPr>
              <a:defRPr/>
            </a:pPr>
            <a:r>
              <a:rPr lang="es-MX" sz="1000" err="1">
                <a:solidFill>
                  <a:srgbClr val="063E5B"/>
                </a:solidFill>
                <a:latin typeface="Gotham Book" pitchFamily="2" charset="0"/>
                <a:cs typeface="Gotham Book" pitchFamily="2" charset="0"/>
              </a:rPr>
              <a:t>Financing</a:t>
            </a:r>
            <a:r>
              <a:rPr lang="en-US" sz="1000">
                <a:solidFill>
                  <a:srgbClr val="044D6E"/>
                </a:solidFill>
                <a:latin typeface="Gotham Book" pitchFamily="2" charset="0"/>
                <a:ea typeface="GothamHTFBook" charset="0"/>
                <a:cs typeface="Gotham Book" pitchFamily="2" charset="0"/>
              </a:rPr>
              <a:t>: </a:t>
            </a:r>
            <a:r>
              <a:rPr lang="es-MX" sz="1000">
                <a:solidFill>
                  <a:srgbClr val="5A636D"/>
                </a:solidFill>
                <a:latin typeface="Gotham Book" charset="0"/>
                <a:ea typeface="Gotham Book" charset="0"/>
                <a:cs typeface="Gotham Book" charset="0"/>
              </a:rPr>
              <a:t>US$96</a:t>
            </a:r>
            <a:r>
              <a:rPr lang="es-MX" sz="1000">
                <a:solidFill>
                  <a:srgbClr val="566570"/>
                </a:solidFill>
                <a:latin typeface="Gotham Book" pitchFamily="50" charset="0"/>
                <a:cs typeface="Gotham Book" pitchFamily="50" charset="0"/>
              </a:rPr>
              <a:t> </a:t>
            </a:r>
            <a:r>
              <a:rPr lang="es-MX" sz="1000" err="1">
                <a:solidFill>
                  <a:srgbClr val="566570"/>
                </a:solidFill>
                <a:latin typeface="Gotham Book" pitchFamily="50" charset="0"/>
                <a:cs typeface="Gotham Book" pitchFamily="50" charset="0"/>
              </a:rPr>
              <a:t>million</a:t>
            </a:r>
            <a:endParaRPr lang="es-MX" sz="1000">
              <a:solidFill>
                <a:srgbClr val="566570"/>
              </a:solidFill>
              <a:latin typeface="Gotham Book" pitchFamily="50" charset="0"/>
              <a:cs typeface="Gotham Book" pitchFamily="50" charset="0"/>
            </a:endParaRPr>
          </a:p>
          <a:p>
            <a:pPr>
              <a:defRPr/>
            </a:pPr>
            <a:r>
              <a:rPr lang="es-MX" sz="1000">
                <a:solidFill>
                  <a:srgbClr val="566570"/>
                </a:solidFill>
                <a:latin typeface="Gotham Book" pitchFamily="50" charset="0"/>
                <a:cs typeface="Gotham Book" pitchFamily="50" charset="0"/>
              </a:rPr>
              <a:t>AS: $140,000</a:t>
            </a:r>
          </a:p>
        </p:txBody>
      </p:sp>
      <p:sp>
        <p:nvSpPr>
          <p:cNvPr id="59" name="CuadroTexto 58">
            <a:extLst>
              <a:ext uri="{FF2B5EF4-FFF2-40B4-BE49-F238E27FC236}">
                <a16:creationId xmlns:a16="http://schemas.microsoft.com/office/drawing/2014/main" id="{D2691817-ED01-A84C-9688-9EF28E4DE12C}"/>
              </a:ext>
            </a:extLst>
          </p:cNvPr>
          <p:cNvSpPr txBox="1"/>
          <p:nvPr/>
        </p:nvSpPr>
        <p:spPr>
          <a:xfrm>
            <a:off x="3010287" y="1315021"/>
            <a:ext cx="8089513" cy="1508105"/>
          </a:xfrm>
          <a:prstGeom prst="rect">
            <a:avLst/>
          </a:prstGeom>
          <a:noFill/>
        </p:spPr>
        <p:txBody>
          <a:bodyPr wrap="square" rtlCol="0">
            <a:spAutoFit/>
          </a:bodyPr>
          <a:lstStyle/>
          <a:p>
            <a:r>
              <a:rPr lang="en-US" sz="1400" b="1">
                <a:solidFill>
                  <a:srgbClr val="044D6E"/>
                </a:solidFill>
                <a:latin typeface="Gotham Book" pitchFamily="2" charset="0"/>
                <a:ea typeface="GothamHTFBook" charset="0"/>
                <a:cs typeface="Gotham Book" pitchFamily="2" charset="0"/>
              </a:rPr>
              <a:t>Challenge</a:t>
            </a:r>
          </a:p>
          <a:p>
            <a:endParaRPr lang="en-US" sz="1200">
              <a:solidFill>
                <a:srgbClr val="63666A"/>
              </a:solidFill>
              <a:latin typeface="GothamHTFBook" charset="0"/>
              <a:ea typeface="GothamHTFBook" charset="0"/>
              <a:cs typeface="GothamHTFBook" charset="0"/>
            </a:endParaRPr>
          </a:p>
          <a:p>
            <a:pPr algn="just"/>
            <a:r>
              <a:rPr lang="en-US" sz="1100">
                <a:solidFill>
                  <a:srgbClr val="63666A"/>
                </a:solidFill>
                <a:latin typeface="Gotham Book" pitchFamily="50" charset="0"/>
              </a:rPr>
              <a:t>Grupo </a:t>
            </a:r>
            <a:r>
              <a:rPr lang="en-US" sz="1100" err="1">
                <a:solidFill>
                  <a:srgbClr val="63666A"/>
                </a:solidFill>
                <a:latin typeface="Gotham Book" pitchFamily="50" charset="0"/>
              </a:rPr>
              <a:t>Elcatex</a:t>
            </a:r>
            <a:r>
              <a:rPr lang="en-US" sz="1100">
                <a:solidFill>
                  <a:srgbClr val="63666A"/>
                </a:solidFill>
                <a:latin typeface="Gotham Book" pitchFamily="50" charset="0"/>
              </a:rPr>
              <a:t> is a textile company that produces over 120 million pieces of clothing in a year. Today, the company is the market leader in Honduras with an annual production of 85 million pounds of fabric and generation of 7,000 direct jobs impacting 18,000 people. To date, only 5% of the total products and services are sourced from Women Owned/Led SMEs (WSMEs). The company has identified the opportunity to work with IDB Invest to support them in the process of onboarding and integrating more women-owned/led business into their supply chain. </a:t>
            </a:r>
          </a:p>
        </p:txBody>
      </p:sp>
      <p:sp>
        <p:nvSpPr>
          <p:cNvPr id="60" name="CuadroTexto 59">
            <a:extLst>
              <a:ext uri="{FF2B5EF4-FFF2-40B4-BE49-F238E27FC236}">
                <a16:creationId xmlns:a16="http://schemas.microsoft.com/office/drawing/2014/main" id="{E19921A8-CD7A-1F45-AE1C-C307A308241B}"/>
              </a:ext>
            </a:extLst>
          </p:cNvPr>
          <p:cNvSpPr txBox="1"/>
          <p:nvPr/>
        </p:nvSpPr>
        <p:spPr>
          <a:xfrm>
            <a:off x="3001089" y="4443136"/>
            <a:ext cx="8098711" cy="10002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u="none" strike="noStrike" kern="1200" cap="none" spc="0" normalizeH="0" baseline="0" noProof="0">
                <a:ln>
                  <a:noFill/>
                </a:ln>
                <a:solidFill>
                  <a:srgbClr val="044D6E"/>
                </a:solidFill>
                <a:effectLst/>
                <a:uLnTx/>
                <a:uFillTx/>
                <a:latin typeface="Gotham Book" pitchFamily="2" charset="0"/>
                <a:ea typeface="GothamHTFBook" charset="0"/>
                <a:cs typeface="Gotham Book" pitchFamily="2" charset="0"/>
              </a:rPr>
              <a:t>Results</a:t>
            </a:r>
            <a:r>
              <a:rPr lang="en-US" sz="1400" b="1">
                <a:solidFill>
                  <a:srgbClr val="044D6E"/>
                </a:solidFill>
                <a:latin typeface="Gotham Book" pitchFamily="2" charset="0"/>
                <a:ea typeface="GothamHTFBook" charset="0"/>
                <a:cs typeface="Gotham Book" pitchFamily="2" charset="0"/>
              </a:rPr>
              <a:t> </a:t>
            </a:r>
          </a:p>
          <a:p>
            <a:endParaRPr lang="en-US" sz="1200">
              <a:solidFill>
                <a:srgbClr val="63666A"/>
              </a:solidFill>
              <a:latin typeface="GothamHTFBook" charset="0"/>
              <a:ea typeface="GothamHTFBook" charset="0"/>
              <a:cs typeface="GothamHTFBook" charset="0"/>
            </a:endParaRPr>
          </a:p>
          <a:p>
            <a:pPr algn="just"/>
            <a:r>
              <a:rPr lang="en-US" sz="1100">
                <a:solidFill>
                  <a:srgbClr val="63666A"/>
                </a:solidFill>
                <a:latin typeface="Gotham Book" pitchFamily="50" charset="0"/>
              </a:rPr>
              <a:t>By the end of the transaction, in 2027, </a:t>
            </a:r>
            <a:r>
              <a:rPr lang="en-US" sz="1100" err="1">
                <a:solidFill>
                  <a:srgbClr val="63666A"/>
                </a:solidFill>
                <a:latin typeface="Gotham Book" pitchFamily="50" charset="0"/>
              </a:rPr>
              <a:t>Elcatex</a:t>
            </a:r>
            <a:r>
              <a:rPr lang="en-US" sz="1100">
                <a:solidFill>
                  <a:srgbClr val="63666A"/>
                </a:solidFill>
                <a:latin typeface="Gotham Book" pitchFamily="50" charset="0"/>
              </a:rPr>
              <a:t> is expected to increase the number of WSMEs suppliers from 5% to 24%, this is equivalent to sourcing from a total of 155 WSME providers, and/or to increase the volume of purchases from 16% to 40%, which is equivalent to US$ 5.6 million. </a:t>
            </a:r>
          </a:p>
        </p:txBody>
      </p:sp>
      <p:pic>
        <p:nvPicPr>
          <p:cNvPr id="61" name="Imagen 60">
            <a:extLst>
              <a:ext uri="{FF2B5EF4-FFF2-40B4-BE49-F238E27FC236}">
                <a16:creationId xmlns:a16="http://schemas.microsoft.com/office/drawing/2014/main" id="{F48A4842-7B51-D14B-9E9F-271ADAA57461}"/>
              </a:ext>
            </a:extLst>
          </p:cNvPr>
          <p:cNvPicPr>
            <a:picLocks noChangeAspect="1"/>
          </p:cNvPicPr>
          <p:nvPr/>
        </p:nvPicPr>
        <p:blipFill>
          <a:blip r:embed="rId3"/>
          <a:stretch>
            <a:fillRect/>
          </a:stretch>
        </p:blipFill>
        <p:spPr>
          <a:xfrm>
            <a:off x="3109544" y="4737059"/>
            <a:ext cx="647700" cy="38100"/>
          </a:xfrm>
          <a:prstGeom prst="rect">
            <a:avLst/>
          </a:prstGeom>
        </p:spPr>
      </p:pic>
      <p:pic>
        <p:nvPicPr>
          <p:cNvPr id="67" name="Imagen 66">
            <a:extLst>
              <a:ext uri="{FF2B5EF4-FFF2-40B4-BE49-F238E27FC236}">
                <a16:creationId xmlns:a16="http://schemas.microsoft.com/office/drawing/2014/main" id="{B5496566-717B-7C44-B1E8-B92AC1D32A99}"/>
              </a:ext>
            </a:extLst>
          </p:cNvPr>
          <p:cNvPicPr>
            <a:picLocks noChangeAspect="1"/>
          </p:cNvPicPr>
          <p:nvPr/>
        </p:nvPicPr>
        <p:blipFill>
          <a:blip r:embed="rId4"/>
          <a:stretch>
            <a:fillRect/>
          </a:stretch>
        </p:blipFill>
        <p:spPr>
          <a:xfrm>
            <a:off x="260112" y="3200430"/>
            <a:ext cx="430380" cy="470728"/>
          </a:xfrm>
          <a:prstGeom prst="rect">
            <a:avLst/>
          </a:prstGeom>
        </p:spPr>
      </p:pic>
      <p:pic>
        <p:nvPicPr>
          <p:cNvPr id="68" name="Imagen 67">
            <a:extLst>
              <a:ext uri="{FF2B5EF4-FFF2-40B4-BE49-F238E27FC236}">
                <a16:creationId xmlns:a16="http://schemas.microsoft.com/office/drawing/2014/main" id="{46916685-5FC5-4242-8D43-89AD8544AEF5}"/>
              </a:ext>
            </a:extLst>
          </p:cNvPr>
          <p:cNvPicPr>
            <a:picLocks noChangeAspect="1"/>
          </p:cNvPicPr>
          <p:nvPr/>
        </p:nvPicPr>
        <p:blipFill>
          <a:blip r:embed="rId5"/>
          <a:stretch>
            <a:fillRect/>
          </a:stretch>
        </p:blipFill>
        <p:spPr>
          <a:xfrm>
            <a:off x="277302" y="3932941"/>
            <a:ext cx="396000" cy="433126"/>
          </a:xfrm>
          <a:prstGeom prst="rect">
            <a:avLst/>
          </a:prstGeom>
        </p:spPr>
      </p:pic>
      <p:pic>
        <p:nvPicPr>
          <p:cNvPr id="69" name="Imagen 68">
            <a:extLst>
              <a:ext uri="{FF2B5EF4-FFF2-40B4-BE49-F238E27FC236}">
                <a16:creationId xmlns:a16="http://schemas.microsoft.com/office/drawing/2014/main" id="{B59DFC6C-C917-8341-9EE6-607B6018DC43}"/>
              </a:ext>
            </a:extLst>
          </p:cNvPr>
          <p:cNvPicPr>
            <a:picLocks noChangeAspect="1"/>
          </p:cNvPicPr>
          <p:nvPr/>
        </p:nvPicPr>
        <p:blipFill>
          <a:blip r:embed="rId6"/>
          <a:stretch>
            <a:fillRect/>
          </a:stretch>
        </p:blipFill>
        <p:spPr>
          <a:xfrm>
            <a:off x="294274" y="5247474"/>
            <a:ext cx="362056" cy="396000"/>
          </a:xfrm>
          <a:prstGeom prst="rect">
            <a:avLst/>
          </a:prstGeom>
        </p:spPr>
      </p:pic>
      <p:pic>
        <p:nvPicPr>
          <p:cNvPr id="70" name="Imagen 69">
            <a:extLst>
              <a:ext uri="{FF2B5EF4-FFF2-40B4-BE49-F238E27FC236}">
                <a16:creationId xmlns:a16="http://schemas.microsoft.com/office/drawing/2014/main" id="{D85D11AF-0FEF-3F4E-A63B-7D233A556E18}"/>
              </a:ext>
            </a:extLst>
          </p:cNvPr>
          <p:cNvPicPr>
            <a:picLocks noChangeAspect="1"/>
          </p:cNvPicPr>
          <p:nvPr/>
        </p:nvPicPr>
        <p:blipFill>
          <a:blip r:embed="rId7"/>
          <a:stretch>
            <a:fillRect/>
          </a:stretch>
        </p:blipFill>
        <p:spPr>
          <a:xfrm>
            <a:off x="277302" y="4545267"/>
            <a:ext cx="396000" cy="433125"/>
          </a:xfrm>
          <a:prstGeom prst="rect">
            <a:avLst/>
          </a:prstGeom>
        </p:spPr>
      </p:pic>
      <p:sp>
        <p:nvSpPr>
          <p:cNvPr id="76" name="TextBox 43">
            <a:extLst>
              <a:ext uri="{FF2B5EF4-FFF2-40B4-BE49-F238E27FC236}">
                <a16:creationId xmlns:a16="http://schemas.microsoft.com/office/drawing/2014/main" id="{42C4BE89-DEBD-C141-92F1-7C322589251C}"/>
              </a:ext>
            </a:extLst>
          </p:cNvPr>
          <p:cNvSpPr txBox="1"/>
          <p:nvPr/>
        </p:nvSpPr>
        <p:spPr>
          <a:xfrm>
            <a:off x="3112949" y="6281570"/>
            <a:ext cx="5396849" cy="215444"/>
          </a:xfrm>
          <a:prstGeom prst="rect">
            <a:avLst/>
          </a:prstGeom>
          <a:noFill/>
        </p:spPr>
        <p:txBody>
          <a:bodyPr wrap="square" lIns="0" rIns="0" rtlCol="0" anchor="b">
            <a:spAutoFit/>
          </a:bodyPr>
          <a:lstStyle/>
          <a:p>
            <a:r>
              <a:rPr lang="en-US" sz="800" i="1">
                <a:solidFill>
                  <a:srgbClr val="5A636D"/>
                </a:solidFill>
                <a:latin typeface="Gotham Book" pitchFamily="2" charset="0"/>
                <a:cs typeface="Gotham Book" pitchFamily="2" charset="0"/>
              </a:rPr>
              <a:t>1: </a:t>
            </a:r>
            <a:r>
              <a:rPr lang="en-US" sz="800" i="1">
                <a:solidFill>
                  <a:srgbClr val="63666A"/>
                </a:solidFill>
                <a:latin typeface="Gotham Book" pitchFamily="50" charset="0"/>
              </a:rPr>
              <a:t>Women’s Entrepreneurship Finance Initiative Fund I 2: </a:t>
            </a:r>
            <a:r>
              <a:rPr lang="en-US" sz="800">
                <a:solidFill>
                  <a:srgbClr val="63666A"/>
                </a:solidFill>
                <a:latin typeface="Gotham Book" pitchFamily="50" charset="0"/>
              </a:rPr>
              <a:t>Performance-Based Incentives</a:t>
            </a:r>
            <a:endParaRPr lang="en-US" sz="800" i="1">
              <a:solidFill>
                <a:srgbClr val="5A636D"/>
              </a:solidFill>
              <a:latin typeface="Gotham Book" pitchFamily="2" charset="0"/>
              <a:cs typeface="Gotham Book" pitchFamily="2" charset="0"/>
            </a:endParaRPr>
          </a:p>
        </p:txBody>
      </p:sp>
      <p:sp>
        <p:nvSpPr>
          <p:cNvPr id="77" name="CuadroTexto 76">
            <a:extLst>
              <a:ext uri="{FF2B5EF4-FFF2-40B4-BE49-F238E27FC236}">
                <a16:creationId xmlns:a16="http://schemas.microsoft.com/office/drawing/2014/main" id="{6AA312EE-1467-794E-AD76-C89EF3C46ED0}"/>
              </a:ext>
            </a:extLst>
          </p:cNvPr>
          <p:cNvSpPr txBox="1"/>
          <p:nvPr/>
        </p:nvSpPr>
        <p:spPr>
          <a:xfrm>
            <a:off x="244220" y="2585162"/>
            <a:ext cx="2595797" cy="307777"/>
          </a:xfrm>
          <a:prstGeom prst="rect">
            <a:avLst/>
          </a:prstGeom>
          <a:noFill/>
        </p:spPr>
        <p:txBody>
          <a:bodyPr wrap="square" rtlCol="0">
            <a:spAutoFit/>
          </a:bodyPr>
          <a:lstStyle/>
          <a:p>
            <a:r>
              <a:rPr lang="en-US" sz="1400" b="1">
                <a:solidFill>
                  <a:srgbClr val="044D6E"/>
                </a:solidFill>
                <a:latin typeface="Gotham Book" pitchFamily="2" charset="0"/>
                <a:ea typeface="GothamHTFBook" charset="0"/>
                <a:cs typeface="Gotham Book" pitchFamily="2" charset="0"/>
              </a:rPr>
              <a:t>Investment Summary</a:t>
            </a:r>
          </a:p>
        </p:txBody>
      </p:sp>
      <p:pic>
        <p:nvPicPr>
          <p:cNvPr id="79" name="Imagen 78">
            <a:extLst>
              <a:ext uri="{FF2B5EF4-FFF2-40B4-BE49-F238E27FC236}">
                <a16:creationId xmlns:a16="http://schemas.microsoft.com/office/drawing/2014/main" id="{6010252F-0F7A-EE49-A1A0-29BCAEDDF07A}"/>
              </a:ext>
            </a:extLst>
          </p:cNvPr>
          <p:cNvPicPr>
            <a:picLocks noChangeAspect="1"/>
          </p:cNvPicPr>
          <p:nvPr/>
        </p:nvPicPr>
        <p:blipFill>
          <a:blip r:embed="rId3"/>
          <a:stretch>
            <a:fillRect/>
          </a:stretch>
        </p:blipFill>
        <p:spPr>
          <a:xfrm>
            <a:off x="332480" y="2903351"/>
            <a:ext cx="647700" cy="38100"/>
          </a:xfrm>
          <a:prstGeom prst="rect">
            <a:avLst/>
          </a:prstGeom>
        </p:spPr>
      </p:pic>
      <p:sp>
        <p:nvSpPr>
          <p:cNvPr id="31" name="CuadroTexto 3">
            <a:extLst>
              <a:ext uri="{FF2B5EF4-FFF2-40B4-BE49-F238E27FC236}">
                <a16:creationId xmlns:a16="http://schemas.microsoft.com/office/drawing/2014/main" id="{70BB777A-6353-4374-9801-9C2293799382}"/>
              </a:ext>
            </a:extLst>
          </p:cNvPr>
          <p:cNvSpPr txBox="1"/>
          <p:nvPr/>
        </p:nvSpPr>
        <p:spPr>
          <a:xfrm>
            <a:off x="237131" y="1291772"/>
            <a:ext cx="2176453" cy="1231106"/>
          </a:xfrm>
          <a:prstGeom prst="rect">
            <a:avLst/>
          </a:prstGeom>
          <a:noFill/>
        </p:spPr>
        <p:txBody>
          <a:bodyPr wrap="square" rtlCol="0">
            <a:spAutoFit/>
          </a:bodyPr>
          <a:lstStyle/>
          <a:p>
            <a:pPr>
              <a:defRPr/>
            </a:pPr>
            <a:r>
              <a:rPr lang="es-ES_tradnl" sz="1400" b="1">
                <a:solidFill>
                  <a:srgbClr val="044D6E"/>
                </a:solidFill>
                <a:latin typeface="Gotham Book" pitchFamily="50" charset="0"/>
              </a:rPr>
              <a:t>Advisory</a:t>
            </a:r>
            <a:r>
              <a:rPr lang="en-US" sz="1400" b="1">
                <a:solidFill>
                  <a:srgbClr val="044D6E"/>
                </a:solidFill>
                <a:latin typeface="Gotham Book" pitchFamily="50" charset="0"/>
              </a:rPr>
              <a:t>:</a:t>
            </a:r>
          </a:p>
          <a:p>
            <a:endParaRPr lang="en-US" sz="1200">
              <a:solidFill>
                <a:srgbClr val="63666A"/>
              </a:solidFill>
              <a:latin typeface="GothamHTFBook" charset="0"/>
              <a:ea typeface="GothamHTFBook" charset="0"/>
              <a:cs typeface="GothamHTFBook" charset="0"/>
            </a:endParaRPr>
          </a:p>
          <a:p>
            <a:r>
              <a:rPr lang="es-ES" sz="1200">
                <a:solidFill>
                  <a:srgbClr val="566570"/>
                </a:solidFill>
                <a:latin typeface="Gotham Book" pitchFamily="50" charset="0"/>
                <a:cs typeface="Gotham Book" pitchFamily="50" charset="0"/>
              </a:rPr>
              <a:t>Inclusive and </a:t>
            </a:r>
            <a:r>
              <a:rPr lang="es-ES" sz="1200" err="1">
                <a:solidFill>
                  <a:srgbClr val="566570"/>
                </a:solidFill>
                <a:latin typeface="Gotham Book" pitchFamily="50" charset="0"/>
                <a:cs typeface="Gotham Book" pitchFamily="50" charset="0"/>
              </a:rPr>
              <a:t>diverse</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value</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chains</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by</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integrating</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WSMEs</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into</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the</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value</a:t>
            </a:r>
            <a:r>
              <a:rPr lang="es-ES" sz="1200">
                <a:solidFill>
                  <a:srgbClr val="566570"/>
                </a:solidFill>
                <a:latin typeface="Gotham Book" pitchFamily="50" charset="0"/>
                <a:cs typeface="Gotham Book" pitchFamily="50" charset="0"/>
              </a:rPr>
              <a:t> </a:t>
            </a:r>
            <a:r>
              <a:rPr lang="es-ES" sz="1200" err="1">
                <a:solidFill>
                  <a:srgbClr val="566570"/>
                </a:solidFill>
                <a:latin typeface="Gotham Book" pitchFamily="50" charset="0"/>
                <a:cs typeface="Gotham Book" pitchFamily="50" charset="0"/>
              </a:rPr>
              <a:t>chain</a:t>
            </a:r>
            <a:endParaRPr lang="es-ES" sz="1200">
              <a:solidFill>
                <a:srgbClr val="566570"/>
              </a:solidFill>
              <a:latin typeface="Gotham Book" pitchFamily="50" charset="0"/>
              <a:cs typeface="Gotham Book" pitchFamily="50" charset="0"/>
            </a:endParaRPr>
          </a:p>
        </p:txBody>
      </p:sp>
      <p:pic>
        <p:nvPicPr>
          <p:cNvPr id="3" name="Graphic 2" descr="Alterations &amp; Tailoring">
            <a:extLst>
              <a:ext uri="{FF2B5EF4-FFF2-40B4-BE49-F238E27FC236}">
                <a16:creationId xmlns:a16="http://schemas.microsoft.com/office/drawing/2014/main" id="{44C62791-F506-4C52-BE32-26F4647B1D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44300" y="305554"/>
            <a:ext cx="450409" cy="450409"/>
          </a:xfrm>
          <a:prstGeom prst="rect">
            <a:avLst/>
          </a:prstGeom>
        </p:spPr>
      </p:pic>
      <p:sp>
        <p:nvSpPr>
          <p:cNvPr id="4" name="Oval 3">
            <a:extLst>
              <a:ext uri="{FF2B5EF4-FFF2-40B4-BE49-F238E27FC236}">
                <a16:creationId xmlns:a16="http://schemas.microsoft.com/office/drawing/2014/main" id="{6EF298E6-521B-4317-B6DC-6E1DB66F3211}"/>
              </a:ext>
            </a:extLst>
          </p:cNvPr>
          <p:cNvSpPr/>
          <p:nvPr/>
        </p:nvSpPr>
        <p:spPr>
          <a:xfrm>
            <a:off x="3112949" y="263824"/>
            <a:ext cx="495183" cy="523220"/>
          </a:xfrm>
          <a:prstGeom prst="ellipse">
            <a:avLst/>
          </a:prstGeom>
          <a:noFill/>
          <a:ln>
            <a:solidFill>
              <a:srgbClr val="069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71">
            <a:extLst>
              <a:ext uri="{FF2B5EF4-FFF2-40B4-BE49-F238E27FC236}">
                <a16:creationId xmlns:a16="http://schemas.microsoft.com/office/drawing/2014/main" id="{BB93B138-6190-438F-8D00-525030DA49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39746" y="5979695"/>
            <a:ext cx="431800" cy="431800"/>
          </a:xfrm>
          <a:prstGeom prst="rect">
            <a:avLst/>
          </a:prstGeom>
        </p:spPr>
      </p:pic>
      <p:pic>
        <p:nvPicPr>
          <p:cNvPr id="5" name="Imagen 73">
            <a:extLst>
              <a:ext uri="{FF2B5EF4-FFF2-40B4-BE49-F238E27FC236}">
                <a16:creationId xmlns:a16="http://schemas.microsoft.com/office/drawing/2014/main" id="{EB9DC78E-28FB-485A-998E-507941F05A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97189" y="5979695"/>
            <a:ext cx="431800" cy="431800"/>
          </a:xfrm>
          <a:prstGeom prst="rect">
            <a:avLst/>
          </a:prstGeom>
        </p:spPr>
      </p:pic>
      <p:pic>
        <p:nvPicPr>
          <p:cNvPr id="6" name="Imagen 49" descr="Imagen que contiene dibujo, señal&#10;&#10;Descripción generada automáticamente">
            <a:extLst>
              <a:ext uri="{FF2B5EF4-FFF2-40B4-BE49-F238E27FC236}">
                <a16:creationId xmlns:a16="http://schemas.microsoft.com/office/drawing/2014/main" id="{CA882AE2-F313-4FE8-BDF4-8EEBB9F20394}"/>
              </a:ext>
            </a:extLst>
          </p:cNvPr>
          <p:cNvPicPr>
            <a:picLocks noChangeAspect="1"/>
          </p:cNvPicPr>
          <p:nvPr/>
        </p:nvPicPr>
        <p:blipFill>
          <a:blip r:embed="rId12"/>
          <a:stretch>
            <a:fillRect/>
          </a:stretch>
        </p:blipFill>
        <p:spPr>
          <a:xfrm>
            <a:off x="10673439" y="5979695"/>
            <a:ext cx="431800" cy="431800"/>
          </a:xfrm>
          <a:prstGeom prst="rect">
            <a:avLst/>
          </a:prstGeom>
        </p:spPr>
      </p:pic>
    </p:spTree>
    <p:extLst>
      <p:ext uri="{BB962C8B-B14F-4D97-AF65-F5344CB8AC3E}">
        <p14:creationId xmlns:p14="http://schemas.microsoft.com/office/powerpoint/2010/main" val="112106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6">
            <a:extLst>
              <a:ext uri="{FF2B5EF4-FFF2-40B4-BE49-F238E27FC236}">
                <a16:creationId xmlns:a16="http://schemas.microsoft.com/office/drawing/2014/main" id="{71B560B2-D365-BFB5-E5CB-64503F2E7709}"/>
              </a:ext>
            </a:extLst>
          </p:cNvPr>
          <p:cNvSpPr>
            <a:spLocks noGrp="1"/>
          </p:cNvSpPr>
          <p:nvPr>
            <p:ph sz="quarter" idx="11"/>
          </p:nvPr>
        </p:nvSpPr>
        <p:spPr>
          <a:xfrm>
            <a:off x="477077" y="657947"/>
            <a:ext cx="11032618" cy="582460"/>
          </a:xfrm>
        </p:spPr>
        <p:txBody>
          <a:bodyPr vert="horz" lIns="0" tIns="45720" rIns="0" bIns="45720" rtlCol="0">
            <a:normAutofit lnSpcReduction="10000"/>
          </a:bodyPr>
          <a:lstStyle/>
          <a:p>
            <a:r>
              <a:rPr lang="en-US" sz="4000" dirty="0"/>
              <a:t>Group Exercise: </a:t>
            </a:r>
          </a:p>
        </p:txBody>
      </p:sp>
      <p:sp>
        <p:nvSpPr>
          <p:cNvPr id="5" name="TextBox 4">
            <a:extLst>
              <a:ext uri="{FF2B5EF4-FFF2-40B4-BE49-F238E27FC236}">
                <a16:creationId xmlns:a16="http://schemas.microsoft.com/office/drawing/2014/main" id="{2AD99E8B-26E1-8523-639F-C96CAD8C685F}"/>
              </a:ext>
            </a:extLst>
          </p:cNvPr>
          <p:cNvSpPr txBox="1"/>
          <p:nvPr/>
        </p:nvSpPr>
        <p:spPr>
          <a:xfrm>
            <a:off x="477077" y="1398739"/>
            <a:ext cx="11032617" cy="4370427"/>
          </a:xfrm>
          <a:prstGeom prst="rect">
            <a:avLst/>
          </a:prstGeom>
          <a:noFill/>
        </p:spPr>
        <p:txBody>
          <a:bodyPr wrap="square" lIns="91440" tIns="45720" rIns="91440" bIns="45720" rtlCol="0" anchor="t">
            <a:spAutoFit/>
          </a:bodyPr>
          <a:lstStyle/>
          <a:p>
            <a:pPr marL="171450" marR="0" indent="-171450">
              <a:spcBef>
                <a:spcPts val="0"/>
              </a:spcBef>
              <a:spcAft>
                <a:spcPts val="0"/>
              </a:spcAft>
              <a:buFont typeface="Arial" panose="020B0604020202020204" pitchFamily="34" charset="0"/>
              <a:buChar char="•"/>
            </a:pPr>
            <a:endParaRPr lang="en-US" dirty="0">
              <a:solidFill>
                <a:srgbClr val="004F71"/>
              </a:solidFill>
              <a:latin typeface="Gotham Book" pitchFamily="2" charset="0"/>
              <a:cs typeface="Gotham Book" pitchFamily="2" charset="0"/>
            </a:endParaRPr>
          </a:p>
          <a:p>
            <a:pPr marL="342900" marR="0" indent="-342900">
              <a:spcBef>
                <a:spcPts val="0"/>
              </a:spcBef>
              <a:spcAft>
                <a:spcPts val="0"/>
              </a:spcAft>
              <a:buFont typeface="+mj-lt"/>
              <a:buAutoNum type="arabicPeriod"/>
            </a:pPr>
            <a:r>
              <a:rPr lang="en-US" sz="2800" dirty="0">
                <a:solidFill>
                  <a:srgbClr val="004F71"/>
                </a:solidFill>
                <a:latin typeface="Gotham Book"/>
                <a:cs typeface="Gotham Book" pitchFamily="2" charset="0"/>
              </a:rPr>
              <a:t>Have your Post-its ready</a:t>
            </a:r>
          </a:p>
          <a:p>
            <a:pPr marL="342900" marR="0" indent="-342900">
              <a:spcBef>
                <a:spcPts val="0"/>
              </a:spcBef>
              <a:spcAft>
                <a:spcPts val="0"/>
              </a:spcAft>
              <a:buFont typeface="+mj-lt"/>
              <a:buAutoNum type="arabicPeriod"/>
            </a:pPr>
            <a:endParaRPr lang="en-US" sz="2800" dirty="0">
              <a:solidFill>
                <a:srgbClr val="004F71"/>
              </a:solidFill>
              <a:latin typeface="Gotham Book"/>
              <a:cs typeface="Gotham Book" pitchFamily="2" charset="0"/>
            </a:endParaRPr>
          </a:p>
          <a:p>
            <a:pPr marL="342900" marR="0" indent="-342900">
              <a:spcBef>
                <a:spcPts val="0"/>
              </a:spcBef>
              <a:spcAft>
                <a:spcPts val="0"/>
              </a:spcAft>
              <a:buFont typeface="+mj-lt"/>
              <a:buAutoNum type="arabicPeriod"/>
            </a:pPr>
            <a:r>
              <a:rPr lang="en-US" sz="2800" dirty="0">
                <a:solidFill>
                  <a:srgbClr val="004F71"/>
                </a:solidFill>
                <a:latin typeface="Gotham Book"/>
                <a:cs typeface="Gotham Book" pitchFamily="2" charset="0"/>
              </a:rPr>
              <a:t>Group by tables and discuss challenges to promote inclusive procurement for WSMEs in your contexts</a:t>
            </a:r>
          </a:p>
          <a:p>
            <a:pPr marL="628650" lvl="1" indent="-171450">
              <a:buFont typeface="Arial" panose="020B0604020202020204" pitchFamily="34" charset="0"/>
              <a:buChar char="•"/>
            </a:pPr>
            <a:r>
              <a:rPr lang="en-US" sz="2800" dirty="0">
                <a:solidFill>
                  <a:srgbClr val="004F71"/>
                </a:solidFill>
                <a:latin typeface="Gotham Book"/>
                <a:cs typeface="Gotham Book" pitchFamily="2" charset="0"/>
              </a:rPr>
              <a:t>Internal Barriers</a:t>
            </a:r>
          </a:p>
          <a:p>
            <a:pPr marL="628650" lvl="1" indent="-171450">
              <a:buFont typeface="Arial" panose="020B0604020202020204" pitchFamily="34" charset="0"/>
              <a:buChar char="•"/>
            </a:pPr>
            <a:r>
              <a:rPr lang="en-US" sz="2800" dirty="0">
                <a:solidFill>
                  <a:srgbClr val="004F71"/>
                </a:solidFill>
                <a:latin typeface="Gotham Book"/>
                <a:cs typeface="Gotham Book" pitchFamily="2" charset="0"/>
              </a:rPr>
              <a:t>External Barriers</a:t>
            </a:r>
          </a:p>
          <a:p>
            <a:pPr marL="342900" indent="-342900">
              <a:buFont typeface="+mj-lt"/>
              <a:buAutoNum type="arabicPeriod"/>
            </a:pPr>
            <a:endParaRPr lang="en-US" sz="2800" dirty="0">
              <a:solidFill>
                <a:srgbClr val="004F71"/>
              </a:solidFill>
              <a:latin typeface="Gotham Book"/>
              <a:cs typeface="Gotham Book" pitchFamily="2" charset="0"/>
            </a:endParaRPr>
          </a:p>
          <a:p>
            <a:pPr marL="342900" indent="-342900">
              <a:buFont typeface="+mj-lt"/>
              <a:buAutoNum type="arabicPeriod"/>
            </a:pPr>
            <a:r>
              <a:rPr lang="en-US" sz="2800" dirty="0">
                <a:solidFill>
                  <a:srgbClr val="004F71"/>
                </a:solidFill>
                <a:latin typeface="Gotham Book"/>
                <a:cs typeface="Gotham Book" pitchFamily="2" charset="0"/>
              </a:rPr>
              <a:t>Group them by topics</a:t>
            </a:r>
          </a:p>
          <a:p>
            <a:pPr marL="342900" marR="0" indent="-342900">
              <a:spcBef>
                <a:spcPts val="0"/>
              </a:spcBef>
              <a:spcAft>
                <a:spcPts val="0"/>
              </a:spcAft>
              <a:buFont typeface="+mj-lt"/>
              <a:buAutoNum type="arabicPeriod"/>
            </a:pPr>
            <a:endParaRPr lang="en-US" dirty="0">
              <a:solidFill>
                <a:srgbClr val="004F71"/>
              </a:solidFill>
              <a:latin typeface="Gotham Book"/>
              <a:cs typeface="Gotham Book" pitchFamily="2" charset="0"/>
            </a:endParaRPr>
          </a:p>
          <a:p>
            <a:pPr marL="342900" marR="0" indent="-342900">
              <a:spcBef>
                <a:spcPts val="0"/>
              </a:spcBef>
              <a:spcAft>
                <a:spcPts val="0"/>
              </a:spcAft>
              <a:buFont typeface="+mj-lt"/>
              <a:buAutoNum type="arabicPeriod"/>
            </a:pPr>
            <a:endParaRPr lang="en-US" dirty="0">
              <a:solidFill>
                <a:srgbClr val="004F71"/>
              </a:solidFill>
              <a:latin typeface="Gotham Book"/>
              <a:cs typeface="Gotham Book" pitchFamily="2" charset="0"/>
            </a:endParaRPr>
          </a:p>
        </p:txBody>
      </p:sp>
    </p:spTree>
    <p:extLst>
      <p:ext uri="{BB962C8B-B14F-4D97-AF65-F5344CB8AC3E}">
        <p14:creationId xmlns:p14="http://schemas.microsoft.com/office/powerpoint/2010/main" val="388118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6">
            <a:extLst>
              <a:ext uri="{FF2B5EF4-FFF2-40B4-BE49-F238E27FC236}">
                <a16:creationId xmlns:a16="http://schemas.microsoft.com/office/drawing/2014/main" id="{71B560B2-D365-BFB5-E5CB-64503F2E7709}"/>
              </a:ext>
            </a:extLst>
          </p:cNvPr>
          <p:cNvSpPr>
            <a:spLocks noGrp="1"/>
          </p:cNvSpPr>
          <p:nvPr>
            <p:ph sz="quarter" idx="11"/>
          </p:nvPr>
        </p:nvSpPr>
        <p:spPr>
          <a:xfrm>
            <a:off x="477077" y="657947"/>
            <a:ext cx="11032618" cy="582460"/>
          </a:xfrm>
        </p:spPr>
        <p:txBody>
          <a:bodyPr vert="horz" lIns="0" tIns="45720" rIns="0" bIns="45720" rtlCol="0">
            <a:normAutofit/>
          </a:bodyPr>
          <a:lstStyle/>
          <a:p>
            <a:r>
              <a:rPr lang="en-US" dirty="0"/>
              <a:t>Lessons Learned from the Advisory Service</a:t>
            </a:r>
          </a:p>
        </p:txBody>
      </p:sp>
      <p:sp>
        <p:nvSpPr>
          <p:cNvPr id="5" name="TextBox 4">
            <a:extLst>
              <a:ext uri="{FF2B5EF4-FFF2-40B4-BE49-F238E27FC236}">
                <a16:creationId xmlns:a16="http://schemas.microsoft.com/office/drawing/2014/main" id="{2AD99E8B-26E1-8523-639F-C96CAD8C685F}"/>
              </a:ext>
            </a:extLst>
          </p:cNvPr>
          <p:cNvSpPr txBox="1"/>
          <p:nvPr/>
        </p:nvSpPr>
        <p:spPr>
          <a:xfrm>
            <a:off x="477077" y="1398739"/>
            <a:ext cx="11032617" cy="5078313"/>
          </a:xfrm>
          <a:prstGeom prst="rect">
            <a:avLst/>
          </a:prstGeom>
          <a:noFill/>
        </p:spPr>
        <p:txBody>
          <a:bodyPr wrap="square" lIns="91440" tIns="45720" rIns="91440" bIns="45720" rtlCol="0" anchor="t">
            <a:spAutoFit/>
          </a:bodyPr>
          <a:lstStyle/>
          <a:p>
            <a:pPr marL="342900" marR="0" indent="-342900">
              <a:spcBef>
                <a:spcPts val="0"/>
              </a:spcBef>
              <a:spcAft>
                <a:spcPts val="0"/>
              </a:spcAft>
              <a:buFont typeface="+mj-lt"/>
              <a:buAutoNum type="arabicPeriod"/>
            </a:pPr>
            <a:r>
              <a:rPr lang="en-US" dirty="0">
                <a:solidFill>
                  <a:srgbClr val="FE5000"/>
                </a:solidFill>
                <a:latin typeface="Gotham Book" pitchFamily="2" charset="0"/>
                <a:cs typeface="Gotham Book" pitchFamily="2" charset="0"/>
              </a:rPr>
              <a:t>Value chain assessment: </a:t>
            </a:r>
            <a:r>
              <a:rPr lang="en-US" dirty="0">
                <a:solidFill>
                  <a:srgbClr val="5A636D"/>
                </a:solidFill>
                <a:latin typeface="Gotham Book" pitchFamily="2" charset="0"/>
                <a:cs typeface="Gotham Book" pitchFamily="2" charset="0"/>
              </a:rPr>
              <a:t>The first step to integrate female suppliers into the supply chain is to perform a thorough assessment of the existing supply chain to define a correct baseline</a:t>
            </a:r>
          </a:p>
          <a:p>
            <a:pPr marL="342900" marR="0" indent="-342900">
              <a:spcBef>
                <a:spcPts val="0"/>
              </a:spcBef>
              <a:spcAft>
                <a:spcPts val="0"/>
              </a:spcAft>
              <a:buFont typeface="+mj-lt"/>
              <a:buAutoNum type="arabicPeriod"/>
            </a:pPr>
            <a:r>
              <a:rPr lang="en-US" dirty="0">
                <a:solidFill>
                  <a:srgbClr val="FE5000"/>
                </a:solidFill>
                <a:latin typeface="Gotham Book" pitchFamily="2" charset="0"/>
                <a:cs typeface="Gotham Book" pitchFamily="2" charset="0"/>
              </a:rPr>
              <a:t>Supplier database: </a:t>
            </a:r>
            <a:r>
              <a:rPr lang="en-US" dirty="0">
                <a:solidFill>
                  <a:srgbClr val="5A636D"/>
                </a:solidFill>
                <a:latin typeface="Gotham Book" pitchFamily="2" charset="0"/>
                <a:cs typeface="Gotham Book" pitchFamily="2" charset="0"/>
              </a:rPr>
              <a:t>It is essential to develop a unified database to manage suppliers.</a:t>
            </a:r>
          </a:p>
          <a:p>
            <a:pPr marL="342900" marR="0" indent="-342900">
              <a:spcBef>
                <a:spcPts val="0"/>
              </a:spcBef>
              <a:spcAft>
                <a:spcPts val="0"/>
              </a:spcAft>
              <a:buFont typeface="+mj-lt"/>
              <a:buAutoNum type="arabicPeriod"/>
            </a:pPr>
            <a:r>
              <a:rPr lang="en-US" dirty="0">
                <a:solidFill>
                  <a:srgbClr val="5A636D"/>
                </a:solidFill>
                <a:latin typeface="Gotham Book" pitchFamily="2" charset="0"/>
                <a:cs typeface="Gotham Book" pitchFamily="2" charset="0"/>
              </a:rPr>
              <a:t>Business case, commitment and communication:  A study by Hackett Group discovered that companies with a more diverse supplier base usually achieved higher customer satisfaction rates. </a:t>
            </a:r>
          </a:p>
          <a:p>
            <a:pPr marL="342900" marR="0" indent="-342900">
              <a:spcBef>
                <a:spcPts val="0"/>
              </a:spcBef>
              <a:spcAft>
                <a:spcPts val="0"/>
              </a:spcAft>
              <a:buFont typeface="+mj-lt"/>
              <a:buAutoNum type="arabicPeriod"/>
            </a:pPr>
            <a:r>
              <a:rPr lang="es-CO" dirty="0" err="1">
                <a:solidFill>
                  <a:srgbClr val="FE5000"/>
                </a:solidFill>
                <a:latin typeface="Gotham Book" pitchFamily="2" charset="0"/>
                <a:cs typeface="Gotham Book" pitchFamily="2" charset="0"/>
              </a:rPr>
              <a:t>Capacity</a:t>
            </a:r>
            <a:r>
              <a:rPr lang="es-CO" dirty="0">
                <a:solidFill>
                  <a:srgbClr val="FE5000"/>
                </a:solidFill>
                <a:latin typeface="Gotham Book" pitchFamily="2" charset="0"/>
                <a:cs typeface="Gotham Book" pitchFamily="2" charset="0"/>
              </a:rPr>
              <a:t> </a:t>
            </a:r>
            <a:r>
              <a:rPr lang="es-CO" dirty="0" err="1">
                <a:solidFill>
                  <a:srgbClr val="FE5000"/>
                </a:solidFill>
                <a:latin typeface="Gotham Book" pitchFamily="2" charset="0"/>
                <a:cs typeface="Gotham Book" pitchFamily="2" charset="0"/>
              </a:rPr>
              <a:t>building</a:t>
            </a:r>
            <a:r>
              <a:rPr lang="es-CO" dirty="0">
                <a:solidFill>
                  <a:srgbClr val="FE5000"/>
                </a:solidFill>
                <a:latin typeface="Gotham Book" pitchFamily="2" charset="0"/>
                <a:cs typeface="Gotham Book" pitchFamily="2" charset="0"/>
              </a:rPr>
              <a:t> and training: </a:t>
            </a:r>
            <a:r>
              <a:rPr lang="en-US" dirty="0">
                <a:solidFill>
                  <a:srgbClr val="5A636D"/>
                </a:solidFill>
                <a:latin typeface="Gotham Book" pitchFamily="2" charset="0"/>
                <a:cs typeface="Gotham Book" pitchFamily="2" charset="0"/>
              </a:rPr>
              <a:t>The procurement team needs to be trained to work with female suppliers and to understand their role in the supply chain integration.</a:t>
            </a:r>
            <a:endParaRPr lang="es-CO" dirty="0">
              <a:solidFill>
                <a:srgbClr val="5A636D"/>
              </a:solidFill>
              <a:latin typeface="Gotham Book" pitchFamily="2" charset="0"/>
              <a:cs typeface="Gotham Book" pitchFamily="2" charset="0"/>
            </a:endParaRPr>
          </a:p>
          <a:p>
            <a:pPr marL="342900" marR="0" indent="-342900">
              <a:spcBef>
                <a:spcPts val="0"/>
              </a:spcBef>
              <a:spcAft>
                <a:spcPts val="0"/>
              </a:spcAft>
              <a:buFont typeface="+mj-lt"/>
              <a:buAutoNum type="arabicPeriod"/>
            </a:pPr>
            <a:r>
              <a:rPr lang="es-CO" dirty="0">
                <a:solidFill>
                  <a:srgbClr val="FE5000"/>
                </a:solidFill>
                <a:latin typeface="Gotham Book" pitchFamily="2" charset="0"/>
                <a:cs typeface="Gotham Book" pitchFamily="2" charset="0"/>
              </a:rPr>
              <a:t>Focus </a:t>
            </a:r>
            <a:r>
              <a:rPr lang="es-CO" dirty="0" err="1">
                <a:solidFill>
                  <a:srgbClr val="FE5000"/>
                </a:solidFill>
                <a:latin typeface="Gotham Book" pitchFamily="2" charset="0"/>
                <a:cs typeface="Gotham Book" pitchFamily="2" charset="0"/>
              </a:rPr>
              <a:t>on</a:t>
            </a:r>
            <a:r>
              <a:rPr lang="es-CO" dirty="0">
                <a:solidFill>
                  <a:srgbClr val="FE5000"/>
                </a:solidFill>
                <a:latin typeface="Gotham Book" pitchFamily="2" charset="0"/>
                <a:cs typeface="Gotham Book" pitchFamily="2" charset="0"/>
              </a:rPr>
              <a:t> </a:t>
            </a:r>
            <a:r>
              <a:rPr lang="es-CO" dirty="0" err="1">
                <a:solidFill>
                  <a:srgbClr val="FE5000"/>
                </a:solidFill>
                <a:latin typeface="Gotham Book" pitchFamily="2" charset="0"/>
                <a:cs typeface="Gotham Book" pitchFamily="2" charset="0"/>
              </a:rPr>
              <a:t>businesswomen</a:t>
            </a:r>
            <a:r>
              <a:rPr lang="es-CO" dirty="0">
                <a:solidFill>
                  <a:srgbClr val="FE5000"/>
                </a:solidFill>
                <a:latin typeface="Gotham Book" pitchFamily="2" charset="0"/>
                <a:cs typeface="Gotham Book" pitchFamily="2" charset="0"/>
              </a:rPr>
              <a:t>: </a:t>
            </a:r>
            <a:r>
              <a:rPr lang="en-US" dirty="0">
                <a:solidFill>
                  <a:srgbClr val="5A636D"/>
                </a:solidFill>
                <a:latin typeface="Gotham Book" pitchFamily="2" charset="0"/>
                <a:cs typeface="Gotham Book" pitchFamily="2" charset="0"/>
              </a:rPr>
              <a:t>As a way of completing the cycle, relationship-building with female suppliers must be encouraged, making sure that they receive financing and technical assistance to continue growing their business and improving the quality of their products and services.</a:t>
            </a:r>
          </a:p>
          <a:p>
            <a:pPr marL="342900" marR="0" indent="-342900">
              <a:spcBef>
                <a:spcPts val="0"/>
              </a:spcBef>
              <a:spcAft>
                <a:spcPts val="0"/>
              </a:spcAft>
              <a:buFont typeface="+mj-lt"/>
              <a:buAutoNum type="arabicPeriod"/>
            </a:pPr>
            <a:r>
              <a:rPr lang="es-CO" dirty="0" err="1">
                <a:solidFill>
                  <a:srgbClr val="FE5000"/>
                </a:solidFill>
                <a:latin typeface="Gotham Book" pitchFamily="2" charset="0"/>
                <a:cs typeface="Gotham Book" pitchFamily="2" charset="0"/>
              </a:rPr>
              <a:t>Financing</a:t>
            </a:r>
            <a:r>
              <a:rPr lang="es-CO" dirty="0">
                <a:solidFill>
                  <a:srgbClr val="FE5000"/>
                </a:solidFill>
                <a:latin typeface="Gotham Book" pitchFamily="2" charset="0"/>
                <a:cs typeface="Gotham Book" pitchFamily="2" charset="0"/>
              </a:rPr>
              <a:t> and </a:t>
            </a:r>
            <a:r>
              <a:rPr lang="es-CO" dirty="0" err="1">
                <a:solidFill>
                  <a:srgbClr val="FE5000"/>
                </a:solidFill>
                <a:latin typeface="Gotham Book" pitchFamily="2" charset="0"/>
                <a:cs typeface="Gotham Book" pitchFamily="2" charset="0"/>
              </a:rPr>
              <a:t>factoring</a:t>
            </a:r>
            <a:r>
              <a:rPr lang="es-CO" dirty="0">
                <a:solidFill>
                  <a:srgbClr val="FE5000"/>
                </a:solidFill>
                <a:latin typeface="Gotham Book" pitchFamily="2" charset="0"/>
                <a:cs typeface="Gotham Book" pitchFamily="2" charset="0"/>
              </a:rPr>
              <a:t>: </a:t>
            </a:r>
            <a:r>
              <a:rPr lang="en-US" dirty="0">
                <a:solidFill>
                  <a:srgbClr val="5A636D"/>
                </a:solidFill>
                <a:latin typeface="Gotham Book" pitchFamily="2" charset="0"/>
                <a:cs typeface="Gotham Book" pitchFamily="2" charset="0"/>
              </a:rPr>
              <a:t>A common barrier for female suppliers is access to financing.</a:t>
            </a:r>
            <a:endParaRPr lang="es-CO" dirty="0">
              <a:solidFill>
                <a:srgbClr val="5A636D"/>
              </a:solidFill>
              <a:latin typeface="Gotham Book" pitchFamily="2" charset="0"/>
              <a:cs typeface="Gotham Book" pitchFamily="2" charset="0"/>
            </a:endParaRPr>
          </a:p>
          <a:p>
            <a:pPr marL="342900" marR="0" indent="-342900">
              <a:spcBef>
                <a:spcPts val="0"/>
              </a:spcBef>
              <a:spcAft>
                <a:spcPts val="0"/>
              </a:spcAft>
              <a:buFont typeface="+mj-lt"/>
              <a:buAutoNum type="arabicPeriod"/>
            </a:pPr>
            <a:r>
              <a:rPr lang="es-CO" dirty="0" err="1">
                <a:solidFill>
                  <a:srgbClr val="FE5000"/>
                </a:solidFill>
                <a:latin typeface="Gotham Book" pitchFamily="2" charset="0"/>
                <a:cs typeface="Gotham Book" pitchFamily="2" charset="0"/>
              </a:rPr>
              <a:t>Value</a:t>
            </a:r>
            <a:r>
              <a:rPr lang="es-CO" dirty="0">
                <a:solidFill>
                  <a:srgbClr val="FE5000"/>
                </a:solidFill>
                <a:latin typeface="Gotham Book" pitchFamily="2" charset="0"/>
                <a:cs typeface="Gotham Book" pitchFamily="2" charset="0"/>
              </a:rPr>
              <a:t> </a:t>
            </a:r>
            <a:r>
              <a:rPr lang="es-CO" dirty="0" err="1">
                <a:solidFill>
                  <a:srgbClr val="FE5000"/>
                </a:solidFill>
                <a:latin typeface="Gotham Book" pitchFamily="2" charset="0"/>
                <a:cs typeface="Gotham Book" pitchFamily="2" charset="0"/>
              </a:rPr>
              <a:t>chain</a:t>
            </a:r>
            <a:r>
              <a:rPr lang="es-CO" dirty="0">
                <a:solidFill>
                  <a:srgbClr val="FE5000"/>
                </a:solidFill>
                <a:latin typeface="Gotham Book" pitchFamily="2" charset="0"/>
                <a:cs typeface="Gotham Book" pitchFamily="2" charset="0"/>
              </a:rPr>
              <a:t> </a:t>
            </a:r>
            <a:r>
              <a:rPr lang="es-CO" dirty="0" err="1">
                <a:solidFill>
                  <a:srgbClr val="FE5000"/>
                </a:solidFill>
                <a:latin typeface="Gotham Book" pitchFamily="2" charset="0"/>
                <a:cs typeface="Gotham Book" pitchFamily="2" charset="0"/>
              </a:rPr>
              <a:t>management</a:t>
            </a:r>
            <a:r>
              <a:rPr lang="es-CO" dirty="0">
                <a:solidFill>
                  <a:srgbClr val="FE5000"/>
                </a:solidFill>
                <a:latin typeface="Gotham Book" pitchFamily="2" charset="0"/>
                <a:cs typeface="Gotham Book" pitchFamily="2" charset="0"/>
              </a:rPr>
              <a:t>:</a:t>
            </a:r>
            <a:r>
              <a:rPr lang="es-CO" dirty="0">
                <a:solidFill>
                  <a:srgbClr val="5A636D"/>
                </a:solidFill>
                <a:latin typeface="Gotham Book" pitchFamily="2" charset="0"/>
                <a:cs typeface="Gotham Book" pitchFamily="2" charset="0"/>
              </a:rPr>
              <a:t> </a:t>
            </a:r>
            <a:r>
              <a:rPr lang="en-US" dirty="0">
                <a:solidFill>
                  <a:srgbClr val="5A636D"/>
                </a:solidFill>
                <a:latin typeface="Gotham Book" pitchFamily="2" charset="0"/>
                <a:cs typeface="Gotham Book" pitchFamily="2" charset="0"/>
              </a:rPr>
              <a:t>The role of the business managers and executives is crucial to lead all the staff in the right direction.</a:t>
            </a:r>
            <a:endParaRPr lang="es-CO" dirty="0">
              <a:solidFill>
                <a:srgbClr val="5A636D"/>
              </a:solidFill>
              <a:latin typeface="Gotham Book" pitchFamily="2" charset="0"/>
              <a:cs typeface="Gotham Book" pitchFamily="2" charset="0"/>
            </a:endParaRPr>
          </a:p>
          <a:p>
            <a:pPr marL="342900" marR="0" indent="-342900">
              <a:spcBef>
                <a:spcPts val="0"/>
              </a:spcBef>
              <a:spcAft>
                <a:spcPts val="0"/>
              </a:spcAft>
              <a:buFont typeface="+mj-lt"/>
              <a:buAutoNum type="arabicPeriod"/>
            </a:pPr>
            <a:r>
              <a:rPr lang="es-CO" dirty="0">
                <a:solidFill>
                  <a:srgbClr val="FE5000"/>
                </a:solidFill>
                <a:latin typeface="Gotham Book" pitchFamily="2" charset="0"/>
                <a:cs typeface="Gotham Book" pitchFamily="2" charset="0"/>
              </a:rPr>
              <a:t>Tools: </a:t>
            </a:r>
            <a:r>
              <a:rPr lang="en-US" dirty="0">
                <a:solidFill>
                  <a:srgbClr val="5A636D"/>
                </a:solidFill>
                <a:latin typeface="Gotham Book" pitchFamily="2" charset="0"/>
                <a:cs typeface="Gotham Book" pitchFamily="2" charset="0"/>
              </a:rPr>
              <a:t>The tools that are currently available in the market are fundamental to connect with new businesswomen. </a:t>
            </a:r>
            <a:endParaRPr lang="es-CO" dirty="0">
              <a:solidFill>
                <a:srgbClr val="5A636D"/>
              </a:solidFill>
              <a:latin typeface="Gotham Book" pitchFamily="2" charset="0"/>
              <a:cs typeface="Gotham Book" pitchFamily="2" charset="0"/>
            </a:endParaRPr>
          </a:p>
          <a:p>
            <a:pPr marL="342900" marR="0" indent="-342900">
              <a:spcBef>
                <a:spcPts val="0"/>
              </a:spcBef>
              <a:spcAft>
                <a:spcPts val="0"/>
              </a:spcAft>
              <a:buFont typeface="+mj-lt"/>
              <a:buAutoNum type="arabicPeriod"/>
            </a:pPr>
            <a:r>
              <a:rPr lang="es-CO" dirty="0">
                <a:solidFill>
                  <a:srgbClr val="5A636D"/>
                </a:solidFill>
                <a:latin typeface="Gotham Book" pitchFamily="2" charset="0"/>
                <a:cs typeface="Gotham Book" pitchFamily="2" charset="0"/>
              </a:rPr>
              <a:t>Incentives: </a:t>
            </a:r>
            <a:r>
              <a:rPr lang="en-US" dirty="0">
                <a:solidFill>
                  <a:srgbClr val="5A636D"/>
                </a:solidFill>
                <a:latin typeface="Gotham Book" pitchFamily="2" charset="0"/>
                <a:cs typeface="Gotham Book" pitchFamily="2" charset="0"/>
              </a:rPr>
              <a:t>A company must set clear goals and objectives to incentivize diverse supply. </a:t>
            </a:r>
          </a:p>
        </p:txBody>
      </p:sp>
    </p:spTree>
    <p:extLst>
      <p:ext uri="{BB962C8B-B14F-4D97-AF65-F5344CB8AC3E}">
        <p14:creationId xmlns:p14="http://schemas.microsoft.com/office/powerpoint/2010/main" val="13750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6">
            <a:extLst>
              <a:ext uri="{FF2B5EF4-FFF2-40B4-BE49-F238E27FC236}">
                <a16:creationId xmlns:a16="http://schemas.microsoft.com/office/drawing/2014/main" id="{71B560B2-D365-BFB5-E5CB-64503F2E7709}"/>
              </a:ext>
            </a:extLst>
          </p:cNvPr>
          <p:cNvSpPr>
            <a:spLocks noGrp="1"/>
          </p:cNvSpPr>
          <p:nvPr>
            <p:ph sz="quarter" idx="11"/>
          </p:nvPr>
        </p:nvSpPr>
        <p:spPr>
          <a:xfrm>
            <a:off x="477077" y="657947"/>
            <a:ext cx="11032618" cy="582460"/>
          </a:xfrm>
        </p:spPr>
        <p:txBody>
          <a:bodyPr vert="horz" lIns="0" tIns="45720" rIns="0" bIns="45720" rtlCol="0">
            <a:normAutofit lnSpcReduction="10000"/>
          </a:bodyPr>
          <a:lstStyle/>
          <a:p>
            <a:r>
              <a:rPr lang="en-US" sz="4000" dirty="0"/>
              <a:t>Group Exercise: </a:t>
            </a:r>
          </a:p>
        </p:txBody>
      </p:sp>
      <p:sp>
        <p:nvSpPr>
          <p:cNvPr id="5" name="TextBox 4">
            <a:extLst>
              <a:ext uri="{FF2B5EF4-FFF2-40B4-BE49-F238E27FC236}">
                <a16:creationId xmlns:a16="http://schemas.microsoft.com/office/drawing/2014/main" id="{2AD99E8B-26E1-8523-639F-C96CAD8C685F}"/>
              </a:ext>
            </a:extLst>
          </p:cNvPr>
          <p:cNvSpPr txBox="1"/>
          <p:nvPr/>
        </p:nvSpPr>
        <p:spPr>
          <a:xfrm>
            <a:off x="477077" y="1398739"/>
            <a:ext cx="11032617" cy="2308324"/>
          </a:xfrm>
          <a:prstGeom prst="rect">
            <a:avLst/>
          </a:prstGeom>
          <a:noFill/>
        </p:spPr>
        <p:txBody>
          <a:bodyPr wrap="square" lIns="91440" tIns="45720" rIns="91440" bIns="45720" rtlCol="0" anchor="t">
            <a:spAutoFit/>
          </a:bodyPr>
          <a:lstStyle/>
          <a:p>
            <a:pPr marL="171450" marR="0" indent="-171450">
              <a:spcBef>
                <a:spcPts val="0"/>
              </a:spcBef>
              <a:spcAft>
                <a:spcPts val="0"/>
              </a:spcAft>
              <a:buFont typeface="Arial" panose="020B0604020202020204" pitchFamily="34" charset="0"/>
              <a:buChar char="•"/>
            </a:pPr>
            <a:endParaRPr lang="en-US" dirty="0">
              <a:solidFill>
                <a:srgbClr val="004F71"/>
              </a:solidFill>
              <a:latin typeface="Gotham Book" pitchFamily="2" charset="0"/>
              <a:cs typeface="Gotham Book" pitchFamily="2" charset="0"/>
            </a:endParaRPr>
          </a:p>
          <a:p>
            <a:pPr marR="0">
              <a:spcBef>
                <a:spcPts val="0"/>
              </a:spcBef>
              <a:spcAft>
                <a:spcPts val="0"/>
              </a:spcAft>
            </a:pPr>
            <a:r>
              <a:rPr lang="en-US" dirty="0">
                <a:solidFill>
                  <a:srgbClr val="004F71"/>
                </a:solidFill>
                <a:latin typeface="Gotham Book"/>
                <a:cs typeface="Gotham Book" pitchFamily="2" charset="0"/>
              </a:rPr>
              <a:t>Think of systematic solutions</a:t>
            </a:r>
          </a:p>
          <a:p>
            <a:pPr marR="0">
              <a:spcBef>
                <a:spcPts val="0"/>
              </a:spcBef>
              <a:spcAft>
                <a:spcPts val="0"/>
              </a:spcAft>
            </a:pPr>
            <a:endParaRPr lang="en-US" sz="1800" dirty="0">
              <a:solidFill>
                <a:srgbClr val="004F71"/>
              </a:solidFill>
              <a:effectLst/>
              <a:latin typeface="Gotham Book"/>
              <a:ea typeface="Calibri" panose="020F0502020204030204" pitchFamily="34" charset="0"/>
              <a:cs typeface="Gotham Book" pitchFamily="2" charset="0"/>
            </a:endParaRPr>
          </a:p>
          <a:p>
            <a:pPr marR="0">
              <a:spcBef>
                <a:spcPts val="0"/>
              </a:spcBef>
              <a:spcAft>
                <a:spcPts val="0"/>
              </a:spcAft>
            </a:pPr>
            <a:r>
              <a:rPr lang="en-US" dirty="0">
                <a:solidFill>
                  <a:srgbClr val="004F71"/>
                </a:solidFill>
                <a:latin typeface="Gotham Book"/>
                <a:cs typeface="Gotham Book" pitchFamily="2" charset="0"/>
              </a:rPr>
              <a:t>What support can we offer to corporates to support their engagement with WSMEs?</a:t>
            </a:r>
          </a:p>
          <a:p>
            <a:pPr marR="0">
              <a:spcBef>
                <a:spcPts val="0"/>
              </a:spcBef>
              <a:spcAft>
                <a:spcPts val="0"/>
              </a:spcAft>
            </a:pPr>
            <a:endParaRPr lang="en-US" dirty="0">
              <a:solidFill>
                <a:srgbClr val="004F71"/>
              </a:solidFill>
              <a:latin typeface="Gotham Book"/>
              <a:cs typeface="Gotham Book" pitchFamily="2" charset="0"/>
            </a:endParaRPr>
          </a:p>
          <a:p>
            <a:pPr marR="0">
              <a:spcBef>
                <a:spcPts val="0"/>
              </a:spcBef>
              <a:spcAft>
                <a:spcPts val="0"/>
              </a:spcAft>
            </a:pPr>
            <a:r>
              <a:rPr lang="en-US" dirty="0">
                <a:solidFill>
                  <a:srgbClr val="004F71"/>
                </a:solidFill>
                <a:latin typeface="Gotham Book"/>
                <a:cs typeface="Gotham Book" pitchFamily="2" charset="0"/>
              </a:rPr>
              <a:t>What are we missing to achieve scale?  </a:t>
            </a:r>
            <a:endParaRPr lang="es-CO" dirty="0">
              <a:solidFill>
                <a:srgbClr val="004F71"/>
              </a:solidFill>
              <a:latin typeface="Gotham Book"/>
              <a:cs typeface="Gotham Book" pitchFamily="2" charset="0"/>
            </a:endParaRPr>
          </a:p>
          <a:p>
            <a:pPr marR="0">
              <a:spcBef>
                <a:spcPts val="0"/>
              </a:spcBef>
              <a:spcAft>
                <a:spcPts val="0"/>
              </a:spcAft>
            </a:pPr>
            <a:endParaRPr lang="en-US" dirty="0">
              <a:solidFill>
                <a:srgbClr val="004F71"/>
              </a:solidFill>
              <a:latin typeface="Gotham Book"/>
              <a:cs typeface="Gotham Book" pitchFamily="2" charset="0"/>
            </a:endParaRPr>
          </a:p>
          <a:p>
            <a:pPr marL="342900" marR="0" indent="-342900">
              <a:spcBef>
                <a:spcPts val="0"/>
              </a:spcBef>
              <a:spcAft>
                <a:spcPts val="0"/>
              </a:spcAft>
              <a:buFont typeface="+mj-lt"/>
              <a:buAutoNum type="arabicPeriod"/>
            </a:pPr>
            <a:endParaRPr lang="en-US" dirty="0">
              <a:solidFill>
                <a:srgbClr val="004F71"/>
              </a:solidFill>
              <a:latin typeface="Gotham Book"/>
              <a:cs typeface="Gotham Book" pitchFamily="2" charset="0"/>
            </a:endParaRPr>
          </a:p>
        </p:txBody>
      </p:sp>
    </p:spTree>
    <p:extLst>
      <p:ext uri="{BB962C8B-B14F-4D97-AF65-F5344CB8AC3E}">
        <p14:creationId xmlns:p14="http://schemas.microsoft.com/office/powerpoint/2010/main" val="1962013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02667f-0271-471b-bd6e-11a2e16def1d" xsi:nil="true"/>
    <lcf76f155ced4ddcb4097134ff3c332f xmlns="fc5acc4e-0c25-495a-afe8-cebdbe1b35e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16" ma:contentTypeDescription="Create a new document." ma:contentTypeScope="" ma:versionID="cac65b90517b0d5d0419d16b66a395ad">
  <xsd:schema xmlns:xsd="http://www.w3.org/2001/XMLSchema" xmlns:xs="http://www.w3.org/2001/XMLSchema" xmlns:p="http://schemas.microsoft.com/office/2006/metadata/properties" xmlns:ns2="fc5acc4e-0c25-495a-afe8-cebdbe1b35e5" xmlns:ns3="8c652d72-a731-4ede-abc3-d9bc4a2de092" xmlns:ns4="3e02667f-0271-471b-bd6e-11a2e16def1d" targetNamespace="http://schemas.microsoft.com/office/2006/metadata/properties" ma:root="true" ma:fieldsID="200b689632e6dc747ec8081b58d40bf2" ns2:_="" ns3:_="" ns4:_="">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B37358-D91A-4C19-9667-B8E80CE25A1C}">
  <ds:schemaRefs>
    <ds:schemaRef ds:uri="http://schemas.microsoft.com/office/2006/metadata/properties"/>
    <ds:schemaRef ds:uri="http://schemas.microsoft.com/office/infopath/2007/PartnerControls"/>
    <ds:schemaRef ds:uri="cdc7663a-08f0-4737-9e8c-148ce897a09c"/>
    <ds:schemaRef ds:uri="0c545a26-221f-4f85-ae25-d8045cff69d6"/>
  </ds:schemaRefs>
</ds:datastoreItem>
</file>

<file path=customXml/itemProps2.xml><?xml version="1.0" encoding="utf-8"?>
<ds:datastoreItem xmlns:ds="http://schemas.openxmlformats.org/officeDocument/2006/customXml" ds:itemID="{DF876FF8-7D4C-44FE-909E-58CC3B4E262C}">
  <ds:schemaRefs>
    <ds:schemaRef ds:uri="http://schemas.microsoft.com/sharepoint/v3/contenttype/forms"/>
  </ds:schemaRefs>
</ds:datastoreItem>
</file>

<file path=customXml/itemProps3.xml><?xml version="1.0" encoding="utf-8"?>
<ds:datastoreItem xmlns:ds="http://schemas.openxmlformats.org/officeDocument/2006/customXml" ds:itemID="{1A040036-B4B2-4125-8F1B-DCDB33917833}"/>
</file>

<file path=docProps/app.xml><?xml version="1.0" encoding="utf-8"?>
<Properties xmlns="http://schemas.openxmlformats.org/officeDocument/2006/extended-properties" xmlns:vt="http://schemas.openxmlformats.org/officeDocument/2006/docPropsVTypes">
  <TotalTime>20</TotalTime>
  <Words>1184</Words>
  <Application>Microsoft Office PowerPoint</Application>
  <PresentationFormat>Widescreen</PresentationFormat>
  <Paragraphs>109</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Gotham Book</vt:lpstr>
      <vt:lpstr>GothamHTFBook</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Inter-American Development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Giraldo Martinez, Laura Juliana</dc:creator>
  <cp:lastModifiedBy>Aurica Balmus</cp:lastModifiedBy>
  <cp:revision>1</cp:revision>
  <dcterms:created xsi:type="dcterms:W3CDTF">2023-06-02T18:48:56Z</dcterms:created>
  <dcterms:modified xsi:type="dcterms:W3CDTF">2023-06-14T14:15:19Z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y fmtid="{D5CDD505-2E9C-101B-9397-08002B2CF9AE}" pid="3" name="MediaServiceImageTags">
    <vt:lpwstr/>
  </property>
</Properties>
</file>