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522" r:id="rId2"/>
    <p:sldId id="630" r:id="rId3"/>
    <p:sldId id="631" r:id="rId4"/>
    <p:sldId id="61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26B3C-349B-4F46-AFD9-56A015152264}"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2C775-EDF4-4701-B54A-7984300C10C9}" type="slidenum">
              <a:rPr lang="en-US" smtClean="0"/>
              <a:t>‹#›</a:t>
            </a:fld>
            <a:endParaRPr lang="en-US"/>
          </a:p>
        </p:txBody>
      </p:sp>
    </p:spTree>
    <p:extLst>
      <p:ext uri="{BB962C8B-B14F-4D97-AF65-F5344CB8AC3E}">
        <p14:creationId xmlns:p14="http://schemas.microsoft.com/office/powerpoint/2010/main" val="328159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idx="10"/>
          </p:nvPr>
        </p:nvSpPr>
        <p:spPr>
          <a:xfrm>
            <a:off x="0" y="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hidden="1"/>
          <p:cNvSpPr>
            <a:spLocks noGrp="1"/>
          </p:cNvSpPr>
          <p:nvPr>
            <p:ph type="ftr" sz="quarter" idx="11"/>
          </p:nvPr>
        </p:nvSpPr>
        <p:spPr>
          <a:xfrm>
            <a:off x="0" y="9429750"/>
            <a:ext cx="6797675" cy="49688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cs typeface="+mn-cs"/>
            </a:endParaRPr>
          </a:p>
        </p:txBody>
      </p:sp>
    </p:spTree>
    <p:extLst>
      <p:ext uri="{BB962C8B-B14F-4D97-AF65-F5344CB8AC3E}">
        <p14:creationId xmlns:p14="http://schemas.microsoft.com/office/powerpoint/2010/main" val="78728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atin typeface="Franklin Gothic Book"/>
            </a:endParaRPr>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cs typeface="+mn-cs"/>
            </a:endParaRPr>
          </a:p>
        </p:txBody>
      </p:sp>
    </p:spTree>
    <p:extLst>
      <p:ext uri="{BB962C8B-B14F-4D97-AF65-F5344CB8AC3E}">
        <p14:creationId xmlns:p14="http://schemas.microsoft.com/office/powerpoint/2010/main" val="4605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Bodoni MT"/>
                <a:ea typeface="ＭＳ Ｐゴシック"/>
              </a:rPr>
              <a:t>Main points to mention here:</a:t>
            </a:r>
          </a:p>
          <a:p>
            <a:pPr marL="171450" indent="-171450">
              <a:buFont typeface="Calibri"/>
              <a:buChar char="-"/>
            </a:pPr>
            <a:r>
              <a:rPr lang="en-GB" err="1">
                <a:latin typeface="Bodoni MT"/>
                <a:ea typeface="ＭＳ Ｐゴシック"/>
              </a:rPr>
              <a:t>WiB</a:t>
            </a:r>
            <a:r>
              <a:rPr lang="en-GB">
                <a:latin typeface="Bodoni MT"/>
                <a:ea typeface="ＭＳ Ｐゴシック"/>
              </a:rPr>
              <a:t> has evolved into a more "grassroots" programme, meaning that over the years it provided direct support to WSMEs, but increasingly via connecting with local associations and organisations. This was, it's easier to identify women-led SMEs and, at the same time, it showed that the prevalence of women entrepreneurs tend to be concentrated in the small and micro segments</a:t>
            </a:r>
          </a:p>
          <a:p>
            <a:pPr marL="171450" indent="-171450">
              <a:buFont typeface="Calibri"/>
              <a:buChar char="-"/>
            </a:pPr>
            <a:r>
              <a:rPr lang="en-GB">
                <a:latin typeface="Bodoni MT"/>
                <a:ea typeface="ＭＳ Ｐゴシック"/>
              </a:rPr>
              <a:t>Access to finance is crucial for businesses, both in the form of loans and grants. Unorthodox financial institutions (i.e. MFIs) provide credit which might be more convenient to access for micro SMEs, hence EBRD "opened" up to this type of institutions</a:t>
            </a:r>
          </a:p>
          <a:p>
            <a:pPr marL="171450" indent="-171450">
              <a:buFont typeface="Calibri"/>
              <a:buChar char="-"/>
            </a:pPr>
            <a:r>
              <a:rPr lang="en-GB">
                <a:latin typeface="Bodoni MT"/>
                <a:ea typeface="ＭＳ Ｐゴシック"/>
              </a:rPr>
              <a:t>To help WSMEs better connect with aggregators in the supply chains, non-financial services in the form of local consultancy projects are provided; in the past 1.5 years, a considerable increase of ICT projects (in the areas mentioned above), which makes it easier for SMEs to be integrated into supply chains</a:t>
            </a:r>
            <a:endParaRPr lang="en-GB"/>
          </a:p>
          <a:p>
            <a:pPr marL="171450" indent="-171450">
              <a:buFont typeface="Calibri"/>
              <a:buChar char="-"/>
            </a:pPr>
            <a:r>
              <a:rPr lang="en-GB">
                <a:latin typeface="Bodoni MT"/>
                <a:ea typeface="ＭＳ Ｐゴシック"/>
              </a:rPr>
              <a:t>In Central Asia specifically, we observed a prevalence of WSMEs in the Agri sector - the EBRD, however, received guidance from the Governing Committee to prioritize supply chains attracting or with the capacity to incorporate non-micro WSMEs, which has unfortunately ruled out working with several willing partners (MORE ON NEXT SLIDE)</a:t>
            </a:r>
            <a:endParaRPr lang="en-GB"/>
          </a:p>
        </p:txBody>
      </p:sp>
      <p:sp>
        <p:nvSpPr>
          <p:cNvPr id="4" name="Header Placeholder 3"/>
          <p:cNvSpPr>
            <a:spLocks noGrp="1"/>
          </p:cNvSpPr>
          <p:nvPr>
            <p:ph type="hd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ＭＳ Ｐゴシック" charset="0"/>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575486-124C-4241-91A7-0219FEF1B1CE}" type="slidenum">
              <a:rPr kumimoji="0" lang="en-GB" sz="1200" b="0" i="0" u="none" strike="noStrike" kern="1200" cap="none" spc="0" normalizeH="0" baseline="0" noProof="0" smtClean="0">
                <a:ln>
                  <a:noFill/>
                </a:ln>
                <a:solidFill>
                  <a:srgbClr val="000000"/>
                </a:solidFill>
                <a:effectLst/>
                <a:uLnTx/>
                <a:uFillTx/>
                <a:latin typeface="Bodoni MT" panose="02070603080606020203"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ＭＳ Ｐゴシック" charset="0"/>
              <a:cs typeface="+mn-cs"/>
            </a:endParaRPr>
          </a:p>
        </p:txBody>
      </p:sp>
    </p:spTree>
    <p:extLst>
      <p:ext uri="{BB962C8B-B14F-4D97-AF65-F5344CB8AC3E}">
        <p14:creationId xmlns:p14="http://schemas.microsoft.com/office/powerpoint/2010/main" val="413342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14999"/>
              </a:lnSpc>
              <a:spcAft>
                <a:spcPts val="0"/>
              </a:spcAft>
              <a:buFont typeface="Arial"/>
              <a:buChar char="•"/>
            </a:pPr>
            <a:r>
              <a:rPr lang="en-US">
                <a:latin typeface="Bodoni MT"/>
                <a:ea typeface="ＭＳ Ｐゴシック"/>
              </a:rPr>
              <a:t>Areas of advice are: </a:t>
            </a:r>
            <a:r>
              <a:rPr lang="en-GB">
                <a:latin typeface="Bodoni MT"/>
                <a:ea typeface="ＭＳ Ｐゴシック"/>
              </a:rPr>
              <a:t>Strategy, Engineering Solutions, Marketing, Quality Management, Organisation, Energy/Resource Efficiency, Operations, Environmental Management, ICT, Accounting and Financial Reporting.</a:t>
            </a:r>
            <a:endParaRPr lang="en-GB"/>
          </a:p>
          <a:p>
            <a:pPr marL="171450" indent="-171450">
              <a:lnSpc>
                <a:spcPct val="114999"/>
              </a:lnSpc>
              <a:spcAft>
                <a:spcPts val="0"/>
              </a:spcAft>
              <a:buFont typeface="Arial"/>
              <a:buChar char="•"/>
            </a:pPr>
            <a:r>
              <a:rPr lang="en-GB">
                <a:latin typeface="Bodoni MT"/>
                <a:ea typeface="ＭＳ Ｐゴシック"/>
              </a:rPr>
              <a:t>Mentoring services are also offered in person through local NGOs, associations and organisations (i.e. Women's Forum Kurak in Kyrgyz Republic)</a:t>
            </a:r>
            <a:endParaRPr lang="en-GB"/>
          </a:p>
          <a:p>
            <a:pPr marL="171450" indent="-171450">
              <a:lnSpc>
                <a:spcPct val="114999"/>
              </a:lnSpc>
              <a:spcAft>
                <a:spcPts val="0"/>
              </a:spcAft>
              <a:buFont typeface="Arial"/>
              <a:buChar char="•"/>
            </a:pPr>
            <a:r>
              <a:rPr lang="en-GB">
                <a:latin typeface="Bodoni MT"/>
                <a:ea typeface="ＭＳ Ｐゴシック"/>
              </a:rPr>
              <a:t>Mention that some of these activities are organised in partnership with PFIs</a:t>
            </a:r>
            <a:endParaRPr lang="en-GB"/>
          </a:p>
          <a:p>
            <a:pPr marL="171450" indent="-171450">
              <a:lnSpc>
                <a:spcPct val="114999"/>
              </a:lnSpc>
              <a:spcAft>
                <a:spcPts val="0"/>
              </a:spcAft>
              <a:buFont typeface="Arial"/>
              <a:buChar char="•"/>
            </a:pPr>
            <a:r>
              <a:rPr lang="en-GB">
                <a:latin typeface="Bodoni MT"/>
                <a:ea typeface="ＭＳ Ｐゴシック"/>
              </a:rPr>
              <a:t>Main topics of trainings are: digital marketing, financial management, corporate governance, leadership, digital tools for SMEs</a:t>
            </a:r>
            <a:endParaRPr lang="en-GB"/>
          </a:p>
          <a:p>
            <a:pPr>
              <a:lnSpc>
                <a:spcPct val="114999"/>
              </a:lnSpc>
              <a:spcAft>
                <a:spcPts val="0"/>
              </a:spcAft>
            </a:pPr>
            <a:endParaRPr lang="en-GB"/>
          </a:p>
          <a:p>
            <a:endParaRPr lang="en-GB" altLang="en-US"/>
          </a:p>
        </p:txBody>
      </p:sp>
      <p:sp>
        <p:nvSpPr>
          <p:cNvPr id="260100" name="Header Placeholder 3" hidden="1"/>
          <p:cNvSpPr>
            <a:spLocks noGrp="1"/>
          </p:cNvSpPr>
          <p:nvPr>
            <p:ph type="hdr" sz="quarter"/>
          </p:nvPr>
        </p:nvSpPr>
        <p:spPr bwMode="auto">
          <a:xfrm>
            <a:off x="0" y="0"/>
            <a:ext cx="6797675" cy="496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98" indent="-283793" eaLnBrk="0" hangingPunct="0">
              <a:spcBef>
                <a:spcPct val="30000"/>
              </a:spcBef>
              <a:defRPr sz="1200">
                <a:solidFill>
                  <a:schemeClr val="tx1"/>
                </a:solidFill>
                <a:latin typeface="Calibri" pitchFamily="34" charset="0"/>
              </a:defRPr>
            </a:lvl2pPr>
            <a:lvl3pPr marL="1139927" indent="-226718" eaLnBrk="0" hangingPunct="0">
              <a:spcBef>
                <a:spcPct val="30000"/>
              </a:spcBef>
              <a:defRPr sz="1200">
                <a:solidFill>
                  <a:schemeClr val="tx1"/>
                </a:solidFill>
                <a:latin typeface="Calibri" pitchFamily="34" charset="0"/>
              </a:defRPr>
            </a:lvl3pPr>
            <a:lvl4pPr marL="1598118" indent="-226718" eaLnBrk="0" hangingPunct="0">
              <a:spcBef>
                <a:spcPct val="30000"/>
              </a:spcBef>
              <a:defRPr sz="1200">
                <a:solidFill>
                  <a:schemeClr val="tx1"/>
                </a:solidFill>
                <a:latin typeface="Calibri" pitchFamily="34" charset="0"/>
              </a:defRPr>
            </a:lvl4pPr>
            <a:lvl5pPr marL="2054722" indent="-226718" eaLnBrk="0" hangingPunct="0">
              <a:spcBef>
                <a:spcPct val="30000"/>
              </a:spcBef>
              <a:defRPr sz="1200">
                <a:solidFill>
                  <a:schemeClr val="tx1"/>
                </a:solidFill>
                <a:latin typeface="Calibri" pitchFamily="34" charset="0"/>
              </a:defRPr>
            </a:lvl5pPr>
            <a:lvl6pPr marL="2511328" indent="-226718" eaLnBrk="0" fontAlgn="base" hangingPunct="0">
              <a:spcBef>
                <a:spcPct val="30000"/>
              </a:spcBef>
              <a:spcAft>
                <a:spcPct val="0"/>
              </a:spcAft>
              <a:defRPr sz="1200">
                <a:solidFill>
                  <a:schemeClr val="tx1"/>
                </a:solidFill>
                <a:latin typeface="Calibri" pitchFamily="34" charset="0"/>
              </a:defRPr>
            </a:lvl6pPr>
            <a:lvl7pPr marL="2967933" indent="-226718" eaLnBrk="0" fontAlgn="base" hangingPunct="0">
              <a:spcBef>
                <a:spcPct val="30000"/>
              </a:spcBef>
              <a:spcAft>
                <a:spcPct val="0"/>
              </a:spcAft>
              <a:defRPr sz="1200">
                <a:solidFill>
                  <a:schemeClr val="tx1"/>
                </a:solidFill>
                <a:latin typeface="Calibri" pitchFamily="34" charset="0"/>
              </a:defRPr>
            </a:lvl7pPr>
            <a:lvl8pPr marL="3424538" indent="-226718" eaLnBrk="0" fontAlgn="base" hangingPunct="0">
              <a:spcBef>
                <a:spcPct val="30000"/>
              </a:spcBef>
              <a:spcAft>
                <a:spcPct val="0"/>
              </a:spcAft>
              <a:defRPr sz="1200">
                <a:solidFill>
                  <a:schemeClr val="tx1"/>
                </a:solidFill>
                <a:latin typeface="Calibri" pitchFamily="34" charset="0"/>
              </a:defRPr>
            </a:lvl8pPr>
            <a:lvl9pPr marL="3881144" indent="-226718" eaLnBrk="0" fontAlgn="base" hangingPunct="0">
              <a:spcBef>
                <a:spcPct val="30000"/>
              </a:spcBef>
              <a:spcAft>
                <a:spcPct val="0"/>
              </a:spcAft>
              <a:defRPr sz="12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charset="0"/>
              <a:cs typeface="Arial" charset="0"/>
            </a:endParaRPr>
          </a:p>
        </p:txBody>
      </p:sp>
      <p:sp>
        <p:nvSpPr>
          <p:cNvPr id="260101" name="Footer Placeholder 4" hidden="1"/>
          <p:cNvSpPr>
            <a:spLocks noGrp="1"/>
          </p:cNvSpPr>
          <p:nvPr>
            <p:ph type="ftr" sz="quarter" idx="4"/>
          </p:nvPr>
        </p:nvSpPr>
        <p:spPr bwMode="auto">
          <a:xfrm>
            <a:off x="0" y="9428803"/>
            <a:ext cx="6797675" cy="4962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398" indent="-283793" eaLnBrk="0" hangingPunct="0">
              <a:spcBef>
                <a:spcPct val="30000"/>
              </a:spcBef>
              <a:defRPr sz="1200">
                <a:solidFill>
                  <a:schemeClr val="tx1"/>
                </a:solidFill>
                <a:latin typeface="Calibri" pitchFamily="34" charset="0"/>
              </a:defRPr>
            </a:lvl2pPr>
            <a:lvl3pPr marL="1139927" indent="-226718" eaLnBrk="0" hangingPunct="0">
              <a:spcBef>
                <a:spcPct val="30000"/>
              </a:spcBef>
              <a:defRPr sz="1200">
                <a:solidFill>
                  <a:schemeClr val="tx1"/>
                </a:solidFill>
                <a:latin typeface="Calibri" pitchFamily="34" charset="0"/>
              </a:defRPr>
            </a:lvl3pPr>
            <a:lvl4pPr marL="1598118" indent="-226718" eaLnBrk="0" hangingPunct="0">
              <a:spcBef>
                <a:spcPct val="30000"/>
              </a:spcBef>
              <a:defRPr sz="1200">
                <a:solidFill>
                  <a:schemeClr val="tx1"/>
                </a:solidFill>
                <a:latin typeface="Calibri" pitchFamily="34" charset="0"/>
              </a:defRPr>
            </a:lvl4pPr>
            <a:lvl5pPr marL="2054722" indent="-226718" eaLnBrk="0" hangingPunct="0">
              <a:spcBef>
                <a:spcPct val="30000"/>
              </a:spcBef>
              <a:defRPr sz="1200">
                <a:solidFill>
                  <a:schemeClr val="tx1"/>
                </a:solidFill>
                <a:latin typeface="Calibri" pitchFamily="34" charset="0"/>
              </a:defRPr>
            </a:lvl5pPr>
            <a:lvl6pPr marL="2511328" indent="-226718" eaLnBrk="0" fontAlgn="base" hangingPunct="0">
              <a:spcBef>
                <a:spcPct val="30000"/>
              </a:spcBef>
              <a:spcAft>
                <a:spcPct val="0"/>
              </a:spcAft>
              <a:defRPr sz="1200">
                <a:solidFill>
                  <a:schemeClr val="tx1"/>
                </a:solidFill>
                <a:latin typeface="Calibri" pitchFamily="34" charset="0"/>
              </a:defRPr>
            </a:lvl6pPr>
            <a:lvl7pPr marL="2967933" indent="-226718" eaLnBrk="0" fontAlgn="base" hangingPunct="0">
              <a:spcBef>
                <a:spcPct val="30000"/>
              </a:spcBef>
              <a:spcAft>
                <a:spcPct val="0"/>
              </a:spcAft>
              <a:defRPr sz="1200">
                <a:solidFill>
                  <a:schemeClr val="tx1"/>
                </a:solidFill>
                <a:latin typeface="Calibri" pitchFamily="34" charset="0"/>
              </a:defRPr>
            </a:lvl7pPr>
            <a:lvl8pPr marL="3424538" indent="-226718" eaLnBrk="0" fontAlgn="base" hangingPunct="0">
              <a:spcBef>
                <a:spcPct val="30000"/>
              </a:spcBef>
              <a:spcAft>
                <a:spcPct val="0"/>
              </a:spcAft>
              <a:defRPr sz="1200">
                <a:solidFill>
                  <a:schemeClr val="tx1"/>
                </a:solidFill>
                <a:latin typeface="Calibri" pitchFamily="34" charset="0"/>
              </a:defRPr>
            </a:lvl8pPr>
            <a:lvl9pPr marL="3881144" indent="-226718" eaLnBrk="0" fontAlgn="base" hangingPunct="0">
              <a:spcBef>
                <a:spcPct val="30000"/>
              </a:spcBef>
              <a:spcAft>
                <a:spcPct val="0"/>
              </a:spcAft>
              <a:defRPr sz="12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ＭＳ Ｐゴシック" charset="0"/>
              <a:cs typeface="Arial" charset="0"/>
            </a:endParaRP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C0EC8C-38B1-4A17-B14B-F4A24B8C219A}" type="slidenum">
              <a:rPr kumimoji="0" lang="en-GB" sz="1200" b="0" i="0" u="none" strike="noStrike" kern="1200" cap="none" spc="0" normalizeH="0" baseline="0" noProof="0">
                <a:ln>
                  <a:noFill/>
                </a:ln>
                <a:solidFill>
                  <a:prstClr val="black"/>
                </a:solidFill>
                <a:effectLst/>
                <a:uLnTx/>
                <a:uFillTx/>
                <a:latin typeface="Bodoni MT" panose="02070603080606020203" pitchFamily="18"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Bodoni MT" panose="02070603080606020203" pitchFamily="18" charset="0"/>
              <a:ea typeface="ＭＳ Ｐゴシック" charset="0"/>
              <a:cs typeface="+mn-cs"/>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Bodoni MT" panose="02070603080606020203" pitchFamily="18" charset="0"/>
              <a:ea typeface="+mn-ea"/>
              <a:cs typeface="+mn-cs"/>
            </a:endParaRPr>
          </a:p>
        </p:txBody>
      </p:sp>
    </p:spTree>
    <p:extLst>
      <p:ext uri="{BB962C8B-B14F-4D97-AF65-F5344CB8AC3E}">
        <p14:creationId xmlns:p14="http://schemas.microsoft.com/office/powerpoint/2010/main" val="191302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 Single image ">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73731800"/>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72708" y="117986"/>
            <a:ext cx="7871884" cy="1080000"/>
          </a:xfrm>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14 June, 2023</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77264127"/>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14 June, 2023</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136748129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srgbClr val="2A2A86"/>
              </a:solidFill>
            </a:endParaRPr>
          </a:p>
        </p:txBody>
      </p:sp>
      <p:sp>
        <p:nvSpPr>
          <p:cNvPr id="5" name="Footer Placeholder 4"/>
          <p:cNvSpPr>
            <a:spLocks noGrp="1"/>
          </p:cNvSpPr>
          <p:nvPr>
            <p:ph type="ftr" sz="quarter" idx="11"/>
          </p:nvPr>
        </p:nvSpPr>
        <p:spPr/>
        <p:txBody>
          <a:bodyPr/>
          <a:lstStyle/>
          <a:p>
            <a:endParaRPr lang="en-GB">
              <a:solidFill>
                <a:srgbClr val="2A2A86"/>
              </a:solidFill>
            </a:endParaRPr>
          </a:p>
        </p:txBody>
      </p:sp>
      <p:sp>
        <p:nvSpPr>
          <p:cNvPr id="6" name="Slide Number Placeholder 5"/>
          <p:cNvSpPr>
            <a:spLocks noGrp="1"/>
          </p:cNvSpPr>
          <p:nvPr>
            <p:ph type="sldNum" sz="quarter" idx="12"/>
          </p:nvPr>
        </p:nvSpPr>
        <p:spPr>
          <a:xfrm>
            <a:off x="11039423" y="6480000"/>
            <a:ext cx="480003" cy="378000"/>
          </a:xfrm>
          <a:prstGeom prst="rect">
            <a:avLst/>
          </a:prstGeom>
        </p:spPr>
        <p:txBody>
          <a:bodyPr/>
          <a:lstStyle/>
          <a:p>
            <a:fld id="{8ECAA37D-6B7A-4B94-8961-AC16E2D0811B}" type="slidenum">
              <a:rPr lang="en-GB" smtClean="0">
                <a:solidFill>
                  <a:srgbClr val="2A2A86"/>
                </a:solidFill>
              </a:rPr>
              <a:pPr/>
              <a:t>‹#›</a:t>
            </a:fld>
            <a:endParaRPr lang="en-GB">
              <a:solidFill>
                <a:srgbClr val="2A2A86"/>
              </a:solidFill>
            </a:endParaRPr>
          </a:p>
        </p:txBody>
      </p:sp>
    </p:spTree>
    <p:extLst>
      <p:ext uri="{BB962C8B-B14F-4D97-AF65-F5344CB8AC3E}">
        <p14:creationId xmlns:p14="http://schemas.microsoft.com/office/powerpoint/2010/main" val="351715773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One-Line">
    <p:bg>
      <p:bgPr>
        <a:gradFill>
          <a:gsLst>
            <a:gs pos="0">
              <a:schemeClr val="accent1">
                <a:alpha val="80000"/>
              </a:schemeClr>
            </a:gs>
            <a:gs pos="55000">
              <a:schemeClr val="accent1">
                <a:alpha val="90000"/>
              </a:schemeClr>
            </a:gs>
            <a:gs pos="67000">
              <a:schemeClr val="accent1"/>
            </a:gs>
            <a:gs pos="100000">
              <a:schemeClr val="accent1"/>
            </a:gs>
          </a:gsLst>
          <a:lin ang="54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4796367" y="5722938"/>
            <a:ext cx="2614084" cy="1135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solidFill>
                <a:prstClr val="white"/>
              </a:solidFill>
            </a:endParaRPr>
          </a:p>
        </p:txBody>
      </p:sp>
      <p:sp>
        <p:nvSpPr>
          <p:cNvPr id="2" name="Title 1"/>
          <p:cNvSpPr>
            <a:spLocks noGrp="1"/>
          </p:cNvSpPr>
          <p:nvPr>
            <p:ph type="ctrTitle"/>
          </p:nvPr>
        </p:nvSpPr>
        <p:spPr>
          <a:xfrm>
            <a:off x="432000" y="752399"/>
            <a:ext cx="11328000" cy="720000"/>
          </a:xfrm>
        </p:spPr>
        <p:txBody>
          <a:bodyPr/>
          <a:lstStyle>
            <a:lvl1pPr>
              <a:defRPr>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432000" y="1704975"/>
            <a:ext cx="11328000" cy="304800"/>
          </a:xfrm>
        </p:spPr>
        <p:txBody>
          <a:bodyPr/>
          <a:lstStyle>
            <a:lvl1pPr marL="0" indent="0" algn="ct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5" name="Text Placeholder 4"/>
          <p:cNvSpPr>
            <a:spLocks noGrp="1"/>
          </p:cNvSpPr>
          <p:nvPr>
            <p:ph type="body" sz="quarter" idx="13"/>
          </p:nvPr>
        </p:nvSpPr>
        <p:spPr>
          <a:xfrm>
            <a:off x="441843" y="2019601"/>
            <a:ext cx="11326283" cy="389487"/>
          </a:xfrm>
        </p:spPr>
        <p:txBody>
          <a:bodyPr/>
          <a:lstStyle>
            <a:lvl1pPr marL="0" indent="0" algn="ctr">
              <a:buNone/>
              <a:defRPr sz="1400" i="1" spc="-20" baseline="0">
                <a:solidFill>
                  <a:schemeClr val="bg1"/>
                </a:solidFill>
                <a:latin typeface="+mj-lt"/>
              </a:defRPr>
            </a:lvl1pPr>
          </a:lstStyle>
          <a:p>
            <a:pPr lvl="0"/>
            <a:r>
              <a:rPr lang="nl-NL" noProof="0"/>
              <a:t>Klik om de modelstijlen te bewerken</a:t>
            </a:r>
          </a:p>
        </p:txBody>
      </p:sp>
      <p:sp>
        <p:nvSpPr>
          <p:cNvPr id="9" name="Date Placeholder 3"/>
          <p:cNvSpPr>
            <a:spLocks noGrp="1"/>
          </p:cNvSpPr>
          <p:nvPr>
            <p:ph type="dt" sz="half" idx="14"/>
          </p:nvPr>
        </p:nvSpPr>
        <p:spPr/>
        <p:txBody>
          <a:bodyPr/>
          <a:lstStyle>
            <a:lvl1pPr>
              <a:defRPr/>
            </a:lvl1pPr>
          </a:lstStyle>
          <a:p>
            <a:pPr>
              <a:defRPr/>
            </a:pPr>
            <a:endParaRPr lang="en-GB"/>
          </a:p>
        </p:txBody>
      </p:sp>
      <p:sp>
        <p:nvSpPr>
          <p:cNvPr id="10"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a:xfrm>
            <a:off x="11039423" y="6480000"/>
            <a:ext cx="480003" cy="378000"/>
          </a:xfrm>
          <a:prstGeom prst="rect">
            <a:avLst/>
          </a:prstGeom>
        </p:spPr>
        <p:txBody>
          <a:bodyPr/>
          <a:lstStyle>
            <a:lvl1pPr>
              <a:defRPr/>
            </a:lvl1pPr>
          </a:lstStyle>
          <a:p>
            <a:pPr>
              <a:defRPr/>
            </a:pPr>
            <a:fld id="{1ABB5526-5B04-4E36-A021-F3594A5535F8}" type="slidenum">
              <a:rPr lang="en-GB"/>
              <a:pPr>
                <a:defRPr/>
              </a:pPr>
              <a:t>‹#›</a:t>
            </a:fld>
            <a:endParaRPr lang="en-GB"/>
          </a:p>
        </p:txBody>
      </p:sp>
    </p:spTree>
    <p:extLst>
      <p:ext uri="{BB962C8B-B14F-4D97-AF65-F5344CB8AC3E}">
        <p14:creationId xmlns:p14="http://schemas.microsoft.com/office/powerpoint/2010/main" val="745402229"/>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31371" y="2371726"/>
            <a:ext cx="5563029" cy="37242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71726"/>
            <a:ext cx="5563029" cy="372427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3454400" y="6330951"/>
            <a:ext cx="5283200" cy="365125"/>
          </a:xfrm>
        </p:spPr>
        <p:txBody>
          <a:bodyPr/>
          <a:lstStyle>
            <a:lvl1pPr marL="0" indent="0" algn="ctr">
              <a:buNone/>
              <a:defRPr sz="1400">
                <a:solidFill>
                  <a:schemeClr val="tx2"/>
                </a:solidFill>
                <a:latin typeface="+mj-lt"/>
              </a:defRPr>
            </a:lvl1pPr>
          </a:lstStyle>
          <a:p>
            <a:pPr lvl="0"/>
            <a:endParaRPr lang="en-GB"/>
          </a:p>
        </p:txBody>
      </p:sp>
      <p:sp>
        <p:nvSpPr>
          <p:cNvPr id="7" name="Date Placeholder 4"/>
          <p:cNvSpPr>
            <a:spLocks noGrp="1"/>
          </p:cNvSpPr>
          <p:nvPr>
            <p:ph type="dt" sz="half" idx="14"/>
          </p:nvPr>
        </p:nvSpPr>
        <p:spPr/>
        <p:txBody>
          <a:bodyPr/>
          <a:lstStyle>
            <a:lvl1pPr>
              <a:defRPr/>
            </a:lvl1pPr>
          </a:lstStyle>
          <a:p>
            <a:pPr>
              <a:defRPr/>
            </a:pPr>
            <a:endParaRPr lang="en-GB"/>
          </a:p>
        </p:txBody>
      </p:sp>
      <p:sp>
        <p:nvSpPr>
          <p:cNvPr id="9" name="Footer Placeholder 5"/>
          <p:cNvSpPr>
            <a:spLocks noGrp="1"/>
          </p:cNvSpPr>
          <p:nvPr>
            <p:ph type="ftr" sz="quarter" idx="15"/>
          </p:nvPr>
        </p:nvSpPr>
        <p:spPr/>
        <p:txBody>
          <a:bodyPr/>
          <a:lstStyle>
            <a:lvl1pPr>
              <a:defRPr/>
            </a:lvl1pPr>
          </a:lstStyle>
          <a:p>
            <a:pPr>
              <a:defRPr/>
            </a:pPr>
            <a:endParaRPr lang="en-GB"/>
          </a:p>
        </p:txBody>
      </p:sp>
      <p:sp>
        <p:nvSpPr>
          <p:cNvPr id="10" name="Slide Number Placeholder 6"/>
          <p:cNvSpPr>
            <a:spLocks noGrp="1"/>
          </p:cNvSpPr>
          <p:nvPr>
            <p:ph type="sldNum" sz="quarter" idx="16"/>
          </p:nvPr>
        </p:nvSpPr>
        <p:spPr>
          <a:xfrm>
            <a:off x="11039423" y="6480000"/>
            <a:ext cx="480003" cy="378000"/>
          </a:xfrm>
          <a:prstGeom prst="rect">
            <a:avLst/>
          </a:prstGeom>
        </p:spPr>
        <p:txBody>
          <a:bodyPr/>
          <a:lstStyle>
            <a:lvl1pPr>
              <a:defRPr/>
            </a:lvl1pPr>
          </a:lstStyle>
          <a:p>
            <a:pPr>
              <a:defRPr/>
            </a:pPr>
            <a:fld id="{F6C99318-E152-491E-A2E5-CBBF4F45D0CD}" type="slidenum">
              <a:rPr lang="en-GB"/>
              <a:pPr>
                <a:defRPr/>
              </a:pPr>
              <a:t>‹#›</a:t>
            </a:fld>
            <a:endParaRPr lang="en-GB"/>
          </a:p>
        </p:txBody>
      </p:sp>
    </p:spTree>
    <p:extLst>
      <p:ext uri="{BB962C8B-B14F-4D97-AF65-F5344CB8AC3E}">
        <p14:creationId xmlns:p14="http://schemas.microsoft.com/office/powerpoint/2010/main" val="1701499600"/>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2 Col One-Line ">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70" y="1825200"/>
            <a:ext cx="11326713" cy="4270800"/>
          </a:xfrm>
        </p:spPr>
        <p:txBody>
          <a:bodyPr numCol="2" spcCol="144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31370" y="752027"/>
            <a:ext cx="11326713" cy="720000"/>
          </a:xfrm>
        </p:spPr>
        <p:txBody>
          <a:bodyPr/>
          <a:lstStyle/>
          <a:p>
            <a:r>
              <a:rPr lang="en-US" noProof="0"/>
              <a:t>Click to edit Master title style</a:t>
            </a:r>
            <a:endParaRPr lang="en-GB" noProof="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11039423" y="6480000"/>
            <a:ext cx="480003" cy="378000"/>
          </a:xfrm>
          <a:prstGeom prst="rect">
            <a:avLst/>
          </a:prstGeom>
        </p:spPr>
        <p:txBody>
          <a:bodyPr/>
          <a:lstStyle>
            <a:lvl1pPr>
              <a:defRPr/>
            </a:lvl1pPr>
          </a:lstStyle>
          <a:p>
            <a:pPr>
              <a:defRPr/>
            </a:pPr>
            <a:fld id="{F46A2894-B358-412B-8F3A-7DC03A4BEFB9}" type="slidenum">
              <a:rPr lang="en-GB"/>
              <a:pPr>
                <a:defRPr/>
              </a:pPr>
              <a:t>‹#›</a:t>
            </a:fld>
            <a:endParaRPr lang="en-GB"/>
          </a:p>
        </p:txBody>
      </p:sp>
    </p:spTree>
    <p:extLst>
      <p:ext uri="{BB962C8B-B14F-4D97-AF65-F5344CB8AC3E}">
        <p14:creationId xmlns:p14="http://schemas.microsoft.com/office/powerpoint/2010/main" val="752450912"/>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One-Line">
    <p:spTree>
      <p:nvGrpSpPr>
        <p:cNvPr id="1" name=""/>
        <p:cNvGrpSpPr/>
        <p:nvPr/>
      </p:nvGrpSpPr>
      <p:grpSpPr>
        <a:xfrm>
          <a:off x="0" y="0"/>
          <a:ext cx="0" cy="0"/>
          <a:chOff x="0" y="0"/>
          <a:chExt cx="0" cy="0"/>
        </a:xfrm>
      </p:grpSpPr>
      <p:sp>
        <p:nvSpPr>
          <p:cNvPr id="2" name="Title 1"/>
          <p:cNvSpPr>
            <a:spLocks noGrp="1"/>
          </p:cNvSpPr>
          <p:nvPr>
            <p:ph type="title"/>
          </p:nvPr>
        </p:nvSpPr>
        <p:spPr>
          <a:xfrm>
            <a:off x="431370" y="752027"/>
            <a:ext cx="11326713" cy="720000"/>
          </a:xfr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31371"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200"/>
            <a:ext cx="5563029" cy="4270801"/>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p:cNvSpPr>
            <a:spLocks noGrp="1"/>
          </p:cNvSpPr>
          <p:nvPr>
            <p:ph type="dt" sz="half" idx="10"/>
          </p:nvPr>
        </p:nvSpPr>
        <p:spPr/>
        <p:txBody>
          <a:bodyPr/>
          <a:lstStyle>
            <a:lvl1pPr>
              <a:defRPr/>
            </a:lvl1pPr>
          </a:lstStyle>
          <a:p>
            <a:pPr>
              <a:defRPr/>
            </a:pPr>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11039423" y="6480000"/>
            <a:ext cx="480003" cy="378000"/>
          </a:xfrm>
          <a:prstGeom prst="rect">
            <a:avLst/>
          </a:prstGeom>
        </p:spPr>
        <p:txBody>
          <a:bodyPr/>
          <a:lstStyle>
            <a:lvl1pPr>
              <a:defRPr/>
            </a:lvl1pPr>
          </a:lstStyle>
          <a:p>
            <a:pPr>
              <a:defRPr/>
            </a:pPr>
            <a:fld id="{5EC96831-8AAA-4BC6-9C18-9AEB6B48FAF3}" type="slidenum">
              <a:rPr lang="en-GB"/>
              <a:pPr>
                <a:defRPr/>
              </a:pPr>
              <a:t>‹#›</a:t>
            </a:fld>
            <a:endParaRPr lang="en-GB"/>
          </a:p>
        </p:txBody>
      </p:sp>
    </p:spTree>
    <p:extLst>
      <p:ext uri="{BB962C8B-B14F-4D97-AF65-F5344CB8AC3E}">
        <p14:creationId xmlns:p14="http://schemas.microsoft.com/office/powerpoint/2010/main" val="1239507725"/>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1 - SE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467383"/>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F2CE-4D73-F744-B8B0-8CD0D04C7592}"/>
              </a:ext>
            </a:extLst>
          </p:cNvPr>
          <p:cNvSpPr>
            <a:spLocks noGrp="1"/>
          </p:cNvSpPr>
          <p:nvPr>
            <p:ph type="title"/>
          </p:nvPr>
        </p:nvSpPr>
        <p:spPr>
          <a:xfrm>
            <a:off x="731520" y="365125"/>
            <a:ext cx="10622280" cy="1325563"/>
          </a:xfrm>
        </p:spPr>
        <p:txBody>
          <a:bodyPr/>
          <a:lstStyle>
            <a:lvl1pPr>
              <a:defRPr>
                <a:solidFill>
                  <a:srgbClr val="48415D"/>
                </a:solidFill>
              </a:defRPr>
            </a:lvl1pPr>
          </a:lstStyle>
          <a:p>
            <a:r>
              <a:rPr lang="en-US"/>
              <a:t>Click to edit Master title style</a:t>
            </a:r>
          </a:p>
        </p:txBody>
      </p:sp>
      <p:sp>
        <p:nvSpPr>
          <p:cNvPr id="3" name="Date Placeholder 2">
            <a:extLst>
              <a:ext uri="{FF2B5EF4-FFF2-40B4-BE49-F238E27FC236}">
                <a16:creationId xmlns:a16="http://schemas.microsoft.com/office/drawing/2014/main" id="{5F64D9F7-0AE9-2042-97BA-43750B8FFB86}"/>
              </a:ext>
            </a:extLst>
          </p:cNvPr>
          <p:cNvSpPr>
            <a:spLocks noGrp="1"/>
          </p:cNvSpPr>
          <p:nvPr>
            <p:ph type="dt" sz="half" idx="10"/>
          </p:nvPr>
        </p:nvSpPr>
        <p:spPr/>
        <p:txBody>
          <a:bodyPr/>
          <a:lstStyle/>
          <a:p>
            <a:fld id="{653176F4-F624-40B6-BE56-D0F0283CF6DE}" type="datetime1">
              <a:rPr lang="en-US" smtClean="0"/>
              <a:t>6/14/2023</a:t>
            </a:fld>
            <a:endParaRPr lang="en-US"/>
          </a:p>
        </p:txBody>
      </p:sp>
      <p:sp>
        <p:nvSpPr>
          <p:cNvPr id="4" name="Footer Placeholder 3">
            <a:extLst>
              <a:ext uri="{FF2B5EF4-FFF2-40B4-BE49-F238E27FC236}">
                <a16:creationId xmlns:a16="http://schemas.microsoft.com/office/drawing/2014/main" id="{373B99C8-8D66-3B49-9FEF-1009538E2F13}"/>
              </a:ext>
            </a:extLst>
          </p:cNvPr>
          <p:cNvSpPr>
            <a:spLocks noGrp="1"/>
          </p:cNvSpPr>
          <p:nvPr>
            <p:ph type="ftr" sz="quarter" idx="11"/>
          </p:nvPr>
        </p:nvSpPr>
        <p:spPr/>
        <p:txBody>
          <a:bodyPr/>
          <a:lstStyle/>
          <a:p>
            <a:r>
              <a:rPr lang="en-US"/>
              <a:t>OFFICIAL USE </a:t>
            </a:r>
          </a:p>
        </p:txBody>
      </p:sp>
      <p:sp>
        <p:nvSpPr>
          <p:cNvPr id="5" name="Slide Number Placeholder 4">
            <a:extLst>
              <a:ext uri="{FF2B5EF4-FFF2-40B4-BE49-F238E27FC236}">
                <a16:creationId xmlns:a16="http://schemas.microsoft.com/office/drawing/2014/main" id="{F1B4D461-84AC-D644-9551-01AC055BEE76}"/>
              </a:ext>
            </a:extLst>
          </p:cNvPr>
          <p:cNvSpPr>
            <a:spLocks noGrp="1"/>
          </p:cNvSpPr>
          <p:nvPr>
            <p:ph type="sldNum" sz="quarter" idx="12"/>
          </p:nvPr>
        </p:nvSpPr>
        <p:spPr/>
        <p:txBody>
          <a:bodyPr/>
          <a:lstStyle/>
          <a:p>
            <a:fld id="{36A799B6-CD39-C74D-8316-CD837A09E1CB}" type="slidenum">
              <a:rPr lang="en-US" smtClean="0"/>
              <a:t>‹#›</a:t>
            </a:fld>
            <a:endParaRPr lang="en-US"/>
          </a:p>
        </p:txBody>
      </p:sp>
    </p:spTree>
    <p:extLst>
      <p:ext uri="{BB962C8B-B14F-4D97-AF65-F5344CB8AC3E}">
        <p14:creationId xmlns:p14="http://schemas.microsoft.com/office/powerpoint/2010/main" val="1551109269"/>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Case stu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0" y="4305300"/>
            <a:ext cx="12187238" cy="2552700"/>
          </a:xfrm>
        </p:spPr>
        <p:txBody>
          <a:bodyPr/>
          <a:lstStyle/>
          <a:p>
            <a:endParaRPr lang="en-GB"/>
          </a:p>
        </p:txBody>
      </p:sp>
    </p:spTree>
    <p:extLst>
      <p:ext uri="{BB962C8B-B14F-4D97-AF65-F5344CB8AC3E}">
        <p14:creationId xmlns:p14="http://schemas.microsoft.com/office/powerpoint/2010/main" val="2468125787"/>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14 June, 2023</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9962062"/>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14 June, 2023</a:t>
            </a:fld>
            <a:endParaRPr lang="en-GB"/>
          </a:p>
        </p:txBody>
      </p:sp>
      <p:sp>
        <p:nvSpPr>
          <p:cNvPr id="101" name="Footer Placeholder 4"/>
          <p:cNvSpPr>
            <a:spLocks noGrp="1"/>
          </p:cNvSpPr>
          <p:nvPr>
            <p:ph type="ftr" sz="quarter" idx="3"/>
          </p:nvPr>
        </p:nvSpPr>
        <p:spPr>
          <a:xfrm>
            <a:off x="0" y="6829086"/>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1" y="4127500"/>
            <a:ext cx="12191999" cy="27305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6" name="Text Placeholder 3"/>
          <p:cNvSpPr>
            <a:spLocks noGrp="1"/>
          </p:cNvSpPr>
          <p:nvPr>
            <p:ph type="body" sz="quarter" idx="16"/>
          </p:nvPr>
        </p:nvSpPr>
        <p:spPr>
          <a:xfrm>
            <a:off x="285135" y="1355302"/>
            <a:ext cx="9444568" cy="3047501"/>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p:nvPr>
        </p:nvSpPr>
        <p:spPr>
          <a:xfrm>
            <a:off x="6714593" y="1582993"/>
            <a:ext cx="4804833" cy="242979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97870154"/>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6E079F-0502-CC4C-9C8B-39554E94F19E}" type="datetime3">
              <a:rPr lang="en-GB" smtClean="0"/>
              <a:pPr/>
              <a:t>14 June, 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9" name="Text Placeholder 8"/>
          <p:cNvSpPr>
            <a:spLocks noGrp="1"/>
          </p:cNvSpPr>
          <p:nvPr>
            <p:ph type="body" sz="quarter" idx="13"/>
          </p:nvPr>
        </p:nvSpPr>
        <p:spPr>
          <a:xfrm>
            <a:off x="960438" y="1455738"/>
            <a:ext cx="4545012"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4"/>
          </p:nvPr>
        </p:nvSpPr>
        <p:spPr>
          <a:xfrm>
            <a:off x="6321425" y="1455738"/>
            <a:ext cx="5094288" cy="4778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p:cNvCxnSpPr/>
          <p:nvPr userDrawn="1"/>
        </p:nvCxnSpPr>
        <p:spPr>
          <a:xfrm>
            <a:off x="5909187" y="1455738"/>
            <a:ext cx="29497" cy="4778375"/>
          </a:xfrm>
          <a:prstGeom prst="line">
            <a:avLst/>
          </a:prstGeom>
          <a:ln w="25400">
            <a:solidFill>
              <a:schemeClr val="accent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0000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Bodoni MT" panose="02070603080606020203" pitchFamily="18"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14 June, 2023</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Bodoni MT" panose="02070603080606020203" pitchFamily="18"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215140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ap layou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Bodoni MT" panose="02070603080606020203" pitchFamily="18" charset="0"/>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65756776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4451"/>
            <a:ext cx="7871884" cy="1080000"/>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a:xfrm>
            <a:off x="11039423" y="6480000"/>
            <a:ext cx="480003" cy="378000"/>
          </a:xfrm>
          <a:prstGeom prst="rect">
            <a:avLst/>
          </a:prstGeom>
        </p:spPr>
        <p:txBody>
          <a:bodyPr/>
          <a:lstStyle/>
          <a:p>
            <a:fld id="{71F9F866-B438-9445-8D9F-1F8FF6608833}" type="slidenum">
              <a:rPr lang="en-GB" smtClean="0"/>
              <a:pPr/>
              <a:t>‹#›</a:t>
            </a:fld>
            <a:endParaRPr lang="en-GB"/>
          </a:p>
        </p:txBody>
      </p:sp>
      <p:sp>
        <p:nvSpPr>
          <p:cNvPr id="7" name="Picture Placeholder 6"/>
          <p:cNvSpPr>
            <a:spLocks noGrp="1"/>
          </p:cNvSpPr>
          <p:nvPr>
            <p:ph type="pic" sz="quarter" idx="13"/>
          </p:nvPr>
        </p:nvSpPr>
        <p:spPr>
          <a:xfrm>
            <a:off x="-8874" y="0"/>
            <a:ext cx="12196763" cy="2447925"/>
          </a:xfrm>
        </p:spPr>
        <p:txBody>
          <a:bodyPr/>
          <a:lstStyle/>
          <a:p>
            <a:endParaRPr lang="en-GB"/>
          </a:p>
        </p:txBody>
      </p:sp>
      <p:sp>
        <p:nvSpPr>
          <p:cNvPr id="9" name="Text Placeholder 8"/>
          <p:cNvSpPr>
            <a:spLocks noGrp="1"/>
          </p:cNvSpPr>
          <p:nvPr>
            <p:ph type="body" sz="quarter" idx="14"/>
          </p:nvPr>
        </p:nvSpPr>
        <p:spPr>
          <a:xfrm>
            <a:off x="1435100" y="2447925"/>
            <a:ext cx="2801938"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p:cNvSpPr>
            <a:spLocks noGrp="1"/>
          </p:cNvSpPr>
          <p:nvPr>
            <p:ph type="body" sz="quarter" idx="15"/>
          </p:nvPr>
        </p:nvSpPr>
        <p:spPr>
          <a:xfrm>
            <a:off x="5456238" y="2447925"/>
            <a:ext cx="2773362"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4"/>
          <p:cNvSpPr>
            <a:spLocks noGrp="1"/>
          </p:cNvSpPr>
          <p:nvPr>
            <p:ph type="body" sz="quarter" idx="16"/>
          </p:nvPr>
        </p:nvSpPr>
        <p:spPr>
          <a:xfrm>
            <a:off x="9507538" y="2447925"/>
            <a:ext cx="2311400" cy="531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6"/>
          <p:cNvSpPr>
            <a:spLocks noGrp="1"/>
          </p:cNvSpPr>
          <p:nvPr>
            <p:ph type="body" sz="quarter" idx="17"/>
          </p:nvPr>
        </p:nvSpPr>
        <p:spPr>
          <a:xfrm>
            <a:off x="1435100" y="3117390"/>
            <a:ext cx="2801938"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p:cNvSpPr>
            <a:spLocks noGrp="1"/>
          </p:cNvSpPr>
          <p:nvPr>
            <p:ph type="body" sz="quarter" idx="18"/>
          </p:nvPr>
        </p:nvSpPr>
        <p:spPr>
          <a:xfrm>
            <a:off x="5456238" y="3117390"/>
            <a:ext cx="2773362"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20"/>
          <p:cNvSpPr>
            <a:spLocks noGrp="1"/>
          </p:cNvSpPr>
          <p:nvPr>
            <p:ph type="body" sz="quarter" idx="19"/>
          </p:nvPr>
        </p:nvSpPr>
        <p:spPr>
          <a:xfrm>
            <a:off x="9507538" y="3117390"/>
            <a:ext cx="2311401" cy="3500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3406875"/>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214733" y="5087006"/>
            <a:ext cx="7871884" cy="1080000"/>
          </a:xfrm>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14 June, 2023</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99686711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rgbClr val="2A2A86"/>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Bodoni MT" panose="02070603080606020203" pitchFamily="18" charset="0"/>
                <a:cs typeface="Bodoni MT" panose="02070603080606020203" pitchFamily="18" charset="0"/>
              </a:defRPr>
            </a:lvl1pPr>
          </a:lstStyle>
          <a:p>
            <a:fld id="{8B6E079F-0502-CC4C-9C8B-39554E94F19E}" type="datetime3">
              <a:rPr lang="en-GB" smtClean="0"/>
              <a:pPr/>
              <a:t>14 June, 2023</a:t>
            </a:fld>
            <a:endParaRPr lang="en-GB"/>
          </a:p>
        </p:txBody>
      </p:sp>
      <p:sp>
        <p:nvSpPr>
          <p:cNvPr id="57" name="Footer Placeholder 4"/>
          <p:cNvSpPr>
            <a:spLocks noGrp="1"/>
          </p:cNvSpPr>
          <p:nvPr>
            <p:ph type="ftr" sz="quarter" idx="3"/>
          </p:nvPr>
        </p:nvSpPr>
        <p:spPr>
          <a:xfrm>
            <a:off x="39432" y="6669000"/>
            <a:ext cx="12192000" cy="378000"/>
          </a:xfrm>
          <a:prstGeom prst="rect">
            <a:avLst/>
          </a:prstGeom>
        </p:spPr>
        <p:txBody>
          <a:bodyPr lIns="0" tIns="0" rIns="0" bIns="0" anchor="ctr"/>
          <a:lstStyle>
            <a:lvl1pPr algn="ctr">
              <a:defRPr lang="en-GB">
                <a:latin typeface="Bodoni MT" panose="02070603080606020203" pitchFamily="18" charset="0"/>
              </a:defRPr>
            </a:lvl1pPr>
          </a:lstStyle>
          <a:p>
            <a:endParaRPr lang="en-GB"/>
          </a:p>
        </p:txBody>
      </p:sp>
      <p:pic>
        <p:nvPicPr>
          <p:cNvPr id="10" name="Picture 9"/>
          <p:cNvPicPr>
            <a:picLocks/>
          </p:cNvPicPr>
          <p:nvPr/>
        </p:nvPicPr>
        <p:blipFill>
          <a:blip r:embed="rId20" cstate="screen">
            <a:extLst>
              <a:ext uri="{28A0092B-C50C-407E-A947-70E740481C1C}">
                <a14:useLocalDpi xmlns:a14="http://schemas.microsoft.com/office/drawing/2010/main"/>
              </a:ext>
            </a:extLst>
          </a:blip>
          <a:stretch>
            <a:fillRect/>
          </a:stretch>
        </p:blipFill>
        <p:spPr>
          <a:xfrm>
            <a:off x="9671050" y="126833"/>
            <a:ext cx="1562102" cy="821767"/>
          </a:xfrm>
          <a:prstGeom prst="rect">
            <a:avLst/>
          </a:prstGeom>
        </p:spPr>
      </p:pic>
      <p:pic>
        <p:nvPicPr>
          <p:cNvPr id="3" name="Picture 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367746" y="5988642"/>
            <a:ext cx="1456509" cy="1456509"/>
          </a:xfrm>
          <a:prstGeom prst="rect">
            <a:avLst/>
          </a:prstGeom>
        </p:spPr>
      </p:pic>
      <p:sp>
        <p:nvSpPr>
          <p:cNvPr id="1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Bodoni MT" panose="02070603080606020203" pitchFamily="18" charset="0"/>
                <a:cs typeface="Bodoni MT" panose="02070603080606020203" pitchFamily="18" charset="0"/>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811562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Bodoni MT" panose="02070603080606020203" pitchFamily="18" charset="0"/>
          <a:ea typeface="ＭＳ Ｐゴシック" charset="0"/>
          <a:cs typeface="Bodoni MT" panose="02070603080606020203" pitchFamily="18" charset="0"/>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Bodoni MT" panose="02070603080606020203" pitchFamily="18" charset="0"/>
          <a:ea typeface="Bodoni MT" panose="02070603080606020203" pitchFamily="18" charset="0"/>
          <a:cs typeface="Bodoni MT" panose="02070603080606020203" pitchFamily="18" charset="0"/>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651874"/>
            <a:ext cx="12192000" cy="2766056"/>
          </a:xfrm>
          <a:prstGeom prst="rect">
            <a:avLst/>
          </a:prstGeom>
          <a:solidFill>
            <a:schemeClr val="bg1">
              <a:alpha val="5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panose="02070603080606020203" pitchFamily="18" charset="0"/>
              <a:ea typeface="+mn-ea"/>
              <a:cs typeface="+mn-cs"/>
            </a:endParaRPr>
          </a:p>
        </p:txBody>
      </p:sp>
      <p:sp>
        <p:nvSpPr>
          <p:cNvPr id="5" name="Title 4"/>
          <p:cNvSpPr>
            <a:spLocks noGrp="1"/>
          </p:cNvSpPr>
          <p:nvPr>
            <p:ph type="title"/>
          </p:nvPr>
        </p:nvSpPr>
        <p:spPr>
          <a:xfrm>
            <a:off x="831648" y="4075695"/>
            <a:ext cx="11051126" cy="1965696"/>
          </a:xfrm>
        </p:spPr>
        <p:txBody>
          <a:bodyPr>
            <a:noAutofit/>
          </a:bodyPr>
          <a:lstStyle/>
          <a:p>
            <a:br>
              <a:rPr lang="en-GB" sz="3200" b="1">
                <a:latin typeface="Franklin Gothic Book" panose="020B0503020102020204" pitchFamily="34" charset="0"/>
              </a:rPr>
            </a:br>
            <a:r>
              <a:rPr lang="en-GB" b="1">
                <a:solidFill>
                  <a:schemeClr val="accent6">
                    <a:lumMod val="95000"/>
                    <a:lumOff val="5000"/>
                  </a:schemeClr>
                </a:solidFill>
                <a:latin typeface="Franklin Gothic Book"/>
                <a:ea typeface="ＭＳ Ｐゴシック"/>
              </a:rPr>
              <a:t>Women in Business Programme</a:t>
            </a:r>
            <a:br>
              <a:rPr lang="en-GB" b="1">
                <a:latin typeface="Franklin Gothic Book"/>
                <a:ea typeface="ＭＳ Ｐゴシック"/>
              </a:rPr>
            </a:br>
            <a:r>
              <a:rPr lang="en-GB" sz="2400" b="1">
                <a:solidFill>
                  <a:schemeClr val="accent6">
                    <a:lumMod val="95000"/>
                    <a:lumOff val="5000"/>
                  </a:schemeClr>
                </a:solidFill>
                <a:latin typeface="Franklin Gothic Book"/>
                <a:ea typeface="ＭＳ Ｐゴシック"/>
              </a:rPr>
              <a:t>A direct and holistic approach to working with women-led MSMEs </a:t>
            </a:r>
            <a:r>
              <a:rPr lang="en-GB" sz="2000">
                <a:solidFill>
                  <a:schemeClr val="accent6">
                    <a:lumMod val="95000"/>
                    <a:lumOff val="5000"/>
                  </a:schemeClr>
                </a:solidFill>
                <a:latin typeface="Franklin Gothic Book"/>
                <a:ea typeface="ＭＳ Ｐゴシック"/>
              </a:rPr>
              <a:t>  </a:t>
            </a:r>
            <a:br>
              <a:rPr lang="en-GB" sz="2400">
                <a:latin typeface="Franklin Gothic Book" panose="020B0503020102020204" pitchFamily="34" charset="0"/>
              </a:rPr>
            </a:br>
            <a:br>
              <a:rPr lang="en-GB" sz="3200">
                <a:latin typeface="Franklin Gothic Book" panose="020B0503020102020204" pitchFamily="34" charset="0"/>
                <a:ea typeface="ＭＳ Ｐゴシック"/>
              </a:rPr>
            </a:br>
            <a:r>
              <a:rPr lang="en-GB" sz="2400">
                <a:solidFill>
                  <a:schemeClr val="accent6">
                    <a:lumMod val="95000"/>
                    <a:lumOff val="5000"/>
                  </a:schemeClr>
                </a:solidFill>
                <a:latin typeface="Franklin Gothic Book"/>
                <a:ea typeface="ＭＳ Ｐゴシック"/>
              </a:rPr>
              <a:t>We-Fi Knowledge Exchange Forum </a:t>
            </a:r>
            <a:br>
              <a:rPr lang="en-GB" sz="2400">
                <a:latin typeface="Franklin Gothic Book" panose="020B0503020102020204" pitchFamily="34" charset="0"/>
              </a:rPr>
            </a:br>
            <a:r>
              <a:rPr lang="en-GB" sz="2400">
                <a:solidFill>
                  <a:schemeClr val="accent6">
                    <a:lumMod val="95000"/>
                    <a:lumOff val="5000"/>
                  </a:schemeClr>
                </a:solidFill>
                <a:latin typeface="Franklin Gothic Book"/>
                <a:ea typeface="ＭＳ Ｐゴシック"/>
              </a:rPr>
              <a:t>7 June 2023, Marrakech, Morocco</a:t>
            </a:r>
            <a:br>
              <a:rPr lang="en-GB" sz="3600">
                <a:latin typeface="Franklin Gothic Book" panose="020B0503020102020204" pitchFamily="34" charset="0"/>
              </a:rPr>
            </a:br>
            <a:endParaRPr lang="en-US" sz="3200">
              <a:solidFill>
                <a:srgbClr val="2A2A86"/>
              </a:solidFill>
              <a:latin typeface="Franklin Gothic Book" panose="020B0503020102020204" pitchFamily="34"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39" y="184662"/>
            <a:ext cx="3628342" cy="1029969"/>
          </a:xfrm>
          <a:prstGeom prst="rect">
            <a:avLst/>
          </a:prstGeom>
        </p:spPr>
      </p:pic>
      <p:sp>
        <p:nvSpPr>
          <p:cNvPr id="2" name="Slide Number Placeholder 1">
            <a:extLst>
              <a:ext uri="{FF2B5EF4-FFF2-40B4-BE49-F238E27FC236}">
                <a16:creationId xmlns:a16="http://schemas.microsoft.com/office/drawing/2014/main" id="{86352BC1-E06A-3E94-A108-2D4B6C8EE92F}"/>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pic>
        <p:nvPicPr>
          <p:cNvPr id="3" name="Picture 6">
            <a:extLst>
              <a:ext uri="{FF2B5EF4-FFF2-40B4-BE49-F238E27FC236}">
                <a16:creationId xmlns:a16="http://schemas.microsoft.com/office/drawing/2014/main" id="{68547287-0253-885C-F2A6-67E50B39B0F8}"/>
              </a:ext>
            </a:extLst>
          </p:cNvPr>
          <p:cNvPicPr>
            <a:picLocks noChangeAspect="1"/>
          </p:cNvPicPr>
          <p:nvPr/>
        </p:nvPicPr>
        <p:blipFill>
          <a:blip r:embed="rId5"/>
          <a:stretch>
            <a:fillRect/>
          </a:stretch>
        </p:blipFill>
        <p:spPr>
          <a:xfrm>
            <a:off x="9475398" y="346613"/>
            <a:ext cx="2274126" cy="849682"/>
          </a:xfrm>
          <a:prstGeom prst="rect">
            <a:avLst/>
          </a:prstGeom>
        </p:spPr>
      </p:pic>
    </p:spTree>
    <p:extLst>
      <p:ext uri="{BB962C8B-B14F-4D97-AF65-F5344CB8AC3E}">
        <p14:creationId xmlns:p14="http://schemas.microsoft.com/office/powerpoint/2010/main" val="40107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Diagram, map&#10;&#10;Description automatically generated">
            <a:extLst>
              <a:ext uri="{FF2B5EF4-FFF2-40B4-BE49-F238E27FC236}">
                <a16:creationId xmlns:a16="http://schemas.microsoft.com/office/drawing/2014/main" id="{4598294A-3D83-E481-F11E-31913DB1F950}"/>
              </a:ext>
            </a:extLst>
          </p:cNvPr>
          <p:cNvPicPr>
            <a:picLocks noChangeAspect="1"/>
          </p:cNvPicPr>
          <p:nvPr/>
        </p:nvPicPr>
        <p:blipFill>
          <a:blip r:embed="rId3"/>
          <a:stretch>
            <a:fillRect/>
          </a:stretch>
        </p:blipFill>
        <p:spPr>
          <a:xfrm>
            <a:off x="1488557" y="1167205"/>
            <a:ext cx="9420155" cy="5212908"/>
          </a:xfrm>
          <a:prstGeom prst="rect">
            <a:avLst/>
          </a:prstGeom>
          <a:noFill/>
        </p:spPr>
      </p:pic>
      <p:sp>
        <p:nvSpPr>
          <p:cNvPr id="8" name="Title 4"/>
          <p:cNvSpPr txBox="1">
            <a:spLocks/>
          </p:cNvSpPr>
          <p:nvPr/>
        </p:nvSpPr>
        <p:spPr>
          <a:xfrm>
            <a:off x="431370" y="253263"/>
            <a:ext cx="11326713" cy="720000"/>
          </a:xfrm>
          <a:prstGeom prst="rect">
            <a:avLst/>
          </a:prstGeom>
        </p:spPr>
        <p:txBody>
          <a:bodyPr vert="horz" lIns="0" tIns="0" rIns="0" bIns="0" rtlCol="0" anchor="ctr">
            <a:normAutofit/>
          </a:bodyPr>
          <a:lst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3200" b="1" i="0" u="none" strike="noStrike" kern="1200" cap="none" spc="0" normalizeH="0" baseline="0" noProof="0">
                <a:ln>
                  <a:noFill/>
                </a:ln>
                <a:solidFill>
                  <a:srgbClr val="00539B"/>
                </a:solidFill>
                <a:effectLst/>
                <a:uLnTx/>
                <a:uFillTx/>
                <a:latin typeface="Franklin Gothic Book"/>
                <a:ea typeface="ＭＳ Ｐゴシック"/>
              </a:rPr>
              <a:t>Women in Business globally</a:t>
            </a:r>
            <a:endParaRPr kumimoji="0" lang="en-US" sz="3200" b="1" i="0" u="none" strike="noStrike" kern="1200" cap="none" spc="0" normalizeH="0" baseline="0" noProof="0">
              <a:ln>
                <a:noFill/>
              </a:ln>
              <a:solidFill>
                <a:srgbClr val="00539B"/>
              </a:solidFill>
              <a:effectLst/>
              <a:uLnTx/>
              <a:uFillTx/>
              <a:latin typeface="Franklin Gothic Book"/>
              <a:ea typeface="ＭＳ Ｐゴシック"/>
            </a:endParaRPr>
          </a:p>
        </p:txBody>
      </p:sp>
      <p:sp>
        <p:nvSpPr>
          <p:cNvPr id="18" name="Date Placeholder 3">
            <a:extLst>
              <a:ext uri="{FF2B5EF4-FFF2-40B4-BE49-F238E27FC236}">
                <a16:creationId xmlns:a16="http://schemas.microsoft.com/office/drawing/2014/main" id="{11BAD924-1674-1E27-E0BF-034FEF5AC85C}"/>
              </a:ext>
            </a:extLst>
          </p:cNvPr>
          <p:cNvSpPr>
            <a:spLocks noGrp="1"/>
          </p:cNvSpPr>
          <p:nvPr>
            <p:ph type="dt" sz="half" idx="10"/>
          </p:nvPr>
        </p:nvSpPr>
        <p:spPr>
          <a:xfrm>
            <a:off x="958848" y="6480000"/>
            <a:ext cx="2495552" cy="378000"/>
          </a:xfrm>
        </p:spPr>
        <p:txBody>
          <a:bodyPr lIns="0" tIns="0" rIns="0" bIns="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fld id="{F7334817-FF7C-6948-966F-8ECFBE662A14}" type="datetime3">
              <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cs typeface="Bodoni MT" panose="02070603080606020203" pitchFamily="18" charset="0"/>
              </a:rPr>
              <a:pPr marL="0" marR="0" lvl="0" indent="0" algn="l" defTabSz="914400" rtl="0" eaLnBrk="1" fontAlgn="base" latinLnBrk="0" hangingPunct="1">
                <a:lnSpc>
                  <a:spcPct val="100000"/>
                </a:lnSpc>
                <a:spcBef>
                  <a:spcPct val="0"/>
                </a:spcBef>
                <a:spcAft>
                  <a:spcPts val="600"/>
                </a:spcAft>
                <a:buClrTx/>
                <a:buSzTx/>
                <a:buFontTx/>
                <a:buNone/>
                <a:tabLst/>
                <a:defRPr/>
              </a:pPr>
              <a:t>14 June, 2023</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cs typeface="Bodoni MT" panose="02070603080606020203" pitchFamily="18" charset="0"/>
            </a:endParaRPr>
          </a:p>
        </p:txBody>
      </p:sp>
      <p:sp>
        <p:nvSpPr>
          <p:cNvPr id="6" name="Slide Number Placeholder 5"/>
          <p:cNvSpPr>
            <a:spLocks noGrp="1"/>
          </p:cNvSpPr>
          <p:nvPr>
            <p:ph type="sldNum" sz="quarter" idx="12"/>
          </p:nvPr>
        </p:nvSpPr>
        <p:spPr>
          <a:xfrm>
            <a:off x="11039423" y="6480000"/>
            <a:ext cx="480003" cy="378000"/>
          </a:xfrm>
        </p:spPr>
        <p:txBody>
          <a:bodyPr lIns="0" tIns="0" rIns="0" bIns="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F46A2894-B358-412B-8F3A-7DC03A4BEFB9}" type="slidenum">
              <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cs typeface="Bodoni MT" panose="02070603080606020203" pitchFamily="18" charset="0"/>
              </a:rPr>
              <a:pPr marL="0" marR="0" lvl="0" indent="0" algn="r" defTabSz="914400" rtl="0" eaLnBrk="1" fontAlgn="base" latinLnBrk="0" hangingPunct="1">
                <a:lnSpc>
                  <a:spcPct val="100000"/>
                </a:lnSpc>
                <a:spcBef>
                  <a:spcPct val="0"/>
                </a:spcBef>
                <a:spcAft>
                  <a:spcPts val="600"/>
                </a:spcAft>
                <a:buClrTx/>
                <a:buSzTx/>
                <a:buFontTx/>
                <a:buNone/>
                <a:tabLst/>
                <a:defRPr/>
              </a:pPr>
              <a:t>2</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cs typeface="Bodoni MT" panose="02070603080606020203" pitchFamily="18" charset="0"/>
            </a:endParaRPr>
          </a:p>
        </p:txBody>
      </p:sp>
      <p:pic>
        <p:nvPicPr>
          <p:cNvPr id="3" name="Picture 6">
            <a:extLst>
              <a:ext uri="{FF2B5EF4-FFF2-40B4-BE49-F238E27FC236}">
                <a16:creationId xmlns:a16="http://schemas.microsoft.com/office/drawing/2014/main" id="{5CCC2053-1A93-CCDD-15C7-3DD869B30084}"/>
              </a:ext>
            </a:extLst>
          </p:cNvPr>
          <p:cNvPicPr>
            <a:picLocks noChangeAspect="1"/>
          </p:cNvPicPr>
          <p:nvPr/>
        </p:nvPicPr>
        <p:blipFill>
          <a:blip r:embed="rId4"/>
          <a:stretch>
            <a:fillRect/>
          </a:stretch>
        </p:blipFill>
        <p:spPr>
          <a:xfrm>
            <a:off x="5769782" y="6526119"/>
            <a:ext cx="823196" cy="327765"/>
          </a:xfrm>
          <a:prstGeom prst="rect">
            <a:avLst/>
          </a:prstGeom>
        </p:spPr>
      </p:pic>
    </p:spTree>
    <p:extLst>
      <p:ext uri="{BB962C8B-B14F-4D97-AF65-F5344CB8AC3E}">
        <p14:creationId xmlns:p14="http://schemas.microsoft.com/office/powerpoint/2010/main" val="323630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1765-BC23-422C-09E0-CC42CE5534F0}"/>
              </a:ext>
            </a:extLst>
          </p:cNvPr>
          <p:cNvSpPr>
            <a:spLocks noGrp="1"/>
          </p:cNvSpPr>
          <p:nvPr>
            <p:ph type="title"/>
          </p:nvPr>
        </p:nvSpPr>
        <p:spPr>
          <a:xfrm>
            <a:off x="418173" y="521916"/>
            <a:ext cx="8216351" cy="526768"/>
          </a:xfrm>
        </p:spPr>
        <p:txBody>
          <a:bodyPr vert="horz" lIns="0" tIns="0" rIns="0" bIns="0" rtlCol="0" anchor="ctr">
            <a:noAutofit/>
          </a:bodyPr>
          <a:lstStyle/>
          <a:p>
            <a:r>
              <a:rPr lang="en-GB" sz="2400" b="1">
                <a:latin typeface="Franklin Gothic Book"/>
                <a:ea typeface="ＭＳ Ｐゴシック"/>
              </a:rPr>
              <a:t>Empowering WSMEs to engage with corporate suppliers by providing direct access to financial and non-financial services </a:t>
            </a:r>
          </a:p>
          <a:p>
            <a:endParaRPr lang="en-GB" sz="3200" b="1">
              <a:latin typeface="Franklin Gothic Book"/>
            </a:endParaRPr>
          </a:p>
        </p:txBody>
      </p:sp>
      <p:sp>
        <p:nvSpPr>
          <p:cNvPr id="3" name="Picture Placeholder 2">
            <a:extLst>
              <a:ext uri="{FF2B5EF4-FFF2-40B4-BE49-F238E27FC236}">
                <a16:creationId xmlns:a16="http://schemas.microsoft.com/office/drawing/2014/main" id="{121A1FCF-1605-5D86-1CBF-5ACCA238334B}"/>
              </a:ext>
            </a:extLst>
          </p:cNvPr>
          <p:cNvSpPr>
            <a:spLocks noGrp="1"/>
          </p:cNvSpPr>
          <p:nvPr>
            <p:ph sz="half" idx="1"/>
          </p:nvPr>
        </p:nvSpPr>
        <p:spPr>
          <a:xfrm>
            <a:off x="418171" y="1088470"/>
            <a:ext cx="11101254" cy="1872092"/>
          </a:xfrm>
        </p:spPr>
        <p:txBody>
          <a:bodyPr vert="horz" lIns="0" tIns="0" rIns="0" bIns="0" rtlCol="0" anchor="t">
            <a:noAutofit/>
          </a:bodyPr>
          <a:lstStyle/>
          <a:p>
            <a:pPr>
              <a:spcAft>
                <a:spcPts val="600"/>
              </a:spcAft>
            </a:pPr>
            <a:r>
              <a:rPr lang="en-GB" sz="2000" dirty="0">
                <a:solidFill>
                  <a:srgbClr val="000000"/>
                </a:solidFill>
                <a:latin typeface="Franklin Gothic"/>
                <a:ea typeface="ＭＳ Ｐゴシック"/>
                <a:cs typeface="Calibri"/>
              </a:rPr>
              <a:t>Global Women in Business Programme</a:t>
            </a:r>
          </a:p>
          <a:p>
            <a:pPr>
              <a:spcAft>
                <a:spcPts val="600"/>
              </a:spcAft>
            </a:pPr>
            <a:r>
              <a:rPr lang="en-GB" sz="1400" dirty="0">
                <a:solidFill>
                  <a:srgbClr val="0070C0"/>
                </a:solidFill>
                <a:latin typeface="Franklin Gothic Book"/>
                <a:ea typeface="ＭＳ Ｐゴシック"/>
                <a:cs typeface="Arial"/>
              </a:rPr>
              <a:t>WSMEs global portfolio: </a:t>
            </a:r>
            <a:r>
              <a:rPr lang="en-GB" sz="1400" dirty="0">
                <a:solidFill>
                  <a:schemeClr val="accent6"/>
                </a:solidFill>
                <a:latin typeface="Franklin Gothic Book"/>
                <a:ea typeface="ＭＳ Ｐゴシック"/>
                <a:cs typeface="Arial"/>
              </a:rPr>
              <a:t>50% small (10-49 employees), 25% micro (1-9). Medium-sized are the minority. Micro WSMEs are more easily reached via group advisory projects and close connection with local stakeholders. </a:t>
            </a:r>
          </a:p>
          <a:p>
            <a:r>
              <a:rPr lang="en-GB" sz="1400" dirty="0">
                <a:solidFill>
                  <a:srgbClr val="0070C0"/>
                </a:solidFill>
                <a:latin typeface="Franklin Gothic Book"/>
                <a:ea typeface="ＭＳ Ｐゴシック"/>
                <a:cs typeface="Arial"/>
              </a:rPr>
              <a:t>Access to finance is crucial: </a:t>
            </a:r>
            <a:r>
              <a:rPr lang="en-GB" sz="1400" dirty="0">
                <a:solidFill>
                  <a:schemeClr val="accent6"/>
                </a:solidFill>
                <a:latin typeface="Franklin Gothic Book"/>
                <a:ea typeface="ＭＳ Ｐゴシック"/>
                <a:cs typeface="Arial"/>
              </a:rPr>
              <a:t>partnering with local banks helps providing direct access to liquidity, however it's useful to work with a broader range of partner financial institutions (PFIs), including MFIs. </a:t>
            </a:r>
          </a:p>
          <a:p>
            <a:r>
              <a:rPr lang="en-GB" sz="1400" dirty="0">
                <a:solidFill>
                  <a:srgbClr val="0070C0"/>
                </a:solidFill>
                <a:latin typeface="Franklin Gothic Book"/>
                <a:ea typeface="ＭＳ Ｐゴシック"/>
                <a:cs typeface="Arial"/>
              </a:rPr>
              <a:t>Non-financial assistance </a:t>
            </a:r>
            <a:r>
              <a:rPr lang="en-GB" sz="1400" dirty="0">
                <a:solidFill>
                  <a:schemeClr val="accent6"/>
                </a:solidFill>
                <a:latin typeface="Franklin Gothic Book"/>
                <a:ea typeface="ＭＳ Ｐゴシック"/>
                <a:cs typeface="Arial"/>
              </a:rPr>
              <a:t>is provided by supporting their development in specific areas, such as: sales automation, website development, optimisation of business processes, development of e-commerce, ISOs --&gt; stronger links to aggregators and markets</a:t>
            </a:r>
            <a:r>
              <a:rPr lang="en-GB" sz="1400" dirty="0">
                <a:latin typeface="Franklin Gothic"/>
                <a:ea typeface="ＭＳ Ｐゴシック"/>
              </a:rPr>
              <a:t> </a:t>
            </a:r>
            <a:endParaRPr lang="en-GB" sz="1400" dirty="0">
              <a:latin typeface="Franklin Gothic"/>
            </a:endParaRPr>
          </a:p>
          <a:p>
            <a:pPr marL="285750" indent="-285750">
              <a:buFont typeface="Calibri"/>
              <a:buChar char="-"/>
            </a:pPr>
            <a:endParaRPr lang="en-GB" sz="1600" dirty="0">
              <a:latin typeface="Franklin Gothic"/>
            </a:endParaRPr>
          </a:p>
          <a:p>
            <a:pPr marL="285750" indent="-285750">
              <a:buFont typeface="Calibri"/>
              <a:buChar char="-"/>
            </a:pPr>
            <a:endParaRPr lang="en-GB" sz="1600" dirty="0"/>
          </a:p>
        </p:txBody>
      </p:sp>
      <p:sp>
        <p:nvSpPr>
          <p:cNvPr id="6" name="Content Placeholder 5">
            <a:extLst>
              <a:ext uri="{FF2B5EF4-FFF2-40B4-BE49-F238E27FC236}">
                <a16:creationId xmlns:a16="http://schemas.microsoft.com/office/drawing/2014/main" id="{0C738525-55A7-44E5-4430-EEEFAABC886A}"/>
              </a:ext>
            </a:extLst>
          </p:cNvPr>
          <p:cNvSpPr>
            <a:spLocks noGrp="1"/>
          </p:cNvSpPr>
          <p:nvPr>
            <p:ph sz="half" idx="2"/>
          </p:nvPr>
        </p:nvSpPr>
        <p:spPr>
          <a:xfrm>
            <a:off x="418169" y="3093347"/>
            <a:ext cx="11101255" cy="3284611"/>
          </a:xfrm>
        </p:spPr>
        <p:txBody>
          <a:bodyPr vert="horz" lIns="0" tIns="0" rIns="0" bIns="0" rtlCol="0" anchor="t">
            <a:noAutofit/>
          </a:bodyPr>
          <a:lstStyle/>
          <a:p>
            <a:r>
              <a:rPr lang="en-US" sz="2000" dirty="0">
                <a:solidFill>
                  <a:srgbClr val="000000"/>
                </a:solidFill>
                <a:latin typeface="Franklin Gothic"/>
                <a:ea typeface="ＭＳ Ｐゴシック"/>
                <a:cs typeface="Calibri"/>
              </a:rPr>
              <a:t>Central Asia We-fi supported Women in Business </a:t>
            </a:r>
            <a:r>
              <a:rPr lang="en-US" sz="2000" dirty="0" err="1">
                <a:solidFill>
                  <a:srgbClr val="000000"/>
                </a:solidFill>
                <a:latin typeface="Franklin Gothic"/>
                <a:ea typeface="ＭＳ Ｐゴシック"/>
                <a:cs typeface="Calibri"/>
              </a:rPr>
              <a:t>Programme</a:t>
            </a:r>
            <a:endParaRPr lang="en-US" sz="2000" dirty="0"/>
          </a:p>
          <a:p>
            <a:pPr>
              <a:spcAft>
                <a:spcPts val="600"/>
              </a:spcAft>
            </a:pPr>
            <a:r>
              <a:rPr lang="en-US" sz="1400" dirty="0">
                <a:solidFill>
                  <a:srgbClr val="0070C0"/>
                </a:solidFill>
                <a:latin typeface="Franklin Gothic Book"/>
                <a:ea typeface="ＭＳ Ｐゴシック"/>
                <a:cs typeface="Arial"/>
              </a:rPr>
              <a:t>High PFI interest: </a:t>
            </a:r>
            <a:r>
              <a:rPr lang="en-US" sz="1400" dirty="0">
                <a:solidFill>
                  <a:schemeClr val="accent6"/>
                </a:solidFill>
                <a:latin typeface="Franklin Gothic Book"/>
                <a:ea typeface="ＭＳ Ｐゴシック"/>
                <a:cs typeface="Arial"/>
              </a:rPr>
              <a:t>despite current geopolitical events and rising cost of local currency funding, interest of PFIs in the region for the WIB remains high. </a:t>
            </a:r>
          </a:p>
          <a:p>
            <a:pPr>
              <a:spcAft>
                <a:spcPts val="600"/>
              </a:spcAft>
            </a:pPr>
            <a:r>
              <a:rPr lang="en-US" sz="1400" dirty="0">
                <a:solidFill>
                  <a:srgbClr val="0070C0"/>
                </a:solidFill>
                <a:latin typeface="Franklin Gothic Book"/>
                <a:ea typeface="ＭＳ Ｐゴシック"/>
                <a:cs typeface="Arial"/>
              </a:rPr>
              <a:t>Awareness building</a:t>
            </a:r>
            <a:r>
              <a:rPr lang="en-US" sz="1400" dirty="0">
                <a:solidFill>
                  <a:schemeClr val="accent6"/>
                </a:solidFill>
                <a:latin typeface="Franklin Gothic Book"/>
                <a:ea typeface="ＭＳ Ｐゴシック"/>
                <a:cs typeface="Arial"/>
              </a:rPr>
              <a:t>: substantial efforts were made ahead of launching </a:t>
            </a:r>
            <a:r>
              <a:rPr lang="en-US" sz="1400" dirty="0" err="1">
                <a:solidFill>
                  <a:schemeClr val="accent6"/>
                </a:solidFill>
                <a:latin typeface="Franklin Gothic Book"/>
                <a:ea typeface="ＭＳ Ｐゴシック"/>
                <a:cs typeface="Arial"/>
              </a:rPr>
              <a:t>WiB</a:t>
            </a:r>
            <a:r>
              <a:rPr lang="en-US" sz="1400" dirty="0">
                <a:solidFill>
                  <a:schemeClr val="accent6"/>
                </a:solidFill>
                <a:latin typeface="Franklin Gothic Book"/>
                <a:ea typeface="ＭＳ Ｐゴシック"/>
                <a:cs typeface="Arial"/>
              </a:rPr>
              <a:t> to build awareness as well as make inroads with local communities of women entrepreneurs.</a:t>
            </a:r>
          </a:p>
          <a:p>
            <a:pPr>
              <a:spcAft>
                <a:spcPts val="600"/>
              </a:spcAft>
            </a:pPr>
            <a:r>
              <a:rPr lang="en-US" sz="1400" dirty="0">
                <a:solidFill>
                  <a:srgbClr val="0070C0"/>
                </a:solidFill>
                <a:latin typeface="Franklin Gothic Book"/>
                <a:ea typeface="ＭＳ Ｐゴシック"/>
                <a:cs typeface="Arial"/>
              </a:rPr>
              <a:t>Close collaboration with local PFIs</a:t>
            </a:r>
            <a:r>
              <a:rPr lang="en-US" sz="1400" dirty="0">
                <a:solidFill>
                  <a:schemeClr val="accent6"/>
                </a:solidFill>
                <a:latin typeface="Franklin Gothic Book"/>
                <a:ea typeface="ＭＳ Ｐゴシック"/>
                <a:cs typeface="Arial"/>
              </a:rPr>
              <a:t> on trainings and outreach events, providing the EBRD with the means to increase awareness of We-Fi-funded capacity building support to more WSMEs (especially in rural locations and to sub-borrowers of We-Fi-supported credit lines).</a:t>
            </a:r>
          </a:p>
          <a:p>
            <a:pPr>
              <a:spcAft>
                <a:spcPts val="600"/>
              </a:spcAft>
            </a:pPr>
            <a:r>
              <a:rPr lang="en-US" sz="1400" dirty="0">
                <a:solidFill>
                  <a:srgbClr val="0070C0"/>
                </a:solidFill>
                <a:latin typeface="Franklin Gothic Book"/>
                <a:ea typeface="ＭＳ Ｐゴシック"/>
                <a:cs typeface="Arial"/>
              </a:rPr>
              <a:t>Agribusiness focused: </a:t>
            </a:r>
            <a:r>
              <a:rPr lang="en-US" sz="1400" dirty="0">
                <a:solidFill>
                  <a:schemeClr val="accent6"/>
                </a:solidFill>
                <a:latin typeface="Franklin Gothic Book"/>
                <a:ea typeface="ＭＳ Ｐゴシック"/>
                <a:cs typeface="Arial"/>
              </a:rPr>
              <a:t>WSMEs in the region tend to concentrate significantly in the agribusiness sector, mainly as micro enterprises, smallholder farms, cooperatives. </a:t>
            </a:r>
          </a:p>
          <a:p>
            <a:pPr>
              <a:spcAft>
                <a:spcPts val="600"/>
              </a:spcAft>
            </a:pPr>
            <a:r>
              <a:rPr lang="en-US" sz="1400" dirty="0">
                <a:solidFill>
                  <a:srgbClr val="0070C0"/>
                </a:solidFill>
                <a:latin typeface="Franklin Gothic Book"/>
                <a:ea typeface="ＭＳ Ｐゴシック"/>
                <a:cs typeface="Arial"/>
              </a:rPr>
              <a:t>Demand for digitally delivered trainings</a:t>
            </a:r>
            <a:r>
              <a:rPr lang="en-US" sz="1400" dirty="0">
                <a:solidFill>
                  <a:srgbClr val="000000"/>
                </a:solidFill>
                <a:latin typeface="Franklin Gothic"/>
                <a:ea typeface="ＭＳ Ｐゴシック"/>
                <a:cs typeface="Calibri"/>
              </a:rPr>
              <a:t>: </a:t>
            </a:r>
            <a:r>
              <a:rPr lang="en-US" sz="1400" dirty="0">
                <a:solidFill>
                  <a:schemeClr val="accent6"/>
                </a:solidFill>
                <a:latin typeface="Franklin Gothic Book"/>
                <a:ea typeface="ＭＳ Ｐゴシック"/>
                <a:cs typeface="Arial"/>
              </a:rPr>
              <a:t>especially on topics associated with digitalization; however, there are few platforms to make them accessible in the format (i.e., mobile) and language (i.e., Uzbek) of preference --&gt; work with partners addressing these gaps.</a:t>
            </a:r>
          </a:p>
          <a:p>
            <a:pPr>
              <a:spcAft>
                <a:spcPts val="600"/>
              </a:spcAft>
            </a:pPr>
            <a:r>
              <a:rPr lang="en-GB" sz="1400" dirty="0">
                <a:solidFill>
                  <a:srgbClr val="0070C0"/>
                </a:solidFill>
                <a:latin typeface="Franklin Gothic Book"/>
                <a:ea typeface="ＭＳ Ｐゴシック"/>
                <a:cs typeface="Arial"/>
              </a:rPr>
              <a:t>Continued access to know-how:</a:t>
            </a:r>
            <a:r>
              <a:rPr lang="en-GB" sz="1400" dirty="0">
                <a:solidFill>
                  <a:schemeClr val="accent6"/>
                </a:solidFill>
                <a:latin typeface="Franklin Gothic Book"/>
                <a:ea typeface="ＭＳ Ｐゴシック"/>
                <a:cs typeface="Arial"/>
              </a:rPr>
              <a:t> to Youth MSMEs via advisory, training, and networking. EBRD will seek close cooperation and joint delivery of such services with the PFIs with a view to maximise synergies between the finance and know-how component of the Programme.</a:t>
            </a:r>
            <a:endParaRPr lang="en-US" sz="1400" dirty="0">
              <a:solidFill>
                <a:srgbClr val="000000"/>
              </a:solidFill>
              <a:latin typeface="Franklin Gothic"/>
              <a:ea typeface="ＭＳ Ｐゴシック"/>
              <a:cs typeface="Calibri"/>
            </a:endParaRPr>
          </a:p>
        </p:txBody>
      </p:sp>
      <p:sp>
        <p:nvSpPr>
          <p:cNvPr id="4" name="Date Placeholder 3">
            <a:extLst>
              <a:ext uri="{FF2B5EF4-FFF2-40B4-BE49-F238E27FC236}">
                <a16:creationId xmlns:a16="http://schemas.microsoft.com/office/drawing/2014/main" id="{664738F6-7209-6F7D-DA91-8E668FC0D10B}"/>
              </a:ext>
            </a:extLst>
          </p:cNvPr>
          <p:cNvSpPr>
            <a:spLocks noGrp="1"/>
          </p:cNvSpPr>
          <p:nvPr>
            <p:ph type="dt" sz="half" idx="1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0A1058-79E5-B545-968A-2AE9B714F01C}" type="datetime3">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l" defTabSz="914400" rtl="0" eaLnBrk="1" fontAlgn="base" latinLnBrk="0" hangingPunct="1">
                <a:lnSpc>
                  <a:spcPct val="100000"/>
                </a:lnSpc>
                <a:spcBef>
                  <a:spcPct val="0"/>
                </a:spcBef>
                <a:spcAft>
                  <a:spcPct val="0"/>
                </a:spcAft>
                <a:buClrTx/>
                <a:buSzTx/>
                <a:buFontTx/>
                <a:buNone/>
                <a:tabLst/>
                <a:defRPr/>
              </a:pPr>
              <a:t>14 June, 2023</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sp>
        <p:nvSpPr>
          <p:cNvPr id="5" name="Slide Number Placeholder 4">
            <a:extLst>
              <a:ext uri="{FF2B5EF4-FFF2-40B4-BE49-F238E27FC236}">
                <a16:creationId xmlns:a16="http://schemas.microsoft.com/office/drawing/2014/main" id="{0BD0A67A-8C5F-0F67-8E46-BE798DB94E63}"/>
              </a:ext>
            </a:extLst>
          </p:cNvPr>
          <p:cNvSpPr>
            <a:spLocks noGrp="1"/>
          </p:cNvSpPr>
          <p:nvPr>
            <p:ph type="sldNum" sz="quarter" idx="16"/>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9F866-B438-9445-8D9F-1F8FF6608833}" type="slidenum">
              <a:rPr kumimoji="0" lang="en-GB" sz="800" b="0" i="0" u="none" strike="noStrike" kern="1200" cap="none" spc="0" normalizeH="0" baseline="0" noProof="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pic>
        <p:nvPicPr>
          <p:cNvPr id="7" name="Picture 6">
            <a:extLst>
              <a:ext uri="{FF2B5EF4-FFF2-40B4-BE49-F238E27FC236}">
                <a16:creationId xmlns:a16="http://schemas.microsoft.com/office/drawing/2014/main" id="{FADE8FA4-D692-6099-68F6-0BB81C7B8816}"/>
              </a:ext>
            </a:extLst>
          </p:cNvPr>
          <p:cNvPicPr>
            <a:picLocks noChangeAspect="1"/>
          </p:cNvPicPr>
          <p:nvPr/>
        </p:nvPicPr>
        <p:blipFill>
          <a:blip r:embed="rId3"/>
          <a:stretch>
            <a:fillRect/>
          </a:stretch>
        </p:blipFill>
        <p:spPr>
          <a:xfrm>
            <a:off x="5769782" y="6526119"/>
            <a:ext cx="823196" cy="327765"/>
          </a:xfrm>
          <a:prstGeom prst="rect">
            <a:avLst/>
          </a:prstGeom>
        </p:spPr>
      </p:pic>
      <p:pic>
        <p:nvPicPr>
          <p:cNvPr id="17" name="Picture 16">
            <a:extLst>
              <a:ext uri="{FF2B5EF4-FFF2-40B4-BE49-F238E27FC236}">
                <a16:creationId xmlns:a16="http://schemas.microsoft.com/office/drawing/2014/main" id="{2C4A8451-9A48-D55F-9AAD-BB200D502F79}"/>
              </a:ext>
            </a:extLst>
          </p:cNvPr>
          <p:cNvPicPr>
            <a:picLocks/>
          </p:cNvPicPr>
          <p:nvPr/>
        </p:nvPicPr>
        <p:blipFill>
          <a:blip r:embed="rId4"/>
          <a:stretch>
            <a:fillRect/>
          </a:stretch>
        </p:blipFill>
        <p:spPr>
          <a:xfrm flipV="1">
            <a:off x="418168" y="2426820"/>
            <a:ext cx="11037600" cy="18000"/>
          </a:xfrm>
          <a:prstGeom prst="rect">
            <a:avLst/>
          </a:prstGeom>
        </p:spPr>
      </p:pic>
      <p:pic>
        <p:nvPicPr>
          <p:cNvPr id="18" name="Picture 17">
            <a:extLst>
              <a:ext uri="{FF2B5EF4-FFF2-40B4-BE49-F238E27FC236}">
                <a16:creationId xmlns:a16="http://schemas.microsoft.com/office/drawing/2014/main" id="{2C4A8451-9A48-D55F-9AAD-BB200D502F79}"/>
              </a:ext>
            </a:extLst>
          </p:cNvPr>
          <p:cNvPicPr>
            <a:picLocks/>
          </p:cNvPicPr>
          <p:nvPr/>
        </p:nvPicPr>
        <p:blipFill>
          <a:blip r:embed="rId4"/>
          <a:stretch>
            <a:fillRect/>
          </a:stretch>
        </p:blipFill>
        <p:spPr>
          <a:xfrm flipV="1">
            <a:off x="418168" y="1919232"/>
            <a:ext cx="11037600" cy="18000"/>
          </a:xfrm>
          <a:prstGeom prst="rect">
            <a:avLst/>
          </a:prstGeom>
        </p:spPr>
      </p:pic>
      <p:pic>
        <p:nvPicPr>
          <p:cNvPr id="20" name="Picture 19">
            <a:extLst>
              <a:ext uri="{FF2B5EF4-FFF2-40B4-BE49-F238E27FC236}">
                <a16:creationId xmlns:a16="http://schemas.microsoft.com/office/drawing/2014/main" id="{2C4A8451-9A48-D55F-9AAD-BB200D502F79}"/>
              </a:ext>
            </a:extLst>
          </p:cNvPr>
          <p:cNvPicPr>
            <a:picLocks/>
          </p:cNvPicPr>
          <p:nvPr/>
        </p:nvPicPr>
        <p:blipFill>
          <a:blip r:embed="rId4"/>
          <a:stretch>
            <a:fillRect/>
          </a:stretch>
        </p:blipFill>
        <p:spPr>
          <a:xfrm flipV="1">
            <a:off x="418168" y="3790795"/>
            <a:ext cx="11037600" cy="18000"/>
          </a:xfrm>
          <a:prstGeom prst="rect">
            <a:avLst/>
          </a:prstGeom>
        </p:spPr>
      </p:pic>
      <p:pic>
        <p:nvPicPr>
          <p:cNvPr id="21" name="Picture 20">
            <a:extLst>
              <a:ext uri="{FF2B5EF4-FFF2-40B4-BE49-F238E27FC236}">
                <a16:creationId xmlns:a16="http://schemas.microsoft.com/office/drawing/2014/main" id="{2C4A8451-9A48-D55F-9AAD-BB200D502F79}"/>
              </a:ext>
            </a:extLst>
          </p:cNvPr>
          <p:cNvPicPr>
            <a:picLocks/>
          </p:cNvPicPr>
          <p:nvPr/>
        </p:nvPicPr>
        <p:blipFill>
          <a:blip r:embed="rId4"/>
          <a:stretch>
            <a:fillRect/>
          </a:stretch>
        </p:blipFill>
        <p:spPr>
          <a:xfrm flipV="1">
            <a:off x="418168" y="4290240"/>
            <a:ext cx="11037600" cy="18000"/>
          </a:xfrm>
          <a:prstGeom prst="rect">
            <a:avLst/>
          </a:prstGeom>
        </p:spPr>
      </p:pic>
      <p:pic>
        <p:nvPicPr>
          <p:cNvPr id="22" name="Picture 21">
            <a:extLst>
              <a:ext uri="{FF2B5EF4-FFF2-40B4-BE49-F238E27FC236}">
                <a16:creationId xmlns:a16="http://schemas.microsoft.com/office/drawing/2014/main" id="{2C4A8451-9A48-D55F-9AAD-BB200D502F79}"/>
              </a:ext>
            </a:extLst>
          </p:cNvPr>
          <p:cNvPicPr>
            <a:picLocks/>
          </p:cNvPicPr>
          <p:nvPr/>
        </p:nvPicPr>
        <p:blipFill>
          <a:blip r:embed="rId4"/>
          <a:stretch>
            <a:fillRect/>
          </a:stretch>
        </p:blipFill>
        <p:spPr>
          <a:xfrm flipV="1">
            <a:off x="418168" y="4801086"/>
            <a:ext cx="11037600" cy="18000"/>
          </a:xfrm>
          <a:prstGeom prst="rect">
            <a:avLst/>
          </a:prstGeom>
        </p:spPr>
      </p:pic>
      <p:pic>
        <p:nvPicPr>
          <p:cNvPr id="23" name="Picture 22">
            <a:extLst>
              <a:ext uri="{FF2B5EF4-FFF2-40B4-BE49-F238E27FC236}">
                <a16:creationId xmlns:a16="http://schemas.microsoft.com/office/drawing/2014/main" id="{2C4A8451-9A48-D55F-9AAD-BB200D502F79}"/>
              </a:ext>
            </a:extLst>
          </p:cNvPr>
          <p:cNvPicPr>
            <a:picLocks/>
          </p:cNvPicPr>
          <p:nvPr/>
        </p:nvPicPr>
        <p:blipFill>
          <a:blip r:embed="rId4"/>
          <a:stretch>
            <a:fillRect/>
          </a:stretch>
        </p:blipFill>
        <p:spPr>
          <a:xfrm flipV="1">
            <a:off x="418168" y="5312418"/>
            <a:ext cx="11037600" cy="18000"/>
          </a:xfrm>
          <a:prstGeom prst="rect">
            <a:avLst/>
          </a:prstGeom>
        </p:spPr>
      </p:pic>
      <p:pic>
        <p:nvPicPr>
          <p:cNvPr id="24" name="Picture 23">
            <a:extLst>
              <a:ext uri="{FF2B5EF4-FFF2-40B4-BE49-F238E27FC236}">
                <a16:creationId xmlns:a16="http://schemas.microsoft.com/office/drawing/2014/main" id="{2C4A8451-9A48-D55F-9AAD-BB200D502F79}"/>
              </a:ext>
            </a:extLst>
          </p:cNvPr>
          <p:cNvPicPr>
            <a:picLocks/>
          </p:cNvPicPr>
          <p:nvPr/>
        </p:nvPicPr>
        <p:blipFill>
          <a:blip r:embed="rId4"/>
          <a:stretch>
            <a:fillRect/>
          </a:stretch>
        </p:blipFill>
        <p:spPr>
          <a:xfrm flipV="1">
            <a:off x="418168" y="5827188"/>
            <a:ext cx="11037600" cy="18000"/>
          </a:xfrm>
          <a:prstGeom prst="rect">
            <a:avLst/>
          </a:prstGeom>
        </p:spPr>
      </p:pic>
    </p:spTree>
    <p:extLst>
      <p:ext uri="{BB962C8B-B14F-4D97-AF65-F5344CB8AC3E}">
        <p14:creationId xmlns:p14="http://schemas.microsoft.com/office/powerpoint/2010/main" val="223693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a:spcBef>
                <a:spcPts val="0"/>
              </a:spcBef>
              <a:defRPr/>
            </a:pPr>
            <a:r>
              <a:rPr lang="en-GB" sz="3200" b="1">
                <a:latin typeface="Franklin Gothic Book"/>
                <a:ea typeface="ＭＳ Ｐゴシック"/>
              </a:rPr>
              <a:t>Non-Financial Services: EBRD's structure</a:t>
            </a:r>
            <a:endParaRPr lang="en-US"/>
          </a:p>
        </p:txBody>
      </p:sp>
      <p:sp>
        <p:nvSpPr>
          <p:cNvPr id="3" name="Slide Number Placeholder 2"/>
          <p:cNvSpPr>
            <a:spLocks noGrp="1"/>
          </p:cNvSpPr>
          <p:nvPr>
            <p:ph type="sldNum" sz="quarter" idx="4"/>
          </p:nvPr>
        </p:nvSpPr>
        <p:spPr/>
        <p:txBody>
          <a:bodyPr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A4475688-0E56-478B-A12A-99EBC502EE0C}" type="slidenum">
              <a:rPr kumimoji="0" lang="en-GB" sz="800" b="0" i="0" u="none" strike="noStrike" kern="1200" cap="none" spc="0" normalizeH="0" baseline="0" noProof="0" dirty="0" smtClean="0">
                <a:ln>
                  <a:noFill/>
                </a:ln>
                <a:solidFill>
                  <a:srgbClr val="00539B"/>
                </a:solidFill>
                <a:effectLst/>
                <a:uLnTx/>
                <a:uFillTx/>
                <a:latin typeface="Bodoni MT" panose="02070603080606020203" pitchFamily="18" charset="0"/>
                <a:ea typeface="ＭＳ Ｐゴシック" charset="0"/>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GB" sz="800" b="0" i="0" u="none" strike="noStrike" kern="1200" cap="none" spc="0" normalizeH="0" baseline="0" noProof="0">
              <a:ln>
                <a:noFill/>
              </a:ln>
              <a:solidFill>
                <a:srgbClr val="00539B"/>
              </a:solidFill>
              <a:effectLst/>
              <a:uLnTx/>
              <a:uFillTx/>
              <a:latin typeface="Bodoni MT" panose="02070603080606020203" pitchFamily="18" charset="0"/>
              <a:ea typeface="ＭＳ Ｐゴシック" charset="0"/>
            </a:endParaRPr>
          </a:p>
        </p:txBody>
      </p:sp>
      <p:sp>
        <p:nvSpPr>
          <p:cNvPr id="49" name="TextBox 48">
            <a:extLst>
              <a:ext uri="{FF2B5EF4-FFF2-40B4-BE49-F238E27FC236}">
                <a16:creationId xmlns:a16="http://schemas.microsoft.com/office/drawing/2014/main" id="{D9484366-7A33-72F2-DDC3-C4FB64F238EC}"/>
              </a:ext>
            </a:extLst>
          </p:cNvPr>
          <p:cNvSpPr txBox="1"/>
          <p:nvPr/>
        </p:nvSpPr>
        <p:spPr>
          <a:xfrm>
            <a:off x="6316431" y="3430351"/>
            <a:ext cx="1323285"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Franklin Gothic"/>
                <a:ea typeface="ＭＳ Ｐゴシック"/>
                <a:cs typeface="Segoe UI"/>
              </a:rPr>
              <a:t>Programme value</a:t>
            </a:r>
            <a:r>
              <a:rPr kumimoji="0" lang="en-US" sz="1400" b="1" i="0" u="none" strike="noStrike" kern="1200" cap="none" spc="0" normalizeH="0" baseline="0" noProof="0">
                <a:ln>
                  <a:noFill/>
                </a:ln>
                <a:solidFill>
                  <a:srgbClr val="FFFFFF"/>
                </a:solidFill>
                <a:effectLst/>
                <a:uLnTx/>
                <a:uFillTx/>
                <a:latin typeface="Franklin Gothic"/>
                <a:ea typeface="ＭＳ Ｐゴシック"/>
                <a:cs typeface="Segoe UI"/>
              </a:rPr>
              <a:t>​ </a:t>
            </a:r>
            <a:r>
              <a:rPr kumimoji="0" lang="en-GB" sz="1400" b="1" i="0" u="none" strike="noStrike" kern="1200" cap="none" spc="0" normalizeH="0" baseline="0" noProof="0">
                <a:ln>
                  <a:noFill/>
                </a:ln>
                <a:solidFill>
                  <a:srgbClr val="FFFFFF"/>
                </a:solidFill>
                <a:effectLst/>
                <a:uLnTx/>
                <a:uFillTx/>
                <a:latin typeface="Franklin Gothic"/>
                <a:ea typeface="ＭＳ Ｐゴシック"/>
                <a:cs typeface="Segoe UI"/>
              </a:rPr>
              <a:t>EUR </a:t>
            </a:r>
            <a:r>
              <a:rPr kumimoji="0" lang="en-GB" sz="1800" b="1" i="0" u="none" strike="noStrike" kern="1200" cap="none" spc="0" normalizeH="0" baseline="0" noProof="0">
                <a:ln>
                  <a:noFill/>
                </a:ln>
                <a:solidFill>
                  <a:srgbClr val="FFFFFF"/>
                </a:solidFill>
                <a:effectLst/>
                <a:uLnTx/>
                <a:uFillTx/>
                <a:latin typeface="Franklin Gothic"/>
                <a:ea typeface="ＭＳ Ｐゴシック"/>
                <a:cs typeface="Segoe UI"/>
              </a:rPr>
              <a:t>122 million</a:t>
            </a:r>
            <a:endParaRPr kumimoji="0" lang="en-US" sz="1800" b="1" i="0" u="none" strike="noStrike" kern="1200" cap="none" spc="0" normalizeH="0" baseline="0" noProof="0">
              <a:ln>
                <a:noFill/>
              </a:ln>
              <a:solidFill>
                <a:srgbClr val="FFFFFF"/>
              </a:solidFill>
              <a:effectLst/>
              <a:uLnTx/>
              <a:uFillTx/>
              <a:latin typeface="Franklin Gothic"/>
              <a:ea typeface="ＭＳ Ｐゴシック"/>
              <a:cs typeface="Segoe UI"/>
            </a:endParaRPr>
          </a:p>
        </p:txBody>
      </p:sp>
      <p:sp>
        <p:nvSpPr>
          <p:cNvPr id="1278" name="TextBox 1277">
            <a:extLst>
              <a:ext uri="{FF2B5EF4-FFF2-40B4-BE49-F238E27FC236}">
                <a16:creationId xmlns:a16="http://schemas.microsoft.com/office/drawing/2014/main" id="{CB0F6A84-2298-749C-8372-E7F908B7B811}"/>
              </a:ext>
            </a:extLst>
          </p:cNvPr>
          <p:cNvSpPr txBox="1"/>
          <p:nvPr/>
        </p:nvSpPr>
        <p:spPr>
          <a:xfrm>
            <a:off x="169076" y="1200983"/>
            <a:ext cx="2885432" cy="4755148"/>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539B"/>
                </a:solidFill>
                <a:effectLst/>
                <a:uLnTx/>
                <a:uFillTx/>
                <a:latin typeface="Franklin Gothic Book"/>
                <a:ea typeface="ＭＳ Ｐゴシック"/>
                <a:cs typeface="Arial"/>
              </a:rPr>
              <a:t>Advisory and coaching projects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Franklin Gothic Book"/>
              <a:ea typeface="ＭＳ Ｐゴシック" charset="0"/>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500" b="1" i="0" u="none" strike="noStrike" kern="1200" cap="none" spc="0" normalizeH="0" baseline="0" noProof="0">
                <a:ln>
                  <a:noFill/>
                </a:ln>
                <a:solidFill>
                  <a:srgbClr val="000000"/>
                </a:solidFill>
                <a:effectLst/>
                <a:uLnTx/>
                <a:uFillTx/>
                <a:latin typeface="Franklin Gothic Book"/>
                <a:ea typeface="ＭＳ Ｐゴシック"/>
                <a:cs typeface="Arial"/>
              </a:rPr>
              <a:t>Business advice </a:t>
            </a:r>
            <a:r>
              <a:rPr kumimoji="0" lang="en-GB" sz="1500" b="0" i="0" u="none" strike="noStrike" kern="1200" cap="none" spc="0" normalizeH="0" baseline="0" noProof="0">
                <a:ln>
                  <a:noFill/>
                </a:ln>
                <a:solidFill>
                  <a:srgbClr val="000000"/>
                </a:solidFill>
                <a:effectLst/>
                <a:uLnTx/>
                <a:uFillTx/>
                <a:latin typeface="Franklin Gothic Book"/>
                <a:ea typeface="ＭＳ Ｐゴシック"/>
                <a:cs typeface="Arial"/>
              </a:rPr>
              <a:t>offered in a wide range of areas, to help WSMEs develop; </a:t>
            </a:r>
            <a:endParaRPr kumimoji="0" lang="en-US" sz="15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500" b="1" i="0" u="none" strike="noStrike" kern="1200" cap="none" spc="0" normalizeH="0" baseline="0" noProof="0">
                <a:ln>
                  <a:noFill/>
                </a:ln>
                <a:solidFill>
                  <a:srgbClr val="000000"/>
                </a:solidFill>
                <a:effectLst/>
                <a:uLnTx/>
                <a:uFillTx/>
                <a:latin typeface="Franklin Gothic Book"/>
                <a:ea typeface="ＭＳ Ｐゴシック"/>
                <a:cs typeface="Arial"/>
              </a:rPr>
              <a:t>Completely bespoke projects</a:t>
            </a:r>
            <a:r>
              <a:rPr kumimoji="0" lang="en-GB" sz="1500" b="0" i="0" u="none" strike="noStrike" kern="1200" cap="none" spc="0" normalizeH="0" baseline="0" noProof="0">
                <a:ln>
                  <a:noFill/>
                </a:ln>
                <a:solidFill>
                  <a:srgbClr val="000000"/>
                </a:solidFill>
                <a:effectLst/>
                <a:uLnTx/>
                <a:uFillTx/>
                <a:latin typeface="Franklin Gothic Book"/>
                <a:ea typeface="ＭＳ Ｐゴシック"/>
                <a:cs typeface="Arial"/>
              </a:rPr>
              <a:t>, adapted to the needs and potential of each business; </a:t>
            </a:r>
            <a:endParaRPr kumimoji="0" lang="en-US" sz="15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500" b="1" i="0" u="none" strike="noStrike" kern="1200" cap="none" spc="0" normalizeH="0" baseline="0" noProof="0">
                <a:ln>
                  <a:noFill/>
                </a:ln>
                <a:solidFill>
                  <a:srgbClr val="000000"/>
                </a:solidFill>
                <a:effectLst/>
                <a:uLnTx/>
                <a:uFillTx/>
                <a:latin typeface="Franklin Gothic Book"/>
                <a:ea typeface="ＭＳ Ｐゴシック"/>
                <a:cs typeface="Arial"/>
              </a:rPr>
              <a:t>EBRD support throughout </a:t>
            </a:r>
            <a:r>
              <a:rPr kumimoji="0" lang="en-GB" sz="1500" b="0" i="0" u="none" strike="noStrike" kern="1200" cap="none" spc="0" normalizeH="0" baseline="0" noProof="0">
                <a:ln>
                  <a:noFill/>
                </a:ln>
                <a:solidFill>
                  <a:srgbClr val="000000"/>
                </a:solidFill>
                <a:effectLst/>
                <a:uLnTx/>
                <a:uFillTx/>
                <a:latin typeface="Franklin Gothic Book"/>
                <a:ea typeface="ＭＳ Ｐゴシック"/>
                <a:cs typeface="Arial"/>
              </a:rPr>
              <a:t>project design and delivery process, to ensure relevance and value for money;</a:t>
            </a:r>
            <a:endParaRPr kumimoji="0" lang="en-US" sz="15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500" b="0" i="0" u="none" strike="noStrike" kern="1200" cap="none" spc="0" normalizeH="0" baseline="0" noProof="0">
                <a:ln>
                  <a:noFill/>
                </a:ln>
                <a:solidFill>
                  <a:srgbClr val="000000"/>
                </a:solidFill>
                <a:effectLst/>
                <a:uLnTx/>
                <a:uFillTx/>
                <a:latin typeface="Franklin Gothic Book"/>
                <a:ea typeface="ＭＳ Ｐゴシック"/>
                <a:cs typeface="Arial"/>
              </a:rPr>
              <a:t>Access to </a:t>
            </a:r>
            <a:r>
              <a:rPr kumimoji="0" lang="en-GB" sz="1500" b="1" i="0" u="none" strike="noStrike" kern="1200" cap="none" spc="0" normalizeH="0" baseline="0" noProof="0">
                <a:ln>
                  <a:noFill/>
                </a:ln>
                <a:solidFill>
                  <a:srgbClr val="000000"/>
                </a:solidFill>
                <a:effectLst/>
                <a:uLnTx/>
                <a:uFillTx/>
                <a:latin typeface="Franklin Gothic Book"/>
                <a:ea typeface="ＭＳ Ｐゴシック"/>
                <a:cs typeface="Arial"/>
              </a:rPr>
              <a:t>EBRD network of pre-qualified consultants; </a:t>
            </a:r>
            <a:endParaRPr kumimoji="0" lang="en-US" sz="15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500" b="1" i="0" u="none" strike="noStrike" kern="1200" cap="none" spc="0" normalizeH="0" baseline="0" noProof="0">
                <a:ln>
                  <a:noFill/>
                </a:ln>
                <a:solidFill>
                  <a:srgbClr val="000000"/>
                </a:solidFill>
                <a:effectLst/>
                <a:uLnTx/>
                <a:uFillTx/>
                <a:latin typeface="Franklin Gothic Book"/>
                <a:ea typeface="ＭＳ Ｐゴシック"/>
                <a:cs typeface="Arial"/>
              </a:rPr>
              <a:t>Costs are reimbursed </a:t>
            </a:r>
            <a:r>
              <a:rPr kumimoji="0" lang="en-GB" sz="1500" b="0" i="0" u="none" strike="noStrike" kern="1200" cap="none" spc="0" normalizeH="0" baseline="0" noProof="0">
                <a:ln>
                  <a:noFill/>
                </a:ln>
                <a:solidFill>
                  <a:srgbClr val="000000"/>
                </a:solidFill>
                <a:effectLst/>
                <a:uLnTx/>
                <a:uFillTx/>
                <a:latin typeface="Franklin Gothic Book"/>
                <a:ea typeface="ＭＳ Ｐゴシック"/>
                <a:cs typeface="Arial"/>
              </a:rPr>
              <a:t>through a grant as a % of the project cost</a:t>
            </a:r>
            <a:endParaRPr kumimoji="0" lang="en-US" sz="15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279" name="TextBox 1278">
            <a:extLst>
              <a:ext uri="{FF2B5EF4-FFF2-40B4-BE49-F238E27FC236}">
                <a16:creationId xmlns:a16="http://schemas.microsoft.com/office/drawing/2014/main" id="{3E9DB237-7653-9424-1F38-B236B337F716}"/>
              </a:ext>
            </a:extLst>
          </p:cNvPr>
          <p:cNvSpPr txBox="1"/>
          <p:nvPr/>
        </p:nvSpPr>
        <p:spPr>
          <a:xfrm>
            <a:off x="6480395" y="1179326"/>
            <a:ext cx="2521014" cy="470898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539B"/>
                </a:solidFill>
                <a:effectLst/>
                <a:uLnTx/>
                <a:uFillTx/>
                <a:latin typeface="Franklin Gothic Book"/>
                <a:ea typeface="ＭＳ Ｐゴシック"/>
                <a:cs typeface="Arial"/>
              </a:rPr>
              <a:t>Online and in-person trainings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srgbClr val="00539B"/>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a:buChar char="•"/>
              <a:tabLst/>
              <a:defRPr/>
            </a:pP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Interactive workshops</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 led by experienced trainers, providing innovative tools to develop key leadership, financial and management skills;</a:t>
            </a:r>
            <a:endParaRPr kumimoji="0" lang="en-US" sz="14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Local trainers </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and adapted, relevant localised delivery;</a:t>
            </a:r>
            <a:endParaRPr kumimoji="0" lang="en-US" sz="14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Adapted for interactive</a:t>
            </a: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 digital delivery and in-person or hybrid delivery models;</a:t>
            </a:r>
            <a:endParaRPr kumimoji="0" lang="en-US" sz="1400" b="1"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Access to global learning solutions providers such as </a:t>
            </a: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Coursera and LinkedIn Learning. </a:t>
            </a:r>
            <a:endParaRPr kumimoji="0" lang="en-US" sz="1400" b="1" i="0" u="none" strike="noStrike" kern="1200" cap="none" spc="0" normalizeH="0" baseline="0" noProof="0">
              <a:ln>
                <a:noFill/>
              </a:ln>
              <a:solidFill>
                <a:srgbClr val="000000"/>
              </a:solidFill>
              <a:effectLst/>
              <a:uLnTx/>
              <a:uFillTx/>
              <a:latin typeface="Franklin Gothic Book"/>
              <a:ea typeface="ＭＳ Ｐゴシック"/>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endParaRPr>
          </a:p>
        </p:txBody>
      </p:sp>
      <p:sp>
        <p:nvSpPr>
          <p:cNvPr id="2112" name="TextBox 2111">
            <a:extLst>
              <a:ext uri="{FF2B5EF4-FFF2-40B4-BE49-F238E27FC236}">
                <a16:creationId xmlns:a16="http://schemas.microsoft.com/office/drawing/2014/main" id="{49B59135-5275-1C3A-8D83-CB754B1D8A3E}"/>
              </a:ext>
            </a:extLst>
          </p:cNvPr>
          <p:cNvSpPr txBox="1"/>
          <p:nvPr/>
        </p:nvSpPr>
        <p:spPr>
          <a:xfrm>
            <a:off x="3479096" y="1199180"/>
            <a:ext cx="2619728" cy="4678204"/>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539B"/>
                </a:solidFill>
                <a:effectLst/>
                <a:uLnTx/>
                <a:uFillTx/>
                <a:latin typeface="Franklin Gothic Book"/>
                <a:ea typeface="ＭＳ Ｐゴシック"/>
                <a:cs typeface="Arial"/>
              </a:rPr>
              <a:t>Online and in-person mentoring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en" sz="1400" b="0" i="0" u="none" strike="noStrike" kern="1200" cap="none" spc="0" normalizeH="0" baseline="0" noProof="0">
                <a:ln>
                  <a:noFill/>
                </a:ln>
                <a:solidFill>
                  <a:srgbClr val="000000"/>
                </a:solidFill>
                <a:effectLst/>
                <a:uLnTx/>
                <a:uFillTx/>
                <a:latin typeface="Franklin Gothic Book"/>
                <a:ea typeface="ＭＳ Ｐゴシック"/>
                <a:cs typeface="Arial"/>
              </a:rPr>
              <a:t>Through an EBRD partnership, WSMEs can access </a:t>
            </a:r>
            <a:r>
              <a:rPr kumimoji="0" lang="en" sz="1400" b="1" i="0" u="none" strike="noStrike" kern="1200" cap="none" spc="0" normalizeH="0" baseline="0" noProof="0">
                <a:ln>
                  <a:noFill/>
                </a:ln>
                <a:solidFill>
                  <a:srgbClr val="000000"/>
                </a:solidFill>
                <a:effectLst/>
                <a:uLnTx/>
                <a:uFillTx/>
                <a:latin typeface="Franklin Gothic Book"/>
                <a:ea typeface="ＭＳ Ｐゴシック"/>
                <a:cs typeface="Arial"/>
              </a:rPr>
              <a:t>MicroMentor</a:t>
            </a:r>
            <a:r>
              <a:rPr kumimoji="0" lang="en" sz="1400" b="0" i="0" u="none" strike="noStrike" kern="1200" cap="none" spc="0" normalizeH="0" baseline="0" noProof="0">
                <a:ln>
                  <a:noFill/>
                </a:ln>
                <a:solidFill>
                  <a:srgbClr val="000000"/>
                </a:solidFill>
                <a:effectLst/>
                <a:uLnTx/>
                <a:uFillTx/>
                <a:latin typeface="Franklin Gothic Book"/>
                <a:ea typeface="ＭＳ Ｐゴシック"/>
                <a:cs typeface="Arial"/>
              </a:rPr>
              <a:t>, a mentoring platform with the world’s largest community of entrepreneurs and mentors; </a:t>
            </a:r>
            <a:endParaRPr kumimoji="0" lang="en-US" sz="14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Entrepreneurs can seek out</a:t>
            </a: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 sector or thematic experts</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 to develop their professional skills, share experiences and get support during crises;</a:t>
            </a:r>
          </a:p>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In each country, </a:t>
            </a: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in-person mentoring sessions </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are organised with local partners (NGOs, associations, etc).</a:t>
            </a:r>
          </a:p>
        </p:txBody>
      </p:sp>
      <p:sp>
        <p:nvSpPr>
          <p:cNvPr id="4" name="TextBox 3">
            <a:extLst>
              <a:ext uri="{FF2B5EF4-FFF2-40B4-BE49-F238E27FC236}">
                <a16:creationId xmlns:a16="http://schemas.microsoft.com/office/drawing/2014/main" id="{193DF96A-E414-608C-0057-7745C2E6FFA6}"/>
              </a:ext>
            </a:extLst>
          </p:cNvPr>
          <p:cNvSpPr txBox="1"/>
          <p:nvPr/>
        </p:nvSpPr>
        <p:spPr>
          <a:xfrm>
            <a:off x="9428019" y="1191491"/>
            <a:ext cx="2535381" cy="4678204"/>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539B"/>
                </a:solidFill>
                <a:effectLst/>
                <a:uLnTx/>
                <a:uFillTx/>
                <a:latin typeface="Franklin Gothic Book"/>
                <a:ea typeface="ＭＳ Ｐゴシック"/>
                <a:cs typeface="Arial"/>
              </a:rPr>
              <a:t>Building a network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2A2A86"/>
              </a:solidFill>
              <a:effectLst/>
              <a:uLnTx/>
              <a:uFillTx/>
              <a:latin typeface="Franklin Gothic Book"/>
              <a:ea typeface="ＭＳ Ｐゴシック"/>
              <a:cs typeface="Arial"/>
            </a:endParaRPr>
          </a:p>
          <a:p>
            <a:pPr marL="287655" marR="0" lvl="0" indent="-287655" algn="l" defTabSz="914400" rtl="0" eaLnBrk="1" fontAlgn="base" latinLnBrk="0" hangingPunct="1">
              <a:lnSpc>
                <a:spcPct val="100000"/>
              </a:lnSpc>
              <a:spcBef>
                <a:spcPts val="0"/>
              </a:spcBef>
              <a:spcAft>
                <a:spcPts val="0"/>
              </a:spcAft>
              <a:buClrTx/>
              <a:buSzTx/>
              <a:buFont typeface="Franklin Gothic Book,Sans-Serif"/>
              <a:buChar char="•"/>
              <a:tabLst/>
              <a:defRPr/>
            </a:pP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Events, roundtables and more informal networking opportunities</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 allowing women entrepreneurs to build a sustainable network;</a:t>
            </a:r>
            <a:endParaRPr kumimoji="0" lang="en-US" sz="16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7655" marR="0" lvl="0" indent="-287655" algn="l" defTabSz="914400" rtl="0" eaLnBrk="1" fontAlgn="base" latinLnBrk="0" hangingPunct="1">
              <a:lnSpc>
                <a:spcPct val="100000"/>
              </a:lnSpc>
              <a:spcBef>
                <a:spcPts val="0"/>
              </a:spcBef>
              <a:spcAft>
                <a:spcPts val="0"/>
              </a:spcAft>
              <a:buClrTx/>
              <a:buSzTx/>
              <a:buFont typeface="Franklin Gothic Book,Sans-Serif"/>
              <a:buChar char="•"/>
              <a:tabLst/>
              <a:defRPr/>
            </a:pP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Awareness-raising events, </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creating public awareness and promoting entrepreneurship as a viable employment opportunity for women; </a:t>
            </a:r>
            <a:endParaRPr kumimoji="0" lang="en-US" sz="16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7655" marR="0" lvl="0" indent="-287655" algn="l" defTabSz="914400" rtl="0" eaLnBrk="1" fontAlgn="base" latinLnBrk="0" hangingPunct="1">
              <a:lnSpc>
                <a:spcPct val="100000"/>
              </a:lnSpc>
              <a:spcBef>
                <a:spcPts val="0"/>
              </a:spcBef>
              <a:spcAft>
                <a:spcPts val="0"/>
              </a:spcAft>
              <a:buClrTx/>
              <a:buSzTx/>
              <a:buFont typeface="Franklin Gothic Book,Sans-Serif"/>
              <a:buChar char="•"/>
              <a:tabLst/>
              <a:defRPr/>
            </a:pP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200,000+ reach on </a:t>
            </a: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social media platforms </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across countries;</a:t>
            </a:r>
            <a:endParaRPr kumimoji="0" lang="en-US" sz="14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7655" marR="0" lvl="0" indent="-287655" algn="l" defTabSz="914400" rtl="0" eaLnBrk="1" fontAlgn="base" latinLnBrk="0" hangingPunct="1">
              <a:lnSpc>
                <a:spcPct val="100000"/>
              </a:lnSpc>
              <a:spcBef>
                <a:spcPts val="0"/>
              </a:spcBef>
              <a:spcAft>
                <a:spcPts val="0"/>
              </a:spcAft>
              <a:buClrTx/>
              <a:buSzTx/>
              <a:buFont typeface="Franklin Gothic Book,Sans-Serif"/>
              <a:buChar char="•"/>
              <a:tabLst/>
              <a:defRPr/>
            </a:pPr>
            <a:r>
              <a:rPr kumimoji="0" lang="en-GB" sz="1400" b="1" i="0" u="none" strike="noStrike" kern="1200" cap="none" spc="0" normalizeH="0" baseline="0" noProof="0">
                <a:ln>
                  <a:noFill/>
                </a:ln>
                <a:solidFill>
                  <a:srgbClr val="000000"/>
                </a:solidFill>
                <a:effectLst/>
                <a:uLnTx/>
                <a:uFillTx/>
                <a:latin typeface="Franklin Gothic Book"/>
                <a:ea typeface="ＭＳ Ｐゴシック"/>
                <a:cs typeface="Arial"/>
              </a:rPr>
              <a:t>Bringing role models </a:t>
            </a:r>
            <a:r>
              <a:rPr kumimoji="0" lang="en-GB" sz="1400" b="0" i="0" u="none" strike="noStrike" kern="1200" cap="none" spc="0" normalizeH="0" baseline="0" noProof="0">
                <a:ln>
                  <a:noFill/>
                </a:ln>
                <a:solidFill>
                  <a:srgbClr val="000000"/>
                </a:solidFill>
                <a:effectLst/>
                <a:uLnTx/>
                <a:uFillTx/>
                <a:latin typeface="Franklin Gothic Book"/>
                <a:ea typeface="ＭＳ Ｐゴシック"/>
                <a:cs typeface="Arial"/>
              </a:rPr>
              <a:t>of women entrepreneurs.</a:t>
            </a:r>
            <a:endParaRPr kumimoji="0" lang="en-US" sz="1400" b="0" i="0" u="none" strike="noStrike" kern="1200" cap="none" spc="0" normalizeH="0" baseline="0" noProof="0">
              <a:ln>
                <a:noFill/>
              </a:ln>
              <a:solidFill>
                <a:srgbClr val="000000"/>
              </a:solidFill>
              <a:effectLst/>
              <a:uLnTx/>
              <a:uFillTx/>
              <a:latin typeface="Franklin Gothic Book"/>
              <a:ea typeface="ＭＳ Ｐゴシック"/>
              <a:cs typeface="Arial"/>
            </a:endParaRPr>
          </a:p>
          <a:p>
            <a:pPr marL="287655" marR="0" lvl="0" indent="-287655" algn="l" defTabSz="914400" rtl="0" eaLnBrk="1" fontAlgn="base" latinLnBrk="0" hangingPunct="1">
              <a:lnSpc>
                <a:spcPct val="100000"/>
              </a:lnSpc>
              <a:spcBef>
                <a:spcPts val="0"/>
              </a:spcBef>
              <a:spcAft>
                <a:spcPts val="0"/>
              </a:spcAft>
              <a:buClrTx/>
              <a:buSzTx/>
              <a:buFont typeface="Franklin Gothic Book,Sans-Serif"/>
              <a:buChar char="•"/>
              <a:tabLst/>
              <a:defRPr/>
            </a:pPr>
            <a:endParaRPr kumimoji="0" lang="en-GB" sz="1400" b="0" i="0" u="none" strike="noStrike" kern="1200" cap="none" spc="0" normalizeH="0" baseline="0" noProof="0">
              <a:ln>
                <a:noFill/>
              </a:ln>
              <a:solidFill>
                <a:srgbClr val="000000"/>
              </a:solidFill>
              <a:effectLst/>
              <a:uLnTx/>
              <a:uFillTx/>
              <a:latin typeface="Franklin Gothic Book"/>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7F7F7F"/>
              </a:solidFill>
              <a:effectLst/>
              <a:uLnTx/>
              <a:uFillTx/>
              <a:latin typeface="Arial" charset="0"/>
              <a:ea typeface="ＭＳ Ｐゴシック" charset="0"/>
              <a:cs typeface="Arial" charset="0"/>
            </a:endParaRPr>
          </a:p>
        </p:txBody>
      </p:sp>
      <p:pic>
        <p:nvPicPr>
          <p:cNvPr id="6" name="Picture 6">
            <a:extLst>
              <a:ext uri="{FF2B5EF4-FFF2-40B4-BE49-F238E27FC236}">
                <a16:creationId xmlns:a16="http://schemas.microsoft.com/office/drawing/2014/main" id="{B28822CE-521E-6D05-2EAC-EE6C160879B8}"/>
              </a:ext>
            </a:extLst>
          </p:cNvPr>
          <p:cNvPicPr>
            <a:picLocks noChangeAspect="1"/>
          </p:cNvPicPr>
          <p:nvPr/>
        </p:nvPicPr>
        <p:blipFill>
          <a:blip r:embed="rId3"/>
          <a:stretch>
            <a:fillRect/>
          </a:stretch>
        </p:blipFill>
        <p:spPr>
          <a:xfrm>
            <a:off x="5769782" y="6515681"/>
            <a:ext cx="823196" cy="327765"/>
          </a:xfrm>
          <a:prstGeom prst="rect">
            <a:avLst/>
          </a:prstGeom>
        </p:spPr>
      </p:pic>
      <p:sp>
        <p:nvSpPr>
          <p:cNvPr id="2" name="Plus Sign 1">
            <a:extLst>
              <a:ext uri="{FF2B5EF4-FFF2-40B4-BE49-F238E27FC236}">
                <a16:creationId xmlns:a16="http://schemas.microsoft.com/office/drawing/2014/main" id="{4420FDE0-AC8E-198B-4761-74E13D602123}"/>
              </a:ext>
            </a:extLst>
          </p:cNvPr>
          <p:cNvSpPr/>
          <p:nvPr/>
        </p:nvSpPr>
        <p:spPr>
          <a:xfrm>
            <a:off x="2935265" y="2846539"/>
            <a:ext cx="684757" cy="695195"/>
          </a:xfrm>
          <a:prstGeom prst="mathPlu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a:ea typeface="+mn-ea"/>
              <a:cs typeface="+mn-cs"/>
            </a:endParaRPr>
          </a:p>
        </p:txBody>
      </p:sp>
      <p:sp>
        <p:nvSpPr>
          <p:cNvPr id="7" name="Plus Sign 6">
            <a:extLst>
              <a:ext uri="{FF2B5EF4-FFF2-40B4-BE49-F238E27FC236}">
                <a16:creationId xmlns:a16="http://schemas.microsoft.com/office/drawing/2014/main" id="{D4B26AA3-F609-17F0-9A36-1696BB81F541}"/>
              </a:ext>
            </a:extLst>
          </p:cNvPr>
          <p:cNvSpPr/>
          <p:nvPr/>
        </p:nvSpPr>
        <p:spPr>
          <a:xfrm>
            <a:off x="5972827" y="2846538"/>
            <a:ext cx="684757" cy="695195"/>
          </a:xfrm>
          <a:prstGeom prst="mathPlu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a:ea typeface="+mn-ea"/>
              <a:cs typeface="+mn-cs"/>
            </a:endParaRPr>
          </a:p>
        </p:txBody>
      </p:sp>
      <p:sp>
        <p:nvSpPr>
          <p:cNvPr id="8" name="Plus Sign 7">
            <a:extLst>
              <a:ext uri="{FF2B5EF4-FFF2-40B4-BE49-F238E27FC236}">
                <a16:creationId xmlns:a16="http://schemas.microsoft.com/office/drawing/2014/main" id="{4A664A3F-EF7A-F0D9-B326-FB69C032D226}"/>
              </a:ext>
            </a:extLst>
          </p:cNvPr>
          <p:cNvSpPr/>
          <p:nvPr/>
        </p:nvSpPr>
        <p:spPr>
          <a:xfrm>
            <a:off x="8895566" y="2846537"/>
            <a:ext cx="684757" cy="695195"/>
          </a:xfrm>
          <a:prstGeom prst="mathPlu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Bodoni MT"/>
              <a:ea typeface="+mn-ea"/>
              <a:cs typeface="+mn-cs"/>
            </a:endParaRPr>
          </a:p>
        </p:txBody>
      </p:sp>
    </p:spTree>
    <p:extLst>
      <p:ext uri="{BB962C8B-B14F-4D97-AF65-F5344CB8AC3E}">
        <p14:creationId xmlns:p14="http://schemas.microsoft.com/office/powerpoint/2010/main" val="1752485658"/>
      </p:ext>
    </p:extLst>
  </p:cSld>
  <p:clrMapOvr>
    <a:masterClrMapping/>
  </p:clrMapOvr>
</p:sld>
</file>

<file path=ppt/theme/theme1.xml><?xml version="1.0" encoding="utf-8"?>
<a:theme xmlns:a="http://schemas.openxmlformats.org/drawingml/2006/main" name="Presentations+template">
  <a:themeElements>
    <a:clrScheme name="SBI">
      <a:dk1>
        <a:srgbClr val="58595B"/>
      </a:dk1>
      <a:lt1>
        <a:srgbClr val="FFFFFF"/>
      </a:lt1>
      <a:dk2>
        <a:srgbClr val="2A2A86"/>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SBI">
      <a:majorFont>
        <a:latin typeface="Bodoni MT"/>
        <a:ea typeface=""/>
        <a:cs typeface=""/>
      </a:majorFont>
      <a:minorFont>
        <a:latin typeface="Bodoni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2806FCF6-1CCB-4F1F-8F8C-4C4C7F13719D}"/>
</file>

<file path=customXml/itemProps2.xml><?xml version="1.0" encoding="utf-8"?>
<ds:datastoreItem xmlns:ds="http://schemas.openxmlformats.org/officeDocument/2006/customXml" ds:itemID="{06463587-36C7-4CBF-AC7D-16679173720C}"/>
</file>

<file path=customXml/itemProps3.xml><?xml version="1.0" encoding="utf-8"?>
<ds:datastoreItem xmlns:ds="http://schemas.openxmlformats.org/officeDocument/2006/customXml" ds:itemID="{505645C8-F37B-4F95-9F14-16A29F98C0B6}"/>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Widescreen</PresentationFormat>
  <Paragraphs>59</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Bodoni MT</vt:lpstr>
      <vt:lpstr>Calibri</vt:lpstr>
      <vt:lpstr>Franklin Gothic</vt:lpstr>
      <vt:lpstr>Franklin Gothic Book</vt:lpstr>
      <vt:lpstr>Franklin Gothic Book,Sans-Serif</vt:lpstr>
      <vt:lpstr>Presentations+template</vt:lpstr>
      <vt:lpstr> Women in Business Programme A direct and holistic approach to working with women-led MSMEs     We-Fi Knowledge Exchange Forum  7 June 2023, Marrakech, Morocco </vt:lpstr>
      <vt:lpstr>PowerPoint Presentation</vt:lpstr>
      <vt:lpstr>Empowering WSMEs to engage with corporate suppliers by providing direct access to financial and non-financial services  </vt:lpstr>
      <vt:lpstr>Non-Financial Services: EBRD's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Women in Business Programme A direct and holistic approach to working with women-led MSMEs     We-Fi Knowledge Exchange Forum  7 June 2023, Marrakech, Morocco </dc:title>
  <dc:creator>Aurica Balmus</dc:creator>
  <cp:lastModifiedBy>Aurica Balmus</cp:lastModifiedBy>
  <cp:revision>1</cp:revision>
  <dcterms:created xsi:type="dcterms:W3CDTF">2023-06-14T14:17:55Z</dcterms:created>
  <dcterms:modified xsi:type="dcterms:W3CDTF">2023-06-14T14:18:17Z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ies>
</file>