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3"/>
  </p:notesMasterIdLst>
  <p:sldIdLst>
    <p:sldId id="317" r:id="rId2"/>
    <p:sldId id="3345" r:id="rId3"/>
    <p:sldId id="340" r:id="rId4"/>
    <p:sldId id="3348" r:id="rId5"/>
    <p:sldId id="3349" r:id="rId6"/>
    <p:sldId id="3356" r:id="rId7"/>
    <p:sldId id="3357" r:id="rId8"/>
    <p:sldId id="3354" r:id="rId9"/>
    <p:sldId id="3355" r:id="rId10"/>
    <p:sldId id="3358" r:id="rId11"/>
    <p:sldId id="335"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Maven Pro" panose="020B0604020202020204" charset="0"/>
      <p:regular r:id="rId22"/>
      <p:bold r:id="rId23"/>
    </p:embeddedFont>
    <p:embeddedFont>
      <p:font typeface="Nunito" pitchFamily="2" charset="0"/>
      <p:regular r:id="rId24"/>
      <p:bold r:id="rId25"/>
      <p:italic r:id="rId26"/>
      <p:boldItalic r:id="rId27"/>
    </p:embeddedFont>
    <p:embeddedFont>
      <p:font typeface="Tw Cen MT" panose="020B0602020104020603" pitchFamily="34" charset="0"/>
      <p:regular r:id="rId28"/>
      <p:bold r:id="rId29"/>
      <p:italic r:id="rId30"/>
      <p:boldItalic r:id="rId31"/>
    </p:embeddedFont>
    <p:embeddedFont>
      <p:font typeface="Tw Cen MT Condensed" panose="020B0606020104020203" pitchFamily="34" charset="0"/>
      <p:regular r:id="rId32"/>
      <p:bold r:id="rId33"/>
    </p:embeddedFont>
    <p:embeddedFont>
      <p:font typeface="Wingdings 3" panose="05040102010807070707" pitchFamily="18" charset="2"/>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E42B62-3D9A-222D-245B-F4634AE7DD34}" name="Elena RUIZ ABRIL" initials="ERA" userId="S::elena.ruizabril@unwomen.org::27f7fa11-3b5f-4103-9e74-0572145d6c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797212-797B-4074-AEC9-7F8CF49C8C90}">
  <a:tblStyle styleId="{52797212-797B-4074-AEC9-7F8CF49C8C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5" autoAdjust="0"/>
    <p:restoredTop sz="92756" autoAdjust="0"/>
  </p:normalViewPr>
  <p:slideViewPr>
    <p:cSldViewPr snapToGrid="0">
      <p:cViewPr varScale="1">
        <p:scale>
          <a:sx n="135" d="100"/>
          <a:sy n="135" d="100"/>
        </p:scale>
        <p:origin x="8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microsoft.com/office/2016/11/relationships/changesInfo" Target="changesInfos/changesInfo1.xml"/><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ica Balmus" userId="6ced275c-8f26-4151-a9fa-58ab8d94c012" providerId="ADAL" clId="{C6659A78-3A1B-401F-BF06-C35D177C8815}"/>
    <pc:docChg chg="custSel delSld modSld">
      <pc:chgData name="Aurica Balmus" userId="6ced275c-8f26-4151-a9fa-58ab8d94c012" providerId="ADAL" clId="{C6659A78-3A1B-401F-BF06-C35D177C8815}" dt="2023-06-14T12:36:44.618" v="1" actId="47"/>
      <pc:docMkLst>
        <pc:docMk/>
      </pc:docMkLst>
      <pc:sldChg chg="delSp mod">
        <pc:chgData name="Aurica Balmus" userId="6ced275c-8f26-4151-a9fa-58ab8d94c012" providerId="ADAL" clId="{C6659A78-3A1B-401F-BF06-C35D177C8815}" dt="2023-06-14T12:36:38.061" v="0" actId="478"/>
        <pc:sldMkLst>
          <pc:docMk/>
          <pc:sldMk cId="1269881366" sldId="317"/>
        </pc:sldMkLst>
        <pc:spChg chg="del">
          <ac:chgData name="Aurica Balmus" userId="6ced275c-8f26-4151-a9fa-58ab8d94c012" providerId="ADAL" clId="{C6659A78-3A1B-401F-BF06-C35D177C8815}" dt="2023-06-14T12:36:38.061" v="0" actId="478"/>
          <ac:spMkLst>
            <pc:docMk/>
            <pc:sldMk cId="1269881366" sldId="317"/>
            <ac:spMk id="20" creationId="{21A2ECDF-D729-4242-A067-878FF50F428E}"/>
          </ac:spMkLst>
        </pc:spChg>
      </pc:sldChg>
      <pc:sldChg chg="del">
        <pc:chgData name="Aurica Balmus" userId="6ced275c-8f26-4151-a9fa-58ab8d94c012" providerId="ADAL" clId="{C6659A78-3A1B-401F-BF06-C35D177C8815}" dt="2023-06-14T12:36:44.618" v="1" actId="47"/>
        <pc:sldMkLst>
          <pc:docMk/>
          <pc:sldMk cId="714800531" sldId="33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A7EE7-37BD-4323-9FE0-0ECF898A248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01FBBB7-45EB-424F-963B-88B9CDF923D1}">
      <dgm:prSet custT="1"/>
      <dgm:spPr/>
      <dgm:t>
        <a:bodyPr/>
        <a:lstStyle/>
        <a:p>
          <a:r>
            <a:rPr lang="en-US" sz="1600" b="1" dirty="0"/>
            <a:t>LOCATION</a:t>
          </a:r>
          <a:endParaRPr lang="en-US" sz="1600" dirty="0"/>
        </a:p>
      </dgm:t>
    </dgm:pt>
    <dgm:pt modelId="{16BFA384-0F8E-4389-9CA7-8E279D2FD01C}" type="parTrans" cxnId="{E39BB377-0D3E-4A5F-92F8-CEFE5B92192F}">
      <dgm:prSet/>
      <dgm:spPr/>
      <dgm:t>
        <a:bodyPr/>
        <a:lstStyle/>
        <a:p>
          <a:endParaRPr lang="en-US"/>
        </a:p>
      </dgm:t>
    </dgm:pt>
    <dgm:pt modelId="{33B269DA-7DA0-4B50-B705-D1B8B56EE9E9}" type="sibTrans" cxnId="{E39BB377-0D3E-4A5F-92F8-CEFE5B92192F}">
      <dgm:prSet/>
      <dgm:spPr/>
      <dgm:t>
        <a:bodyPr/>
        <a:lstStyle/>
        <a:p>
          <a:endParaRPr lang="en-US"/>
        </a:p>
      </dgm:t>
    </dgm:pt>
    <dgm:pt modelId="{C9A10056-B76C-41C3-83C3-14F8727126FC}">
      <dgm:prSet custT="1"/>
      <dgm:spPr/>
      <dgm:t>
        <a:bodyPr/>
        <a:lstStyle/>
        <a:p>
          <a:r>
            <a:rPr lang="pt-BR" sz="1200" b="1" dirty="0">
              <a:solidFill>
                <a:srgbClr val="002060"/>
              </a:solidFill>
            </a:rPr>
            <a:t>COTE D’IVOIRE</a:t>
          </a:r>
        </a:p>
        <a:p>
          <a:r>
            <a:rPr lang="pt-BR" sz="1200" b="1" dirty="0">
              <a:solidFill>
                <a:srgbClr val="002060"/>
              </a:solidFill>
            </a:rPr>
            <a:t>MALI</a:t>
          </a:r>
        </a:p>
        <a:p>
          <a:r>
            <a:rPr lang="pt-BR" sz="1200" b="1" dirty="0">
              <a:solidFill>
                <a:srgbClr val="002060"/>
              </a:solidFill>
            </a:rPr>
            <a:t>NIGERIA</a:t>
          </a:r>
        </a:p>
        <a:p>
          <a:r>
            <a:rPr lang="pt-BR" sz="1200" b="1" dirty="0">
              <a:solidFill>
                <a:srgbClr val="002060"/>
              </a:solidFill>
            </a:rPr>
            <a:t>SENEGAL</a:t>
          </a:r>
        </a:p>
      </dgm:t>
    </dgm:pt>
    <dgm:pt modelId="{EED7D5CC-0269-4CD5-84BC-C5C38F30AB64}" type="parTrans" cxnId="{1A58A1A0-E429-4B0A-92D8-7942B1455BE3}">
      <dgm:prSet/>
      <dgm:spPr/>
      <dgm:t>
        <a:bodyPr/>
        <a:lstStyle/>
        <a:p>
          <a:endParaRPr lang="en-US"/>
        </a:p>
      </dgm:t>
    </dgm:pt>
    <dgm:pt modelId="{9D99B46E-3BA5-4547-A199-3B70E3C176B7}" type="sibTrans" cxnId="{1A58A1A0-E429-4B0A-92D8-7942B1455BE3}">
      <dgm:prSet/>
      <dgm:spPr/>
      <dgm:t>
        <a:bodyPr/>
        <a:lstStyle/>
        <a:p>
          <a:endParaRPr lang="en-US"/>
        </a:p>
      </dgm:t>
    </dgm:pt>
    <dgm:pt modelId="{80C02DD8-352B-489C-A9E6-22EEE6BC9A56}">
      <dgm:prSet custT="1"/>
      <dgm:spPr/>
      <dgm:t>
        <a:bodyPr/>
        <a:lstStyle/>
        <a:p>
          <a:r>
            <a:rPr lang="pt-BR" sz="1600" b="1" dirty="0"/>
            <a:t>DURATION</a:t>
          </a:r>
          <a:endParaRPr lang="en-US" sz="1600" dirty="0"/>
        </a:p>
      </dgm:t>
    </dgm:pt>
    <dgm:pt modelId="{56C16202-ED23-4C93-9C26-91FE62151187}" type="parTrans" cxnId="{84F0E25B-64FB-4E31-B863-2F2A9F13F48B}">
      <dgm:prSet/>
      <dgm:spPr/>
      <dgm:t>
        <a:bodyPr/>
        <a:lstStyle/>
        <a:p>
          <a:endParaRPr lang="en-US"/>
        </a:p>
      </dgm:t>
    </dgm:pt>
    <dgm:pt modelId="{8248E65C-60B1-41FC-9F84-EE9FA3BCF06B}" type="sibTrans" cxnId="{84F0E25B-64FB-4E31-B863-2F2A9F13F48B}">
      <dgm:prSet/>
      <dgm:spPr/>
      <dgm:t>
        <a:bodyPr/>
        <a:lstStyle/>
        <a:p>
          <a:endParaRPr lang="en-US"/>
        </a:p>
      </dgm:t>
    </dgm:pt>
    <dgm:pt modelId="{8DE3040B-2F53-436C-AD9F-D75825A378D1}">
      <dgm:prSet custT="1"/>
      <dgm:spPr/>
      <dgm:t>
        <a:bodyPr/>
        <a:lstStyle/>
        <a:p>
          <a:r>
            <a:rPr lang="en-US" sz="1200" b="1" dirty="0">
              <a:solidFill>
                <a:srgbClr val="002060"/>
              </a:solidFill>
            </a:rPr>
            <a:t>March 2022-</a:t>
          </a:r>
        </a:p>
        <a:p>
          <a:r>
            <a:rPr lang="en-US" sz="1200" b="1" dirty="0">
              <a:solidFill>
                <a:srgbClr val="002060"/>
              </a:solidFill>
            </a:rPr>
            <a:t>March 2025</a:t>
          </a:r>
        </a:p>
      </dgm:t>
    </dgm:pt>
    <dgm:pt modelId="{5F4860FA-146E-4E83-83EE-0E78744BDED4}" type="parTrans" cxnId="{8B7EDCE7-75A2-4159-8EFA-7C6A08CF458F}">
      <dgm:prSet/>
      <dgm:spPr/>
      <dgm:t>
        <a:bodyPr/>
        <a:lstStyle/>
        <a:p>
          <a:endParaRPr lang="en-US"/>
        </a:p>
      </dgm:t>
    </dgm:pt>
    <dgm:pt modelId="{E2A4D419-5E56-455C-A082-C7F5A880800D}" type="sibTrans" cxnId="{8B7EDCE7-75A2-4159-8EFA-7C6A08CF458F}">
      <dgm:prSet/>
      <dgm:spPr/>
      <dgm:t>
        <a:bodyPr/>
        <a:lstStyle/>
        <a:p>
          <a:endParaRPr lang="en-US"/>
        </a:p>
      </dgm:t>
    </dgm:pt>
    <dgm:pt modelId="{2B9582CB-9089-4777-8716-EA4BDCB9A9CD}">
      <dgm:prSet custT="1"/>
      <dgm:spPr/>
      <dgm:t>
        <a:bodyPr/>
        <a:lstStyle/>
        <a:p>
          <a:r>
            <a:rPr lang="en-US" sz="1600" b="1" dirty="0"/>
            <a:t>BUDGET </a:t>
          </a:r>
          <a:endParaRPr lang="en-US" sz="1600" dirty="0"/>
        </a:p>
      </dgm:t>
    </dgm:pt>
    <dgm:pt modelId="{C3CA84C8-FEFD-4502-A309-BD8EFC18026D}" type="parTrans" cxnId="{BB0881EE-C3C5-4627-ABCC-7D6B9F1F807A}">
      <dgm:prSet/>
      <dgm:spPr/>
      <dgm:t>
        <a:bodyPr/>
        <a:lstStyle/>
        <a:p>
          <a:endParaRPr lang="en-US"/>
        </a:p>
      </dgm:t>
    </dgm:pt>
    <dgm:pt modelId="{0D250D35-CE7F-4255-8DE8-36FCA11B0570}" type="sibTrans" cxnId="{BB0881EE-C3C5-4627-ABCC-7D6B9F1F807A}">
      <dgm:prSet/>
      <dgm:spPr/>
      <dgm:t>
        <a:bodyPr/>
        <a:lstStyle/>
        <a:p>
          <a:endParaRPr lang="en-US"/>
        </a:p>
      </dgm:t>
    </dgm:pt>
    <dgm:pt modelId="{4B596E01-1B8A-4C1B-A74A-F4B83070C0B2}">
      <dgm:prSet custT="1"/>
      <dgm:spPr/>
      <dgm:t>
        <a:bodyPr/>
        <a:lstStyle/>
        <a:p>
          <a:pPr algn="l">
            <a:buFont typeface="Arial" panose="020B0604020202020204" pitchFamily="34" charset="0"/>
            <a:buChar char="•"/>
          </a:pPr>
          <a:r>
            <a:rPr lang="en-US" sz="1200" b="1" dirty="0">
              <a:solidFill>
                <a:srgbClr val="002060"/>
              </a:solidFill>
            </a:rPr>
            <a:t>USD 4 millions</a:t>
          </a:r>
        </a:p>
        <a:p>
          <a:pPr algn="l">
            <a:buFont typeface="Arial" panose="020B0604020202020204" pitchFamily="34" charset="0"/>
            <a:buChar char="•"/>
          </a:pPr>
          <a:r>
            <a:rPr lang="en-US" sz="1200" b="1" dirty="0">
              <a:solidFill>
                <a:srgbClr val="002060"/>
              </a:solidFill>
            </a:rPr>
            <a:t>Funded by We-Fi through the African Development Bank</a:t>
          </a:r>
        </a:p>
      </dgm:t>
    </dgm:pt>
    <dgm:pt modelId="{5A20BB65-4CE2-4166-9198-D69223C90F31}" type="parTrans" cxnId="{9F145552-333B-4D26-8AFB-647855EFF8F6}">
      <dgm:prSet/>
      <dgm:spPr/>
      <dgm:t>
        <a:bodyPr/>
        <a:lstStyle/>
        <a:p>
          <a:endParaRPr lang="en-US"/>
        </a:p>
      </dgm:t>
    </dgm:pt>
    <dgm:pt modelId="{F8FA6850-01EB-4150-A794-C7AA9C36924C}" type="sibTrans" cxnId="{9F145552-333B-4D26-8AFB-647855EFF8F6}">
      <dgm:prSet/>
      <dgm:spPr/>
      <dgm:t>
        <a:bodyPr/>
        <a:lstStyle/>
        <a:p>
          <a:endParaRPr lang="en-US"/>
        </a:p>
      </dgm:t>
    </dgm:pt>
    <dgm:pt modelId="{C43A2617-8FB9-40D3-BB63-C1404F3B26AA}">
      <dgm:prSet custT="1"/>
      <dgm:spPr/>
      <dgm:t>
        <a:bodyPr/>
        <a:lstStyle/>
        <a:p>
          <a:pPr algn="ctr">
            <a:buFont typeface="Arial" panose="020B0604020202020204" pitchFamily="34" charset="0"/>
            <a:buChar char="•"/>
          </a:pPr>
          <a:r>
            <a:rPr lang="en-US" sz="1600" b="1" dirty="0"/>
            <a:t>IMPLEMENTING PARTNER</a:t>
          </a:r>
        </a:p>
      </dgm:t>
    </dgm:pt>
    <dgm:pt modelId="{31B7E1A0-099F-4A29-8D14-6E865BEFCB1E}" type="parTrans" cxnId="{3BC48690-CF49-4714-A1FA-3DF943319994}">
      <dgm:prSet/>
      <dgm:spPr/>
      <dgm:t>
        <a:bodyPr/>
        <a:lstStyle/>
        <a:p>
          <a:endParaRPr lang="en-US"/>
        </a:p>
      </dgm:t>
    </dgm:pt>
    <dgm:pt modelId="{45A82A99-940B-4621-B28C-E23D18AA793B}" type="sibTrans" cxnId="{3BC48690-CF49-4714-A1FA-3DF943319994}">
      <dgm:prSet/>
      <dgm:spPr/>
      <dgm:t>
        <a:bodyPr/>
        <a:lstStyle/>
        <a:p>
          <a:endParaRPr lang="en-US"/>
        </a:p>
      </dgm:t>
    </dgm:pt>
    <dgm:pt modelId="{49AA3BFF-4A4A-4B0E-B8C8-E8BF0F1216C9}">
      <dgm:prSet custT="1"/>
      <dgm:spPr/>
      <dgm:t>
        <a:bodyPr/>
        <a:lstStyle/>
        <a:p>
          <a:pPr algn="l">
            <a:buFont typeface="Arial" panose="020B0604020202020204" pitchFamily="34" charset="0"/>
            <a:buChar char="•"/>
          </a:pPr>
          <a:r>
            <a:rPr lang="en-US" sz="1200" b="1" dirty="0">
              <a:solidFill>
                <a:srgbClr val="002060"/>
              </a:solidFill>
            </a:rPr>
            <a:t>UN WOMEN</a:t>
          </a:r>
        </a:p>
      </dgm:t>
    </dgm:pt>
    <dgm:pt modelId="{694EFF25-7F96-4A28-80C8-6B294E00185F}" type="parTrans" cxnId="{C322AED6-0E30-48A3-9B27-E0E15F3C865A}">
      <dgm:prSet/>
      <dgm:spPr/>
      <dgm:t>
        <a:bodyPr/>
        <a:lstStyle/>
        <a:p>
          <a:endParaRPr lang="en-US"/>
        </a:p>
      </dgm:t>
    </dgm:pt>
    <dgm:pt modelId="{18EC2CBC-8B58-4393-AA49-DF9CE971678F}" type="sibTrans" cxnId="{C322AED6-0E30-48A3-9B27-E0E15F3C865A}">
      <dgm:prSet/>
      <dgm:spPr/>
      <dgm:t>
        <a:bodyPr/>
        <a:lstStyle/>
        <a:p>
          <a:endParaRPr lang="en-US"/>
        </a:p>
      </dgm:t>
    </dgm:pt>
    <dgm:pt modelId="{FA97C293-8BCF-4600-AC5B-5966C79D684A}" type="pres">
      <dgm:prSet presAssocID="{132A7EE7-37BD-4323-9FE0-0ECF898A248B}" presName="diagram" presStyleCnt="0">
        <dgm:presLayoutVars>
          <dgm:chPref val="1"/>
          <dgm:dir/>
          <dgm:animOne val="branch"/>
          <dgm:animLvl val="lvl"/>
          <dgm:resizeHandles/>
        </dgm:presLayoutVars>
      </dgm:prSet>
      <dgm:spPr/>
    </dgm:pt>
    <dgm:pt modelId="{BBF18411-C478-4E23-A94F-422663F2C5F0}" type="pres">
      <dgm:prSet presAssocID="{701FBBB7-45EB-424F-963B-88B9CDF923D1}" presName="root" presStyleCnt="0"/>
      <dgm:spPr/>
    </dgm:pt>
    <dgm:pt modelId="{80228D3B-C5E5-43DA-AC82-5D3942CDBF6A}" type="pres">
      <dgm:prSet presAssocID="{701FBBB7-45EB-424F-963B-88B9CDF923D1}" presName="rootComposite" presStyleCnt="0"/>
      <dgm:spPr/>
    </dgm:pt>
    <dgm:pt modelId="{355A2400-3A0D-4C04-A715-00362C4843AE}" type="pres">
      <dgm:prSet presAssocID="{701FBBB7-45EB-424F-963B-88B9CDF923D1}" presName="rootText" presStyleLbl="node1" presStyleIdx="0" presStyleCnt="4" custScaleY="61661"/>
      <dgm:spPr/>
    </dgm:pt>
    <dgm:pt modelId="{5B0F5A8D-D4BD-4770-B9A2-22C411C9CDD4}" type="pres">
      <dgm:prSet presAssocID="{701FBBB7-45EB-424F-963B-88B9CDF923D1}" presName="rootConnector" presStyleLbl="node1" presStyleIdx="0" presStyleCnt="4"/>
      <dgm:spPr/>
    </dgm:pt>
    <dgm:pt modelId="{9DDF58BB-9F13-4B7B-AF7C-C15D863E38CF}" type="pres">
      <dgm:prSet presAssocID="{701FBBB7-45EB-424F-963B-88B9CDF923D1}" presName="childShape" presStyleCnt="0"/>
      <dgm:spPr/>
    </dgm:pt>
    <dgm:pt modelId="{E6FDD563-F47E-4A27-BF62-E304161E3EF7}" type="pres">
      <dgm:prSet presAssocID="{EED7D5CC-0269-4CD5-84BC-C5C38F30AB64}" presName="Name13" presStyleLbl="parChTrans1D2" presStyleIdx="0" presStyleCnt="4"/>
      <dgm:spPr/>
    </dgm:pt>
    <dgm:pt modelId="{EB80EA06-8C06-419C-A578-23103C210501}" type="pres">
      <dgm:prSet presAssocID="{C9A10056-B76C-41C3-83C3-14F8727126FC}" presName="childText" presStyleLbl="bgAcc1" presStyleIdx="0" presStyleCnt="4" custLinFactNeighborY="-4760">
        <dgm:presLayoutVars>
          <dgm:bulletEnabled val="1"/>
        </dgm:presLayoutVars>
      </dgm:prSet>
      <dgm:spPr/>
    </dgm:pt>
    <dgm:pt modelId="{6C2817C9-4025-413D-8F62-76379BFE7887}" type="pres">
      <dgm:prSet presAssocID="{80C02DD8-352B-489C-A9E6-22EEE6BC9A56}" presName="root" presStyleCnt="0"/>
      <dgm:spPr/>
    </dgm:pt>
    <dgm:pt modelId="{717DB831-D6DA-471B-9331-A5E14C8141B5}" type="pres">
      <dgm:prSet presAssocID="{80C02DD8-352B-489C-A9E6-22EEE6BC9A56}" presName="rootComposite" presStyleCnt="0"/>
      <dgm:spPr/>
    </dgm:pt>
    <dgm:pt modelId="{22EF448E-CCD5-48D8-9067-E46C74331D6D}" type="pres">
      <dgm:prSet presAssocID="{80C02DD8-352B-489C-A9E6-22EEE6BC9A56}" presName="rootText" presStyleLbl="node1" presStyleIdx="1" presStyleCnt="4" custScaleY="58024"/>
      <dgm:spPr/>
    </dgm:pt>
    <dgm:pt modelId="{12C131B4-1A75-4090-9086-8A00610183BD}" type="pres">
      <dgm:prSet presAssocID="{80C02DD8-352B-489C-A9E6-22EEE6BC9A56}" presName="rootConnector" presStyleLbl="node1" presStyleIdx="1" presStyleCnt="4"/>
      <dgm:spPr/>
    </dgm:pt>
    <dgm:pt modelId="{BC392AE6-9F12-4E9D-B405-5F6D4A79C9F8}" type="pres">
      <dgm:prSet presAssocID="{80C02DD8-352B-489C-A9E6-22EEE6BC9A56}" presName="childShape" presStyleCnt="0"/>
      <dgm:spPr/>
    </dgm:pt>
    <dgm:pt modelId="{DD6120A6-61D2-4408-B2E6-3EAA9CC09853}" type="pres">
      <dgm:prSet presAssocID="{5F4860FA-146E-4E83-83EE-0E78744BDED4}" presName="Name13" presStyleLbl="parChTrans1D2" presStyleIdx="1" presStyleCnt="4"/>
      <dgm:spPr/>
    </dgm:pt>
    <dgm:pt modelId="{5429B267-A82E-4E30-9F93-CF271E338C39}" type="pres">
      <dgm:prSet presAssocID="{8DE3040B-2F53-436C-AD9F-D75825A378D1}" presName="childText" presStyleLbl="bgAcc1" presStyleIdx="1" presStyleCnt="4" custScaleX="127708">
        <dgm:presLayoutVars>
          <dgm:bulletEnabled val="1"/>
        </dgm:presLayoutVars>
      </dgm:prSet>
      <dgm:spPr/>
    </dgm:pt>
    <dgm:pt modelId="{2814124C-26BA-457C-BF4F-EEC830D96924}" type="pres">
      <dgm:prSet presAssocID="{2B9582CB-9089-4777-8716-EA4BDCB9A9CD}" presName="root" presStyleCnt="0"/>
      <dgm:spPr/>
    </dgm:pt>
    <dgm:pt modelId="{1AC4DE67-A0B3-4D2D-8208-9B446733B1F7}" type="pres">
      <dgm:prSet presAssocID="{2B9582CB-9089-4777-8716-EA4BDCB9A9CD}" presName="rootComposite" presStyleCnt="0"/>
      <dgm:spPr/>
    </dgm:pt>
    <dgm:pt modelId="{1F4629C0-53E7-4540-8E1C-B6870548AFB8}" type="pres">
      <dgm:prSet presAssocID="{2B9582CB-9089-4777-8716-EA4BDCB9A9CD}" presName="rootText" presStyleLbl="node1" presStyleIdx="2" presStyleCnt="4" custScaleY="56186"/>
      <dgm:spPr/>
    </dgm:pt>
    <dgm:pt modelId="{81B8CAF7-3F79-46FA-8406-925F0817DA18}" type="pres">
      <dgm:prSet presAssocID="{2B9582CB-9089-4777-8716-EA4BDCB9A9CD}" presName="rootConnector" presStyleLbl="node1" presStyleIdx="2" presStyleCnt="4"/>
      <dgm:spPr/>
    </dgm:pt>
    <dgm:pt modelId="{A739A022-7BE5-4E46-BF9F-7AFB02222E88}" type="pres">
      <dgm:prSet presAssocID="{2B9582CB-9089-4777-8716-EA4BDCB9A9CD}" presName="childShape" presStyleCnt="0"/>
      <dgm:spPr/>
    </dgm:pt>
    <dgm:pt modelId="{7615D59B-22A0-444B-B0B3-7D31846D1121}" type="pres">
      <dgm:prSet presAssocID="{5A20BB65-4CE2-4166-9198-D69223C90F31}" presName="Name13" presStyleLbl="parChTrans1D2" presStyleIdx="2" presStyleCnt="4"/>
      <dgm:spPr/>
    </dgm:pt>
    <dgm:pt modelId="{BC96C7FD-4E36-4318-8F01-E53D561C3C2E}" type="pres">
      <dgm:prSet presAssocID="{4B596E01-1B8A-4C1B-A74A-F4B83070C0B2}" presName="childText" presStyleLbl="bgAcc1" presStyleIdx="2" presStyleCnt="4" custScaleX="115552" custScaleY="112568" custLinFactNeighborY="133">
        <dgm:presLayoutVars>
          <dgm:bulletEnabled val="1"/>
        </dgm:presLayoutVars>
      </dgm:prSet>
      <dgm:spPr/>
    </dgm:pt>
    <dgm:pt modelId="{1CDEFA2F-C872-4420-AF97-914A8B1AE34F}" type="pres">
      <dgm:prSet presAssocID="{C43A2617-8FB9-40D3-BB63-C1404F3B26AA}" presName="root" presStyleCnt="0"/>
      <dgm:spPr/>
    </dgm:pt>
    <dgm:pt modelId="{D3AE9A6B-48FA-4647-A3F6-650BCA081767}" type="pres">
      <dgm:prSet presAssocID="{C43A2617-8FB9-40D3-BB63-C1404F3B26AA}" presName="rootComposite" presStyleCnt="0"/>
      <dgm:spPr/>
    </dgm:pt>
    <dgm:pt modelId="{BCCB04C6-ED33-4CE1-A67C-1816610120C9}" type="pres">
      <dgm:prSet presAssocID="{C43A2617-8FB9-40D3-BB63-C1404F3B26AA}" presName="rootText" presStyleLbl="node1" presStyleIdx="3" presStyleCnt="4" custScaleY="68829" custLinFactNeighborX="172" custLinFactNeighborY="-141"/>
      <dgm:spPr/>
    </dgm:pt>
    <dgm:pt modelId="{1D98DF9A-67FA-4F1A-B85A-1AB16383021E}" type="pres">
      <dgm:prSet presAssocID="{C43A2617-8FB9-40D3-BB63-C1404F3B26AA}" presName="rootConnector" presStyleLbl="node1" presStyleIdx="3" presStyleCnt="4"/>
      <dgm:spPr/>
    </dgm:pt>
    <dgm:pt modelId="{5A460344-92FA-4124-B843-FD8AE2EECEB8}" type="pres">
      <dgm:prSet presAssocID="{C43A2617-8FB9-40D3-BB63-C1404F3B26AA}" presName="childShape" presStyleCnt="0"/>
      <dgm:spPr/>
    </dgm:pt>
    <dgm:pt modelId="{E502B23A-9A14-42CA-A4DD-B32BD2A18301}" type="pres">
      <dgm:prSet presAssocID="{694EFF25-7F96-4A28-80C8-6B294E00185F}" presName="Name13" presStyleLbl="parChTrans1D2" presStyleIdx="3" presStyleCnt="4"/>
      <dgm:spPr/>
    </dgm:pt>
    <dgm:pt modelId="{6B307FE8-13DA-4D63-A34F-8225DC097E92}" type="pres">
      <dgm:prSet presAssocID="{49AA3BFF-4A4A-4B0E-B8C8-E8BF0F1216C9}" presName="childText" presStyleLbl="bgAcc1" presStyleIdx="3" presStyleCnt="4">
        <dgm:presLayoutVars>
          <dgm:bulletEnabled val="1"/>
        </dgm:presLayoutVars>
      </dgm:prSet>
      <dgm:spPr/>
    </dgm:pt>
  </dgm:ptLst>
  <dgm:cxnLst>
    <dgm:cxn modelId="{BBBCA81B-D67B-486B-9C88-7389617FC466}" type="presOf" srcId="{C9A10056-B76C-41C3-83C3-14F8727126FC}" destId="{EB80EA06-8C06-419C-A578-23103C210501}" srcOrd="0" destOrd="0" presId="urn:microsoft.com/office/officeart/2005/8/layout/hierarchy3"/>
    <dgm:cxn modelId="{86C74726-4EC3-408B-BCE5-7CFB68FB2A73}" type="presOf" srcId="{694EFF25-7F96-4A28-80C8-6B294E00185F}" destId="{E502B23A-9A14-42CA-A4DD-B32BD2A18301}" srcOrd="0" destOrd="0" presId="urn:microsoft.com/office/officeart/2005/8/layout/hierarchy3"/>
    <dgm:cxn modelId="{EB31BF2C-F329-4996-A32B-CA5A45379BBD}" type="presOf" srcId="{5A20BB65-4CE2-4166-9198-D69223C90F31}" destId="{7615D59B-22A0-444B-B0B3-7D31846D1121}" srcOrd="0" destOrd="0" presId="urn:microsoft.com/office/officeart/2005/8/layout/hierarchy3"/>
    <dgm:cxn modelId="{84F0E25B-64FB-4E31-B863-2F2A9F13F48B}" srcId="{132A7EE7-37BD-4323-9FE0-0ECF898A248B}" destId="{80C02DD8-352B-489C-A9E6-22EEE6BC9A56}" srcOrd="1" destOrd="0" parTransId="{56C16202-ED23-4C93-9C26-91FE62151187}" sibTransId="{8248E65C-60B1-41FC-9F84-EE9FA3BCF06B}"/>
    <dgm:cxn modelId="{9A1E4347-155C-4D84-82F5-4A14DBCC9396}" type="presOf" srcId="{701FBBB7-45EB-424F-963B-88B9CDF923D1}" destId="{5B0F5A8D-D4BD-4770-B9A2-22C411C9CDD4}" srcOrd="1" destOrd="0" presId="urn:microsoft.com/office/officeart/2005/8/layout/hierarchy3"/>
    <dgm:cxn modelId="{5A1AE86E-7B81-4C42-B485-9BA816A2044A}" type="presOf" srcId="{80C02DD8-352B-489C-A9E6-22EEE6BC9A56}" destId="{12C131B4-1A75-4090-9086-8A00610183BD}" srcOrd="1" destOrd="0" presId="urn:microsoft.com/office/officeart/2005/8/layout/hierarchy3"/>
    <dgm:cxn modelId="{9F145552-333B-4D26-8AFB-647855EFF8F6}" srcId="{2B9582CB-9089-4777-8716-EA4BDCB9A9CD}" destId="{4B596E01-1B8A-4C1B-A74A-F4B83070C0B2}" srcOrd="0" destOrd="0" parTransId="{5A20BB65-4CE2-4166-9198-D69223C90F31}" sibTransId="{F8FA6850-01EB-4150-A794-C7AA9C36924C}"/>
    <dgm:cxn modelId="{E39BB377-0D3E-4A5F-92F8-CEFE5B92192F}" srcId="{132A7EE7-37BD-4323-9FE0-0ECF898A248B}" destId="{701FBBB7-45EB-424F-963B-88B9CDF923D1}" srcOrd="0" destOrd="0" parTransId="{16BFA384-0F8E-4389-9CA7-8E279D2FD01C}" sibTransId="{33B269DA-7DA0-4B50-B705-D1B8B56EE9E9}"/>
    <dgm:cxn modelId="{820E7078-1C33-4070-9700-85AE5E0FB9A5}" type="presOf" srcId="{2B9582CB-9089-4777-8716-EA4BDCB9A9CD}" destId="{1F4629C0-53E7-4540-8E1C-B6870548AFB8}" srcOrd="0" destOrd="0" presId="urn:microsoft.com/office/officeart/2005/8/layout/hierarchy3"/>
    <dgm:cxn modelId="{0E8B987A-8DF9-49BA-B471-0793F853FE7A}" type="presOf" srcId="{C43A2617-8FB9-40D3-BB63-C1404F3B26AA}" destId="{1D98DF9A-67FA-4F1A-B85A-1AB16383021E}" srcOrd="1" destOrd="0" presId="urn:microsoft.com/office/officeart/2005/8/layout/hierarchy3"/>
    <dgm:cxn modelId="{FC4D948A-B6C7-4CA7-AA0D-095C00F3E637}" type="presOf" srcId="{8DE3040B-2F53-436C-AD9F-D75825A378D1}" destId="{5429B267-A82E-4E30-9F93-CF271E338C39}" srcOrd="0" destOrd="0" presId="urn:microsoft.com/office/officeart/2005/8/layout/hierarchy3"/>
    <dgm:cxn modelId="{3BC48690-CF49-4714-A1FA-3DF943319994}" srcId="{132A7EE7-37BD-4323-9FE0-0ECF898A248B}" destId="{C43A2617-8FB9-40D3-BB63-C1404F3B26AA}" srcOrd="3" destOrd="0" parTransId="{31B7E1A0-099F-4A29-8D14-6E865BEFCB1E}" sibTransId="{45A82A99-940B-4621-B28C-E23D18AA793B}"/>
    <dgm:cxn modelId="{446C4192-3206-4678-81FB-CE2D7C6B5CEC}" type="presOf" srcId="{49AA3BFF-4A4A-4B0E-B8C8-E8BF0F1216C9}" destId="{6B307FE8-13DA-4D63-A34F-8225DC097E92}" srcOrd="0" destOrd="0" presId="urn:microsoft.com/office/officeart/2005/8/layout/hierarchy3"/>
    <dgm:cxn modelId="{1A58A1A0-E429-4B0A-92D8-7942B1455BE3}" srcId="{701FBBB7-45EB-424F-963B-88B9CDF923D1}" destId="{C9A10056-B76C-41C3-83C3-14F8727126FC}" srcOrd="0" destOrd="0" parTransId="{EED7D5CC-0269-4CD5-84BC-C5C38F30AB64}" sibTransId="{9D99B46E-3BA5-4547-A199-3B70E3C176B7}"/>
    <dgm:cxn modelId="{828208A2-FB52-449D-B575-DE37A5E85072}" type="presOf" srcId="{C43A2617-8FB9-40D3-BB63-C1404F3B26AA}" destId="{BCCB04C6-ED33-4CE1-A67C-1816610120C9}" srcOrd="0" destOrd="0" presId="urn:microsoft.com/office/officeart/2005/8/layout/hierarchy3"/>
    <dgm:cxn modelId="{8918ADAF-B740-4E8F-B3CF-8F42E0A3B09F}" type="presOf" srcId="{5F4860FA-146E-4E83-83EE-0E78744BDED4}" destId="{DD6120A6-61D2-4408-B2E6-3EAA9CC09853}" srcOrd="0" destOrd="0" presId="urn:microsoft.com/office/officeart/2005/8/layout/hierarchy3"/>
    <dgm:cxn modelId="{71A624B1-94B7-48B0-A2C2-415F7682A7F6}" type="presOf" srcId="{701FBBB7-45EB-424F-963B-88B9CDF923D1}" destId="{355A2400-3A0D-4C04-A715-00362C4843AE}" srcOrd="0" destOrd="0" presId="urn:microsoft.com/office/officeart/2005/8/layout/hierarchy3"/>
    <dgm:cxn modelId="{13892CBA-DCBE-4E52-BB65-19255335CEA0}" type="presOf" srcId="{80C02DD8-352B-489C-A9E6-22EEE6BC9A56}" destId="{22EF448E-CCD5-48D8-9067-E46C74331D6D}" srcOrd="0" destOrd="0" presId="urn:microsoft.com/office/officeart/2005/8/layout/hierarchy3"/>
    <dgm:cxn modelId="{7AB62FC2-D6E4-4772-8275-40F26E141F8F}" type="presOf" srcId="{4B596E01-1B8A-4C1B-A74A-F4B83070C0B2}" destId="{BC96C7FD-4E36-4318-8F01-E53D561C3C2E}" srcOrd="0" destOrd="0" presId="urn:microsoft.com/office/officeart/2005/8/layout/hierarchy3"/>
    <dgm:cxn modelId="{C322AED6-0E30-48A3-9B27-E0E15F3C865A}" srcId="{C43A2617-8FB9-40D3-BB63-C1404F3B26AA}" destId="{49AA3BFF-4A4A-4B0E-B8C8-E8BF0F1216C9}" srcOrd="0" destOrd="0" parTransId="{694EFF25-7F96-4A28-80C8-6B294E00185F}" sibTransId="{18EC2CBC-8B58-4393-AA49-DF9CE971678F}"/>
    <dgm:cxn modelId="{945337E3-8D80-43C8-8B11-BA516E29F712}" type="presOf" srcId="{2B9582CB-9089-4777-8716-EA4BDCB9A9CD}" destId="{81B8CAF7-3F79-46FA-8406-925F0817DA18}" srcOrd="1" destOrd="0" presId="urn:microsoft.com/office/officeart/2005/8/layout/hierarchy3"/>
    <dgm:cxn modelId="{8B7EDCE7-75A2-4159-8EFA-7C6A08CF458F}" srcId="{80C02DD8-352B-489C-A9E6-22EEE6BC9A56}" destId="{8DE3040B-2F53-436C-AD9F-D75825A378D1}" srcOrd="0" destOrd="0" parTransId="{5F4860FA-146E-4E83-83EE-0E78744BDED4}" sibTransId="{E2A4D419-5E56-455C-A082-C7F5A880800D}"/>
    <dgm:cxn modelId="{B38763E8-18FF-4D81-AABB-9155535A0073}" type="presOf" srcId="{132A7EE7-37BD-4323-9FE0-0ECF898A248B}" destId="{FA97C293-8BCF-4600-AC5B-5966C79D684A}" srcOrd="0" destOrd="0" presId="urn:microsoft.com/office/officeart/2005/8/layout/hierarchy3"/>
    <dgm:cxn modelId="{BB0881EE-C3C5-4627-ABCC-7D6B9F1F807A}" srcId="{132A7EE7-37BD-4323-9FE0-0ECF898A248B}" destId="{2B9582CB-9089-4777-8716-EA4BDCB9A9CD}" srcOrd="2" destOrd="0" parTransId="{C3CA84C8-FEFD-4502-A309-BD8EFC18026D}" sibTransId="{0D250D35-CE7F-4255-8DE8-36FCA11B0570}"/>
    <dgm:cxn modelId="{1065C5F1-CA8D-4CC1-946E-6B0134E449A5}" type="presOf" srcId="{EED7D5CC-0269-4CD5-84BC-C5C38F30AB64}" destId="{E6FDD563-F47E-4A27-BF62-E304161E3EF7}" srcOrd="0" destOrd="0" presId="urn:microsoft.com/office/officeart/2005/8/layout/hierarchy3"/>
    <dgm:cxn modelId="{151F4B05-18B6-4DED-8A68-3E8C0CC418F7}" type="presParOf" srcId="{FA97C293-8BCF-4600-AC5B-5966C79D684A}" destId="{BBF18411-C478-4E23-A94F-422663F2C5F0}" srcOrd="0" destOrd="0" presId="urn:microsoft.com/office/officeart/2005/8/layout/hierarchy3"/>
    <dgm:cxn modelId="{CA7256CD-780C-4705-ADAA-BDEAF7335C26}" type="presParOf" srcId="{BBF18411-C478-4E23-A94F-422663F2C5F0}" destId="{80228D3B-C5E5-43DA-AC82-5D3942CDBF6A}" srcOrd="0" destOrd="0" presId="urn:microsoft.com/office/officeart/2005/8/layout/hierarchy3"/>
    <dgm:cxn modelId="{AA5E4866-A5AA-47B3-81D1-802F50042DE0}" type="presParOf" srcId="{80228D3B-C5E5-43DA-AC82-5D3942CDBF6A}" destId="{355A2400-3A0D-4C04-A715-00362C4843AE}" srcOrd="0" destOrd="0" presId="urn:microsoft.com/office/officeart/2005/8/layout/hierarchy3"/>
    <dgm:cxn modelId="{A8CDCAE9-583C-4119-849B-7BCD4A734737}" type="presParOf" srcId="{80228D3B-C5E5-43DA-AC82-5D3942CDBF6A}" destId="{5B0F5A8D-D4BD-4770-B9A2-22C411C9CDD4}" srcOrd="1" destOrd="0" presId="urn:microsoft.com/office/officeart/2005/8/layout/hierarchy3"/>
    <dgm:cxn modelId="{BDA282C4-C56D-4FDE-9904-20A7FACE85B0}" type="presParOf" srcId="{BBF18411-C478-4E23-A94F-422663F2C5F0}" destId="{9DDF58BB-9F13-4B7B-AF7C-C15D863E38CF}" srcOrd="1" destOrd="0" presId="urn:microsoft.com/office/officeart/2005/8/layout/hierarchy3"/>
    <dgm:cxn modelId="{B5BEDE0D-472C-448E-9E59-A9CB054969BC}" type="presParOf" srcId="{9DDF58BB-9F13-4B7B-AF7C-C15D863E38CF}" destId="{E6FDD563-F47E-4A27-BF62-E304161E3EF7}" srcOrd="0" destOrd="0" presId="urn:microsoft.com/office/officeart/2005/8/layout/hierarchy3"/>
    <dgm:cxn modelId="{F914651F-2E05-4CC7-986F-6B46117182BA}" type="presParOf" srcId="{9DDF58BB-9F13-4B7B-AF7C-C15D863E38CF}" destId="{EB80EA06-8C06-419C-A578-23103C210501}" srcOrd="1" destOrd="0" presId="urn:microsoft.com/office/officeart/2005/8/layout/hierarchy3"/>
    <dgm:cxn modelId="{2E370B3C-241F-4B35-9962-D712181D4FC6}" type="presParOf" srcId="{FA97C293-8BCF-4600-AC5B-5966C79D684A}" destId="{6C2817C9-4025-413D-8F62-76379BFE7887}" srcOrd="1" destOrd="0" presId="urn:microsoft.com/office/officeart/2005/8/layout/hierarchy3"/>
    <dgm:cxn modelId="{F164EDD8-82F2-45FD-BB85-0F886B09D8FF}" type="presParOf" srcId="{6C2817C9-4025-413D-8F62-76379BFE7887}" destId="{717DB831-D6DA-471B-9331-A5E14C8141B5}" srcOrd="0" destOrd="0" presId="urn:microsoft.com/office/officeart/2005/8/layout/hierarchy3"/>
    <dgm:cxn modelId="{DD8DBB47-6B27-4F06-9C97-478428B7F218}" type="presParOf" srcId="{717DB831-D6DA-471B-9331-A5E14C8141B5}" destId="{22EF448E-CCD5-48D8-9067-E46C74331D6D}" srcOrd="0" destOrd="0" presId="urn:microsoft.com/office/officeart/2005/8/layout/hierarchy3"/>
    <dgm:cxn modelId="{36103D51-9FA5-4306-B690-6F61CD977D7E}" type="presParOf" srcId="{717DB831-D6DA-471B-9331-A5E14C8141B5}" destId="{12C131B4-1A75-4090-9086-8A00610183BD}" srcOrd="1" destOrd="0" presId="urn:microsoft.com/office/officeart/2005/8/layout/hierarchy3"/>
    <dgm:cxn modelId="{3126B662-3D04-46EF-AE11-7CBA9748DED3}" type="presParOf" srcId="{6C2817C9-4025-413D-8F62-76379BFE7887}" destId="{BC392AE6-9F12-4E9D-B405-5F6D4A79C9F8}" srcOrd="1" destOrd="0" presId="urn:microsoft.com/office/officeart/2005/8/layout/hierarchy3"/>
    <dgm:cxn modelId="{27C3582B-0C44-46A3-8B37-7180B5108B58}" type="presParOf" srcId="{BC392AE6-9F12-4E9D-B405-5F6D4A79C9F8}" destId="{DD6120A6-61D2-4408-B2E6-3EAA9CC09853}" srcOrd="0" destOrd="0" presId="urn:microsoft.com/office/officeart/2005/8/layout/hierarchy3"/>
    <dgm:cxn modelId="{9F736547-0CAE-446C-B0CB-604674B97AD4}" type="presParOf" srcId="{BC392AE6-9F12-4E9D-B405-5F6D4A79C9F8}" destId="{5429B267-A82E-4E30-9F93-CF271E338C39}" srcOrd="1" destOrd="0" presId="urn:microsoft.com/office/officeart/2005/8/layout/hierarchy3"/>
    <dgm:cxn modelId="{E9C38A3E-2476-40EF-BD12-CA7D18914F11}" type="presParOf" srcId="{FA97C293-8BCF-4600-AC5B-5966C79D684A}" destId="{2814124C-26BA-457C-BF4F-EEC830D96924}" srcOrd="2" destOrd="0" presId="urn:microsoft.com/office/officeart/2005/8/layout/hierarchy3"/>
    <dgm:cxn modelId="{F0E56AFD-FFDE-44E2-A0E8-469C106A89DB}" type="presParOf" srcId="{2814124C-26BA-457C-BF4F-EEC830D96924}" destId="{1AC4DE67-A0B3-4D2D-8208-9B446733B1F7}" srcOrd="0" destOrd="0" presId="urn:microsoft.com/office/officeart/2005/8/layout/hierarchy3"/>
    <dgm:cxn modelId="{61AA8757-7E08-4588-912D-3F35FD31D9E1}" type="presParOf" srcId="{1AC4DE67-A0B3-4D2D-8208-9B446733B1F7}" destId="{1F4629C0-53E7-4540-8E1C-B6870548AFB8}" srcOrd="0" destOrd="0" presId="urn:microsoft.com/office/officeart/2005/8/layout/hierarchy3"/>
    <dgm:cxn modelId="{3E2E40B6-E680-4FC6-8E89-720C733A144E}" type="presParOf" srcId="{1AC4DE67-A0B3-4D2D-8208-9B446733B1F7}" destId="{81B8CAF7-3F79-46FA-8406-925F0817DA18}" srcOrd="1" destOrd="0" presId="urn:microsoft.com/office/officeart/2005/8/layout/hierarchy3"/>
    <dgm:cxn modelId="{7397825E-7EA4-4770-A2E2-35F33B9B68BF}" type="presParOf" srcId="{2814124C-26BA-457C-BF4F-EEC830D96924}" destId="{A739A022-7BE5-4E46-BF9F-7AFB02222E88}" srcOrd="1" destOrd="0" presId="urn:microsoft.com/office/officeart/2005/8/layout/hierarchy3"/>
    <dgm:cxn modelId="{C76A5F27-646D-47AB-9023-C5D4023BB444}" type="presParOf" srcId="{A739A022-7BE5-4E46-BF9F-7AFB02222E88}" destId="{7615D59B-22A0-444B-B0B3-7D31846D1121}" srcOrd="0" destOrd="0" presId="urn:microsoft.com/office/officeart/2005/8/layout/hierarchy3"/>
    <dgm:cxn modelId="{DABC6E63-2318-480E-B606-74C84A6986AF}" type="presParOf" srcId="{A739A022-7BE5-4E46-BF9F-7AFB02222E88}" destId="{BC96C7FD-4E36-4318-8F01-E53D561C3C2E}" srcOrd="1" destOrd="0" presId="urn:microsoft.com/office/officeart/2005/8/layout/hierarchy3"/>
    <dgm:cxn modelId="{2FD38F52-3E98-4502-824C-55D041CEB29D}" type="presParOf" srcId="{FA97C293-8BCF-4600-AC5B-5966C79D684A}" destId="{1CDEFA2F-C872-4420-AF97-914A8B1AE34F}" srcOrd="3" destOrd="0" presId="urn:microsoft.com/office/officeart/2005/8/layout/hierarchy3"/>
    <dgm:cxn modelId="{308615F3-095B-4277-859C-1DB7ED4C5735}" type="presParOf" srcId="{1CDEFA2F-C872-4420-AF97-914A8B1AE34F}" destId="{D3AE9A6B-48FA-4647-A3F6-650BCA081767}" srcOrd="0" destOrd="0" presId="urn:microsoft.com/office/officeart/2005/8/layout/hierarchy3"/>
    <dgm:cxn modelId="{8BA47DAF-843E-4E2A-9C34-96FE574B71E6}" type="presParOf" srcId="{D3AE9A6B-48FA-4647-A3F6-650BCA081767}" destId="{BCCB04C6-ED33-4CE1-A67C-1816610120C9}" srcOrd="0" destOrd="0" presId="urn:microsoft.com/office/officeart/2005/8/layout/hierarchy3"/>
    <dgm:cxn modelId="{CAF8FC39-CB0B-4C42-A9CE-2296ABCE5AE8}" type="presParOf" srcId="{D3AE9A6B-48FA-4647-A3F6-650BCA081767}" destId="{1D98DF9A-67FA-4F1A-B85A-1AB16383021E}" srcOrd="1" destOrd="0" presId="urn:microsoft.com/office/officeart/2005/8/layout/hierarchy3"/>
    <dgm:cxn modelId="{C5CFE8AC-1054-4B8A-86C9-2611BB2EE97C}" type="presParOf" srcId="{1CDEFA2F-C872-4420-AF97-914A8B1AE34F}" destId="{5A460344-92FA-4124-B843-FD8AE2EECEB8}" srcOrd="1" destOrd="0" presId="urn:microsoft.com/office/officeart/2005/8/layout/hierarchy3"/>
    <dgm:cxn modelId="{A72D4940-50CF-4582-ACB6-CDA546DBD511}" type="presParOf" srcId="{5A460344-92FA-4124-B843-FD8AE2EECEB8}" destId="{E502B23A-9A14-42CA-A4DD-B32BD2A18301}" srcOrd="0" destOrd="0" presId="urn:microsoft.com/office/officeart/2005/8/layout/hierarchy3"/>
    <dgm:cxn modelId="{FB696F1A-5102-4899-A489-0DF3C12464D0}" type="presParOf" srcId="{5A460344-92FA-4124-B843-FD8AE2EECEB8}" destId="{6B307FE8-13DA-4D63-A34F-8225DC097E92}" srcOrd="1" destOrd="0" presId="urn:microsoft.com/office/officeart/2005/8/layout/hierarchy3"/>
  </dgm:cxnLst>
  <dgm:bg/>
  <dgm:whole>
    <a:ln>
      <a:solidFill>
        <a:srgbClr val="0070C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48A93-1378-4AA6-9DEA-020AED11240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3B2B560-EC60-4919-A92B-85F009579B54}">
      <dgm:prSet/>
      <dgm:spPr/>
      <dgm:t>
        <a:bodyPr/>
        <a:lstStyle/>
        <a:p>
          <a:r>
            <a:rPr lang="en-US"/>
            <a:t>UNW Mali has been working with the private sector by sensitizing the on the WEPS and integrating the Women empowerment principles into their business Model. Two enterprises to date have started the process</a:t>
          </a:r>
        </a:p>
      </dgm:t>
    </dgm:pt>
    <dgm:pt modelId="{80A61378-E5AD-4CBE-87C0-0A4D107697D5}" type="parTrans" cxnId="{ABBC0F2D-9EDA-401D-B89E-A7B5B27729E9}">
      <dgm:prSet/>
      <dgm:spPr/>
      <dgm:t>
        <a:bodyPr/>
        <a:lstStyle/>
        <a:p>
          <a:endParaRPr lang="en-US"/>
        </a:p>
      </dgm:t>
    </dgm:pt>
    <dgm:pt modelId="{0EA9F732-2DD0-44D2-93CF-4D3D4A6E8F1E}" type="sibTrans" cxnId="{ABBC0F2D-9EDA-401D-B89E-A7B5B27729E9}">
      <dgm:prSet/>
      <dgm:spPr/>
      <dgm:t>
        <a:bodyPr/>
        <a:lstStyle/>
        <a:p>
          <a:endParaRPr lang="en-US"/>
        </a:p>
      </dgm:t>
    </dgm:pt>
    <dgm:pt modelId="{D3E2D28A-02DE-402A-BABE-888593633DDC}">
      <dgm:prSet/>
      <dgm:spPr/>
      <dgm:t>
        <a:bodyPr/>
        <a:lstStyle/>
        <a:p>
          <a:r>
            <a:rPr lang="en-US"/>
            <a:t>UNW is working with the National council of malian employers-CNPM to organize the private sector supply chain and CSR forum for September</a:t>
          </a:r>
        </a:p>
      </dgm:t>
    </dgm:pt>
    <dgm:pt modelId="{9ED0AC45-6437-4F1F-8F5E-8B5F75B2A4D1}" type="parTrans" cxnId="{520CFE12-9BF1-4136-AAF0-2E69622C40D3}">
      <dgm:prSet/>
      <dgm:spPr/>
      <dgm:t>
        <a:bodyPr/>
        <a:lstStyle/>
        <a:p>
          <a:endParaRPr lang="en-US"/>
        </a:p>
      </dgm:t>
    </dgm:pt>
    <dgm:pt modelId="{9963504C-DC6D-4D0F-B818-E1416D481FB7}" type="sibTrans" cxnId="{520CFE12-9BF1-4136-AAF0-2E69622C40D3}">
      <dgm:prSet/>
      <dgm:spPr/>
      <dgm:t>
        <a:bodyPr/>
        <a:lstStyle/>
        <a:p>
          <a:endParaRPr lang="en-US"/>
        </a:p>
      </dgm:t>
    </dgm:pt>
    <dgm:pt modelId="{2AF6186B-8325-4F8B-BC9E-1D8785BED487}" type="pres">
      <dgm:prSet presAssocID="{B4C48A93-1378-4AA6-9DEA-020AED11240C}" presName="linear" presStyleCnt="0">
        <dgm:presLayoutVars>
          <dgm:animLvl val="lvl"/>
          <dgm:resizeHandles val="exact"/>
        </dgm:presLayoutVars>
      </dgm:prSet>
      <dgm:spPr/>
    </dgm:pt>
    <dgm:pt modelId="{49D93840-0398-4FCC-937C-202ECCCC7B69}" type="pres">
      <dgm:prSet presAssocID="{13B2B560-EC60-4919-A92B-85F009579B54}" presName="parentText" presStyleLbl="node1" presStyleIdx="0" presStyleCnt="2">
        <dgm:presLayoutVars>
          <dgm:chMax val="0"/>
          <dgm:bulletEnabled val="1"/>
        </dgm:presLayoutVars>
      </dgm:prSet>
      <dgm:spPr/>
    </dgm:pt>
    <dgm:pt modelId="{A2B88C26-1D7A-4E6C-A63B-21AA0B3BBED9}" type="pres">
      <dgm:prSet presAssocID="{0EA9F732-2DD0-44D2-93CF-4D3D4A6E8F1E}" presName="spacer" presStyleCnt="0"/>
      <dgm:spPr/>
    </dgm:pt>
    <dgm:pt modelId="{6E245778-2659-492E-8201-0BF41AFB87AB}" type="pres">
      <dgm:prSet presAssocID="{D3E2D28A-02DE-402A-BABE-888593633DDC}" presName="parentText" presStyleLbl="node1" presStyleIdx="1" presStyleCnt="2">
        <dgm:presLayoutVars>
          <dgm:chMax val="0"/>
          <dgm:bulletEnabled val="1"/>
        </dgm:presLayoutVars>
      </dgm:prSet>
      <dgm:spPr/>
    </dgm:pt>
  </dgm:ptLst>
  <dgm:cxnLst>
    <dgm:cxn modelId="{520CFE12-9BF1-4136-AAF0-2E69622C40D3}" srcId="{B4C48A93-1378-4AA6-9DEA-020AED11240C}" destId="{D3E2D28A-02DE-402A-BABE-888593633DDC}" srcOrd="1" destOrd="0" parTransId="{9ED0AC45-6437-4F1F-8F5E-8B5F75B2A4D1}" sibTransId="{9963504C-DC6D-4D0F-B818-E1416D481FB7}"/>
    <dgm:cxn modelId="{ABBC0F2D-9EDA-401D-B89E-A7B5B27729E9}" srcId="{B4C48A93-1378-4AA6-9DEA-020AED11240C}" destId="{13B2B560-EC60-4919-A92B-85F009579B54}" srcOrd="0" destOrd="0" parTransId="{80A61378-E5AD-4CBE-87C0-0A4D107697D5}" sibTransId="{0EA9F732-2DD0-44D2-93CF-4D3D4A6E8F1E}"/>
    <dgm:cxn modelId="{B3C4BC40-47FE-432E-8CFC-4018FF0E34F4}" type="presOf" srcId="{B4C48A93-1378-4AA6-9DEA-020AED11240C}" destId="{2AF6186B-8325-4F8B-BC9E-1D8785BED487}" srcOrd="0" destOrd="0" presId="urn:microsoft.com/office/officeart/2005/8/layout/vList2"/>
    <dgm:cxn modelId="{81BABE8F-A12B-41F7-87AC-A7C32719C2FE}" type="presOf" srcId="{D3E2D28A-02DE-402A-BABE-888593633DDC}" destId="{6E245778-2659-492E-8201-0BF41AFB87AB}" srcOrd="0" destOrd="0" presId="urn:microsoft.com/office/officeart/2005/8/layout/vList2"/>
    <dgm:cxn modelId="{88D820F6-7745-4D48-A033-3A1DCB8B3451}" type="presOf" srcId="{13B2B560-EC60-4919-A92B-85F009579B54}" destId="{49D93840-0398-4FCC-937C-202ECCCC7B69}" srcOrd="0" destOrd="0" presId="urn:microsoft.com/office/officeart/2005/8/layout/vList2"/>
    <dgm:cxn modelId="{76DB5597-E3B7-422F-970E-137395BA3AA8}" type="presParOf" srcId="{2AF6186B-8325-4F8B-BC9E-1D8785BED487}" destId="{49D93840-0398-4FCC-937C-202ECCCC7B69}" srcOrd="0" destOrd="0" presId="urn:microsoft.com/office/officeart/2005/8/layout/vList2"/>
    <dgm:cxn modelId="{0AF18694-D2D6-42A8-BD32-E44F441BEA12}" type="presParOf" srcId="{2AF6186B-8325-4F8B-BC9E-1D8785BED487}" destId="{A2B88C26-1D7A-4E6C-A63B-21AA0B3BBED9}" srcOrd="1" destOrd="0" presId="urn:microsoft.com/office/officeart/2005/8/layout/vList2"/>
    <dgm:cxn modelId="{D1AB0460-9249-4E02-8083-D978375D414B}" type="presParOf" srcId="{2AF6186B-8325-4F8B-BC9E-1D8785BED487}" destId="{6E245778-2659-492E-8201-0BF41AFB87A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4CD8CA-0C76-465F-B496-4743BB5E1E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816DB0-C76C-44C1-9F11-EC7B80FB7A84}">
      <dgm:prSet custT="1"/>
      <dgm:spPr/>
      <dgm:t>
        <a:bodyPr/>
        <a:lstStyle/>
        <a:p>
          <a:endParaRPr lang="en-US" sz="1500" dirty="0"/>
        </a:p>
        <a:p>
          <a:r>
            <a:rPr lang="en-US" sz="1500" dirty="0"/>
            <a:t>We have approached the following companies, which are willing to sign the WEPS and incorporate the principles of gender-responsive procurement into their purchasing procedures:</a:t>
          </a:r>
        </a:p>
        <a:p>
          <a:endParaRPr lang="en-US" sz="1200" dirty="0"/>
        </a:p>
      </dgm:t>
    </dgm:pt>
    <dgm:pt modelId="{33257023-9252-49F4-8843-694F513225D3}" type="parTrans" cxnId="{80A61AEA-3C0C-4B02-AC8F-76D5F8FA3C8F}">
      <dgm:prSet/>
      <dgm:spPr/>
      <dgm:t>
        <a:bodyPr/>
        <a:lstStyle/>
        <a:p>
          <a:endParaRPr lang="en-US"/>
        </a:p>
      </dgm:t>
    </dgm:pt>
    <dgm:pt modelId="{0B4C7897-888F-4E34-8888-AC6E7FE14EF4}" type="sibTrans" cxnId="{80A61AEA-3C0C-4B02-AC8F-76D5F8FA3C8F}">
      <dgm:prSet/>
      <dgm:spPr/>
      <dgm:t>
        <a:bodyPr/>
        <a:lstStyle/>
        <a:p>
          <a:endParaRPr lang="en-US"/>
        </a:p>
      </dgm:t>
    </dgm:pt>
    <dgm:pt modelId="{69B908FB-E8E0-4C42-889E-1B50B4C80A5A}">
      <dgm:prSet custT="1"/>
      <dgm:spPr/>
      <dgm:t>
        <a:bodyPr/>
        <a:lstStyle/>
        <a:p>
          <a:r>
            <a:rPr lang="en-US" sz="1500" b="1" dirty="0" err="1"/>
            <a:t>Sabodola</a:t>
          </a:r>
          <a:r>
            <a:rPr lang="en-US" sz="1500" b="1" dirty="0"/>
            <a:t> </a:t>
          </a:r>
          <a:r>
            <a:rPr lang="en-US" sz="1500" b="1" dirty="0" err="1"/>
            <a:t>Godl</a:t>
          </a:r>
          <a:r>
            <a:rPr lang="en-US" sz="1500" b="1" dirty="0"/>
            <a:t> Operation (mining sector);</a:t>
          </a:r>
          <a:endParaRPr lang="en-US" sz="1500" dirty="0"/>
        </a:p>
      </dgm:t>
    </dgm:pt>
    <dgm:pt modelId="{61986A10-5C38-4E20-87AD-FCC377347C8D}" type="parTrans" cxnId="{289B4428-A7EC-4E31-9CB2-166935BEE804}">
      <dgm:prSet/>
      <dgm:spPr/>
      <dgm:t>
        <a:bodyPr/>
        <a:lstStyle/>
        <a:p>
          <a:endParaRPr lang="en-US"/>
        </a:p>
      </dgm:t>
    </dgm:pt>
    <dgm:pt modelId="{CFA99223-9B23-4F2A-AF27-BF7B9F0FE5EA}" type="sibTrans" cxnId="{289B4428-A7EC-4E31-9CB2-166935BEE804}">
      <dgm:prSet/>
      <dgm:spPr/>
      <dgm:t>
        <a:bodyPr/>
        <a:lstStyle/>
        <a:p>
          <a:endParaRPr lang="en-US"/>
        </a:p>
      </dgm:t>
    </dgm:pt>
    <dgm:pt modelId="{A80143B8-AC95-4A06-8250-253F9F936F85}">
      <dgm:prSet custT="1"/>
      <dgm:spPr/>
      <dgm:t>
        <a:bodyPr/>
        <a:lstStyle/>
        <a:p>
          <a:r>
            <a:rPr lang="en-US" sz="1500" dirty="0"/>
            <a:t>These private sector companies are ready to sign the WEPS and integrate the principles of gender-responsive procurement into their supply chain. </a:t>
          </a:r>
        </a:p>
      </dgm:t>
    </dgm:pt>
    <dgm:pt modelId="{94E3523A-7153-4488-8059-F97BFC3028A4}" type="parTrans" cxnId="{F3B943F8-D0F2-4001-83E4-5DEA3DBC8BA9}">
      <dgm:prSet/>
      <dgm:spPr/>
      <dgm:t>
        <a:bodyPr/>
        <a:lstStyle/>
        <a:p>
          <a:endParaRPr lang="en-US"/>
        </a:p>
      </dgm:t>
    </dgm:pt>
    <dgm:pt modelId="{26D35DB4-5E8D-437E-AEB2-1225F7C1B2A1}" type="sibTrans" cxnId="{F3B943F8-D0F2-4001-83E4-5DEA3DBC8BA9}">
      <dgm:prSet/>
      <dgm:spPr/>
      <dgm:t>
        <a:bodyPr/>
        <a:lstStyle/>
        <a:p>
          <a:endParaRPr lang="en-US"/>
        </a:p>
      </dgm:t>
    </dgm:pt>
    <dgm:pt modelId="{5A0CB530-BEA0-45FB-B323-D08A7FEF8D77}">
      <dgm:prSet custT="1"/>
      <dgm:spPr/>
      <dgm:t>
        <a:bodyPr/>
        <a:lstStyle/>
        <a:p>
          <a:r>
            <a:rPr lang="en-US" sz="1500" b="1" dirty="0"/>
            <a:t>Assurance la Providence (insurance sector);</a:t>
          </a:r>
          <a:endParaRPr lang="en-US" sz="1500" dirty="0"/>
        </a:p>
      </dgm:t>
    </dgm:pt>
    <dgm:pt modelId="{CE9348FF-80FB-41B1-8967-71F9F3869DF6}" type="parTrans" cxnId="{16EF9B6E-D831-46F8-BC8A-DD8F90B4E787}">
      <dgm:prSet/>
      <dgm:spPr/>
      <dgm:t>
        <a:bodyPr/>
        <a:lstStyle/>
        <a:p>
          <a:endParaRPr lang="en-US"/>
        </a:p>
      </dgm:t>
    </dgm:pt>
    <dgm:pt modelId="{6E7A3693-771E-4224-890C-C61E1C3D146B}" type="sibTrans" cxnId="{16EF9B6E-D831-46F8-BC8A-DD8F90B4E787}">
      <dgm:prSet/>
      <dgm:spPr/>
      <dgm:t>
        <a:bodyPr/>
        <a:lstStyle/>
        <a:p>
          <a:endParaRPr lang="en-US"/>
        </a:p>
      </dgm:t>
    </dgm:pt>
    <dgm:pt modelId="{078C3485-7E3D-4D64-9065-D30D73E099C4}">
      <dgm:prSet/>
      <dgm:spPr/>
      <dgm:t>
        <a:bodyPr/>
        <a:lstStyle/>
        <a:p>
          <a:endParaRPr lang="en-US" sz="800" dirty="0"/>
        </a:p>
      </dgm:t>
    </dgm:pt>
    <dgm:pt modelId="{36D5E0D6-776C-4677-A5A1-1F326EEC8E7C}" type="parTrans" cxnId="{AE497E01-05DB-4F68-878C-E0205FAAD8AE}">
      <dgm:prSet/>
      <dgm:spPr/>
      <dgm:t>
        <a:bodyPr/>
        <a:lstStyle/>
        <a:p>
          <a:endParaRPr lang="en-US"/>
        </a:p>
      </dgm:t>
    </dgm:pt>
    <dgm:pt modelId="{E44DB701-71FE-45B1-85BB-C295193C4E3E}" type="sibTrans" cxnId="{AE497E01-05DB-4F68-878C-E0205FAAD8AE}">
      <dgm:prSet/>
      <dgm:spPr/>
      <dgm:t>
        <a:bodyPr/>
        <a:lstStyle/>
        <a:p>
          <a:endParaRPr lang="en-US"/>
        </a:p>
      </dgm:t>
    </dgm:pt>
    <dgm:pt modelId="{4AD5A06D-D4E9-4FDA-84CF-998248C7D7AA}">
      <dgm:prSet/>
      <dgm:spPr/>
      <dgm:t>
        <a:bodyPr/>
        <a:lstStyle/>
        <a:p>
          <a:endParaRPr lang="en-US" sz="800" dirty="0"/>
        </a:p>
      </dgm:t>
    </dgm:pt>
    <dgm:pt modelId="{AEF5243A-82B7-4A6D-87D8-D9E9D61BFAE8}" type="parTrans" cxnId="{A848CDF0-762B-4F08-AE99-1546B2FEEE05}">
      <dgm:prSet/>
      <dgm:spPr/>
      <dgm:t>
        <a:bodyPr/>
        <a:lstStyle/>
        <a:p>
          <a:endParaRPr lang="en-US"/>
        </a:p>
      </dgm:t>
    </dgm:pt>
    <dgm:pt modelId="{9DC5BF7D-4D2E-409F-9308-7F7F167118C9}" type="sibTrans" cxnId="{A848CDF0-762B-4F08-AE99-1546B2FEEE05}">
      <dgm:prSet/>
      <dgm:spPr/>
      <dgm:t>
        <a:bodyPr/>
        <a:lstStyle/>
        <a:p>
          <a:endParaRPr lang="en-US"/>
        </a:p>
      </dgm:t>
    </dgm:pt>
    <dgm:pt modelId="{C9A57863-064F-4201-A42A-F479829EDD3D}">
      <dgm:prSet custT="1"/>
      <dgm:spPr/>
      <dgm:t>
        <a:bodyPr/>
        <a:lstStyle/>
        <a:p>
          <a:r>
            <a:rPr lang="en-US" sz="1500" b="1" dirty="0"/>
            <a:t>Baobab Senegal Bank (banking sector)</a:t>
          </a:r>
          <a:endParaRPr lang="en-US" sz="1500" dirty="0"/>
        </a:p>
      </dgm:t>
    </dgm:pt>
    <dgm:pt modelId="{61D62E99-6EAF-4341-81BB-7B127F510A26}" type="parTrans" cxnId="{B712D036-2151-4CD5-BAD5-4867BC82DCDD}">
      <dgm:prSet/>
      <dgm:spPr/>
      <dgm:t>
        <a:bodyPr/>
        <a:lstStyle/>
        <a:p>
          <a:endParaRPr lang="en-US"/>
        </a:p>
      </dgm:t>
    </dgm:pt>
    <dgm:pt modelId="{C0D2668B-E0A0-43B3-B850-C02DFDDC5A13}" type="sibTrans" cxnId="{B712D036-2151-4CD5-BAD5-4867BC82DCDD}">
      <dgm:prSet/>
      <dgm:spPr/>
      <dgm:t>
        <a:bodyPr/>
        <a:lstStyle/>
        <a:p>
          <a:endParaRPr lang="en-US"/>
        </a:p>
      </dgm:t>
    </dgm:pt>
    <dgm:pt modelId="{430AC013-A7B2-4883-A111-C55A0AD71A96}">
      <dgm:prSet custT="1"/>
      <dgm:spPr/>
      <dgm:t>
        <a:bodyPr/>
        <a:lstStyle/>
        <a:p>
          <a:r>
            <a:rPr lang="en-US" sz="1500" b="1" dirty="0"/>
            <a:t>Ecobank Senegal (banking sector)</a:t>
          </a:r>
          <a:endParaRPr lang="en-US" sz="1500" dirty="0"/>
        </a:p>
      </dgm:t>
    </dgm:pt>
    <dgm:pt modelId="{CB67544B-E613-4818-9237-7883C292EE06}" type="parTrans" cxnId="{67503FAD-4781-4037-90C6-C9A14288968D}">
      <dgm:prSet/>
      <dgm:spPr/>
      <dgm:t>
        <a:bodyPr/>
        <a:lstStyle/>
        <a:p>
          <a:endParaRPr lang="en-US"/>
        </a:p>
      </dgm:t>
    </dgm:pt>
    <dgm:pt modelId="{6B52851C-6C76-44E7-A680-7A13DDA4B484}" type="sibTrans" cxnId="{67503FAD-4781-4037-90C6-C9A14288968D}">
      <dgm:prSet/>
      <dgm:spPr/>
      <dgm:t>
        <a:bodyPr/>
        <a:lstStyle/>
        <a:p>
          <a:endParaRPr lang="en-US"/>
        </a:p>
      </dgm:t>
    </dgm:pt>
    <dgm:pt modelId="{8C8D4C11-5B81-424E-88D7-1D803512E527}">
      <dgm:prSet custT="1"/>
      <dgm:spPr/>
      <dgm:t>
        <a:bodyPr/>
        <a:lstStyle/>
        <a:p>
          <a:endParaRPr lang="en-US" sz="1500" dirty="0"/>
        </a:p>
      </dgm:t>
    </dgm:pt>
    <dgm:pt modelId="{2DD399A4-777B-480E-B8BE-0E195364179E}" type="parTrans" cxnId="{62DFC02C-D910-4296-B0FA-3F763EDFCDB5}">
      <dgm:prSet/>
      <dgm:spPr/>
      <dgm:t>
        <a:bodyPr/>
        <a:lstStyle/>
        <a:p>
          <a:endParaRPr lang="en-US"/>
        </a:p>
      </dgm:t>
    </dgm:pt>
    <dgm:pt modelId="{E2D531C2-22D8-4054-88EE-94C8ED4F66B7}" type="sibTrans" cxnId="{62DFC02C-D910-4296-B0FA-3F763EDFCDB5}">
      <dgm:prSet/>
      <dgm:spPr/>
      <dgm:t>
        <a:bodyPr/>
        <a:lstStyle/>
        <a:p>
          <a:endParaRPr lang="en-US"/>
        </a:p>
      </dgm:t>
    </dgm:pt>
    <dgm:pt modelId="{9493F926-D7D7-4EE6-BB27-F325F80F1C91}" type="pres">
      <dgm:prSet presAssocID="{494CD8CA-0C76-465F-B496-4743BB5E1E00}" presName="linear" presStyleCnt="0">
        <dgm:presLayoutVars>
          <dgm:animLvl val="lvl"/>
          <dgm:resizeHandles val="exact"/>
        </dgm:presLayoutVars>
      </dgm:prSet>
      <dgm:spPr/>
    </dgm:pt>
    <dgm:pt modelId="{E4C32063-4860-4D3C-9586-166970BEA61E}" type="pres">
      <dgm:prSet presAssocID="{11816DB0-C76C-44C1-9F11-EC7B80FB7A84}" presName="parentText" presStyleLbl="node1" presStyleIdx="0" presStyleCnt="2">
        <dgm:presLayoutVars>
          <dgm:chMax val="0"/>
          <dgm:bulletEnabled val="1"/>
        </dgm:presLayoutVars>
      </dgm:prSet>
      <dgm:spPr/>
    </dgm:pt>
    <dgm:pt modelId="{E4ED4402-8C83-40AB-A567-89130F7CC5DF}" type="pres">
      <dgm:prSet presAssocID="{11816DB0-C76C-44C1-9F11-EC7B80FB7A84}" presName="childText" presStyleLbl="revTx" presStyleIdx="0" presStyleCnt="1">
        <dgm:presLayoutVars>
          <dgm:bulletEnabled val="1"/>
        </dgm:presLayoutVars>
      </dgm:prSet>
      <dgm:spPr/>
    </dgm:pt>
    <dgm:pt modelId="{45C816DD-4AF5-478E-A30E-B6C7D9E4B4D7}" type="pres">
      <dgm:prSet presAssocID="{A80143B8-AC95-4A06-8250-253F9F936F85}" presName="parentText" presStyleLbl="node1" presStyleIdx="1" presStyleCnt="2">
        <dgm:presLayoutVars>
          <dgm:chMax val="0"/>
          <dgm:bulletEnabled val="1"/>
        </dgm:presLayoutVars>
      </dgm:prSet>
      <dgm:spPr/>
    </dgm:pt>
  </dgm:ptLst>
  <dgm:cxnLst>
    <dgm:cxn modelId="{AE497E01-05DB-4F68-878C-E0205FAAD8AE}" srcId="{11816DB0-C76C-44C1-9F11-EC7B80FB7A84}" destId="{078C3485-7E3D-4D64-9065-D30D73E099C4}" srcOrd="6" destOrd="0" parTransId="{36D5E0D6-776C-4677-A5A1-1F326EEC8E7C}" sibTransId="{E44DB701-71FE-45B1-85BB-C295193C4E3E}"/>
    <dgm:cxn modelId="{BF97DB16-699D-4110-B84C-7BB367902539}" type="presOf" srcId="{C9A57863-064F-4201-A42A-F479829EDD3D}" destId="{E4ED4402-8C83-40AB-A567-89130F7CC5DF}" srcOrd="0" destOrd="2" presId="urn:microsoft.com/office/officeart/2005/8/layout/vList2"/>
    <dgm:cxn modelId="{FBF8F11B-75F3-4D91-A364-ECEE1202084F}" type="presOf" srcId="{8C8D4C11-5B81-424E-88D7-1D803512E527}" destId="{E4ED4402-8C83-40AB-A567-89130F7CC5DF}" srcOrd="0" destOrd="4" presId="urn:microsoft.com/office/officeart/2005/8/layout/vList2"/>
    <dgm:cxn modelId="{289B4428-A7EC-4E31-9CB2-166935BEE804}" srcId="{11816DB0-C76C-44C1-9F11-EC7B80FB7A84}" destId="{69B908FB-E8E0-4C42-889E-1B50B4C80A5A}" srcOrd="0" destOrd="0" parTransId="{61986A10-5C38-4E20-87AD-FCC377347C8D}" sibTransId="{CFA99223-9B23-4F2A-AF27-BF7B9F0FE5EA}"/>
    <dgm:cxn modelId="{62DFC02C-D910-4296-B0FA-3F763EDFCDB5}" srcId="{11816DB0-C76C-44C1-9F11-EC7B80FB7A84}" destId="{8C8D4C11-5B81-424E-88D7-1D803512E527}" srcOrd="4" destOrd="0" parTransId="{2DD399A4-777B-480E-B8BE-0E195364179E}" sibTransId="{E2D531C2-22D8-4054-88EE-94C8ED4F66B7}"/>
    <dgm:cxn modelId="{162B0132-6A08-4610-AB74-3FC63F6BBB18}" type="presOf" srcId="{4AD5A06D-D4E9-4FDA-84CF-998248C7D7AA}" destId="{E4ED4402-8C83-40AB-A567-89130F7CC5DF}" srcOrd="0" destOrd="5" presId="urn:microsoft.com/office/officeart/2005/8/layout/vList2"/>
    <dgm:cxn modelId="{B712D036-2151-4CD5-BAD5-4867BC82DCDD}" srcId="{11816DB0-C76C-44C1-9F11-EC7B80FB7A84}" destId="{C9A57863-064F-4201-A42A-F479829EDD3D}" srcOrd="2" destOrd="0" parTransId="{61D62E99-6EAF-4341-81BB-7B127F510A26}" sibTransId="{C0D2668B-E0A0-43B3-B850-C02DFDDC5A13}"/>
    <dgm:cxn modelId="{16EF9B6E-D831-46F8-BC8A-DD8F90B4E787}" srcId="{11816DB0-C76C-44C1-9F11-EC7B80FB7A84}" destId="{5A0CB530-BEA0-45FB-B323-D08A7FEF8D77}" srcOrd="1" destOrd="0" parTransId="{CE9348FF-80FB-41B1-8967-71F9F3869DF6}" sibTransId="{6E7A3693-771E-4224-890C-C61E1C3D146B}"/>
    <dgm:cxn modelId="{B7BA0484-5EA0-4038-AB75-56061AF45303}" type="presOf" srcId="{5A0CB530-BEA0-45FB-B323-D08A7FEF8D77}" destId="{E4ED4402-8C83-40AB-A567-89130F7CC5DF}" srcOrd="0" destOrd="1" presId="urn:microsoft.com/office/officeart/2005/8/layout/vList2"/>
    <dgm:cxn modelId="{080510A3-AB0C-4968-92A1-481D417DAA9A}" type="presOf" srcId="{11816DB0-C76C-44C1-9F11-EC7B80FB7A84}" destId="{E4C32063-4860-4D3C-9586-166970BEA61E}" srcOrd="0" destOrd="0" presId="urn:microsoft.com/office/officeart/2005/8/layout/vList2"/>
    <dgm:cxn modelId="{67503FAD-4781-4037-90C6-C9A14288968D}" srcId="{11816DB0-C76C-44C1-9F11-EC7B80FB7A84}" destId="{430AC013-A7B2-4883-A111-C55A0AD71A96}" srcOrd="3" destOrd="0" parTransId="{CB67544B-E613-4818-9237-7883C292EE06}" sibTransId="{6B52851C-6C76-44E7-A680-7A13DDA4B484}"/>
    <dgm:cxn modelId="{2625DBAF-9F65-4F97-9F02-023C93BC4E46}" type="presOf" srcId="{430AC013-A7B2-4883-A111-C55A0AD71A96}" destId="{E4ED4402-8C83-40AB-A567-89130F7CC5DF}" srcOrd="0" destOrd="3" presId="urn:microsoft.com/office/officeart/2005/8/layout/vList2"/>
    <dgm:cxn modelId="{7FE4A5B9-EE9D-4098-95AD-B6ABC684B4A4}" type="presOf" srcId="{69B908FB-E8E0-4C42-889E-1B50B4C80A5A}" destId="{E4ED4402-8C83-40AB-A567-89130F7CC5DF}" srcOrd="0" destOrd="0" presId="urn:microsoft.com/office/officeart/2005/8/layout/vList2"/>
    <dgm:cxn modelId="{029449CC-8A87-44A8-8F77-413AE2C60D4D}" type="presOf" srcId="{A80143B8-AC95-4A06-8250-253F9F936F85}" destId="{45C816DD-4AF5-478E-A30E-B6C7D9E4B4D7}" srcOrd="0" destOrd="0" presId="urn:microsoft.com/office/officeart/2005/8/layout/vList2"/>
    <dgm:cxn modelId="{C1CDA4CC-E9F5-416E-BCB2-8510BC1F1185}" type="presOf" srcId="{078C3485-7E3D-4D64-9065-D30D73E099C4}" destId="{E4ED4402-8C83-40AB-A567-89130F7CC5DF}" srcOrd="0" destOrd="6" presId="urn:microsoft.com/office/officeart/2005/8/layout/vList2"/>
    <dgm:cxn modelId="{ABA56BD6-427B-4A59-B6A2-2DB408015F16}" type="presOf" srcId="{494CD8CA-0C76-465F-B496-4743BB5E1E00}" destId="{9493F926-D7D7-4EE6-BB27-F325F80F1C91}" srcOrd="0" destOrd="0" presId="urn:microsoft.com/office/officeart/2005/8/layout/vList2"/>
    <dgm:cxn modelId="{80A61AEA-3C0C-4B02-AC8F-76D5F8FA3C8F}" srcId="{494CD8CA-0C76-465F-B496-4743BB5E1E00}" destId="{11816DB0-C76C-44C1-9F11-EC7B80FB7A84}" srcOrd="0" destOrd="0" parTransId="{33257023-9252-49F4-8843-694F513225D3}" sibTransId="{0B4C7897-888F-4E34-8888-AC6E7FE14EF4}"/>
    <dgm:cxn modelId="{A848CDF0-762B-4F08-AE99-1546B2FEEE05}" srcId="{11816DB0-C76C-44C1-9F11-EC7B80FB7A84}" destId="{4AD5A06D-D4E9-4FDA-84CF-998248C7D7AA}" srcOrd="5" destOrd="0" parTransId="{AEF5243A-82B7-4A6D-87D8-D9E9D61BFAE8}" sibTransId="{9DC5BF7D-4D2E-409F-9308-7F7F167118C9}"/>
    <dgm:cxn modelId="{F3B943F8-D0F2-4001-83E4-5DEA3DBC8BA9}" srcId="{494CD8CA-0C76-465F-B496-4743BB5E1E00}" destId="{A80143B8-AC95-4A06-8250-253F9F936F85}" srcOrd="1" destOrd="0" parTransId="{94E3523A-7153-4488-8059-F97BFC3028A4}" sibTransId="{26D35DB4-5E8D-437E-AEB2-1225F7C1B2A1}"/>
    <dgm:cxn modelId="{0F49B038-CF4B-4934-BCB4-F5884B36E56C}" type="presParOf" srcId="{9493F926-D7D7-4EE6-BB27-F325F80F1C91}" destId="{E4C32063-4860-4D3C-9586-166970BEA61E}" srcOrd="0" destOrd="0" presId="urn:microsoft.com/office/officeart/2005/8/layout/vList2"/>
    <dgm:cxn modelId="{DA0208E4-4A4F-4154-9085-B2D383282B94}" type="presParOf" srcId="{9493F926-D7D7-4EE6-BB27-F325F80F1C91}" destId="{E4ED4402-8C83-40AB-A567-89130F7CC5DF}" srcOrd="1" destOrd="0" presId="urn:microsoft.com/office/officeart/2005/8/layout/vList2"/>
    <dgm:cxn modelId="{4B184E16-ED38-4BD7-AF0C-7944AD3238D9}" type="presParOf" srcId="{9493F926-D7D7-4EE6-BB27-F325F80F1C91}" destId="{45C816DD-4AF5-478E-A30E-B6C7D9E4B4D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A2400-3A0D-4C04-A715-00362C4843AE}">
      <dsp:nvSpPr>
        <dsp:cNvPr id="0" name=""/>
        <dsp:cNvSpPr/>
      </dsp:nvSpPr>
      <dsp:spPr>
        <a:xfrm>
          <a:off x="1815" y="34394"/>
          <a:ext cx="1628795" cy="50216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LOCATION</a:t>
          </a:r>
          <a:endParaRPr lang="en-US" sz="1600" kern="1200" dirty="0"/>
        </a:p>
      </dsp:txBody>
      <dsp:txXfrm>
        <a:off x="16523" y="49102"/>
        <a:ext cx="1599379" cy="472749"/>
      </dsp:txXfrm>
    </dsp:sp>
    <dsp:sp modelId="{E6FDD563-F47E-4A27-BF62-E304161E3EF7}">
      <dsp:nvSpPr>
        <dsp:cNvPr id="0" name=""/>
        <dsp:cNvSpPr/>
      </dsp:nvSpPr>
      <dsp:spPr>
        <a:xfrm>
          <a:off x="164694" y="536560"/>
          <a:ext cx="162879" cy="572033"/>
        </a:xfrm>
        <a:custGeom>
          <a:avLst/>
          <a:gdLst/>
          <a:ahLst/>
          <a:cxnLst/>
          <a:rect l="0" t="0" r="0" b="0"/>
          <a:pathLst>
            <a:path>
              <a:moveTo>
                <a:pt x="0" y="0"/>
              </a:moveTo>
              <a:lnTo>
                <a:pt x="0" y="572033"/>
              </a:lnTo>
              <a:lnTo>
                <a:pt x="162879" y="5720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0EA06-8C06-419C-A578-23103C210501}">
      <dsp:nvSpPr>
        <dsp:cNvPr id="0" name=""/>
        <dsp:cNvSpPr/>
      </dsp:nvSpPr>
      <dsp:spPr>
        <a:xfrm>
          <a:off x="327574" y="701394"/>
          <a:ext cx="1303036" cy="81439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pt-BR" sz="1200" b="1" kern="1200" dirty="0">
              <a:solidFill>
                <a:srgbClr val="002060"/>
              </a:solidFill>
            </a:rPr>
            <a:t>COTE D’IVOIRE</a:t>
          </a:r>
        </a:p>
        <a:p>
          <a:pPr marL="0" lvl="0" indent="0" algn="ctr" defTabSz="533400">
            <a:lnSpc>
              <a:spcPct val="90000"/>
            </a:lnSpc>
            <a:spcBef>
              <a:spcPct val="0"/>
            </a:spcBef>
            <a:spcAft>
              <a:spcPct val="35000"/>
            </a:spcAft>
            <a:buNone/>
          </a:pPr>
          <a:r>
            <a:rPr lang="pt-BR" sz="1200" b="1" kern="1200" dirty="0">
              <a:solidFill>
                <a:srgbClr val="002060"/>
              </a:solidFill>
            </a:rPr>
            <a:t>MALI</a:t>
          </a:r>
        </a:p>
        <a:p>
          <a:pPr marL="0" lvl="0" indent="0" algn="ctr" defTabSz="533400">
            <a:lnSpc>
              <a:spcPct val="90000"/>
            </a:lnSpc>
            <a:spcBef>
              <a:spcPct val="0"/>
            </a:spcBef>
            <a:spcAft>
              <a:spcPct val="35000"/>
            </a:spcAft>
            <a:buNone/>
          </a:pPr>
          <a:r>
            <a:rPr lang="pt-BR" sz="1200" b="1" kern="1200" dirty="0">
              <a:solidFill>
                <a:srgbClr val="002060"/>
              </a:solidFill>
            </a:rPr>
            <a:t>NIGERIA</a:t>
          </a:r>
        </a:p>
        <a:p>
          <a:pPr marL="0" lvl="0" indent="0" algn="ctr" defTabSz="533400">
            <a:lnSpc>
              <a:spcPct val="90000"/>
            </a:lnSpc>
            <a:spcBef>
              <a:spcPct val="0"/>
            </a:spcBef>
            <a:spcAft>
              <a:spcPct val="35000"/>
            </a:spcAft>
            <a:buNone/>
          </a:pPr>
          <a:r>
            <a:rPr lang="pt-BR" sz="1200" b="1" kern="1200" dirty="0">
              <a:solidFill>
                <a:srgbClr val="002060"/>
              </a:solidFill>
            </a:rPr>
            <a:t>SENEGAL</a:t>
          </a:r>
        </a:p>
      </dsp:txBody>
      <dsp:txXfrm>
        <a:off x="351427" y="725247"/>
        <a:ext cx="1255330" cy="766691"/>
      </dsp:txXfrm>
    </dsp:sp>
    <dsp:sp modelId="{22EF448E-CCD5-48D8-9067-E46C74331D6D}">
      <dsp:nvSpPr>
        <dsp:cNvPr id="0" name=""/>
        <dsp:cNvSpPr/>
      </dsp:nvSpPr>
      <dsp:spPr>
        <a:xfrm>
          <a:off x="2037809" y="34394"/>
          <a:ext cx="1628795" cy="47254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pt-BR" sz="1600" b="1" kern="1200" dirty="0"/>
            <a:t>DURATION</a:t>
          </a:r>
          <a:endParaRPr lang="en-US" sz="1600" kern="1200" dirty="0"/>
        </a:p>
      </dsp:txBody>
      <dsp:txXfrm>
        <a:off x="2051649" y="48234"/>
        <a:ext cx="1601115" cy="444866"/>
      </dsp:txXfrm>
    </dsp:sp>
    <dsp:sp modelId="{DD6120A6-61D2-4408-B2E6-3EAA9CC09853}">
      <dsp:nvSpPr>
        <dsp:cNvPr id="0" name=""/>
        <dsp:cNvSpPr/>
      </dsp:nvSpPr>
      <dsp:spPr>
        <a:xfrm>
          <a:off x="2200689" y="506941"/>
          <a:ext cx="162879" cy="610798"/>
        </a:xfrm>
        <a:custGeom>
          <a:avLst/>
          <a:gdLst/>
          <a:ahLst/>
          <a:cxnLst/>
          <a:rect l="0" t="0" r="0" b="0"/>
          <a:pathLst>
            <a:path>
              <a:moveTo>
                <a:pt x="0" y="0"/>
              </a:moveTo>
              <a:lnTo>
                <a:pt x="0" y="610798"/>
              </a:lnTo>
              <a:lnTo>
                <a:pt x="162879" y="6107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29B267-A82E-4E30-9F93-CF271E338C39}">
      <dsp:nvSpPr>
        <dsp:cNvPr id="0" name=""/>
        <dsp:cNvSpPr/>
      </dsp:nvSpPr>
      <dsp:spPr>
        <a:xfrm>
          <a:off x="2363568" y="710540"/>
          <a:ext cx="1664081" cy="81439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rPr>
            <a:t>March 2022-</a:t>
          </a:r>
        </a:p>
        <a:p>
          <a:pPr marL="0" lvl="0" indent="0" algn="ctr" defTabSz="533400">
            <a:lnSpc>
              <a:spcPct val="90000"/>
            </a:lnSpc>
            <a:spcBef>
              <a:spcPct val="0"/>
            </a:spcBef>
            <a:spcAft>
              <a:spcPct val="35000"/>
            </a:spcAft>
            <a:buNone/>
          </a:pPr>
          <a:r>
            <a:rPr lang="en-US" sz="1200" b="1" kern="1200" dirty="0">
              <a:solidFill>
                <a:srgbClr val="002060"/>
              </a:solidFill>
            </a:rPr>
            <a:t>March 2025</a:t>
          </a:r>
        </a:p>
      </dsp:txBody>
      <dsp:txXfrm>
        <a:off x="2387421" y="734393"/>
        <a:ext cx="1616375" cy="766691"/>
      </dsp:txXfrm>
    </dsp:sp>
    <dsp:sp modelId="{1F4629C0-53E7-4540-8E1C-B6870548AFB8}">
      <dsp:nvSpPr>
        <dsp:cNvPr id="0" name=""/>
        <dsp:cNvSpPr/>
      </dsp:nvSpPr>
      <dsp:spPr>
        <a:xfrm>
          <a:off x="4109090" y="34394"/>
          <a:ext cx="1628795" cy="45757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BUDGET </a:t>
          </a:r>
          <a:endParaRPr lang="en-US" sz="1600" kern="1200" dirty="0"/>
        </a:p>
      </dsp:txBody>
      <dsp:txXfrm>
        <a:off x="4122492" y="47796"/>
        <a:ext cx="1601991" cy="430773"/>
      </dsp:txXfrm>
    </dsp:sp>
    <dsp:sp modelId="{7615D59B-22A0-444B-B0B3-7D31846D1121}">
      <dsp:nvSpPr>
        <dsp:cNvPr id="0" name=""/>
        <dsp:cNvSpPr/>
      </dsp:nvSpPr>
      <dsp:spPr>
        <a:xfrm>
          <a:off x="4271970" y="491972"/>
          <a:ext cx="162879" cy="663058"/>
        </a:xfrm>
        <a:custGeom>
          <a:avLst/>
          <a:gdLst/>
          <a:ahLst/>
          <a:cxnLst/>
          <a:rect l="0" t="0" r="0" b="0"/>
          <a:pathLst>
            <a:path>
              <a:moveTo>
                <a:pt x="0" y="0"/>
              </a:moveTo>
              <a:lnTo>
                <a:pt x="0" y="663058"/>
              </a:lnTo>
              <a:lnTo>
                <a:pt x="162879" y="66305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96C7FD-4E36-4318-8F01-E53D561C3C2E}">
      <dsp:nvSpPr>
        <dsp:cNvPr id="0" name=""/>
        <dsp:cNvSpPr/>
      </dsp:nvSpPr>
      <dsp:spPr>
        <a:xfrm>
          <a:off x="4434849" y="696655"/>
          <a:ext cx="1505684" cy="91675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solidFill>
                <a:srgbClr val="002060"/>
              </a:solidFill>
            </a:rPr>
            <a:t>USD 4 millions</a:t>
          </a:r>
        </a:p>
        <a:p>
          <a:pPr marL="0" lvl="0" indent="0" algn="l" defTabSz="533400">
            <a:lnSpc>
              <a:spcPct val="90000"/>
            </a:lnSpc>
            <a:spcBef>
              <a:spcPct val="0"/>
            </a:spcBef>
            <a:spcAft>
              <a:spcPct val="35000"/>
            </a:spcAft>
            <a:buFont typeface="Arial" panose="020B0604020202020204" pitchFamily="34" charset="0"/>
            <a:buNone/>
          </a:pPr>
          <a:r>
            <a:rPr lang="en-US" sz="1200" b="1" kern="1200" dirty="0">
              <a:solidFill>
                <a:srgbClr val="002060"/>
              </a:solidFill>
            </a:rPr>
            <a:t>Funded by We-Fi through the African Development Bank</a:t>
          </a:r>
        </a:p>
      </dsp:txBody>
      <dsp:txXfrm>
        <a:off x="4461700" y="723506"/>
        <a:ext cx="1451982" cy="863049"/>
      </dsp:txXfrm>
    </dsp:sp>
    <dsp:sp modelId="{BCCB04C6-ED33-4CE1-A67C-1816610120C9}">
      <dsp:nvSpPr>
        <dsp:cNvPr id="0" name=""/>
        <dsp:cNvSpPr/>
      </dsp:nvSpPr>
      <dsp:spPr>
        <a:xfrm>
          <a:off x="6146900" y="33246"/>
          <a:ext cx="1628795" cy="56054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dirty="0"/>
            <a:t>IMPLEMENTING PARTNER</a:t>
          </a:r>
        </a:p>
      </dsp:txBody>
      <dsp:txXfrm>
        <a:off x="6163318" y="49664"/>
        <a:ext cx="1595959" cy="527705"/>
      </dsp:txXfrm>
    </dsp:sp>
    <dsp:sp modelId="{E502B23A-9A14-42CA-A4DD-B32BD2A18301}">
      <dsp:nvSpPr>
        <dsp:cNvPr id="0" name=""/>
        <dsp:cNvSpPr/>
      </dsp:nvSpPr>
      <dsp:spPr>
        <a:xfrm>
          <a:off x="6309779" y="593788"/>
          <a:ext cx="161064" cy="611946"/>
        </a:xfrm>
        <a:custGeom>
          <a:avLst/>
          <a:gdLst/>
          <a:ahLst/>
          <a:cxnLst/>
          <a:rect l="0" t="0" r="0" b="0"/>
          <a:pathLst>
            <a:path>
              <a:moveTo>
                <a:pt x="0" y="0"/>
              </a:moveTo>
              <a:lnTo>
                <a:pt x="0" y="611946"/>
              </a:lnTo>
              <a:lnTo>
                <a:pt x="161064" y="61194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307FE8-13DA-4D63-A34F-8225DC097E92}">
      <dsp:nvSpPr>
        <dsp:cNvPr id="0" name=""/>
        <dsp:cNvSpPr/>
      </dsp:nvSpPr>
      <dsp:spPr>
        <a:xfrm>
          <a:off x="6470844" y="798536"/>
          <a:ext cx="1303036" cy="81439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US" sz="1200" b="1" kern="1200" dirty="0">
              <a:solidFill>
                <a:srgbClr val="002060"/>
              </a:solidFill>
            </a:rPr>
            <a:t>UN WOMEN</a:t>
          </a:r>
        </a:p>
      </dsp:txBody>
      <dsp:txXfrm>
        <a:off x="6494697" y="822389"/>
        <a:ext cx="1255330" cy="766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93840-0398-4FCC-937C-202ECCCC7B69}">
      <dsp:nvSpPr>
        <dsp:cNvPr id="0" name=""/>
        <dsp:cNvSpPr/>
      </dsp:nvSpPr>
      <dsp:spPr>
        <a:xfrm>
          <a:off x="0" y="42217"/>
          <a:ext cx="8565068" cy="1006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UNW Mali has been working with the private sector by sensitizing the on the WEPS and integrating the Women empowerment principles into their business Model. Two enterprises to date have started the process</a:t>
          </a:r>
        </a:p>
      </dsp:txBody>
      <dsp:txXfrm>
        <a:off x="49119" y="91336"/>
        <a:ext cx="8466830" cy="907962"/>
      </dsp:txXfrm>
    </dsp:sp>
    <dsp:sp modelId="{6E245778-2659-492E-8201-0BF41AFB87AB}">
      <dsp:nvSpPr>
        <dsp:cNvPr id="0" name=""/>
        <dsp:cNvSpPr/>
      </dsp:nvSpPr>
      <dsp:spPr>
        <a:xfrm>
          <a:off x="0" y="1106018"/>
          <a:ext cx="8565068" cy="1006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UNW is working with the National council of malian employers-CNPM to organize the private sector supply chain and CSR forum for September</a:t>
          </a:r>
        </a:p>
      </dsp:txBody>
      <dsp:txXfrm>
        <a:off x="49119" y="1155137"/>
        <a:ext cx="8466830" cy="907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32063-4860-4D3C-9586-166970BEA61E}">
      <dsp:nvSpPr>
        <dsp:cNvPr id="0" name=""/>
        <dsp:cNvSpPr/>
      </dsp:nvSpPr>
      <dsp:spPr>
        <a:xfrm>
          <a:off x="0" y="1951"/>
          <a:ext cx="8565068" cy="72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n-US" sz="1500" kern="1200" dirty="0"/>
            <a:t>We have approached the following companies, which are willing to sign the WEPS and incorporate the principles of gender-responsive procurement into their purchasing procedures:</a:t>
          </a:r>
        </a:p>
        <a:p>
          <a:pPr marL="0" lvl="0" indent="0" algn="l" defTabSz="666750">
            <a:lnSpc>
              <a:spcPct val="90000"/>
            </a:lnSpc>
            <a:spcBef>
              <a:spcPct val="0"/>
            </a:spcBef>
            <a:spcAft>
              <a:spcPct val="35000"/>
            </a:spcAft>
            <a:buNone/>
          </a:pPr>
          <a:endParaRPr lang="en-US" sz="1200" kern="1200" dirty="0"/>
        </a:p>
      </dsp:txBody>
      <dsp:txXfrm>
        <a:off x="35372" y="37323"/>
        <a:ext cx="8494324" cy="653856"/>
      </dsp:txXfrm>
    </dsp:sp>
    <dsp:sp modelId="{E4ED4402-8C83-40AB-A567-89130F7CC5DF}">
      <dsp:nvSpPr>
        <dsp:cNvPr id="0" name=""/>
        <dsp:cNvSpPr/>
      </dsp:nvSpPr>
      <dsp:spPr>
        <a:xfrm>
          <a:off x="0" y="726551"/>
          <a:ext cx="8565068" cy="94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941"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b="1" kern="1200" dirty="0" err="1"/>
            <a:t>Sabodola</a:t>
          </a:r>
          <a:r>
            <a:rPr lang="en-US" sz="1500" b="1" kern="1200" dirty="0"/>
            <a:t> </a:t>
          </a:r>
          <a:r>
            <a:rPr lang="en-US" sz="1500" b="1" kern="1200" dirty="0" err="1"/>
            <a:t>Godl</a:t>
          </a:r>
          <a:r>
            <a:rPr lang="en-US" sz="1500" b="1" kern="1200" dirty="0"/>
            <a:t> Operation (mining sector);</a:t>
          </a:r>
          <a:endParaRPr lang="en-US" sz="1500" kern="1200" dirty="0"/>
        </a:p>
        <a:p>
          <a:pPr marL="114300" lvl="1" indent="-114300" algn="l" defTabSz="666750">
            <a:lnSpc>
              <a:spcPct val="90000"/>
            </a:lnSpc>
            <a:spcBef>
              <a:spcPct val="0"/>
            </a:spcBef>
            <a:spcAft>
              <a:spcPct val="20000"/>
            </a:spcAft>
            <a:buChar char="•"/>
          </a:pPr>
          <a:r>
            <a:rPr lang="en-US" sz="1500" b="1" kern="1200" dirty="0"/>
            <a:t>Assurance la Providence (insurance sector);</a:t>
          </a:r>
          <a:endParaRPr lang="en-US" sz="1500" kern="1200" dirty="0"/>
        </a:p>
        <a:p>
          <a:pPr marL="114300" lvl="1" indent="-114300" algn="l" defTabSz="666750">
            <a:lnSpc>
              <a:spcPct val="90000"/>
            </a:lnSpc>
            <a:spcBef>
              <a:spcPct val="0"/>
            </a:spcBef>
            <a:spcAft>
              <a:spcPct val="20000"/>
            </a:spcAft>
            <a:buChar char="•"/>
          </a:pPr>
          <a:r>
            <a:rPr lang="en-US" sz="1500" b="1" kern="1200" dirty="0"/>
            <a:t>Baobab Senegal Bank (banking sector)</a:t>
          </a:r>
          <a:endParaRPr lang="en-US" sz="1500" kern="1200" dirty="0"/>
        </a:p>
        <a:p>
          <a:pPr marL="114300" lvl="1" indent="-114300" algn="l" defTabSz="666750">
            <a:lnSpc>
              <a:spcPct val="90000"/>
            </a:lnSpc>
            <a:spcBef>
              <a:spcPct val="0"/>
            </a:spcBef>
            <a:spcAft>
              <a:spcPct val="20000"/>
            </a:spcAft>
            <a:buChar char="•"/>
          </a:pPr>
          <a:r>
            <a:rPr lang="en-US" sz="1500" b="1" kern="1200" dirty="0"/>
            <a:t>Ecobank Senegal (banking sector)</a:t>
          </a:r>
          <a:endParaRPr lang="en-US" sz="1500" kern="1200" dirty="0"/>
        </a:p>
        <a:p>
          <a:pPr marL="114300" lvl="1" indent="-114300" algn="l" defTabSz="666750">
            <a:lnSpc>
              <a:spcPct val="90000"/>
            </a:lnSpc>
            <a:spcBef>
              <a:spcPct val="0"/>
            </a:spcBef>
            <a:spcAft>
              <a:spcPct val="20000"/>
            </a:spcAft>
            <a:buChar char="•"/>
          </a:pPr>
          <a:endParaRPr lang="en-US" sz="1500" kern="1200" dirty="0"/>
        </a:p>
        <a:p>
          <a:pPr marL="57150" lvl="1" indent="-57150" algn="l" defTabSz="355600">
            <a:lnSpc>
              <a:spcPct val="90000"/>
            </a:lnSpc>
            <a:spcBef>
              <a:spcPct val="0"/>
            </a:spcBef>
            <a:spcAft>
              <a:spcPct val="20000"/>
            </a:spcAft>
            <a:buChar char="•"/>
          </a:pPr>
          <a:endParaRPr lang="en-US" sz="800" kern="1200" dirty="0"/>
        </a:p>
        <a:p>
          <a:pPr marL="57150" lvl="1" indent="-57150" algn="l" defTabSz="355600">
            <a:lnSpc>
              <a:spcPct val="90000"/>
            </a:lnSpc>
            <a:spcBef>
              <a:spcPct val="0"/>
            </a:spcBef>
            <a:spcAft>
              <a:spcPct val="20000"/>
            </a:spcAft>
            <a:buChar char="•"/>
          </a:pPr>
          <a:endParaRPr lang="en-US" sz="800" kern="1200" dirty="0"/>
        </a:p>
      </dsp:txBody>
      <dsp:txXfrm>
        <a:off x="0" y="726551"/>
        <a:ext cx="8565068" cy="947554"/>
      </dsp:txXfrm>
    </dsp:sp>
    <dsp:sp modelId="{45C816DD-4AF5-478E-A30E-B6C7D9E4B4D7}">
      <dsp:nvSpPr>
        <dsp:cNvPr id="0" name=""/>
        <dsp:cNvSpPr/>
      </dsp:nvSpPr>
      <dsp:spPr>
        <a:xfrm>
          <a:off x="0" y="1674105"/>
          <a:ext cx="8565068" cy="724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These private sector companies are ready to sign the WEPS and integrate the principles of gender-responsive procurement into their supply chain. </a:t>
          </a:r>
        </a:p>
      </dsp:txBody>
      <dsp:txXfrm>
        <a:off x="35372" y="1709477"/>
        <a:ext cx="8494324" cy="6538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698732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463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988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68359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667589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787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0"/>
        <p:cNvGrpSpPr/>
        <p:nvPr/>
      </p:nvGrpSpPr>
      <p:grpSpPr>
        <a:xfrm>
          <a:off x="0" y="0"/>
          <a:ext cx="0" cy="0"/>
          <a:chOff x="0" y="0"/>
          <a:chExt cx="0" cy="0"/>
        </a:xfrm>
      </p:grpSpPr>
      <p:sp>
        <p:nvSpPr>
          <p:cNvPr id="38" name="Google Shape;38;p3"/>
          <p:cNvSpPr txBox="1">
            <a:spLocks noGrp="1"/>
          </p:cNvSpPr>
          <p:nvPr>
            <p:ph type="title"/>
          </p:nvPr>
        </p:nvSpPr>
        <p:spPr>
          <a:xfrm>
            <a:off x="1126875" y="2233175"/>
            <a:ext cx="4164600" cy="1231200"/>
          </a:xfrm>
          <a:prstGeom prst="rect">
            <a:avLst/>
          </a:prstGeom>
          <a:ln>
            <a:noFill/>
          </a:ln>
        </p:spPr>
        <p:txBody>
          <a:bodyPr spcFirstLastPara="1" wrap="square" lIns="91425" tIns="91425" rIns="91425" bIns="91425" anchor="ctr" anchorCtr="0">
            <a:noAutofit/>
          </a:bodyPr>
          <a:lstStyle>
            <a:lvl1pPr lvl="0">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 name="Google Shape;39;p3"/>
          <p:cNvSpPr txBox="1">
            <a:spLocks noGrp="1"/>
          </p:cNvSpPr>
          <p:nvPr>
            <p:ph type="subTitle" idx="1"/>
          </p:nvPr>
        </p:nvSpPr>
        <p:spPr>
          <a:xfrm>
            <a:off x="932375" y="3628604"/>
            <a:ext cx="4553700" cy="522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
          <p:cNvSpPr txBox="1">
            <a:spLocks noGrp="1"/>
          </p:cNvSpPr>
          <p:nvPr>
            <p:ph type="title" idx="2" hasCustomPrompt="1"/>
          </p:nvPr>
        </p:nvSpPr>
        <p:spPr>
          <a:xfrm>
            <a:off x="2332925" y="1225560"/>
            <a:ext cx="1752600" cy="772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4"/>
              </a:buClr>
              <a:buSzPts val="3000"/>
              <a:buNone/>
              <a:defRPr sz="7200">
                <a:solidFill>
                  <a:schemeClr val="accent4"/>
                </a:solidFill>
              </a:defRPr>
            </a:lvl1pPr>
            <a:lvl2pPr lvl="1" algn="ctr" rtl="0">
              <a:spcBef>
                <a:spcPts val="0"/>
              </a:spcBef>
              <a:spcAft>
                <a:spcPts val="0"/>
              </a:spcAft>
              <a:buClr>
                <a:schemeClr val="accent4"/>
              </a:buClr>
              <a:buSzPts val="3000"/>
              <a:buNone/>
              <a:defRPr sz="3000">
                <a:solidFill>
                  <a:schemeClr val="accent4"/>
                </a:solidFill>
              </a:defRPr>
            </a:lvl2pPr>
            <a:lvl3pPr lvl="2" algn="ctr" rtl="0">
              <a:spcBef>
                <a:spcPts val="0"/>
              </a:spcBef>
              <a:spcAft>
                <a:spcPts val="0"/>
              </a:spcAft>
              <a:buClr>
                <a:schemeClr val="accent4"/>
              </a:buClr>
              <a:buSzPts val="3000"/>
              <a:buNone/>
              <a:defRPr sz="3000">
                <a:solidFill>
                  <a:schemeClr val="accent4"/>
                </a:solidFill>
              </a:defRPr>
            </a:lvl3pPr>
            <a:lvl4pPr lvl="3" algn="ctr" rtl="0">
              <a:spcBef>
                <a:spcPts val="0"/>
              </a:spcBef>
              <a:spcAft>
                <a:spcPts val="0"/>
              </a:spcAft>
              <a:buClr>
                <a:schemeClr val="accent4"/>
              </a:buClr>
              <a:buSzPts val="3000"/>
              <a:buNone/>
              <a:defRPr sz="3000">
                <a:solidFill>
                  <a:schemeClr val="accent4"/>
                </a:solidFill>
              </a:defRPr>
            </a:lvl4pPr>
            <a:lvl5pPr lvl="4" algn="ctr" rtl="0">
              <a:spcBef>
                <a:spcPts val="0"/>
              </a:spcBef>
              <a:spcAft>
                <a:spcPts val="0"/>
              </a:spcAft>
              <a:buClr>
                <a:schemeClr val="accent4"/>
              </a:buClr>
              <a:buSzPts val="3000"/>
              <a:buNone/>
              <a:defRPr sz="3000">
                <a:solidFill>
                  <a:schemeClr val="accent4"/>
                </a:solidFill>
              </a:defRPr>
            </a:lvl5pPr>
            <a:lvl6pPr lvl="5" algn="ctr" rtl="0">
              <a:spcBef>
                <a:spcPts val="0"/>
              </a:spcBef>
              <a:spcAft>
                <a:spcPts val="0"/>
              </a:spcAft>
              <a:buClr>
                <a:schemeClr val="accent4"/>
              </a:buClr>
              <a:buSzPts val="3000"/>
              <a:buNone/>
              <a:defRPr sz="3000">
                <a:solidFill>
                  <a:schemeClr val="accent4"/>
                </a:solidFill>
              </a:defRPr>
            </a:lvl6pPr>
            <a:lvl7pPr lvl="6" algn="ctr" rtl="0">
              <a:spcBef>
                <a:spcPts val="0"/>
              </a:spcBef>
              <a:spcAft>
                <a:spcPts val="0"/>
              </a:spcAft>
              <a:buClr>
                <a:schemeClr val="accent4"/>
              </a:buClr>
              <a:buSzPts val="3000"/>
              <a:buNone/>
              <a:defRPr sz="3000">
                <a:solidFill>
                  <a:schemeClr val="accent4"/>
                </a:solidFill>
              </a:defRPr>
            </a:lvl7pPr>
            <a:lvl8pPr lvl="7" algn="ctr" rtl="0">
              <a:spcBef>
                <a:spcPts val="0"/>
              </a:spcBef>
              <a:spcAft>
                <a:spcPts val="0"/>
              </a:spcAft>
              <a:buClr>
                <a:schemeClr val="accent4"/>
              </a:buClr>
              <a:buSzPts val="3000"/>
              <a:buNone/>
              <a:defRPr sz="3000">
                <a:solidFill>
                  <a:schemeClr val="accent4"/>
                </a:solidFill>
              </a:defRPr>
            </a:lvl8pPr>
            <a:lvl9pPr lvl="8" algn="ctr" rtl="0">
              <a:spcBef>
                <a:spcPts val="0"/>
              </a:spcBef>
              <a:spcAft>
                <a:spcPts val="0"/>
              </a:spcAft>
              <a:buClr>
                <a:schemeClr val="accent4"/>
              </a:buClr>
              <a:buSzPts val="3000"/>
              <a:buNone/>
              <a:defRPr sz="3000">
                <a:solidFill>
                  <a:schemeClr val="accent4"/>
                </a:solidFill>
              </a:defRPr>
            </a:lvl9pPr>
          </a:lstStyle>
          <a:p>
            <a:r>
              <a:t>xx%</a:t>
            </a:r>
          </a:p>
        </p:txBody>
      </p:sp>
    </p:spTree>
    <p:extLst>
      <p:ext uri="{BB962C8B-B14F-4D97-AF65-F5344CB8AC3E}">
        <p14:creationId xmlns:p14="http://schemas.microsoft.com/office/powerpoint/2010/main" val="30213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96"/>
        <p:cNvGrpSpPr/>
        <p:nvPr/>
      </p:nvGrpSpPr>
      <p:grpSpPr>
        <a:xfrm>
          <a:off x="0" y="0"/>
          <a:ext cx="0" cy="0"/>
          <a:chOff x="0" y="0"/>
          <a:chExt cx="0" cy="0"/>
        </a:xfrm>
      </p:grpSpPr>
      <p:sp>
        <p:nvSpPr>
          <p:cNvPr id="321" name="Google Shape;321;p16"/>
          <p:cNvSpPr txBox="1">
            <a:spLocks noGrp="1"/>
          </p:cNvSpPr>
          <p:nvPr>
            <p:ph type="title"/>
          </p:nvPr>
        </p:nvSpPr>
        <p:spPr>
          <a:xfrm>
            <a:off x="758775" y="37924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200"/>
              <a:buNone/>
              <a:defRPr>
                <a:solidFill>
                  <a:schemeClr val="dk2"/>
                </a:solidFill>
              </a:defRPr>
            </a:lvl1pPr>
            <a:lvl2pPr lvl="1" rtl="0">
              <a:spcBef>
                <a:spcPts val="0"/>
              </a:spcBef>
              <a:spcAft>
                <a:spcPts val="0"/>
              </a:spcAft>
              <a:buClr>
                <a:schemeClr val="dk2"/>
              </a:buClr>
              <a:buSzPts val="3200"/>
              <a:buNone/>
              <a:defRPr>
                <a:solidFill>
                  <a:schemeClr val="dk2"/>
                </a:solidFill>
              </a:defRPr>
            </a:lvl2pPr>
            <a:lvl3pPr lvl="2" rtl="0">
              <a:spcBef>
                <a:spcPts val="0"/>
              </a:spcBef>
              <a:spcAft>
                <a:spcPts val="0"/>
              </a:spcAft>
              <a:buClr>
                <a:schemeClr val="dk2"/>
              </a:buClr>
              <a:buSzPts val="3200"/>
              <a:buNone/>
              <a:defRPr>
                <a:solidFill>
                  <a:schemeClr val="dk2"/>
                </a:solidFill>
              </a:defRPr>
            </a:lvl3pPr>
            <a:lvl4pPr lvl="3" rtl="0">
              <a:spcBef>
                <a:spcPts val="0"/>
              </a:spcBef>
              <a:spcAft>
                <a:spcPts val="0"/>
              </a:spcAft>
              <a:buClr>
                <a:schemeClr val="dk2"/>
              </a:buClr>
              <a:buSzPts val="3200"/>
              <a:buNone/>
              <a:defRPr>
                <a:solidFill>
                  <a:schemeClr val="dk2"/>
                </a:solidFill>
              </a:defRPr>
            </a:lvl4pPr>
            <a:lvl5pPr lvl="4" rtl="0">
              <a:spcBef>
                <a:spcPts val="0"/>
              </a:spcBef>
              <a:spcAft>
                <a:spcPts val="0"/>
              </a:spcAft>
              <a:buClr>
                <a:schemeClr val="dk2"/>
              </a:buClr>
              <a:buSzPts val="3200"/>
              <a:buNone/>
              <a:defRPr>
                <a:solidFill>
                  <a:schemeClr val="dk2"/>
                </a:solidFill>
              </a:defRPr>
            </a:lvl5pPr>
            <a:lvl6pPr lvl="5" rtl="0">
              <a:spcBef>
                <a:spcPts val="0"/>
              </a:spcBef>
              <a:spcAft>
                <a:spcPts val="0"/>
              </a:spcAft>
              <a:buClr>
                <a:schemeClr val="dk2"/>
              </a:buClr>
              <a:buSzPts val="3200"/>
              <a:buNone/>
              <a:defRPr>
                <a:solidFill>
                  <a:schemeClr val="dk2"/>
                </a:solidFill>
              </a:defRPr>
            </a:lvl6pPr>
            <a:lvl7pPr lvl="6" rtl="0">
              <a:spcBef>
                <a:spcPts val="0"/>
              </a:spcBef>
              <a:spcAft>
                <a:spcPts val="0"/>
              </a:spcAft>
              <a:buClr>
                <a:schemeClr val="dk2"/>
              </a:buClr>
              <a:buSzPts val="3200"/>
              <a:buNone/>
              <a:defRPr>
                <a:solidFill>
                  <a:schemeClr val="dk2"/>
                </a:solidFill>
              </a:defRPr>
            </a:lvl7pPr>
            <a:lvl8pPr lvl="7" rtl="0">
              <a:spcBef>
                <a:spcPts val="0"/>
              </a:spcBef>
              <a:spcAft>
                <a:spcPts val="0"/>
              </a:spcAft>
              <a:buClr>
                <a:schemeClr val="dk2"/>
              </a:buClr>
              <a:buSzPts val="3200"/>
              <a:buNone/>
              <a:defRPr>
                <a:solidFill>
                  <a:schemeClr val="dk2"/>
                </a:solidFill>
              </a:defRPr>
            </a:lvl8pPr>
            <a:lvl9pPr lvl="8" rtl="0">
              <a:spcBef>
                <a:spcPts val="0"/>
              </a:spcBef>
              <a:spcAft>
                <a:spcPts val="0"/>
              </a:spcAft>
              <a:buClr>
                <a:schemeClr val="dk2"/>
              </a:buClr>
              <a:buSzPts val="3200"/>
              <a:buNone/>
              <a:defRPr>
                <a:solidFill>
                  <a:schemeClr val="dk2"/>
                </a:solidFill>
              </a:defRPr>
            </a:lvl9pPr>
          </a:lstStyle>
          <a:p>
            <a:endParaRPr/>
          </a:p>
        </p:txBody>
      </p:sp>
    </p:spTree>
    <p:extLst>
      <p:ext uri="{BB962C8B-B14F-4D97-AF65-F5344CB8AC3E}">
        <p14:creationId xmlns:p14="http://schemas.microsoft.com/office/powerpoint/2010/main" val="1880981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46"/>
        <p:cNvGrpSpPr/>
        <p:nvPr/>
      </p:nvGrpSpPr>
      <p:grpSpPr>
        <a:xfrm>
          <a:off x="0" y="0"/>
          <a:ext cx="0" cy="0"/>
          <a:chOff x="0" y="0"/>
          <a:chExt cx="0" cy="0"/>
        </a:xfrm>
      </p:grpSpPr>
      <p:sp>
        <p:nvSpPr>
          <p:cNvPr id="471" name="Google Shape;471;p22"/>
          <p:cNvSpPr txBox="1">
            <a:spLocks noGrp="1"/>
          </p:cNvSpPr>
          <p:nvPr>
            <p:ph type="title"/>
          </p:nvPr>
        </p:nvSpPr>
        <p:spPr>
          <a:xfrm>
            <a:off x="758775" y="379245"/>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200"/>
              <a:buNone/>
              <a:defRPr>
                <a:solidFill>
                  <a:schemeClr val="lt1"/>
                </a:solidFill>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472" name="Google Shape;472;p22"/>
          <p:cNvSpPr txBox="1">
            <a:spLocks noGrp="1"/>
          </p:cNvSpPr>
          <p:nvPr>
            <p:ph type="title" idx="2"/>
          </p:nvPr>
        </p:nvSpPr>
        <p:spPr>
          <a:xfrm>
            <a:off x="3405675" y="15921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3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473" name="Google Shape;473;p22"/>
          <p:cNvSpPr txBox="1">
            <a:spLocks noGrp="1"/>
          </p:cNvSpPr>
          <p:nvPr>
            <p:ph type="title" idx="3"/>
          </p:nvPr>
        </p:nvSpPr>
        <p:spPr>
          <a:xfrm>
            <a:off x="3349512" y="20475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a:endParaRPr/>
          </a:p>
        </p:txBody>
      </p:sp>
      <p:sp>
        <p:nvSpPr>
          <p:cNvPr id="474" name="Google Shape;474;p22"/>
          <p:cNvSpPr txBox="1">
            <a:spLocks noGrp="1"/>
          </p:cNvSpPr>
          <p:nvPr>
            <p:ph type="title" idx="4"/>
          </p:nvPr>
        </p:nvSpPr>
        <p:spPr>
          <a:xfrm>
            <a:off x="783300" y="15921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3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475" name="Google Shape;475;p22"/>
          <p:cNvSpPr txBox="1">
            <a:spLocks noGrp="1"/>
          </p:cNvSpPr>
          <p:nvPr>
            <p:ph type="title" idx="5"/>
          </p:nvPr>
        </p:nvSpPr>
        <p:spPr>
          <a:xfrm>
            <a:off x="727200" y="20475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a:endParaRPr/>
          </a:p>
        </p:txBody>
      </p:sp>
      <p:sp>
        <p:nvSpPr>
          <p:cNvPr id="476" name="Google Shape;476;p22"/>
          <p:cNvSpPr txBox="1">
            <a:spLocks noGrp="1"/>
          </p:cNvSpPr>
          <p:nvPr>
            <p:ph type="title" idx="6"/>
          </p:nvPr>
        </p:nvSpPr>
        <p:spPr>
          <a:xfrm>
            <a:off x="6027838" y="15921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3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477" name="Google Shape;477;p22"/>
          <p:cNvSpPr txBox="1">
            <a:spLocks noGrp="1"/>
          </p:cNvSpPr>
          <p:nvPr>
            <p:ph type="title" idx="7"/>
          </p:nvPr>
        </p:nvSpPr>
        <p:spPr>
          <a:xfrm>
            <a:off x="5971700" y="20475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a:endParaRPr/>
          </a:p>
        </p:txBody>
      </p:sp>
      <p:sp>
        <p:nvSpPr>
          <p:cNvPr id="478" name="Google Shape;478;p22"/>
          <p:cNvSpPr txBox="1">
            <a:spLocks noGrp="1"/>
          </p:cNvSpPr>
          <p:nvPr>
            <p:ph type="title" idx="8"/>
          </p:nvPr>
        </p:nvSpPr>
        <p:spPr>
          <a:xfrm>
            <a:off x="3405675" y="3243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3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479" name="Google Shape;479;p22"/>
          <p:cNvSpPr txBox="1">
            <a:spLocks noGrp="1"/>
          </p:cNvSpPr>
          <p:nvPr>
            <p:ph type="title" idx="9"/>
          </p:nvPr>
        </p:nvSpPr>
        <p:spPr>
          <a:xfrm>
            <a:off x="3349512" y="3699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a:endParaRPr/>
          </a:p>
        </p:txBody>
      </p:sp>
      <p:sp>
        <p:nvSpPr>
          <p:cNvPr id="480" name="Google Shape;480;p22"/>
          <p:cNvSpPr txBox="1">
            <a:spLocks noGrp="1"/>
          </p:cNvSpPr>
          <p:nvPr>
            <p:ph type="title" idx="13"/>
          </p:nvPr>
        </p:nvSpPr>
        <p:spPr>
          <a:xfrm>
            <a:off x="783300" y="3243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3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481" name="Google Shape;481;p22"/>
          <p:cNvSpPr txBox="1">
            <a:spLocks noGrp="1"/>
          </p:cNvSpPr>
          <p:nvPr>
            <p:ph type="title" idx="14"/>
          </p:nvPr>
        </p:nvSpPr>
        <p:spPr>
          <a:xfrm>
            <a:off x="727200" y="3699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a:endParaRPr/>
          </a:p>
        </p:txBody>
      </p:sp>
      <p:sp>
        <p:nvSpPr>
          <p:cNvPr id="482" name="Google Shape;482;p22"/>
          <p:cNvSpPr txBox="1">
            <a:spLocks noGrp="1"/>
          </p:cNvSpPr>
          <p:nvPr>
            <p:ph type="title" idx="15"/>
          </p:nvPr>
        </p:nvSpPr>
        <p:spPr>
          <a:xfrm>
            <a:off x="6027838" y="3243975"/>
            <a:ext cx="2332800" cy="53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300">
                <a:solidFill>
                  <a:schemeClr val="lt1"/>
                </a:solidFill>
              </a:defRPr>
            </a:lvl1pPr>
            <a:lvl2pPr lvl="1" rtl="0">
              <a:spcBef>
                <a:spcPts val="0"/>
              </a:spcBef>
              <a:spcAft>
                <a:spcPts val="0"/>
              </a:spcAft>
              <a:buClr>
                <a:schemeClr val="lt1"/>
              </a:buClr>
              <a:buSzPts val="2000"/>
              <a:buNone/>
              <a:defRPr sz="2000">
                <a:solidFill>
                  <a:schemeClr val="lt1"/>
                </a:solidFill>
              </a:defRPr>
            </a:lvl2pPr>
            <a:lvl3pPr lvl="2" rtl="0">
              <a:spcBef>
                <a:spcPts val="0"/>
              </a:spcBef>
              <a:spcAft>
                <a:spcPts val="0"/>
              </a:spcAft>
              <a:buClr>
                <a:schemeClr val="lt1"/>
              </a:buClr>
              <a:buSzPts val="2000"/>
              <a:buNone/>
              <a:defRPr sz="2000">
                <a:solidFill>
                  <a:schemeClr val="lt1"/>
                </a:solidFill>
              </a:defRPr>
            </a:lvl3pPr>
            <a:lvl4pPr lvl="3" rtl="0">
              <a:spcBef>
                <a:spcPts val="0"/>
              </a:spcBef>
              <a:spcAft>
                <a:spcPts val="0"/>
              </a:spcAft>
              <a:buClr>
                <a:schemeClr val="lt1"/>
              </a:buClr>
              <a:buSzPts val="2000"/>
              <a:buNone/>
              <a:defRPr sz="2000">
                <a:solidFill>
                  <a:schemeClr val="lt1"/>
                </a:solidFill>
              </a:defRPr>
            </a:lvl4pPr>
            <a:lvl5pPr lvl="4" rtl="0">
              <a:spcBef>
                <a:spcPts val="0"/>
              </a:spcBef>
              <a:spcAft>
                <a:spcPts val="0"/>
              </a:spcAft>
              <a:buClr>
                <a:schemeClr val="lt1"/>
              </a:buClr>
              <a:buSzPts val="2000"/>
              <a:buNone/>
              <a:defRPr sz="2000">
                <a:solidFill>
                  <a:schemeClr val="lt1"/>
                </a:solidFill>
              </a:defRPr>
            </a:lvl5pPr>
            <a:lvl6pPr lvl="5" rtl="0">
              <a:spcBef>
                <a:spcPts val="0"/>
              </a:spcBef>
              <a:spcAft>
                <a:spcPts val="0"/>
              </a:spcAft>
              <a:buClr>
                <a:schemeClr val="lt1"/>
              </a:buClr>
              <a:buSzPts val="2000"/>
              <a:buNone/>
              <a:defRPr sz="2000">
                <a:solidFill>
                  <a:schemeClr val="lt1"/>
                </a:solidFill>
              </a:defRPr>
            </a:lvl6pPr>
            <a:lvl7pPr lvl="6" rtl="0">
              <a:spcBef>
                <a:spcPts val="0"/>
              </a:spcBef>
              <a:spcAft>
                <a:spcPts val="0"/>
              </a:spcAft>
              <a:buClr>
                <a:schemeClr val="lt1"/>
              </a:buClr>
              <a:buSzPts val="2000"/>
              <a:buNone/>
              <a:defRPr sz="2000">
                <a:solidFill>
                  <a:schemeClr val="lt1"/>
                </a:solidFill>
              </a:defRPr>
            </a:lvl7pPr>
            <a:lvl8pPr lvl="7" rtl="0">
              <a:spcBef>
                <a:spcPts val="0"/>
              </a:spcBef>
              <a:spcAft>
                <a:spcPts val="0"/>
              </a:spcAft>
              <a:buClr>
                <a:schemeClr val="lt1"/>
              </a:buClr>
              <a:buSzPts val="2000"/>
              <a:buNone/>
              <a:defRPr sz="2000">
                <a:solidFill>
                  <a:schemeClr val="lt1"/>
                </a:solidFill>
              </a:defRPr>
            </a:lvl8pPr>
            <a:lvl9pPr lvl="8" rtl="0">
              <a:spcBef>
                <a:spcPts val="0"/>
              </a:spcBef>
              <a:spcAft>
                <a:spcPts val="0"/>
              </a:spcAft>
              <a:buClr>
                <a:schemeClr val="lt1"/>
              </a:buClr>
              <a:buSzPts val="2000"/>
              <a:buNone/>
              <a:defRPr sz="2000">
                <a:solidFill>
                  <a:schemeClr val="lt1"/>
                </a:solidFill>
              </a:defRPr>
            </a:lvl9pPr>
          </a:lstStyle>
          <a:p>
            <a:endParaRPr/>
          </a:p>
        </p:txBody>
      </p:sp>
      <p:sp>
        <p:nvSpPr>
          <p:cNvPr id="483" name="Google Shape;483;p22"/>
          <p:cNvSpPr txBox="1">
            <a:spLocks noGrp="1"/>
          </p:cNvSpPr>
          <p:nvPr>
            <p:ph type="title" idx="16"/>
          </p:nvPr>
        </p:nvSpPr>
        <p:spPr>
          <a:xfrm>
            <a:off x="5971700" y="3699375"/>
            <a:ext cx="2445000" cy="753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Font typeface="Nunito"/>
              <a:buNone/>
              <a:defRPr sz="1400">
                <a:solidFill>
                  <a:schemeClr val="lt1"/>
                </a:solidFill>
                <a:latin typeface="Maven Pro"/>
                <a:ea typeface="Maven Pro"/>
                <a:cs typeface="Maven Pro"/>
                <a:sym typeface="Maven Pro"/>
              </a:defRPr>
            </a:lvl1pPr>
            <a:lvl2pPr lvl="1"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87449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539090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endParaRPr lang="en-US" dirty="0"/>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22337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5"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305501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054689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651926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8125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endParaRPr lang="en-US" dirty="0"/>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81764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3343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dirty="0"/>
              <a:pPr/>
              <a:t>6/14/2023</a:t>
            </a:fld>
            <a:endParaRPr lang="en-US" dirty="0"/>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15219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3" r:id="rId13"/>
    <p:sldLayoutId id="2147483694" r:id="rId14"/>
  </p:sldLayoutIdLst>
  <p:hf sldNum="0" hdr="0" ft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bit.ly/UNWomenOCPWebina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8B12F96F-6DAE-4607-B96C-1590AE5D84E9}"/>
              </a:ext>
            </a:extLst>
          </p:cNvPr>
          <p:cNvPicPr>
            <a:picLocks noChangeAspect="1"/>
          </p:cNvPicPr>
          <p:nvPr/>
        </p:nvPicPr>
        <p:blipFill>
          <a:blip r:embed="rId3"/>
          <a:stretch>
            <a:fillRect/>
          </a:stretch>
        </p:blipFill>
        <p:spPr>
          <a:xfrm>
            <a:off x="6902400" y="4300963"/>
            <a:ext cx="1560650" cy="690588"/>
          </a:xfrm>
          <a:prstGeom prst="rect">
            <a:avLst/>
          </a:prstGeom>
        </p:spPr>
      </p:pic>
      <p:sp>
        <p:nvSpPr>
          <p:cNvPr id="5" name="Title 3">
            <a:extLst>
              <a:ext uri="{FF2B5EF4-FFF2-40B4-BE49-F238E27FC236}">
                <a16:creationId xmlns:a16="http://schemas.microsoft.com/office/drawing/2014/main" id="{09E44731-71E0-41DB-B0CF-C8E193F9D940}"/>
              </a:ext>
            </a:extLst>
          </p:cNvPr>
          <p:cNvSpPr>
            <a:spLocks noGrp="1"/>
          </p:cNvSpPr>
          <p:nvPr>
            <p:ph type="title"/>
          </p:nvPr>
        </p:nvSpPr>
        <p:spPr>
          <a:xfrm>
            <a:off x="1116417" y="259554"/>
            <a:ext cx="6911163" cy="2021515"/>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a:bodyPr>
          <a:lstStyle/>
          <a:p>
            <a:pPr marL="0" marR="0" algn="ctr">
              <a:lnSpc>
                <a:spcPct val="107000"/>
              </a:lnSpc>
              <a:spcBef>
                <a:spcPts val="0"/>
              </a:spcBef>
              <a:spcAft>
                <a:spcPts val="0"/>
              </a:spcAft>
            </a:pPr>
            <a:br>
              <a:rPr lang="en-US" sz="33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br>
            <a:r>
              <a:rPr lang="en-US" sz="33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We-Fi Knowledge Exchange Forum</a:t>
            </a:r>
            <a:br>
              <a:rPr lang="en-US" sz="33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3300" b="1" cap="none" dirty="0">
                <a:solidFill>
                  <a:srgbClr val="0070C0"/>
                </a:solidFill>
                <a:effectLst/>
                <a:latin typeface="Calibri" panose="020F0502020204030204" pitchFamily="34" charset="0"/>
                <a:ea typeface="Calibri" panose="020F0502020204030204" pitchFamily="34" charset="0"/>
              </a:rPr>
              <a:t>Marrakesh, Morocco</a:t>
            </a:r>
            <a:br>
              <a:rPr lang="en-US" sz="1800" b="1" cap="none" dirty="0">
                <a:solidFill>
                  <a:srgbClr val="0070C0"/>
                </a:solidFill>
                <a:effectLst/>
                <a:latin typeface="Calibri" panose="020F0502020204030204" pitchFamily="34" charset="0"/>
                <a:ea typeface="Calibri" panose="020F0502020204030204" pitchFamily="34" charset="0"/>
              </a:rPr>
            </a:br>
            <a:br>
              <a:rPr lang="en-US" sz="1800" b="1" cap="none" dirty="0">
                <a:solidFill>
                  <a:srgbClr val="0070C0"/>
                </a:solidFill>
                <a:effectLst/>
                <a:latin typeface="Calibri" panose="020F0502020204030204" pitchFamily="34" charset="0"/>
                <a:ea typeface="Calibri" panose="020F0502020204030204" pitchFamily="34" charset="0"/>
              </a:rPr>
            </a:br>
            <a:r>
              <a:rPr lang="en-US" sz="1800" b="1" cap="none"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Day 1: Scaling Success</a:t>
            </a:r>
            <a:br>
              <a:rPr lang="en-US"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b="1" cap="none"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 Forum For Implementation Partners To Share Strategies And Solutions</a:t>
            </a:r>
            <a:br>
              <a:rPr lang="en-US"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en-US" sz="1800" cap="none"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br>
              <a:rPr lang="en-US" sz="1800" cap="none"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US" sz="3800" b="1" kern="1200" dirty="0">
              <a:solidFill>
                <a:srgbClr val="0070C0"/>
              </a:solidFill>
              <a:latin typeface="+mj-lt"/>
              <a:ea typeface="+mj-ea"/>
              <a:cs typeface="+mj-cs"/>
            </a:endParaRPr>
          </a:p>
        </p:txBody>
      </p:sp>
      <p:sp>
        <p:nvSpPr>
          <p:cNvPr id="3" name="TextBox 2">
            <a:extLst>
              <a:ext uri="{FF2B5EF4-FFF2-40B4-BE49-F238E27FC236}">
                <a16:creationId xmlns:a16="http://schemas.microsoft.com/office/drawing/2014/main" id="{949B5383-9767-D434-7511-B1D669E8AA55}"/>
              </a:ext>
            </a:extLst>
          </p:cNvPr>
          <p:cNvSpPr txBox="1"/>
          <p:nvPr/>
        </p:nvSpPr>
        <p:spPr>
          <a:xfrm>
            <a:off x="382772" y="558359"/>
            <a:ext cx="637954" cy="962097"/>
          </a:xfrm>
          <a:prstGeom prst="rect">
            <a:avLst/>
          </a:prstGeom>
          <a:solidFill>
            <a:schemeClr val="bg1"/>
          </a:solidFill>
        </p:spPr>
        <p:txBody>
          <a:bodyPr wrap="square" rtlCol="0">
            <a:spAutoFit/>
          </a:bodyPr>
          <a:lstStyle/>
          <a:p>
            <a:endParaRPr lang="en-US" dirty="0"/>
          </a:p>
        </p:txBody>
      </p:sp>
      <p:pic>
        <p:nvPicPr>
          <p:cNvPr id="4" name="Picture 3" descr="A green map of africa on a black background&#10;&#10;Description automatically generated with low confidence">
            <a:extLst>
              <a:ext uri="{FF2B5EF4-FFF2-40B4-BE49-F238E27FC236}">
                <a16:creationId xmlns:a16="http://schemas.microsoft.com/office/drawing/2014/main" id="{C3C285E1-F66C-61DA-900C-40EBAC7D5BA2}"/>
              </a:ext>
            </a:extLst>
          </p:cNvPr>
          <p:cNvPicPr>
            <a:picLocks noChangeAspect="1"/>
          </p:cNvPicPr>
          <p:nvPr/>
        </p:nvPicPr>
        <p:blipFill>
          <a:blip r:embed="rId4"/>
          <a:stretch>
            <a:fillRect/>
          </a:stretch>
        </p:blipFill>
        <p:spPr>
          <a:xfrm>
            <a:off x="4304209" y="4048787"/>
            <a:ext cx="2662177" cy="835159"/>
          </a:xfrm>
          <a:prstGeom prst="rect">
            <a:avLst/>
          </a:prstGeom>
        </p:spPr>
      </p:pic>
      <p:pic>
        <p:nvPicPr>
          <p:cNvPr id="8" name="Picture 7" descr="A picture containing text, graphic design, graphics, poster&#10;&#10;Description automatically generated">
            <a:extLst>
              <a:ext uri="{FF2B5EF4-FFF2-40B4-BE49-F238E27FC236}">
                <a16:creationId xmlns:a16="http://schemas.microsoft.com/office/drawing/2014/main" id="{D9B453EE-1941-6FD2-EBB4-CE6F753E3DF8}"/>
              </a:ext>
            </a:extLst>
          </p:cNvPr>
          <p:cNvPicPr>
            <a:picLocks noChangeAspect="1"/>
          </p:cNvPicPr>
          <p:nvPr/>
        </p:nvPicPr>
        <p:blipFill>
          <a:blip r:embed="rId5"/>
          <a:stretch>
            <a:fillRect/>
          </a:stretch>
        </p:blipFill>
        <p:spPr>
          <a:xfrm>
            <a:off x="2698707" y="4014490"/>
            <a:ext cx="903752" cy="903752"/>
          </a:xfrm>
          <a:prstGeom prst="rect">
            <a:avLst/>
          </a:prstGeom>
        </p:spPr>
      </p:pic>
      <p:pic>
        <p:nvPicPr>
          <p:cNvPr id="10" name="Picture 9" descr="A close-up of a logo&#10;&#10;Description automatically generated with medium confidence">
            <a:extLst>
              <a:ext uri="{FF2B5EF4-FFF2-40B4-BE49-F238E27FC236}">
                <a16:creationId xmlns:a16="http://schemas.microsoft.com/office/drawing/2014/main" id="{FC3EEF21-932F-302E-ABB1-CE8DE59DF41C}"/>
              </a:ext>
            </a:extLst>
          </p:cNvPr>
          <p:cNvPicPr>
            <a:picLocks noChangeAspect="1"/>
          </p:cNvPicPr>
          <p:nvPr/>
        </p:nvPicPr>
        <p:blipFill>
          <a:blip r:embed="rId6"/>
          <a:stretch>
            <a:fillRect/>
          </a:stretch>
        </p:blipFill>
        <p:spPr>
          <a:xfrm>
            <a:off x="235875" y="4197703"/>
            <a:ext cx="1761083" cy="774876"/>
          </a:xfrm>
          <a:prstGeom prst="rect">
            <a:avLst/>
          </a:prstGeom>
        </p:spPr>
      </p:pic>
    </p:spTree>
    <p:extLst>
      <p:ext uri="{BB962C8B-B14F-4D97-AF65-F5344CB8AC3E}">
        <p14:creationId xmlns:p14="http://schemas.microsoft.com/office/powerpoint/2010/main" val="126988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9F1C-6596-42B1-9E65-DE1356317507}"/>
              </a:ext>
            </a:extLst>
          </p:cNvPr>
          <p:cNvSpPr>
            <a:spLocks noGrp="1"/>
          </p:cNvSpPr>
          <p:nvPr>
            <p:ph type="title"/>
          </p:nvPr>
        </p:nvSpPr>
        <p:spPr>
          <a:xfrm>
            <a:off x="768096" y="438912"/>
            <a:ext cx="7290054" cy="388402"/>
          </a:xfrm>
        </p:spPr>
        <p:txBody>
          <a:bodyPr>
            <a:normAutofit fontScale="90000"/>
          </a:bodyPr>
          <a:lstStyle/>
          <a:p>
            <a:br>
              <a:rPr lang="en-US" dirty="0"/>
            </a:br>
            <a:r>
              <a:rPr lang="en-US" sz="1800" b="1" dirty="0">
                <a:solidFill>
                  <a:srgbClr val="0070C0"/>
                </a:solidFill>
                <a:effectLst/>
                <a:latin typeface="Calibri" panose="020F0502020204030204" pitchFamily="34" charset="0"/>
                <a:ea typeface="Calibri" panose="020F0502020204030204" pitchFamily="34" charset="0"/>
              </a:rPr>
              <a:t>Improving enabling environment at the regional level  FOR A BETTER REGIONAL INTEGRATION</a:t>
            </a:r>
            <a:endParaRPr lang="en-US" b="1" dirty="0">
              <a:solidFill>
                <a:srgbClr val="0070C0"/>
              </a:solidFill>
            </a:endParaRPr>
          </a:p>
        </p:txBody>
      </p:sp>
      <p:sp>
        <p:nvSpPr>
          <p:cNvPr id="3" name="Content Placeholder 2">
            <a:extLst>
              <a:ext uri="{FF2B5EF4-FFF2-40B4-BE49-F238E27FC236}">
                <a16:creationId xmlns:a16="http://schemas.microsoft.com/office/drawing/2014/main" id="{5EC92A25-546E-1153-B46B-59029D3F6399}"/>
              </a:ext>
            </a:extLst>
          </p:cNvPr>
          <p:cNvSpPr>
            <a:spLocks noGrp="1"/>
          </p:cNvSpPr>
          <p:nvPr>
            <p:ph idx="1"/>
          </p:nvPr>
        </p:nvSpPr>
        <p:spPr>
          <a:xfrm>
            <a:off x="117565" y="1061686"/>
            <a:ext cx="9026435" cy="3281931"/>
          </a:xfrm>
        </p:spPr>
        <p:txBody>
          <a:bodyPr>
            <a:normAutofit fontScale="25000" lnSpcReduction="20000"/>
          </a:bodyPr>
          <a:lstStyle/>
          <a:p>
            <a:pPr marL="285750" marR="0" indent="-285750">
              <a:lnSpc>
                <a:spcPct val="134000"/>
              </a:lnSpc>
              <a:spcBef>
                <a:spcPts val="0"/>
              </a:spcBef>
              <a:spcAft>
                <a:spcPts val="0"/>
              </a:spcAft>
              <a:buFont typeface="Wingdings" panose="05000000000000000000" pitchFamily="2" charset="2"/>
              <a:buChar char="v"/>
            </a:pPr>
            <a:r>
              <a:rPr lang="en-US" sz="4800" b="1" dirty="0">
                <a:solidFill>
                  <a:srgbClr val="FF0000"/>
                </a:solidFill>
                <a:ea typeface="Calibri" panose="020F0502020204030204" pitchFamily="34" charset="0"/>
              </a:rPr>
              <a:t>In West Africa, while some countries have adopted national public procurement provisions for women, </a:t>
            </a:r>
            <a:r>
              <a:rPr lang="en-US" sz="4800" b="1" dirty="0">
                <a:solidFill>
                  <a:srgbClr val="FF0000"/>
                </a:solidFill>
                <a:effectLst/>
                <a:ea typeface="Calibri" panose="020F0502020204030204" pitchFamily="34" charset="0"/>
              </a:rPr>
              <a:t>women's businesses cannot fully take advantage of procurement opportunities of regional integration due to the</a:t>
            </a:r>
            <a:r>
              <a:rPr lang="en-US" sz="4800" b="1" dirty="0">
                <a:effectLst/>
                <a:ea typeface="Calibri" panose="020F0502020204030204" pitchFamily="34" charset="0"/>
              </a:rPr>
              <a:t>:</a:t>
            </a:r>
          </a:p>
          <a:p>
            <a:pPr marL="574675" marR="0" indent="-68263">
              <a:lnSpc>
                <a:spcPct val="134000"/>
              </a:lnSpc>
              <a:spcBef>
                <a:spcPts val="0"/>
              </a:spcBef>
              <a:spcAft>
                <a:spcPts val="0"/>
              </a:spcAft>
              <a:buFont typeface="Wingdings" panose="05000000000000000000" pitchFamily="2" charset="2"/>
              <a:buChar char="Ø"/>
              <a:tabLst>
                <a:tab pos="287338" algn="l"/>
              </a:tabLst>
            </a:pPr>
            <a:r>
              <a:rPr lang="en-US" sz="4800" b="1" dirty="0">
                <a:ea typeface="Calibri" panose="020F0502020204030204" pitchFamily="34" charset="0"/>
              </a:rPr>
              <a:t>	</a:t>
            </a:r>
            <a:r>
              <a:rPr lang="en-US" sz="4800" dirty="0">
                <a:ea typeface="Calibri" panose="020F0502020204030204" pitchFamily="34" charset="0"/>
              </a:rPr>
              <a:t> A non-harmonization of the definition of SMEs or WOB across countries</a:t>
            </a:r>
          </a:p>
          <a:p>
            <a:pPr marL="574675" marR="0" indent="-68263">
              <a:lnSpc>
                <a:spcPct val="134000"/>
              </a:lnSpc>
              <a:spcBef>
                <a:spcPts val="0"/>
              </a:spcBef>
              <a:spcAft>
                <a:spcPts val="0"/>
              </a:spcAft>
              <a:buFont typeface="Wingdings" panose="05000000000000000000" pitchFamily="2" charset="2"/>
              <a:buChar char="Ø"/>
              <a:tabLst>
                <a:tab pos="287338" algn="l"/>
              </a:tabLst>
            </a:pPr>
            <a:r>
              <a:rPr lang="en-US" sz="4800" dirty="0">
                <a:ea typeface="Calibri" panose="020F0502020204030204" pitchFamily="34" charset="0"/>
              </a:rPr>
              <a:t>-The lack of quota or a minimum regional target level of public procurement spending that should be allocated to WOB businesses in the zone</a:t>
            </a:r>
          </a:p>
          <a:p>
            <a:pPr marL="285750" marR="0" indent="-285750">
              <a:lnSpc>
                <a:spcPct val="134000"/>
              </a:lnSpc>
              <a:spcBef>
                <a:spcPts val="0"/>
              </a:spcBef>
              <a:spcAft>
                <a:spcPts val="0"/>
              </a:spcAft>
              <a:buFont typeface="Wingdings" panose="05000000000000000000" pitchFamily="2" charset="2"/>
              <a:buChar char="v"/>
              <a:tabLst>
                <a:tab pos="287338" algn="l"/>
              </a:tabLst>
            </a:pPr>
            <a:r>
              <a:rPr lang="en-US" sz="4800" b="1" dirty="0">
                <a:solidFill>
                  <a:srgbClr val="FF0000"/>
                </a:solidFill>
                <a:ea typeface="Calibri" panose="020F0502020204030204" pitchFamily="34" charset="0"/>
              </a:rPr>
              <a:t>There is a need to improve the regional gender-responsive public procurement environment by</a:t>
            </a:r>
            <a:r>
              <a:rPr lang="en-GB" sz="4800" b="1" dirty="0">
                <a:effectLst/>
                <a:ea typeface="Calibri" panose="020F0502020204030204" pitchFamily="34" charset="0"/>
              </a:rPr>
              <a:t>: </a:t>
            </a:r>
            <a:endParaRPr lang="en-US" sz="4800" b="1" dirty="0">
              <a:ea typeface="Calibri" panose="020F0502020204030204" pitchFamily="34" charset="0"/>
            </a:endParaRPr>
          </a:p>
          <a:p>
            <a:pPr marL="0" marR="0" indent="0">
              <a:lnSpc>
                <a:spcPct val="134000"/>
              </a:lnSpc>
              <a:spcBef>
                <a:spcPts val="0"/>
              </a:spcBef>
              <a:spcAft>
                <a:spcPts val="0"/>
              </a:spcAft>
              <a:buNone/>
            </a:pPr>
            <a:endParaRPr lang="en-US" sz="4800" b="1" dirty="0">
              <a:effectLst/>
              <a:ea typeface="Calibri" panose="020F0502020204030204" pitchFamily="34" charset="0"/>
            </a:endParaRPr>
          </a:p>
          <a:p>
            <a:pPr marL="627063" indent="-68263">
              <a:lnSpc>
                <a:spcPct val="134000"/>
              </a:lnSpc>
              <a:spcBef>
                <a:spcPts val="0"/>
              </a:spcBef>
              <a:spcAft>
                <a:spcPts val="0"/>
              </a:spcAft>
              <a:buFont typeface="Wingdings" panose="05000000000000000000" pitchFamily="2" charset="2"/>
              <a:buChar char="§"/>
            </a:pPr>
            <a:r>
              <a:rPr lang="en-US" sz="4800" dirty="0">
                <a:cs typeface="Calibri" panose="020F0502020204030204" pitchFamily="34" charset="0"/>
              </a:rPr>
              <a:t>Establishing or strengthening an appropriate regional legal and regulatory affirmative strategy, supported by the commitment of their member states to accelerate gender equality objectives through public procurement.</a:t>
            </a:r>
          </a:p>
          <a:p>
            <a:pPr marL="627063" indent="-68263">
              <a:lnSpc>
                <a:spcPct val="134000"/>
              </a:lnSpc>
              <a:spcBef>
                <a:spcPts val="0"/>
              </a:spcBef>
              <a:spcAft>
                <a:spcPts val="0"/>
              </a:spcAft>
              <a:buFont typeface="Wingdings" panose="05000000000000000000" pitchFamily="2" charset="2"/>
              <a:buChar char="§"/>
            </a:pPr>
            <a:r>
              <a:rPr lang="en-US" sz="4800" dirty="0">
                <a:cs typeface="Calibri" panose="020F0502020204030204" pitchFamily="34" charset="0"/>
              </a:rPr>
              <a:t>Harmonizing the definition of women-owned SMEs in member countries by adopting a universal definition using comparable reporting parameters</a:t>
            </a:r>
          </a:p>
          <a:p>
            <a:pPr marL="627063" indent="-68263">
              <a:lnSpc>
                <a:spcPct val="134000"/>
              </a:lnSpc>
              <a:spcBef>
                <a:spcPts val="0"/>
              </a:spcBef>
              <a:spcAft>
                <a:spcPts val="0"/>
              </a:spcAft>
              <a:buFont typeface="Wingdings" panose="05000000000000000000" pitchFamily="2" charset="2"/>
              <a:buChar char="§"/>
            </a:pPr>
            <a:r>
              <a:rPr lang="en-US" sz="4800" dirty="0">
                <a:cs typeface="Calibri" panose="020F0502020204030204" pitchFamily="34" charset="0"/>
              </a:rPr>
              <a:t>Setting a quota or target level of public procurement spending that should be allocated to women-owned businesses.</a:t>
            </a:r>
          </a:p>
          <a:p>
            <a:pPr marL="627063" indent="-68263">
              <a:lnSpc>
                <a:spcPct val="134000"/>
              </a:lnSpc>
              <a:spcBef>
                <a:spcPts val="0"/>
              </a:spcBef>
              <a:spcAft>
                <a:spcPts val="0"/>
              </a:spcAft>
              <a:buFont typeface="Wingdings" panose="05000000000000000000" pitchFamily="2" charset="2"/>
              <a:buChar char="§"/>
            </a:pPr>
            <a:r>
              <a:rPr lang="en-GB" sz="4800" dirty="0">
                <a:solidFill>
                  <a:srgbClr val="000000"/>
                </a:solidFill>
                <a:effectLst/>
                <a:ea typeface="Calibri" panose="020F0502020204030204" pitchFamily="34" charset="0"/>
                <a:cs typeface="Calibri" panose="020F0502020204030204" pitchFamily="34" charset="0"/>
              </a:rPr>
              <a:t>Developing regional gender-responsive benchmarks and indicators for conducting annual procurement audits. </a:t>
            </a:r>
          </a:p>
          <a:p>
            <a:pPr marL="627063" indent="-68263">
              <a:lnSpc>
                <a:spcPct val="134000"/>
              </a:lnSpc>
              <a:spcBef>
                <a:spcPts val="0"/>
              </a:spcBef>
              <a:spcAft>
                <a:spcPts val="0"/>
              </a:spcAft>
              <a:buFont typeface="Wingdings" panose="05000000000000000000" pitchFamily="2" charset="2"/>
              <a:buChar char="§"/>
            </a:pPr>
            <a:r>
              <a:rPr lang="en-US" sz="4800" dirty="0">
                <a:effectLst/>
                <a:ea typeface="Calibri" panose="020F0502020204030204" pitchFamily="34" charset="0"/>
                <a:cs typeface="Calibri" panose="020F0502020204030204" pitchFamily="34" charset="0"/>
              </a:rPr>
              <a:t>Encouraging greater transparency to enable women-owned SMEs to respond better to tenders </a:t>
            </a:r>
          </a:p>
          <a:p>
            <a:pPr marL="0" marR="0" indent="0">
              <a:spcBef>
                <a:spcPts val="0"/>
              </a:spcBef>
              <a:spcAft>
                <a:spcPts val="0"/>
              </a:spcAft>
              <a:buNone/>
            </a:pPr>
            <a:endParaRPr lang="en-US" sz="1600" b="1"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EE4FB1F2-6E5E-12E3-B6E9-33191A3A45F2}"/>
              </a:ext>
            </a:extLst>
          </p:cNvPr>
          <p:cNvSpPr txBox="1"/>
          <p:nvPr/>
        </p:nvSpPr>
        <p:spPr>
          <a:xfrm>
            <a:off x="117565" y="4479381"/>
            <a:ext cx="8908869" cy="553998"/>
          </a:xfrm>
          <a:prstGeom prst="rect">
            <a:avLst/>
          </a:prstGeom>
          <a:solidFill>
            <a:srgbClr val="0070C0"/>
          </a:solidFill>
        </p:spPr>
        <p:txBody>
          <a:bodyPr wrap="square" rtlCol="0">
            <a:spAutoFit/>
          </a:bodyPr>
          <a:lstStyle/>
          <a:p>
            <a:r>
              <a:rPr lang="en-US" sz="1400" b="1" dirty="0">
                <a:solidFill>
                  <a:schemeClr val="bg1"/>
                </a:solidFill>
                <a:latin typeface="Calibri" panose="020F0502020204030204" pitchFamily="34" charset="0"/>
                <a:cs typeface="Calibri" panose="020F0502020204030204" pitchFamily="34" charset="0"/>
              </a:rPr>
              <a:t>Join our webinar on “Regional policy dialogue on gender-responsive public procurement reforms in West Africa”</a:t>
            </a:r>
          </a:p>
          <a:p>
            <a:r>
              <a:rPr lang="en-US" sz="1400" b="1" dirty="0">
                <a:solidFill>
                  <a:schemeClr val="bg1"/>
                </a:solidFill>
                <a:latin typeface="Calibri" panose="020F0502020204030204" pitchFamily="34" charset="0"/>
                <a:cs typeface="Calibri" panose="020F0502020204030204" pitchFamily="34" charset="0"/>
              </a:rPr>
              <a:t>on Tuesday, 13 June at 1 pm UTC    </a:t>
            </a:r>
            <a:r>
              <a:rPr lang="en-US" sz="1600" u="sng"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https://bit.ly/UNWomenOCPWebinar</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8776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429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3429000"/>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8" name="Straight Connector 67">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3948079"/>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EAC8C3-649B-4A08-95F4-2A2003F9E188}"/>
              </a:ext>
            </a:extLst>
          </p:cNvPr>
          <p:cNvSpPr>
            <a:spLocks noGrp="1"/>
          </p:cNvSpPr>
          <p:nvPr>
            <p:ph type="title"/>
          </p:nvPr>
        </p:nvSpPr>
        <p:spPr>
          <a:xfrm>
            <a:off x="342900" y="3720102"/>
            <a:ext cx="5829300" cy="1097280"/>
          </a:xfrm>
        </p:spPr>
        <p:txBody>
          <a:bodyPr vert="horz" lIns="91440" tIns="45720" rIns="91440" bIns="45720" rtlCol="0" anchor="ctr">
            <a:normAutofit/>
          </a:bodyPr>
          <a:lstStyle/>
          <a:p>
            <a:pPr algn="r" defTabSz="914400">
              <a:spcBef>
                <a:spcPct val="0"/>
              </a:spcBef>
            </a:pPr>
            <a:r>
              <a:rPr lang="en-US" sz="5000" kern="1200" cap="all" spc="200" baseline="0" dirty="0">
                <a:solidFill>
                  <a:schemeClr val="tx1">
                    <a:lumMod val="95000"/>
                    <a:lumOff val="5000"/>
                  </a:schemeClr>
                </a:solidFill>
                <a:latin typeface="+mj-lt"/>
                <a:ea typeface="+mj-ea"/>
                <a:cs typeface="+mj-cs"/>
              </a:rPr>
              <a:t>Thank you</a:t>
            </a:r>
          </a:p>
        </p:txBody>
      </p:sp>
      <p:pic>
        <p:nvPicPr>
          <p:cNvPr id="4" name="Picture Placeholder 8" descr="A person and a child&#10;&#10;Description automatically generated with low confidence">
            <a:extLst>
              <a:ext uri="{FF2B5EF4-FFF2-40B4-BE49-F238E27FC236}">
                <a16:creationId xmlns:a16="http://schemas.microsoft.com/office/drawing/2014/main" id="{F16A5FE4-4DF4-4350-A16E-B538692E724A}"/>
              </a:ext>
            </a:extLst>
          </p:cNvPr>
          <p:cNvPicPr>
            <a:picLocks noChangeAspect="1"/>
          </p:cNvPicPr>
          <p:nvPr/>
        </p:nvPicPr>
        <p:blipFill rotWithShape="1">
          <a:blip r:embed="rId2">
            <a:extLst>
              <a:ext uri="{28A0092B-C50C-407E-A947-70E740481C1C}">
                <a14:useLocalDpi xmlns:a14="http://schemas.microsoft.com/office/drawing/2010/main" val="0"/>
              </a:ext>
            </a:extLst>
          </a:blip>
          <a:srcRect t="22539" b="15478"/>
          <a:stretch/>
        </p:blipFill>
        <p:spPr>
          <a:xfrm>
            <a:off x="20" y="10"/>
            <a:ext cx="9143980" cy="3428990"/>
          </a:xfrm>
          <a:prstGeom prst="rect">
            <a:avLst/>
          </a:prstGeom>
        </p:spPr>
      </p:pic>
    </p:spTree>
    <p:extLst>
      <p:ext uri="{BB962C8B-B14F-4D97-AF65-F5344CB8AC3E}">
        <p14:creationId xmlns:p14="http://schemas.microsoft.com/office/powerpoint/2010/main" val="376856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56C73-2BD5-40B9-9346-87951FE159BC}"/>
              </a:ext>
            </a:extLst>
          </p:cNvPr>
          <p:cNvSpPr>
            <a:spLocks noGrp="1"/>
          </p:cNvSpPr>
          <p:nvPr>
            <p:ph type="title" idx="3"/>
          </p:nvPr>
        </p:nvSpPr>
        <p:spPr>
          <a:xfrm>
            <a:off x="83325" y="3548130"/>
            <a:ext cx="8977350" cy="1476978"/>
          </a:xfrm>
          <a:ln>
            <a:solidFill>
              <a:srgbClr val="0070C0"/>
            </a:solidFill>
          </a:ln>
        </p:spPr>
        <p:txBody>
          <a:bodyPr/>
          <a:lstStyle/>
          <a:p>
            <a:pPr lvl="0"/>
            <a:r>
              <a:rPr lang="en-US" b="1" dirty="0" err="1">
                <a:solidFill>
                  <a:srgbClr val="002060"/>
                </a:solidFill>
                <a:latin typeface="Century Gothic" panose="020B0502020202020204" pitchFamily="34" charset="0"/>
              </a:rPr>
              <a:t>CompONENTS</a:t>
            </a:r>
            <a:br>
              <a:rPr lang="en-US" sz="1200" b="1" dirty="0">
                <a:solidFill>
                  <a:srgbClr val="002060"/>
                </a:solidFill>
                <a:latin typeface="Century Gothic" panose="020B0502020202020204" pitchFamily="34" charset="0"/>
              </a:rPr>
            </a:br>
            <a:br>
              <a:rPr lang="en-US" sz="1200" dirty="0">
                <a:solidFill>
                  <a:srgbClr val="002060"/>
                </a:solidFill>
                <a:latin typeface="+mn-lt"/>
              </a:rPr>
            </a:br>
            <a:r>
              <a:rPr lang="en-US" sz="1200" b="1" cap="none" dirty="0">
                <a:solidFill>
                  <a:srgbClr val="002060"/>
                </a:solidFill>
                <a:latin typeface="+mn-lt"/>
              </a:rPr>
              <a:t>Component 1 </a:t>
            </a:r>
            <a:r>
              <a:rPr lang="en-US" sz="1200" dirty="0">
                <a:solidFill>
                  <a:srgbClr val="002060"/>
                </a:solidFill>
                <a:latin typeface="+mn-lt"/>
              </a:rPr>
              <a:t>– “</a:t>
            </a:r>
            <a:r>
              <a:rPr lang="en-US" sz="1200" b="1" cap="none" dirty="0">
                <a:solidFill>
                  <a:srgbClr val="002060"/>
                </a:solidFill>
                <a:latin typeface="+mn-lt"/>
              </a:rPr>
              <a:t>Affirmative procurement reform</a:t>
            </a:r>
            <a:r>
              <a:rPr lang="en-US" sz="1200" b="1" dirty="0">
                <a:solidFill>
                  <a:srgbClr val="002060"/>
                </a:solidFill>
                <a:latin typeface="+mn-lt"/>
              </a:rPr>
              <a:t>”  </a:t>
            </a:r>
            <a:br>
              <a:rPr lang="en-US" sz="1200" b="1" dirty="0">
                <a:solidFill>
                  <a:srgbClr val="002060"/>
                </a:solidFill>
                <a:latin typeface="+mn-lt"/>
              </a:rPr>
            </a:br>
            <a:r>
              <a:rPr lang="en-US" sz="1200" cap="none" dirty="0">
                <a:solidFill>
                  <a:srgbClr val="002060"/>
                </a:solidFill>
                <a:latin typeface="+mn-lt"/>
              </a:rPr>
              <a:t>Regional policy dialogue; better (gender responsive) procurement policies and regulations;  strengthened capacity of public sector to implement them; strengthened capacity of women-led businesses to access procurement; enhanced awareness of private sector about gender responsive supply chain practices; </a:t>
            </a:r>
            <a:br>
              <a:rPr lang="en-US" sz="1200" b="1" dirty="0">
                <a:solidFill>
                  <a:srgbClr val="002060"/>
                </a:solidFill>
                <a:latin typeface="+mn-lt"/>
              </a:rPr>
            </a:br>
            <a:br>
              <a:rPr lang="fr-FR" sz="1200" cap="none" dirty="0">
                <a:solidFill>
                  <a:srgbClr val="002060"/>
                </a:solidFill>
                <a:latin typeface="+mn-lt"/>
              </a:rPr>
            </a:br>
            <a:r>
              <a:rPr lang="en-US" sz="1200" b="1" cap="none" dirty="0">
                <a:solidFill>
                  <a:srgbClr val="002060"/>
                </a:solidFill>
                <a:latin typeface="+mn-lt"/>
              </a:rPr>
              <a:t>Component 2  </a:t>
            </a:r>
            <a:r>
              <a:rPr lang="en-US" sz="1200" b="1" dirty="0">
                <a:solidFill>
                  <a:srgbClr val="002060"/>
                </a:solidFill>
                <a:latin typeface="+mn-lt"/>
              </a:rPr>
              <a:t>–”</a:t>
            </a:r>
            <a:r>
              <a:rPr lang="en-US" sz="1200" b="1" cap="none" dirty="0">
                <a:solidFill>
                  <a:srgbClr val="002060"/>
                </a:solidFill>
                <a:latin typeface="+mn-lt"/>
              </a:rPr>
              <a:t>Affirmative Procurement For COVID19 Response And Recovery”</a:t>
            </a:r>
            <a:br>
              <a:rPr lang="en-US" sz="1200" b="1" cap="none" dirty="0">
                <a:solidFill>
                  <a:srgbClr val="002060"/>
                </a:solidFill>
                <a:latin typeface="+mn-lt"/>
              </a:rPr>
            </a:br>
            <a:r>
              <a:rPr lang="en-US" sz="1200" cap="none" dirty="0">
                <a:solidFill>
                  <a:srgbClr val="002060"/>
                </a:solidFill>
                <a:latin typeface="+mn-lt"/>
              </a:rPr>
              <a:t>Increased Capacity Of Women-led Businesses To Operate In A Post-covid19 Economy </a:t>
            </a:r>
            <a:br>
              <a:rPr lang="en-US" sz="1050" cap="none" dirty="0">
                <a:solidFill>
                  <a:srgbClr val="002060"/>
                </a:solidFill>
                <a:latin typeface="+mn-lt"/>
              </a:rPr>
            </a:br>
            <a:br>
              <a:rPr lang="en-US" sz="1200" dirty="0">
                <a:solidFill>
                  <a:srgbClr val="002060"/>
                </a:solidFill>
                <a:latin typeface="+mn-lt"/>
              </a:rPr>
            </a:br>
            <a:br>
              <a:rPr lang="fr-FR" sz="1200" dirty="0">
                <a:solidFill>
                  <a:srgbClr val="002060"/>
                </a:solidFill>
                <a:latin typeface="+mn-lt"/>
              </a:rPr>
            </a:br>
            <a:br>
              <a:rPr lang="fr-FR" sz="1200" dirty="0">
                <a:solidFill>
                  <a:srgbClr val="0070C0"/>
                </a:solidFill>
                <a:latin typeface="+mn-lt"/>
              </a:rPr>
            </a:br>
            <a:endParaRPr lang="en-US" sz="1050" dirty="0">
              <a:solidFill>
                <a:srgbClr val="0070C0"/>
              </a:solidFill>
            </a:endParaRPr>
          </a:p>
        </p:txBody>
      </p:sp>
      <p:sp>
        <p:nvSpPr>
          <p:cNvPr id="9" name="Title 1">
            <a:extLst>
              <a:ext uri="{FF2B5EF4-FFF2-40B4-BE49-F238E27FC236}">
                <a16:creationId xmlns:a16="http://schemas.microsoft.com/office/drawing/2014/main" id="{3198A823-B447-7403-8B52-10DF68325DC1}"/>
              </a:ext>
            </a:extLst>
          </p:cNvPr>
          <p:cNvSpPr txBox="1">
            <a:spLocks/>
          </p:cNvSpPr>
          <p:nvPr/>
        </p:nvSpPr>
        <p:spPr>
          <a:xfrm>
            <a:off x="397445" y="118392"/>
            <a:ext cx="8161416" cy="508930"/>
          </a:xfrm>
          <a:prstGeom prst="rect">
            <a:avLst/>
          </a:prstGeom>
          <a:solidFill>
            <a:srgbClr val="0070C0"/>
          </a:solidFill>
        </p:spPr>
        <p:txBody>
          <a:bodyPr spcFirstLastPara="1" vert="horz" wrap="square" lIns="68569" tIns="68569" rIns="68569" bIns="68569" rtlCol="0" anchor="ctr" anchorCtr="0">
            <a:normAutofit fontScale="67500" lnSpcReduction="20000"/>
          </a:bodyPr>
          <a:lstStyle>
            <a:lvl1pPr lvl="0" algn="l" defTabSz="914400" rtl="0" eaLnBrk="1" latinLnBrk="0" hangingPunct="1">
              <a:lnSpc>
                <a:spcPct val="90000"/>
              </a:lnSpc>
              <a:spcBef>
                <a:spcPts val="0"/>
              </a:spcBef>
              <a:spcAft>
                <a:spcPts val="0"/>
              </a:spcAft>
              <a:buClr>
                <a:schemeClr val="lt1"/>
              </a:buClr>
              <a:buSzPts val="3200"/>
              <a:buNone/>
              <a:defRPr sz="4400" kern="1200">
                <a:solidFill>
                  <a:schemeClr val="lt1"/>
                </a:solidFill>
                <a:latin typeface="+mj-lt"/>
                <a:ea typeface="+mj-ea"/>
                <a:cs typeface="+mj-cs"/>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pPr algn="ctr"/>
            <a:r>
              <a:rPr lang="fr-FR" sz="2700" b="1" dirty="0">
                <a:solidFill>
                  <a:schemeClr val="bg1"/>
                </a:solidFill>
                <a:ea typeface="+mj-lt"/>
                <a:cs typeface="+mj-lt"/>
              </a:rPr>
              <a:t>PROGRAM UNDER IMPLEMENTATION:</a:t>
            </a:r>
          </a:p>
          <a:p>
            <a:pPr algn="ctr"/>
            <a:r>
              <a:rPr lang="fr-FR" sz="2250" b="1" dirty="0" err="1">
                <a:solidFill>
                  <a:schemeClr val="bg1"/>
                </a:solidFill>
                <a:latin typeface="Calibri" panose="020F0502020204030204" pitchFamily="34" charset="0"/>
              </a:rPr>
              <a:t>Women’s</a:t>
            </a:r>
            <a:r>
              <a:rPr lang="fr-FR" sz="2250" b="1" dirty="0">
                <a:solidFill>
                  <a:schemeClr val="bg1"/>
                </a:solidFill>
                <a:latin typeface="Calibri" panose="020F0502020204030204" pitchFamily="34" charset="0"/>
              </a:rPr>
              <a:t> </a:t>
            </a:r>
            <a:r>
              <a:rPr lang="fr-FR" sz="2250" b="1" dirty="0" err="1">
                <a:solidFill>
                  <a:schemeClr val="bg1"/>
                </a:solidFill>
                <a:latin typeface="Calibri" panose="020F0502020204030204" pitchFamily="34" charset="0"/>
              </a:rPr>
              <a:t>Economic</a:t>
            </a:r>
            <a:r>
              <a:rPr lang="fr-FR" sz="2250" b="1" dirty="0">
                <a:solidFill>
                  <a:schemeClr val="bg1"/>
                </a:solidFill>
                <a:latin typeface="Calibri" panose="020F0502020204030204" pitchFamily="34" charset="0"/>
              </a:rPr>
              <a:t> </a:t>
            </a:r>
            <a:r>
              <a:rPr lang="fr-FR" sz="2250" b="1" dirty="0" err="1">
                <a:solidFill>
                  <a:schemeClr val="bg1"/>
                </a:solidFill>
                <a:latin typeface="Calibri" panose="020F0502020204030204" pitchFamily="34" charset="0"/>
              </a:rPr>
              <a:t>Empowerment</a:t>
            </a:r>
            <a:r>
              <a:rPr lang="fr-FR" sz="2250" b="1" dirty="0">
                <a:solidFill>
                  <a:schemeClr val="bg1"/>
                </a:solidFill>
                <a:latin typeface="Calibri" panose="020F0502020204030204" pitchFamily="34" charset="0"/>
              </a:rPr>
              <a:t> </a:t>
            </a:r>
            <a:r>
              <a:rPr lang="fr-FR" sz="2250" b="1" dirty="0" err="1">
                <a:solidFill>
                  <a:schemeClr val="bg1"/>
                </a:solidFill>
                <a:latin typeface="Calibri" panose="020F0502020204030204" pitchFamily="34" charset="0"/>
              </a:rPr>
              <a:t>Through</a:t>
            </a:r>
            <a:r>
              <a:rPr lang="fr-FR" sz="2250" b="1" dirty="0">
                <a:solidFill>
                  <a:schemeClr val="bg1"/>
                </a:solidFill>
                <a:latin typeface="Calibri" panose="020F0502020204030204" pitchFamily="34" charset="0"/>
              </a:rPr>
              <a:t> Affirmative Procurement Reform in West Africa</a:t>
            </a:r>
            <a:endParaRPr lang="en-US" sz="1350" b="1" dirty="0">
              <a:solidFill>
                <a:srgbClr val="000000"/>
              </a:solidFill>
              <a:latin typeface="Calibri" panose="020F0502020204030204" pitchFamily="34" charset="0"/>
            </a:endParaRPr>
          </a:p>
        </p:txBody>
      </p:sp>
      <p:graphicFrame>
        <p:nvGraphicFramePr>
          <p:cNvPr id="26" name="Diagram 25">
            <a:extLst>
              <a:ext uri="{FF2B5EF4-FFF2-40B4-BE49-F238E27FC236}">
                <a16:creationId xmlns:a16="http://schemas.microsoft.com/office/drawing/2014/main" id="{6A8BA23D-B91C-619A-4D71-84E0BA652F7D}"/>
              </a:ext>
            </a:extLst>
          </p:cNvPr>
          <p:cNvGraphicFramePr/>
          <p:nvPr>
            <p:extLst>
              <p:ext uri="{D42A27DB-BD31-4B8C-83A1-F6EECF244321}">
                <p14:modId xmlns:p14="http://schemas.microsoft.com/office/powerpoint/2010/main" val="133138764"/>
              </p:ext>
            </p:extLst>
          </p:nvPr>
        </p:nvGraphicFramePr>
        <p:xfrm>
          <a:off x="684152" y="686960"/>
          <a:ext cx="7775696" cy="1647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3">
            <a:extLst>
              <a:ext uri="{FF2B5EF4-FFF2-40B4-BE49-F238E27FC236}">
                <a16:creationId xmlns:a16="http://schemas.microsoft.com/office/drawing/2014/main" id="{78A145BD-4C5D-6D99-B672-7E48A80A79BF}"/>
              </a:ext>
            </a:extLst>
          </p:cNvPr>
          <p:cNvSpPr txBox="1">
            <a:spLocks/>
          </p:cNvSpPr>
          <p:nvPr/>
        </p:nvSpPr>
        <p:spPr>
          <a:xfrm>
            <a:off x="83325" y="2389380"/>
            <a:ext cx="8977350" cy="1048569"/>
          </a:xfrm>
          <a:prstGeom prst="rect">
            <a:avLst/>
          </a:prstGeom>
          <a:ln>
            <a:solidFill>
              <a:srgbClr val="0070C0"/>
            </a:solidFill>
          </a:ln>
        </p:spPr>
        <p:txBody>
          <a:bodyPr spcFirstLastPara="1" vert="horz" wrap="square" lIns="91425" tIns="91425" rIns="91425" bIns="91425" rtlCol="0" anchor="t" anchorCtr="0">
            <a:noAutofit/>
          </a:bodyPr>
          <a:lstStyle>
            <a:lvl1pPr lvl="0" algn="l" defTabSz="685800" rtl="0" eaLnBrk="1" latinLnBrk="0" hangingPunct="1">
              <a:lnSpc>
                <a:spcPct val="80000"/>
              </a:lnSpc>
              <a:spcBef>
                <a:spcPts val="0"/>
              </a:spcBef>
              <a:spcAft>
                <a:spcPts val="0"/>
              </a:spcAft>
              <a:buClr>
                <a:schemeClr val="lt1"/>
              </a:buClr>
              <a:buSzPts val="1400"/>
              <a:buFont typeface="Nunito"/>
              <a:buNone/>
              <a:defRPr sz="1400" kern="1200" cap="all" spc="75" baseline="0">
                <a:solidFill>
                  <a:schemeClr val="lt1"/>
                </a:solidFill>
                <a:latin typeface="Maven Pro"/>
                <a:ea typeface="Maven Pro"/>
                <a:cs typeface="Maven Pro"/>
                <a:sym typeface="Maven Pro"/>
              </a:defRPr>
            </a:lvl1pPr>
            <a:lvl2pPr lvl="1"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2pPr>
            <a:lvl3pPr lvl="2"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3pPr>
            <a:lvl4pPr lvl="3"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4pPr>
            <a:lvl5pPr lvl="4"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5pPr>
            <a:lvl6pPr lvl="5"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6pPr>
            <a:lvl7pPr lvl="6"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7pPr>
            <a:lvl8pPr lvl="7"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8pPr>
            <a:lvl9pPr lvl="8" rtl="0">
              <a:spcBef>
                <a:spcPts val="0"/>
              </a:spcBef>
              <a:spcAft>
                <a:spcPts val="0"/>
              </a:spcAft>
              <a:buClr>
                <a:schemeClr val="lt1"/>
              </a:buClr>
              <a:buSzPts val="1400"/>
              <a:buFont typeface="Nunito"/>
              <a:buNone/>
              <a:defRPr sz="1400">
                <a:solidFill>
                  <a:schemeClr val="lt1"/>
                </a:solidFill>
                <a:latin typeface="Nunito"/>
                <a:ea typeface="Nunito"/>
                <a:cs typeface="Nunito"/>
                <a:sym typeface="Nunito"/>
              </a:defRPr>
            </a:lvl9pPr>
          </a:lstStyle>
          <a:p>
            <a:r>
              <a:rPr lang="en-US" b="1" dirty="0">
                <a:solidFill>
                  <a:srgbClr val="002060"/>
                </a:solidFill>
                <a:latin typeface="Century Gothic" panose="020B0502020202020204" pitchFamily="34" charset="0"/>
              </a:rPr>
              <a:t>targets</a:t>
            </a:r>
            <a:br>
              <a:rPr lang="en-US" sz="1200" b="1" dirty="0">
                <a:solidFill>
                  <a:srgbClr val="002060"/>
                </a:solidFill>
                <a:latin typeface="Century Gothic" panose="020B0502020202020204" pitchFamily="34" charset="0"/>
              </a:rPr>
            </a:br>
            <a:br>
              <a:rPr lang="en-US" sz="1100" dirty="0">
                <a:solidFill>
                  <a:srgbClr val="002060"/>
                </a:solidFill>
                <a:latin typeface="+mn-lt"/>
              </a:rPr>
            </a:br>
            <a:r>
              <a:rPr lang="en-US" sz="1100" dirty="0">
                <a:solidFill>
                  <a:srgbClr val="002060"/>
                </a:solidFill>
                <a:latin typeface="+mn-lt"/>
              </a:rPr>
              <a:t>•</a:t>
            </a:r>
            <a:r>
              <a:rPr lang="en-US" sz="1200" cap="none" dirty="0">
                <a:solidFill>
                  <a:srgbClr val="002060"/>
                </a:solidFill>
                <a:latin typeface="+mn-lt"/>
              </a:rPr>
              <a:t>Enhance the capacity of </a:t>
            </a:r>
            <a:r>
              <a:rPr lang="en-US" sz="1200" b="1" cap="none" dirty="0">
                <a:solidFill>
                  <a:srgbClr val="FF0000"/>
                </a:solidFill>
                <a:latin typeface="+mn-lt"/>
              </a:rPr>
              <a:t>1360</a:t>
            </a:r>
            <a:r>
              <a:rPr lang="en-US" sz="1200" b="1" cap="none" dirty="0">
                <a:solidFill>
                  <a:srgbClr val="002060"/>
                </a:solidFill>
                <a:latin typeface="+mn-lt"/>
              </a:rPr>
              <a:t> </a:t>
            </a:r>
            <a:r>
              <a:rPr lang="en-US" sz="1200" cap="none" dirty="0">
                <a:solidFill>
                  <a:srgbClr val="002060"/>
                </a:solidFill>
                <a:latin typeface="+mn-lt"/>
              </a:rPr>
              <a:t>women SMEs in Nigeria, Senegal, Mali, and Cote d’Ivoire to access procurement opportunities.</a:t>
            </a:r>
          </a:p>
          <a:p>
            <a:r>
              <a:rPr lang="en-US" sz="1200" cap="none" dirty="0">
                <a:solidFill>
                  <a:srgbClr val="002060"/>
                </a:solidFill>
                <a:latin typeface="+mn-lt"/>
              </a:rPr>
              <a:t>•Ensure that at least </a:t>
            </a:r>
            <a:r>
              <a:rPr lang="en-US" sz="1200" b="1" cap="none" dirty="0">
                <a:solidFill>
                  <a:srgbClr val="FF0000"/>
                </a:solidFill>
                <a:latin typeface="+mn-lt"/>
              </a:rPr>
              <a:t>400</a:t>
            </a:r>
            <a:r>
              <a:rPr lang="en-US" sz="1200" cap="none" dirty="0">
                <a:solidFill>
                  <a:srgbClr val="002060"/>
                </a:solidFill>
                <a:latin typeface="+mn-lt"/>
              </a:rPr>
              <a:t> women-owned/-led businesses can access new procurement opportunities in the four countries.</a:t>
            </a:r>
          </a:p>
          <a:p>
            <a:r>
              <a:rPr lang="en-US" sz="1200" cap="none" dirty="0">
                <a:solidFill>
                  <a:srgbClr val="002060"/>
                </a:solidFill>
                <a:latin typeface="+mn-lt"/>
              </a:rPr>
              <a:t>•Improve the understanding of </a:t>
            </a:r>
            <a:r>
              <a:rPr lang="en-US" sz="1200" b="1" cap="none" dirty="0">
                <a:solidFill>
                  <a:srgbClr val="FF0000"/>
                </a:solidFill>
                <a:latin typeface="+mn-lt"/>
              </a:rPr>
              <a:t>270</a:t>
            </a:r>
            <a:r>
              <a:rPr lang="en-US" sz="1200" cap="none" dirty="0">
                <a:solidFill>
                  <a:srgbClr val="002060"/>
                </a:solidFill>
                <a:latin typeface="+mn-lt"/>
              </a:rPr>
              <a:t> government officials on how to implement affirmative procurement reform.</a:t>
            </a:r>
          </a:p>
          <a:p>
            <a:r>
              <a:rPr lang="en-US" sz="1200" cap="none" dirty="0">
                <a:solidFill>
                  <a:srgbClr val="002060"/>
                </a:solidFill>
                <a:latin typeface="+mn-lt"/>
              </a:rPr>
              <a:t>•Adopt </a:t>
            </a:r>
            <a:r>
              <a:rPr lang="en-US" sz="1200" b="1" cap="none" dirty="0">
                <a:solidFill>
                  <a:srgbClr val="FF0000"/>
                </a:solidFill>
                <a:latin typeface="+mn-lt"/>
              </a:rPr>
              <a:t>four legal/regulatory reforms </a:t>
            </a:r>
            <a:r>
              <a:rPr lang="en-US" sz="1200" cap="none" dirty="0">
                <a:solidFill>
                  <a:srgbClr val="002060"/>
                </a:solidFill>
                <a:latin typeface="+mn-lt"/>
              </a:rPr>
              <a:t>that facilitate women-led businesses' access to procurement opportunities.</a:t>
            </a:r>
          </a:p>
          <a:p>
            <a:br>
              <a:rPr lang="fr-FR" sz="1200" dirty="0">
                <a:solidFill>
                  <a:srgbClr val="002060"/>
                </a:solidFill>
                <a:latin typeface="+mn-lt"/>
              </a:rPr>
            </a:br>
            <a:br>
              <a:rPr lang="fr-FR" sz="1200" dirty="0">
                <a:solidFill>
                  <a:srgbClr val="0070C0"/>
                </a:solidFill>
                <a:latin typeface="+mn-lt"/>
              </a:rPr>
            </a:br>
            <a:endParaRPr lang="en-US" sz="1050" dirty="0">
              <a:solidFill>
                <a:srgbClr val="0070C0"/>
              </a:solidFill>
            </a:endParaRPr>
          </a:p>
        </p:txBody>
      </p:sp>
    </p:spTree>
    <p:extLst>
      <p:ext uri="{BB962C8B-B14F-4D97-AF65-F5344CB8AC3E}">
        <p14:creationId xmlns:p14="http://schemas.microsoft.com/office/powerpoint/2010/main" val="405862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2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2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26" grpId="0">
        <p:bldAsOne/>
      </p:bldGraphic>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9F1C-6596-42B1-9E65-DE1356317507}"/>
              </a:ext>
            </a:extLst>
          </p:cNvPr>
          <p:cNvSpPr>
            <a:spLocks noGrp="1"/>
          </p:cNvSpPr>
          <p:nvPr>
            <p:ph type="title"/>
          </p:nvPr>
        </p:nvSpPr>
        <p:spPr>
          <a:xfrm>
            <a:off x="906009" y="1999050"/>
            <a:ext cx="7626300" cy="572700"/>
          </a:xfrm>
        </p:spPr>
        <p:txBody>
          <a:bodyPr/>
          <a:lstStyle/>
          <a:p>
            <a:pPr algn="ctr"/>
            <a:br>
              <a:rPr lang="en-US" dirty="0"/>
            </a:br>
            <a:r>
              <a:rPr lang="en-US" sz="1800" b="1" dirty="0">
                <a:solidFill>
                  <a:srgbClr val="0070C0"/>
                </a:solidFill>
                <a:effectLst/>
                <a:latin typeface="Calibri" panose="020F0502020204030204" pitchFamily="34" charset="0"/>
                <a:ea typeface="Calibri" panose="020F0502020204030204" pitchFamily="34" charset="0"/>
              </a:rPr>
              <a:t>Women entrepreneurs access to markets via the public PROCUREMENT and private SUPPLY CHAINS </a:t>
            </a:r>
            <a:endParaRPr lang="en-US" b="1" dirty="0">
              <a:solidFill>
                <a:srgbClr val="0070C0"/>
              </a:solidFill>
            </a:endParaRPr>
          </a:p>
        </p:txBody>
      </p:sp>
    </p:spTree>
    <p:extLst>
      <p:ext uri="{BB962C8B-B14F-4D97-AF65-F5344CB8AC3E}">
        <p14:creationId xmlns:p14="http://schemas.microsoft.com/office/powerpoint/2010/main" val="158680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9F1C-6596-42B1-9E65-DE1356317507}"/>
              </a:ext>
            </a:extLst>
          </p:cNvPr>
          <p:cNvSpPr>
            <a:spLocks noGrp="1"/>
          </p:cNvSpPr>
          <p:nvPr>
            <p:ph type="title"/>
          </p:nvPr>
        </p:nvSpPr>
        <p:spPr>
          <a:xfrm>
            <a:off x="758850" y="103084"/>
            <a:ext cx="7626300" cy="572700"/>
          </a:xfrm>
        </p:spPr>
        <p:txBody>
          <a:bodyPr/>
          <a:lstStyle/>
          <a:p>
            <a:pPr algn="ctr"/>
            <a:br>
              <a:rPr lang="en-US" dirty="0"/>
            </a:br>
            <a:r>
              <a:rPr lang="en-US" sz="1800" b="1" dirty="0">
                <a:solidFill>
                  <a:srgbClr val="0070C0"/>
                </a:solidFill>
                <a:effectLst/>
                <a:latin typeface="Calibri" panose="020F0502020204030204" pitchFamily="34" charset="0"/>
                <a:ea typeface="Calibri" panose="020F0502020204030204" pitchFamily="34" charset="0"/>
              </a:rPr>
              <a:t>The case of Nigeria: focus on public procurement</a:t>
            </a:r>
            <a:r>
              <a:rPr lang="en-US" sz="1800" dirty="0">
                <a:solidFill>
                  <a:srgbClr val="0070C0"/>
                </a:solidFill>
                <a:effectLst/>
                <a:latin typeface="Calibri" panose="020F0502020204030204" pitchFamily="34" charset="0"/>
                <a:ea typeface="Calibri" panose="020F0502020204030204" pitchFamily="34" charset="0"/>
              </a:rPr>
              <a:t>  </a:t>
            </a:r>
            <a:endParaRPr lang="en-US" b="1" dirty="0">
              <a:solidFill>
                <a:srgbClr val="0070C0"/>
              </a:solidFill>
            </a:endParaRPr>
          </a:p>
        </p:txBody>
      </p:sp>
      <p:sp>
        <p:nvSpPr>
          <p:cNvPr id="12" name="TextBox 11">
            <a:extLst>
              <a:ext uri="{FF2B5EF4-FFF2-40B4-BE49-F238E27FC236}">
                <a16:creationId xmlns:a16="http://schemas.microsoft.com/office/drawing/2014/main" id="{4503E1C6-0DEA-4E3D-979B-9FC8731E7FAF}"/>
              </a:ext>
            </a:extLst>
          </p:cNvPr>
          <p:cNvSpPr txBox="1"/>
          <p:nvPr/>
        </p:nvSpPr>
        <p:spPr>
          <a:xfrm>
            <a:off x="122308" y="768193"/>
            <a:ext cx="9021692" cy="3801041"/>
          </a:xfrm>
          <a:prstGeom prst="rect">
            <a:avLst/>
          </a:prstGeom>
          <a:noFill/>
          <a:ln>
            <a:solidFill>
              <a:srgbClr val="0070C0"/>
            </a:solidFill>
          </a:ln>
        </p:spPr>
        <p:txBody>
          <a:bodyPr wrap="square">
            <a:spAutoFit/>
          </a:bodyPr>
          <a:lstStyle/>
          <a:p>
            <a:pPr>
              <a:buClr>
                <a:schemeClr val="accent1"/>
              </a:buClr>
            </a:pPr>
            <a:r>
              <a:rPr lang="en-US" sz="1600" dirty="0">
                <a:effectLst/>
                <a:latin typeface="Calibri" panose="020F0502020204030204" pitchFamily="34" charset="0"/>
                <a:ea typeface="Calibri" panose="020F0502020204030204" pitchFamily="34" charset="0"/>
              </a:rPr>
              <a:t>Advocacy and awareness leading to </a:t>
            </a:r>
            <a:r>
              <a:rPr lang="en-US" sz="1600" b="1" dirty="0">
                <a:solidFill>
                  <a:srgbClr val="FF0000"/>
                </a:solidFill>
                <a:effectLst/>
                <a:latin typeface="Calibri" panose="020F0502020204030204" pitchFamily="34" charset="0"/>
                <a:ea typeface="Calibri" panose="020F0502020204030204" pitchFamily="34" charset="0"/>
              </a:rPr>
              <a:t>behavioral change </a:t>
            </a:r>
            <a:r>
              <a:rPr lang="en-US" sz="1600" dirty="0">
                <a:effectLst/>
                <a:latin typeface="Calibri" panose="020F0502020204030204" pitchFamily="34" charset="0"/>
                <a:ea typeface="Calibri" panose="020F0502020204030204" pitchFamily="34" charset="0"/>
              </a:rPr>
              <a:t>for public officials and Women Owned businesses. This led to the </a:t>
            </a:r>
            <a:r>
              <a:rPr lang="en-US" sz="1600" b="1" dirty="0">
                <a:solidFill>
                  <a:srgbClr val="FF0000"/>
                </a:solidFill>
                <a:effectLst/>
                <a:latin typeface="Calibri" panose="020F0502020204030204" pitchFamily="34" charset="0"/>
                <a:ea typeface="Calibri" panose="020F0502020204030204" pitchFamily="34" charset="0"/>
              </a:rPr>
              <a:t>development of state-level action plans </a:t>
            </a:r>
            <a:r>
              <a:rPr lang="en-US" sz="1600" dirty="0">
                <a:effectLst/>
                <a:latin typeface="Calibri" panose="020F0502020204030204" pitchFamily="34" charset="0"/>
                <a:ea typeface="Calibri" panose="020F0502020204030204" pitchFamily="34" charset="0"/>
              </a:rPr>
              <a:t>and the prioritization of affirmative procurement at the national level.</a:t>
            </a:r>
          </a:p>
          <a:p>
            <a:pPr marL="285750" indent="-285750">
              <a:buClr>
                <a:schemeClr val="accent1"/>
              </a:buClr>
              <a:buFont typeface="Wingdings" panose="05000000000000000000" pitchFamily="2" charset="2"/>
              <a:buChar char="v"/>
            </a:pPr>
            <a:endParaRPr lang="en-US" sz="1600" dirty="0">
              <a:effectLst/>
              <a:latin typeface="Calibri" panose="020F0502020204030204" pitchFamily="34" charset="0"/>
              <a:ea typeface="Calibri" panose="020F0502020204030204" pitchFamily="34" charset="0"/>
            </a:endParaRPr>
          </a:p>
          <a:p>
            <a:pPr>
              <a:buClr>
                <a:schemeClr val="accent1"/>
              </a:buClr>
            </a:pPr>
            <a:r>
              <a:rPr lang="en-US" sz="1600" dirty="0">
                <a:effectLst/>
                <a:latin typeface="Calibri" panose="020F0502020204030204" pitchFamily="34" charset="0"/>
                <a:ea typeface="Calibri" panose="020F0502020204030204" pitchFamily="34" charset="0"/>
              </a:rPr>
              <a:t>Institutional capacity-building for over </a:t>
            </a:r>
            <a:r>
              <a:rPr lang="en-US" sz="1600" b="1" dirty="0">
                <a:solidFill>
                  <a:srgbClr val="FF0000"/>
                </a:solidFill>
                <a:effectLst/>
                <a:latin typeface="Calibri" panose="020F0502020204030204" pitchFamily="34" charset="0"/>
                <a:ea typeface="Calibri" panose="020F0502020204030204" pitchFamily="34" charset="0"/>
              </a:rPr>
              <a:t>70 public officials and 200 women owned/led businesses, </a:t>
            </a:r>
            <a:r>
              <a:rPr lang="en-US" sz="1600" dirty="0">
                <a:effectLst/>
                <a:latin typeface="Calibri" panose="020F0502020204030204" pitchFamily="34" charset="0"/>
                <a:ea typeface="Calibri" panose="020F0502020204030204" pitchFamily="34" charset="0"/>
              </a:rPr>
              <a:t>resulting in the development of feasible strategies for implementing affirmative procurement and the establishment of gender desks in procurement agencies.</a:t>
            </a:r>
          </a:p>
          <a:p>
            <a:pPr marL="285750" indent="-285750">
              <a:buClr>
                <a:schemeClr val="accent1"/>
              </a:buClr>
              <a:buFont typeface="Wingdings" panose="05000000000000000000" pitchFamily="2" charset="2"/>
              <a:buChar char="v"/>
            </a:pPr>
            <a:endParaRPr lang="en-US" sz="1600" dirty="0">
              <a:effectLst/>
              <a:latin typeface="Calibri" panose="020F0502020204030204" pitchFamily="34" charset="0"/>
              <a:ea typeface="Calibri" panose="020F0502020204030204" pitchFamily="34" charset="0"/>
            </a:endParaRPr>
          </a:p>
          <a:p>
            <a:pPr>
              <a:buClr>
                <a:schemeClr val="accent1"/>
              </a:buClr>
            </a:pPr>
            <a:r>
              <a:rPr lang="en-US" sz="1600" dirty="0">
                <a:effectLst/>
                <a:latin typeface="Calibri" panose="020F0502020204030204" pitchFamily="34" charset="0"/>
                <a:ea typeface="Calibri" panose="020F0502020204030204" pitchFamily="34" charset="0"/>
              </a:rPr>
              <a:t>Policy and regulatory reforms: inclusion of affirmative procurement as a key accelerator in Nigeria’s </a:t>
            </a:r>
            <a:r>
              <a:rPr lang="en-US" sz="1600" b="1" dirty="0">
                <a:solidFill>
                  <a:srgbClr val="FF0000"/>
                </a:solidFill>
                <a:effectLst/>
                <a:latin typeface="Calibri" panose="020F0502020204030204" pitchFamily="34" charset="0"/>
                <a:ea typeface="Calibri" panose="020F0502020204030204" pitchFamily="34" charset="0"/>
              </a:rPr>
              <a:t>National Policy on Women Economic Empowerment</a:t>
            </a:r>
            <a:r>
              <a:rPr lang="en-US" sz="1600" dirty="0">
                <a:effectLst/>
                <a:latin typeface="Calibri" panose="020F0502020204030204" pitchFamily="34" charset="0"/>
                <a:ea typeface="Calibri" panose="020F0502020204030204" pitchFamily="34" charset="0"/>
              </a:rPr>
              <a:t>. At the state level, action plans and policy initiatives are being developed to incorporate gender-responsive clauses in procurement guidelines and regulations.</a:t>
            </a:r>
          </a:p>
          <a:p>
            <a:pPr marL="285750" indent="-285750">
              <a:buClr>
                <a:schemeClr val="accent1"/>
              </a:buClr>
              <a:buFont typeface="Wingdings" panose="05000000000000000000" pitchFamily="2" charset="2"/>
              <a:buChar char="v"/>
            </a:pPr>
            <a:endParaRPr lang="en-US" sz="1600" dirty="0">
              <a:effectLst/>
              <a:latin typeface="Calibri" panose="020F0502020204030204" pitchFamily="34" charset="0"/>
              <a:ea typeface="Calibri" panose="020F0502020204030204" pitchFamily="34" charset="0"/>
            </a:endParaRPr>
          </a:p>
          <a:p>
            <a:pPr>
              <a:buClr>
                <a:schemeClr val="accent1"/>
              </a:buClr>
            </a:pPr>
            <a:r>
              <a:rPr lang="en-US" sz="1600" b="1" dirty="0">
                <a:solidFill>
                  <a:srgbClr val="FF0000"/>
                </a:solidFill>
                <a:effectLst/>
                <a:latin typeface="Calibri" panose="020F0502020204030204" pitchFamily="34" charset="0"/>
                <a:ea typeface="Calibri" panose="020F0502020204030204" pitchFamily="34" charset="0"/>
              </a:rPr>
              <a:t>Data collection and research </a:t>
            </a:r>
            <a:r>
              <a:rPr lang="en-US" sz="1600" dirty="0">
                <a:effectLst/>
                <a:latin typeface="Calibri" panose="020F0502020204030204" pitchFamily="34" charset="0"/>
                <a:ea typeface="Calibri" panose="020F0502020204030204" pitchFamily="34" charset="0"/>
              </a:rPr>
              <a:t>on procurement legal and policy framework, including baseline dataset allowing for evidence-based policy recommendations and advocacy</a:t>
            </a:r>
            <a:r>
              <a:rPr lang="en-US" sz="1800" dirty="0">
                <a:effectLst/>
                <a:latin typeface="Calibri" panose="020F0502020204030204" pitchFamily="34" charset="0"/>
                <a:ea typeface="Calibri" panose="020F0502020204030204" pitchFamily="34" charset="0"/>
              </a:rPr>
              <a:t>.</a:t>
            </a:r>
          </a:p>
          <a:p>
            <a:endParaRPr lang="en-US" sz="1500" dirty="0"/>
          </a:p>
        </p:txBody>
      </p:sp>
    </p:spTree>
    <p:extLst>
      <p:ext uri="{BB962C8B-B14F-4D97-AF65-F5344CB8AC3E}">
        <p14:creationId xmlns:p14="http://schemas.microsoft.com/office/powerpoint/2010/main" val="45067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9F1C-6596-42B1-9E65-DE1356317507}"/>
              </a:ext>
            </a:extLst>
          </p:cNvPr>
          <p:cNvSpPr>
            <a:spLocks noGrp="1"/>
          </p:cNvSpPr>
          <p:nvPr>
            <p:ph type="title"/>
          </p:nvPr>
        </p:nvSpPr>
        <p:spPr>
          <a:xfrm>
            <a:off x="715817" y="0"/>
            <a:ext cx="7626300" cy="572700"/>
          </a:xfrm>
        </p:spPr>
        <p:txBody>
          <a:bodyPr/>
          <a:lstStyle/>
          <a:p>
            <a:pPr algn="ctr"/>
            <a:br>
              <a:rPr lang="en-US" b="1" dirty="0"/>
            </a:br>
            <a:r>
              <a:rPr lang="en-US" sz="1800" b="1" dirty="0">
                <a:solidFill>
                  <a:srgbClr val="0070C0"/>
                </a:solidFill>
                <a:effectLst/>
                <a:latin typeface="Calibri" panose="020F0502020204030204" pitchFamily="34" charset="0"/>
                <a:ea typeface="Calibri" panose="020F0502020204030204" pitchFamily="34" charset="0"/>
              </a:rPr>
              <a:t>The case of Nigeria: focus on supply chains</a:t>
            </a:r>
            <a:endParaRPr lang="en-US" b="1" dirty="0">
              <a:solidFill>
                <a:srgbClr val="0070C0"/>
              </a:solidFill>
            </a:endParaRPr>
          </a:p>
        </p:txBody>
      </p:sp>
      <p:sp>
        <p:nvSpPr>
          <p:cNvPr id="12" name="TextBox 11">
            <a:extLst>
              <a:ext uri="{FF2B5EF4-FFF2-40B4-BE49-F238E27FC236}">
                <a16:creationId xmlns:a16="http://schemas.microsoft.com/office/drawing/2014/main" id="{4503E1C6-0DEA-4E3D-979B-9FC8731E7FAF}"/>
              </a:ext>
            </a:extLst>
          </p:cNvPr>
          <p:cNvSpPr txBox="1"/>
          <p:nvPr/>
        </p:nvSpPr>
        <p:spPr>
          <a:xfrm>
            <a:off x="49095" y="627045"/>
            <a:ext cx="9039673" cy="4147289"/>
          </a:xfrm>
          <a:prstGeom prst="rect">
            <a:avLst/>
          </a:prstGeom>
          <a:noFill/>
          <a:ln>
            <a:solidFill>
              <a:srgbClr val="0070C0"/>
            </a:solidFill>
          </a:ln>
        </p:spPr>
        <p:txBody>
          <a:bodyPr wrap="square">
            <a:spAutoFit/>
          </a:bodyPr>
          <a:lstStyle/>
          <a:p>
            <a:pPr marL="285750" indent="-285750">
              <a:buClr>
                <a:schemeClr val="accent1"/>
              </a:buClr>
              <a:buFont typeface="Wingdings" panose="05000000000000000000" pitchFamily="2" charset="2"/>
              <a:buChar char="v"/>
            </a:pPr>
            <a:r>
              <a:rPr lang="en-US" sz="1550" dirty="0">
                <a:effectLst/>
                <a:latin typeface="Calibri" panose="020F0502020204030204" pitchFamily="34" charset="0"/>
                <a:ea typeface="Calibri" panose="020F0502020204030204" pitchFamily="34" charset="0"/>
              </a:rPr>
              <a:t>Collaboration between UN Women key private sector partners and allies to successfully increased the adoption of Women's Empowerment Principles (WEPs) with over </a:t>
            </a:r>
            <a:r>
              <a:rPr lang="en-US" sz="1550" b="1" dirty="0">
                <a:solidFill>
                  <a:srgbClr val="FF0000"/>
                </a:solidFill>
                <a:effectLst/>
                <a:latin typeface="Calibri" panose="020F0502020204030204" pitchFamily="34" charset="0"/>
                <a:ea typeface="Calibri" panose="020F0502020204030204" pitchFamily="34" charset="0"/>
              </a:rPr>
              <a:t>150 new signatories </a:t>
            </a:r>
            <a:r>
              <a:rPr lang="en-US" sz="1550" dirty="0">
                <a:effectLst/>
                <a:latin typeface="Calibri" panose="020F0502020204030204" pitchFamily="34" charset="0"/>
                <a:ea typeface="Calibri" panose="020F0502020204030204" pitchFamily="34" charset="0"/>
              </a:rPr>
              <a:t>awaiting approval.</a:t>
            </a:r>
          </a:p>
          <a:p>
            <a:pPr marL="285750" indent="-285750">
              <a:buClr>
                <a:schemeClr val="accent1"/>
              </a:buClr>
              <a:buFont typeface="Wingdings" panose="05000000000000000000" pitchFamily="2" charset="2"/>
              <a:buChar char="v"/>
            </a:pPr>
            <a:endParaRPr lang="en-US" sz="1550" dirty="0">
              <a:effectLst/>
              <a:latin typeface="Calibri" panose="020F0502020204030204" pitchFamily="34" charset="0"/>
              <a:ea typeface="Calibri" panose="020F0502020204030204" pitchFamily="34" charset="0"/>
            </a:endParaRPr>
          </a:p>
          <a:p>
            <a:pPr marL="285750" indent="-285750">
              <a:buClr>
                <a:schemeClr val="accent1"/>
              </a:buClr>
              <a:buFont typeface="Wingdings" panose="05000000000000000000" pitchFamily="2" charset="2"/>
              <a:buChar char="v"/>
            </a:pPr>
            <a:r>
              <a:rPr lang="en-US" sz="1550" dirty="0">
                <a:effectLst/>
                <a:latin typeface="Calibri" panose="020F0502020204030204" pitchFamily="34" charset="0"/>
                <a:ea typeface="Calibri" panose="020F0502020204030204" pitchFamily="34" charset="0"/>
              </a:rPr>
              <a:t>Convening private sector representatives  to raise awareness about the importance of WEPs and </a:t>
            </a:r>
            <a:r>
              <a:rPr lang="en-US" sz="1550" b="1" dirty="0">
                <a:solidFill>
                  <a:srgbClr val="FF0000"/>
                </a:solidFill>
                <a:effectLst/>
                <a:latin typeface="Calibri" panose="020F0502020204030204" pitchFamily="34" charset="0"/>
                <a:ea typeface="Calibri" panose="020F0502020204030204" pitchFamily="34" charset="0"/>
              </a:rPr>
              <a:t>highlighted the business case for becoming a signatory</a:t>
            </a:r>
            <a:r>
              <a:rPr lang="en-US" sz="1550" dirty="0">
                <a:effectLst/>
                <a:latin typeface="Calibri" panose="020F0502020204030204" pitchFamily="34" charset="0"/>
                <a:ea typeface="Calibri" panose="020F0502020204030204" pitchFamily="34" charset="0"/>
              </a:rPr>
              <a:t>.</a:t>
            </a:r>
          </a:p>
          <a:p>
            <a:pPr marL="285750" indent="-285750">
              <a:buClr>
                <a:schemeClr val="accent1"/>
              </a:buClr>
              <a:buFont typeface="Wingdings" panose="05000000000000000000" pitchFamily="2" charset="2"/>
              <a:buChar char="v"/>
            </a:pPr>
            <a:endParaRPr lang="en-US" sz="1550" dirty="0">
              <a:effectLst/>
              <a:latin typeface="Calibri" panose="020F0502020204030204" pitchFamily="34" charset="0"/>
              <a:ea typeface="Calibri" panose="020F0502020204030204" pitchFamily="34" charset="0"/>
            </a:endParaRPr>
          </a:p>
          <a:p>
            <a:pPr marL="285750" indent="-285750">
              <a:buClr>
                <a:schemeClr val="accent1"/>
              </a:buClr>
              <a:buFont typeface="Wingdings" panose="05000000000000000000" pitchFamily="2" charset="2"/>
              <a:buChar char="v"/>
            </a:pPr>
            <a:r>
              <a:rPr lang="en-US" sz="1550" dirty="0">
                <a:effectLst/>
                <a:latin typeface="Calibri" panose="020F0502020204030204" pitchFamily="34" charset="0"/>
                <a:ea typeface="Calibri" panose="020F0502020204030204" pitchFamily="34" charset="0"/>
              </a:rPr>
              <a:t>The establishment of a </a:t>
            </a:r>
            <a:r>
              <a:rPr lang="en-US" sz="1550" b="1" dirty="0">
                <a:solidFill>
                  <a:srgbClr val="FF0000"/>
                </a:solidFill>
                <a:effectLst/>
                <a:latin typeface="Calibri" panose="020F0502020204030204" pitchFamily="34" charset="0"/>
                <a:ea typeface="Calibri" panose="020F0502020204030204" pitchFamily="34" charset="0"/>
              </a:rPr>
              <a:t>private sector forum </a:t>
            </a:r>
            <a:r>
              <a:rPr lang="en-US" sz="1550" dirty="0">
                <a:effectLst/>
                <a:latin typeface="Calibri" panose="020F0502020204030204" pitchFamily="34" charset="0"/>
                <a:ea typeface="Calibri" panose="020F0502020204030204" pitchFamily="34" charset="0"/>
              </a:rPr>
              <a:t>to serve as a platform for dialogue, knowledge sharing, and collaboration, driving positive change and promoting gender-responsive supply chains to create a more inclusive business environment.</a:t>
            </a:r>
          </a:p>
          <a:p>
            <a:pPr marL="285750" indent="-285750">
              <a:buClr>
                <a:schemeClr val="accent1"/>
              </a:buClr>
              <a:buFont typeface="Wingdings" panose="05000000000000000000" pitchFamily="2" charset="2"/>
              <a:buChar char="v"/>
            </a:pPr>
            <a:endParaRPr lang="en-US" sz="1550" dirty="0">
              <a:effectLst/>
              <a:latin typeface="Calibri" panose="020F0502020204030204" pitchFamily="34" charset="0"/>
              <a:ea typeface="Calibri" panose="020F0502020204030204" pitchFamily="34" charset="0"/>
            </a:endParaRPr>
          </a:p>
          <a:p>
            <a:pPr marL="285750" indent="-285750">
              <a:buClr>
                <a:schemeClr val="accent1"/>
              </a:buClr>
              <a:buFont typeface="Wingdings" panose="05000000000000000000" pitchFamily="2" charset="2"/>
              <a:buChar char="v"/>
            </a:pPr>
            <a:r>
              <a:rPr lang="en-US" sz="1550" dirty="0">
                <a:latin typeface="Calibri" panose="020F0502020204030204" pitchFamily="34" charset="0"/>
                <a:ea typeface="Calibri" panose="020F0502020204030204" pitchFamily="34" charset="0"/>
              </a:rPr>
              <a:t>Provide </a:t>
            </a:r>
            <a:r>
              <a:rPr lang="en-US" sz="1550" b="1" dirty="0">
                <a:solidFill>
                  <a:srgbClr val="FF0000"/>
                </a:solidFill>
                <a:latin typeface="Calibri" panose="020F0502020204030204" pitchFamily="34" charset="0"/>
                <a:ea typeface="Calibri" panose="020F0502020204030204" pitchFamily="34" charset="0"/>
              </a:rPr>
              <a:t>technical support </a:t>
            </a:r>
            <a:r>
              <a:rPr lang="en-US" sz="1550" dirty="0">
                <a:latin typeface="Calibri" panose="020F0502020204030204" pitchFamily="34" charset="0"/>
                <a:ea typeface="Calibri" panose="020F0502020204030204" pitchFamily="34" charset="0"/>
              </a:rPr>
              <a:t>for implementing </a:t>
            </a:r>
            <a:r>
              <a:rPr lang="en-US" sz="1550" dirty="0">
                <a:effectLst/>
                <a:latin typeface="Calibri" panose="020F0502020204030204" pitchFamily="34" charset="0"/>
                <a:ea typeface="Calibri" panose="020F0502020204030204" pitchFamily="34" charset="0"/>
              </a:rPr>
              <a:t>gender-responsive practices through the private sector forum, catalyzing the integration of gender considerations in supply chain management processes and providing greater opportunities for women entrepreneurs.</a:t>
            </a:r>
          </a:p>
          <a:p>
            <a:pPr marL="285750" indent="-285750">
              <a:buClr>
                <a:schemeClr val="accent1"/>
              </a:buClr>
              <a:buFont typeface="Wingdings" panose="05000000000000000000" pitchFamily="2" charset="2"/>
              <a:buChar char="v"/>
            </a:pPr>
            <a:endParaRPr lang="en-US" sz="1550" dirty="0">
              <a:effectLst/>
              <a:latin typeface="Calibri" panose="020F0502020204030204" pitchFamily="34" charset="0"/>
              <a:ea typeface="Calibri" panose="020F0502020204030204" pitchFamily="34" charset="0"/>
            </a:endParaRPr>
          </a:p>
          <a:p>
            <a:pPr marL="285750" indent="-285750">
              <a:buClr>
                <a:schemeClr val="accent1"/>
              </a:buClr>
              <a:buFont typeface="Wingdings" panose="05000000000000000000" pitchFamily="2" charset="2"/>
              <a:buChar char="v"/>
            </a:pPr>
            <a:r>
              <a:rPr lang="en-US" sz="1550" dirty="0">
                <a:effectLst/>
                <a:latin typeface="Calibri" panose="020F0502020204030204" pitchFamily="34" charset="0"/>
                <a:ea typeface="Calibri" panose="020F0502020204030204" pitchFamily="34" charset="0"/>
              </a:rPr>
              <a:t>The </a:t>
            </a:r>
            <a:r>
              <a:rPr lang="en-US" sz="1550" b="1" dirty="0">
                <a:solidFill>
                  <a:srgbClr val="FF0000"/>
                </a:solidFill>
                <a:effectLst/>
                <a:latin typeface="Calibri" panose="020F0502020204030204" pitchFamily="34" charset="0"/>
                <a:ea typeface="Calibri" panose="020F0502020204030204" pitchFamily="34" charset="0"/>
              </a:rPr>
              <a:t>strategic selection of Key private sector partners </a:t>
            </a:r>
            <a:r>
              <a:rPr lang="en-US" sz="1550" dirty="0">
                <a:effectLst/>
                <a:latin typeface="Calibri" panose="020F0502020204030204" pitchFamily="34" charset="0"/>
                <a:ea typeface="Calibri" panose="020F0502020204030204" pitchFamily="34" charset="0"/>
              </a:rPr>
              <a:t>who have already embraced WEPs, and collaboration with other partners (IFC, UNGC, NGX), to leverage their influence and resources in championing women-owned businesses, leading to sustainable outcomes for women's economic empowerment.</a:t>
            </a:r>
          </a:p>
        </p:txBody>
      </p:sp>
    </p:spTree>
    <p:extLst>
      <p:ext uri="{BB962C8B-B14F-4D97-AF65-F5344CB8AC3E}">
        <p14:creationId xmlns:p14="http://schemas.microsoft.com/office/powerpoint/2010/main" val="3028964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9F1C-6596-42B1-9E65-DE1356317507}"/>
              </a:ext>
            </a:extLst>
          </p:cNvPr>
          <p:cNvSpPr>
            <a:spLocks noGrp="1"/>
          </p:cNvSpPr>
          <p:nvPr>
            <p:ph type="title"/>
          </p:nvPr>
        </p:nvSpPr>
        <p:spPr>
          <a:xfrm>
            <a:off x="758850" y="0"/>
            <a:ext cx="7626300" cy="572700"/>
          </a:xfrm>
        </p:spPr>
        <p:txBody>
          <a:bodyPr/>
          <a:lstStyle/>
          <a:p>
            <a:pPr algn="ctr"/>
            <a:br>
              <a:rPr lang="en-US" b="1" dirty="0"/>
            </a:br>
            <a:r>
              <a:rPr lang="en-US" sz="1800" b="1" dirty="0">
                <a:solidFill>
                  <a:srgbClr val="0070C0"/>
                </a:solidFill>
                <a:effectLst/>
                <a:latin typeface="Calibri" panose="020F0502020204030204" pitchFamily="34" charset="0"/>
                <a:ea typeface="Calibri" panose="020F0502020204030204" pitchFamily="34" charset="0"/>
              </a:rPr>
              <a:t>The case of Mali: focus on public procurement</a:t>
            </a:r>
            <a:endParaRPr lang="en-US" b="1" dirty="0">
              <a:solidFill>
                <a:srgbClr val="0070C0"/>
              </a:solidFill>
            </a:endParaRPr>
          </a:p>
        </p:txBody>
      </p:sp>
      <p:sp>
        <p:nvSpPr>
          <p:cNvPr id="12" name="TextBox 11">
            <a:extLst>
              <a:ext uri="{FF2B5EF4-FFF2-40B4-BE49-F238E27FC236}">
                <a16:creationId xmlns:a16="http://schemas.microsoft.com/office/drawing/2014/main" id="{4503E1C6-0DEA-4E3D-979B-9FC8731E7FAF}"/>
              </a:ext>
            </a:extLst>
          </p:cNvPr>
          <p:cNvSpPr txBox="1"/>
          <p:nvPr/>
        </p:nvSpPr>
        <p:spPr>
          <a:xfrm>
            <a:off x="208368" y="636339"/>
            <a:ext cx="8935632" cy="4385816"/>
          </a:xfrm>
          <a:prstGeom prst="rect">
            <a:avLst/>
          </a:prstGeom>
          <a:noFill/>
          <a:ln>
            <a:solidFill>
              <a:srgbClr val="0070C0"/>
            </a:solidFill>
          </a:ln>
        </p:spPr>
        <p:txBody>
          <a:bodyPr wrap="square">
            <a:spAutoFit/>
          </a:bodyPr>
          <a:lstStyle/>
          <a:p>
            <a:pPr marL="285750" indent="-285750">
              <a:buClr>
                <a:schemeClr val="accent1"/>
              </a:buClr>
              <a:buFont typeface="Wingdings" panose="05000000000000000000" pitchFamily="2" charset="2"/>
              <a:buChar char="v"/>
            </a:pPr>
            <a:r>
              <a:rPr lang="en-US" sz="1550" dirty="0">
                <a:effectLst/>
                <a:ea typeface="Calibri" panose="020F0502020204030204" pitchFamily="34" charset="0"/>
              </a:rPr>
              <a:t>UN Women has partnered with the </a:t>
            </a:r>
            <a:r>
              <a:rPr lang="en-US" sz="1550" dirty="0" err="1">
                <a:effectLst/>
                <a:ea typeface="Calibri" panose="020F0502020204030204" pitchFamily="34" charset="0"/>
              </a:rPr>
              <a:t>Autorité</a:t>
            </a:r>
            <a:r>
              <a:rPr lang="en-US" sz="1550" dirty="0">
                <a:effectLst/>
                <a:ea typeface="Calibri" panose="020F0502020204030204" pitchFamily="34" charset="0"/>
              </a:rPr>
              <a:t> de </a:t>
            </a:r>
            <a:r>
              <a:rPr lang="en-US" sz="1550" dirty="0" err="1">
                <a:effectLst/>
                <a:ea typeface="Calibri" panose="020F0502020204030204" pitchFamily="34" charset="0"/>
              </a:rPr>
              <a:t>Régulation</a:t>
            </a:r>
            <a:r>
              <a:rPr lang="en-US" sz="1550" dirty="0">
                <a:effectLst/>
                <a:ea typeface="Calibri" panose="020F0502020204030204" pitchFamily="34" charset="0"/>
              </a:rPr>
              <a:t> des </a:t>
            </a:r>
            <a:r>
              <a:rPr lang="en-US" sz="1550" dirty="0" err="1">
                <a:effectLst/>
                <a:ea typeface="Calibri" panose="020F0502020204030204" pitchFamily="34" charset="0"/>
              </a:rPr>
              <a:t>marchés</a:t>
            </a:r>
            <a:r>
              <a:rPr lang="en-US" sz="1550" dirty="0">
                <a:effectLst/>
                <a:ea typeface="Calibri" panose="020F0502020204030204" pitchFamily="34" charset="0"/>
              </a:rPr>
              <a:t> publics et des </a:t>
            </a:r>
            <a:r>
              <a:rPr lang="en-US" sz="1550" dirty="0" err="1">
                <a:effectLst/>
                <a:ea typeface="Calibri" panose="020F0502020204030204" pitchFamily="34" charset="0"/>
              </a:rPr>
              <a:t>Délégations</a:t>
            </a:r>
            <a:r>
              <a:rPr lang="en-US" sz="1550" dirty="0">
                <a:effectLst/>
                <a:ea typeface="Calibri" panose="020F0502020204030204" pitchFamily="34" charset="0"/>
              </a:rPr>
              <a:t> des services Publics (ARMDS) to </a:t>
            </a:r>
            <a:r>
              <a:rPr lang="en-US" sz="1550" b="1" dirty="0">
                <a:solidFill>
                  <a:srgbClr val="FF0000"/>
                </a:solidFill>
                <a:effectLst/>
                <a:ea typeface="Calibri" panose="020F0502020204030204" pitchFamily="34" charset="0"/>
              </a:rPr>
              <a:t>build capacity and support </a:t>
            </a:r>
            <a:r>
              <a:rPr lang="en-US" sz="1550" dirty="0">
                <a:effectLst/>
                <a:ea typeface="Calibri" panose="020F0502020204030204" pitchFamily="34" charset="0"/>
              </a:rPr>
              <a:t>women entrepreneurs on accessing public procurement opportunities. </a:t>
            </a:r>
          </a:p>
          <a:p>
            <a:pPr marL="285750" indent="-285750">
              <a:buClr>
                <a:schemeClr val="accent1"/>
              </a:buClr>
              <a:buFont typeface="Wingdings" panose="05000000000000000000" pitchFamily="2" charset="2"/>
              <a:buChar char="v"/>
            </a:pPr>
            <a:r>
              <a:rPr lang="en-US" sz="1550" dirty="0">
                <a:effectLst/>
                <a:ea typeface="Calibri" panose="020F0502020204030204" pitchFamily="34" charset="0"/>
              </a:rPr>
              <a:t>UN Women is working with the government to </a:t>
            </a:r>
            <a:r>
              <a:rPr lang="en-US" sz="1550" b="1" dirty="0">
                <a:solidFill>
                  <a:srgbClr val="FF0000"/>
                </a:solidFill>
                <a:effectLst/>
                <a:ea typeface="Calibri" panose="020F0502020204030204" pitchFamily="34" charset="0"/>
              </a:rPr>
              <a:t>integrate gender principles in Evaluation of the public procurement system (MAPS II) </a:t>
            </a:r>
            <a:r>
              <a:rPr lang="en-US" sz="1550" dirty="0">
                <a:effectLst/>
                <a:ea typeface="Calibri" panose="020F0502020204030204" pitchFamily="34" charset="0"/>
              </a:rPr>
              <a:t>on aspects related to the business environment and the perception of fraud and corruption in public procurement.</a:t>
            </a:r>
          </a:p>
          <a:p>
            <a:pPr marL="285750" indent="-285750">
              <a:buClr>
                <a:schemeClr val="accent1"/>
              </a:buClr>
              <a:buFont typeface="Wingdings" panose="05000000000000000000" pitchFamily="2" charset="2"/>
              <a:buChar char="v"/>
            </a:pPr>
            <a:r>
              <a:rPr lang="en-US" sz="1550" dirty="0">
                <a:ea typeface="Calibri" panose="020F0502020204030204" pitchFamily="34" charset="0"/>
              </a:rPr>
              <a:t>UN Women is working with ARMDS for the </a:t>
            </a:r>
            <a:r>
              <a:rPr lang="en-US" sz="1550" b="1" dirty="0">
                <a:solidFill>
                  <a:srgbClr val="FF0000"/>
                </a:solidFill>
                <a:ea typeface="Calibri" panose="020F0502020204030204" pitchFamily="34" charset="0"/>
              </a:rPr>
              <a:t>reform of decree n°2018-0473/PM-RM </a:t>
            </a:r>
            <a:r>
              <a:rPr lang="en-US" sz="1550" dirty="0">
                <a:ea typeface="Calibri" panose="020F0502020204030204" pitchFamily="34" charset="0"/>
              </a:rPr>
              <a:t>of May 28, 2018 adopting measures to orient public bidding towards small and medium-sized enterprises and national production.</a:t>
            </a:r>
            <a:endParaRPr lang="en-US" sz="1550" dirty="0">
              <a:effectLst/>
              <a:ea typeface="Calibri" panose="020F0502020204030204" pitchFamily="34" charset="0"/>
            </a:endParaRPr>
          </a:p>
          <a:p>
            <a:pPr marL="285750" indent="-285750">
              <a:buClr>
                <a:schemeClr val="accent1"/>
              </a:buClr>
              <a:buFont typeface="Wingdings" panose="05000000000000000000" pitchFamily="2" charset="2"/>
              <a:buChar char="v"/>
            </a:pPr>
            <a:r>
              <a:rPr lang="en-US" sz="1550" b="1" dirty="0">
                <a:solidFill>
                  <a:srgbClr val="FF0000"/>
                </a:solidFill>
                <a:effectLst/>
                <a:ea typeface="Calibri" panose="020F0502020204030204" pitchFamily="34" charset="0"/>
              </a:rPr>
              <a:t>54 women entrepreneurs are being trained in digital technology and procurement</a:t>
            </a:r>
          </a:p>
          <a:p>
            <a:pPr marL="285750" indent="-285750">
              <a:buClr>
                <a:schemeClr val="accent1"/>
              </a:buClr>
              <a:buFont typeface="Wingdings" panose="05000000000000000000" pitchFamily="2" charset="2"/>
              <a:buChar char="v"/>
            </a:pPr>
            <a:r>
              <a:rPr lang="en-US" sz="1550" b="1" dirty="0">
                <a:solidFill>
                  <a:srgbClr val="FF0000"/>
                </a:solidFill>
                <a:ea typeface="Calibri" panose="020F0502020204030204" pitchFamily="34" charset="0"/>
              </a:rPr>
              <a:t>150 women entrepreneurs</a:t>
            </a:r>
            <a:r>
              <a:rPr lang="en-US" sz="1550" dirty="0">
                <a:ea typeface="Calibri" panose="020F0502020204030204" pitchFamily="34" charset="0"/>
              </a:rPr>
              <a:t> are to be trained by ARMDS on the procedures of public procurement starting on June 26</a:t>
            </a:r>
            <a:r>
              <a:rPr lang="en-US" sz="1550" baseline="30000" dirty="0">
                <a:ea typeface="Calibri" panose="020F0502020204030204" pitchFamily="34" charset="0"/>
              </a:rPr>
              <a:t>th</a:t>
            </a:r>
            <a:r>
              <a:rPr lang="en-US" sz="1550" dirty="0">
                <a:ea typeface="Calibri" panose="020F0502020204030204" pitchFamily="34" charset="0"/>
              </a:rPr>
              <a:t> </a:t>
            </a:r>
          </a:p>
          <a:p>
            <a:pPr marL="285750" indent="-285750">
              <a:buClr>
                <a:schemeClr val="accent1"/>
              </a:buClr>
              <a:buFont typeface="Wingdings" panose="05000000000000000000" pitchFamily="2" charset="2"/>
              <a:buChar char="v"/>
            </a:pPr>
            <a:r>
              <a:rPr lang="en-US" sz="1550" dirty="0">
                <a:effectLst/>
                <a:ea typeface="Calibri" panose="020F0502020204030204" pitchFamily="34" charset="0"/>
              </a:rPr>
              <a:t>In Mali, UN Women organized a Business Seminar in collaboration with MINUSMA, where </a:t>
            </a:r>
            <a:r>
              <a:rPr lang="en-US" sz="1550" b="1" dirty="0">
                <a:solidFill>
                  <a:srgbClr val="FF0000"/>
                </a:solidFill>
                <a:effectLst/>
                <a:ea typeface="Calibri" panose="020F0502020204030204" pitchFamily="34" charset="0"/>
              </a:rPr>
              <a:t>86 women's businesses were registered on the United Nations Global Market (UNGM) </a:t>
            </a:r>
            <a:r>
              <a:rPr lang="en-US" sz="1550" dirty="0">
                <a:effectLst/>
                <a:ea typeface="Calibri" panose="020F0502020204030204" pitchFamily="34" charset="0"/>
              </a:rPr>
              <a:t>and learned about the procurement procedures of the UN.  54 women's enterprises were trained on United Nations procurement processes and were registered on UNGM. </a:t>
            </a:r>
          </a:p>
          <a:p>
            <a:pPr marL="285750" indent="-285750">
              <a:buClr>
                <a:schemeClr val="accent1"/>
              </a:buClr>
              <a:buFont typeface="Wingdings" panose="05000000000000000000" pitchFamily="2" charset="2"/>
              <a:buChar char="v"/>
            </a:pPr>
            <a:r>
              <a:rPr lang="en-US" sz="1550" b="1" dirty="0">
                <a:solidFill>
                  <a:srgbClr val="FF0000"/>
                </a:solidFill>
                <a:effectLst/>
                <a:ea typeface="Calibri" panose="020F0502020204030204" pitchFamily="34" charset="0"/>
              </a:rPr>
              <a:t>30 women's businesses accessed the Trade Facilitation Office (TFO)'s e-commerce</a:t>
            </a:r>
            <a:r>
              <a:rPr lang="en-US" sz="1550" dirty="0">
                <a:effectLst/>
                <a:ea typeface="Calibri" panose="020F0502020204030204" pitchFamily="34" charset="0"/>
              </a:rPr>
              <a:t> platform for exports to Canada, enhancing their capacity to leverage technology in the post-COVID-19 context.</a:t>
            </a:r>
          </a:p>
        </p:txBody>
      </p:sp>
    </p:spTree>
    <p:extLst>
      <p:ext uri="{BB962C8B-B14F-4D97-AF65-F5344CB8AC3E}">
        <p14:creationId xmlns:p14="http://schemas.microsoft.com/office/powerpoint/2010/main" val="237283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9F1C-6596-42B1-9E65-DE1356317507}"/>
              </a:ext>
            </a:extLst>
          </p:cNvPr>
          <p:cNvSpPr>
            <a:spLocks noGrp="1"/>
          </p:cNvSpPr>
          <p:nvPr>
            <p:ph type="title"/>
          </p:nvPr>
        </p:nvSpPr>
        <p:spPr/>
        <p:txBody>
          <a:bodyPr/>
          <a:lstStyle/>
          <a:p>
            <a:pPr algn="ctr"/>
            <a:br>
              <a:rPr lang="en-US" b="1" dirty="0"/>
            </a:br>
            <a:r>
              <a:rPr lang="en-US" sz="1800" b="1" dirty="0">
                <a:solidFill>
                  <a:srgbClr val="0070C0"/>
                </a:solidFill>
                <a:effectLst/>
                <a:latin typeface="Calibri" panose="020F0502020204030204" pitchFamily="34" charset="0"/>
                <a:ea typeface="Calibri" panose="020F0502020204030204" pitchFamily="34" charset="0"/>
              </a:rPr>
              <a:t>The case of Mali: focus on focus on supply chains </a:t>
            </a:r>
            <a:endParaRPr lang="en-US" b="1" dirty="0">
              <a:solidFill>
                <a:srgbClr val="0070C0"/>
              </a:solidFill>
            </a:endParaRPr>
          </a:p>
        </p:txBody>
      </p:sp>
      <p:graphicFrame>
        <p:nvGraphicFramePr>
          <p:cNvPr id="4" name="Diagram 3">
            <a:extLst>
              <a:ext uri="{FF2B5EF4-FFF2-40B4-BE49-F238E27FC236}">
                <a16:creationId xmlns:a16="http://schemas.microsoft.com/office/drawing/2014/main" id="{588C3922-CA8C-2B5C-1B5B-0D3BC9C8EA50}"/>
              </a:ext>
            </a:extLst>
          </p:cNvPr>
          <p:cNvGraphicFramePr/>
          <p:nvPr/>
        </p:nvGraphicFramePr>
        <p:xfrm>
          <a:off x="440710" y="1590540"/>
          <a:ext cx="8565068" cy="215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1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9F1C-6596-42B1-9E65-DE1356317507}"/>
              </a:ext>
            </a:extLst>
          </p:cNvPr>
          <p:cNvSpPr>
            <a:spLocks noGrp="1"/>
          </p:cNvSpPr>
          <p:nvPr>
            <p:ph type="title"/>
          </p:nvPr>
        </p:nvSpPr>
        <p:spPr/>
        <p:txBody>
          <a:bodyPr/>
          <a:lstStyle/>
          <a:p>
            <a:pPr algn="ctr"/>
            <a:br>
              <a:rPr lang="en-US" b="1" dirty="0"/>
            </a:br>
            <a:r>
              <a:rPr lang="en-US" sz="1800" b="1" dirty="0">
                <a:solidFill>
                  <a:srgbClr val="0070C0"/>
                </a:solidFill>
                <a:effectLst/>
                <a:latin typeface="Calibri" panose="020F0502020204030204" pitchFamily="34" charset="0"/>
                <a:ea typeface="Calibri" panose="020F0502020204030204" pitchFamily="34" charset="0"/>
              </a:rPr>
              <a:t>The case of </a:t>
            </a:r>
            <a:r>
              <a:rPr lang="en-US" sz="1800" b="1" dirty="0">
                <a:solidFill>
                  <a:srgbClr val="0070C0"/>
                </a:solidFill>
                <a:latin typeface="Calibri" panose="020F0502020204030204" pitchFamily="34" charset="0"/>
                <a:ea typeface="Calibri" panose="020F0502020204030204" pitchFamily="34" charset="0"/>
              </a:rPr>
              <a:t>SENEGAL</a:t>
            </a:r>
            <a:r>
              <a:rPr lang="en-US" sz="1800" b="1" dirty="0">
                <a:solidFill>
                  <a:srgbClr val="0070C0"/>
                </a:solidFill>
                <a:effectLst/>
                <a:latin typeface="Calibri" panose="020F0502020204030204" pitchFamily="34" charset="0"/>
                <a:ea typeface="Calibri" panose="020F0502020204030204" pitchFamily="34" charset="0"/>
              </a:rPr>
              <a:t>: focus on public procurement</a:t>
            </a:r>
            <a:endParaRPr lang="en-US" b="1" dirty="0">
              <a:solidFill>
                <a:srgbClr val="0070C0"/>
              </a:solidFill>
            </a:endParaRPr>
          </a:p>
        </p:txBody>
      </p:sp>
      <p:sp>
        <p:nvSpPr>
          <p:cNvPr id="12" name="TextBox 11">
            <a:extLst>
              <a:ext uri="{FF2B5EF4-FFF2-40B4-BE49-F238E27FC236}">
                <a16:creationId xmlns:a16="http://schemas.microsoft.com/office/drawing/2014/main" id="{4503E1C6-0DEA-4E3D-979B-9FC8731E7FAF}"/>
              </a:ext>
            </a:extLst>
          </p:cNvPr>
          <p:cNvSpPr txBox="1"/>
          <p:nvPr/>
        </p:nvSpPr>
        <p:spPr>
          <a:xfrm>
            <a:off x="372120" y="1403773"/>
            <a:ext cx="8565068" cy="3785652"/>
          </a:xfrm>
          <a:prstGeom prst="rect">
            <a:avLst/>
          </a:prstGeom>
          <a:noFill/>
          <a:ln>
            <a:solidFill>
              <a:srgbClr val="0070C0"/>
            </a:solidFill>
          </a:ln>
        </p:spPr>
        <p:txBody>
          <a:bodyPr wrap="square">
            <a:spAutoFit/>
          </a:bodyPr>
          <a:lstStyle/>
          <a:p>
            <a:pPr marL="285750" indent="-285750">
              <a:buClr>
                <a:schemeClr val="accent1"/>
              </a:buClr>
              <a:buFont typeface="Wingdings" panose="05000000000000000000" pitchFamily="2" charset="2"/>
              <a:buChar char="v"/>
            </a:pPr>
            <a:r>
              <a:rPr lang="en-US" sz="1500" dirty="0"/>
              <a:t>UN Women has partnered with the </a:t>
            </a:r>
            <a:r>
              <a:rPr lang="en-US" sz="1500" dirty="0" err="1"/>
              <a:t>Autorité</a:t>
            </a:r>
            <a:r>
              <a:rPr lang="en-US" sz="1500" dirty="0"/>
              <a:t> de </a:t>
            </a:r>
            <a:r>
              <a:rPr lang="en-US" sz="1500" dirty="0" err="1"/>
              <a:t>Régulation</a:t>
            </a:r>
            <a:r>
              <a:rPr lang="en-US" sz="1500" dirty="0"/>
              <a:t> de la </a:t>
            </a:r>
            <a:r>
              <a:rPr lang="en-US" sz="1500" dirty="0" err="1"/>
              <a:t>Commande</a:t>
            </a:r>
            <a:r>
              <a:rPr lang="en-US" sz="1500" dirty="0"/>
              <a:t> </a:t>
            </a:r>
            <a:r>
              <a:rPr lang="en-US" sz="1500" dirty="0" err="1"/>
              <a:t>Publique</a:t>
            </a:r>
            <a:r>
              <a:rPr lang="en-US" sz="1500" dirty="0"/>
              <a:t> (ARCOP) and the </a:t>
            </a:r>
            <a:r>
              <a:rPr lang="en-US" sz="1500" dirty="0" err="1"/>
              <a:t>Agence</a:t>
            </a:r>
            <a:r>
              <a:rPr lang="en-US" sz="1500" dirty="0"/>
              <a:t> de </a:t>
            </a:r>
            <a:r>
              <a:rPr lang="en-US" sz="1500" dirty="0" err="1"/>
              <a:t>Développement</a:t>
            </a:r>
            <a:r>
              <a:rPr lang="en-US" sz="1500" dirty="0"/>
              <a:t> et </a:t>
            </a:r>
            <a:r>
              <a:rPr lang="en-US" sz="1500" dirty="0" err="1"/>
              <a:t>d'encadrement</a:t>
            </a:r>
            <a:r>
              <a:rPr lang="en-US" sz="1500" dirty="0"/>
              <a:t> des PME (ADEPME) </a:t>
            </a:r>
            <a:r>
              <a:rPr lang="en-US" sz="1500" b="1" dirty="0">
                <a:solidFill>
                  <a:srgbClr val="FF0000"/>
                </a:solidFill>
              </a:rPr>
              <a:t>to build capacity and support women entrepreneurs, with a focus on training and sensitizing contracting authorities </a:t>
            </a:r>
            <a:r>
              <a:rPr lang="en-US" sz="1500" dirty="0"/>
              <a:t>to promote gender-sensitive procurement practices. </a:t>
            </a:r>
          </a:p>
          <a:p>
            <a:pPr marL="285750" indent="-285750">
              <a:buClr>
                <a:schemeClr val="accent1"/>
              </a:buClr>
              <a:buFont typeface="Wingdings" panose="05000000000000000000" pitchFamily="2" charset="2"/>
              <a:buChar char="v"/>
            </a:pPr>
            <a:r>
              <a:rPr lang="en-US" sz="1500" dirty="0"/>
              <a:t>In addition, </a:t>
            </a:r>
            <a:r>
              <a:rPr lang="en-US" sz="1500" b="1" dirty="0">
                <a:solidFill>
                  <a:srgbClr val="FF0000"/>
                </a:solidFill>
              </a:rPr>
              <a:t>the memorandum of understanding signed with the National Guarantee Fund </a:t>
            </a:r>
            <a:r>
              <a:rPr lang="en-US" sz="1500" b="1" dirty="0"/>
              <a:t>(CDMP) </a:t>
            </a:r>
            <a:r>
              <a:rPr lang="en-US" sz="1500" dirty="0"/>
              <a:t>as part of this project aims to help women entrepreneurs obtain the necessary guarantees for public contracts, opening up opportunities for them to win larger contracts.</a:t>
            </a:r>
          </a:p>
          <a:p>
            <a:pPr marL="285750" indent="-285750">
              <a:buClr>
                <a:schemeClr val="accent1"/>
              </a:buClr>
              <a:buFont typeface="Wingdings" panose="05000000000000000000" pitchFamily="2" charset="2"/>
              <a:buChar char="v"/>
            </a:pPr>
            <a:r>
              <a:rPr lang="en-US" sz="1500" dirty="0"/>
              <a:t>UN Women has </a:t>
            </a:r>
            <a:r>
              <a:rPr lang="en-US" sz="1500" b="1" dirty="0">
                <a:solidFill>
                  <a:srgbClr val="FF0000"/>
                </a:solidFill>
              </a:rPr>
              <a:t>trained 30 officials from the national SME agency </a:t>
            </a:r>
            <a:r>
              <a:rPr lang="en-US" sz="1500" dirty="0"/>
              <a:t>in gender-sensitive public procurement. The aim of the </a:t>
            </a:r>
            <a:r>
              <a:rPr lang="en-US" sz="1500" dirty="0" err="1"/>
              <a:t>programme</a:t>
            </a:r>
            <a:r>
              <a:rPr lang="en-US" sz="1500" dirty="0"/>
              <a:t> was to build the capacity of women entrepreneurs and facilitate their access to public contracts.</a:t>
            </a:r>
          </a:p>
          <a:p>
            <a:pPr marL="285750" indent="-285750">
              <a:buClr>
                <a:schemeClr val="accent1"/>
              </a:buClr>
              <a:buFont typeface="Wingdings" panose="05000000000000000000" pitchFamily="2" charset="2"/>
              <a:buChar char="v"/>
            </a:pPr>
            <a:r>
              <a:rPr lang="en-US" sz="1500" dirty="0"/>
              <a:t>UN Women has worked closely with the government to integrate gender principles into the regulatory framework, leading to the adoption, for the first time, </a:t>
            </a:r>
            <a:r>
              <a:rPr lang="en-US" sz="1500" b="1" dirty="0">
                <a:solidFill>
                  <a:srgbClr val="FF0000"/>
                </a:solidFill>
              </a:rPr>
              <a:t>of a decree on the public procurement code integrating a clear definition of women-owned enterprises and introduces a quota for women entrepreneurs, thereby increasing their participation in public procurement processes</a:t>
            </a:r>
            <a:r>
              <a:rPr lang="en-US" sz="1500" b="1" dirty="0"/>
              <a:t>.</a:t>
            </a:r>
          </a:p>
          <a:p>
            <a:pPr marL="285750" indent="-285750">
              <a:buClr>
                <a:schemeClr val="accent1"/>
              </a:buClr>
              <a:buFont typeface="Wingdings" panose="05000000000000000000" pitchFamily="2" charset="2"/>
              <a:buChar char="v"/>
            </a:pPr>
            <a:r>
              <a:rPr lang="en-US" sz="1500" b="1" dirty="0">
                <a:solidFill>
                  <a:srgbClr val="FF0000"/>
                </a:solidFill>
              </a:rPr>
              <a:t>118 women entrepreneurs </a:t>
            </a:r>
            <a:r>
              <a:rPr lang="en-US" sz="1500" dirty="0"/>
              <a:t>are being trained in digital technology and procurement</a:t>
            </a:r>
          </a:p>
          <a:p>
            <a:pPr marL="285750" indent="-285750">
              <a:buClr>
                <a:schemeClr val="accent1"/>
              </a:buClr>
              <a:buFont typeface="Wingdings" panose="05000000000000000000" pitchFamily="2" charset="2"/>
              <a:buChar char="v"/>
            </a:pPr>
            <a:endParaRPr lang="en-US" sz="1500" dirty="0"/>
          </a:p>
        </p:txBody>
      </p:sp>
    </p:spTree>
    <p:extLst>
      <p:ext uri="{BB962C8B-B14F-4D97-AF65-F5344CB8AC3E}">
        <p14:creationId xmlns:p14="http://schemas.microsoft.com/office/powerpoint/2010/main" val="141726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29F1C-6596-42B1-9E65-DE1356317507}"/>
              </a:ext>
            </a:extLst>
          </p:cNvPr>
          <p:cNvSpPr>
            <a:spLocks noGrp="1"/>
          </p:cNvSpPr>
          <p:nvPr>
            <p:ph type="title"/>
          </p:nvPr>
        </p:nvSpPr>
        <p:spPr/>
        <p:txBody>
          <a:bodyPr/>
          <a:lstStyle/>
          <a:p>
            <a:pPr algn="ctr"/>
            <a:br>
              <a:rPr lang="en-US" b="1" dirty="0">
                <a:solidFill>
                  <a:srgbClr val="0070C0"/>
                </a:solidFill>
              </a:rPr>
            </a:br>
            <a:r>
              <a:rPr lang="en-US" sz="1800" b="1" dirty="0">
                <a:solidFill>
                  <a:srgbClr val="0070C0"/>
                </a:solidFill>
                <a:effectLst/>
                <a:latin typeface="Calibri" panose="020F0502020204030204" pitchFamily="34" charset="0"/>
                <a:ea typeface="Calibri" panose="020F0502020204030204" pitchFamily="34" charset="0"/>
              </a:rPr>
              <a:t>The case of </a:t>
            </a:r>
            <a:r>
              <a:rPr lang="en-US" sz="1800" b="1" dirty="0">
                <a:solidFill>
                  <a:srgbClr val="0070C0"/>
                </a:solidFill>
                <a:latin typeface="Calibri" panose="020F0502020204030204" pitchFamily="34" charset="0"/>
                <a:ea typeface="Calibri" panose="020F0502020204030204" pitchFamily="34" charset="0"/>
              </a:rPr>
              <a:t>SENEGAL</a:t>
            </a:r>
            <a:r>
              <a:rPr lang="en-US" sz="1800" b="1" dirty="0">
                <a:solidFill>
                  <a:srgbClr val="0070C0"/>
                </a:solidFill>
                <a:effectLst/>
                <a:latin typeface="Calibri" panose="020F0502020204030204" pitchFamily="34" charset="0"/>
                <a:ea typeface="Calibri" panose="020F0502020204030204" pitchFamily="34" charset="0"/>
              </a:rPr>
              <a:t>: focus on focus on supply chains </a:t>
            </a:r>
            <a:endParaRPr lang="en-US" b="1" dirty="0">
              <a:solidFill>
                <a:srgbClr val="0070C0"/>
              </a:solidFill>
            </a:endParaRPr>
          </a:p>
        </p:txBody>
      </p:sp>
      <p:graphicFrame>
        <p:nvGraphicFramePr>
          <p:cNvPr id="16" name="Diagram 15">
            <a:extLst>
              <a:ext uri="{FF2B5EF4-FFF2-40B4-BE49-F238E27FC236}">
                <a16:creationId xmlns:a16="http://schemas.microsoft.com/office/drawing/2014/main" id="{26318C77-1CF8-8C79-B96A-2F7872C87519}"/>
              </a:ext>
            </a:extLst>
          </p:cNvPr>
          <p:cNvGraphicFramePr/>
          <p:nvPr>
            <p:extLst>
              <p:ext uri="{D42A27DB-BD31-4B8C-83A1-F6EECF244321}">
                <p14:modId xmlns:p14="http://schemas.microsoft.com/office/powerpoint/2010/main" val="1868217628"/>
              </p:ext>
            </p:extLst>
          </p:nvPr>
        </p:nvGraphicFramePr>
        <p:xfrm>
          <a:off x="451999" y="1590540"/>
          <a:ext cx="8565068" cy="2400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2973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4578C4F266F345BC9CA4E571ADCDC3" ma:contentTypeVersion="16" ma:contentTypeDescription="Create a new document." ma:contentTypeScope="" ma:versionID="cac65b90517b0d5d0419d16b66a395ad">
  <xsd:schema xmlns:xsd="http://www.w3.org/2001/XMLSchema" xmlns:xs="http://www.w3.org/2001/XMLSchema" xmlns:p="http://schemas.microsoft.com/office/2006/metadata/properties" xmlns:ns2="fc5acc4e-0c25-495a-afe8-cebdbe1b35e5" xmlns:ns3="8c652d72-a731-4ede-abc3-d9bc4a2de092" xmlns:ns4="3e02667f-0271-471b-bd6e-11a2e16def1d" targetNamespace="http://schemas.microsoft.com/office/2006/metadata/properties" ma:root="true" ma:fieldsID="200b689632e6dc747ec8081b58d40bf2" ns2:_="" ns3:_="" ns4:_="">
    <xsd:import namespace="fc5acc4e-0c25-495a-afe8-cebdbe1b35e5"/>
    <xsd:import namespace="8c652d72-a731-4ede-abc3-d9bc4a2de092"/>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acc4e-0c25-495a-afe8-cebdbe1b3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652d72-a731-4ede-abc3-d9bc4a2de09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926b564-27c1-41a1-8131-4b8895b467a0}" ma:internalName="TaxCatchAll" ma:showField="CatchAllData" ma:web="8c652d72-a731-4ede-abc3-d9bc4a2d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acc4e-0c25-495a-afe8-cebdbe1b35e5">
      <Terms xmlns="http://schemas.microsoft.com/office/infopath/2007/PartnerControls"/>
    </lcf76f155ced4ddcb4097134ff3c332f>
    <TaxCatchAll xmlns="3e02667f-0271-471b-bd6e-11a2e16def1d" xsi:nil="true"/>
  </documentManagement>
</p:properties>
</file>

<file path=customXml/itemProps1.xml><?xml version="1.0" encoding="utf-8"?>
<ds:datastoreItem xmlns:ds="http://schemas.openxmlformats.org/officeDocument/2006/customXml" ds:itemID="{80D4576F-194D-4E36-8B8C-80212BBDBE98}"/>
</file>

<file path=customXml/itemProps2.xml><?xml version="1.0" encoding="utf-8"?>
<ds:datastoreItem xmlns:ds="http://schemas.openxmlformats.org/officeDocument/2006/customXml" ds:itemID="{C2084936-5DBE-4C80-9966-89F37968F724}"/>
</file>

<file path=customXml/itemProps3.xml><?xml version="1.0" encoding="utf-8"?>
<ds:datastoreItem xmlns:ds="http://schemas.openxmlformats.org/officeDocument/2006/customXml" ds:itemID="{D8011355-05EB-412E-BDD2-1D9751991D19}"/>
</file>

<file path=docProps/app.xml><?xml version="1.0" encoding="utf-8"?>
<Properties xmlns="http://schemas.openxmlformats.org/officeDocument/2006/extended-properties" xmlns:vt="http://schemas.openxmlformats.org/officeDocument/2006/docPropsVTypes">
  <Template/>
  <TotalTime>6444</TotalTime>
  <Words>1399</Words>
  <Application>Microsoft Office PowerPoint</Application>
  <PresentationFormat>On-screen Show (16:9)</PresentationFormat>
  <Paragraphs>80</Paragraphs>
  <Slides>11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Century Gothic</vt:lpstr>
      <vt:lpstr>Arial</vt:lpstr>
      <vt:lpstr>Nunito</vt:lpstr>
      <vt:lpstr>Tw Cen MT Condensed</vt:lpstr>
      <vt:lpstr>Wingdings</vt:lpstr>
      <vt:lpstr>Calibri</vt:lpstr>
      <vt:lpstr>Tw Cen MT</vt:lpstr>
      <vt:lpstr>Wingdings 3</vt:lpstr>
      <vt:lpstr>Maven Pro</vt:lpstr>
      <vt:lpstr>Integral</vt:lpstr>
      <vt:lpstr> We-Fi Knowledge Exchange Forum Marrakesh, Morocco  Day 1: Scaling Success A Forum For Implementation Partners To Share Strategies And Solutions   </vt:lpstr>
      <vt:lpstr>CompONENTS  Component 1 – “Affirmative procurement reform”   Regional policy dialogue; better (gender responsive) procurement policies and regulations;  strengthened capacity of public sector to implement them; strengthened capacity of women-led businesses to access procurement; enhanced awareness of private sector about gender responsive supply chain practices;   Component 2  –”Affirmative Procurement For COVID19 Response And Recovery” Increased Capacity Of Women-led Businesses To Operate In A Post-covid19 Economy     </vt:lpstr>
      <vt:lpstr> Women entrepreneurs access to markets via the public PROCUREMENT and private SUPPLY CHAINS </vt:lpstr>
      <vt:lpstr> The case of Nigeria: focus on public procurement  </vt:lpstr>
      <vt:lpstr> The case of Nigeria: focus on supply chains</vt:lpstr>
      <vt:lpstr> The case of Mali: focus on public procurement</vt:lpstr>
      <vt:lpstr> The case of Mali: focus on focus on supply chains </vt:lpstr>
      <vt:lpstr> The case of SENEGAL: focus on public procurement</vt:lpstr>
      <vt:lpstr> The case of SENEGAL: focus on focus on supply chains </vt:lpstr>
      <vt:lpstr> Improving enabling environment at the regional level  FOR A BETTER REGIONAL INTEGRATION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 &amp; Agenda</dc:title>
  <dc:creator>SH_UNWOMEN</dc:creator>
  <cp:lastModifiedBy>Aurica Balmus</cp:lastModifiedBy>
  <cp:revision>28</cp:revision>
  <dcterms:modified xsi:type="dcterms:W3CDTF">2023-06-14T12:36:50Z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0x010100AF4578C4F266F345BC9CA4E571ADCDC3</vt:lpwstr>
  </property>
</Properties>
</file>